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0" r:id="rId2"/>
  </p:sldMasterIdLst>
  <p:notesMasterIdLst>
    <p:notesMasterId r:id="rId23"/>
  </p:notesMasterIdLst>
  <p:sldIdLst>
    <p:sldId id="257" r:id="rId3"/>
    <p:sldId id="293" r:id="rId4"/>
    <p:sldId id="294" r:id="rId5"/>
    <p:sldId id="286" r:id="rId6"/>
    <p:sldId id="287" r:id="rId7"/>
    <p:sldId id="258" r:id="rId8"/>
    <p:sldId id="278" r:id="rId9"/>
    <p:sldId id="279" r:id="rId10"/>
    <p:sldId id="296" r:id="rId11"/>
    <p:sldId id="281" r:id="rId12"/>
    <p:sldId id="295" r:id="rId13"/>
    <p:sldId id="297" r:id="rId14"/>
    <p:sldId id="282" r:id="rId15"/>
    <p:sldId id="283" r:id="rId16"/>
    <p:sldId id="289" r:id="rId17"/>
    <p:sldId id="292" r:id="rId18"/>
    <p:sldId id="291" r:id="rId19"/>
    <p:sldId id="288" r:id="rId20"/>
    <p:sldId id="285" r:id="rId21"/>
    <p:sldId id="277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/>
    <p:restoredTop sz="94664"/>
  </p:normalViewPr>
  <p:slideViewPr>
    <p:cSldViewPr>
      <p:cViewPr varScale="1">
        <p:scale>
          <a:sx n="125" d="100"/>
          <a:sy n="125" d="100"/>
        </p:scale>
        <p:origin x="38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F1E10E4-3B11-4CA5-9C3D-B8E83C2577F2}" type="datetimeFigureOut">
              <a:rPr lang="en-US" altLang="en-US"/>
              <a:pPr>
                <a:defRPr/>
              </a:pPr>
              <a:t>4/4/2016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ACF8A826-EFA4-4D33-B543-1C7CF75B58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36199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0" y="0"/>
            <a:ext cx="9144000" cy="6867525"/>
            <a:chOff x="0" y="0"/>
            <a:chExt cx="5760" cy="4326"/>
          </a:xfrm>
        </p:grpSpPr>
        <p:pic>
          <p:nvPicPr>
            <p:cNvPr id="5" name="Picture 9" descr="electrode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10" descr="redba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584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11" descr="blackbar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504"/>
              <a:ext cx="5760" cy="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" name="Picture 1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76375"/>
            <a:ext cx="251460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2482850" y="5737225"/>
            <a:ext cx="5114925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en-US" sz="2800" smtClean="0">
                <a:solidFill>
                  <a:schemeClr val="bg1"/>
                </a:solidFill>
              </a:rPr>
              <a:t>University of Louisville CIS411 </a:t>
            </a:r>
          </a:p>
          <a:p>
            <a:pPr algn="ctr" eaLnBrk="1" hangingPunct="1">
              <a:defRPr/>
            </a:pPr>
            <a:r>
              <a:rPr lang="en-US" altLang="en-US" sz="2800" smtClean="0">
                <a:solidFill>
                  <a:schemeClr val="bg1"/>
                </a:solidFill>
              </a:rPr>
              <a:t>Lightning Talks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1295400"/>
            <a:ext cx="5943600" cy="17526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19400" y="3124200"/>
            <a:ext cx="5943600" cy="1925392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80217145"/>
      </p:ext>
    </p:extLst>
  </p:cSld>
  <p:clrMapOvr>
    <a:masterClrMapping/>
  </p:clrMapOvr>
  <p:transition advClick="0" advTm="15000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03516"/>
      </p:ext>
    </p:extLst>
  </p:cSld>
  <p:clrMapOvr>
    <a:masterClrMapping/>
  </p:clrMapOvr>
  <p:transition advClick="0" advTm="15000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43750" y="152400"/>
            <a:ext cx="18478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0200" y="152400"/>
            <a:ext cx="53911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13177"/>
      </p:ext>
    </p:extLst>
  </p:cSld>
  <p:clrMapOvr>
    <a:masterClrMapping/>
  </p:clrMapOvr>
  <p:transition advClick="0" advTm="15000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4"/>
          <p:cNvGrpSpPr>
            <a:grpSpLocks/>
          </p:cNvGrpSpPr>
          <p:nvPr userDrawn="1"/>
        </p:nvGrpSpPr>
        <p:grpSpPr bwMode="auto">
          <a:xfrm>
            <a:off x="25400" y="381000"/>
            <a:ext cx="9144000" cy="6867525"/>
            <a:chOff x="0" y="0"/>
            <a:chExt cx="5760" cy="4326"/>
          </a:xfrm>
        </p:grpSpPr>
        <p:pic>
          <p:nvPicPr>
            <p:cNvPr id="5" name="Picture 13" descr="electrodesdark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0" cy="4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12" descr="redbar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584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13" descr="blackbar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504"/>
              <a:ext cx="5760" cy="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" name="Picture 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476500"/>
            <a:ext cx="152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3"/>
          <p:cNvSpPr txBox="1">
            <a:spLocks noChangeArrowheads="1"/>
          </p:cNvSpPr>
          <p:nvPr userDrawn="1"/>
        </p:nvSpPr>
        <p:spPr bwMode="auto">
          <a:xfrm>
            <a:off x="2438400" y="6118225"/>
            <a:ext cx="5114925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en-US" sz="2800" smtClean="0">
                <a:solidFill>
                  <a:schemeClr val="bg1"/>
                </a:solidFill>
              </a:rPr>
              <a:t>University of Louisville CIS411 </a:t>
            </a:r>
          </a:p>
          <a:p>
            <a:pPr algn="ctr" eaLnBrk="1" hangingPunct="1">
              <a:defRPr/>
            </a:pPr>
            <a:r>
              <a:rPr lang="en-US" altLang="en-US" sz="2800" smtClean="0">
                <a:solidFill>
                  <a:schemeClr val="bg1"/>
                </a:solidFill>
              </a:rPr>
              <a:t>Lightning Talks</a:t>
            </a:r>
          </a:p>
        </p:txBody>
      </p:sp>
      <p:sp>
        <p:nvSpPr>
          <p:cNvPr id="13322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2819400" y="1295400"/>
            <a:ext cx="5943600" cy="17526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3323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2819400" y="3124200"/>
            <a:ext cx="59436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43340106"/>
      </p:ext>
    </p:extLst>
  </p:cSld>
  <p:clrMapOvr>
    <a:masterClrMapping/>
  </p:clrMapOvr>
  <p:transition advClick="0" advTm="15000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184"/>
      </p:ext>
    </p:extLst>
  </p:cSld>
  <p:clrMapOvr>
    <a:masterClrMapping/>
  </p:clrMapOvr>
  <p:transition advClick="0" advTm="15000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2668453"/>
      </p:ext>
    </p:extLst>
  </p:cSld>
  <p:clrMapOvr>
    <a:masterClrMapping/>
  </p:clrMapOvr>
  <p:transition advClick="0" advTm="15000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0200" y="1447800"/>
            <a:ext cx="3619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1447800"/>
            <a:ext cx="3619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157396"/>
      </p:ext>
    </p:extLst>
  </p:cSld>
  <p:clrMapOvr>
    <a:masterClrMapping/>
  </p:clrMapOvr>
  <p:transition advClick="0" advTm="15000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260026"/>
      </p:ext>
    </p:extLst>
  </p:cSld>
  <p:clrMapOvr>
    <a:masterClrMapping/>
  </p:clrMapOvr>
  <p:transition advClick="0" advTm="15000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71807"/>
      </p:ext>
    </p:extLst>
  </p:cSld>
  <p:clrMapOvr>
    <a:masterClrMapping/>
  </p:clrMapOvr>
  <p:transition advClick="0" advTm="15000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7680600"/>
      </p:ext>
    </p:extLst>
  </p:cSld>
  <p:clrMapOvr>
    <a:masterClrMapping/>
  </p:clrMapOvr>
  <p:transition advClick="0" advTm="15000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086350"/>
      </p:ext>
    </p:extLst>
  </p:cSld>
  <p:clrMapOvr>
    <a:masterClrMapping/>
  </p:clrMapOvr>
  <p:transition advClick="0" advTm="15000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396563"/>
      </p:ext>
    </p:extLst>
  </p:cSld>
  <p:clrMapOvr>
    <a:masterClrMapping/>
  </p:clrMapOvr>
  <p:transition advClick="0" advTm="15000"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5054712"/>
      </p:ext>
    </p:extLst>
  </p:cSld>
  <p:clrMapOvr>
    <a:masterClrMapping/>
  </p:clrMapOvr>
  <p:transition advClick="0" advTm="15000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02359"/>
      </p:ext>
    </p:extLst>
  </p:cSld>
  <p:clrMapOvr>
    <a:masterClrMapping/>
  </p:clrMapOvr>
  <p:transition advClick="0" advTm="15000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43750" y="152400"/>
            <a:ext cx="18478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0200" y="152400"/>
            <a:ext cx="53911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85944"/>
      </p:ext>
    </p:extLst>
  </p:cSld>
  <p:clrMapOvr>
    <a:masterClrMapping/>
  </p:clrMapOvr>
  <p:transition advClick="0" advTm="15000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6104996"/>
      </p:ext>
    </p:extLst>
  </p:cSld>
  <p:clrMapOvr>
    <a:masterClrMapping/>
  </p:clrMapOvr>
  <p:transition advClick="0" advTm="15000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0200" y="1447800"/>
            <a:ext cx="3619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1447800"/>
            <a:ext cx="3619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03337"/>
      </p:ext>
    </p:extLst>
  </p:cSld>
  <p:clrMapOvr>
    <a:masterClrMapping/>
  </p:clrMapOvr>
  <p:transition advClick="0" advTm="15000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107156"/>
      </p:ext>
    </p:extLst>
  </p:cSld>
  <p:clrMapOvr>
    <a:masterClrMapping/>
  </p:clrMapOvr>
  <p:transition advClick="0" advTm="15000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264598"/>
      </p:ext>
    </p:extLst>
  </p:cSld>
  <p:clrMapOvr>
    <a:masterClrMapping/>
  </p:clrMapOvr>
  <p:transition advClick="0" advTm="15000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53000"/>
            <a:ext cx="152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9892917"/>
      </p:ext>
    </p:extLst>
  </p:cSld>
  <p:clrMapOvr>
    <a:masterClrMapping/>
  </p:clrMapOvr>
  <p:transition advClick="0" advTm="15000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1166264"/>
      </p:ext>
    </p:extLst>
  </p:cSld>
  <p:clrMapOvr>
    <a:masterClrMapping/>
  </p:clrMapOvr>
  <p:transition advClick="0" advTm="15000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9538969"/>
      </p:ext>
    </p:extLst>
  </p:cSld>
  <p:clrMapOvr>
    <a:masterClrMapping/>
  </p:clrMapOvr>
  <p:transition advClick="0" advTm="15000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electrodes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0" descr="redbar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11" descr="blackbar"/>
          <p:cNvPicPr>
            <a:picLocks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16638"/>
            <a:ext cx="9144000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00200" y="152400"/>
            <a:ext cx="7391400" cy="115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00200" y="1447800"/>
            <a:ext cx="7391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pic>
        <p:nvPicPr>
          <p:cNvPr id="1031" name="Picture 4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53000"/>
            <a:ext cx="152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93" r:id="rId7"/>
    <p:sldLayoutId id="2147483778" r:id="rId8"/>
    <p:sldLayoutId id="2147483779" r:id="rId9"/>
    <p:sldLayoutId id="2147483780" r:id="rId10"/>
    <p:sldLayoutId id="2147483781" r:id="rId11"/>
  </p:sldLayoutIdLst>
  <p:transition advClick="0" advTm="15000">
    <p:wipe dir="r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2" descr="electrodesdark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4" descr="redbar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8" descr="blackbar"/>
          <p:cNvPicPr>
            <a:picLocks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16638"/>
            <a:ext cx="9144000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1600200" y="152400"/>
            <a:ext cx="7391400" cy="115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4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00200" y="1447800"/>
            <a:ext cx="7391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pic>
        <p:nvPicPr>
          <p:cNvPr id="2055" name="Picture 4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53000"/>
            <a:ext cx="152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ransition advClick="0" advTm="15000">
    <p:wipe dir="r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seleniumhq.org/docs/" TargetMode="External"/><Relationship Id="rId2" Type="http://schemas.openxmlformats.org/officeDocument/2006/relationships/hyperlink" Target="http://docs.seleniumhq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m.wikipedia.org/wiki/Selenium_(software)#Selenium_WebDriver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seleniumhq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19400" y="304800"/>
            <a:ext cx="5943600" cy="1752600"/>
          </a:xfrm>
          <a:extLst/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Selenium and You</a:t>
            </a:r>
            <a:br>
              <a:rPr lang="en-US" dirty="0" smtClean="0">
                <a:cs typeface="+mj-cs"/>
              </a:rPr>
            </a:br>
            <a:r>
              <a:rPr lang="en-US" dirty="0" smtClean="0">
                <a:cs typeface="+mj-cs"/>
              </a:rPr>
              <a:t>Jerimy Tate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Selenium WebDriver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API that makes calls to a browser.</a:t>
            </a:r>
          </a:p>
          <a:p>
            <a:pPr eaLnBrk="1" hangingPunct="1"/>
            <a:r>
              <a:rPr lang="en-US" altLang="en-US" dirty="0" smtClean="0"/>
              <a:t>You can write it in your favorite language</a:t>
            </a:r>
          </a:p>
          <a:p>
            <a:pPr eaLnBrk="1" hangingPunct="1"/>
            <a:r>
              <a:rPr lang="en-US" altLang="en-US" dirty="0" smtClean="0"/>
              <a:t>Loops and complicated tests are performed easily</a:t>
            </a:r>
          </a:p>
          <a:p>
            <a:pPr eaLnBrk="1" hangingPunct="1"/>
            <a:r>
              <a:rPr lang="en-US" altLang="en-US" dirty="0" smtClean="0"/>
              <a:t>Its way more fun to code, than manually click buttons!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6172200"/>
            <a:ext cx="9144000" cy="1524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0" y="6096000"/>
            <a:ext cx="304800" cy="30480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ransition advClick="0" advTm="15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43293E-6 L 0.96666 -2.43293E-6 " pathEditMode="fixed" rAng="0" ptsTypes="AA">
                                      <p:cBhvr>
                                        <p:cTn id="6" dur="1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WebDriver - Sample Code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6172200"/>
            <a:ext cx="9144000" cy="1524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0" y="6096000"/>
            <a:ext cx="304800" cy="30480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741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143000"/>
            <a:ext cx="5791200" cy="468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 advTm="15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43293E-6 L 0.96666 -2.43293E-6 " pathEditMode="fixed" rAng="0" ptsTypes="AA">
                                      <p:cBhvr>
                                        <p:cTn id="6" dur="1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WebDriver – More Code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6172200"/>
            <a:ext cx="9144000" cy="1524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0" y="6096000"/>
            <a:ext cx="304800" cy="30480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8437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225928"/>
            <a:ext cx="4724401" cy="4709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 advTm="15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43293E-6 L 0.96666 -2.43293E-6 " pathEditMode="fixed" rAng="0" ptsTypes="AA">
                                      <p:cBhvr>
                                        <p:cTn id="6" dur="1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635125" y="152400"/>
            <a:ext cx="7391400" cy="115411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WebDriver </a:t>
            </a:r>
            <a:r>
              <a:rPr lang="en-US" dirty="0" smtClean="0"/>
              <a:t>– Benefits</a:t>
            </a:r>
            <a:endParaRPr lang="en-US" dirty="0" smtClean="0">
              <a:cs typeface="+mj-cs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Low Cost Tool</a:t>
            </a:r>
          </a:p>
          <a:p>
            <a:r>
              <a:rPr lang="en-US" dirty="0" smtClean="0"/>
              <a:t>Choice </a:t>
            </a:r>
            <a:r>
              <a:rPr lang="en-US" dirty="0"/>
              <a:t>of Language</a:t>
            </a:r>
          </a:p>
          <a:p>
            <a:r>
              <a:rPr lang="en-US" dirty="0"/>
              <a:t>Multiple Testing Frameworks</a:t>
            </a:r>
          </a:p>
          <a:p>
            <a:r>
              <a:rPr lang="en-US" dirty="0"/>
              <a:t>Easy to Integrate With Testing Ecosystem</a:t>
            </a:r>
          </a:p>
          <a:p>
            <a:r>
              <a:rPr lang="en-US" dirty="0"/>
              <a:t>Open for </a:t>
            </a:r>
            <a:r>
              <a:rPr lang="en-US" dirty="0" smtClean="0"/>
              <a:t>Enhancement (extensible)</a:t>
            </a:r>
            <a:endParaRPr lang="en-US" dirty="0"/>
          </a:p>
          <a:p>
            <a:r>
              <a:rPr lang="en-US" dirty="0"/>
              <a:t>Test Driven </a:t>
            </a:r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0" y="6172200"/>
            <a:ext cx="9144000" cy="1524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0" y="6096000"/>
            <a:ext cx="304800" cy="30480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ransition advClick="0" advTm="15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43293E-6 L 0.96666 -2.43293E-6 " pathEditMode="fixed" rAng="0" ptsTypes="AA">
                                      <p:cBhvr>
                                        <p:cTn id="6" dur="1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WebDriver - </a:t>
            </a:r>
            <a:r>
              <a:rPr lang="en-US" dirty="0" smtClean="0"/>
              <a:t>Downsides</a:t>
            </a:r>
            <a:endParaRPr lang="en-US" dirty="0" smtClean="0">
              <a:cs typeface="+mj-cs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Strictly web only, doesn’t interact with programs.</a:t>
            </a:r>
          </a:p>
          <a:p>
            <a:pPr eaLnBrk="1" hangingPunct="1"/>
            <a:r>
              <a:rPr lang="en-US" altLang="en-US" dirty="0" smtClean="0"/>
              <a:t>Interacting with Java Forms/Flash/ and  can also be tricky.</a:t>
            </a:r>
          </a:p>
          <a:p>
            <a:pPr eaLnBrk="1" hangingPunct="1"/>
            <a:r>
              <a:rPr lang="en-US" altLang="en-US" dirty="0" smtClean="0"/>
              <a:t>Requires some level of programming knowledge(Average users can’t create test scripts)</a:t>
            </a:r>
          </a:p>
          <a:p>
            <a:pPr eaLnBrk="1" hangingPunct="1"/>
            <a:r>
              <a:rPr lang="en-US" altLang="en-US" dirty="0" smtClean="0"/>
              <a:t>Slower than your normal unit tests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6172200"/>
            <a:ext cx="9144000" cy="1524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0" y="6096000"/>
            <a:ext cx="304800" cy="30480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ransition advClick="0" advTm="15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43293E-6 L 0.96666 -2.43293E-6 " pathEditMode="fixed" rAng="0" ptsTypes="AA">
                                      <p:cBhvr>
                                        <p:cTn id="6" dur="1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Selenium Grid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>
                <a:latin typeface="Calibri" pitchFamily="34" charset="0"/>
                <a:cs typeface="Arial" charset="0"/>
              </a:rPr>
              <a:t>Selenium-Grid allows the Selenium to scale for test suites or test suites to be run in multiple environments. </a:t>
            </a:r>
          </a:p>
          <a:p>
            <a:endParaRPr lang="en-US" altLang="en-US" smtClean="0">
              <a:latin typeface="Calibri" pitchFamily="34" charset="0"/>
              <a:cs typeface="Arial" charset="0"/>
            </a:endParaRPr>
          </a:p>
          <a:p>
            <a:r>
              <a:rPr lang="en-US" altLang="en-US" smtClean="0">
                <a:latin typeface="Calibri" pitchFamily="34" charset="0"/>
                <a:cs typeface="Arial" charset="0"/>
              </a:rPr>
              <a:t>Allows you to create multiple tests on multiple machines running in parallel.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6172200"/>
            <a:ext cx="9144000" cy="1524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0" y="6096000"/>
            <a:ext cx="304800" cy="30480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ransition advClick="0" advTm="15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43293E-6 L 0.96666 -2.43293E-6 " pathEditMode="fixed" rAng="0" ptsTypes="AA">
                                      <p:cBhvr>
                                        <p:cTn id="6" dur="1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7391400" cy="115411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Why Use Selenium?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QA Testing is mandatory, but it is also no fun</a:t>
            </a:r>
          </a:p>
          <a:p>
            <a:pPr eaLnBrk="1" hangingPunct="1"/>
            <a:r>
              <a:rPr lang="en-US" altLang="en-US" smtClean="0"/>
              <a:t>Manual QA is even less fun!</a:t>
            </a:r>
          </a:p>
          <a:p>
            <a:pPr eaLnBrk="1" hangingPunct="1"/>
            <a:r>
              <a:rPr lang="en-US" altLang="en-US" smtClean="0"/>
              <a:t>Sending out buggy software is the least fun of all!</a:t>
            </a:r>
          </a:p>
          <a:p>
            <a:pPr eaLnBrk="1" hangingPunct="1"/>
            <a:r>
              <a:rPr lang="en-US" altLang="en-US" smtClean="0"/>
              <a:t>Unintended consequences grow greatly as code base grows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28" name="Rectangle 27"/>
          <p:cNvSpPr/>
          <p:nvPr/>
        </p:nvSpPr>
        <p:spPr>
          <a:xfrm>
            <a:off x="0" y="6172200"/>
            <a:ext cx="9144000" cy="1524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0" y="6096000"/>
            <a:ext cx="304800" cy="30480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ransition advClick="0" advTm="15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43293E-6 L 0.96666 -2.43293E-6 " pathEditMode="fixed" rAng="0" ptsTypes="AA">
                                      <p:cBhvr>
                                        <p:cTn id="6" dur="1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Why Use Selenium?</a:t>
            </a:r>
            <a:endParaRPr lang="en-US" dirty="0" smtClean="0">
              <a:cs typeface="+mj-cs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en-US" dirty="0" smtClean="0">
                <a:latin typeface="Calibri" pitchFamily="34" charset="0"/>
                <a:cs typeface="Arial" charset="0"/>
              </a:rPr>
              <a:t>Creating robust and versatile testing that can be ran on many different browsers and written in many different languages </a:t>
            </a:r>
            <a:r>
              <a:rPr lang="en-US" altLang="en-US" dirty="0" smtClean="0">
                <a:latin typeface="Calibri" pitchFamily="34" charset="0"/>
                <a:cs typeface="Arial" charset="0"/>
              </a:rPr>
              <a:t>which allows </a:t>
            </a:r>
            <a:r>
              <a:rPr lang="en-US" altLang="en-US" dirty="0" smtClean="0">
                <a:latin typeface="Calibri" pitchFamily="34" charset="0"/>
                <a:cs typeface="Arial" charset="0"/>
              </a:rPr>
              <a:t>you to do more coding and less manual tests!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6172200"/>
            <a:ext cx="9144000" cy="1524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0" y="6096000"/>
            <a:ext cx="304800" cy="30480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ransition advClick="0" advTm="15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43293E-6 L 0.96666 -2.43293E-6 " pathEditMode="fixed" rAng="0" ptsTypes="AA">
                                      <p:cBhvr>
                                        <p:cTn id="6" dur="1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dirty="0" smtClean="0">
                <a:cs typeface="+mj-cs"/>
              </a:rPr>
              <a:t>Selenium and Continuous Integration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371600"/>
            <a:ext cx="7391400" cy="457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Jenkins – Plugin for Jenkins available to kick off test suite when code is migrated</a:t>
            </a:r>
          </a:p>
          <a:p>
            <a:pPr eaLnBrk="1" hangingPunct="1"/>
            <a:r>
              <a:rPr lang="en-US" altLang="en-US" dirty="0" smtClean="0"/>
              <a:t>Maven – Integration with Maven to provided automated test suites 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  <p:sp>
        <p:nvSpPr>
          <p:cNvPr id="28" name="Rectangle 27"/>
          <p:cNvSpPr/>
          <p:nvPr/>
        </p:nvSpPr>
        <p:spPr>
          <a:xfrm>
            <a:off x="0" y="6172200"/>
            <a:ext cx="9144000" cy="1524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0" y="6096000"/>
            <a:ext cx="304800" cy="30480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ransition advClick="0" advTm="15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43293E-6 L 0.96666 -2.43293E-6 " pathEditMode="fixed" rAng="0" ptsTypes="AA">
                                      <p:cBhvr>
                                        <p:cTn id="6" dur="1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This is great I want it now!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dirty="0" smtClean="0"/>
              <a:t>How to get started!</a:t>
            </a:r>
          </a:p>
          <a:p>
            <a:pPr marL="0" indent="0" eaLnBrk="1" hangingPunct="1">
              <a:buFontTx/>
              <a:buNone/>
            </a:pPr>
            <a:r>
              <a:rPr lang="en-US" altLang="en-US" dirty="0" smtClean="0"/>
              <a:t>Download: </a:t>
            </a:r>
            <a:r>
              <a:rPr lang="en-US" altLang="en-US" dirty="0" smtClean="0">
                <a:hlinkClick r:id="rId2"/>
              </a:rPr>
              <a:t>http://docs.seleniumhq.org/</a:t>
            </a:r>
            <a:endParaRPr lang="en-US" altLang="en-US" dirty="0" smtClean="0"/>
          </a:p>
          <a:p>
            <a:pPr marL="0" indent="0" eaLnBrk="1" hangingPunct="1">
              <a:buFontTx/>
              <a:buNone/>
            </a:pPr>
            <a:endParaRPr lang="en-US" altLang="en-US" dirty="0"/>
          </a:p>
          <a:p>
            <a:pPr marL="0" indent="0" eaLnBrk="1" hangingPunct="1">
              <a:buNone/>
            </a:pPr>
            <a:r>
              <a:rPr lang="en-US" altLang="en-US" dirty="0" smtClean="0"/>
              <a:t>Very good documentation in 7 different languages!</a:t>
            </a:r>
          </a:p>
          <a:p>
            <a:pPr marL="0" indent="0" eaLnBrk="1" hangingPunct="1">
              <a:buFontTx/>
              <a:buNone/>
            </a:pPr>
            <a:r>
              <a:rPr lang="en-US" altLang="en-US" dirty="0" smtClean="0">
                <a:hlinkClick r:id="rId3"/>
              </a:rPr>
              <a:t>http://docs.seleniumhq.org/docs/</a:t>
            </a:r>
            <a:endParaRPr lang="en-US" altLang="en-US" dirty="0" smtClean="0"/>
          </a:p>
        </p:txBody>
      </p:sp>
      <p:sp>
        <p:nvSpPr>
          <p:cNvPr id="28" name="Rectangle 27"/>
          <p:cNvSpPr/>
          <p:nvPr/>
        </p:nvSpPr>
        <p:spPr>
          <a:xfrm>
            <a:off x="0" y="6172200"/>
            <a:ext cx="9144000" cy="1524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0" y="6096000"/>
            <a:ext cx="304800" cy="30480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029200"/>
            <a:ext cx="56673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 advTm="15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43293E-6 L 0.96666 -2.43293E-6 " pathEditMode="fixed" rAng="0" ptsTypes="AA">
                                      <p:cBhvr>
                                        <p:cTn id="6" dur="1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What is Selenium?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6172200"/>
            <a:ext cx="9144000" cy="1524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0" y="6096000"/>
            <a:ext cx="304800" cy="30480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8197" name="Picture 10" descr="http://www.appliedspeciation.com/images/Se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35075"/>
            <a:ext cx="1219200" cy="144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Rectangle 2"/>
          <p:cNvSpPr>
            <a:spLocks noChangeArrowheads="1"/>
          </p:cNvSpPr>
          <p:nvPr/>
        </p:nvSpPr>
        <p:spPr bwMode="auto">
          <a:xfrm>
            <a:off x="2819400" y="1235075"/>
            <a:ext cx="61722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b="1">
                <a:solidFill>
                  <a:srgbClr val="252525"/>
                </a:solidFill>
              </a:rPr>
              <a:t>Selenium</a:t>
            </a:r>
            <a:r>
              <a:rPr lang="en-US" altLang="en-US">
                <a:solidFill>
                  <a:srgbClr val="252525"/>
                </a:solidFill>
              </a:rPr>
              <a:t> is a </a:t>
            </a:r>
            <a:r>
              <a:rPr lang="en-US" altLang="en-US">
                <a:solidFill>
                  <a:srgbClr val="0B0080"/>
                </a:solidFill>
              </a:rPr>
              <a:t>chemical element</a:t>
            </a:r>
            <a:r>
              <a:rPr lang="en-US" altLang="en-US">
                <a:solidFill>
                  <a:srgbClr val="252525"/>
                </a:solidFill>
              </a:rPr>
              <a:t> with symbol </a:t>
            </a:r>
            <a:r>
              <a:rPr lang="en-US" altLang="en-US" b="1">
                <a:solidFill>
                  <a:srgbClr val="252525"/>
                </a:solidFill>
              </a:rPr>
              <a:t>Se</a:t>
            </a:r>
            <a:r>
              <a:rPr lang="en-US" altLang="en-US">
                <a:solidFill>
                  <a:srgbClr val="252525"/>
                </a:solidFill>
              </a:rPr>
              <a:t> and </a:t>
            </a:r>
            <a:r>
              <a:rPr lang="en-US" altLang="en-US">
                <a:solidFill>
                  <a:srgbClr val="0B0080"/>
                </a:solidFill>
              </a:rPr>
              <a:t>atomic number</a:t>
            </a:r>
            <a:r>
              <a:rPr lang="en-US" altLang="en-US">
                <a:solidFill>
                  <a:srgbClr val="252525"/>
                </a:solidFill>
              </a:rPr>
              <a:t> 34. It is a </a:t>
            </a:r>
            <a:r>
              <a:rPr lang="en-US" altLang="en-US">
                <a:solidFill>
                  <a:srgbClr val="0B0080"/>
                </a:solidFill>
              </a:rPr>
              <a:t>nonmetal</a:t>
            </a:r>
            <a:r>
              <a:rPr lang="en-US" altLang="en-US">
                <a:solidFill>
                  <a:srgbClr val="252525"/>
                </a:solidFill>
              </a:rPr>
              <a:t> with properties that are intermediate between those of its </a:t>
            </a:r>
            <a:r>
              <a:rPr lang="en-US" altLang="en-US">
                <a:solidFill>
                  <a:srgbClr val="0B0080"/>
                </a:solidFill>
              </a:rPr>
              <a:t>periodic table </a:t>
            </a:r>
            <a:r>
              <a:rPr lang="en-US" altLang="en-US">
                <a:solidFill>
                  <a:srgbClr val="252525"/>
                </a:solidFill>
              </a:rPr>
              <a:t>column-adjacent </a:t>
            </a:r>
            <a:r>
              <a:rPr lang="en-US" altLang="en-US">
                <a:solidFill>
                  <a:srgbClr val="0B0080"/>
                </a:solidFill>
              </a:rPr>
              <a:t>chalcogen</a:t>
            </a:r>
            <a:r>
              <a:rPr lang="en-US" altLang="en-US">
                <a:solidFill>
                  <a:srgbClr val="252525"/>
                </a:solidFill>
              </a:rPr>
              <a:t> elements </a:t>
            </a:r>
            <a:r>
              <a:rPr lang="en-US" altLang="en-US">
                <a:solidFill>
                  <a:srgbClr val="0B0080"/>
                </a:solidFill>
              </a:rPr>
              <a:t>sulfur</a:t>
            </a:r>
            <a:r>
              <a:rPr lang="en-US" altLang="en-US">
                <a:solidFill>
                  <a:srgbClr val="252525"/>
                </a:solidFill>
              </a:rPr>
              <a:t> and </a:t>
            </a:r>
            <a:r>
              <a:rPr lang="en-US" altLang="en-US">
                <a:solidFill>
                  <a:srgbClr val="0B0080"/>
                </a:solidFill>
              </a:rPr>
              <a:t>tellurium</a:t>
            </a:r>
            <a:r>
              <a:rPr lang="en-US" altLang="en-US">
                <a:solidFill>
                  <a:srgbClr val="252525"/>
                </a:solidFill>
              </a:rPr>
              <a:t>.</a:t>
            </a:r>
            <a:endParaRPr lang="en-US" altLang="en-US"/>
          </a:p>
        </p:txBody>
      </p:sp>
      <p:pic>
        <p:nvPicPr>
          <p:cNvPr id="8199" name="Picture 14" descr="http://2.imimg.com/data2/LE/SI/MY-1102066/16-250x25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2895600"/>
            <a:ext cx="23812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Picture 16" descr="http://www.in.all.biz/img/in/catalog/671685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884488"/>
            <a:ext cx="23812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1" name="Picture 20" descr="http://www.health4youonline.com/Files/82832/Img/24/solgar-Selenium_200ug_50bx60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2597150"/>
            <a:ext cx="2303463" cy="295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 advTm="15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43293E-6 L 0.96666 -2.43293E-6 " pathEditMode="fixed" rAng="0" ptsTypes="AA">
                                      <p:cBhvr>
                                        <p:cTn id="6" dur="1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cs typeface="+mj-cs"/>
              </a:rPr>
              <a:t>Sources</a:t>
            </a:r>
            <a:endParaRPr lang="en-US" b="1" dirty="0" smtClean="0">
              <a:cs typeface="+mj-cs"/>
            </a:endParaRPr>
          </a:p>
        </p:txBody>
      </p:sp>
      <p:sp>
        <p:nvSpPr>
          <p:cNvPr id="26627" name="Rectangle 13"/>
          <p:cNvSpPr>
            <a:spLocks noChangeArrowheads="1"/>
          </p:cNvSpPr>
          <p:nvPr/>
        </p:nvSpPr>
        <p:spPr bwMode="auto">
          <a:xfrm>
            <a:off x="-228600" y="6096000"/>
            <a:ext cx="9601200" cy="7620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26628" name="Picture 1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100" y="6423025"/>
            <a:ext cx="107791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9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500" b="1" dirty="0" smtClean="0">
                <a:cs typeface="+mn-cs"/>
                <a:hlinkClick r:id="rId3"/>
              </a:rPr>
              <a:t>https</a:t>
            </a:r>
            <a:r>
              <a:rPr lang="en-US" sz="2500" b="1" dirty="0">
                <a:cs typeface="+mn-cs"/>
                <a:hlinkClick r:id="rId3"/>
              </a:rPr>
              <a:t>://en.m.wikipedia.org/wiki/Selenium_(software)#</a:t>
            </a:r>
            <a:r>
              <a:rPr lang="en-US" sz="2500" b="1" dirty="0" smtClean="0">
                <a:cs typeface="+mn-cs"/>
                <a:hlinkClick r:id="rId3"/>
              </a:rPr>
              <a:t>Selenium_WebDriver</a:t>
            </a:r>
            <a:endParaRPr lang="en-US" sz="2500" b="1" dirty="0" smtClean="0">
              <a:cs typeface="+mn-cs"/>
            </a:endParaRPr>
          </a:p>
          <a:p>
            <a:pPr eaLnBrk="1" hangingPunct="1">
              <a:defRPr/>
            </a:pPr>
            <a:r>
              <a:rPr lang="en-US" sz="2500" b="1" dirty="0">
                <a:cs typeface="+mn-cs"/>
                <a:hlinkClick r:id="rId4"/>
              </a:rPr>
              <a:t>http://docs.seleniumhq.org</a:t>
            </a:r>
            <a:r>
              <a:rPr lang="en-US" sz="2500" b="1" dirty="0" smtClean="0">
                <a:cs typeface="+mn-cs"/>
                <a:hlinkClick r:id="rId4"/>
              </a:rPr>
              <a:t>/</a:t>
            </a:r>
            <a:endParaRPr lang="en-US" sz="2500" b="1" dirty="0" smtClean="0">
              <a:cs typeface="+mn-cs"/>
            </a:endParaRPr>
          </a:p>
          <a:p>
            <a:pPr eaLnBrk="1" hangingPunct="1">
              <a:defRPr/>
            </a:pPr>
            <a:endParaRPr lang="en-US" sz="2500" b="1" dirty="0" smtClean="0">
              <a:cs typeface="+mn-cs"/>
            </a:endParaRPr>
          </a:p>
          <a:p>
            <a:pPr eaLnBrk="1" hangingPunct="1">
              <a:defRPr/>
            </a:pPr>
            <a:endParaRPr lang="en-US" sz="2500" b="1" dirty="0" smtClean="0">
              <a:cs typeface="+mn-cs"/>
            </a:endParaRPr>
          </a:p>
          <a:p>
            <a:pPr eaLnBrk="1" hangingPunct="1">
              <a:defRPr/>
            </a:pPr>
            <a:endParaRPr lang="en-US" b="1" dirty="0" smtClean="0">
              <a:cs typeface="+mn-cs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What ELSE is Selenium?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6172200"/>
            <a:ext cx="9144000" cy="1524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0" y="6096000"/>
            <a:ext cx="304800" cy="30480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221" name="Picture 12" descr="http://www.bigbinary.com/assets/videos/learn-selenium-a2c1a1be9fa6a703985944c78a0c8a25cbfc0a7775846b627af2edc2488d4e1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1936750"/>
            <a:ext cx="1338263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2" name="Rectangle 4"/>
          <p:cNvSpPr>
            <a:spLocks noChangeArrowheads="1"/>
          </p:cNvSpPr>
          <p:nvPr/>
        </p:nvSpPr>
        <p:spPr bwMode="auto">
          <a:xfrm>
            <a:off x="2976563" y="2041892"/>
            <a:ext cx="5992812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2400" b="1" dirty="0">
                <a:solidFill>
                  <a:srgbClr val="252525"/>
                </a:solidFill>
              </a:rPr>
              <a:t>Selenium</a:t>
            </a:r>
            <a:r>
              <a:rPr lang="en-US" altLang="en-US" sz="2400" dirty="0">
                <a:solidFill>
                  <a:srgbClr val="252525"/>
                </a:solidFill>
              </a:rPr>
              <a:t> is a portable open source </a:t>
            </a:r>
            <a:r>
              <a:rPr lang="en-US" altLang="en-US" sz="2400" dirty="0">
                <a:solidFill>
                  <a:srgbClr val="0B0080"/>
                </a:solidFill>
              </a:rPr>
              <a:t>software testing</a:t>
            </a:r>
            <a:r>
              <a:rPr lang="en-US" altLang="en-US" sz="2400" dirty="0">
                <a:solidFill>
                  <a:srgbClr val="252525"/>
                </a:solidFill>
              </a:rPr>
              <a:t> </a:t>
            </a:r>
            <a:r>
              <a:rPr lang="en-US" altLang="en-US" sz="2400" dirty="0">
                <a:solidFill>
                  <a:srgbClr val="0B0080"/>
                </a:solidFill>
              </a:rPr>
              <a:t>framework</a:t>
            </a:r>
            <a:r>
              <a:rPr lang="en-US" altLang="en-US" sz="2400" dirty="0">
                <a:solidFill>
                  <a:srgbClr val="252525"/>
                </a:solidFill>
              </a:rPr>
              <a:t> for </a:t>
            </a:r>
            <a:r>
              <a:rPr lang="en-US" altLang="en-US" sz="2400" dirty="0">
                <a:solidFill>
                  <a:srgbClr val="0B0080"/>
                </a:solidFill>
              </a:rPr>
              <a:t>web applications</a:t>
            </a:r>
            <a:r>
              <a:rPr lang="en-US" altLang="en-US" sz="2400" dirty="0">
                <a:solidFill>
                  <a:srgbClr val="252525"/>
                </a:solidFill>
              </a:rPr>
              <a:t>. </a:t>
            </a:r>
          </a:p>
          <a:p>
            <a:endParaRPr lang="en-US" altLang="en-US" sz="2400" dirty="0">
              <a:solidFill>
                <a:srgbClr val="252525"/>
              </a:solidFill>
            </a:endParaRPr>
          </a:p>
          <a:p>
            <a:r>
              <a:rPr lang="en-US" altLang="en-US" sz="2400" dirty="0">
                <a:solidFill>
                  <a:srgbClr val="252525"/>
                </a:solidFill>
              </a:rPr>
              <a:t>It includes an IDE for action recording, and a robust domain specific language for writing more complex scripts.</a:t>
            </a:r>
            <a:endParaRPr lang="en-US" altLang="en-US" sz="2400" dirty="0"/>
          </a:p>
        </p:txBody>
      </p:sp>
    </p:spTree>
  </p:cSld>
  <p:clrMapOvr>
    <a:masterClrMapping/>
  </p:clrMapOvr>
  <p:transition advClick="0" advTm="15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43293E-6 L 0.96666 -2.43293E-6 " pathEditMode="fixed" rAng="0" ptsTypes="AA">
                                      <p:cBhvr>
                                        <p:cTn id="6" dur="1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History of Selenium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Developed by Jason Huggins at </a:t>
            </a:r>
            <a:r>
              <a:rPr lang="en-US" altLang="en-US" dirty="0" err="1" smtClean="0"/>
              <a:t>ThoughtWorks</a:t>
            </a:r>
            <a:r>
              <a:rPr lang="en-US" altLang="en-US" dirty="0" smtClean="0"/>
              <a:t> in 2004 as a Java Script Test Runner</a:t>
            </a:r>
          </a:p>
          <a:p>
            <a:pPr eaLnBrk="1" hangingPunct="1"/>
            <a:r>
              <a:rPr lang="en-US" altLang="en-US" dirty="0" smtClean="0"/>
              <a:t>By the end of 2004 it had moved to open source, and collaborators were adding more language support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28" name="Rectangle 27"/>
          <p:cNvSpPr/>
          <p:nvPr/>
        </p:nvSpPr>
        <p:spPr>
          <a:xfrm>
            <a:off x="0" y="6172200"/>
            <a:ext cx="9144000" cy="1524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0" y="6096000"/>
            <a:ext cx="304800" cy="30480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ransition advClick="0" advTm="15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43293E-6 L 0.96666 -2.43293E-6 " pathEditMode="fixed" rAng="0" ptsTypes="AA">
                                      <p:cBhvr>
                                        <p:cTn id="6" dur="1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History of Selenium Cont.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524000"/>
            <a:ext cx="7391400" cy="457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By 2007 Google had adopted Selenium as well as Facebook</a:t>
            </a:r>
          </a:p>
          <a:p>
            <a:pPr eaLnBrk="1" hangingPunct="1"/>
            <a:r>
              <a:rPr lang="en-US" altLang="en-US" dirty="0" smtClean="0"/>
              <a:t>As of today its use grew to include many of the big web companies including IBM, LinkedIn, Salesforce, Mozilla, eBay</a:t>
            </a:r>
            <a:endParaRPr lang="en-US" altLang="en-US" dirty="0"/>
          </a:p>
        </p:txBody>
      </p:sp>
      <p:sp>
        <p:nvSpPr>
          <p:cNvPr id="28" name="Rectangle 27"/>
          <p:cNvSpPr/>
          <p:nvPr/>
        </p:nvSpPr>
        <p:spPr>
          <a:xfrm>
            <a:off x="0" y="6172200"/>
            <a:ext cx="9144000" cy="1524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0" y="6096000"/>
            <a:ext cx="304800" cy="30480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ransition advClick="0" advTm="15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43293E-6 L 0.96666 -2.43293E-6 " pathEditMode="fixed" rAng="0" ptsTypes="AA">
                                      <p:cBhvr>
                                        <p:cTn id="6" dur="1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Selenium – The Software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2225" y="6124575"/>
            <a:ext cx="9144000" cy="1524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0" y="6096000"/>
            <a:ext cx="304800" cy="30480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293" name="TextBox 2"/>
          <p:cNvSpPr txBox="1">
            <a:spLocks noChangeArrowheads="1"/>
          </p:cNvSpPr>
          <p:nvPr/>
        </p:nvSpPr>
        <p:spPr bwMode="auto">
          <a:xfrm>
            <a:off x="1981200" y="1319213"/>
            <a:ext cx="6629400" cy="480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/>
              <a:t>Three different pieces of software with the Selenium framework	</a:t>
            </a:r>
          </a:p>
          <a:p>
            <a:pPr lvl="2"/>
            <a:endParaRPr lang="en-US" altLang="en-US"/>
          </a:p>
          <a:p>
            <a:pPr lvl="1">
              <a:buFont typeface="Arial" charset="0"/>
              <a:buChar char="•"/>
            </a:pPr>
            <a:r>
              <a:rPr lang="en-US" altLang="en-US"/>
              <a:t>Selenium WebDriver</a:t>
            </a:r>
          </a:p>
          <a:p>
            <a:pPr lvl="1">
              <a:buFont typeface="Arial" charset="0"/>
              <a:buChar char="•"/>
            </a:pPr>
            <a:r>
              <a:rPr lang="en-US" altLang="en-US"/>
              <a:t>Selenium IDE</a:t>
            </a:r>
          </a:p>
          <a:p>
            <a:pPr lvl="1">
              <a:buFont typeface="Arial" charset="0"/>
              <a:buChar char="•"/>
            </a:pPr>
            <a:r>
              <a:rPr lang="en-US" altLang="en-US"/>
              <a:t>Selenium Grid</a:t>
            </a:r>
          </a:p>
          <a:p>
            <a:endParaRPr lang="en-US" altLang="en-US"/>
          </a:p>
          <a:p>
            <a:r>
              <a:rPr lang="en-US" altLang="en-US" b="1"/>
              <a:t>Selenium IDE </a:t>
            </a:r>
            <a:r>
              <a:rPr lang="en-US" altLang="en-US"/>
              <a:t>– Firefox add-on that has recording and playback capabilities that you can do point and click recording of each scenario</a:t>
            </a:r>
          </a:p>
          <a:p>
            <a:endParaRPr lang="en-US" altLang="en-US"/>
          </a:p>
          <a:p>
            <a:r>
              <a:rPr lang="en-US" altLang="en-US" b="1"/>
              <a:t>Selenium WebDriver </a:t>
            </a:r>
            <a:r>
              <a:rPr lang="en-US" altLang="en-US"/>
              <a:t>– An API that allows you to write test scripts in many languages (</a:t>
            </a:r>
            <a:r>
              <a:rPr lang="en-US" altLang="en-US" i="1"/>
              <a:t>C#, Java, Ruby, Python, Perl, etc</a:t>
            </a:r>
            <a:r>
              <a:rPr lang="en-US" altLang="en-US"/>
              <a:t>) that interact with browser directly with many different types of browsers. (</a:t>
            </a:r>
            <a:r>
              <a:rPr lang="en-US" altLang="en-US" i="1"/>
              <a:t>IE10, Chrome, Firefox, Opera, Netscape Navigator</a:t>
            </a:r>
            <a:r>
              <a:rPr lang="en-US" altLang="en-US"/>
              <a:t>)</a:t>
            </a:r>
          </a:p>
          <a:p>
            <a:endParaRPr lang="en-US" altLang="en-US"/>
          </a:p>
          <a:p>
            <a:r>
              <a:rPr lang="en-US" altLang="en-US" b="1"/>
              <a:t>Selenium Grid </a:t>
            </a:r>
            <a:r>
              <a:rPr lang="en-US" altLang="en-US"/>
              <a:t>– Server logic for writing scripts that are ran on multiple machines simultaneously</a:t>
            </a:r>
            <a:endParaRPr lang="en-US" altLang="en-US" b="1"/>
          </a:p>
        </p:txBody>
      </p:sp>
    </p:spTree>
  </p:cSld>
  <p:clrMapOvr>
    <a:masterClrMapping/>
  </p:clrMapOvr>
  <p:transition advClick="0" advTm="15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43293E-6 L 0.96666 -2.43293E-6 " pathEditMode="fixed" rAng="0" ptsTypes="AA">
                                      <p:cBhvr>
                                        <p:cTn id="6" dur="1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Selenium IDE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6172200"/>
            <a:ext cx="9144000" cy="1524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0" y="6096000"/>
            <a:ext cx="304800" cy="30480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3317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382713"/>
            <a:ext cx="3884613" cy="419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867400" y="1524000"/>
            <a:ext cx="3124200" cy="30781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33400" indent="-533400" eaLnBrk="1" hangingPunct="1">
              <a:buClr>
                <a:schemeClr val="tx1"/>
              </a:buClr>
              <a:buFontTx/>
              <a:buAutoNum type="arabicPeriod"/>
              <a:defRPr/>
            </a:pPr>
            <a:r>
              <a:rPr lang="en-US" altLang="en-US" dirty="0">
                <a:latin typeface="Arial" panose="020B0604020202020204" pitchFamily="34" charset="0"/>
              </a:rPr>
              <a:t>Start recording in Selenium IDE</a:t>
            </a:r>
          </a:p>
          <a:p>
            <a:pPr marL="533400" indent="-533400" eaLnBrk="1" hangingPunct="1">
              <a:buClr>
                <a:schemeClr val="tx1"/>
              </a:buClr>
              <a:buFontTx/>
              <a:buAutoNum type="arabicPeriod"/>
              <a:defRPr/>
            </a:pPr>
            <a:endParaRPr lang="en-US" altLang="en-US" sz="800" dirty="0">
              <a:latin typeface="Arial" panose="020B0604020202020204" pitchFamily="34" charset="0"/>
            </a:endParaRPr>
          </a:p>
          <a:p>
            <a:pPr marL="533400" indent="-533400" eaLnBrk="1" hangingPunct="1">
              <a:buClr>
                <a:schemeClr val="tx1"/>
              </a:buClr>
              <a:buFontTx/>
              <a:buAutoNum type="arabicPeriod"/>
              <a:defRPr/>
            </a:pPr>
            <a:r>
              <a:rPr lang="en-US" altLang="en-US" dirty="0">
                <a:latin typeface="Arial" panose="020B0604020202020204" pitchFamily="34" charset="0"/>
              </a:rPr>
              <a:t>Execute scenario on running web application</a:t>
            </a:r>
          </a:p>
          <a:p>
            <a:pPr marL="533400" indent="-533400" eaLnBrk="1" hangingPunct="1">
              <a:buClr>
                <a:schemeClr val="tx1"/>
              </a:buClr>
              <a:buFontTx/>
              <a:buAutoNum type="arabicPeriod"/>
              <a:defRPr/>
            </a:pPr>
            <a:endParaRPr lang="en-US" altLang="en-US" sz="800" dirty="0">
              <a:latin typeface="Arial" panose="020B0604020202020204" pitchFamily="34" charset="0"/>
            </a:endParaRPr>
          </a:p>
          <a:p>
            <a:pPr marL="533400" indent="-533400" eaLnBrk="1" hangingPunct="1">
              <a:buClr>
                <a:schemeClr val="tx1"/>
              </a:buClr>
              <a:buFontTx/>
              <a:buAutoNum type="arabicPeriod"/>
              <a:defRPr/>
            </a:pPr>
            <a:r>
              <a:rPr lang="en-US" altLang="en-US" dirty="0">
                <a:latin typeface="Arial" panose="020B0604020202020204" pitchFamily="34" charset="0"/>
              </a:rPr>
              <a:t>Stop recording in Selenium IDE</a:t>
            </a:r>
          </a:p>
          <a:p>
            <a:pPr marL="533400" indent="-533400" eaLnBrk="1" hangingPunct="1">
              <a:buClr>
                <a:schemeClr val="tx1"/>
              </a:buClr>
              <a:buFontTx/>
              <a:buAutoNum type="arabicPeriod"/>
              <a:defRPr/>
            </a:pPr>
            <a:endParaRPr lang="en-US" altLang="en-US" sz="800" dirty="0">
              <a:latin typeface="Arial" panose="020B0604020202020204" pitchFamily="34" charset="0"/>
            </a:endParaRPr>
          </a:p>
          <a:p>
            <a:pPr marL="533400" indent="-533400" eaLnBrk="1" hangingPunct="1">
              <a:buClr>
                <a:schemeClr val="tx1"/>
              </a:buClr>
              <a:buFontTx/>
              <a:buAutoNum type="arabicPeriod"/>
              <a:defRPr/>
            </a:pPr>
            <a:r>
              <a:rPr lang="en-US" altLang="en-US" dirty="0">
                <a:latin typeface="Arial" panose="020B0604020202020204" pitchFamily="34" charset="0"/>
              </a:rPr>
              <a:t>Verify / Add assertions</a:t>
            </a:r>
          </a:p>
          <a:p>
            <a:pPr marL="533400" indent="-533400" eaLnBrk="1" hangingPunct="1">
              <a:buClr>
                <a:schemeClr val="tx1"/>
              </a:buClr>
              <a:buFontTx/>
              <a:buAutoNum type="arabicPeriod"/>
              <a:defRPr/>
            </a:pPr>
            <a:endParaRPr lang="en-US" altLang="en-US" sz="800" dirty="0">
              <a:latin typeface="Arial" panose="020B0604020202020204" pitchFamily="34" charset="0"/>
            </a:endParaRPr>
          </a:p>
          <a:p>
            <a:pPr marL="533400" indent="-533400" eaLnBrk="1" hangingPunct="1">
              <a:buClr>
                <a:schemeClr val="tx1"/>
              </a:buClr>
              <a:buFontTx/>
              <a:buAutoNum type="arabicPeriod"/>
              <a:defRPr/>
            </a:pPr>
            <a:r>
              <a:rPr lang="en-US" altLang="en-US" dirty="0">
                <a:latin typeface="Arial" panose="020B0604020202020204" pitchFamily="34" charset="0"/>
              </a:rPr>
              <a:t> Replay the test.</a:t>
            </a:r>
          </a:p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advClick="0" advTm="15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43293E-6 L 0.96666 -2.43293E-6 " pathEditMode="fixed" rAng="0" ptsTypes="AA">
                                      <p:cBhvr>
                                        <p:cTn id="6" dur="1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Selenium IDE </a:t>
            </a:r>
            <a:r>
              <a:rPr lang="en-US" dirty="0" smtClean="0"/>
              <a:t>– Use Cases</a:t>
            </a:r>
            <a:endParaRPr lang="en-US" dirty="0" smtClean="0">
              <a:cs typeface="+mj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172200"/>
            <a:ext cx="9144000" cy="1524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0" y="6096000"/>
            <a:ext cx="304800" cy="30480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676400" y="1143000"/>
            <a:ext cx="69342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en-US" sz="2800" dirty="0" smtClean="0">
                <a:latin typeface="Arial" panose="020B0604020202020204" pitchFamily="34" charset="0"/>
              </a:rPr>
              <a:t>Create quick bug reproduction scripts</a:t>
            </a:r>
          </a:p>
          <a:p>
            <a:pPr>
              <a:defRPr/>
            </a:pPr>
            <a:endParaRPr lang="en-US" altLang="en-US" sz="280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en-US" sz="2800" dirty="0" smtClean="0">
                <a:latin typeface="Arial" panose="020B0604020202020204" pitchFamily="34" charset="0"/>
              </a:rPr>
              <a:t>Create scripts to aid in automation-aided exploratory testing</a:t>
            </a:r>
            <a:endParaRPr lang="en-US" altLang="en-US" sz="280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en-US" sz="280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en-US" sz="2800" dirty="0" smtClean="0">
                <a:latin typeface="Arial" panose="020B0604020202020204" pitchFamily="34" charset="0"/>
              </a:rPr>
              <a:t>Quickly automate arduous and repetitive tasks</a:t>
            </a:r>
            <a:endParaRPr lang="en-US" altLang="en-US" sz="2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advClick="0" advTm="15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43293E-6 L 0.96666 -2.43293E-6 " pathEditMode="fixed" rAng="0" ptsTypes="AA">
                                      <p:cBhvr>
                                        <p:cTn id="6" dur="1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Selenium IDE - </a:t>
            </a:r>
            <a:r>
              <a:rPr lang="en-US" dirty="0" smtClean="0"/>
              <a:t>Downsides</a:t>
            </a:r>
            <a:endParaRPr lang="en-US" dirty="0" smtClean="0">
              <a:cs typeface="+mj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172200"/>
            <a:ext cx="9144000" cy="1524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0" y="6096000"/>
            <a:ext cx="304800" cy="30480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676400" y="1143000"/>
            <a:ext cx="6934200" cy="35401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latin typeface="Arial" panose="020B0604020202020204" pitchFamily="34" charset="0"/>
              </a:rPr>
              <a:t>Can run the tests only on Firefox</a:t>
            </a:r>
          </a:p>
          <a:p>
            <a:pPr>
              <a:defRPr/>
            </a:pPr>
            <a:endParaRPr lang="en-US" altLang="en-US" sz="280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latin typeface="Arial" panose="020B0604020202020204" pitchFamily="34" charset="0"/>
              </a:rPr>
              <a:t>No Programming logic (like loops, conditional statements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en-US" sz="280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latin typeface="Arial" panose="020B0604020202020204" pitchFamily="34" charset="0"/>
              </a:rPr>
              <a:t>It is difficult to use Selenium IDE for checking complex test cases involving dynamic contents</a:t>
            </a:r>
          </a:p>
        </p:txBody>
      </p:sp>
    </p:spTree>
  </p:cSld>
  <p:clrMapOvr>
    <a:masterClrMapping/>
  </p:clrMapOvr>
  <p:transition advClick="0" advTm="15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43293E-6 L 0.96666 -2.43293E-6 " pathEditMode="fixed" rAng="0" ptsTypes="AA">
                                      <p:cBhvr>
                                        <p:cTn id="6" dur="1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1674</TotalTime>
  <Words>483</Words>
  <Application>Microsoft Office PowerPoint</Application>
  <PresentationFormat>On-screen Show (4:3)</PresentationFormat>
  <Paragraphs>93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ＭＳ Ｐゴシック</vt:lpstr>
      <vt:lpstr>Arial</vt:lpstr>
      <vt:lpstr>Calibri</vt:lpstr>
      <vt:lpstr>Default Design</vt:lpstr>
      <vt:lpstr>1_Default Design</vt:lpstr>
      <vt:lpstr>Selenium and You Jerimy Tate</vt:lpstr>
      <vt:lpstr>What is Selenium?</vt:lpstr>
      <vt:lpstr>What ELSE is Selenium?</vt:lpstr>
      <vt:lpstr>History of Selenium</vt:lpstr>
      <vt:lpstr>History of Selenium Cont.</vt:lpstr>
      <vt:lpstr>Selenium – The Software</vt:lpstr>
      <vt:lpstr>Selenium IDE</vt:lpstr>
      <vt:lpstr>Selenium IDE – Use Cases</vt:lpstr>
      <vt:lpstr>Selenium IDE - Downsides</vt:lpstr>
      <vt:lpstr>Selenium WebDriver</vt:lpstr>
      <vt:lpstr>WebDriver - Sample Code</vt:lpstr>
      <vt:lpstr>WebDriver – More Code</vt:lpstr>
      <vt:lpstr>WebDriver – Benefits</vt:lpstr>
      <vt:lpstr>WebDriver - Downsides</vt:lpstr>
      <vt:lpstr>Selenium Grid</vt:lpstr>
      <vt:lpstr>Why Use Selenium?</vt:lpstr>
      <vt:lpstr>Why Use Selenium?</vt:lpstr>
      <vt:lpstr>Selenium and Continuous Integration</vt:lpstr>
      <vt:lpstr>This is great I want it now!</vt:lpstr>
      <vt:lpstr>Sources</vt:lpstr>
    </vt:vector>
  </TitlesOfParts>
  <Company>RR Donnelley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RR Donnelley</dc:creator>
  <cp:lastModifiedBy>Jerimy Tate</cp:lastModifiedBy>
  <cp:revision>55</cp:revision>
  <dcterms:created xsi:type="dcterms:W3CDTF">2010-02-23T00:58:46Z</dcterms:created>
  <dcterms:modified xsi:type="dcterms:W3CDTF">2016-04-05T00:50:53Z</dcterms:modified>
</cp:coreProperties>
</file>