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  <p:sldId id="283" r:id="rId27"/>
    <p:sldId id="280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5" r:id="rId37"/>
    <p:sldId id="294" r:id="rId38"/>
    <p:sldId id="293" r:id="rId39"/>
    <p:sldId id="296" r:id="rId40"/>
    <p:sldId id="301" r:id="rId41"/>
    <p:sldId id="297" r:id="rId42"/>
    <p:sldId id="299" r:id="rId43"/>
    <p:sldId id="300" r:id="rId44"/>
    <p:sldId id="298" r:id="rId45"/>
    <p:sldId id="302" r:id="rId46"/>
    <p:sldId id="303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1DD15-B6E9-474B-A221-77BA51F27095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DD53E-1A28-2946-991B-6D175692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DD53E-1A28-2946-991B-6D17569264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DD53E-1A28-2946-991B-6D17569264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DD53E-1A28-2946-991B-6D17569264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0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3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0CA6-799E-3E4B-B4BC-62030FC265E8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A76A-1F73-8042-83EC-341DFB47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Relationship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Carsten Schürmann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3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Prefer as a new </a:t>
            </a:r>
            <a:br>
              <a:rPr lang="en-US" dirty="0" smtClean="0"/>
            </a:br>
            <a:r>
              <a:rPr lang="en-US" dirty="0" smtClean="0"/>
              <a:t>Database Administrator?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83906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drop </a:t>
            </a:r>
            <a:r>
              <a:rPr lang="en-US" sz="2000" dirty="0">
                <a:latin typeface="Courier"/>
                <a:cs typeface="Courier"/>
              </a:rPr>
              <a:t>table if exists student;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create table student (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cpr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name </a:t>
            </a:r>
            <a:r>
              <a:rPr lang="en-US" sz="2000" dirty="0" err="1">
                <a:latin typeface="Courier"/>
                <a:cs typeface="Courier"/>
              </a:rPr>
              <a:t>varchar</a:t>
            </a:r>
            <a:r>
              <a:rPr lang="en-US" sz="2000" dirty="0">
                <a:latin typeface="Courier"/>
                <a:cs typeface="Courier"/>
              </a:rPr>
              <a:t>(20));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drop table if exists takes;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create table takes (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cpr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err="1">
                <a:latin typeface="Courier"/>
                <a:cs typeface="Courier"/>
              </a:rPr>
              <a:t>cid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varchar</a:t>
            </a:r>
            <a:r>
              <a:rPr lang="en-US" sz="2000" dirty="0">
                <a:latin typeface="Courier"/>
                <a:cs typeface="Courier"/>
              </a:rPr>
              <a:t>(10),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grade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Diamond 9"/>
          <p:cNvSpPr/>
          <p:nvPr/>
        </p:nvSpPr>
        <p:spPr>
          <a:xfrm>
            <a:off x="6450768" y="3549842"/>
            <a:ext cx="1443125" cy="105341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0768" y="2148540"/>
            <a:ext cx="1443125" cy="708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50768" y="5331303"/>
            <a:ext cx="1443125" cy="708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2"/>
            <a:endCxn id="10" idx="0"/>
          </p:cNvCxnSpPr>
          <p:nvPr/>
        </p:nvCxnSpPr>
        <p:spPr>
          <a:xfrm>
            <a:off x="7172331" y="2857188"/>
            <a:ext cx="0" cy="692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7172331" y="4603254"/>
            <a:ext cx="0" cy="728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1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Entity Relationship Diagrams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Initial database design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Limited utility when too big</a:t>
            </a:r>
          </a:p>
          <a:p>
            <a:r>
              <a:rPr lang="en-US" dirty="0" smtClean="0"/>
              <a:t>Translatable into schemas</a:t>
            </a:r>
          </a:p>
        </p:txBody>
      </p:sp>
      <p:sp>
        <p:nvSpPr>
          <p:cNvPr id="7" name="Diamond 6"/>
          <p:cNvSpPr/>
          <p:nvPr/>
        </p:nvSpPr>
        <p:spPr>
          <a:xfrm>
            <a:off x="6450768" y="3549842"/>
            <a:ext cx="1443125" cy="105341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50768" y="2148540"/>
            <a:ext cx="1443125" cy="708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50768" y="5331303"/>
            <a:ext cx="1443125" cy="708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  <a:endCxn id="7" idx="0"/>
          </p:cNvCxnSpPr>
          <p:nvPr/>
        </p:nvCxnSpPr>
        <p:spPr>
          <a:xfrm>
            <a:off x="7172331" y="2857188"/>
            <a:ext cx="0" cy="692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9" idx="0"/>
          </p:cNvCxnSpPr>
          <p:nvPr/>
        </p:nvCxnSpPr>
        <p:spPr>
          <a:xfrm>
            <a:off x="7172331" y="4603254"/>
            <a:ext cx="0" cy="728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635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Entity  (Entity set)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Relationship (mapping constraints)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Attributes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912" y="1832648"/>
            <a:ext cx="2410019" cy="808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717319" y="3304539"/>
            <a:ext cx="1096775" cy="113999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3"/>
          </p:cNvCxnSpPr>
          <p:nvPr/>
        </p:nvCxnSpPr>
        <p:spPr>
          <a:xfrm flipV="1">
            <a:off x="2814094" y="3867320"/>
            <a:ext cx="663837" cy="7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</p:cNvCxnSpPr>
          <p:nvPr/>
        </p:nvCxnSpPr>
        <p:spPr>
          <a:xfrm flipH="1">
            <a:off x="2265706" y="4444532"/>
            <a:ext cx="1" cy="634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</p:cNvCxnSpPr>
          <p:nvPr/>
        </p:nvCxnSpPr>
        <p:spPr>
          <a:xfrm flipH="1" flipV="1">
            <a:off x="952462" y="3867320"/>
            <a:ext cx="764857" cy="7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67912" y="5483514"/>
            <a:ext cx="2410019" cy="6426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13244" y="349798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09787" y="3505204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67465" y="462441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5054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“At ITU </a:t>
            </a:r>
            <a:r>
              <a:rPr lang="en-US" dirty="0" smtClean="0">
                <a:solidFill>
                  <a:srgbClr val="FF0000"/>
                </a:solidFill>
              </a:rPr>
              <a:t>students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take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course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offered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teachers</a:t>
            </a:r>
            <a:r>
              <a:rPr lang="en-US" dirty="0" smtClean="0"/>
              <a:t>. A course may </a:t>
            </a:r>
            <a:r>
              <a:rPr lang="en-US" dirty="0" smtClean="0">
                <a:solidFill>
                  <a:srgbClr val="3366FF"/>
                </a:solidFill>
              </a:rPr>
              <a:t>have</a:t>
            </a:r>
            <a:r>
              <a:rPr lang="en-US" dirty="0" smtClean="0"/>
              <a:t> multiple </a:t>
            </a:r>
            <a:r>
              <a:rPr lang="en-US" dirty="0" smtClean="0">
                <a:solidFill>
                  <a:srgbClr val="FF0000"/>
                </a:solidFill>
              </a:rPr>
              <a:t>labs</a:t>
            </a:r>
            <a:r>
              <a:rPr lang="en-US" dirty="0" smtClean="0"/>
              <a:t>; one teacher per lab.”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Nouns</a:t>
            </a:r>
            <a:r>
              <a:rPr lang="en-US" dirty="0" smtClean="0"/>
              <a:t>:  Entities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Verbs</a:t>
            </a:r>
            <a:r>
              <a:rPr lang="en-US" dirty="0" smtClean="0"/>
              <a:t>: Relationship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6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378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“At ITU </a:t>
            </a:r>
            <a:r>
              <a:rPr lang="en-US" dirty="0">
                <a:solidFill>
                  <a:srgbClr val="FF0000"/>
                </a:solidFill>
              </a:rPr>
              <a:t>students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take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3366FF"/>
                </a:solidFill>
              </a:rPr>
              <a:t>offered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teachers</a:t>
            </a:r>
            <a:r>
              <a:rPr lang="en-US" dirty="0"/>
              <a:t>. A course may </a:t>
            </a:r>
            <a:r>
              <a:rPr lang="en-US" dirty="0">
                <a:solidFill>
                  <a:srgbClr val="3366FF"/>
                </a:solidFill>
              </a:rPr>
              <a:t>have</a:t>
            </a:r>
            <a:r>
              <a:rPr lang="en-US" dirty="0"/>
              <a:t> multiple </a:t>
            </a:r>
            <a:r>
              <a:rPr lang="en-US" dirty="0">
                <a:solidFill>
                  <a:srgbClr val="FF0000"/>
                </a:solidFill>
              </a:rPr>
              <a:t>labs</a:t>
            </a:r>
            <a:r>
              <a:rPr lang="en-US" dirty="0"/>
              <a:t>; one teacher per lab.”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9334" y="2201333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2400" y="5922663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0933" y="1422400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CPR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67733" y="5626329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CPR</a:t>
            </a:r>
            <a:endParaRPr lang="en-US" u="sng" dirty="0"/>
          </a:p>
        </p:txBody>
      </p:sp>
      <p:cxnSp>
        <p:nvCxnSpPr>
          <p:cNvPr id="11" name="Straight Connector 10"/>
          <p:cNvCxnSpPr>
            <a:stCxn id="7" idx="5"/>
          </p:cNvCxnSpPr>
          <p:nvPr/>
        </p:nvCxnSpPr>
        <p:spPr>
          <a:xfrm>
            <a:off x="1109237" y="1928273"/>
            <a:ext cx="296230" cy="273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9" idx="6"/>
          </p:cNvCxnSpPr>
          <p:nvPr/>
        </p:nvCxnSpPr>
        <p:spPr>
          <a:xfrm flipH="1" flipV="1">
            <a:off x="1049867" y="5922663"/>
            <a:ext cx="372533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22400" y="961198"/>
            <a:ext cx="1337733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4"/>
          </p:cNvCxnSpPr>
          <p:nvPr/>
        </p:nvCxnSpPr>
        <p:spPr>
          <a:xfrm>
            <a:off x="2091267" y="1553865"/>
            <a:ext cx="25400" cy="647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Callout 22"/>
          <p:cNvSpPr/>
          <p:nvPr/>
        </p:nvSpPr>
        <p:spPr>
          <a:xfrm>
            <a:off x="270933" y="270933"/>
            <a:ext cx="1286934" cy="690265"/>
          </a:xfrm>
          <a:prstGeom prst="wedgeEllipseCallout">
            <a:avLst>
              <a:gd name="adj1" fmla="val -12938"/>
              <a:gd name="adj2" fmla="val 1687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79067" y="4034061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58667" y="3151038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CID</a:t>
            </a:r>
            <a:endParaRPr lang="en-US" u="sng" dirty="0"/>
          </a:p>
        </p:txBody>
      </p:sp>
      <p:cxnSp>
        <p:nvCxnSpPr>
          <p:cNvPr id="32" name="Straight Connector 31"/>
          <p:cNvCxnSpPr>
            <a:stCxn id="31" idx="4"/>
          </p:cNvCxnSpPr>
          <p:nvPr/>
        </p:nvCxnSpPr>
        <p:spPr>
          <a:xfrm flipH="1">
            <a:off x="8094133" y="3743705"/>
            <a:ext cx="355601" cy="290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48400" y="2793926"/>
            <a:ext cx="1337733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4"/>
          </p:cNvCxnSpPr>
          <p:nvPr/>
        </p:nvCxnSpPr>
        <p:spPr>
          <a:xfrm>
            <a:off x="6917267" y="3386593"/>
            <a:ext cx="25400" cy="647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44517" y="4043062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52400" y="3085051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SID</a:t>
            </a:r>
            <a:endParaRPr lang="en-US" u="sng" dirty="0"/>
          </a:p>
        </p:txBody>
      </p:sp>
      <p:cxnSp>
        <p:nvCxnSpPr>
          <p:cNvPr id="37" name="Straight Connector 36"/>
          <p:cNvCxnSpPr>
            <a:stCxn id="36" idx="4"/>
            <a:endCxn id="35" idx="1"/>
          </p:cNvCxnSpPr>
          <p:nvPr/>
        </p:nvCxnSpPr>
        <p:spPr>
          <a:xfrm>
            <a:off x="643467" y="3677718"/>
            <a:ext cx="801050" cy="670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1857162" y="3177066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cxnSp>
        <p:nvCxnSpPr>
          <p:cNvPr id="42" name="Straight Connector 41"/>
          <p:cNvCxnSpPr>
            <a:stCxn id="40" idx="2"/>
            <a:endCxn id="35" idx="0"/>
          </p:cNvCxnSpPr>
          <p:nvPr/>
        </p:nvCxnSpPr>
        <p:spPr>
          <a:xfrm>
            <a:off x="2626200" y="3743705"/>
            <a:ext cx="3651" cy="29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  <a:endCxn id="5" idx="2"/>
          </p:cNvCxnSpPr>
          <p:nvPr/>
        </p:nvCxnSpPr>
        <p:spPr>
          <a:xfrm flipH="1" flipV="1">
            <a:off x="2624668" y="2810933"/>
            <a:ext cx="1532" cy="36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60133" y="279890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60133" y="3673730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5" name="Diamond 64"/>
          <p:cNvSpPr/>
          <p:nvPr/>
        </p:nvSpPr>
        <p:spPr>
          <a:xfrm>
            <a:off x="1710268" y="5059690"/>
            <a:ext cx="1896532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offered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</p:cNvCxnSpPr>
          <p:nvPr/>
        </p:nvCxnSpPr>
        <p:spPr>
          <a:xfrm>
            <a:off x="2658534" y="5626329"/>
            <a:ext cx="6327" cy="29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2658534" y="4693558"/>
            <a:ext cx="1143" cy="366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95142" y="468153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795142" y="55563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Diamond 76"/>
          <p:cNvSpPr/>
          <p:nvPr/>
        </p:nvSpPr>
        <p:spPr>
          <a:xfrm>
            <a:off x="4143162" y="4077022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78" name="Straight Connector 77"/>
          <p:cNvCxnSpPr>
            <a:stCxn id="77" idx="1"/>
            <a:endCxn id="35" idx="3"/>
          </p:cNvCxnSpPr>
          <p:nvPr/>
        </p:nvCxnSpPr>
        <p:spPr>
          <a:xfrm flipH="1" flipV="1">
            <a:off x="3815184" y="4347862"/>
            <a:ext cx="327978" cy="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0" idx="1"/>
            <a:endCxn id="77" idx="3"/>
          </p:cNvCxnSpPr>
          <p:nvPr/>
        </p:nvCxnSpPr>
        <p:spPr>
          <a:xfrm flipH="1">
            <a:off x="5681238" y="4338861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55295" y="39959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77765" y="404306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3953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6" grpId="0" animBg="1"/>
      <p:bldP spid="23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40" grpId="0" animBg="1"/>
      <p:bldP spid="44" grpId="0"/>
      <p:bldP spid="46" grpId="0"/>
      <p:bldP spid="65" grpId="0" animBg="1"/>
      <p:bldP spid="68" grpId="0"/>
      <p:bldP spid="69" grpId="0"/>
      <p:bldP spid="77" grpId="0" animBg="1"/>
      <p:bldP spid="85" grpId="0"/>
      <p:bldP spid="85" grpId="1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Cardinalities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1710271" y="2150535"/>
            <a:ext cx="1693333" cy="1507066"/>
            <a:chOff x="1710271" y="2150535"/>
            <a:chExt cx="1693333" cy="1507066"/>
          </a:xfrm>
        </p:grpSpPr>
        <p:sp>
          <p:nvSpPr>
            <p:cNvPr id="25" name="Oval 24"/>
            <p:cNvSpPr/>
            <p:nvPr/>
          </p:nvSpPr>
          <p:spPr>
            <a:xfrm>
              <a:off x="1710271" y="2150535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81200" y="2455333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81203" y="2777063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98139" y="3149592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692404" y="2150535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63333" y="2455333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963336" y="2777063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980272" y="3149592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27" idx="6"/>
              <a:endCxn id="31" idx="2"/>
            </p:cNvCxnSpPr>
            <p:nvPr/>
          </p:nvCxnSpPr>
          <p:spPr>
            <a:xfrm>
              <a:off x="2201334" y="2556933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6"/>
              <a:endCxn id="32" idx="2"/>
            </p:cNvCxnSpPr>
            <p:nvPr/>
          </p:nvCxnSpPr>
          <p:spPr>
            <a:xfrm>
              <a:off x="2201337" y="2878663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744140" y="4487292"/>
            <a:ext cx="1693333" cy="1507066"/>
            <a:chOff x="1744140" y="4487292"/>
            <a:chExt cx="1693333" cy="1507066"/>
          </a:xfrm>
        </p:grpSpPr>
        <p:sp>
          <p:nvSpPr>
            <p:cNvPr id="49" name="Oval 48"/>
            <p:cNvSpPr/>
            <p:nvPr/>
          </p:nvSpPr>
          <p:spPr>
            <a:xfrm>
              <a:off x="1744140" y="4487292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15069" y="4792090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15072" y="5113820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32008" y="5486349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726273" y="4487292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997202" y="4792090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997205" y="5113820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14141" y="5486349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0" idx="6"/>
              <a:endCxn id="54" idx="2"/>
            </p:cNvCxnSpPr>
            <p:nvPr/>
          </p:nvCxnSpPr>
          <p:spPr>
            <a:xfrm>
              <a:off x="2235203" y="4893690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6"/>
              <a:endCxn id="55" idx="2"/>
            </p:cNvCxnSpPr>
            <p:nvPr/>
          </p:nvCxnSpPr>
          <p:spPr>
            <a:xfrm>
              <a:off x="2235206" y="5215420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6"/>
              <a:endCxn id="56" idx="2"/>
            </p:cNvCxnSpPr>
            <p:nvPr/>
          </p:nvCxnSpPr>
          <p:spPr>
            <a:xfrm>
              <a:off x="2235206" y="5215420"/>
              <a:ext cx="778935" cy="37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147740" y="3285024"/>
            <a:ext cx="1693333" cy="1507066"/>
            <a:chOff x="5147740" y="3285024"/>
            <a:chExt cx="1693333" cy="1507066"/>
          </a:xfrm>
        </p:grpSpPr>
        <p:sp>
          <p:nvSpPr>
            <p:cNvPr id="62" name="Oval 61"/>
            <p:cNvSpPr/>
            <p:nvPr/>
          </p:nvSpPr>
          <p:spPr>
            <a:xfrm>
              <a:off x="5147740" y="3285024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18669" y="3589822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18672" y="3911552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35608" y="4284081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129873" y="3285024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400802" y="3589822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400805" y="3911552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417741" y="4284081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3" idx="6"/>
              <a:endCxn id="68" idx="2"/>
            </p:cNvCxnSpPr>
            <p:nvPr/>
          </p:nvCxnSpPr>
          <p:spPr>
            <a:xfrm>
              <a:off x="5638803" y="3691422"/>
              <a:ext cx="762002" cy="321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4" idx="6"/>
              <a:endCxn id="68" idx="2"/>
            </p:cNvCxnSpPr>
            <p:nvPr/>
          </p:nvCxnSpPr>
          <p:spPr>
            <a:xfrm>
              <a:off x="5638806" y="4013152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6"/>
              <a:endCxn id="69" idx="2"/>
            </p:cNvCxnSpPr>
            <p:nvPr/>
          </p:nvCxnSpPr>
          <p:spPr>
            <a:xfrm>
              <a:off x="5638806" y="4013152"/>
              <a:ext cx="778935" cy="37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218273" y="1533323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1:1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2270341" y="3862461"/>
            <a:ext cx="65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1:n</a:t>
            </a:r>
            <a:endParaRPr lang="en-US" sz="2800" dirty="0"/>
          </a:p>
        </p:txBody>
      </p:sp>
      <p:sp>
        <p:nvSpPr>
          <p:cNvPr id="76" name="TextBox 75"/>
          <p:cNvSpPr txBox="1"/>
          <p:nvPr/>
        </p:nvSpPr>
        <p:spPr>
          <a:xfrm>
            <a:off x="5657010" y="2718653"/>
            <a:ext cx="749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:1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14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33055" y="2764060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242" y="2773061"/>
            <a:ext cx="208993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4397150" y="2807021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1"/>
            <a:endCxn id="5" idx="3"/>
          </p:cNvCxnSpPr>
          <p:nvPr/>
        </p:nvCxnSpPr>
        <p:spPr>
          <a:xfrm flipH="1" flipV="1">
            <a:off x="4069172" y="3077861"/>
            <a:ext cx="327978" cy="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6" idx="3"/>
          </p:cNvCxnSpPr>
          <p:nvPr/>
        </p:nvCxnSpPr>
        <p:spPr>
          <a:xfrm flipH="1">
            <a:off x="5935226" y="3068860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09283" y="27259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1753" y="2773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5813" y="3864727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32000" y="3873728"/>
            <a:ext cx="208993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4449908" y="3907688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1"/>
            <a:endCxn id="12" idx="3"/>
          </p:cNvCxnSpPr>
          <p:nvPr/>
        </p:nvCxnSpPr>
        <p:spPr>
          <a:xfrm flipH="1" flipV="1">
            <a:off x="4121930" y="4178528"/>
            <a:ext cx="327978" cy="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  <a:endCxn id="13" idx="3"/>
          </p:cNvCxnSpPr>
          <p:nvPr/>
        </p:nvCxnSpPr>
        <p:spPr>
          <a:xfrm flipH="1">
            <a:off x="5987984" y="4169527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2041" y="38265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84511" y="387372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85813" y="4948460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32000" y="4957461"/>
            <a:ext cx="208993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4449908" y="4991421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1"/>
            <a:endCxn id="19" idx="3"/>
          </p:cNvCxnSpPr>
          <p:nvPr/>
        </p:nvCxnSpPr>
        <p:spPr>
          <a:xfrm flipH="1" flipV="1">
            <a:off x="4121930" y="5262261"/>
            <a:ext cx="327978" cy="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  <a:endCxn id="20" idx="3"/>
          </p:cNvCxnSpPr>
          <p:nvPr/>
        </p:nvCxnSpPr>
        <p:spPr>
          <a:xfrm flipH="1">
            <a:off x="5987984" y="5253260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2041" y="491031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84511" y="4957461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5645" y="2589303"/>
            <a:ext cx="995681" cy="959114"/>
            <a:chOff x="1710271" y="2150535"/>
            <a:chExt cx="1693333" cy="1507066"/>
          </a:xfrm>
        </p:grpSpPr>
        <p:sp>
          <p:nvSpPr>
            <p:cNvPr id="31" name="Oval 30"/>
            <p:cNvSpPr/>
            <p:nvPr/>
          </p:nvSpPr>
          <p:spPr>
            <a:xfrm>
              <a:off x="1710271" y="2150535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81200" y="2455333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981203" y="2777063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98139" y="3149592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692404" y="2150535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63333" y="2455333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963336" y="2777063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80272" y="3149592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2" idx="6"/>
              <a:endCxn id="36" idx="2"/>
            </p:cNvCxnSpPr>
            <p:nvPr/>
          </p:nvCxnSpPr>
          <p:spPr>
            <a:xfrm>
              <a:off x="2201334" y="2556933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6"/>
              <a:endCxn id="37" idx="2"/>
            </p:cNvCxnSpPr>
            <p:nvPr/>
          </p:nvCxnSpPr>
          <p:spPr>
            <a:xfrm>
              <a:off x="2201337" y="2878663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46274" y="3813985"/>
            <a:ext cx="1113056" cy="893482"/>
            <a:chOff x="1744140" y="4487292"/>
            <a:chExt cx="1693333" cy="1507066"/>
          </a:xfrm>
        </p:grpSpPr>
        <p:sp>
          <p:nvSpPr>
            <p:cNvPr id="42" name="Oval 41"/>
            <p:cNvSpPr/>
            <p:nvPr/>
          </p:nvSpPr>
          <p:spPr>
            <a:xfrm>
              <a:off x="1744140" y="4487292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015069" y="4792090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15072" y="5113820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032008" y="5486349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26273" y="4487292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97202" y="4792090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97205" y="5113820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014141" y="5486349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3" idx="6"/>
              <a:endCxn id="47" idx="2"/>
            </p:cNvCxnSpPr>
            <p:nvPr/>
          </p:nvCxnSpPr>
          <p:spPr>
            <a:xfrm>
              <a:off x="2235203" y="4893690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4" idx="6"/>
              <a:endCxn id="48" idx="2"/>
            </p:cNvCxnSpPr>
            <p:nvPr/>
          </p:nvCxnSpPr>
          <p:spPr>
            <a:xfrm>
              <a:off x="2235206" y="5215420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4" idx="6"/>
              <a:endCxn id="49" idx="2"/>
            </p:cNvCxnSpPr>
            <p:nvPr/>
          </p:nvCxnSpPr>
          <p:spPr>
            <a:xfrm>
              <a:off x="2235206" y="5215420"/>
              <a:ext cx="778935" cy="37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7200" y="4910316"/>
            <a:ext cx="1102130" cy="982442"/>
            <a:chOff x="5147740" y="3285024"/>
            <a:chExt cx="1693333" cy="1507066"/>
          </a:xfrm>
        </p:grpSpPr>
        <p:sp>
          <p:nvSpPr>
            <p:cNvPr id="65" name="Oval 64"/>
            <p:cNvSpPr/>
            <p:nvPr/>
          </p:nvSpPr>
          <p:spPr>
            <a:xfrm>
              <a:off x="5147740" y="3285024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418669" y="3589822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8672" y="3911552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435608" y="4284081"/>
              <a:ext cx="220134" cy="2032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129873" y="3285024"/>
              <a:ext cx="711200" cy="1507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00802" y="3589822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400805" y="3911552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17741" y="4284081"/>
              <a:ext cx="220134" cy="203200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66" idx="6"/>
              <a:endCxn id="71" idx="2"/>
            </p:cNvCxnSpPr>
            <p:nvPr/>
          </p:nvCxnSpPr>
          <p:spPr>
            <a:xfrm>
              <a:off x="5638803" y="3691422"/>
              <a:ext cx="762002" cy="321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7" idx="6"/>
              <a:endCxn id="71" idx="2"/>
            </p:cNvCxnSpPr>
            <p:nvPr/>
          </p:nvCxnSpPr>
          <p:spPr>
            <a:xfrm>
              <a:off x="5638806" y="4013152"/>
              <a:ext cx="761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7" idx="6"/>
              <a:endCxn id="72" idx="2"/>
            </p:cNvCxnSpPr>
            <p:nvPr/>
          </p:nvCxnSpPr>
          <p:spPr>
            <a:xfrm>
              <a:off x="5638806" y="4013152"/>
              <a:ext cx="778935" cy="3725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08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Cardinalities (Book)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57333" y="2713261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2783" y="2722262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821428" y="2756222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10091" y="3813928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75541" y="3822929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874186" y="3856889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1"/>
            <a:endCxn id="13" idx="3"/>
          </p:cNvCxnSpPr>
          <p:nvPr/>
        </p:nvCxnSpPr>
        <p:spPr>
          <a:xfrm flipH="1">
            <a:off x="5412262" y="4118728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10091" y="4897661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75541" y="4906662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3874186" y="4940622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1"/>
            <a:endCxn id="19" idx="3"/>
          </p:cNvCxnSpPr>
          <p:nvPr/>
        </p:nvCxnSpPr>
        <p:spPr>
          <a:xfrm flipH="1" flipV="1">
            <a:off x="3546208" y="5211462"/>
            <a:ext cx="327978" cy="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  <a:endCxn id="20" idx="3"/>
          </p:cNvCxnSpPr>
          <p:nvPr/>
        </p:nvCxnSpPr>
        <p:spPr>
          <a:xfrm flipH="1">
            <a:off x="5412262" y="5202461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1"/>
            <a:endCxn id="6" idx="3"/>
          </p:cNvCxnSpPr>
          <p:nvPr/>
        </p:nvCxnSpPr>
        <p:spPr>
          <a:xfrm flipH="1">
            <a:off x="5359504" y="3018061"/>
            <a:ext cx="397829" cy="21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3493450" y="3027062"/>
            <a:ext cx="327978" cy="12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13" idx="1"/>
          </p:cNvCxnSpPr>
          <p:nvPr/>
        </p:nvCxnSpPr>
        <p:spPr>
          <a:xfrm>
            <a:off x="3546208" y="4127729"/>
            <a:ext cx="327978" cy="12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1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378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“At ITU </a:t>
            </a:r>
            <a:r>
              <a:rPr lang="en-US" dirty="0">
                <a:solidFill>
                  <a:srgbClr val="FF0000"/>
                </a:solidFill>
              </a:rPr>
              <a:t>students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take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3366FF"/>
                </a:solidFill>
              </a:rPr>
              <a:t>offered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teachers</a:t>
            </a:r>
            <a:r>
              <a:rPr lang="en-US" dirty="0"/>
              <a:t>. A course may </a:t>
            </a:r>
            <a:r>
              <a:rPr lang="en-US" dirty="0">
                <a:solidFill>
                  <a:srgbClr val="3366FF"/>
                </a:solidFill>
              </a:rPr>
              <a:t>have</a:t>
            </a:r>
            <a:r>
              <a:rPr lang="en-US" dirty="0"/>
              <a:t> multiple </a:t>
            </a:r>
            <a:r>
              <a:rPr lang="en-US" dirty="0">
                <a:solidFill>
                  <a:srgbClr val="FF0000"/>
                </a:solidFill>
              </a:rPr>
              <a:t>labs</a:t>
            </a:r>
            <a:r>
              <a:rPr lang="en-US" dirty="0"/>
              <a:t>; one teacher per lab.”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9334" y="2201333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2400" y="5922663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0933" y="1422400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CPR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67733" y="5626329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CPR</a:t>
            </a:r>
            <a:endParaRPr lang="en-US" u="sng" dirty="0"/>
          </a:p>
        </p:txBody>
      </p:sp>
      <p:cxnSp>
        <p:nvCxnSpPr>
          <p:cNvPr id="11" name="Straight Connector 10"/>
          <p:cNvCxnSpPr>
            <a:stCxn id="7" idx="5"/>
          </p:cNvCxnSpPr>
          <p:nvPr/>
        </p:nvCxnSpPr>
        <p:spPr>
          <a:xfrm>
            <a:off x="1109237" y="1928273"/>
            <a:ext cx="296230" cy="273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9" idx="6"/>
          </p:cNvCxnSpPr>
          <p:nvPr/>
        </p:nvCxnSpPr>
        <p:spPr>
          <a:xfrm flipH="1" flipV="1">
            <a:off x="1049867" y="5922663"/>
            <a:ext cx="372533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422400" y="961198"/>
            <a:ext cx="1337733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4"/>
          </p:cNvCxnSpPr>
          <p:nvPr/>
        </p:nvCxnSpPr>
        <p:spPr>
          <a:xfrm>
            <a:off x="2091267" y="1553865"/>
            <a:ext cx="25400" cy="647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Callout 22"/>
          <p:cNvSpPr/>
          <p:nvPr/>
        </p:nvSpPr>
        <p:spPr>
          <a:xfrm>
            <a:off x="270933" y="270933"/>
            <a:ext cx="1286934" cy="690265"/>
          </a:xfrm>
          <a:prstGeom prst="wedgeEllipseCallout">
            <a:avLst>
              <a:gd name="adj1" fmla="val -12938"/>
              <a:gd name="adj2" fmla="val 1687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79067" y="4034061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58667" y="3151038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CID</a:t>
            </a:r>
            <a:endParaRPr lang="en-US" u="sng" dirty="0"/>
          </a:p>
        </p:txBody>
      </p:sp>
      <p:cxnSp>
        <p:nvCxnSpPr>
          <p:cNvPr id="32" name="Straight Connector 31"/>
          <p:cNvCxnSpPr>
            <a:stCxn id="31" idx="4"/>
          </p:cNvCxnSpPr>
          <p:nvPr/>
        </p:nvCxnSpPr>
        <p:spPr>
          <a:xfrm flipH="1">
            <a:off x="8094133" y="3743705"/>
            <a:ext cx="355601" cy="290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48400" y="2793926"/>
            <a:ext cx="1337733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4"/>
          </p:cNvCxnSpPr>
          <p:nvPr/>
        </p:nvCxnSpPr>
        <p:spPr>
          <a:xfrm>
            <a:off x="6917267" y="3386593"/>
            <a:ext cx="25400" cy="647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44517" y="4043062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52400" y="3085051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SID</a:t>
            </a:r>
            <a:endParaRPr lang="en-US" u="sng" dirty="0"/>
          </a:p>
        </p:txBody>
      </p:sp>
      <p:cxnSp>
        <p:nvCxnSpPr>
          <p:cNvPr id="37" name="Straight Connector 36"/>
          <p:cNvCxnSpPr>
            <a:stCxn id="36" idx="4"/>
            <a:endCxn id="35" idx="1"/>
          </p:cNvCxnSpPr>
          <p:nvPr/>
        </p:nvCxnSpPr>
        <p:spPr>
          <a:xfrm>
            <a:off x="643467" y="3677718"/>
            <a:ext cx="801050" cy="670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1857162" y="3177066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cxnSp>
        <p:nvCxnSpPr>
          <p:cNvPr id="42" name="Straight Connector 41"/>
          <p:cNvCxnSpPr>
            <a:stCxn id="40" idx="2"/>
            <a:endCxn id="35" idx="0"/>
          </p:cNvCxnSpPr>
          <p:nvPr/>
        </p:nvCxnSpPr>
        <p:spPr>
          <a:xfrm>
            <a:off x="2626200" y="3743705"/>
            <a:ext cx="3651" cy="29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  <a:endCxn id="5" idx="2"/>
          </p:cNvCxnSpPr>
          <p:nvPr/>
        </p:nvCxnSpPr>
        <p:spPr>
          <a:xfrm flipH="1" flipV="1">
            <a:off x="2624668" y="2810933"/>
            <a:ext cx="1532" cy="36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60133" y="279890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60133" y="3673730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5" name="Diamond 64"/>
          <p:cNvSpPr/>
          <p:nvPr/>
        </p:nvSpPr>
        <p:spPr>
          <a:xfrm>
            <a:off x="1710268" y="5059690"/>
            <a:ext cx="1896532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offered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</p:cNvCxnSpPr>
          <p:nvPr/>
        </p:nvCxnSpPr>
        <p:spPr>
          <a:xfrm>
            <a:off x="2658534" y="5626329"/>
            <a:ext cx="6327" cy="29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2658534" y="4693558"/>
            <a:ext cx="1143" cy="366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95142" y="468153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795142" y="55563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Diamond 76"/>
          <p:cNvSpPr/>
          <p:nvPr/>
        </p:nvSpPr>
        <p:spPr>
          <a:xfrm>
            <a:off x="4143162" y="4077022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78" name="Straight Connector 77"/>
          <p:cNvCxnSpPr>
            <a:stCxn id="77" idx="1"/>
            <a:endCxn id="35" idx="3"/>
          </p:cNvCxnSpPr>
          <p:nvPr/>
        </p:nvCxnSpPr>
        <p:spPr>
          <a:xfrm flipH="1" flipV="1">
            <a:off x="3815184" y="4347862"/>
            <a:ext cx="327978" cy="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0" idx="1"/>
            <a:endCxn id="77" idx="3"/>
          </p:cNvCxnSpPr>
          <p:nvPr/>
        </p:nvCxnSpPr>
        <p:spPr>
          <a:xfrm flipH="1">
            <a:off x="5681238" y="4338861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55295" y="39959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77765" y="4043062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8" name="Oval Callout 37"/>
          <p:cNvSpPr/>
          <p:nvPr/>
        </p:nvSpPr>
        <p:spPr>
          <a:xfrm>
            <a:off x="135466" y="2108642"/>
            <a:ext cx="1286934" cy="690265"/>
          </a:xfrm>
          <a:prstGeom prst="wedgeEllipseCallout">
            <a:avLst>
              <a:gd name="adj1" fmla="val -6359"/>
              <a:gd name="adj2" fmla="val 1025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Key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7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2793926"/>
            <a:ext cx="8788401" cy="1858736"/>
            <a:chOff x="152400" y="2793926"/>
            <a:chExt cx="8788401" cy="1858736"/>
          </a:xfrm>
        </p:grpSpPr>
        <p:sp>
          <p:nvSpPr>
            <p:cNvPr id="30" name="Rectangle 29"/>
            <p:cNvSpPr/>
            <p:nvPr/>
          </p:nvSpPr>
          <p:spPr>
            <a:xfrm>
              <a:off x="6079067" y="4034061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Course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958667" y="3151038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CID</a:t>
              </a:r>
              <a:endParaRPr lang="en-US" u="sng" dirty="0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 flipH="1">
              <a:off x="8094133" y="3743705"/>
              <a:ext cx="355601" cy="2903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248400" y="2793926"/>
              <a:ext cx="1337733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3" idx="4"/>
            </p:cNvCxnSpPr>
            <p:nvPr/>
          </p:nvCxnSpPr>
          <p:spPr>
            <a:xfrm>
              <a:off x="6917267" y="3386593"/>
              <a:ext cx="25400" cy="6474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444517" y="4043062"/>
              <a:ext cx="2370667" cy="609600"/>
            </a:xfrm>
            <a:prstGeom prst="rect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52400" y="3085051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SID</a:t>
              </a:r>
              <a:endParaRPr lang="en-US" u="sng" dirty="0"/>
            </a:p>
          </p:txBody>
        </p:sp>
        <p:cxnSp>
          <p:nvCxnSpPr>
            <p:cNvPr id="37" name="Straight Connector 36"/>
            <p:cNvCxnSpPr>
              <a:stCxn id="36" idx="4"/>
              <a:endCxn id="35" idx="1"/>
            </p:cNvCxnSpPr>
            <p:nvPr/>
          </p:nvCxnSpPr>
          <p:spPr>
            <a:xfrm>
              <a:off x="643467" y="3677718"/>
              <a:ext cx="801050" cy="670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Diamond 76"/>
            <p:cNvSpPr/>
            <p:nvPr/>
          </p:nvSpPr>
          <p:spPr>
            <a:xfrm>
              <a:off x="4143162" y="4077022"/>
              <a:ext cx="1538076" cy="566639"/>
            </a:xfrm>
            <a:prstGeom prst="diamond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78" name="Straight Connector 77"/>
            <p:cNvCxnSpPr>
              <a:stCxn id="77" idx="1"/>
              <a:endCxn id="35" idx="3"/>
            </p:cNvCxnSpPr>
            <p:nvPr/>
          </p:nvCxnSpPr>
          <p:spPr>
            <a:xfrm flipH="1" flipV="1">
              <a:off x="3815184" y="4347862"/>
              <a:ext cx="327978" cy="1248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 w="lg" len="med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30" idx="1"/>
              <a:endCxn id="77" idx="3"/>
            </p:cNvCxnSpPr>
            <p:nvPr/>
          </p:nvCxnSpPr>
          <p:spPr>
            <a:xfrm flipH="1">
              <a:off x="5681238" y="4338861"/>
              <a:ext cx="397829" cy="214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855295" y="389235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7765" y="404306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4614"/>
          </a:xfrm>
        </p:spPr>
        <p:txBody>
          <a:bodyPr>
            <a:normAutofit/>
          </a:bodyPr>
          <a:lstStyle/>
          <a:p>
            <a:r>
              <a:rPr lang="en-US" dirty="0" smtClean="0"/>
              <a:t>Weak entities: Need to borrow a key</a:t>
            </a:r>
          </a:p>
          <a:p>
            <a:r>
              <a:rPr lang="en-US" dirty="0" smtClean="0"/>
              <a:t>Here: CID + SID  is a key for labs</a:t>
            </a:r>
          </a:p>
          <a:p>
            <a:r>
              <a:rPr lang="en-US" dirty="0" smtClean="0"/>
              <a:t>Partial key: Dash underline</a:t>
            </a:r>
          </a:p>
          <a:p>
            <a:r>
              <a:rPr lang="en-US" dirty="0" smtClean="0"/>
              <a:t>Other examples: Bills/Items, Employee/Dependent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00191 0.264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University Administration System</a:t>
            </a:r>
          </a:p>
          <a:p>
            <a:pPr lvl="1"/>
            <a:r>
              <a:rPr lang="en-US" dirty="0" smtClean="0"/>
              <a:t>Courses</a:t>
            </a:r>
          </a:p>
          <a:p>
            <a:pPr lvl="1"/>
            <a:r>
              <a:rPr lang="en-US" dirty="0" smtClean="0"/>
              <a:t>Teachers</a:t>
            </a:r>
          </a:p>
          <a:p>
            <a:pPr lvl="1"/>
            <a:r>
              <a:rPr lang="en-US" dirty="0" smtClean="0"/>
              <a:t>Transcripts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What grades did a student achieve?</a:t>
            </a:r>
          </a:p>
          <a:p>
            <a:pPr lvl="1"/>
            <a:r>
              <a:rPr lang="en-US" dirty="0" smtClean="0"/>
              <a:t>When is the final exam?</a:t>
            </a:r>
          </a:p>
          <a:p>
            <a:pPr lvl="1"/>
            <a:r>
              <a:rPr lang="en-US" dirty="0" smtClean="0"/>
              <a:t>Who is the censor?</a:t>
            </a:r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130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0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Person/</a:t>
            </a:r>
            <a:r>
              <a:rPr lang="en-US" dirty="0" err="1" smtClean="0"/>
              <a:t>isChild</a:t>
            </a:r>
            <a:r>
              <a:rPr lang="en-US" dirty="0" smtClean="0"/>
              <a:t>, Employee/Manages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8837" y="4703462"/>
            <a:ext cx="258223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3183465" y="2599268"/>
            <a:ext cx="2133602" cy="113453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Manages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1"/>
          </p:cNvCxnSpPr>
          <p:nvPr/>
        </p:nvCxnSpPr>
        <p:spPr>
          <a:xfrm>
            <a:off x="3183465" y="3166535"/>
            <a:ext cx="0" cy="1562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5317067" y="3166535"/>
            <a:ext cx="0" cy="1536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17067" y="399591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81805" y="40460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15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3-way and k-way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Employee </a:t>
            </a:r>
            <a:r>
              <a:rPr lang="en-US" dirty="0" smtClean="0">
                <a:solidFill>
                  <a:srgbClr val="3366FF"/>
                </a:solidFill>
              </a:rPr>
              <a:t>uses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tool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9589" y="3644593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5776" y="3653594"/>
            <a:ext cx="208993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753684" y="3687554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1"/>
            <a:endCxn id="5" idx="3"/>
          </p:cNvCxnSpPr>
          <p:nvPr/>
        </p:nvCxnSpPr>
        <p:spPr>
          <a:xfrm flipH="1" flipV="1">
            <a:off x="3425706" y="3958394"/>
            <a:ext cx="327978" cy="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6" idx="3"/>
          </p:cNvCxnSpPr>
          <p:nvPr/>
        </p:nvCxnSpPr>
        <p:spPr>
          <a:xfrm flipH="1">
            <a:off x="5291760" y="3949393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65817" y="360644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8287" y="3580061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00828" y="5516563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2524" y="482039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Connector 20"/>
          <p:cNvCxnSpPr>
            <a:stCxn id="18" idx="0"/>
            <a:endCxn id="6" idx="2"/>
          </p:cNvCxnSpPr>
          <p:nvPr/>
        </p:nvCxnSpPr>
        <p:spPr>
          <a:xfrm flipV="1">
            <a:off x="4522722" y="4254193"/>
            <a:ext cx="0" cy="1262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4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Specialization/Generalization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862668" y="3051928"/>
            <a:ext cx="5638799" cy="1845732"/>
            <a:chOff x="1862668" y="3051928"/>
            <a:chExt cx="5638799" cy="1845732"/>
          </a:xfrm>
        </p:grpSpPr>
        <p:sp>
          <p:nvSpPr>
            <p:cNvPr id="4" name="Isosceles Triangle 3"/>
            <p:cNvSpPr/>
            <p:nvPr/>
          </p:nvSpPr>
          <p:spPr>
            <a:xfrm>
              <a:off x="4013200" y="3386667"/>
              <a:ext cx="1185333" cy="82973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IS-A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4" idx="0"/>
              <a:endCxn id="5" idx="2"/>
            </p:cNvCxnSpPr>
            <p:nvPr/>
          </p:nvCxnSpPr>
          <p:spPr>
            <a:xfrm flipV="1">
              <a:off x="4605867" y="3051928"/>
              <a:ext cx="0" cy="3347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3"/>
              <a:endCxn id="8" idx="0"/>
            </p:cNvCxnSpPr>
            <p:nvPr/>
          </p:nvCxnSpPr>
          <p:spPr>
            <a:xfrm>
              <a:off x="4605867" y="4216400"/>
              <a:ext cx="16934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2"/>
              <a:endCxn id="6" idx="0"/>
            </p:cNvCxnSpPr>
            <p:nvPr/>
          </p:nvCxnSpPr>
          <p:spPr>
            <a:xfrm flipH="1">
              <a:off x="1862668" y="4216400"/>
              <a:ext cx="2150532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" idx="4"/>
              <a:endCxn id="9" idx="0"/>
            </p:cNvCxnSpPr>
            <p:nvPr/>
          </p:nvCxnSpPr>
          <p:spPr>
            <a:xfrm>
              <a:off x="5198533" y="4216400"/>
              <a:ext cx="2302934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981200" y="1710119"/>
            <a:ext cx="3810000" cy="1341809"/>
            <a:chOff x="1981200" y="1710119"/>
            <a:chExt cx="3810000" cy="1341809"/>
          </a:xfrm>
        </p:grpSpPr>
        <p:sp>
          <p:nvSpPr>
            <p:cNvPr id="5" name="Rectangle 4"/>
            <p:cNvSpPr/>
            <p:nvPr/>
          </p:nvSpPr>
          <p:spPr>
            <a:xfrm>
              <a:off x="3420533" y="2442328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Course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981200" y="1710119"/>
              <a:ext cx="1337733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20" idx="4"/>
              <a:endCxn id="5" idx="1"/>
            </p:cNvCxnSpPr>
            <p:nvPr/>
          </p:nvCxnSpPr>
          <p:spPr>
            <a:xfrm>
              <a:off x="2650067" y="2302786"/>
              <a:ext cx="770466" cy="4443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77334" y="4897660"/>
            <a:ext cx="2370667" cy="1858665"/>
            <a:chOff x="677334" y="4897660"/>
            <a:chExt cx="2370667" cy="1858665"/>
          </a:xfrm>
        </p:grpSpPr>
        <p:sp>
          <p:nvSpPr>
            <p:cNvPr id="6" name="Rectangle 5"/>
            <p:cNvSpPr/>
            <p:nvPr/>
          </p:nvSpPr>
          <p:spPr>
            <a:xfrm>
              <a:off x="677334" y="4897660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Undergraduate Course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927101" y="6163658"/>
              <a:ext cx="1871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Language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6" idx="2"/>
              <a:endCxn id="23" idx="0"/>
            </p:cNvCxnSpPr>
            <p:nvPr/>
          </p:nvCxnSpPr>
          <p:spPr>
            <a:xfrm>
              <a:off x="1862668" y="5507260"/>
              <a:ext cx="0" cy="6563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316133" y="4897660"/>
            <a:ext cx="2370667" cy="1858665"/>
            <a:chOff x="6316133" y="4897660"/>
            <a:chExt cx="2370667" cy="1858665"/>
          </a:xfrm>
        </p:grpSpPr>
        <p:sp>
          <p:nvSpPr>
            <p:cNvPr id="9" name="Rectangle 8"/>
            <p:cNvSpPr/>
            <p:nvPr/>
          </p:nvSpPr>
          <p:spPr>
            <a:xfrm>
              <a:off x="6316133" y="4897660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PhD Course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316133" y="6163658"/>
              <a:ext cx="2370667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Demark’s</a:t>
              </a:r>
              <a:r>
                <a:rPr lang="en-US" dirty="0" smtClean="0"/>
                <a:t> PhD database</a:t>
              </a:r>
              <a:endParaRPr lang="en-US" dirty="0"/>
            </a:p>
          </p:txBody>
        </p:sp>
        <p:cxnSp>
          <p:nvCxnSpPr>
            <p:cNvPr id="31" name="Straight Connector 30"/>
            <p:cNvCxnSpPr>
              <a:stCxn id="30" idx="0"/>
              <a:endCxn id="9" idx="2"/>
            </p:cNvCxnSpPr>
            <p:nvPr/>
          </p:nvCxnSpPr>
          <p:spPr>
            <a:xfrm flipV="1">
              <a:off x="7501467" y="5507260"/>
              <a:ext cx="0" cy="6563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437467" y="4897660"/>
            <a:ext cx="2370667" cy="1858665"/>
            <a:chOff x="3437467" y="4897660"/>
            <a:chExt cx="2370667" cy="1858665"/>
          </a:xfrm>
        </p:grpSpPr>
        <p:sp>
          <p:nvSpPr>
            <p:cNvPr id="8" name="Rectangle 7"/>
            <p:cNvSpPr/>
            <p:nvPr/>
          </p:nvSpPr>
          <p:spPr>
            <a:xfrm>
              <a:off x="3437467" y="4897660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Candidate Course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670300" y="6163658"/>
              <a:ext cx="1871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Single Subject</a:t>
              </a:r>
              <a:endParaRPr lang="en-US" dirty="0"/>
            </a:p>
          </p:txBody>
        </p:sp>
        <p:cxnSp>
          <p:nvCxnSpPr>
            <p:cNvPr id="43" name="Straight Connector 42"/>
            <p:cNvCxnSpPr>
              <a:endCxn id="42" idx="0"/>
            </p:cNvCxnSpPr>
            <p:nvPr/>
          </p:nvCxnSpPr>
          <p:spPr>
            <a:xfrm>
              <a:off x="4605867" y="5507260"/>
              <a:ext cx="0" cy="6563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Specialization and generalization are opposites</a:t>
            </a:r>
          </a:p>
          <a:p>
            <a:r>
              <a:rPr lang="en-US" dirty="0" smtClean="0"/>
              <a:t>Analogy: Sub-classing in Object Oriented Programming</a:t>
            </a:r>
          </a:p>
          <a:p>
            <a:r>
              <a:rPr lang="en-US" dirty="0" smtClean="0"/>
              <a:t>Hierarchy </a:t>
            </a:r>
          </a:p>
          <a:p>
            <a:r>
              <a:rPr lang="en-US" dirty="0" smtClean="0"/>
              <a:t>Be careful with attribute naming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6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Specialization/Generalization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186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Constraints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Overlapping Constraints</a:t>
            </a:r>
          </a:p>
          <a:p>
            <a:pPr lvl="1"/>
            <a:r>
              <a:rPr lang="en-US" dirty="0" smtClean="0"/>
              <a:t>No overlap</a:t>
            </a:r>
          </a:p>
          <a:p>
            <a:pPr lvl="1"/>
            <a:r>
              <a:rPr lang="en-US" dirty="0" smtClean="0"/>
              <a:t>With overlap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Covering Constraints</a:t>
            </a:r>
          </a:p>
          <a:p>
            <a:pPr lvl="1"/>
            <a:r>
              <a:rPr lang="en-US" dirty="0" smtClean="0"/>
              <a:t>Partial Coverage</a:t>
            </a:r>
          </a:p>
          <a:p>
            <a:pPr lvl="1"/>
            <a:r>
              <a:rPr lang="en-US" dirty="0" smtClean="0"/>
              <a:t>Total Coverage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89035" y="2318139"/>
            <a:ext cx="2717799" cy="3064932"/>
            <a:chOff x="2540001" y="2442328"/>
            <a:chExt cx="2717799" cy="3064932"/>
          </a:xfrm>
        </p:grpSpPr>
        <p:sp>
          <p:nvSpPr>
            <p:cNvPr id="4" name="Isosceles Triangle 3"/>
            <p:cNvSpPr/>
            <p:nvPr/>
          </p:nvSpPr>
          <p:spPr>
            <a:xfrm>
              <a:off x="3318935" y="3386667"/>
              <a:ext cx="1185333" cy="82973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IS-A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4" idx="0"/>
              <a:endCxn id="5" idx="2"/>
            </p:cNvCxnSpPr>
            <p:nvPr/>
          </p:nvCxnSpPr>
          <p:spPr>
            <a:xfrm flipV="1">
              <a:off x="3911602" y="3051928"/>
              <a:ext cx="0" cy="3347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3"/>
              <a:endCxn id="8" idx="0"/>
            </p:cNvCxnSpPr>
            <p:nvPr/>
          </p:nvCxnSpPr>
          <p:spPr>
            <a:xfrm flipH="1">
              <a:off x="3898901" y="4216400"/>
              <a:ext cx="12701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2"/>
              <a:endCxn id="6" idx="0"/>
            </p:cNvCxnSpPr>
            <p:nvPr/>
          </p:nvCxnSpPr>
          <p:spPr>
            <a:xfrm flipH="1">
              <a:off x="2887135" y="4216400"/>
              <a:ext cx="431800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" idx="4"/>
              <a:endCxn id="9" idx="0"/>
            </p:cNvCxnSpPr>
            <p:nvPr/>
          </p:nvCxnSpPr>
          <p:spPr>
            <a:xfrm>
              <a:off x="4504268" y="4216400"/>
              <a:ext cx="406399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564468" y="2442328"/>
              <a:ext cx="6942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0001" y="4897660"/>
              <a:ext cx="6942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63533" y="4897660"/>
              <a:ext cx="6942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1767" y="4897660"/>
              <a:ext cx="6942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92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Specialization/Generalization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186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Constraints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Overlapping Constraints</a:t>
            </a:r>
          </a:p>
          <a:p>
            <a:pPr lvl="1"/>
            <a:r>
              <a:rPr lang="en-US" dirty="0" smtClean="0"/>
              <a:t>No overlap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overlap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5389035" y="2318139"/>
            <a:ext cx="2717799" cy="3064932"/>
            <a:chOff x="2540001" y="2442328"/>
            <a:chExt cx="2717799" cy="3064932"/>
          </a:xfrm>
        </p:grpSpPr>
        <p:sp>
          <p:nvSpPr>
            <p:cNvPr id="4" name="Isosceles Triangle 3"/>
            <p:cNvSpPr/>
            <p:nvPr/>
          </p:nvSpPr>
          <p:spPr>
            <a:xfrm>
              <a:off x="3318935" y="3386667"/>
              <a:ext cx="1185333" cy="82973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IS-A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4" idx="0"/>
              <a:endCxn id="5" idx="2"/>
            </p:cNvCxnSpPr>
            <p:nvPr/>
          </p:nvCxnSpPr>
          <p:spPr>
            <a:xfrm flipV="1">
              <a:off x="3911602" y="3051928"/>
              <a:ext cx="0" cy="3347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3"/>
              <a:endCxn id="8" idx="0"/>
            </p:cNvCxnSpPr>
            <p:nvPr/>
          </p:nvCxnSpPr>
          <p:spPr>
            <a:xfrm flipH="1">
              <a:off x="3898901" y="4216400"/>
              <a:ext cx="12701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2"/>
              <a:endCxn id="6" idx="0"/>
            </p:cNvCxnSpPr>
            <p:nvPr/>
          </p:nvCxnSpPr>
          <p:spPr>
            <a:xfrm flipH="1">
              <a:off x="2887135" y="4216400"/>
              <a:ext cx="431800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" idx="4"/>
              <a:endCxn id="9" idx="0"/>
            </p:cNvCxnSpPr>
            <p:nvPr/>
          </p:nvCxnSpPr>
          <p:spPr>
            <a:xfrm>
              <a:off x="4504268" y="4216400"/>
              <a:ext cx="406399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564468" y="2442328"/>
              <a:ext cx="694267" cy="6096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0001" y="4897660"/>
              <a:ext cx="694267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63533" y="4897660"/>
              <a:ext cx="694267" cy="6096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1767" y="4897660"/>
              <a:ext cx="694267" cy="609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50" name="Oval 49"/>
          <p:cNvSpPr/>
          <p:nvPr/>
        </p:nvSpPr>
        <p:spPr>
          <a:xfrm>
            <a:off x="2184401" y="4978514"/>
            <a:ext cx="2370661" cy="1757362"/>
          </a:xfrm>
          <a:prstGeom prst="ellipse">
            <a:avLst/>
          </a:prstGeom>
          <a:solidFill>
            <a:srgbClr val="FF6600">
              <a:alpha val="43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80730" y="5587990"/>
            <a:ext cx="719663" cy="743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2810932" y="5147723"/>
            <a:ext cx="982133" cy="709472"/>
          </a:xfrm>
          <a:prstGeom prst="ellipse">
            <a:avLst/>
          </a:prstGeom>
          <a:solidFill>
            <a:srgbClr val="3366FF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200394" y="5587991"/>
            <a:ext cx="1134536" cy="743329"/>
          </a:xfrm>
          <a:prstGeom prst="ellipse">
            <a:avLst/>
          </a:prstGeom>
          <a:solidFill>
            <a:srgbClr val="008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523069" y="2747028"/>
            <a:ext cx="2370661" cy="1757362"/>
          </a:xfrm>
          <a:prstGeom prst="ellipse">
            <a:avLst/>
          </a:prstGeom>
          <a:solidFill>
            <a:srgbClr val="FF6600">
              <a:alpha val="43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679698" y="3356505"/>
            <a:ext cx="719663" cy="743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3302000" y="2831572"/>
            <a:ext cx="982133" cy="709472"/>
          </a:xfrm>
          <a:prstGeom prst="ellipse">
            <a:avLst/>
          </a:prstGeom>
          <a:solidFill>
            <a:srgbClr val="3366FF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471329" y="3625709"/>
            <a:ext cx="1134536" cy="743329"/>
          </a:xfrm>
          <a:prstGeom prst="ellipse">
            <a:avLst/>
          </a:prstGeom>
          <a:solidFill>
            <a:srgbClr val="008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0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Specialization/Generalization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186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Constraints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Covering Constraints</a:t>
            </a:r>
          </a:p>
          <a:p>
            <a:pPr lvl="1"/>
            <a:r>
              <a:rPr lang="en-US" dirty="0" smtClean="0"/>
              <a:t>Partial Coverage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Total Coverage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89035" y="2318139"/>
            <a:ext cx="2717799" cy="3064932"/>
            <a:chOff x="2540001" y="2442328"/>
            <a:chExt cx="2717799" cy="3064932"/>
          </a:xfrm>
        </p:grpSpPr>
        <p:sp>
          <p:nvSpPr>
            <p:cNvPr id="4" name="Isosceles Triangle 3"/>
            <p:cNvSpPr/>
            <p:nvPr/>
          </p:nvSpPr>
          <p:spPr>
            <a:xfrm>
              <a:off x="3318935" y="3386667"/>
              <a:ext cx="1185333" cy="82973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IS-A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4" idx="0"/>
              <a:endCxn id="5" idx="2"/>
            </p:cNvCxnSpPr>
            <p:nvPr/>
          </p:nvCxnSpPr>
          <p:spPr>
            <a:xfrm flipV="1">
              <a:off x="3911602" y="3051928"/>
              <a:ext cx="0" cy="3347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3"/>
              <a:endCxn id="8" idx="0"/>
            </p:cNvCxnSpPr>
            <p:nvPr/>
          </p:nvCxnSpPr>
          <p:spPr>
            <a:xfrm flipH="1">
              <a:off x="3898901" y="4216400"/>
              <a:ext cx="12701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2"/>
              <a:endCxn id="6" idx="0"/>
            </p:cNvCxnSpPr>
            <p:nvPr/>
          </p:nvCxnSpPr>
          <p:spPr>
            <a:xfrm flipH="1">
              <a:off x="2887135" y="4216400"/>
              <a:ext cx="431800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" idx="4"/>
              <a:endCxn id="9" idx="0"/>
            </p:cNvCxnSpPr>
            <p:nvPr/>
          </p:nvCxnSpPr>
          <p:spPr>
            <a:xfrm>
              <a:off x="4504268" y="4216400"/>
              <a:ext cx="406399" cy="681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564468" y="2442328"/>
              <a:ext cx="6942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0001" y="4897660"/>
              <a:ext cx="6942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63533" y="4897660"/>
              <a:ext cx="6942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1767" y="4897660"/>
              <a:ext cx="6942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2810932" y="3065180"/>
            <a:ext cx="2370661" cy="1757362"/>
          </a:xfrm>
          <a:prstGeom prst="ellipse">
            <a:avLst/>
          </a:prstGeom>
          <a:solidFill>
            <a:srgbClr val="FF6600">
              <a:alpha val="43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9462" y="3652935"/>
            <a:ext cx="719663" cy="743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3437463" y="3172156"/>
            <a:ext cx="829737" cy="502501"/>
          </a:xfrm>
          <a:prstGeom prst="ellipse">
            <a:avLst/>
          </a:prstGeom>
          <a:solidFill>
            <a:srgbClr val="3366FF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26925" y="3720546"/>
            <a:ext cx="1134536" cy="743329"/>
          </a:xfrm>
          <a:prstGeom prst="ellipse">
            <a:avLst/>
          </a:prstGeom>
          <a:solidFill>
            <a:srgbClr val="008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463794" y="5100638"/>
            <a:ext cx="2370661" cy="1757362"/>
          </a:xfrm>
          <a:prstGeom prst="ellipse">
            <a:avLst/>
          </a:prstGeom>
          <a:solidFill>
            <a:srgbClr val="008000">
              <a:alpha val="43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437463" y="5296675"/>
            <a:ext cx="1202277" cy="6977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3141122" y="5994400"/>
            <a:ext cx="1016005" cy="731837"/>
          </a:xfrm>
          <a:prstGeom prst="ellipse">
            <a:avLst/>
          </a:prstGeom>
          <a:solidFill>
            <a:srgbClr val="3366FF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2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Relationships as entities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389" y="3123585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3132586"/>
            <a:ext cx="208993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310466" y="2797926"/>
            <a:ext cx="2523067" cy="128693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1"/>
            <a:endCxn id="5" idx="3"/>
          </p:cNvCxnSpPr>
          <p:nvPr/>
        </p:nvCxnSpPr>
        <p:spPr>
          <a:xfrm flipH="1" flipV="1">
            <a:off x="3105930" y="3437386"/>
            <a:ext cx="204536" cy="4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6" idx="3"/>
          </p:cNvCxnSpPr>
          <p:nvPr/>
        </p:nvCxnSpPr>
        <p:spPr>
          <a:xfrm flipH="1">
            <a:off x="5833533" y="3428385"/>
            <a:ext cx="414856" cy="1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0" y="2506132"/>
            <a:ext cx="8229600" cy="19134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3539066" y="4677526"/>
            <a:ext cx="2065867" cy="94063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offered</a:t>
            </a:r>
            <a:endParaRPr lang="en-US" dirty="0"/>
          </a:p>
        </p:txBody>
      </p:sp>
      <p:cxnSp>
        <p:nvCxnSpPr>
          <p:cNvPr id="25" name="Straight Connector 24"/>
          <p:cNvCxnSpPr>
            <a:stCxn id="24" idx="0"/>
            <a:endCxn id="23" idx="2"/>
          </p:cNvCxnSpPr>
          <p:nvPr/>
        </p:nvCxnSpPr>
        <p:spPr>
          <a:xfrm flipV="1">
            <a:off x="4572000" y="4419599"/>
            <a:ext cx="0" cy="257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50106" y="5821363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cxnSp>
        <p:nvCxnSpPr>
          <p:cNvPr id="33" name="Straight Connector 32"/>
          <p:cNvCxnSpPr>
            <a:stCxn id="32" idx="0"/>
            <a:endCxn id="24" idx="2"/>
          </p:cNvCxnSpPr>
          <p:nvPr/>
        </p:nvCxnSpPr>
        <p:spPr>
          <a:xfrm flipV="1">
            <a:off x="4572000" y="5618163"/>
            <a:ext cx="0" cy="20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4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or attribute?</a:t>
            </a:r>
          </a:p>
          <a:p>
            <a:r>
              <a:rPr lang="en-US" dirty="0" smtClean="0"/>
              <a:t>Entity or relationship?</a:t>
            </a:r>
          </a:p>
          <a:p>
            <a:r>
              <a:rPr lang="en-US" dirty="0" smtClean="0"/>
              <a:t>Binary or ternary </a:t>
            </a:r>
            <a:r>
              <a:rPr lang="en-US" dirty="0" err="1" smtClean="0"/>
              <a:t>relationsships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When to use aggregation?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28" y="4085167"/>
            <a:ext cx="3799872" cy="25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or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potential queries your diagram is expected to answer +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 of a student?</a:t>
            </a:r>
          </a:p>
          <a:p>
            <a:pPr marL="0" indent="0">
              <a:buNone/>
            </a:pPr>
            <a:r>
              <a:rPr lang="en-US" dirty="0" smtClean="0"/>
              <a:t>Dependents of a teacher?</a:t>
            </a:r>
          </a:p>
          <a:p>
            <a:pPr marL="0" indent="0">
              <a:buNone/>
            </a:pPr>
            <a:r>
              <a:rPr lang="en-US" dirty="0" smtClean="0"/>
              <a:t>Auditoria, Rooms?</a:t>
            </a:r>
          </a:p>
          <a:p>
            <a:pPr marL="0" indent="0">
              <a:buNone/>
            </a:pPr>
            <a:r>
              <a:rPr lang="en-US" dirty="0" smtClean="0"/>
              <a:t>Final exams?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42424" y="1600200"/>
            <a:ext cx="5954071" cy="3738337"/>
            <a:chOff x="67733" y="961198"/>
            <a:chExt cx="8873068" cy="5571065"/>
          </a:xfrm>
        </p:grpSpPr>
        <p:sp>
          <p:nvSpPr>
            <p:cNvPr id="4" name="Rectangle 3"/>
            <p:cNvSpPr/>
            <p:nvPr/>
          </p:nvSpPr>
          <p:spPr>
            <a:xfrm>
              <a:off x="1439334" y="2201333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Student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22400" y="5922663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Teacher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0933" y="1422400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/>
                <a:t>CPR</a:t>
              </a:r>
              <a:endParaRPr lang="en-US" sz="1200" u="sng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733" y="5626329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/>
                <a:t>CPR</a:t>
              </a:r>
              <a:endParaRPr lang="en-US" sz="1200" u="sng" dirty="0"/>
            </a:p>
          </p:txBody>
        </p:sp>
        <p:cxnSp>
          <p:nvCxnSpPr>
            <p:cNvPr id="8" name="Straight Connector 7"/>
            <p:cNvCxnSpPr>
              <a:stCxn id="6" idx="5"/>
            </p:cNvCxnSpPr>
            <p:nvPr/>
          </p:nvCxnSpPr>
          <p:spPr>
            <a:xfrm>
              <a:off x="1109237" y="1928273"/>
              <a:ext cx="296230" cy="273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1"/>
              <a:endCxn id="7" idx="6"/>
            </p:cNvCxnSpPr>
            <p:nvPr/>
          </p:nvCxnSpPr>
          <p:spPr>
            <a:xfrm flipH="1" flipV="1">
              <a:off x="1049867" y="5922663"/>
              <a:ext cx="372533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422399" y="961198"/>
              <a:ext cx="13377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cxnSp>
          <p:nvCxnSpPr>
            <p:cNvPr id="11" name="Straight Connector 10"/>
            <p:cNvCxnSpPr>
              <a:stCxn id="10" idx="4"/>
            </p:cNvCxnSpPr>
            <p:nvPr/>
          </p:nvCxnSpPr>
          <p:spPr>
            <a:xfrm>
              <a:off x="2091267" y="1553865"/>
              <a:ext cx="25400" cy="6474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079067" y="4034061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Course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58667" y="3151038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/>
                <a:t>CID</a:t>
              </a:r>
              <a:endParaRPr lang="en-US" sz="1200" u="sng" dirty="0"/>
            </a:p>
          </p:txBody>
        </p:sp>
        <p:cxnSp>
          <p:nvCxnSpPr>
            <p:cNvPr id="14" name="Straight Connector 13"/>
            <p:cNvCxnSpPr>
              <a:stCxn id="13" idx="4"/>
            </p:cNvCxnSpPr>
            <p:nvPr/>
          </p:nvCxnSpPr>
          <p:spPr>
            <a:xfrm flipH="1">
              <a:off x="8094133" y="3743705"/>
              <a:ext cx="355601" cy="2903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248400" y="2793926"/>
              <a:ext cx="1337733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15" idx="4"/>
            </p:cNvCxnSpPr>
            <p:nvPr/>
          </p:nvCxnSpPr>
          <p:spPr>
            <a:xfrm>
              <a:off x="6917267" y="3386593"/>
              <a:ext cx="25400" cy="6474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444517" y="4043062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Lab</a:t>
              </a:r>
              <a:endParaRPr lang="en-US" sz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52400" y="3085051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/>
                <a:t>SID</a:t>
              </a:r>
              <a:endParaRPr lang="en-US" sz="1200" u="sng" dirty="0"/>
            </a:p>
          </p:txBody>
        </p:sp>
        <p:cxnSp>
          <p:nvCxnSpPr>
            <p:cNvPr id="19" name="Straight Connector 18"/>
            <p:cNvCxnSpPr>
              <a:stCxn id="18" idx="4"/>
              <a:endCxn id="17" idx="1"/>
            </p:cNvCxnSpPr>
            <p:nvPr/>
          </p:nvCxnSpPr>
          <p:spPr>
            <a:xfrm>
              <a:off x="643467" y="3677718"/>
              <a:ext cx="801050" cy="670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amond 19"/>
            <p:cNvSpPr/>
            <p:nvPr/>
          </p:nvSpPr>
          <p:spPr>
            <a:xfrm>
              <a:off x="1857162" y="3177066"/>
              <a:ext cx="1538076" cy="56663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takes</a:t>
              </a:r>
              <a:endParaRPr lang="en-US" sz="1200" dirty="0"/>
            </a:p>
          </p:txBody>
        </p:sp>
        <p:cxnSp>
          <p:nvCxnSpPr>
            <p:cNvPr id="21" name="Straight Connector 20"/>
            <p:cNvCxnSpPr>
              <a:stCxn id="20" idx="2"/>
              <a:endCxn id="17" idx="0"/>
            </p:cNvCxnSpPr>
            <p:nvPr/>
          </p:nvCxnSpPr>
          <p:spPr>
            <a:xfrm>
              <a:off x="2626200" y="3743705"/>
              <a:ext cx="3651" cy="2993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0"/>
              <a:endCxn id="4" idx="2"/>
            </p:cNvCxnSpPr>
            <p:nvPr/>
          </p:nvCxnSpPr>
          <p:spPr>
            <a:xfrm flipH="1" flipV="1">
              <a:off x="2624668" y="2810933"/>
              <a:ext cx="1532" cy="366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60133" y="2798907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60133" y="3673730"/>
              <a:ext cx="307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25" name="Diamond 24"/>
            <p:cNvSpPr/>
            <p:nvPr/>
          </p:nvSpPr>
          <p:spPr>
            <a:xfrm>
              <a:off x="1710268" y="5059690"/>
              <a:ext cx="1896532" cy="56663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offered</a:t>
              </a:r>
              <a:endParaRPr lang="en-US" sz="1200" dirty="0"/>
            </a:p>
          </p:txBody>
        </p:sp>
        <p:cxnSp>
          <p:nvCxnSpPr>
            <p:cNvPr id="26" name="Straight Connector 25"/>
            <p:cNvCxnSpPr>
              <a:stCxn id="25" idx="2"/>
            </p:cNvCxnSpPr>
            <p:nvPr/>
          </p:nvCxnSpPr>
          <p:spPr>
            <a:xfrm>
              <a:off x="2658534" y="5626329"/>
              <a:ext cx="6327" cy="2993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0"/>
            </p:cNvCxnSpPr>
            <p:nvPr/>
          </p:nvCxnSpPr>
          <p:spPr>
            <a:xfrm flipV="1">
              <a:off x="2658534" y="4693558"/>
              <a:ext cx="1143" cy="3661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5142" y="4681531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95142" y="5556354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30" name="Diamond 29"/>
            <p:cNvSpPr/>
            <p:nvPr/>
          </p:nvSpPr>
          <p:spPr>
            <a:xfrm>
              <a:off x="4143162" y="4077022"/>
              <a:ext cx="1538076" cy="56663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</a:t>
              </a:r>
              <a:endParaRPr lang="en-US" sz="1200" dirty="0"/>
            </a:p>
          </p:txBody>
        </p:sp>
        <p:cxnSp>
          <p:nvCxnSpPr>
            <p:cNvPr id="31" name="Straight Connector 30"/>
            <p:cNvCxnSpPr>
              <a:stCxn id="30" idx="1"/>
              <a:endCxn id="17" idx="3"/>
            </p:cNvCxnSpPr>
            <p:nvPr/>
          </p:nvCxnSpPr>
          <p:spPr>
            <a:xfrm flipH="1" flipV="1">
              <a:off x="3815184" y="4347862"/>
              <a:ext cx="327978" cy="124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1"/>
              <a:endCxn id="30" idx="3"/>
            </p:cNvCxnSpPr>
            <p:nvPr/>
          </p:nvCxnSpPr>
          <p:spPr>
            <a:xfrm flipH="1">
              <a:off x="5681238" y="4338861"/>
              <a:ext cx="397829" cy="214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55295" y="3995917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7765" y="4043062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27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and Security Analysis</a:t>
            </a:r>
          </a:p>
          <a:p>
            <a:r>
              <a:rPr lang="en-US" dirty="0" smtClean="0"/>
              <a:t>Conceptual Design</a:t>
            </a:r>
          </a:p>
          <a:p>
            <a:r>
              <a:rPr lang="en-US" dirty="0" smtClean="0"/>
              <a:t>Logical Design</a:t>
            </a:r>
          </a:p>
          <a:p>
            <a:r>
              <a:rPr lang="en-US" dirty="0" smtClean="0"/>
              <a:t>Schema Refinement</a:t>
            </a:r>
          </a:p>
          <a:p>
            <a:r>
              <a:rPr lang="en-US" dirty="0" smtClean="0"/>
              <a:t>Physical Design</a:t>
            </a:r>
          </a:p>
          <a:p>
            <a:r>
              <a:rPr lang="en-US" dirty="0" smtClean="0"/>
              <a:t>Security Design</a:t>
            </a:r>
          </a:p>
        </p:txBody>
      </p:sp>
    </p:spTree>
    <p:extLst>
      <p:ext uri="{BB962C8B-B14F-4D97-AF65-F5344CB8AC3E}">
        <p14:creationId xmlns:p14="http://schemas.microsoft.com/office/powerpoint/2010/main" val="236789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or Relationship?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0453" y="1689549"/>
            <a:ext cx="2481180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2730" y="5584357"/>
            <a:ext cx="2481180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75878" y="3617133"/>
            <a:ext cx="2481180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5607759" y="2314979"/>
            <a:ext cx="1609777" cy="1302155"/>
            <a:chOff x="5607759" y="2314979"/>
            <a:chExt cx="1609777" cy="1302155"/>
          </a:xfrm>
        </p:grpSpPr>
        <p:grpSp>
          <p:nvGrpSpPr>
            <p:cNvPr id="64" name="Group 63"/>
            <p:cNvGrpSpPr/>
            <p:nvPr/>
          </p:nvGrpSpPr>
          <p:grpSpPr>
            <a:xfrm>
              <a:off x="5607759" y="2327566"/>
              <a:ext cx="1609777" cy="1289568"/>
              <a:chOff x="5607759" y="2327566"/>
              <a:chExt cx="1609777" cy="1289568"/>
            </a:xfrm>
          </p:grpSpPr>
          <p:sp>
            <p:nvSpPr>
              <p:cNvPr id="22" name="Diamond 21"/>
              <p:cNvSpPr/>
              <p:nvPr/>
            </p:nvSpPr>
            <p:spPr>
              <a:xfrm>
                <a:off x="5607759" y="2710767"/>
                <a:ext cx="1609777" cy="593054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Stakes</a:t>
                </a:r>
                <a:endParaRPr lang="en-US" dirty="0"/>
              </a:p>
            </p:txBody>
          </p:sp>
          <p:cxnSp>
            <p:nvCxnSpPr>
              <p:cNvPr id="23" name="Straight Connector 22"/>
              <p:cNvCxnSpPr>
                <a:stCxn id="22" idx="2"/>
                <a:endCxn id="19" idx="0"/>
              </p:cNvCxnSpPr>
              <p:nvPr/>
            </p:nvCxnSpPr>
            <p:spPr>
              <a:xfrm>
                <a:off x="6412647" y="3303821"/>
                <a:ext cx="3821" cy="313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0"/>
                <a:endCxn id="6" idx="2"/>
              </p:cNvCxnSpPr>
              <p:nvPr/>
            </p:nvCxnSpPr>
            <p:spPr>
              <a:xfrm flipH="1" flipV="1">
                <a:off x="6411043" y="2327566"/>
                <a:ext cx="1603" cy="3832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552824" y="23149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52824" y="3230584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454017" y="4255149"/>
            <a:ext cx="1984943" cy="1521877"/>
            <a:chOff x="5454017" y="4255149"/>
            <a:chExt cx="1984943" cy="1521877"/>
          </a:xfrm>
        </p:grpSpPr>
        <p:sp>
          <p:nvSpPr>
            <p:cNvPr id="27" name="Diamond 26"/>
            <p:cNvSpPr/>
            <p:nvPr/>
          </p:nvSpPr>
          <p:spPr>
            <a:xfrm>
              <a:off x="5454017" y="4681153"/>
              <a:ext cx="1984943" cy="59305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takesL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27" idx="2"/>
            </p:cNvCxnSpPr>
            <p:nvPr/>
          </p:nvCxnSpPr>
          <p:spPr>
            <a:xfrm>
              <a:off x="6446488" y="5274209"/>
              <a:ext cx="6623" cy="313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0"/>
              <a:endCxn id="19" idx="2"/>
            </p:cNvCxnSpPr>
            <p:nvPr/>
          </p:nvCxnSpPr>
          <p:spPr>
            <a:xfrm flipH="1" flipV="1">
              <a:off x="6416468" y="4255149"/>
              <a:ext cx="30022" cy="4260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89465" y="4285366"/>
              <a:ext cx="477187" cy="57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9465" y="5200970"/>
              <a:ext cx="470506" cy="576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027496" y="2710767"/>
            <a:ext cx="2481180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32921" y="4638351"/>
            <a:ext cx="2481180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1464802" y="3731985"/>
            <a:ext cx="1609777" cy="59305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2"/>
            <a:endCxn id="52" idx="0"/>
          </p:cNvCxnSpPr>
          <p:nvPr/>
        </p:nvCxnSpPr>
        <p:spPr>
          <a:xfrm>
            <a:off x="2269690" y="4325039"/>
            <a:ext cx="3821" cy="313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0"/>
            <a:endCxn id="50" idx="2"/>
          </p:cNvCxnSpPr>
          <p:nvPr/>
        </p:nvCxnSpPr>
        <p:spPr>
          <a:xfrm flipH="1" flipV="1">
            <a:off x="2268086" y="3348784"/>
            <a:ext cx="1603" cy="383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09867" y="3336197"/>
            <a:ext cx="477187" cy="576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09867" y="4251802"/>
            <a:ext cx="575633" cy="576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3828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or Ternary Relationships?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Employee </a:t>
            </a:r>
            <a:r>
              <a:rPr lang="en-US" dirty="0" smtClean="0">
                <a:solidFill>
                  <a:srgbClr val="3366FF"/>
                </a:solidFill>
              </a:rPr>
              <a:t>uses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tool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</a:p>
          <a:p>
            <a:r>
              <a:rPr lang="en-US" dirty="0" smtClean="0"/>
              <a:t>Employee are highly specialized in one tool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Problematic, because now employees work only on one project!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89589" y="3733927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5776" y="3742928"/>
            <a:ext cx="208993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753684" y="3776888"/>
            <a:ext cx="1538076" cy="56663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1"/>
            <a:endCxn id="5" idx="3"/>
          </p:cNvCxnSpPr>
          <p:nvPr/>
        </p:nvCxnSpPr>
        <p:spPr>
          <a:xfrm flipH="1" flipV="1">
            <a:off x="3425706" y="4047728"/>
            <a:ext cx="327978" cy="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6" idx="3"/>
          </p:cNvCxnSpPr>
          <p:nvPr/>
        </p:nvCxnSpPr>
        <p:spPr>
          <a:xfrm flipH="1">
            <a:off x="5291760" y="4038727"/>
            <a:ext cx="397829" cy="2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00828" y="4842431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cxnSp>
        <p:nvCxnSpPr>
          <p:cNvPr id="21" name="Straight Connector 20"/>
          <p:cNvCxnSpPr>
            <a:stCxn id="18" idx="0"/>
            <a:endCxn id="6" idx="2"/>
          </p:cNvCxnSpPr>
          <p:nvPr/>
        </p:nvCxnSpPr>
        <p:spPr>
          <a:xfrm flipV="1">
            <a:off x="4522722" y="4343527"/>
            <a:ext cx="0" cy="498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" idx="0"/>
            <a:endCxn id="6" idx="2"/>
          </p:cNvCxnSpPr>
          <p:nvPr/>
        </p:nvCxnSpPr>
        <p:spPr>
          <a:xfrm flipV="1">
            <a:off x="4522722" y="4343527"/>
            <a:ext cx="0" cy="4989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9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or Ternary Relationships?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Employee </a:t>
            </a:r>
            <a:r>
              <a:rPr lang="en-US" dirty="0" smtClean="0">
                <a:solidFill>
                  <a:srgbClr val="3366FF"/>
                </a:solidFill>
              </a:rPr>
              <a:t>uses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tool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</a:p>
          <a:p>
            <a:r>
              <a:rPr lang="en-US" dirty="0" smtClean="0"/>
              <a:t>Employee are highly specialized in one tool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83377" y="3910928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10928"/>
            <a:ext cx="208993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778259" y="4696906"/>
            <a:ext cx="2416644" cy="98354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0"/>
            <a:endCxn id="5" idx="3"/>
          </p:cNvCxnSpPr>
          <p:nvPr/>
        </p:nvCxnSpPr>
        <p:spPr>
          <a:xfrm flipH="1" flipV="1">
            <a:off x="2547130" y="4215728"/>
            <a:ext cx="1439451" cy="481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0" idx="3"/>
          </p:cNvCxnSpPr>
          <p:nvPr/>
        </p:nvCxnSpPr>
        <p:spPr>
          <a:xfrm flipH="1">
            <a:off x="6116796" y="4215728"/>
            <a:ext cx="366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64687" y="6135137"/>
            <a:ext cx="184378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cxnSp>
        <p:nvCxnSpPr>
          <p:cNvPr id="21" name="Straight Connector 20"/>
          <p:cNvCxnSpPr>
            <a:stCxn id="18" idx="0"/>
            <a:endCxn id="6" idx="2"/>
          </p:cNvCxnSpPr>
          <p:nvPr/>
        </p:nvCxnSpPr>
        <p:spPr>
          <a:xfrm flipV="1">
            <a:off x="3986581" y="5680454"/>
            <a:ext cx="0" cy="454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" idx="0"/>
            <a:endCxn id="6" idx="2"/>
          </p:cNvCxnSpPr>
          <p:nvPr/>
        </p:nvCxnSpPr>
        <p:spPr>
          <a:xfrm flipV="1">
            <a:off x="3986581" y="5680454"/>
            <a:ext cx="0" cy="45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700152" y="3723954"/>
            <a:ext cx="2416644" cy="98354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WorksOn</a:t>
            </a:r>
            <a:endParaRPr lang="en-US" dirty="0"/>
          </a:p>
        </p:txBody>
      </p:sp>
      <p:cxnSp>
        <p:nvCxnSpPr>
          <p:cNvPr id="45" name="Straight Connector 44"/>
          <p:cNvCxnSpPr>
            <a:stCxn id="40" idx="1"/>
          </p:cNvCxnSpPr>
          <p:nvPr/>
        </p:nvCxnSpPr>
        <p:spPr>
          <a:xfrm flipH="1">
            <a:off x="2547130" y="4215728"/>
            <a:ext cx="11530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or Ternary Relationships?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 aware:  </a:t>
            </a:r>
            <a:r>
              <a:rPr lang="en-US" dirty="0" smtClean="0"/>
              <a:t>Not all ternary relationships can be expressed by binary ones.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practice, we often turn ternary relationship into an entity, and the links into relationships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2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or Relationship?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6126163"/>
            <a:ext cx="5733167" cy="699050"/>
          </a:xfrm>
        </p:spPr>
        <p:txBody>
          <a:bodyPr/>
          <a:lstStyle/>
          <a:p>
            <a:r>
              <a:rPr lang="en-US" dirty="0" err="1" smtClean="0"/>
              <a:t>Simliar</a:t>
            </a:r>
            <a:r>
              <a:rPr lang="en-US" dirty="0" smtClean="0"/>
              <a:t> trick for aggregation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0453" y="1689549"/>
            <a:ext cx="1684031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4399" y="5584357"/>
            <a:ext cx="1684031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75878" y="3617133"/>
            <a:ext cx="1684031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5202039" y="2314979"/>
            <a:ext cx="1609777" cy="1302154"/>
            <a:chOff x="5607759" y="2314979"/>
            <a:chExt cx="1609777" cy="1302154"/>
          </a:xfrm>
        </p:grpSpPr>
        <p:grpSp>
          <p:nvGrpSpPr>
            <p:cNvPr id="64" name="Group 63"/>
            <p:cNvGrpSpPr/>
            <p:nvPr/>
          </p:nvGrpSpPr>
          <p:grpSpPr>
            <a:xfrm>
              <a:off x="5607759" y="2314979"/>
              <a:ext cx="1609777" cy="1302154"/>
              <a:chOff x="5607759" y="2314979"/>
              <a:chExt cx="1609777" cy="1302154"/>
            </a:xfrm>
          </p:grpSpPr>
          <p:sp>
            <p:nvSpPr>
              <p:cNvPr id="22" name="Diamond 21"/>
              <p:cNvSpPr/>
              <p:nvPr/>
            </p:nvSpPr>
            <p:spPr>
              <a:xfrm>
                <a:off x="5607759" y="2710767"/>
                <a:ext cx="1609777" cy="593054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cxnSp>
            <p:nvCxnSpPr>
              <p:cNvPr id="23" name="Straight Connector 22"/>
              <p:cNvCxnSpPr>
                <a:stCxn id="22" idx="2"/>
                <a:endCxn id="19" idx="0"/>
              </p:cNvCxnSpPr>
              <p:nvPr/>
            </p:nvCxnSpPr>
            <p:spPr>
              <a:xfrm>
                <a:off x="6412648" y="3303821"/>
                <a:ext cx="10966" cy="3133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0"/>
              </p:cNvCxnSpPr>
              <p:nvPr/>
            </p:nvCxnSpPr>
            <p:spPr>
              <a:xfrm flipV="1">
                <a:off x="6412648" y="2314979"/>
                <a:ext cx="0" cy="3957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552824" y="23149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52824" y="3230584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sp>
        <p:nvSpPr>
          <p:cNvPr id="27" name="Diamond 26"/>
          <p:cNvSpPr/>
          <p:nvPr/>
        </p:nvSpPr>
        <p:spPr>
          <a:xfrm>
            <a:off x="5025422" y="4683314"/>
            <a:ext cx="1984943" cy="59305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28" name="Straight Connector 27"/>
          <p:cNvCxnSpPr>
            <a:stCxn id="27" idx="2"/>
            <a:endCxn id="7" idx="0"/>
          </p:cNvCxnSpPr>
          <p:nvPr/>
        </p:nvCxnSpPr>
        <p:spPr>
          <a:xfrm>
            <a:off x="6017894" y="5276368"/>
            <a:ext cx="8521" cy="307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19" idx="2"/>
          </p:cNvCxnSpPr>
          <p:nvPr/>
        </p:nvCxnSpPr>
        <p:spPr>
          <a:xfrm flipV="1">
            <a:off x="6017894" y="4255150"/>
            <a:ext cx="0" cy="428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90367" y="4371801"/>
            <a:ext cx="477187" cy="576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90367" y="5287405"/>
            <a:ext cx="470506" cy="576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27496" y="2710767"/>
            <a:ext cx="1724303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32921" y="4638351"/>
            <a:ext cx="1718878" cy="638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1098055" y="3731985"/>
            <a:ext cx="1609777" cy="59305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2"/>
            <a:endCxn id="52" idx="0"/>
          </p:cNvCxnSpPr>
          <p:nvPr/>
        </p:nvCxnSpPr>
        <p:spPr>
          <a:xfrm flipH="1">
            <a:off x="1892360" y="4325039"/>
            <a:ext cx="10584" cy="313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0"/>
            <a:endCxn id="50" idx="2"/>
          </p:cNvCxnSpPr>
          <p:nvPr/>
        </p:nvCxnSpPr>
        <p:spPr>
          <a:xfrm flipH="1" flipV="1">
            <a:off x="1889648" y="3348784"/>
            <a:ext cx="13296" cy="383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2028569" y="3348783"/>
            <a:ext cx="3812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1949908" y="4264388"/>
            <a:ext cx="45996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96937" y="3731985"/>
            <a:ext cx="1324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33" name="Straight Connector 32"/>
          <p:cNvCxnSpPr>
            <a:stCxn id="32" idx="1"/>
            <a:endCxn id="53" idx="3"/>
          </p:cNvCxnSpPr>
          <p:nvPr/>
        </p:nvCxnSpPr>
        <p:spPr>
          <a:xfrm flipH="1" flipV="1">
            <a:off x="2707832" y="4028512"/>
            <a:ext cx="289105" cy="8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7258692" y="3649026"/>
            <a:ext cx="1609777" cy="59305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1"/>
            <a:endCxn id="19" idx="3"/>
          </p:cNvCxnSpPr>
          <p:nvPr/>
        </p:nvCxnSpPr>
        <p:spPr>
          <a:xfrm flipH="1" flipV="1">
            <a:off x="6859909" y="3936142"/>
            <a:ext cx="398783" cy="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flipH="1">
            <a:off x="6877395" y="3578474"/>
            <a:ext cx="3812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71" name="TextBox 70"/>
          <p:cNvSpPr txBox="1"/>
          <p:nvPr/>
        </p:nvSpPr>
        <p:spPr>
          <a:xfrm flipH="1">
            <a:off x="7968057" y="4216711"/>
            <a:ext cx="45996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01181" y="4720258"/>
            <a:ext cx="1324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0"/>
            <a:endCxn id="67" idx="2"/>
          </p:cNvCxnSpPr>
          <p:nvPr/>
        </p:nvCxnSpPr>
        <p:spPr>
          <a:xfrm flipV="1">
            <a:off x="8063581" y="4242080"/>
            <a:ext cx="0" cy="478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2615640" y="3659181"/>
            <a:ext cx="3812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244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Translating Entity Relationship Diagrams into Relations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5219029" y="1455970"/>
            <a:ext cx="3798579" cy="5246826"/>
            <a:chOff x="5219029" y="1455970"/>
            <a:chExt cx="3798579" cy="5246826"/>
          </a:xfrm>
        </p:grpSpPr>
        <p:sp>
          <p:nvSpPr>
            <p:cNvPr id="3" name="Rectangle 2"/>
            <p:cNvSpPr/>
            <p:nvPr/>
          </p:nvSpPr>
          <p:spPr>
            <a:xfrm>
              <a:off x="5219029" y="1455970"/>
              <a:ext cx="1556425" cy="176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1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307217" y="5354994"/>
              <a:ext cx="1705843" cy="13478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2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52881" y="1455970"/>
              <a:ext cx="1864727" cy="1782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22662" y="3354886"/>
              <a:ext cx="1294946" cy="18461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 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1970" y="1662983"/>
              <a:ext cx="1195335" cy="19923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1620" y="1643031"/>
              <a:ext cx="1416478" cy="18678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49770" y="3556992"/>
              <a:ext cx="1067838" cy="19923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 flipV="1">
              <a:off x="6507305" y="1736423"/>
              <a:ext cx="954315" cy="26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1"/>
              <a:endCxn id="8" idx="2"/>
            </p:cNvCxnSpPr>
            <p:nvPr/>
          </p:nvCxnSpPr>
          <p:spPr>
            <a:xfrm flipV="1">
              <a:off x="7949770" y="1829814"/>
              <a:ext cx="220089" cy="182679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561872" y="5521740"/>
              <a:ext cx="1195335" cy="19923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9" idx="1"/>
              <a:endCxn id="14" idx="3"/>
            </p:cNvCxnSpPr>
            <p:nvPr/>
          </p:nvCxnSpPr>
          <p:spPr>
            <a:xfrm>
              <a:off x="7949770" y="3656609"/>
              <a:ext cx="807437" cy="19647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4650" y="2598915"/>
            <a:ext cx="5954071" cy="3738337"/>
            <a:chOff x="67733" y="961198"/>
            <a:chExt cx="8873068" cy="5571065"/>
          </a:xfrm>
        </p:grpSpPr>
        <p:sp>
          <p:nvSpPr>
            <p:cNvPr id="17" name="Rectangle 16"/>
            <p:cNvSpPr/>
            <p:nvPr/>
          </p:nvSpPr>
          <p:spPr>
            <a:xfrm>
              <a:off x="1439334" y="2201333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Student</a:t>
              </a:r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22400" y="5922663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Teacher</a:t>
              </a:r>
              <a:endParaRPr lang="en-US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70933" y="1422400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/>
                <a:t>CPR</a:t>
              </a:r>
              <a:endParaRPr lang="en-US" sz="1200" u="sng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733" y="5626329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/>
                <a:t>CPR</a:t>
              </a:r>
              <a:endParaRPr lang="en-US" sz="1200" u="sng" dirty="0"/>
            </a:p>
          </p:txBody>
        </p:sp>
        <p:cxnSp>
          <p:nvCxnSpPr>
            <p:cNvPr id="21" name="Straight Connector 20"/>
            <p:cNvCxnSpPr>
              <a:stCxn id="19" idx="5"/>
            </p:cNvCxnSpPr>
            <p:nvPr/>
          </p:nvCxnSpPr>
          <p:spPr>
            <a:xfrm>
              <a:off x="1109237" y="1928273"/>
              <a:ext cx="296230" cy="273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1"/>
              <a:endCxn id="20" idx="6"/>
            </p:cNvCxnSpPr>
            <p:nvPr/>
          </p:nvCxnSpPr>
          <p:spPr>
            <a:xfrm flipH="1" flipV="1">
              <a:off x="1049867" y="5922663"/>
              <a:ext cx="372533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422399" y="961198"/>
              <a:ext cx="13377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cxnSp>
          <p:nvCxnSpPr>
            <p:cNvPr id="24" name="Straight Connector 23"/>
            <p:cNvCxnSpPr>
              <a:stCxn id="23" idx="4"/>
            </p:cNvCxnSpPr>
            <p:nvPr/>
          </p:nvCxnSpPr>
          <p:spPr>
            <a:xfrm>
              <a:off x="2091267" y="1553865"/>
              <a:ext cx="25400" cy="6474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079067" y="4034061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Course</a:t>
              </a:r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958667" y="3151038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/>
                <a:t>CID</a:t>
              </a:r>
              <a:endParaRPr lang="en-US" sz="1200" u="sng" dirty="0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8094133" y="3743705"/>
              <a:ext cx="355601" cy="2903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248400" y="2793926"/>
              <a:ext cx="1337733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cxnSp>
          <p:nvCxnSpPr>
            <p:cNvPr id="29" name="Straight Connector 28"/>
            <p:cNvCxnSpPr>
              <a:stCxn id="28" idx="4"/>
            </p:cNvCxnSpPr>
            <p:nvPr/>
          </p:nvCxnSpPr>
          <p:spPr>
            <a:xfrm>
              <a:off x="6917267" y="3386593"/>
              <a:ext cx="25400" cy="6474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444517" y="4043062"/>
              <a:ext cx="2370667" cy="609600"/>
            </a:xfrm>
            <a:prstGeom prst="rect">
              <a:avLst/>
            </a:prstGeom>
            <a:ln w="571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Lab</a:t>
              </a:r>
              <a:endParaRPr lang="en-US" sz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52400" y="3085051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/>
                <a:t>SID</a:t>
              </a:r>
              <a:endParaRPr lang="en-US" sz="1200" u="sng" dirty="0"/>
            </a:p>
          </p:txBody>
        </p:sp>
        <p:cxnSp>
          <p:nvCxnSpPr>
            <p:cNvPr id="32" name="Straight Connector 31"/>
            <p:cNvCxnSpPr>
              <a:stCxn id="31" idx="4"/>
              <a:endCxn id="30" idx="1"/>
            </p:cNvCxnSpPr>
            <p:nvPr/>
          </p:nvCxnSpPr>
          <p:spPr>
            <a:xfrm>
              <a:off x="643467" y="3677718"/>
              <a:ext cx="801050" cy="670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mond 32"/>
            <p:cNvSpPr/>
            <p:nvPr/>
          </p:nvSpPr>
          <p:spPr>
            <a:xfrm>
              <a:off x="1857162" y="3177066"/>
              <a:ext cx="1538076" cy="56663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takes</a:t>
              </a:r>
              <a:endParaRPr lang="en-US" sz="1200" dirty="0"/>
            </a:p>
          </p:txBody>
        </p:sp>
        <p:cxnSp>
          <p:nvCxnSpPr>
            <p:cNvPr id="34" name="Straight Connector 33"/>
            <p:cNvCxnSpPr>
              <a:stCxn id="33" idx="2"/>
              <a:endCxn id="30" idx="0"/>
            </p:cNvCxnSpPr>
            <p:nvPr/>
          </p:nvCxnSpPr>
          <p:spPr>
            <a:xfrm>
              <a:off x="2626200" y="3743705"/>
              <a:ext cx="3651" cy="2993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0"/>
              <a:endCxn id="17" idx="2"/>
            </p:cNvCxnSpPr>
            <p:nvPr/>
          </p:nvCxnSpPr>
          <p:spPr>
            <a:xfrm flipH="1" flipV="1">
              <a:off x="2624668" y="2810933"/>
              <a:ext cx="1532" cy="366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60133" y="2798907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60133" y="3673730"/>
              <a:ext cx="307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38" name="Diamond 37"/>
            <p:cNvSpPr/>
            <p:nvPr/>
          </p:nvSpPr>
          <p:spPr>
            <a:xfrm>
              <a:off x="1710268" y="5059690"/>
              <a:ext cx="1896532" cy="56663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offered</a:t>
              </a:r>
              <a:endParaRPr lang="en-US" sz="1200" dirty="0"/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>
            <a:xfrm>
              <a:off x="2658534" y="5626329"/>
              <a:ext cx="6327" cy="2993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0"/>
            </p:cNvCxnSpPr>
            <p:nvPr/>
          </p:nvCxnSpPr>
          <p:spPr>
            <a:xfrm flipV="1">
              <a:off x="2658534" y="4693558"/>
              <a:ext cx="1143" cy="3661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795142" y="4681531"/>
              <a:ext cx="26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95142" y="5556354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3" name="Diamond 42"/>
            <p:cNvSpPr/>
            <p:nvPr/>
          </p:nvSpPr>
          <p:spPr>
            <a:xfrm>
              <a:off x="4143162" y="4077022"/>
              <a:ext cx="1538076" cy="566639"/>
            </a:xfrm>
            <a:prstGeom prst="diamond">
              <a:avLst/>
            </a:prstGeom>
            <a:ln w="571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</a:t>
              </a:r>
              <a:endParaRPr lang="en-US" sz="1200" dirty="0"/>
            </a:p>
          </p:txBody>
        </p:sp>
        <p:cxnSp>
          <p:nvCxnSpPr>
            <p:cNvPr id="44" name="Straight Connector 43"/>
            <p:cNvCxnSpPr>
              <a:stCxn id="43" idx="1"/>
              <a:endCxn id="30" idx="3"/>
            </p:cNvCxnSpPr>
            <p:nvPr/>
          </p:nvCxnSpPr>
          <p:spPr>
            <a:xfrm flipH="1" flipV="1">
              <a:off x="3815184" y="4347862"/>
              <a:ext cx="327978" cy="1248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5" idx="1"/>
              <a:endCxn id="43" idx="3"/>
            </p:cNvCxnSpPr>
            <p:nvPr/>
          </p:nvCxnSpPr>
          <p:spPr>
            <a:xfrm flipH="1">
              <a:off x="5681238" y="4338861"/>
              <a:ext cx="397829" cy="214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883968" y="3995916"/>
              <a:ext cx="391433" cy="412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77765" y="4043062"/>
              <a:ext cx="395687" cy="412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004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Integrity constraint</a:t>
            </a:r>
          </a:p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superkey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identifies a tuple </a:t>
            </a:r>
            <a:r>
              <a:rPr lang="en-US" dirty="0" smtClean="0">
                <a:solidFill>
                  <a:srgbClr val="FF0000"/>
                </a:solidFill>
              </a:rPr>
              <a:t>uniquely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 key </a:t>
            </a:r>
            <a:r>
              <a:rPr lang="en-US" dirty="0" smtClean="0">
                <a:solidFill>
                  <a:srgbClr val="000000"/>
                </a:solidFill>
              </a:rPr>
              <a:t>is a minimal (fewest number of attributes) </a:t>
            </a:r>
            <a:r>
              <a:rPr lang="en-US" dirty="0" err="1" smtClean="0">
                <a:solidFill>
                  <a:srgbClr val="000000"/>
                </a:solidFill>
              </a:rPr>
              <a:t>superkey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there are several keys, we call one the </a:t>
            </a:r>
            <a:r>
              <a:rPr lang="en-US" dirty="0" smtClean="0">
                <a:solidFill>
                  <a:srgbClr val="FF0000"/>
                </a:solidFill>
              </a:rPr>
              <a:t>primary key</a:t>
            </a:r>
            <a:r>
              <a:rPr lang="en-US" dirty="0" smtClean="0">
                <a:solidFill>
                  <a:srgbClr val="000000"/>
                </a:solidFill>
              </a:rPr>
              <a:t>, the other </a:t>
            </a:r>
            <a:r>
              <a:rPr lang="en-US" dirty="0" smtClean="0">
                <a:solidFill>
                  <a:srgbClr val="FF0000"/>
                </a:solidFill>
              </a:rPr>
              <a:t>candidate keys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84175"/>
              </p:ext>
            </p:extLst>
          </p:nvPr>
        </p:nvGraphicFramePr>
        <p:xfrm>
          <a:off x="583430" y="1790882"/>
          <a:ext cx="4085446" cy="11158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15975"/>
                <a:gridCol w="1070878"/>
                <a:gridCol w="1598593"/>
              </a:tblGrid>
              <a:tr h="374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140298-1234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Jesper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Copenhagen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041297-5367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Aarhus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864856"/>
              </p:ext>
            </p:extLst>
          </p:nvPr>
        </p:nvGraphicFramePr>
        <p:xfrm>
          <a:off x="4939024" y="1853671"/>
          <a:ext cx="4085446" cy="11158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25917"/>
                <a:gridCol w="1060936"/>
                <a:gridCol w="1598593"/>
              </a:tblGrid>
              <a:tr h="374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140298-1234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041297-5367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Callout 11"/>
          <p:cNvSpPr/>
          <p:nvPr/>
        </p:nvSpPr>
        <p:spPr>
          <a:xfrm>
            <a:off x="5682265" y="461851"/>
            <a:ext cx="2860473" cy="955787"/>
          </a:xfrm>
          <a:prstGeom prst="wedgeEllipseCallout">
            <a:avLst>
              <a:gd name="adj1" fmla="val -35631"/>
              <a:gd name="adj2" fmla="val 128942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Foreign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583430" y="136357"/>
            <a:ext cx="2860473" cy="955787"/>
          </a:xfrm>
          <a:prstGeom prst="wedgeEllipseCallout">
            <a:avLst>
              <a:gd name="adj1" fmla="val -14779"/>
              <a:gd name="adj2" fmla="val 16921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Key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61000" y="2094610"/>
            <a:ext cx="6180733" cy="580275"/>
            <a:chOff x="361000" y="2094610"/>
            <a:chExt cx="6180733" cy="580275"/>
          </a:xfrm>
        </p:grpSpPr>
        <p:grpSp>
          <p:nvGrpSpPr>
            <p:cNvPr id="15" name="Group 14"/>
            <p:cNvGrpSpPr/>
            <p:nvPr/>
          </p:nvGrpSpPr>
          <p:grpSpPr>
            <a:xfrm>
              <a:off x="1943280" y="2133099"/>
              <a:ext cx="4598453" cy="541786"/>
              <a:chOff x="1943280" y="2133099"/>
              <a:chExt cx="4598453" cy="54178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822797" y="2133100"/>
                <a:ext cx="1718936" cy="541785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urved Connector 9"/>
              <p:cNvCxnSpPr>
                <a:stCxn id="6" idx="0"/>
              </p:cNvCxnSpPr>
              <p:nvPr/>
            </p:nvCxnSpPr>
            <p:spPr>
              <a:xfrm rot="16200000" flipH="1" flipV="1">
                <a:off x="3715074" y="361305"/>
                <a:ext cx="195397" cy="3738985"/>
              </a:xfrm>
              <a:prstGeom prst="curvedConnector4">
                <a:avLst>
                  <a:gd name="adj1" fmla="val -116993"/>
                  <a:gd name="adj2" fmla="val 61493"/>
                </a:avLst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361000" y="2094610"/>
              <a:ext cx="1718936" cy="541785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64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Entities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366387"/>
              </p:ext>
            </p:extLst>
          </p:nvPr>
        </p:nvGraphicFramePr>
        <p:xfrm>
          <a:off x="4805518" y="2106222"/>
          <a:ext cx="4085446" cy="11158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15975"/>
                <a:gridCol w="1070878"/>
                <a:gridCol w="1598593"/>
              </a:tblGrid>
              <a:tr h="374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140298-1234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Jesper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Copenhagen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041297-5367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Aarhus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39334" y="2201333"/>
            <a:ext cx="2370667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0933" y="1422400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CPR</a:t>
            </a:r>
            <a:endParaRPr lang="en-US" u="sng" dirty="0"/>
          </a:p>
        </p:txBody>
      </p:sp>
      <p:cxnSp>
        <p:nvCxnSpPr>
          <p:cNvPr id="7" name="Straight Connector 6"/>
          <p:cNvCxnSpPr>
            <a:stCxn id="6" idx="5"/>
          </p:cNvCxnSpPr>
          <p:nvPr/>
        </p:nvCxnSpPr>
        <p:spPr>
          <a:xfrm>
            <a:off x="1109237" y="1928273"/>
            <a:ext cx="296230" cy="273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22400" y="961198"/>
            <a:ext cx="1337733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4"/>
          </p:cNvCxnSpPr>
          <p:nvPr/>
        </p:nvCxnSpPr>
        <p:spPr>
          <a:xfrm>
            <a:off x="2091267" y="1553865"/>
            <a:ext cx="25400" cy="647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1134" y="1221643"/>
            <a:ext cx="1337733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 flipH="1">
            <a:off x="3141134" y="1814310"/>
            <a:ext cx="668867" cy="3870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199" y="1600200"/>
            <a:ext cx="8433765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Relational Schema:  </a:t>
            </a:r>
            <a:r>
              <a:rPr lang="en-US" dirty="0" smtClean="0"/>
              <a:t>Student (</a:t>
            </a:r>
            <a:r>
              <a:rPr lang="en-US" u="sng" dirty="0" err="1" smtClean="0"/>
              <a:t>cpr</a:t>
            </a:r>
            <a:r>
              <a:rPr lang="en-US" dirty="0" smtClean="0"/>
              <a:t>, name, address)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64052" y="4371836"/>
            <a:ext cx="5171458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create table student(</a:t>
            </a:r>
          </a:p>
          <a:p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cpr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  name </a:t>
            </a:r>
            <a:r>
              <a:rPr lang="en-US" sz="2400" dirty="0" err="1">
                <a:latin typeface="Courier New"/>
                <a:cs typeface="Courier New"/>
              </a:rPr>
              <a:t>varchar</a:t>
            </a:r>
            <a:r>
              <a:rPr lang="en-US" sz="2400" dirty="0">
                <a:latin typeface="Courier New"/>
                <a:cs typeface="Courier New"/>
              </a:rPr>
              <a:t>(20</a:t>
            </a:r>
            <a:r>
              <a:rPr lang="en-US" sz="2400" dirty="0" smtClean="0">
                <a:latin typeface="Courier New"/>
                <a:cs typeface="Courier New"/>
              </a:rPr>
              <a:t>),</a:t>
            </a:r>
          </a:p>
          <a:p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smtClean="0">
                <a:latin typeface="Courier New"/>
                <a:cs typeface="Courier New"/>
              </a:rPr>
              <a:t>address </a:t>
            </a:r>
            <a:r>
              <a:rPr lang="en-US" sz="2400" dirty="0">
                <a:latin typeface="Courier New"/>
                <a:cs typeface="Courier New"/>
              </a:rPr>
              <a:t>name </a:t>
            </a:r>
            <a:r>
              <a:rPr lang="en-US" sz="2400" dirty="0" err="1">
                <a:latin typeface="Courier New"/>
                <a:cs typeface="Courier New"/>
              </a:rPr>
              <a:t>varchar</a:t>
            </a:r>
            <a:r>
              <a:rPr lang="en-US" sz="2400" dirty="0" smtClean="0">
                <a:latin typeface="Courier New"/>
                <a:cs typeface="Courier New"/>
              </a:rPr>
              <a:t>(99),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primary key (</a:t>
            </a:r>
            <a:r>
              <a:rPr lang="en-US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cpr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475932" y="5724373"/>
            <a:ext cx="2860473" cy="955787"/>
          </a:xfrm>
          <a:prstGeom prst="wedgeEllipseCallout">
            <a:avLst>
              <a:gd name="adj1" fmla="val -72626"/>
              <a:gd name="adj2" fmla="val -796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Constraint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8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Uniqueness</a:t>
            </a:r>
          </a:p>
          <a:p>
            <a:r>
              <a:rPr lang="en-US" dirty="0" smtClean="0"/>
              <a:t>Not NULL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Foreign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DBMS enforces referential integrity!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6828" y="1642296"/>
            <a:ext cx="4572000" cy="175432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create table student(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cpr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not null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name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 smtClean="0">
                <a:latin typeface="Courier New"/>
                <a:cs typeface="Courier New"/>
              </a:rPr>
              <a:t>(20),</a:t>
            </a:r>
          </a:p>
          <a:p>
            <a:r>
              <a:rPr lang="en-US" dirty="0" smtClean="0">
                <a:latin typeface="Courier New"/>
                <a:cs typeface="Courier New"/>
              </a:rPr>
              <a:t>  address name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 smtClean="0">
                <a:latin typeface="Courier New"/>
                <a:cs typeface="Courier New"/>
              </a:rPr>
              <a:t>(99),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unique 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cpr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6828" y="3911510"/>
            <a:ext cx="4572000" cy="175432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create table takes(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cpr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…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foreign key 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cpr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 references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student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84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Requirements and Security Analysis</a:t>
            </a:r>
          </a:p>
          <a:p>
            <a:r>
              <a:rPr lang="en-US" dirty="0" smtClean="0"/>
              <a:t>Conceptual Design</a:t>
            </a:r>
          </a:p>
          <a:p>
            <a:r>
              <a:rPr lang="en-US" dirty="0" smtClean="0"/>
              <a:t>Logical Design</a:t>
            </a:r>
          </a:p>
          <a:p>
            <a:r>
              <a:rPr lang="en-US" dirty="0" smtClean="0"/>
              <a:t>Schema Refinement</a:t>
            </a:r>
          </a:p>
          <a:p>
            <a:r>
              <a:rPr lang="en-US" dirty="0" smtClean="0"/>
              <a:t>Physical Design</a:t>
            </a:r>
          </a:p>
          <a:p>
            <a:r>
              <a:rPr lang="en-US" dirty="0" smtClean="0"/>
              <a:t>Security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81" y="2474183"/>
            <a:ext cx="3773319" cy="29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3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0885" y="1745090"/>
            <a:ext cx="4572000" cy="175432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create table student(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cpr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not null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name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 smtClean="0">
                <a:latin typeface="Courier New"/>
                <a:cs typeface="Courier New"/>
              </a:rPr>
              <a:t>(20),</a:t>
            </a:r>
          </a:p>
          <a:p>
            <a:r>
              <a:rPr lang="en-US" dirty="0" smtClean="0">
                <a:latin typeface="Courier New"/>
                <a:cs typeface="Courier New"/>
              </a:rPr>
              <a:t>  address name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 smtClean="0">
                <a:latin typeface="Courier New"/>
                <a:cs typeface="Courier New"/>
              </a:rPr>
              <a:t>(99),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on delete no action</a:t>
            </a:r>
          </a:p>
          <a:p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0885" y="4221005"/>
            <a:ext cx="4572000" cy="175432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create table student(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cpr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,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name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 smtClean="0">
                <a:latin typeface="Courier New"/>
                <a:cs typeface="Courier New"/>
              </a:rPr>
              <a:t>(20),</a:t>
            </a:r>
          </a:p>
          <a:p>
            <a:r>
              <a:rPr lang="en-US" dirty="0" smtClean="0">
                <a:latin typeface="Courier New"/>
                <a:cs typeface="Courier New"/>
              </a:rPr>
              <a:t>  address name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 smtClean="0">
                <a:latin typeface="Courier New"/>
                <a:cs typeface="Courier New"/>
              </a:rPr>
              <a:t>(99),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on delete set null</a:t>
            </a:r>
          </a:p>
          <a:p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9972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     Takes(</a:t>
            </a:r>
            <a:r>
              <a:rPr lang="en-US" u="sng" dirty="0" err="1" smtClean="0"/>
              <a:t>cpr</a:t>
            </a:r>
            <a:r>
              <a:rPr lang="en-US" u="sng" dirty="0" smtClean="0"/>
              <a:t>, </a:t>
            </a:r>
            <a:r>
              <a:rPr lang="en-US" u="sng" dirty="0" err="1" smtClean="0"/>
              <a:t>cid</a:t>
            </a:r>
            <a:r>
              <a:rPr lang="en-US" u="sng" dirty="0" smtClean="0"/>
              <a:t>, year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Class (</a:t>
            </a:r>
            <a:r>
              <a:rPr lang="en-US" u="sng" dirty="0" err="1" smtClean="0"/>
              <a:t>cid</a:t>
            </a:r>
            <a:r>
              <a:rPr lang="en-US" dirty="0" smtClean="0"/>
              <a:t>, name)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8072" y="3142420"/>
            <a:ext cx="1590782" cy="409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Student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44043" y="2619734"/>
            <a:ext cx="659039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CPR</a:t>
            </a:r>
            <a:endParaRPr lang="en-US" sz="1200" u="sng" dirty="0"/>
          </a:p>
        </p:txBody>
      </p:sp>
      <p:sp>
        <p:nvSpPr>
          <p:cNvPr id="8" name="Oval 7"/>
          <p:cNvSpPr/>
          <p:nvPr/>
        </p:nvSpPr>
        <p:spPr>
          <a:xfrm>
            <a:off x="2220769" y="2310255"/>
            <a:ext cx="1127062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Address</a:t>
            </a:r>
            <a:endParaRPr lang="en-US" sz="1200" u="sng" dirty="0"/>
          </a:p>
        </p:txBody>
      </p: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906568" y="2959189"/>
            <a:ext cx="198778" cy="183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16708" y="2310255"/>
            <a:ext cx="897656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>
            <a:off x="1565537" y="2707951"/>
            <a:ext cx="17044" cy="434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31550" y="4378270"/>
            <a:ext cx="1590782" cy="409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50720" y="4389632"/>
            <a:ext cx="659039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C</a:t>
            </a:r>
            <a:r>
              <a:rPr lang="en-US" sz="1200" u="sng" dirty="0" smtClean="0"/>
              <a:t>ID</a:t>
            </a:r>
            <a:endParaRPr lang="en-US" sz="1200" u="sng" dirty="0"/>
          </a:p>
        </p:txBody>
      </p:sp>
      <p:cxnSp>
        <p:nvCxnSpPr>
          <p:cNvPr id="20" name="Straight Connector 19"/>
          <p:cNvCxnSpPr>
            <a:stCxn id="19" idx="4"/>
            <a:endCxn id="18" idx="1"/>
          </p:cNvCxnSpPr>
          <p:nvPr/>
        </p:nvCxnSpPr>
        <p:spPr>
          <a:xfrm flipV="1">
            <a:off x="380240" y="4582799"/>
            <a:ext cx="751310" cy="204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1408446" y="3797163"/>
            <a:ext cx="1032091" cy="38023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takes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21" idx="2"/>
            <a:endCxn id="18" idx="0"/>
          </p:cNvCxnSpPr>
          <p:nvPr/>
        </p:nvCxnSpPr>
        <p:spPr>
          <a:xfrm>
            <a:off x="1924491" y="4177393"/>
            <a:ext cx="2450" cy="200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5" idx="2"/>
          </p:cNvCxnSpPr>
          <p:nvPr/>
        </p:nvCxnSpPr>
        <p:spPr>
          <a:xfrm flipH="1" flipV="1">
            <a:off x="1923463" y="3551478"/>
            <a:ext cx="1028" cy="245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14364" y="3543408"/>
            <a:ext cx="178169" cy="18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14364" y="4130438"/>
            <a:ext cx="206405" cy="18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cxnSp>
        <p:nvCxnSpPr>
          <p:cNvPr id="36" name="Straight Connector 35"/>
          <p:cNvCxnSpPr>
            <a:stCxn id="8" idx="4"/>
          </p:cNvCxnSpPr>
          <p:nvPr/>
        </p:nvCxnSpPr>
        <p:spPr>
          <a:xfrm flipH="1">
            <a:off x="2440537" y="2707951"/>
            <a:ext cx="343763" cy="434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94476" y="5177730"/>
            <a:ext cx="1489824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Name</a:t>
            </a:r>
            <a:endParaRPr lang="en-US" sz="1200" u="sng" dirty="0"/>
          </a:p>
        </p:txBody>
      </p:sp>
      <p:cxnSp>
        <p:nvCxnSpPr>
          <p:cNvPr id="48" name="Straight Connector 47"/>
          <p:cNvCxnSpPr>
            <a:stCxn id="47" idx="0"/>
            <a:endCxn id="18" idx="2"/>
          </p:cNvCxnSpPr>
          <p:nvPr/>
        </p:nvCxnSpPr>
        <p:spPr>
          <a:xfrm flipH="1" flipV="1">
            <a:off x="1926941" y="4787328"/>
            <a:ext cx="112447" cy="390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80239" y="3779153"/>
            <a:ext cx="659039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Year</a:t>
            </a:r>
            <a:endParaRPr lang="en-US" sz="1200" u="sng" dirty="0"/>
          </a:p>
        </p:txBody>
      </p:sp>
      <p:cxnSp>
        <p:nvCxnSpPr>
          <p:cNvPr id="57" name="Straight Connector 56"/>
          <p:cNvCxnSpPr>
            <a:stCxn id="56" idx="4"/>
          </p:cNvCxnSpPr>
          <p:nvPr/>
        </p:nvCxnSpPr>
        <p:spPr>
          <a:xfrm flipV="1">
            <a:off x="709759" y="3972320"/>
            <a:ext cx="751310" cy="204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56976" y="2269054"/>
            <a:ext cx="5587024" cy="2308324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create table takes (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cpr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cid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year date,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primary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cpr,cid,year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foreign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cpr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 references student,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 foreign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cid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 references class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29735" y="5269148"/>
            <a:ext cx="2816584" cy="1477328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create table </a:t>
            </a:r>
            <a:r>
              <a:rPr lang="en-US" dirty="0" smtClean="0">
                <a:latin typeface="Courier New"/>
                <a:cs typeface="Courier New"/>
              </a:rPr>
              <a:t>class(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cid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name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>
                <a:latin typeface="Courier New"/>
                <a:cs typeface="Courier New"/>
              </a:rPr>
              <a:t>(10)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primary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cid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477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1-many  (Alternative 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06914" y="2656935"/>
            <a:ext cx="1590782" cy="409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Teacher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2854709" y="2653649"/>
            <a:ext cx="659039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CPR</a:t>
            </a:r>
            <a:endParaRPr lang="en-US" sz="1200" u="sng" dirty="0"/>
          </a:p>
        </p:txBody>
      </p:sp>
      <p:cxnSp>
        <p:nvCxnSpPr>
          <p:cNvPr id="10" name="Straight Connector 9"/>
          <p:cNvCxnSpPr>
            <a:stCxn id="6" idx="1"/>
            <a:endCxn id="8" idx="6"/>
          </p:cNvCxnSpPr>
          <p:nvPr/>
        </p:nvCxnSpPr>
        <p:spPr>
          <a:xfrm flipH="1" flipV="1">
            <a:off x="3513748" y="2852497"/>
            <a:ext cx="193166" cy="8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21755" y="1395671"/>
            <a:ext cx="1590782" cy="409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Course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2789119" y="1395671"/>
            <a:ext cx="659039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C</a:t>
            </a:r>
            <a:r>
              <a:rPr lang="en-US" sz="1200" u="sng" dirty="0" smtClean="0"/>
              <a:t>ID</a:t>
            </a:r>
            <a:endParaRPr lang="en-US" sz="1200" u="sng" dirty="0"/>
          </a:p>
        </p:txBody>
      </p:sp>
      <p:cxnSp>
        <p:nvCxnSpPr>
          <p:cNvPr id="20" name="Straight Connector 19"/>
          <p:cNvCxnSpPr>
            <a:stCxn id="19" idx="6"/>
            <a:endCxn id="18" idx="1"/>
          </p:cNvCxnSpPr>
          <p:nvPr/>
        </p:nvCxnSpPr>
        <p:spPr>
          <a:xfrm>
            <a:off x="3448158" y="1594519"/>
            <a:ext cx="273597" cy="5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900081" y="2077856"/>
            <a:ext cx="1272625" cy="38023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offers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26" idx="2"/>
          </p:cNvCxnSpPr>
          <p:nvPr/>
        </p:nvCxnSpPr>
        <p:spPr>
          <a:xfrm>
            <a:off x="4536393" y="2458087"/>
            <a:ext cx="4246" cy="200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0"/>
          </p:cNvCxnSpPr>
          <p:nvPr/>
        </p:nvCxnSpPr>
        <p:spPr>
          <a:xfrm flipV="1">
            <a:off x="4536393" y="1832172"/>
            <a:ext cx="767" cy="245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8061" y="182410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8061" y="2411131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6" name="Oval 35"/>
          <p:cNvSpPr/>
          <p:nvPr/>
        </p:nvSpPr>
        <p:spPr>
          <a:xfrm>
            <a:off x="5606384" y="1395671"/>
            <a:ext cx="1063316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Name</a:t>
            </a:r>
            <a:endParaRPr lang="en-US" sz="1200" u="sng" dirty="0"/>
          </a:p>
        </p:txBody>
      </p:sp>
      <p:sp>
        <p:nvSpPr>
          <p:cNvPr id="37" name="Oval 36"/>
          <p:cNvSpPr/>
          <p:nvPr/>
        </p:nvSpPr>
        <p:spPr>
          <a:xfrm>
            <a:off x="5548073" y="2009322"/>
            <a:ext cx="1063316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Year</a:t>
            </a:r>
            <a:endParaRPr lang="en-US" sz="1200" u="sng" dirty="0"/>
          </a:p>
        </p:txBody>
      </p:sp>
      <p:sp>
        <p:nvSpPr>
          <p:cNvPr id="38" name="Oval 37"/>
          <p:cNvSpPr/>
          <p:nvPr/>
        </p:nvSpPr>
        <p:spPr>
          <a:xfrm>
            <a:off x="5548073" y="2668297"/>
            <a:ext cx="1063316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Name</a:t>
            </a:r>
            <a:endParaRPr lang="en-US" sz="1200" u="sng" dirty="0"/>
          </a:p>
        </p:txBody>
      </p:sp>
      <p:cxnSp>
        <p:nvCxnSpPr>
          <p:cNvPr id="39" name="Straight Connector 38"/>
          <p:cNvCxnSpPr>
            <a:stCxn id="36" idx="2"/>
            <a:endCxn id="18" idx="3"/>
          </p:cNvCxnSpPr>
          <p:nvPr/>
        </p:nvCxnSpPr>
        <p:spPr>
          <a:xfrm flipH="1">
            <a:off x="5312537" y="1594519"/>
            <a:ext cx="293847" cy="5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2"/>
            <a:endCxn id="26" idx="3"/>
          </p:cNvCxnSpPr>
          <p:nvPr/>
        </p:nvCxnSpPr>
        <p:spPr>
          <a:xfrm flipH="1">
            <a:off x="5172706" y="2208170"/>
            <a:ext cx="375367" cy="59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2"/>
            <a:endCxn id="6" idx="3"/>
          </p:cNvCxnSpPr>
          <p:nvPr/>
        </p:nvCxnSpPr>
        <p:spPr>
          <a:xfrm flipH="1" flipV="1">
            <a:off x="5297696" y="2861464"/>
            <a:ext cx="250377" cy="5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8709" y="4567350"/>
            <a:ext cx="3153046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create table course(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cid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name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 smtClean="0">
                <a:latin typeface="Courier New"/>
                <a:cs typeface="Courier New"/>
              </a:rPr>
              <a:t>(20),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 primary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cid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42102" y="3526636"/>
            <a:ext cx="3915828" cy="2862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create table offers(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cpr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year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cid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 primary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cid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foreign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cpr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	 references teacher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foreign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cid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references course</a:t>
            </a:r>
          </a:p>
          <a:p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9616" y="4002705"/>
            <a:ext cx="188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Course(</a:t>
            </a:r>
            <a:r>
              <a:rPr lang="en-US" u="sng" dirty="0" err="1" smtClean="0"/>
              <a:t>cid</a:t>
            </a:r>
            <a:r>
              <a:rPr lang="en-US" dirty="0" smtClean="0"/>
              <a:t>, name)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28164" y="3157304"/>
            <a:ext cx="209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Offers(</a:t>
            </a:r>
            <a:r>
              <a:rPr lang="en-US" u="sng" dirty="0" err="1" smtClean="0"/>
              <a:t>cpr</a:t>
            </a:r>
            <a:r>
              <a:rPr lang="en-US" dirty="0" smtClean="0"/>
              <a:t>, year, </a:t>
            </a:r>
            <a:r>
              <a:rPr lang="en-US" dirty="0" err="1" smtClean="0"/>
              <a:t>cid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62216" y="1262945"/>
            <a:ext cx="1718936" cy="7463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55709" y="2009322"/>
            <a:ext cx="1718936" cy="5547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8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1-many  (Alternative 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06914" y="2656935"/>
            <a:ext cx="1590782" cy="409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Teacher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2854709" y="2653649"/>
            <a:ext cx="659039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CPR</a:t>
            </a:r>
            <a:endParaRPr lang="en-US" sz="1200" u="sng" dirty="0"/>
          </a:p>
        </p:txBody>
      </p:sp>
      <p:cxnSp>
        <p:nvCxnSpPr>
          <p:cNvPr id="10" name="Straight Connector 9"/>
          <p:cNvCxnSpPr>
            <a:stCxn id="6" idx="1"/>
            <a:endCxn id="8" idx="6"/>
          </p:cNvCxnSpPr>
          <p:nvPr/>
        </p:nvCxnSpPr>
        <p:spPr>
          <a:xfrm flipH="1" flipV="1">
            <a:off x="3513748" y="2852497"/>
            <a:ext cx="193166" cy="8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21755" y="1395671"/>
            <a:ext cx="1590782" cy="409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Course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2789119" y="1395671"/>
            <a:ext cx="659039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C</a:t>
            </a:r>
            <a:r>
              <a:rPr lang="en-US" sz="1200" u="sng" dirty="0" smtClean="0"/>
              <a:t>ID</a:t>
            </a:r>
            <a:endParaRPr lang="en-US" sz="1200" u="sng" dirty="0"/>
          </a:p>
        </p:txBody>
      </p:sp>
      <p:cxnSp>
        <p:nvCxnSpPr>
          <p:cNvPr id="20" name="Straight Connector 19"/>
          <p:cNvCxnSpPr>
            <a:stCxn id="19" idx="6"/>
            <a:endCxn id="18" idx="1"/>
          </p:cNvCxnSpPr>
          <p:nvPr/>
        </p:nvCxnSpPr>
        <p:spPr>
          <a:xfrm>
            <a:off x="3448158" y="1594519"/>
            <a:ext cx="273597" cy="5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900081" y="2077856"/>
            <a:ext cx="1272625" cy="38023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offers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26" idx="2"/>
          </p:cNvCxnSpPr>
          <p:nvPr/>
        </p:nvCxnSpPr>
        <p:spPr>
          <a:xfrm>
            <a:off x="4536393" y="2458087"/>
            <a:ext cx="4246" cy="200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0"/>
          </p:cNvCxnSpPr>
          <p:nvPr/>
        </p:nvCxnSpPr>
        <p:spPr>
          <a:xfrm flipV="1">
            <a:off x="4536393" y="1832172"/>
            <a:ext cx="767" cy="245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8061" y="182410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8061" y="2411131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6" name="Oval 35"/>
          <p:cNvSpPr/>
          <p:nvPr/>
        </p:nvSpPr>
        <p:spPr>
          <a:xfrm>
            <a:off x="5606384" y="1395671"/>
            <a:ext cx="1063316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Name</a:t>
            </a:r>
            <a:endParaRPr lang="en-US" sz="1200" u="sng" dirty="0"/>
          </a:p>
        </p:txBody>
      </p:sp>
      <p:sp>
        <p:nvSpPr>
          <p:cNvPr id="37" name="Oval 36"/>
          <p:cNvSpPr/>
          <p:nvPr/>
        </p:nvSpPr>
        <p:spPr>
          <a:xfrm>
            <a:off x="5548073" y="2009322"/>
            <a:ext cx="1063316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Year</a:t>
            </a:r>
            <a:endParaRPr lang="en-US" sz="1200" u="sng" dirty="0"/>
          </a:p>
        </p:txBody>
      </p:sp>
      <p:sp>
        <p:nvSpPr>
          <p:cNvPr id="38" name="Oval 37"/>
          <p:cNvSpPr/>
          <p:nvPr/>
        </p:nvSpPr>
        <p:spPr>
          <a:xfrm>
            <a:off x="5548073" y="2668297"/>
            <a:ext cx="1063316" cy="397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Name</a:t>
            </a:r>
            <a:endParaRPr lang="en-US" sz="1200" u="sng" dirty="0"/>
          </a:p>
        </p:txBody>
      </p:sp>
      <p:cxnSp>
        <p:nvCxnSpPr>
          <p:cNvPr id="39" name="Straight Connector 38"/>
          <p:cNvCxnSpPr>
            <a:stCxn id="36" idx="2"/>
            <a:endCxn id="18" idx="3"/>
          </p:cNvCxnSpPr>
          <p:nvPr/>
        </p:nvCxnSpPr>
        <p:spPr>
          <a:xfrm flipH="1">
            <a:off x="5312537" y="1594519"/>
            <a:ext cx="293847" cy="5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2"/>
            <a:endCxn id="26" idx="3"/>
          </p:cNvCxnSpPr>
          <p:nvPr/>
        </p:nvCxnSpPr>
        <p:spPr>
          <a:xfrm flipH="1">
            <a:off x="5172706" y="2208170"/>
            <a:ext cx="375367" cy="59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2"/>
            <a:endCxn id="6" idx="3"/>
          </p:cNvCxnSpPr>
          <p:nvPr/>
        </p:nvCxnSpPr>
        <p:spPr>
          <a:xfrm flipH="1" flipV="1">
            <a:off x="5297696" y="2861464"/>
            <a:ext cx="250377" cy="5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733523" y="3711302"/>
            <a:ext cx="3915828" cy="2862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create table </a:t>
            </a:r>
            <a:r>
              <a:rPr lang="en-US" dirty="0" err="1" smtClean="0">
                <a:latin typeface="Courier New"/>
                <a:cs typeface="Courier New"/>
              </a:rPr>
              <a:t>courseOffered</a:t>
            </a:r>
            <a:r>
              <a:rPr lang="en-US" dirty="0" smtClean="0">
                <a:latin typeface="Courier New"/>
                <a:cs typeface="Courier New"/>
              </a:rPr>
              <a:t>(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cpr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year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cid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varchar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(20),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 primary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cid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foreign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cpr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	 references teacher</a:t>
            </a:r>
          </a:p>
          <a:p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00345" y="3341970"/>
            <a:ext cx="353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CourseOffered</a:t>
            </a:r>
            <a:r>
              <a:rPr lang="en-US" dirty="0" smtClean="0"/>
              <a:t>(</a:t>
            </a:r>
            <a:r>
              <a:rPr lang="en-US" u="sng" dirty="0" err="1" smtClean="0"/>
              <a:t>cpr</a:t>
            </a:r>
            <a:r>
              <a:rPr lang="en-US" dirty="0" smtClean="0"/>
              <a:t>, year, </a:t>
            </a:r>
            <a:r>
              <a:rPr lang="en-US" dirty="0" err="1" smtClean="0"/>
              <a:t>cid</a:t>
            </a:r>
            <a:r>
              <a:rPr lang="en-US" dirty="0" smtClean="0"/>
              <a:t>), name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62216" y="1262945"/>
            <a:ext cx="1718936" cy="119514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6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Strong entities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Key	becomes the primary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Recipe for translating 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1-1. Key of either 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many-1. Key of the </a:t>
            </a:r>
            <a:r>
              <a:rPr lang="en-US" dirty="0" smtClean="0">
                <a:solidFill>
                  <a:srgbClr val="FF0000"/>
                </a:solidFill>
              </a:rPr>
              <a:t>“many”</a:t>
            </a:r>
            <a:r>
              <a:rPr lang="en-US" dirty="0" smtClean="0"/>
              <a:t> 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any-many. Key of both relations</a:t>
            </a:r>
          </a:p>
        </p:txBody>
      </p:sp>
      <p:sp>
        <p:nvSpPr>
          <p:cNvPr id="4" name="Oval 3"/>
          <p:cNvSpPr/>
          <p:nvPr/>
        </p:nvSpPr>
        <p:spPr>
          <a:xfrm>
            <a:off x="7351400" y="1718733"/>
            <a:ext cx="982134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CPR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2247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6960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hasLab</a:t>
            </a:r>
            <a:r>
              <a:rPr lang="en-US" dirty="0" smtClean="0"/>
              <a:t>(</a:t>
            </a:r>
            <a:r>
              <a:rPr lang="en-US" dirty="0" err="1" smtClean="0"/>
              <a:t>cid</a:t>
            </a:r>
            <a:r>
              <a:rPr lang="en-US" dirty="0" smtClean="0"/>
              <a:t>, </a:t>
            </a:r>
            <a:r>
              <a:rPr lang="en-US" dirty="0" err="1" smtClean="0"/>
              <a:t>sid</a:t>
            </a:r>
            <a:r>
              <a:rPr lang="en-US" dirty="0" smtClean="0"/>
              <a:t>, abbrev)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“on delete cascade”</a:t>
            </a:r>
          </a:p>
          <a:p>
            <a:pPr marL="0" indent="0">
              <a:buNone/>
            </a:pPr>
            <a:r>
              <a:rPr lang="en-US" dirty="0" smtClean="0"/>
              <a:t>When course is deleted, the labs are deleted as well.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50866" y="1545943"/>
            <a:ext cx="6658549" cy="1373259"/>
            <a:chOff x="152400" y="2793926"/>
            <a:chExt cx="8788401" cy="1858736"/>
          </a:xfrm>
        </p:grpSpPr>
        <p:sp>
          <p:nvSpPr>
            <p:cNvPr id="5" name="Rectangle 4"/>
            <p:cNvSpPr/>
            <p:nvPr/>
          </p:nvSpPr>
          <p:spPr>
            <a:xfrm>
              <a:off x="6079067" y="4034061"/>
              <a:ext cx="2370667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Course</a:t>
              </a:r>
              <a:endParaRPr lang="en-US" sz="1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958667" y="3151038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CID</a:t>
              </a:r>
              <a:endParaRPr lang="en-US" sz="1400" u="sng" dirty="0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 flipH="1">
              <a:off x="8094133" y="3743705"/>
              <a:ext cx="355601" cy="2903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248400" y="2793926"/>
              <a:ext cx="1337733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6917267" y="3386593"/>
              <a:ext cx="25400" cy="6474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444517" y="4043062"/>
              <a:ext cx="2370667" cy="609600"/>
            </a:xfrm>
            <a:prstGeom prst="rect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Lab</a:t>
              </a:r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52400" y="3085051"/>
              <a:ext cx="982134" cy="5926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/>
                <a:t>SID</a:t>
              </a:r>
              <a:endParaRPr lang="en-US" sz="1400" u="sng" dirty="0"/>
            </a:p>
          </p:txBody>
        </p:sp>
        <p:cxnSp>
          <p:nvCxnSpPr>
            <p:cNvPr id="12" name="Straight Connector 11"/>
            <p:cNvCxnSpPr>
              <a:stCxn id="11" idx="4"/>
              <a:endCxn id="10" idx="1"/>
            </p:cNvCxnSpPr>
            <p:nvPr/>
          </p:nvCxnSpPr>
          <p:spPr>
            <a:xfrm>
              <a:off x="643467" y="3677718"/>
              <a:ext cx="801050" cy="670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iamond 12"/>
            <p:cNvSpPr/>
            <p:nvPr/>
          </p:nvSpPr>
          <p:spPr>
            <a:xfrm>
              <a:off x="4143162" y="4077022"/>
              <a:ext cx="1538076" cy="566639"/>
            </a:xfrm>
            <a:prstGeom prst="diamond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has</a:t>
              </a:r>
              <a:endParaRPr lang="en-US" sz="1400" dirty="0"/>
            </a:p>
          </p:txBody>
        </p:sp>
        <p:cxnSp>
          <p:nvCxnSpPr>
            <p:cNvPr id="14" name="Straight Connector 13"/>
            <p:cNvCxnSpPr>
              <a:stCxn id="13" idx="1"/>
              <a:endCxn id="10" idx="3"/>
            </p:cNvCxnSpPr>
            <p:nvPr/>
          </p:nvCxnSpPr>
          <p:spPr>
            <a:xfrm flipH="1" flipV="1">
              <a:off x="3815184" y="4347862"/>
              <a:ext cx="327978" cy="1248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 w="lg" len="med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  <a:endCxn id="13" idx="3"/>
            </p:cNvCxnSpPr>
            <p:nvPr/>
          </p:nvCxnSpPr>
          <p:spPr>
            <a:xfrm flipH="1">
              <a:off x="5681238" y="4338861"/>
              <a:ext cx="397829" cy="214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55296" y="3892356"/>
              <a:ext cx="363836" cy="41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7764" y="4043063"/>
              <a:ext cx="368234" cy="41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5134" y="3607481"/>
            <a:ext cx="3915828" cy="2862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create </a:t>
            </a:r>
            <a:r>
              <a:rPr lang="en-US" dirty="0" err="1" smtClean="0">
                <a:latin typeface="Courier New"/>
                <a:cs typeface="Courier New"/>
              </a:rPr>
              <a:t>hasLAB</a:t>
            </a:r>
            <a:r>
              <a:rPr lang="en-US" dirty="0" smtClean="0">
                <a:latin typeface="Courier New"/>
                <a:cs typeface="Courier New"/>
              </a:rPr>
              <a:t> (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cid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abbrev </a:t>
            </a:r>
            <a:r>
              <a:rPr lang="en-US" dirty="0" err="1" smtClean="0">
                <a:latin typeface="Courier New"/>
                <a:cs typeface="Courier New"/>
              </a:rPr>
              <a:t>varchar</a:t>
            </a:r>
            <a:r>
              <a:rPr lang="en-US" dirty="0">
                <a:latin typeface="Courier New"/>
                <a:cs typeface="Courier New"/>
              </a:rPr>
              <a:t>(20),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 primary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cid,sid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foreign key(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cid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	 references course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on delete cascade</a:t>
            </a:r>
          </a:p>
          <a:p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9" name="Oval 18"/>
          <p:cNvSpPr/>
          <p:nvPr/>
        </p:nvSpPr>
        <p:spPr>
          <a:xfrm>
            <a:off x="2493323" y="1381265"/>
            <a:ext cx="1013536" cy="4378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Abbrev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61611" y="1927345"/>
            <a:ext cx="19244" cy="478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6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00191 0.264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Hierarchies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Can be done in different </a:t>
            </a:r>
            <a:r>
              <a:rPr lang="en-US" dirty="0" smtClean="0"/>
              <a:t>ways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Treat </a:t>
            </a:r>
            <a:r>
              <a:rPr lang="en-US" dirty="0"/>
              <a:t>like any other </a:t>
            </a:r>
            <a:r>
              <a:rPr lang="en-US" dirty="0" smtClean="0"/>
              <a:t>relationship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All relations use the same primary </a:t>
            </a:r>
            <a:r>
              <a:rPr lang="en-US" dirty="0" smtClean="0"/>
              <a:t>key the </a:t>
            </a:r>
            <a:r>
              <a:rPr lang="en-US" dirty="0"/>
              <a:t>key of the top entity type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single relation for the whole hierarchy with attribute(s) defining the entity type(s)</a:t>
            </a:r>
          </a:p>
          <a:p>
            <a:pPr lvl="1"/>
            <a:r>
              <a:rPr lang="en-US" dirty="0"/>
              <a:t>Binary (indicate all memberships), or</a:t>
            </a:r>
          </a:p>
          <a:p>
            <a:pPr lvl="1"/>
            <a:r>
              <a:rPr lang="en-US" dirty="0"/>
              <a:t>Identifier for the most specific entity type.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1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and Security Analysis</a:t>
            </a:r>
          </a:p>
          <a:p>
            <a:r>
              <a:rPr lang="en-US" dirty="0" smtClean="0"/>
              <a:t>Conceptual Design</a:t>
            </a:r>
          </a:p>
          <a:p>
            <a:r>
              <a:rPr lang="en-US" dirty="0" smtClean="0"/>
              <a:t>Logical Design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Schema Refinement</a:t>
            </a:r>
          </a:p>
          <a:p>
            <a:r>
              <a:rPr lang="en-US" dirty="0" smtClean="0"/>
              <a:t>Physical Design</a:t>
            </a:r>
          </a:p>
          <a:p>
            <a:r>
              <a:rPr lang="en-US" dirty="0" smtClean="0"/>
              <a:t>Security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81" y="2474183"/>
            <a:ext cx="3773319" cy="29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and Security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Conceptual Design</a:t>
            </a:r>
          </a:p>
          <a:p>
            <a:r>
              <a:rPr lang="en-US" dirty="0" smtClean="0"/>
              <a:t>Logical Design</a:t>
            </a:r>
          </a:p>
          <a:p>
            <a:r>
              <a:rPr lang="en-US" dirty="0" smtClean="0"/>
              <a:t>Schema Refinement</a:t>
            </a:r>
          </a:p>
          <a:p>
            <a:r>
              <a:rPr lang="en-US" dirty="0" smtClean="0"/>
              <a:t>Physical Design</a:t>
            </a:r>
          </a:p>
          <a:p>
            <a:r>
              <a:rPr lang="en-US" dirty="0" smtClean="0"/>
              <a:t>Security Design</a:t>
            </a:r>
          </a:p>
        </p:txBody>
      </p:sp>
      <p:pic>
        <p:nvPicPr>
          <p:cNvPr id="5" name="Picture 2" descr="D:\gifs\04_06.gif"/>
          <p:cNvPicPr preferRelativeResize="0">
            <a:picLocks noChangeAspect="1" noChangeArrowheads="1"/>
          </p:cNvPicPr>
          <p:nvPr/>
        </p:nvPicPr>
        <p:blipFill>
          <a:blip r:embed="rId2"/>
          <a:srcRect t="1733" b="8662"/>
          <a:stretch>
            <a:fillRect/>
          </a:stretch>
        </p:blipFill>
        <p:spPr bwMode="auto">
          <a:xfrm>
            <a:off x="4848898" y="3058086"/>
            <a:ext cx="3837901" cy="281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853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and Security Analysis</a:t>
            </a:r>
          </a:p>
          <a:p>
            <a:r>
              <a:rPr lang="en-US" dirty="0" smtClean="0"/>
              <a:t>Conceptual Design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Logical Design</a:t>
            </a:r>
          </a:p>
          <a:p>
            <a:r>
              <a:rPr lang="en-US" dirty="0" smtClean="0"/>
              <a:t>Schema Refinement</a:t>
            </a:r>
          </a:p>
          <a:p>
            <a:r>
              <a:rPr lang="en-US" dirty="0" smtClean="0"/>
              <a:t>Physical Design</a:t>
            </a:r>
          </a:p>
          <a:p>
            <a:r>
              <a:rPr lang="en-US" dirty="0" smtClean="0"/>
              <a:t>Security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4993" y="3607574"/>
            <a:ext cx="4251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Person(CPR, Name, Address)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Takes(CPR, Name, </a:t>
            </a:r>
            <a:r>
              <a:rPr lang="en-US" dirty="0" err="1" smtClean="0">
                <a:solidFill>
                  <a:srgbClr val="3366FF"/>
                </a:solidFill>
              </a:rPr>
              <a:t>Adress</a:t>
            </a:r>
            <a:r>
              <a:rPr lang="en-US" dirty="0" smtClean="0">
                <a:solidFill>
                  <a:srgbClr val="3366FF"/>
                </a:solidFill>
              </a:rPr>
              <a:t>, CID, Year, Grade</a:t>
            </a:r>
          </a:p>
          <a:p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dirty="0" smtClean="0">
                <a:solidFill>
                  <a:srgbClr val="3366FF"/>
                </a:solidFill>
              </a:rPr>
              <a:t>	CID, </a:t>
            </a:r>
            <a:r>
              <a:rPr lang="en-US" dirty="0" err="1" smtClean="0">
                <a:solidFill>
                  <a:srgbClr val="3366FF"/>
                </a:solidFill>
              </a:rPr>
              <a:t>CourseName</a:t>
            </a:r>
            <a:r>
              <a:rPr lang="en-US" dirty="0" smtClean="0">
                <a:solidFill>
                  <a:srgbClr val="3366FF"/>
                </a:solidFill>
              </a:rPr>
              <a:t>, ECTS)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Teache</a:t>
            </a:r>
            <a:r>
              <a:rPr lang="en-US" dirty="0">
                <a:solidFill>
                  <a:srgbClr val="3366FF"/>
                </a:solidFill>
              </a:rPr>
              <a:t>s</a:t>
            </a:r>
            <a:r>
              <a:rPr lang="en-US" dirty="0" smtClean="0">
                <a:solidFill>
                  <a:srgbClr val="3366FF"/>
                </a:solidFill>
              </a:rPr>
              <a:t>(CPR, CID, PERCENT)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and Security Analysis</a:t>
            </a:r>
          </a:p>
          <a:p>
            <a:r>
              <a:rPr lang="en-US" dirty="0" smtClean="0"/>
              <a:t>Conceptual Design</a:t>
            </a:r>
          </a:p>
          <a:p>
            <a:r>
              <a:rPr lang="en-US" dirty="0" smtClean="0"/>
              <a:t>Logical Design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Schema Refinement</a:t>
            </a:r>
          </a:p>
          <a:p>
            <a:r>
              <a:rPr lang="en-US" dirty="0" smtClean="0"/>
              <a:t>Physical Design</a:t>
            </a:r>
          </a:p>
          <a:p>
            <a:r>
              <a:rPr lang="en-US" dirty="0" smtClean="0"/>
              <a:t>Security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4993" y="3607574"/>
            <a:ext cx="4251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Person(CPR, Name, Address)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Takes(CPR, Name, </a:t>
            </a:r>
            <a:r>
              <a:rPr lang="en-US" dirty="0" err="1" smtClean="0">
                <a:solidFill>
                  <a:srgbClr val="008000"/>
                </a:solidFill>
              </a:rPr>
              <a:t>Adress</a:t>
            </a:r>
            <a:r>
              <a:rPr lang="en-US" dirty="0" smtClean="0">
                <a:solidFill>
                  <a:srgbClr val="008000"/>
                </a:solidFill>
              </a:rPr>
              <a:t>, CID, Year, Grade)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Courses (CID, Name, ECTS)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Teache</a:t>
            </a:r>
            <a:r>
              <a:rPr lang="en-US" dirty="0">
                <a:solidFill>
                  <a:srgbClr val="3366FF"/>
                </a:solidFill>
              </a:rPr>
              <a:t>s</a:t>
            </a:r>
            <a:r>
              <a:rPr lang="en-US" dirty="0" smtClean="0">
                <a:solidFill>
                  <a:srgbClr val="3366FF"/>
                </a:solidFill>
              </a:rPr>
              <a:t>(CPR, CID, PERCENT)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1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and Security Analysis</a:t>
            </a:r>
          </a:p>
          <a:p>
            <a:r>
              <a:rPr lang="en-US" dirty="0" smtClean="0"/>
              <a:t>Conceptual Design</a:t>
            </a:r>
          </a:p>
          <a:p>
            <a:r>
              <a:rPr lang="en-US" dirty="0" smtClean="0"/>
              <a:t>Logical Design</a:t>
            </a:r>
          </a:p>
          <a:p>
            <a:r>
              <a:rPr lang="en-US" dirty="0" smtClean="0"/>
              <a:t>Schema Refinement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Physical Design</a:t>
            </a:r>
          </a:p>
          <a:p>
            <a:r>
              <a:rPr lang="en-US" dirty="0" smtClean="0"/>
              <a:t>Security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1329" y="4253905"/>
            <a:ext cx="3045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</a:rPr>
              <a:t>B*-Index on CPR</a:t>
            </a:r>
          </a:p>
          <a:p>
            <a:r>
              <a:rPr lang="en-US" sz="2000" dirty="0" smtClean="0">
                <a:solidFill>
                  <a:srgbClr val="3366FF"/>
                </a:solidFill>
              </a:rPr>
              <a:t>Hash-index on CID</a:t>
            </a:r>
            <a:endParaRPr lang="en-US" sz="2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8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and Security Analysis</a:t>
            </a:r>
          </a:p>
          <a:p>
            <a:r>
              <a:rPr lang="en-US" dirty="0" smtClean="0"/>
              <a:t>Conceptual Design</a:t>
            </a:r>
          </a:p>
          <a:p>
            <a:r>
              <a:rPr lang="en-US" dirty="0" smtClean="0"/>
              <a:t>Logical Design</a:t>
            </a:r>
          </a:p>
          <a:p>
            <a:r>
              <a:rPr lang="en-US" dirty="0" smtClean="0"/>
              <a:t>Schema Refinement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Physical Design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Security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54" y="3914536"/>
            <a:ext cx="3761144" cy="27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1593</Words>
  <Application>Microsoft Macintosh PowerPoint</Application>
  <PresentationFormat>On-screen Show (4:3)</PresentationFormat>
  <Paragraphs>643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Entity Relationship Diagrams</vt:lpstr>
      <vt:lpstr>Motivating Example</vt:lpstr>
      <vt:lpstr>How to Tackle This Problem?</vt:lpstr>
      <vt:lpstr>How to Tackle This Problem?</vt:lpstr>
      <vt:lpstr>How to Tackle This Problem?</vt:lpstr>
      <vt:lpstr>How to Tackle This Problem?</vt:lpstr>
      <vt:lpstr>How to Tackle This Problem?</vt:lpstr>
      <vt:lpstr>How to Tackle This Problem?</vt:lpstr>
      <vt:lpstr>How to Tackle This Problem?</vt:lpstr>
      <vt:lpstr>What do you Prefer as a new  Database Administrator?</vt:lpstr>
      <vt:lpstr>In this Lecture</vt:lpstr>
      <vt:lpstr>Entities</vt:lpstr>
      <vt:lpstr>ER Methodology</vt:lpstr>
      <vt:lpstr>PowerPoint Presentation</vt:lpstr>
      <vt:lpstr>Cardinalities</vt:lpstr>
      <vt:lpstr>Cardinalities</vt:lpstr>
      <vt:lpstr>Cardinalities (Book)</vt:lpstr>
      <vt:lpstr>PowerPoint Presentation</vt:lpstr>
      <vt:lpstr>Weak Entities</vt:lpstr>
      <vt:lpstr>Self Relationship</vt:lpstr>
      <vt:lpstr>3-way and k-way Relationship</vt:lpstr>
      <vt:lpstr>Specialization/Generalization</vt:lpstr>
      <vt:lpstr>Summary</vt:lpstr>
      <vt:lpstr>Specialization/Generalization</vt:lpstr>
      <vt:lpstr>Specialization/Generalization</vt:lpstr>
      <vt:lpstr>Specialization/Generalization</vt:lpstr>
      <vt:lpstr>Aggregation</vt:lpstr>
      <vt:lpstr>Common Challenges</vt:lpstr>
      <vt:lpstr>Entity or Attribute?</vt:lpstr>
      <vt:lpstr>Entity or Relationship?</vt:lpstr>
      <vt:lpstr>Binary or Ternary Relationships?</vt:lpstr>
      <vt:lpstr>Binary or Ternary Relationships?</vt:lpstr>
      <vt:lpstr>Binary or Ternary Relationships?</vt:lpstr>
      <vt:lpstr>Entity or Relationship?</vt:lpstr>
      <vt:lpstr>Translating Entity Relationship Diagrams into Relations</vt:lpstr>
      <vt:lpstr>Overall plan</vt:lpstr>
      <vt:lpstr>Keys</vt:lpstr>
      <vt:lpstr>Strong Entities</vt:lpstr>
      <vt:lpstr>Integrity Constraints</vt:lpstr>
      <vt:lpstr>Deletion</vt:lpstr>
      <vt:lpstr>Many-to many</vt:lpstr>
      <vt:lpstr>1-many  (Alternative 1)</vt:lpstr>
      <vt:lpstr>1-many  (Alternative 2)</vt:lpstr>
      <vt:lpstr>Key Summary</vt:lpstr>
      <vt:lpstr>Weak Entities</vt:lpstr>
      <vt:lpstr>ISA Hierarchies</vt:lpstr>
      <vt:lpstr>Next time: Normalization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Schürmann</dc:creator>
  <cp:lastModifiedBy>Carsten Schürmann</cp:lastModifiedBy>
  <cp:revision>128</cp:revision>
  <dcterms:created xsi:type="dcterms:W3CDTF">2016-02-08T11:29:49Z</dcterms:created>
  <dcterms:modified xsi:type="dcterms:W3CDTF">2016-02-09T14:40:28Z</dcterms:modified>
</cp:coreProperties>
</file>