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81" r:id="rId6"/>
    <p:sldId id="261" r:id="rId7"/>
    <p:sldId id="262" r:id="rId8"/>
    <p:sldId id="30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5" r:id="rId22"/>
    <p:sldId id="277" r:id="rId23"/>
    <p:sldId id="274" r:id="rId24"/>
    <p:sldId id="278" r:id="rId25"/>
    <p:sldId id="279" r:id="rId26"/>
    <p:sldId id="282" r:id="rId27"/>
    <p:sldId id="283" r:id="rId28"/>
    <p:sldId id="284" r:id="rId29"/>
    <p:sldId id="291" r:id="rId30"/>
    <p:sldId id="286" r:id="rId31"/>
    <p:sldId id="285" r:id="rId32"/>
    <p:sldId id="287" r:id="rId33"/>
    <p:sldId id="289" r:id="rId34"/>
    <p:sldId id="290" r:id="rId35"/>
    <p:sldId id="292" r:id="rId36"/>
    <p:sldId id="293" r:id="rId37"/>
    <p:sldId id="294" r:id="rId38"/>
    <p:sldId id="288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7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C1887-BEC7-5D47-83F1-84436F7174EB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A552E-BC77-7A41-8F37-2DC34DDA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2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ladsholder til diasbille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Pladsholder til no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3012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F3159-E7AC-DE49-9623-47039E800AA7}" type="slidenum">
              <a:rPr lang="en-US">
                <a:latin typeface="Times New Roman" pitchFamily="-84" charset="0"/>
              </a:rPr>
              <a:pPr/>
              <a:t>50</a:t>
            </a:fld>
            <a:endParaRPr lang="en-US">
              <a:latin typeface="Times New Roman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5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95309-E459-EA49-B2F3-41CE93468993}" type="datetimeFigureOut">
              <a:rPr lang="en-US" smtClean="0"/>
              <a:t>28/03/16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AD5C-C3F5-9846-8150-D8E760A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Evaluation and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Carsten Schürmann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8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Index, Unsorted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Index, Sorted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B+ Tree Index</a:t>
            </a:r>
          </a:p>
        </p:txBody>
      </p:sp>
    </p:spTree>
    <p:extLst>
      <p:ext uri="{BB962C8B-B14F-4D97-AF65-F5344CB8AC3E}">
        <p14:creationId xmlns:p14="http://schemas.microsoft.com/office/powerpoint/2010/main" val="370057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No Index, </a:t>
            </a:r>
            <a:r>
              <a:rPr lang="en-US" dirty="0"/>
              <a:t>U</a:t>
            </a:r>
            <a:r>
              <a:rPr lang="en-US" dirty="0" smtClean="0"/>
              <a:t>nsorted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“Full table scan” is necessary</a:t>
            </a:r>
          </a:p>
          <a:p>
            <a:r>
              <a:rPr lang="en-US" dirty="0" smtClean="0"/>
              <a:t>Selectivity 100%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6782" y="1716994"/>
            <a:ext cx="4572000" cy="156966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</a:t>
            </a:r>
            <a:endParaRPr lang="en-US" sz="3200" dirty="0"/>
          </a:p>
          <a:p>
            <a:r>
              <a:rPr lang="en-US" sz="3200" dirty="0"/>
              <a:t>where </a:t>
            </a:r>
            <a:r>
              <a:rPr lang="en-US" sz="3200" dirty="0" err="1"/>
              <a:t>arr</a:t>
            </a:r>
            <a:r>
              <a:rPr lang="en-US" sz="3200" dirty="0"/>
              <a:t> &lt; "F%"</a:t>
            </a:r>
          </a:p>
        </p:txBody>
      </p:sp>
    </p:spTree>
    <p:extLst>
      <p:ext uri="{BB962C8B-B14F-4D97-AF65-F5344CB8AC3E}">
        <p14:creationId xmlns:p14="http://schemas.microsoft.com/office/powerpoint/2010/main" val="241555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No Index, Sorted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Cost of binary search + number of pages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6782" y="1716994"/>
            <a:ext cx="4572000" cy="156966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</a:t>
            </a:r>
            <a:endParaRPr lang="en-US" sz="3200" dirty="0"/>
          </a:p>
          <a:p>
            <a:r>
              <a:rPr lang="en-US" sz="3200" dirty="0"/>
              <a:t>where </a:t>
            </a:r>
            <a:r>
              <a:rPr lang="en-US" sz="3200" dirty="0" err="1"/>
              <a:t>arr</a:t>
            </a:r>
            <a:r>
              <a:rPr lang="en-US" sz="3200" dirty="0"/>
              <a:t> &lt; "F%"</a:t>
            </a:r>
          </a:p>
        </p:txBody>
      </p:sp>
    </p:spTree>
    <p:extLst>
      <p:ext uri="{BB962C8B-B14F-4D97-AF65-F5344CB8AC3E}">
        <p14:creationId xmlns:p14="http://schemas.microsoft.com/office/powerpoint/2010/main" val="32412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/>
              <a:t>B</a:t>
            </a:r>
            <a:r>
              <a:rPr lang="en-US" dirty="0" smtClean="0"/>
              <a:t>+-Tree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With an index on “</a:t>
            </a:r>
            <a:r>
              <a:rPr lang="en-US" dirty="0" err="1" smtClean="0"/>
              <a:t>arr</a:t>
            </a:r>
            <a:r>
              <a:rPr lang="en-US" dirty="0" smtClean="0"/>
              <a:t>”, find qualifying data entry and then retrieve the corresponding data records.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6782" y="1716994"/>
            <a:ext cx="4572000" cy="156966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</a:t>
            </a:r>
            <a:endParaRPr lang="en-US" sz="3200" dirty="0"/>
          </a:p>
          <a:p>
            <a:r>
              <a:rPr lang="en-US" sz="3200" dirty="0"/>
              <a:t>where </a:t>
            </a:r>
            <a:r>
              <a:rPr lang="en-US" sz="3200" dirty="0" err="1"/>
              <a:t>arr</a:t>
            </a:r>
            <a:r>
              <a:rPr lang="en-US" sz="3200" dirty="0"/>
              <a:t> &lt; "F%"</a:t>
            </a:r>
          </a:p>
        </p:txBody>
      </p:sp>
    </p:spTree>
    <p:extLst>
      <p:ext uri="{BB962C8B-B14F-4D97-AF65-F5344CB8AC3E}">
        <p14:creationId xmlns:p14="http://schemas.microsoft.com/office/powerpoint/2010/main" val="384681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B+-Tree Index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3527" b="-23527"/>
          <a:stretch>
            <a:fillRect/>
          </a:stretch>
        </p:blipFill>
        <p:spPr/>
      </p:pic>
      <p:sp>
        <p:nvSpPr>
          <p:cNvPr id="5" name="Oval Callout 4"/>
          <p:cNvSpPr/>
          <p:nvPr/>
        </p:nvSpPr>
        <p:spPr>
          <a:xfrm>
            <a:off x="1956170" y="1169450"/>
            <a:ext cx="3810152" cy="1297823"/>
          </a:xfrm>
          <a:prstGeom prst="wedgeEllipseCallout">
            <a:avLst>
              <a:gd name="adj1" fmla="val -23515"/>
              <a:gd name="adj2" fmla="val 1693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-&gt; Rid</a:t>
            </a:r>
          </a:p>
          <a:p>
            <a:pPr algn="ctr"/>
            <a:r>
              <a:rPr lang="en-US" dirty="0" smtClean="0"/>
              <a:t> (Rid = Record Identifier)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517287" y="5219851"/>
            <a:ext cx="2927838" cy="1043229"/>
          </a:xfrm>
          <a:prstGeom prst="wedgeEllipseCallout">
            <a:avLst>
              <a:gd name="adj1" fmla="val -87500"/>
              <a:gd name="adj2" fmla="val -859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Rid-&gt; Data</a:t>
            </a:r>
          </a:p>
        </p:txBody>
      </p:sp>
    </p:spTree>
    <p:extLst>
      <p:ext uri="{BB962C8B-B14F-4D97-AF65-F5344CB8AC3E}">
        <p14:creationId xmlns:p14="http://schemas.microsoft.com/office/powerpoint/2010/main" val="151064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B+-Tree 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Flights: 1000 pages</a:t>
            </a:r>
          </a:p>
          <a:p>
            <a:pPr marL="0" indent="0">
              <a:buNone/>
            </a:pPr>
            <a:r>
              <a:rPr lang="en-US" sz="2800" dirty="0" smtClean="0"/>
              <a:t>If 10% of the Flights satisfy the “where” condition then </a:t>
            </a:r>
          </a:p>
          <a:p>
            <a:r>
              <a:rPr lang="en-US" sz="2800" dirty="0" smtClean="0"/>
              <a:t>Clustered index: Only 100 pages retrieved</a:t>
            </a:r>
          </a:p>
          <a:p>
            <a:r>
              <a:rPr lang="en-US" sz="2800" dirty="0" err="1" smtClean="0"/>
              <a:t>Unclustered</a:t>
            </a:r>
            <a:r>
              <a:rPr lang="en-US" sz="2800" dirty="0" smtClean="0"/>
              <a:t> index:  more than 1000 pages retrieved (Optimization: First compute all rids, sort and retrieve)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376782" y="1716994"/>
            <a:ext cx="4572000" cy="156966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</a:t>
            </a:r>
            <a:endParaRPr lang="en-US" sz="3200" dirty="0"/>
          </a:p>
          <a:p>
            <a:r>
              <a:rPr lang="en-US" sz="3200" dirty="0"/>
              <a:t>where </a:t>
            </a:r>
            <a:r>
              <a:rPr lang="en-US" sz="3200" dirty="0" err="1"/>
              <a:t>arr</a:t>
            </a:r>
            <a:r>
              <a:rPr lang="en-US" sz="3200" dirty="0"/>
              <a:t> &lt; "F%"</a:t>
            </a:r>
          </a:p>
        </p:txBody>
      </p:sp>
    </p:spTree>
    <p:extLst>
      <p:ext uri="{BB962C8B-B14F-4D97-AF65-F5344CB8AC3E}">
        <p14:creationId xmlns:p14="http://schemas.microsoft.com/office/powerpoint/2010/main" val="107240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are we going to do?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251" y="1738822"/>
            <a:ext cx="5885848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SELECT *</a:t>
            </a:r>
            <a:endParaRPr lang="en-US" sz="3200" dirty="0"/>
          </a:p>
          <a:p>
            <a:r>
              <a:rPr lang="en-US" sz="3200" dirty="0" smtClean="0"/>
              <a:t>FROM Flights</a:t>
            </a:r>
            <a:endParaRPr lang="en-US" sz="3200" dirty="0"/>
          </a:p>
          <a:p>
            <a:r>
              <a:rPr lang="en-US" sz="3200" dirty="0" smtClean="0"/>
              <a:t>WHERE (</a:t>
            </a:r>
            <a:r>
              <a:rPr lang="en-US" sz="3200" dirty="0" err="1" smtClean="0"/>
              <a:t>arr</a:t>
            </a:r>
            <a:r>
              <a:rPr lang="en-US" sz="3200" dirty="0" smtClean="0"/>
              <a:t> = “FRA”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      AND </a:t>
            </a:r>
            <a:r>
              <a:rPr lang="en-US" sz="3200" dirty="0" err="1" smtClean="0"/>
              <a:t>fnr</a:t>
            </a:r>
            <a:r>
              <a:rPr lang="en-US" sz="3200" dirty="0" smtClean="0"/>
              <a:t>= “LH004”)</a:t>
            </a:r>
          </a:p>
          <a:p>
            <a:r>
              <a:rPr lang="en-US" sz="3200" dirty="0" smtClean="0"/>
              <a:t>OR id = 5</a:t>
            </a:r>
          </a:p>
          <a:p>
            <a:r>
              <a:rPr lang="en-US" sz="3200" dirty="0" smtClean="0"/>
              <a:t>OR </a:t>
            </a:r>
            <a:r>
              <a:rPr lang="en-US" sz="3200" dirty="0"/>
              <a:t>date </a:t>
            </a:r>
            <a:r>
              <a:rPr lang="en-US" sz="3200" dirty="0" smtClean="0"/>
              <a:t>= </a:t>
            </a:r>
            <a:r>
              <a:rPr lang="en-US" sz="3200" dirty="0"/>
              <a:t>“1.1.16</a:t>
            </a:r>
            <a:r>
              <a:rPr lang="en-US" sz="3200" dirty="0" smtClean="0"/>
              <a:t>”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4060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Conjunctive Normal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48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is-IS" dirty="0" smtClean="0"/>
              <a:t>    … (arr = “FRA” OR id = 5 OR date = “1.1.16”)</a:t>
            </a:r>
          </a:p>
          <a:p>
            <a:pPr marL="0" indent="0">
              <a:buNone/>
            </a:pPr>
            <a:r>
              <a:rPr lang="is-IS" dirty="0" smtClean="0"/>
              <a:t>and (</a:t>
            </a:r>
            <a:r>
              <a:rPr lang="en-US" dirty="0" err="1"/>
              <a:t>fnr</a:t>
            </a:r>
            <a:r>
              <a:rPr lang="en-US" dirty="0"/>
              <a:t>= “LH004”</a:t>
            </a:r>
            <a:r>
              <a:rPr lang="is-IS" dirty="0" smtClean="0"/>
              <a:t>OR </a:t>
            </a:r>
            <a:r>
              <a:rPr lang="is-IS" dirty="0"/>
              <a:t>id = 5 OR date = “1.1.16”)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78251" y="1420801"/>
            <a:ext cx="5885848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SELECT *</a:t>
            </a:r>
            <a:endParaRPr lang="en-US" sz="3200" dirty="0"/>
          </a:p>
          <a:p>
            <a:r>
              <a:rPr lang="en-US" sz="3200" dirty="0" smtClean="0"/>
              <a:t>FROM Flights</a:t>
            </a:r>
            <a:endParaRPr lang="en-US" sz="3200" dirty="0"/>
          </a:p>
          <a:p>
            <a:r>
              <a:rPr lang="en-US" sz="3200" dirty="0" smtClean="0"/>
              <a:t>WHERE (</a:t>
            </a:r>
            <a:r>
              <a:rPr lang="en-US" sz="3200" dirty="0" err="1" smtClean="0"/>
              <a:t>arr</a:t>
            </a:r>
            <a:r>
              <a:rPr lang="en-US" sz="3200" dirty="0" smtClean="0"/>
              <a:t> = “FRA”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      AND </a:t>
            </a:r>
            <a:r>
              <a:rPr lang="en-US" sz="3200" dirty="0" err="1" smtClean="0"/>
              <a:t>fnr</a:t>
            </a:r>
            <a:r>
              <a:rPr lang="en-US" sz="3200" dirty="0" smtClean="0"/>
              <a:t>= “LH004”)</a:t>
            </a:r>
          </a:p>
          <a:p>
            <a:r>
              <a:rPr lang="en-US" sz="3200" dirty="0" smtClean="0"/>
              <a:t>OR id = 5</a:t>
            </a:r>
          </a:p>
          <a:p>
            <a:r>
              <a:rPr lang="en-US" sz="3200" dirty="0" smtClean="0"/>
              <a:t>OR </a:t>
            </a:r>
            <a:r>
              <a:rPr lang="en-US" sz="3200" dirty="0"/>
              <a:t>date </a:t>
            </a:r>
            <a:r>
              <a:rPr lang="en-US" sz="3200" dirty="0" smtClean="0"/>
              <a:t>= </a:t>
            </a:r>
            <a:r>
              <a:rPr lang="en-US" sz="3200" dirty="0"/>
              <a:t>“1.1.16</a:t>
            </a:r>
            <a:r>
              <a:rPr lang="en-US" sz="3200" dirty="0" smtClean="0"/>
              <a:t>”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0435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B+-tree index matches a list of terms  that are included in a prefix of the key of the index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Example:  </a:t>
            </a:r>
            <a:r>
              <a:rPr lang="en-US" dirty="0" smtClean="0"/>
              <a:t>If the index is </a:t>
            </a:r>
            <a:r>
              <a:rPr lang="en-US" dirty="0" smtClean="0">
                <a:solidFill>
                  <a:srgbClr val="0000FF"/>
                </a:solidFill>
              </a:rPr>
              <a:t>&lt;id, </a:t>
            </a:r>
            <a:r>
              <a:rPr lang="en-US" dirty="0" err="1" smtClean="0">
                <a:solidFill>
                  <a:srgbClr val="0000FF"/>
                </a:solidFill>
              </a:rPr>
              <a:t>bnr</a:t>
            </a:r>
            <a:r>
              <a:rPr lang="en-US" dirty="0" smtClean="0">
                <a:solidFill>
                  <a:srgbClr val="0000FF"/>
                </a:solidFill>
              </a:rPr>
              <a:t>, date&gt; </a:t>
            </a:r>
            <a:r>
              <a:rPr lang="en-US" dirty="0" smtClean="0"/>
              <a:t>then it matches </a:t>
            </a:r>
            <a:r>
              <a:rPr lang="en-US" dirty="0" smtClean="0">
                <a:solidFill>
                  <a:srgbClr val="008000"/>
                </a:solidFill>
              </a:rPr>
              <a:t>&lt;Id&gt;, &lt;Id, </a:t>
            </a:r>
            <a:r>
              <a:rPr lang="en-US" dirty="0" err="1" smtClean="0">
                <a:solidFill>
                  <a:srgbClr val="008000"/>
                </a:solidFill>
              </a:rPr>
              <a:t>bnr</a:t>
            </a:r>
            <a:r>
              <a:rPr lang="en-US" dirty="0" smtClean="0">
                <a:solidFill>
                  <a:srgbClr val="008000"/>
                </a:solidFill>
              </a:rPr>
              <a:t>&gt;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8000"/>
                </a:solidFill>
              </a:rPr>
              <a:t>&lt;Id, </a:t>
            </a:r>
            <a:r>
              <a:rPr lang="en-US" dirty="0" err="1" smtClean="0">
                <a:solidFill>
                  <a:srgbClr val="008000"/>
                </a:solidFill>
              </a:rPr>
              <a:t>bnr</a:t>
            </a:r>
            <a:r>
              <a:rPr lang="en-US" dirty="0" smtClean="0">
                <a:solidFill>
                  <a:srgbClr val="008000"/>
                </a:solidFill>
              </a:rPr>
              <a:t>, date&gt; </a:t>
            </a:r>
            <a:r>
              <a:rPr lang="en-US" dirty="0" smtClean="0"/>
              <a:t>but not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bnr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bnr</a:t>
            </a:r>
            <a:r>
              <a:rPr lang="en-US" dirty="0" smtClean="0">
                <a:solidFill>
                  <a:srgbClr val="FF0000"/>
                </a:solidFill>
              </a:rPr>
              <a:t>, Id&gt;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&lt;date&gt; </a:t>
            </a:r>
            <a:r>
              <a:rPr lang="is-IS" dirty="0" smtClean="0"/>
              <a:t>….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22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 to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the cheapest access path, retrieve tuples using it, and apply any remaining terms that </a:t>
            </a:r>
            <a:r>
              <a:rPr lang="en-US" dirty="0" smtClean="0"/>
              <a:t>don’t </a:t>
            </a:r>
            <a:r>
              <a:rPr lang="en-US" dirty="0"/>
              <a:t>match the index: </a:t>
            </a:r>
          </a:p>
          <a:p>
            <a:r>
              <a:rPr lang="en-US" dirty="0" smtClean="0"/>
              <a:t>Cheapest </a:t>
            </a:r>
            <a:r>
              <a:rPr lang="en-US" dirty="0"/>
              <a:t>access path: An index or file scan with fewest I/</a:t>
            </a:r>
            <a:r>
              <a:rPr lang="en-US" dirty="0" err="1"/>
              <a:t>Os</a:t>
            </a:r>
            <a:r>
              <a:rPr lang="en-US" dirty="0"/>
              <a:t>. </a:t>
            </a:r>
          </a:p>
          <a:p>
            <a:r>
              <a:rPr lang="en-US" dirty="0" smtClean="0"/>
              <a:t>Terms </a:t>
            </a:r>
            <a:r>
              <a:rPr lang="en-US" dirty="0"/>
              <a:t>that match this index reduce the number of tuples </a:t>
            </a:r>
            <a:r>
              <a:rPr lang="en-US" dirty="0" smtClean="0"/>
              <a:t>retrieved</a:t>
            </a:r>
          </a:p>
          <a:p>
            <a:r>
              <a:rPr lang="en-US" dirty="0" smtClean="0"/>
              <a:t>Other </a:t>
            </a:r>
            <a:r>
              <a:rPr lang="en-US" dirty="0"/>
              <a:t>terms help discard some retrieved tuples, but do not affect number of tuples/pages fetched.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Cost-Based Query Subsystem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3862" y="2202911"/>
            <a:ext cx="3037072" cy="78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3862" y="3245781"/>
            <a:ext cx="3037072" cy="1835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Optimizer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8106" y="3783668"/>
            <a:ext cx="1283853" cy="1090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Generator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24359" y="3783668"/>
            <a:ext cx="1283853" cy="1090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Cost Estimator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3862" y="5316642"/>
            <a:ext cx="3037072" cy="78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Evaluator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5622658" y="5133149"/>
            <a:ext cx="1027496" cy="102736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6802554" y="5133149"/>
            <a:ext cx="1027496" cy="102736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22658" y="4035381"/>
            <a:ext cx="2207392" cy="78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Catalogue Manager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0"/>
          </p:cNvCxnSpPr>
          <p:nvPr/>
        </p:nvCxnSpPr>
        <p:spPr>
          <a:xfrm>
            <a:off x="2982398" y="1598119"/>
            <a:ext cx="0" cy="60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2982398" y="2989838"/>
            <a:ext cx="0" cy="255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>
            <a:off x="2982398" y="5081407"/>
            <a:ext cx="0" cy="23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</p:cNvCxnSpPr>
          <p:nvPr/>
        </p:nvCxnSpPr>
        <p:spPr>
          <a:xfrm>
            <a:off x="2982398" y="6103569"/>
            <a:ext cx="0" cy="631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0"/>
          </p:cNvCxnSpPr>
          <p:nvPr/>
        </p:nvCxnSpPr>
        <p:spPr>
          <a:xfrm>
            <a:off x="4500934" y="3396003"/>
            <a:ext cx="2225420" cy="6393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</p:cNvCxnSpPr>
          <p:nvPr/>
        </p:nvCxnSpPr>
        <p:spPr>
          <a:xfrm flipV="1">
            <a:off x="6136406" y="4822308"/>
            <a:ext cx="14299" cy="310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1"/>
          </p:cNvCxnSpPr>
          <p:nvPr/>
        </p:nvCxnSpPr>
        <p:spPr>
          <a:xfrm flipV="1">
            <a:off x="7316302" y="4822308"/>
            <a:ext cx="0" cy="310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6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Lufthansa Cargo Flight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FLIGHTS		 							AIRCRAFT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Flights(</a:t>
            </a:r>
            <a:r>
              <a:rPr lang="en-US" u="sng" dirty="0" smtClean="0"/>
              <a:t>id, date, </a:t>
            </a:r>
            <a:r>
              <a:rPr lang="en-US" u="sng" dirty="0" err="1" smtClean="0"/>
              <a:t>fnr</a:t>
            </a:r>
            <a:r>
              <a:rPr lang="en-US" dirty="0" smtClean="0"/>
              <a:t>,  </a:t>
            </a:r>
            <a:r>
              <a:rPr lang="en-US" dirty="0" err="1" smtClean="0"/>
              <a:t>dep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actype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Aircraft(</a:t>
            </a:r>
            <a:r>
              <a:rPr lang="en-US" u="sng" dirty="0" err="1" smtClean="0"/>
              <a:t>actype</a:t>
            </a:r>
            <a:r>
              <a:rPr lang="en-US" dirty="0" smtClean="0"/>
              <a:t>, </a:t>
            </a:r>
            <a:r>
              <a:rPr lang="en-US" dirty="0" err="1" smtClean="0"/>
              <a:t>actypefullname</a:t>
            </a:r>
            <a:r>
              <a:rPr lang="en-US" dirty="0" smtClean="0"/>
              <a:t>, </a:t>
            </a:r>
            <a:r>
              <a:rPr lang="en-US" dirty="0" err="1" smtClean="0"/>
              <a:t>ag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668374"/>
              </p:ext>
            </p:extLst>
          </p:nvPr>
        </p:nvGraphicFramePr>
        <p:xfrm>
          <a:off x="291543" y="2009480"/>
          <a:ext cx="4541745" cy="185749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0126"/>
                <a:gridCol w="801028"/>
                <a:gridCol w="778742"/>
                <a:gridCol w="772881"/>
                <a:gridCol w="894484"/>
                <a:gridCol w="894484"/>
              </a:tblGrid>
              <a:tr h="3741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764199"/>
              </p:ext>
            </p:extLst>
          </p:nvPr>
        </p:nvGraphicFramePr>
        <p:xfrm>
          <a:off x="5104500" y="2009480"/>
          <a:ext cx="3856488" cy="1849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77451"/>
                <a:gridCol w="2272777"/>
                <a:gridCol w="606260"/>
              </a:tblGrid>
              <a:tr h="2603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Actypefullname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Airbus A321-100/200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Boing 737-500pax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Airbus A320-100/200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Boing</a:t>
                      </a:r>
                      <a:r>
                        <a:rPr lang="en-US" baseline="0" dirty="0" smtClean="0"/>
                        <a:t> 737-300pax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3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Approach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/>
              <a:t> (id </a:t>
            </a:r>
            <a:r>
              <a:rPr lang="is-IS" dirty="0"/>
              <a:t>= </a:t>
            </a:r>
            <a:r>
              <a:rPr lang="is-IS" dirty="0" smtClean="0"/>
              <a:t>5  AND  date </a:t>
            </a:r>
            <a:r>
              <a:rPr lang="is-IS" dirty="0"/>
              <a:t>= “1.1.16</a:t>
            </a:r>
            <a:r>
              <a:rPr lang="is-IS" dirty="0" smtClean="0"/>
              <a:t>”  AND arr = “FRA”)</a:t>
            </a:r>
          </a:p>
          <a:p>
            <a:pPr marL="0" indent="0">
              <a:buNone/>
            </a:pPr>
            <a:endParaRPr lang="is-IS" dirty="0"/>
          </a:p>
          <a:p>
            <a:pPr marL="514350" indent="-514350">
              <a:buAutoNum type="arabicPeriod"/>
            </a:pPr>
            <a:r>
              <a:rPr lang="en-US" dirty="0" smtClean="0"/>
              <a:t>Index </a:t>
            </a:r>
            <a:r>
              <a:rPr lang="en-US" dirty="0" smtClean="0">
                <a:solidFill>
                  <a:srgbClr val="0000FF"/>
                </a:solidFill>
              </a:rPr>
              <a:t>&lt;id</a:t>
            </a:r>
            <a:r>
              <a:rPr lang="en-US" dirty="0">
                <a:solidFill>
                  <a:srgbClr val="0000FF"/>
                </a:solidFill>
              </a:rPr>
              <a:t>, date, </a:t>
            </a:r>
            <a:r>
              <a:rPr lang="en-US" dirty="0" err="1" smtClean="0">
                <a:solidFill>
                  <a:srgbClr val="0000FF"/>
                </a:solidFill>
              </a:rPr>
              <a:t>fnr</a:t>
            </a: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smtClean="0"/>
              <a:t>can be used on </a:t>
            </a:r>
            <a:r>
              <a:rPr lang="en-US" dirty="0" smtClean="0">
                <a:solidFill>
                  <a:srgbClr val="008000"/>
                </a:solidFill>
              </a:rPr>
              <a:t>&lt;id, date&gt;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Term </a:t>
            </a:r>
            <a:r>
              <a:rPr lang="en-US" dirty="0" err="1" smtClean="0">
                <a:solidFill>
                  <a:srgbClr val="000000"/>
                </a:solidFill>
              </a:rPr>
              <a:t>arr</a:t>
            </a:r>
            <a:r>
              <a:rPr lang="en-US" dirty="0" smtClean="0">
                <a:solidFill>
                  <a:srgbClr val="000000"/>
                </a:solidFill>
              </a:rPr>
              <a:t> = “FRA” can then be used to restrict the answer set further 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Other indexes can also be used </a:t>
            </a:r>
            <a:r>
              <a:rPr lang="en-US" dirty="0" smtClean="0">
                <a:solidFill>
                  <a:srgbClr val="0000FF"/>
                </a:solidFill>
              </a:rPr>
              <a:t>&lt;id&gt;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&lt;id, date&gt;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559746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2 </a:t>
            </a:r>
            <a:r>
              <a:rPr lang="en-US" dirty="0"/>
              <a:t>to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two (or more) indexes.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b="1" i="1" dirty="0"/>
              <a:t>rids </a:t>
            </a:r>
            <a:r>
              <a:rPr lang="en-US" dirty="0"/>
              <a:t>from </a:t>
            </a:r>
            <a:r>
              <a:rPr lang="en-US" dirty="0" smtClean="0"/>
              <a:t>each index</a:t>
            </a:r>
            <a:r>
              <a:rPr lang="en-US" dirty="0"/>
              <a:t>;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ntersect all these </a:t>
            </a:r>
            <a:r>
              <a:rPr lang="en-US" b="1" i="1" dirty="0" smtClean="0"/>
              <a:t>rids </a:t>
            </a:r>
            <a:r>
              <a:rPr lang="en-US" i="1" dirty="0" smtClean="0"/>
              <a:t>sets;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Retrieve the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3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 </a:t>
            </a:r>
            <a:r>
              <a:rPr lang="is-IS" dirty="0" smtClean="0"/>
              <a:t> (</a:t>
            </a:r>
            <a:r>
              <a:rPr lang="is-IS" dirty="0"/>
              <a:t>id = 5  AND  date = “1.1.16”  AND arr = “FRA”</a:t>
            </a:r>
            <a:r>
              <a:rPr lang="is-IS" dirty="0" smtClean="0"/>
              <a:t>)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Available indexes: </a:t>
            </a:r>
            <a:r>
              <a:rPr lang="is-IS" dirty="0" smtClean="0">
                <a:solidFill>
                  <a:srgbClr val="0000FF"/>
                </a:solidFill>
              </a:rPr>
              <a:t>&lt;id&gt;  </a:t>
            </a:r>
            <a:r>
              <a:rPr lang="is-IS" dirty="0" smtClean="0"/>
              <a:t>and </a:t>
            </a:r>
            <a:r>
              <a:rPr lang="is-IS" dirty="0" smtClean="0">
                <a:solidFill>
                  <a:srgbClr val="0000FF"/>
                </a:solidFill>
              </a:rPr>
              <a:t>&lt;date&gt;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1299" y="3898001"/>
            <a:ext cx="3941536" cy="261326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24604" y="4204585"/>
            <a:ext cx="3941536" cy="23066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0187" y="4817755"/>
            <a:ext cx="127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Rids of </a:t>
            </a:r>
            <a:r>
              <a:rPr lang="is-IS" dirty="0" smtClean="0">
                <a:solidFill>
                  <a:srgbClr val="0000FF"/>
                </a:solidFill>
              </a:rPr>
              <a:t>&lt;</a:t>
            </a:r>
            <a:r>
              <a:rPr lang="is-IS" dirty="0">
                <a:solidFill>
                  <a:srgbClr val="0000FF"/>
                </a:solidFill>
              </a:rPr>
              <a:t>id&gt;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3406" y="500242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Rids of </a:t>
            </a:r>
            <a:r>
              <a:rPr lang="is-IS" dirty="0">
                <a:solidFill>
                  <a:srgbClr val="0000FF"/>
                </a:solidFill>
              </a:rPr>
              <a:t>&lt;date</a:t>
            </a:r>
            <a:r>
              <a:rPr lang="is-IS" dirty="0" smtClean="0">
                <a:solidFill>
                  <a:srgbClr val="0000FF"/>
                </a:solidFill>
              </a:rPr>
              <a:t>&gt;</a:t>
            </a:r>
            <a:endParaRPr lang="is-I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2726" y="4837093"/>
            <a:ext cx="104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Resulting </a:t>
            </a:r>
          </a:p>
          <a:p>
            <a:pPr algn="ctr"/>
            <a:r>
              <a:rPr lang="en-US" dirty="0" smtClean="0"/>
              <a:t>set of </a:t>
            </a:r>
          </a:p>
          <a:p>
            <a:pPr algn="ctr"/>
            <a:r>
              <a:rPr lang="en-US" dirty="0" smtClean="0"/>
              <a:t>Rids</a:t>
            </a:r>
            <a:endParaRPr lang="is-I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68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 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this can easily be implemented using</a:t>
            </a:r>
          </a:p>
          <a:p>
            <a:endParaRPr lang="en-US" dirty="0"/>
          </a:p>
          <a:p>
            <a:r>
              <a:rPr lang="en-US" dirty="0" smtClean="0"/>
              <a:t>Bitmaps</a:t>
            </a:r>
          </a:p>
          <a:p>
            <a:endParaRPr lang="en-US" dirty="0" smtClean="0"/>
          </a:p>
          <a:p>
            <a:r>
              <a:rPr lang="en-US" dirty="0" err="1" smtClean="0"/>
              <a:t>Hashtables</a:t>
            </a:r>
            <a:r>
              <a:rPr lang="en-US" dirty="0" smtClean="0"/>
              <a:t> (next lecture)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other nifty </a:t>
            </a:r>
            <a:r>
              <a:rPr lang="en-US" dirty="0" err="1" smtClean="0"/>
              <a:t>datastructures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9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DBMS will use indexes as much as possible</a:t>
            </a:r>
          </a:p>
          <a:p>
            <a:r>
              <a:rPr lang="en-US" dirty="0" smtClean="0"/>
              <a:t>Only in case that there is nothing to work with, the DBMS will revert to full table scans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Help your DBMS by giving it the right indexes </a:t>
            </a:r>
          </a:p>
        </p:txBody>
      </p:sp>
    </p:spTree>
    <p:extLst>
      <p:ext uri="{BB962C8B-B14F-4D97-AF65-F5344CB8AC3E}">
        <p14:creationId xmlns:p14="http://schemas.microsoft.com/office/powerpoint/2010/main" val="1969045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2: Joins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21528" r="-21528"/>
          <a:stretch>
            <a:fillRect/>
          </a:stretch>
        </p:blipFill>
        <p:spPr>
          <a:xfrm>
            <a:off x="-1120588" y="268903"/>
            <a:ext cx="11383830" cy="6260668"/>
          </a:xfrm>
        </p:spPr>
      </p:pic>
    </p:spTree>
    <p:extLst>
      <p:ext uri="{BB962C8B-B14F-4D97-AF65-F5344CB8AC3E}">
        <p14:creationId xmlns:p14="http://schemas.microsoft.com/office/powerpoint/2010/main" val="79941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Algorithms for implementing joins</a:t>
            </a:r>
          </a:p>
          <a:p>
            <a:r>
              <a:rPr lang="en-US" dirty="0" smtClean="0"/>
              <a:t>Nested Loop Joins</a:t>
            </a:r>
          </a:p>
          <a:p>
            <a:r>
              <a:rPr lang="en-US" dirty="0" smtClean="0"/>
              <a:t>Index Nested Loop Joins</a:t>
            </a:r>
          </a:p>
          <a:p>
            <a:r>
              <a:rPr lang="en-US" dirty="0" smtClean="0"/>
              <a:t>Sort-Merge Joins</a:t>
            </a:r>
          </a:p>
          <a:p>
            <a:r>
              <a:rPr lang="en-US" dirty="0" smtClean="0"/>
              <a:t>Hash Joins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3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Algorithms for implementing joins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Nested Loop Joins</a:t>
            </a:r>
          </a:p>
          <a:p>
            <a:r>
              <a:rPr lang="en-US" dirty="0" smtClean="0"/>
              <a:t>Index Nested Loop Joins</a:t>
            </a:r>
          </a:p>
          <a:p>
            <a:r>
              <a:rPr lang="en-US" dirty="0" smtClean="0"/>
              <a:t>Sort-Merge Joins</a:t>
            </a:r>
          </a:p>
          <a:p>
            <a:r>
              <a:rPr lang="en-US" dirty="0" smtClean="0"/>
              <a:t>Hash Joins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7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information </a:t>
            </a:r>
          </a:p>
          <a:p>
            <a:r>
              <a:rPr lang="en-US" dirty="0" smtClean="0"/>
              <a:t>Use predictive algorithms about sizes</a:t>
            </a:r>
          </a:p>
          <a:p>
            <a:r>
              <a:rPr lang="en-US" dirty="0" smtClean="0"/>
              <a:t>Use clever algorithms</a:t>
            </a:r>
          </a:p>
          <a:p>
            <a:r>
              <a:rPr lang="en-US" dirty="0" smtClean="0"/>
              <a:t>Exploit equivalences in relational algebra</a:t>
            </a:r>
          </a:p>
          <a:p>
            <a:r>
              <a:rPr lang="en-US" dirty="0" smtClean="0"/>
              <a:t>Computer different plans, abstractly evaluate them, pick the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3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Lufthansa Cargo Flight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FLIGHTS		 							AIRCRAFT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Statistcs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Flights:   </a:t>
            </a:r>
            <a:r>
              <a:rPr lang="en-US" i="1" dirty="0" smtClean="0"/>
              <a:t>M</a:t>
            </a:r>
            <a:r>
              <a:rPr lang="en-US" dirty="0" smtClean="0"/>
              <a:t> pages,  </a:t>
            </a:r>
            <a:r>
              <a:rPr lang="en-US" i="1" dirty="0" smtClean="0"/>
              <a:t>pF</a:t>
            </a:r>
            <a:r>
              <a:rPr lang="en-US" dirty="0" smtClean="0"/>
              <a:t> tuples per page , </a:t>
            </a:r>
            <a:r>
              <a:rPr lang="en-US" i="1" dirty="0" smtClean="0"/>
              <a:t>m</a:t>
            </a:r>
            <a:r>
              <a:rPr lang="en-US" dirty="0" smtClean="0"/>
              <a:t> tuples</a:t>
            </a:r>
          </a:p>
          <a:p>
            <a:pPr marL="0" indent="0">
              <a:buNone/>
            </a:pPr>
            <a:r>
              <a:rPr lang="en-US" dirty="0" smtClean="0"/>
              <a:t>Aircraft: </a:t>
            </a:r>
            <a:r>
              <a:rPr lang="en-US" i="1" dirty="0" smtClean="0"/>
              <a:t>N</a:t>
            </a:r>
            <a:r>
              <a:rPr lang="en-US" dirty="0" smtClean="0"/>
              <a:t>  pages, </a:t>
            </a:r>
            <a:r>
              <a:rPr lang="en-US" i="1" dirty="0" err="1" smtClean="0"/>
              <a:t>pA</a:t>
            </a:r>
            <a:r>
              <a:rPr lang="en-US" dirty="0" smtClean="0"/>
              <a:t> tuples per page, </a:t>
            </a:r>
            <a:r>
              <a:rPr lang="en-US" i="1" dirty="0" smtClean="0"/>
              <a:t>n</a:t>
            </a:r>
            <a:r>
              <a:rPr lang="en-US" dirty="0" smtClean="0"/>
              <a:t> tuples 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448352"/>
              </p:ext>
            </p:extLst>
          </p:nvPr>
        </p:nvGraphicFramePr>
        <p:xfrm>
          <a:off x="291543" y="2009480"/>
          <a:ext cx="4541745" cy="185749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0126"/>
                <a:gridCol w="801028"/>
                <a:gridCol w="778742"/>
                <a:gridCol w="772881"/>
                <a:gridCol w="894484"/>
                <a:gridCol w="894484"/>
              </a:tblGrid>
              <a:tr h="3741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164398"/>
              </p:ext>
            </p:extLst>
          </p:nvPr>
        </p:nvGraphicFramePr>
        <p:xfrm>
          <a:off x="5104500" y="2009480"/>
          <a:ext cx="3856488" cy="1849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77451"/>
                <a:gridCol w="2272777"/>
                <a:gridCol w="606260"/>
              </a:tblGrid>
              <a:tr h="2603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Actypefullname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Airbus A321-100/200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Boing 737-500pax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Airbus A320-100/200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Boing</a:t>
                      </a:r>
                      <a:r>
                        <a:rPr lang="en-US" baseline="0" dirty="0" smtClean="0"/>
                        <a:t> 737-300pax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2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Nested 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40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 #0: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Cost:  </a:t>
            </a:r>
            <a:r>
              <a:rPr lang="en-US" i="1" dirty="0" smtClean="0"/>
              <a:t>M + (pF * M) * 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6782" y="1716994"/>
            <a:ext cx="4572000" cy="156966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 F, Aircraft A</a:t>
            </a:r>
            <a:endParaRPr lang="en-US" sz="3200" dirty="0"/>
          </a:p>
          <a:p>
            <a:r>
              <a:rPr lang="en-US" sz="3200" dirty="0"/>
              <a:t>w</a:t>
            </a:r>
            <a:r>
              <a:rPr lang="en-US" sz="3200" dirty="0" smtClean="0"/>
              <a:t>here </a:t>
            </a:r>
            <a:r>
              <a:rPr lang="en-US" sz="3200" dirty="0" err="1" smtClean="0"/>
              <a:t>F.actype</a:t>
            </a:r>
            <a:r>
              <a:rPr lang="en-US" sz="3200" dirty="0" smtClean="0"/>
              <a:t> = </a:t>
            </a:r>
            <a:r>
              <a:rPr lang="en-US" sz="3200" dirty="0" err="1" smtClean="0"/>
              <a:t>A.actype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40873" y="4103080"/>
            <a:ext cx="5543669" cy="15696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3200" b="1" dirty="0" err="1"/>
              <a:t>foreach</a:t>
            </a:r>
            <a:r>
              <a:rPr lang="en-US" sz="3200" b="1" dirty="0"/>
              <a:t> </a:t>
            </a:r>
            <a:r>
              <a:rPr lang="en-US" sz="3200" dirty="0"/>
              <a:t>tuple </a:t>
            </a:r>
            <a:r>
              <a:rPr lang="en-US" sz="3200" dirty="0" smtClean="0"/>
              <a:t>f </a:t>
            </a:r>
            <a:r>
              <a:rPr lang="en-US" sz="3200" b="1" dirty="0"/>
              <a:t>of </a:t>
            </a:r>
            <a:r>
              <a:rPr lang="en-US" sz="3200" dirty="0"/>
              <a:t>F</a:t>
            </a:r>
            <a:r>
              <a:rPr lang="en-US" sz="3200" dirty="0" smtClean="0"/>
              <a:t>	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foreach</a:t>
            </a:r>
            <a:r>
              <a:rPr lang="en-US" sz="3200" b="1" dirty="0" smtClean="0"/>
              <a:t> </a:t>
            </a:r>
            <a:r>
              <a:rPr lang="en-US" sz="3200" dirty="0"/>
              <a:t>tuple </a:t>
            </a:r>
            <a:r>
              <a:rPr lang="en-US" sz="3200" dirty="0" smtClean="0"/>
              <a:t>a </a:t>
            </a:r>
            <a:r>
              <a:rPr lang="en-US" sz="3200" b="1" dirty="0"/>
              <a:t>of </a:t>
            </a:r>
            <a:r>
              <a:rPr lang="en-US" sz="3200" dirty="0"/>
              <a:t>A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output</a:t>
            </a:r>
            <a:r>
              <a:rPr lang="en-US" sz="3200" dirty="0"/>
              <a:t>, if they match </a:t>
            </a:r>
            <a:endParaRPr lang="en-US" sz="3200" dirty="0"/>
          </a:p>
        </p:txBody>
      </p:sp>
      <p:sp>
        <p:nvSpPr>
          <p:cNvPr id="6" name="Oval Callout 5"/>
          <p:cNvSpPr/>
          <p:nvPr/>
        </p:nvSpPr>
        <p:spPr>
          <a:xfrm>
            <a:off x="5080203" y="3168037"/>
            <a:ext cx="3401400" cy="1197139"/>
          </a:xfrm>
          <a:prstGeom prst="wedgeEllipseCallout">
            <a:avLst>
              <a:gd name="adj1" fmla="val -51734"/>
              <a:gd name="adj2" fmla="val 465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 Relation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5874928" y="4517576"/>
            <a:ext cx="3401400" cy="1197139"/>
          </a:xfrm>
          <a:prstGeom prst="wedgeEllipseCallout">
            <a:avLst>
              <a:gd name="adj1" fmla="val -63155"/>
              <a:gd name="adj2" fmla="val -183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67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outer relation be the smaller</a:t>
            </a:r>
          </a:p>
          <a:p>
            <a:r>
              <a:rPr lang="en-US" dirty="0" smtClean="0"/>
              <a:t>Read blocks instead of tuples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4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4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buffer for each relation + one for the output relation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 #1: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Cost:  </a:t>
            </a:r>
            <a:r>
              <a:rPr lang="en-US" i="1" dirty="0" smtClean="0"/>
              <a:t>M +  M* 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8512" y="2163081"/>
            <a:ext cx="5535488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 F, Aircraft A</a:t>
            </a:r>
            <a:endParaRPr lang="en-US" sz="3200" dirty="0"/>
          </a:p>
          <a:p>
            <a:r>
              <a:rPr lang="en-US" sz="3200" dirty="0"/>
              <a:t>w</a:t>
            </a:r>
            <a:r>
              <a:rPr lang="en-US" sz="3200" dirty="0" smtClean="0"/>
              <a:t>here </a:t>
            </a:r>
            <a:r>
              <a:rPr lang="en-US" sz="3200" dirty="0" err="1" smtClean="0"/>
              <a:t>F.actype</a:t>
            </a:r>
            <a:r>
              <a:rPr lang="en-US" sz="3200" dirty="0" smtClean="0"/>
              <a:t> = </a:t>
            </a:r>
            <a:r>
              <a:rPr lang="en-US" sz="3200" dirty="0" err="1" smtClean="0"/>
              <a:t>A.actype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40873" y="4103080"/>
            <a:ext cx="5543669" cy="15696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Read </a:t>
            </a:r>
            <a:r>
              <a:rPr lang="en-US" sz="3200" dirty="0" smtClean="0"/>
              <a:t>block </a:t>
            </a:r>
            <a:r>
              <a:rPr lang="en-US" sz="3200" b="1" dirty="0" smtClean="0"/>
              <a:t>from </a:t>
            </a:r>
            <a:r>
              <a:rPr lang="en-US" sz="3200" dirty="0"/>
              <a:t>F</a:t>
            </a:r>
            <a:r>
              <a:rPr lang="en-US" sz="3200" dirty="0" smtClean="0"/>
              <a:t>	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Read  </a:t>
            </a:r>
            <a:r>
              <a:rPr lang="en-US" sz="3200" dirty="0" smtClean="0"/>
              <a:t>block </a:t>
            </a:r>
            <a:r>
              <a:rPr lang="en-US" sz="3200" b="1" dirty="0" smtClean="0"/>
              <a:t>from </a:t>
            </a:r>
            <a:r>
              <a:rPr lang="en-US" sz="3200" dirty="0"/>
              <a:t>A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output</a:t>
            </a:r>
            <a:r>
              <a:rPr lang="en-US" sz="3200" dirty="0"/>
              <a:t>, if </a:t>
            </a:r>
            <a:r>
              <a:rPr lang="en-US" sz="3200" dirty="0" smtClean="0"/>
              <a:t>tuples </a:t>
            </a:r>
            <a:r>
              <a:rPr lang="en-US" sz="3200" dirty="0"/>
              <a:t>match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7784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Nested </a:t>
            </a:r>
            <a:r>
              <a:rPr lang="en-US" dirty="0" smtClean="0"/>
              <a:t>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 buffers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 #1: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Cost:  </a:t>
            </a:r>
            <a:r>
              <a:rPr lang="en-US" i="1" dirty="0" smtClean="0"/>
              <a:t>M +  ceil(M/(B-2)) x 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08512" y="2163081"/>
            <a:ext cx="469878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 F, Aircraft A</a:t>
            </a:r>
            <a:endParaRPr lang="en-US" sz="3200" dirty="0"/>
          </a:p>
          <a:p>
            <a:r>
              <a:rPr lang="en-US" sz="3200" dirty="0"/>
              <a:t>w</a:t>
            </a:r>
            <a:r>
              <a:rPr lang="en-US" sz="3200" dirty="0" smtClean="0"/>
              <a:t>here </a:t>
            </a:r>
            <a:r>
              <a:rPr lang="en-US" sz="3200" dirty="0" err="1" smtClean="0"/>
              <a:t>F.actype</a:t>
            </a:r>
            <a:r>
              <a:rPr lang="en-US" sz="3200" dirty="0" smtClean="0"/>
              <a:t> = </a:t>
            </a:r>
            <a:r>
              <a:rPr lang="en-US" sz="3200" dirty="0" err="1" smtClean="0"/>
              <a:t>A.actype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893273" y="4255480"/>
            <a:ext cx="5543669" cy="15696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Read </a:t>
            </a:r>
            <a:r>
              <a:rPr lang="en-US" sz="3200" i="1" dirty="0" smtClean="0"/>
              <a:t>B-2</a:t>
            </a:r>
            <a:r>
              <a:rPr lang="en-US" sz="3200" dirty="0" smtClean="0"/>
              <a:t> blocks </a:t>
            </a:r>
            <a:r>
              <a:rPr lang="en-US" sz="3200" b="1" dirty="0" smtClean="0"/>
              <a:t>from </a:t>
            </a:r>
            <a:r>
              <a:rPr lang="en-US" sz="3200" dirty="0"/>
              <a:t>F</a:t>
            </a:r>
            <a:r>
              <a:rPr lang="en-US" sz="3200" dirty="0" smtClean="0"/>
              <a:t>	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Read  </a:t>
            </a:r>
            <a:r>
              <a:rPr lang="en-US" sz="3200" dirty="0" smtClean="0"/>
              <a:t>block </a:t>
            </a:r>
            <a:r>
              <a:rPr lang="en-US" sz="3200" b="1" dirty="0" smtClean="0"/>
              <a:t>from </a:t>
            </a:r>
            <a:r>
              <a:rPr lang="en-US" sz="3200" dirty="0"/>
              <a:t>A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output</a:t>
            </a:r>
            <a:r>
              <a:rPr lang="en-US" sz="3200" dirty="0"/>
              <a:t>, if </a:t>
            </a:r>
            <a:r>
              <a:rPr lang="en-US" sz="3200" dirty="0" smtClean="0"/>
              <a:t>tuples </a:t>
            </a:r>
            <a:r>
              <a:rPr lang="en-US" sz="3200" dirty="0"/>
              <a:t>match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7779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Algorithms for implementing joins</a:t>
            </a:r>
          </a:p>
          <a:p>
            <a:r>
              <a:rPr lang="en-US" dirty="0" smtClean="0"/>
              <a:t>Nested Loop Joins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Index Nested Loop Joins</a:t>
            </a:r>
          </a:p>
          <a:p>
            <a:r>
              <a:rPr lang="en-US" dirty="0" smtClean="0"/>
              <a:t>Sort-Merge Joins</a:t>
            </a:r>
          </a:p>
          <a:p>
            <a:r>
              <a:rPr lang="en-US" dirty="0" smtClean="0"/>
              <a:t>Hash Joins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0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Nested Loop </a:t>
            </a:r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loop joins perform badly?</a:t>
            </a:r>
          </a:p>
          <a:p>
            <a:r>
              <a:rPr lang="en-US" dirty="0" smtClean="0"/>
              <a:t>For every tuple/page in the outer relation we need to traverse all tuples of the inner relation!</a:t>
            </a:r>
          </a:p>
          <a:p>
            <a:r>
              <a:rPr lang="en-US" dirty="0" smtClean="0"/>
              <a:t>If we only had an index to help with the inner relation!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Use an existing one or build one one the fly.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75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Nested 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4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Index on Aircraft!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 #2: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Cost:  </a:t>
            </a:r>
            <a:r>
              <a:rPr lang="en-US" i="1" dirty="0" smtClean="0"/>
              <a:t>M + m x C       (C</a:t>
            </a:r>
            <a:r>
              <a:rPr lang="en-US" dirty="0" smtClean="0"/>
              <a:t> lookup cost</a:t>
            </a:r>
            <a:r>
              <a:rPr lang="en-US" i="1" dirty="0" smtClean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8512" y="2163081"/>
            <a:ext cx="469878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 F, Aircraft A</a:t>
            </a:r>
            <a:endParaRPr lang="en-US" sz="3200" dirty="0"/>
          </a:p>
          <a:p>
            <a:r>
              <a:rPr lang="en-US" sz="3200" dirty="0"/>
              <a:t>w</a:t>
            </a:r>
            <a:r>
              <a:rPr lang="en-US" sz="3200" dirty="0" smtClean="0"/>
              <a:t>here </a:t>
            </a:r>
            <a:r>
              <a:rPr lang="en-US" sz="3200" dirty="0" err="1" smtClean="0"/>
              <a:t>F.actype</a:t>
            </a:r>
            <a:r>
              <a:rPr lang="en-US" sz="3200" dirty="0" smtClean="0"/>
              <a:t> = </a:t>
            </a:r>
            <a:r>
              <a:rPr lang="en-US" sz="3200" dirty="0" err="1" smtClean="0"/>
              <a:t>A.actype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7200" y="4255480"/>
            <a:ext cx="8501529" cy="15696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Read </a:t>
            </a:r>
            <a:r>
              <a:rPr lang="en-US" sz="3200" i="1" dirty="0" smtClean="0"/>
              <a:t>B-2</a:t>
            </a:r>
            <a:r>
              <a:rPr lang="en-US" sz="3200" dirty="0" smtClean="0"/>
              <a:t> blocks </a:t>
            </a:r>
            <a:r>
              <a:rPr lang="en-US" sz="3200" b="1" dirty="0" smtClean="0"/>
              <a:t>from </a:t>
            </a:r>
            <a:r>
              <a:rPr lang="en-US" sz="3200" dirty="0"/>
              <a:t>F</a:t>
            </a:r>
            <a:r>
              <a:rPr lang="en-US" sz="3200" dirty="0" smtClean="0"/>
              <a:t>	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Read  </a:t>
            </a:r>
            <a:r>
              <a:rPr lang="en-US" sz="3200" dirty="0" smtClean="0"/>
              <a:t>block </a:t>
            </a:r>
            <a:r>
              <a:rPr lang="en-US" sz="3200" b="1" dirty="0" smtClean="0"/>
              <a:t>from </a:t>
            </a:r>
            <a:r>
              <a:rPr lang="en-US" sz="3200" dirty="0" smtClean="0"/>
              <a:t>A where </a:t>
            </a:r>
            <a:r>
              <a:rPr lang="en-US" sz="3200" dirty="0" err="1" smtClean="0"/>
              <a:t>F.actype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err="1" smtClean="0"/>
              <a:t>A.actype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0531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smallest relation as outer relation</a:t>
            </a:r>
          </a:p>
          <a:p>
            <a:r>
              <a:rPr lang="en-US" dirty="0" smtClean="0"/>
              <a:t>Pack as much into memory as you can</a:t>
            </a:r>
          </a:p>
          <a:p>
            <a:r>
              <a:rPr lang="en-US" dirty="0" smtClean="0"/>
              <a:t>Loop over the inner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84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Algorithms for implementing joins</a:t>
            </a:r>
          </a:p>
          <a:p>
            <a:r>
              <a:rPr lang="en-US" dirty="0" smtClean="0"/>
              <a:t>Nested Loop Joins</a:t>
            </a:r>
          </a:p>
          <a:p>
            <a:r>
              <a:rPr lang="en-US" dirty="0" smtClean="0"/>
              <a:t>Index Nested Loop Joins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Sort-Merge Joins</a:t>
            </a:r>
          </a:p>
          <a:p>
            <a:r>
              <a:rPr lang="en-US" dirty="0" smtClean="0"/>
              <a:t>Hash Joins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1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Lufthansa Cargo Flight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FLIGHTS		 							AIRCRAFT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Flights(</a:t>
            </a:r>
            <a:r>
              <a:rPr lang="en-US" u="sng" dirty="0" smtClean="0"/>
              <a:t>id, date, </a:t>
            </a:r>
            <a:r>
              <a:rPr lang="en-US" u="sng" dirty="0" err="1" smtClean="0"/>
              <a:t>fnr</a:t>
            </a:r>
            <a:r>
              <a:rPr lang="en-US" dirty="0" smtClean="0"/>
              <a:t>,  </a:t>
            </a:r>
            <a:r>
              <a:rPr lang="en-US" dirty="0" err="1" smtClean="0"/>
              <a:t>dep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actype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Aircraft(</a:t>
            </a:r>
            <a:r>
              <a:rPr lang="en-US" u="sng" dirty="0" err="1" smtClean="0"/>
              <a:t>actype</a:t>
            </a:r>
            <a:r>
              <a:rPr lang="en-US" dirty="0" smtClean="0"/>
              <a:t>, </a:t>
            </a:r>
            <a:r>
              <a:rPr lang="en-US" dirty="0" err="1" smtClean="0"/>
              <a:t>actypefullname</a:t>
            </a:r>
            <a:r>
              <a:rPr lang="en-US" dirty="0" smtClean="0"/>
              <a:t>, </a:t>
            </a:r>
            <a:r>
              <a:rPr lang="en-US" dirty="0" err="1" smtClean="0"/>
              <a:t>ag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575409"/>
              </p:ext>
            </p:extLst>
          </p:nvPr>
        </p:nvGraphicFramePr>
        <p:xfrm>
          <a:off x="291543" y="2009480"/>
          <a:ext cx="4541745" cy="185749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0126"/>
                <a:gridCol w="801028"/>
                <a:gridCol w="778742"/>
                <a:gridCol w="772881"/>
                <a:gridCol w="894484"/>
                <a:gridCol w="894484"/>
              </a:tblGrid>
              <a:tr h="3741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514881"/>
              </p:ext>
            </p:extLst>
          </p:nvPr>
        </p:nvGraphicFramePr>
        <p:xfrm>
          <a:off x="5104500" y="2009480"/>
          <a:ext cx="3856488" cy="1849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77451"/>
                <a:gridCol w="2272777"/>
                <a:gridCol w="606260"/>
              </a:tblGrid>
              <a:tr h="2603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Actypefullname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Airbus A321-100/200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Boing 737-500pax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Airbus A320-100/200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Boing</a:t>
                      </a:r>
                      <a:r>
                        <a:rPr lang="en-US" baseline="0" dirty="0" smtClean="0"/>
                        <a:t> 737-300pax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03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Sort-Merge </a:t>
            </a:r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both tables Flights and Aircraft are sorted on the joined key?</a:t>
            </a:r>
          </a:p>
          <a:p>
            <a:r>
              <a:rPr lang="en-US" dirty="0" smtClean="0"/>
              <a:t>Step through both in parallel!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7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4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Index on Aircraft!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 #3: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Cost:  (</a:t>
            </a:r>
            <a:r>
              <a:rPr lang="en-US" i="1" dirty="0" smtClean="0"/>
              <a:t>2M log M) + </a:t>
            </a:r>
            <a:r>
              <a:rPr lang="en-US" dirty="0"/>
              <a:t>(</a:t>
            </a:r>
            <a:r>
              <a:rPr lang="en-US" i="1" dirty="0" smtClean="0"/>
              <a:t>2N </a:t>
            </a:r>
            <a:r>
              <a:rPr lang="en-US" i="1" dirty="0"/>
              <a:t>log </a:t>
            </a:r>
            <a:r>
              <a:rPr lang="en-US" i="1" dirty="0" smtClean="0"/>
              <a:t>N) + M + 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8512" y="2163081"/>
            <a:ext cx="469878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 F, Aircraft A</a:t>
            </a:r>
            <a:endParaRPr lang="en-US" sz="3200" dirty="0"/>
          </a:p>
          <a:p>
            <a:r>
              <a:rPr lang="en-US" sz="3200" dirty="0"/>
              <a:t>w</a:t>
            </a:r>
            <a:r>
              <a:rPr lang="en-US" sz="3200" dirty="0" smtClean="0"/>
              <a:t>here </a:t>
            </a:r>
            <a:r>
              <a:rPr lang="en-US" sz="3200" dirty="0" err="1" smtClean="0"/>
              <a:t>F.actype</a:t>
            </a:r>
            <a:r>
              <a:rPr lang="en-US" sz="3200" dirty="0" smtClean="0"/>
              <a:t> = </a:t>
            </a:r>
            <a:r>
              <a:rPr lang="en-US" sz="3200" dirty="0" err="1" smtClean="0"/>
              <a:t>A.actype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7200" y="4255480"/>
            <a:ext cx="8686800" cy="15696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Read </a:t>
            </a:r>
            <a:r>
              <a:rPr lang="en-US" sz="3200" i="1" dirty="0" smtClean="0"/>
              <a:t>B-2</a:t>
            </a:r>
            <a:r>
              <a:rPr lang="en-US" sz="3200" dirty="0" smtClean="0"/>
              <a:t> blocks </a:t>
            </a:r>
            <a:r>
              <a:rPr lang="en-US" sz="3200" b="1" dirty="0" smtClean="0"/>
              <a:t>from </a:t>
            </a:r>
            <a:r>
              <a:rPr lang="en-US" sz="3200" dirty="0" smtClean="0"/>
              <a:t>F 	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</a:t>
            </a:r>
            <a:r>
              <a:rPr lang="en-US" sz="3200" b="1" dirty="0"/>
              <a:t> </a:t>
            </a:r>
            <a:r>
              <a:rPr lang="en-US" sz="3200" b="1" dirty="0" smtClean="0"/>
              <a:t>And </a:t>
            </a:r>
            <a:r>
              <a:rPr lang="en-US" sz="3200" dirty="0" smtClean="0"/>
              <a:t>blocks </a:t>
            </a:r>
            <a:r>
              <a:rPr lang="en-US" sz="3200" b="1" dirty="0" smtClean="0"/>
              <a:t>from </a:t>
            </a:r>
            <a:r>
              <a:rPr lang="en-US" sz="3200" dirty="0" smtClean="0"/>
              <a:t>A </a:t>
            </a:r>
            <a:r>
              <a:rPr lang="en-US" sz="3200" dirty="0" err="1" smtClean="0"/>
              <a:t>maintaing</a:t>
            </a:r>
            <a:r>
              <a:rPr lang="en-US" sz="3200" dirty="0" smtClean="0"/>
              <a:t> </a:t>
            </a:r>
            <a:r>
              <a:rPr lang="en-US" sz="3200" dirty="0" err="1" smtClean="0"/>
              <a:t>F.actype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err="1" smtClean="0"/>
              <a:t>A.actype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output</a:t>
            </a:r>
            <a:endParaRPr lang="en-US" sz="3200" dirty="0"/>
          </a:p>
        </p:txBody>
      </p:sp>
      <p:sp>
        <p:nvSpPr>
          <p:cNvPr id="5" name="Oval Callout 4"/>
          <p:cNvSpPr/>
          <p:nvPr/>
        </p:nvSpPr>
        <p:spPr>
          <a:xfrm>
            <a:off x="2076824" y="4988434"/>
            <a:ext cx="2181412" cy="836706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  Flights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410636" y="4988434"/>
            <a:ext cx="2181412" cy="836706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  Aircraft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4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108327"/>
              </p:ext>
            </p:extLst>
          </p:nvPr>
        </p:nvGraphicFramePr>
        <p:xfrm>
          <a:off x="291543" y="2009480"/>
          <a:ext cx="4541745" cy="185749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0126"/>
                <a:gridCol w="801028"/>
                <a:gridCol w="778742"/>
                <a:gridCol w="772881"/>
                <a:gridCol w="894484"/>
                <a:gridCol w="894484"/>
              </a:tblGrid>
              <a:tr h="3741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464799"/>
              </p:ext>
            </p:extLst>
          </p:nvPr>
        </p:nvGraphicFramePr>
        <p:xfrm>
          <a:off x="5104500" y="2009480"/>
          <a:ext cx="3856488" cy="1849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77451"/>
                <a:gridCol w="2272777"/>
                <a:gridCol w="606260"/>
              </a:tblGrid>
              <a:tr h="2603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Actypefullname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Airbus A320-100/200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Airbus A321-100/200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Boing</a:t>
                      </a:r>
                      <a:r>
                        <a:rPr lang="en-US" baseline="0" dirty="0" smtClean="0"/>
                        <a:t> 737-300pax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Boing 737-500pax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0" y="2405529"/>
            <a:ext cx="291543" cy="38847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812957" y="2363694"/>
            <a:ext cx="291543" cy="38847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03704E-6 L 1.38889E-6 0.0611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2.22222E-6 0.06134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6134 L -2.22222E-6 0.115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6111 L 2.5E-6 0.122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1504 L 4.16667E-6 0.176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12245 L -3.88889E-6 0.190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Algorithms for implementing joins</a:t>
            </a:r>
          </a:p>
          <a:p>
            <a:r>
              <a:rPr lang="en-US" dirty="0" smtClean="0"/>
              <a:t>Nested Loop Joins</a:t>
            </a:r>
          </a:p>
          <a:p>
            <a:r>
              <a:rPr lang="en-US" dirty="0" smtClean="0"/>
              <a:t>Index Nested Loop Joins</a:t>
            </a:r>
          </a:p>
          <a:p>
            <a:r>
              <a:rPr lang="en-US" dirty="0" smtClean="0"/>
              <a:t>Sort-Merge Joins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Hash Joins</a:t>
            </a:r>
            <a:r>
              <a:rPr lang="en-US" dirty="0" smtClean="0"/>
              <a:t> (see book)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5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3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precede a </a:t>
            </a:r>
            <a:r>
              <a:rPr lang="en-US" b="1" dirty="0"/>
              <a:t>SELECT </a:t>
            </a:r>
            <a:r>
              <a:rPr lang="en-US" dirty="0"/>
              <a:t>statement with the keyword </a:t>
            </a:r>
            <a:r>
              <a:rPr lang="en-US" b="1" dirty="0"/>
              <a:t>EXPLAIN</a:t>
            </a:r>
            <a:r>
              <a:rPr lang="en-US" dirty="0"/>
              <a:t>, the DBMS displays information from the optimizer about the statement execution plan.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system “explains” how it would process the query, including how tables are joined and in which order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79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62" y="134469"/>
            <a:ext cx="7175175" cy="65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00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89" y="3863394"/>
            <a:ext cx="9622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Monaco"/>
                <a:cs typeface="Monaco"/>
              </a:rPr>
              <a:t>mysql</a:t>
            </a:r>
            <a:r>
              <a:rPr lang="en-US" sz="1000" dirty="0">
                <a:latin typeface="Monaco"/>
                <a:cs typeface="Monaco"/>
              </a:rPr>
              <a:t>&gt; explain select *</a:t>
            </a:r>
          </a:p>
          <a:p>
            <a:r>
              <a:rPr lang="en-US" sz="1000" dirty="0">
                <a:latin typeface="Monaco"/>
                <a:cs typeface="Monaco"/>
              </a:rPr>
              <a:t>    -&gt; from flights</a:t>
            </a:r>
          </a:p>
          <a:p>
            <a:r>
              <a:rPr lang="en-US" sz="1000" dirty="0">
                <a:latin typeface="Monaco"/>
                <a:cs typeface="Monaco"/>
              </a:rPr>
              <a:t>    -&gt; where </a:t>
            </a:r>
            <a:r>
              <a:rPr lang="en-US" sz="1000" dirty="0" err="1">
                <a:latin typeface="Monaco"/>
                <a:cs typeface="Monaco"/>
              </a:rPr>
              <a:t>arr</a:t>
            </a:r>
            <a:r>
              <a:rPr lang="en-US" sz="1000" dirty="0">
                <a:latin typeface="Monaco"/>
                <a:cs typeface="Monaco"/>
              </a:rPr>
              <a:t> &lt; "F%";</a:t>
            </a:r>
          </a:p>
          <a:p>
            <a:r>
              <a:rPr lang="en-US" sz="1000" dirty="0">
                <a:latin typeface="Monaco"/>
                <a:cs typeface="Monaco"/>
              </a:rPr>
              <a:t>+----+-------------+---------+------------+------+---------------+------+---------+------+-------+----------+-------------+</a:t>
            </a:r>
          </a:p>
          <a:p>
            <a:r>
              <a:rPr lang="en-US" sz="1000" dirty="0">
                <a:latin typeface="Monaco"/>
                <a:cs typeface="Monaco"/>
              </a:rPr>
              <a:t>| id | </a:t>
            </a:r>
            <a:r>
              <a:rPr lang="en-US" sz="1000" dirty="0" err="1">
                <a:latin typeface="Monaco"/>
                <a:cs typeface="Monaco"/>
              </a:rPr>
              <a:t>select_type</a:t>
            </a:r>
            <a:r>
              <a:rPr lang="en-US" sz="1000" dirty="0">
                <a:latin typeface="Monaco"/>
                <a:cs typeface="Monaco"/>
              </a:rPr>
              <a:t> | table   | partitions | type | </a:t>
            </a:r>
            <a:r>
              <a:rPr lang="en-US" sz="1000" dirty="0" err="1">
                <a:latin typeface="Monaco"/>
                <a:cs typeface="Monaco"/>
              </a:rPr>
              <a:t>possible_keys</a:t>
            </a:r>
            <a:r>
              <a:rPr lang="en-US" sz="1000" dirty="0">
                <a:latin typeface="Monaco"/>
                <a:cs typeface="Monaco"/>
              </a:rPr>
              <a:t> | key  | </a:t>
            </a:r>
            <a:r>
              <a:rPr lang="en-US" sz="1000" dirty="0" err="1">
                <a:latin typeface="Monaco"/>
                <a:cs typeface="Monaco"/>
              </a:rPr>
              <a:t>key_len</a:t>
            </a:r>
            <a:r>
              <a:rPr lang="en-US" sz="1000" dirty="0">
                <a:latin typeface="Monaco"/>
                <a:cs typeface="Monaco"/>
              </a:rPr>
              <a:t> | ref  | rows  | filtered | Extra       |</a:t>
            </a:r>
          </a:p>
          <a:p>
            <a:r>
              <a:rPr lang="en-US" sz="1000" dirty="0">
                <a:latin typeface="Monaco"/>
                <a:cs typeface="Monaco"/>
              </a:rPr>
              <a:t>+----+-------------+---------+------------+------+---------------+------+---------+------+-------+----------+-------------+</a:t>
            </a:r>
          </a:p>
          <a:p>
            <a:r>
              <a:rPr lang="en-US" sz="1000" dirty="0">
                <a:latin typeface="Monaco"/>
                <a:cs typeface="Monaco"/>
              </a:rPr>
              <a:t>|  1 | SIMPLE      | flights | NULL       | ALL  | NULL          | NULL | NULL    | NULL | 25401 |    33.33 | Using where |</a:t>
            </a:r>
          </a:p>
          <a:p>
            <a:r>
              <a:rPr lang="en-US" sz="1000" dirty="0">
                <a:latin typeface="Monaco"/>
                <a:cs typeface="Monaco"/>
              </a:rPr>
              <a:t>+----+-------------+---------+------------+------+---------------+------+---------+------+-------+----------+-------------+</a:t>
            </a:r>
          </a:p>
          <a:p>
            <a:r>
              <a:rPr lang="en-US" sz="1000" dirty="0">
                <a:latin typeface="Monaco"/>
                <a:cs typeface="Monaco"/>
              </a:rPr>
              <a:t>1 row in set, 1 warning (0,00 sec)</a:t>
            </a:r>
            <a:endParaRPr lang="en-US" sz="1000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1156" y="1704789"/>
            <a:ext cx="4572000" cy="206210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3200" dirty="0" smtClean="0"/>
              <a:t>EXPLAIN</a:t>
            </a:r>
          </a:p>
          <a:p>
            <a:r>
              <a:rPr lang="en-US" sz="3200" dirty="0" smtClean="0"/>
              <a:t>SELECT </a:t>
            </a:r>
            <a:r>
              <a:rPr lang="en-US" sz="3200" dirty="0"/>
              <a:t>*</a:t>
            </a:r>
          </a:p>
          <a:p>
            <a:r>
              <a:rPr lang="en-US" sz="3200" dirty="0" smtClean="0"/>
              <a:t>FROM Flights</a:t>
            </a:r>
            <a:endParaRPr lang="en-US" sz="3200" dirty="0"/>
          </a:p>
          <a:p>
            <a:r>
              <a:rPr lang="en-US" sz="3200" dirty="0" smtClean="0"/>
              <a:t>WHERE </a:t>
            </a:r>
            <a:r>
              <a:rPr lang="en-US" sz="3200" dirty="0" err="1"/>
              <a:t>arr</a:t>
            </a:r>
            <a:r>
              <a:rPr lang="en-US" sz="3200" dirty="0"/>
              <a:t> &lt; "F%"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Workbench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9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Denormalization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Normalization reduces redundancy and avoids anomalies</a:t>
            </a:r>
          </a:p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Normalization can </a:t>
            </a:r>
            <a:r>
              <a:rPr lang="en-US" b="1" dirty="0">
                <a:ea typeface="ＭＳ Ｐゴシック" pitchFamily="-84" charset="-128"/>
                <a:cs typeface="ＭＳ Ｐゴシック" pitchFamily="-84" charset="-128"/>
              </a:rPr>
              <a:t>improve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performance</a:t>
            </a:r>
          </a:p>
          <a:p>
            <a:pPr lvl="1"/>
            <a:r>
              <a:rPr lang="en-US" dirty="0"/>
              <a:t>Less redundancy =&gt; more rows/page =&gt; </a:t>
            </a:r>
            <a:br>
              <a:rPr lang="en-US" dirty="0"/>
            </a:br>
            <a:r>
              <a:rPr lang="en-US" dirty="0"/>
              <a:t>less I/O</a:t>
            </a:r>
          </a:p>
          <a:p>
            <a:pPr lvl="1"/>
            <a:r>
              <a:rPr lang="en-US" dirty="0"/>
              <a:t>Decomposition =&gt; more tables =&gt; 		 </a:t>
            </a:r>
            <a:br>
              <a:rPr lang="en-US" dirty="0"/>
            </a:br>
            <a:r>
              <a:rPr lang="en-US" dirty="0"/>
              <a:t>more clustered indexes =&gt; smaller indexes</a:t>
            </a:r>
          </a:p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The price of normalization:</a:t>
            </a:r>
          </a:p>
          <a:p>
            <a:pPr lvl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Need to do more joins.</a:t>
            </a:r>
          </a:p>
          <a:p>
            <a:pPr lvl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Fewer indexing possibilities.</a:t>
            </a:r>
          </a:p>
        </p:txBody>
      </p:sp>
      <p:sp>
        <p:nvSpPr>
          <p:cNvPr id="38916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D1C69A-41E8-A247-8AEF-BC705D1B4B2C}" type="slidenum">
              <a:rPr lang="en-US">
                <a:latin typeface="Verdana" pitchFamily="-84" charset="0"/>
              </a:rPr>
              <a:pPr/>
              <a:t>48</a:t>
            </a:fld>
            <a:endParaRPr lang="en-US">
              <a:latin typeface="Verdan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Partitioning of Tables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A table might be a performance bottleneck</a:t>
            </a:r>
          </a:p>
          <a:p>
            <a:pPr lvl="1"/>
            <a:r>
              <a:rPr lang="en-US" dirty="0"/>
              <a:t>If it is heavily used, causing locking contention </a:t>
            </a:r>
            <a:r>
              <a:rPr lang="en-US" dirty="0" smtClean="0"/>
              <a:t>(more on this later in course)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its </a:t>
            </a:r>
            <a:r>
              <a:rPr lang="en-US" dirty="0"/>
              <a:t>index is deep (table has many rows or search key is wide), increasing I/O</a:t>
            </a:r>
          </a:p>
          <a:p>
            <a:pPr lvl="1"/>
            <a:r>
              <a:rPr lang="en-US" dirty="0"/>
              <a:t>If rows are wide, increasing I/O</a:t>
            </a:r>
          </a:p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Table partitioning might be a solution to this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problem.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0964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8F2FE2-A52D-8B4D-912E-1E81C3AEF093}" type="slidenum">
              <a:rPr lang="en-US">
                <a:latin typeface="Verdana" pitchFamily="-84" charset="0"/>
              </a:rPr>
              <a:pPr/>
              <a:t>49</a:t>
            </a:fld>
            <a:endParaRPr lang="en-US">
              <a:latin typeface="Verdan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1: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83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Horizontal Partitioning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If accesses are confined to disjoint subsets of rows, partition table into smaller tables containing the subsets</a:t>
            </a:r>
          </a:p>
          <a:p>
            <a:pPr lvl="1">
              <a:lnSpc>
                <a:spcPct val="90000"/>
              </a:lnSpc>
            </a:pPr>
            <a:r>
              <a:rPr lang="en-US"/>
              <a:t> Geographically (e.g., by state), organizationally (e.g., by department), active/inactive (e.g., current students vs. grads)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Advantages: </a:t>
            </a:r>
          </a:p>
          <a:p>
            <a:pPr lvl="1">
              <a:lnSpc>
                <a:spcPct val="90000"/>
              </a:lnSpc>
            </a:pPr>
            <a:r>
              <a:rPr lang="en-US"/>
              <a:t>Spreads users out and reduces contention</a:t>
            </a:r>
          </a:p>
          <a:p>
            <a:pPr lvl="1">
              <a:lnSpc>
                <a:spcPct val="90000"/>
              </a:lnSpc>
            </a:pPr>
            <a:r>
              <a:rPr lang="en-US"/>
              <a:t>Rows in a typical result set are concentrated in fewer pages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/>
              <a:t>Added complexity</a:t>
            </a:r>
          </a:p>
          <a:p>
            <a:pPr lvl="1">
              <a:lnSpc>
                <a:spcPct val="90000"/>
              </a:lnSpc>
            </a:pPr>
            <a:r>
              <a:rPr lang="en-US"/>
              <a:t>Difficult to handle queries over all tables</a:t>
            </a:r>
          </a:p>
        </p:txBody>
      </p:sp>
      <p:sp>
        <p:nvSpPr>
          <p:cNvPr id="41988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880B5B-0454-DA47-8FC4-3B62C8BDD0F6}" type="slidenum">
              <a:rPr lang="en-US">
                <a:latin typeface="Verdana" pitchFamily="-84" charset="0"/>
              </a:rPr>
              <a:pPr/>
              <a:t>50</a:t>
            </a:fld>
            <a:endParaRPr lang="en-US">
              <a:latin typeface="Verdan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7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Vertical Partitioning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Split columns into two subsets, replicate key</a:t>
            </a: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Useful when table has many columns and </a:t>
            </a:r>
          </a:p>
          <a:p>
            <a:pPr lvl="1">
              <a:lnSpc>
                <a:spcPct val="80000"/>
              </a:lnSpc>
            </a:pPr>
            <a:r>
              <a:rPr lang="en-US"/>
              <a:t>it is possible to distinguish between frequently and infrequently accessed columns</a:t>
            </a:r>
          </a:p>
          <a:p>
            <a:pPr lvl="1">
              <a:lnSpc>
                <a:spcPct val="80000"/>
              </a:lnSpc>
            </a:pPr>
            <a:r>
              <a:rPr lang="en-US"/>
              <a:t>different queries use different subsets of columns</a:t>
            </a:r>
          </a:p>
          <a:p>
            <a:pPr>
              <a:lnSpc>
                <a:spcPct val="80000"/>
              </a:lnSpc>
            </a:pPr>
            <a:r>
              <a:rPr lang="en-US" b="1">
                <a:ea typeface="ＭＳ Ｐゴシック" pitchFamily="-84" charset="-128"/>
                <a:cs typeface="ＭＳ Ｐゴシック" pitchFamily="-84" charset="-128"/>
              </a:rPr>
              <a:t>Example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: Employee table</a:t>
            </a:r>
          </a:p>
          <a:p>
            <a:pPr lvl="1">
              <a:lnSpc>
                <a:spcPct val="80000"/>
              </a:lnSpc>
            </a:pPr>
            <a:r>
              <a:rPr lang="en-US"/>
              <a:t>Columns related to compensation (tax, benefits, salary) split from columns related to job (department, projects, skills).</a:t>
            </a: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DBMS trend (analytics): </a:t>
            </a:r>
            <a:r>
              <a:rPr lang="en-US" b="1">
                <a:ea typeface="ＭＳ Ｐゴシック" pitchFamily="-84" charset="-128"/>
                <a:cs typeface="ＭＳ Ｐゴシック" pitchFamily="-84" charset="-128"/>
              </a:rPr>
              <a:t>Column stores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, where </a:t>
            </a:r>
            <a:r>
              <a:rPr lang="en-US" i="1">
                <a:ea typeface="ＭＳ Ｐゴシック" pitchFamily="-84" charset="-128"/>
                <a:cs typeface="ＭＳ Ｐゴシック" pitchFamily="-84" charset="-128"/>
              </a:rPr>
              <a:t>full 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vertical partitioning is done.</a:t>
            </a:r>
            <a:endParaRPr lang="en-US" b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4036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ACB828-953E-8447-B7F7-4B49E0DBE51F}" type="slidenum">
              <a:rPr lang="en-US">
                <a:latin typeface="Verdana" pitchFamily="-84" charset="0"/>
              </a:rPr>
              <a:pPr/>
              <a:t>51</a:t>
            </a:fld>
            <a:endParaRPr lang="en-US">
              <a:latin typeface="Verdan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6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Single-Table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best way to execute query?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Access Paths</a:t>
            </a:r>
          </a:p>
          <a:p>
            <a:r>
              <a:rPr lang="en-US" dirty="0" smtClean="0"/>
              <a:t>Expected Size of the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7980" y="1600200"/>
            <a:ext cx="4572000" cy="156966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3200" dirty="0"/>
              <a:t>select *</a:t>
            </a:r>
          </a:p>
          <a:p>
            <a:r>
              <a:rPr lang="en-US" sz="3200" dirty="0" smtClean="0"/>
              <a:t>From Flights</a:t>
            </a:r>
            <a:endParaRPr lang="en-US" sz="3200" dirty="0"/>
          </a:p>
          <a:p>
            <a:r>
              <a:rPr lang="en-US" sz="3200" dirty="0"/>
              <a:t>where </a:t>
            </a:r>
            <a:r>
              <a:rPr lang="en-US" sz="3200" dirty="0" err="1"/>
              <a:t>arr</a:t>
            </a:r>
            <a:r>
              <a:rPr lang="en-US" sz="3200" dirty="0"/>
              <a:t> &lt; "F%"</a:t>
            </a:r>
          </a:p>
        </p:txBody>
      </p:sp>
      <p:sp>
        <p:nvSpPr>
          <p:cNvPr id="5" name="Rectangle 4"/>
          <p:cNvSpPr/>
          <p:nvPr/>
        </p:nvSpPr>
        <p:spPr>
          <a:xfrm>
            <a:off x="6977980" y="3067426"/>
            <a:ext cx="1386837" cy="656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77980" y="1600200"/>
            <a:ext cx="1386837" cy="9489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σ</a:t>
            </a:r>
            <a:r>
              <a:rPr lang="en-US" baseline="-25000" dirty="0" err="1" smtClean="0"/>
              <a:t>arr</a:t>
            </a:r>
            <a:r>
              <a:rPr lang="en-US" baseline="-25000" dirty="0" smtClean="0"/>
              <a:t>&lt;“F%”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4"/>
            <a:endCxn id="5" idx="0"/>
          </p:cNvCxnSpPr>
          <p:nvPr/>
        </p:nvCxnSpPr>
        <p:spPr>
          <a:xfrm>
            <a:off x="7671399" y="2549152"/>
            <a:ext cx="0" cy="518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3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File Scan</a:t>
            </a:r>
          </a:p>
          <a:p>
            <a:pPr lvl="1"/>
            <a:r>
              <a:rPr lang="en-US" dirty="0" smtClean="0"/>
              <a:t>Sequential scan to retrieve tuples</a:t>
            </a:r>
          </a:p>
          <a:p>
            <a:r>
              <a:rPr lang="en-US" dirty="0" smtClean="0"/>
              <a:t>Index Scan </a:t>
            </a:r>
          </a:p>
          <a:p>
            <a:pPr lvl="1"/>
            <a:r>
              <a:rPr lang="en-US" dirty="0" smtClean="0"/>
              <a:t>B+-tree index (last lecture)</a:t>
            </a:r>
          </a:p>
          <a:p>
            <a:pPr lvl="1"/>
            <a:r>
              <a:rPr lang="en-US" dirty="0" smtClean="0"/>
              <a:t>Hash index (next lecture)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Definition: </a:t>
            </a:r>
            <a:r>
              <a:rPr lang="en-US" i="1" dirty="0" smtClean="0"/>
              <a:t>Selectivity</a:t>
            </a:r>
          </a:p>
          <a:p>
            <a:pPr marL="0" indent="0">
              <a:buNone/>
            </a:pPr>
            <a:r>
              <a:rPr lang="en-US" i="1" dirty="0" smtClean="0"/>
              <a:t>The selectivity of an access path refers to the percentage of pages retrieved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412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9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index is covering because all relevant fields of the query appear in the index.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20794" y="1611751"/>
            <a:ext cx="419078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Select </a:t>
            </a:r>
            <a:r>
              <a:rPr lang="en-US" sz="3200" dirty="0" err="1" smtClean="0">
                <a:solidFill>
                  <a:srgbClr val="0000FF"/>
                </a:solidFill>
              </a:rPr>
              <a:t>F.arr</a:t>
            </a:r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 smtClean="0"/>
              <a:t>From Flights F</a:t>
            </a:r>
            <a:endParaRPr lang="en-US" sz="3200" dirty="0"/>
          </a:p>
          <a:p>
            <a:r>
              <a:rPr lang="en-US" sz="3200" dirty="0"/>
              <a:t>w</a:t>
            </a:r>
            <a:r>
              <a:rPr lang="en-US" sz="3200" dirty="0" smtClean="0"/>
              <a:t>here </a:t>
            </a:r>
            <a:r>
              <a:rPr lang="en-US" sz="3200" dirty="0" err="1" smtClean="0">
                <a:solidFill>
                  <a:srgbClr val="FF0000"/>
                </a:solidFill>
              </a:rPr>
              <a:t>F.actype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= “321”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41500" y="4003432"/>
            <a:ext cx="4698782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CREATE INDEX </a:t>
            </a:r>
            <a:r>
              <a:rPr lang="en-US" sz="3200" dirty="0" err="1" smtClean="0"/>
              <a:t>MyIndex</a:t>
            </a:r>
            <a:r>
              <a:rPr lang="en-US" sz="3200" dirty="0" smtClean="0"/>
              <a:t> ON Flights (</a:t>
            </a:r>
            <a:r>
              <a:rPr lang="en-US" sz="3200" dirty="0" err="1" smtClean="0">
                <a:solidFill>
                  <a:srgbClr val="FF0000"/>
                </a:solidFill>
              </a:rPr>
              <a:t>actype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0000FF"/>
                </a:solidFill>
              </a:rPr>
              <a:t>arr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69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result (of a query on relation R) can be  </a:t>
            </a:r>
            <a:r>
              <a:rPr lang="en-US" dirty="0"/>
              <a:t>approximated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(size of relation) x selectivity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Example:</a:t>
            </a:r>
            <a:r>
              <a:rPr lang="en-US" dirty="0" smtClean="0"/>
              <a:t>  Flights requires 100 reads for a “full table scan” and selectivity = 50% then we need approximately 50 read to determine the result.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2311</Words>
  <Application>Microsoft Macintosh PowerPoint</Application>
  <PresentationFormat>On-screen Show (4:3)</PresentationFormat>
  <Paragraphs>586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Query Evaluation and Tuning</vt:lpstr>
      <vt:lpstr>Cost-Based Query Subsystem</vt:lpstr>
      <vt:lpstr>Query Processing </vt:lpstr>
      <vt:lpstr>Lufthansa Cargo Flight Database</vt:lpstr>
      <vt:lpstr>Part 1: Selection</vt:lpstr>
      <vt:lpstr>Single-Table Selection</vt:lpstr>
      <vt:lpstr>Access Path</vt:lpstr>
      <vt:lpstr>Covering Indexes</vt:lpstr>
      <vt:lpstr>Simple Selections</vt:lpstr>
      <vt:lpstr>Selection Options</vt:lpstr>
      <vt:lpstr>1. No Index, Unsorted Data</vt:lpstr>
      <vt:lpstr>2. No Index, Sorted Data</vt:lpstr>
      <vt:lpstr>3. B+-Tree Index </vt:lpstr>
      <vt:lpstr>3. B+-Tree Index </vt:lpstr>
      <vt:lpstr>3. B+-Tree Index </vt:lpstr>
      <vt:lpstr>Selection Condition</vt:lpstr>
      <vt:lpstr>Conjunctive Normal Form </vt:lpstr>
      <vt:lpstr>Selection Conditions</vt:lpstr>
      <vt:lpstr>Approach 1 to Selection</vt:lpstr>
      <vt:lpstr>Lufthansa Cargo Flight Database</vt:lpstr>
      <vt:lpstr>Example of Approach 1 </vt:lpstr>
      <vt:lpstr>Approach 2 to Selection</vt:lpstr>
      <vt:lpstr>Example of Approach 2</vt:lpstr>
      <vt:lpstr>Remark on Implementation</vt:lpstr>
      <vt:lpstr>Summary</vt:lpstr>
      <vt:lpstr>Part 2: Joins</vt:lpstr>
      <vt:lpstr>Joins</vt:lpstr>
      <vt:lpstr>Joins</vt:lpstr>
      <vt:lpstr>Joins</vt:lpstr>
      <vt:lpstr>Lufthansa Cargo Flight Database</vt:lpstr>
      <vt:lpstr>Simple Nested Loop Join</vt:lpstr>
      <vt:lpstr>Ideas for Improvement</vt:lpstr>
      <vt:lpstr>Block Nested Loop Join</vt:lpstr>
      <vt:lpstr>Block Nested Loop Join</vt:lpstr>
      <vt:lpstr>Joins</vt:lpstr>
      <vt:lpstr>Index Nested Loop Joins</vt:lpstr>
      <vt:lpstr>Index Nested Loop Join</vt:lpstr>
      <vt:lpstr>Summary</vt:lpstr>
      <vt:lpstr>Joins</vt:lpstr>
      <vt:lpstr>Sort-Merge Joins</vt:lpstr>
      <vt:lpstr>Sort-Merge Joins</vt:lpstr>
      <vt:lpstr>Example</vt:lpstr>
      <vt:lpstr>Joins</vt:lpstr>
      <vt:lpstr>Explain!</vt:lpstr>
      <vt:lpstr>SQL Statement</vt:lpstr>
      <vt:lpstr>PowerPoint Presentation</vt:lpstr>
      <vt:lpstr>Without Workbench</vt:lpstr>
      <vt:lpstr>Denormalization</vt:lpstr>
      <vt:lpstr> Partitioning of Tables</vt:lpstr>
      <vt:lpstr>Horizontal Partitioning</vt:lpstr>
      <vt:lpstr>Vertical Partitioning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Evaluation and Tuning</dc:title>
  <dc:creator>Carsten Schürmann</dc:creator>
  <cp:lastModifiedBy>Carsten Schürmann</cp:lastModifiedBy>
  <cp:revision>78</cp:revision>
  <dcterms:created xsi:type="dcterms:W3CDTF">2016-03-28T14:45:14Z</dcterms:created>
  <dcterms:modified xsi:type="dcterms:W3CDTF">2016-03-29T16:56:45Z</dcterms:modified>
</cp:coreProperties>
</file>