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1" r:id="rId9"/>
    <p:sldId id="265" r:id="rId10"/>
    <p:sldId id="26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18" autoAdjust="0"/>
    <p:restoredTop sz="93428" autoAdjust="0"/>
  </p:normalViewPr>
  <p:slideViewPr>
    <p:cSldViewPr snapToGrid="0">
      <p:cViewPr varScale="1">
        <p:scale>
          <a:sx n="46" d="100"/>
          <a:sy n="46" d="100"/>
        </p:scale>
        <p:origin x="4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7645E-D5B6-4C2B-9906-19C3C07B064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5FFE5-EEAE-436A-9136-5CB86186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sslen.shinyapps.io/mediabia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sslen.shinyapps.io/mediabi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media bias </a:t>
            </a:r>
            <a:br>
              <a:rPr lang="en-US" dirty="0"/>
            </a:br>
            <a:r>
              <a:rPr lang="en-US" dirty="0"/>
              <a:t>on facebook with </a:t>
            </a:r>
            <a:br>
              <a:rPr lang="en-US" dirty="0"/>
            </a:br>
            <a:r>
              <a:rPr lang="en-US" dirty="0"/>
              <a:t>computer-assisted text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Ryan Wesslen </a:t>
            </a:r>
          </a:p>
          <a:p>
            <a:r>
              <a:rPr lang="en-US" dirty="0"/>
              <a:t>ITCS 8050 - May 5, 2017</a:t>
            </a:r>
          </a:p>
        </p:txBody>
      </p:sp>
    </p:spTree>
    <p:extLst>
      <p:ext uri="{BB962C8B-B14F-4D97-AF65-F5344CB8AC3E}">
        <p14:creationId xmlns:p14="http://schemas.microsoft.com/office/powerpoint/2010/main" val="94488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64486" y="2653792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black">
          <a:xfrm>
            <a:off x="1049428" y="5426325"/>
            <a:ext cx="10359844" cy="66268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hlinkClick r:id="rId2"/>
              </a:rPr>
              <a:t>https://wesslen.shinyapps.io/mediabias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153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99" y="1626040"/>
            <a:ext cx="10772451" cy="4461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Budak</a:t>
            </a:r>
            <a:r>
              <a:rPr lang="en-US" sz="2400" dirty="0"/>
              <a:t>, C., </a:t>
            </a:r>
            <a:r>
              <a:rPr lang="en-US" sz="2400" dirty="0" err="1"/>
              <a:t>Goel</a:t>
            </a:r>
            <a:r>
              <a:rPr lang="en-US" sz="2400" dirty="0"/>
              <a:t>, S., &amp; Rao, J. M. (2016). Fair and balanced? quantifying media bias through crowdsourced content analysis. </a:t>
            </a:r>
            <a:r>
              <a:rPr lang="en-US" sz="2400" i="1" dirty="0"/>
              <a:t>Public Opinion Quarterly</a:t>
            </a:r>
            <a:r>
              <a:rPr lang="en-US" sz="2400" dirty="0"/>
              <a:t>, </a:t>
            </a:r>
            <a:r>
              <a:rPr lang="en-US" sz="2400" i="1" dirty="0"/>
              <a:t>80</a:t>
            </a:r>
            <a:r>
              <a:rPr lang="en-US" sz="2400" dirty="0"/>
              <a:t>(S1), 250-271.</a:t>
            </a:r>
          </a:p>
          <a:p>
            <a:pPr marL="0" indent="0">
              <a:buNone/>
            </a:pPr>
            <a:r>
              <a:rPr lang="en-US" sz="2400" dirty="0"/>
              <a:t>Mullainathan, S., &amp; Shleifer,  A. (2008). The market for news. In </a:t>
            </a:r>
            <a:r>
              <a:rPr lang="en-US" sz="2400" i="1" dirty="0"/>
              <a:t>Economics, Law and Individual Rights</a:t>
            </a:r>
            <a:r>
              <a:rPr lang="en-US" sz="2400" dirty="0"/>
              <a:t> (pp. 90-122). Routledge.</a:t>
            </a:r>
          </a:p>
          <a:p>
            <a:pPr marL="0" indent="0">
              <a:buNone/>
            </a:pPr>
            <a:r>
              <a:rPr lang="en-US" sz="2400" dirty="0"/>
              <a:t>Roberts, M. E., Stewart, B. M., &amp; </a:t>
            </a:r>
            <a:r>
              <a:rPr lang="en-US" sz="2400" dirty="0" err="1"/>
              <a:t>Airoldi</a:t>
            </a:r>
            <a:r>
              <a:rPr lang="en-US" sz="2400" dirty="0"/>
              <a:t>, E. M. (2016).  A model of text for experimentation in the social sciences. </a:t>
            </a:r>
            <a:r>
              <a:rPr lang="en-US" sz="2400" i="1" dirty="0"/>
              <a:t>Journal of the American Statistical Association</a:t>
            </a:r>
            <a:r>
              <a:rPr lang="en-US" sz="2400" dirty="0"/>
              <a:t>, </a:t>
            </a:r>
            <a:r>
              <a:rPr lang="en-US" sz="2400" i="1" dirty="0"/>
              <a:t>111</a:t>
            </a:r>
            <a:r>
              <a:rPr lang="en-US" sz="2400" dirty="0"/>
              <a:t>(515), 988-1003.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843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 dirty="0"/>
              <a:t>Problem: measuring media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98" y="1473200"/>
            <a:ext cx="11128052" cy="5016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Content-based</a:t>
            </a:r>
            <a:r>
              <a:rPr lang="en-US" sz="3200" dirty="0"/>
              <a:t>: Structural Topic Modeling (Roberts, Stewart, and </a:t>
            </a:r>
            <a:r>
              <a:rPr lang="en-US" sz="3200" dirty="0" err="1"/>
              <a:t>Airoldi</a:t>
            </a:r>
            <a:r>
              <a:rPr lang="en-US" sz="3200" dirty="0"/>
              <a:t>, 2016)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Selection coverage or “</a:t>
            </a:r>
            <a:r>
              <a:rPr lang="en-US" sz="3000" b="1" dirty="0"/>
              <a:t>issue filtering</a:t>
            </a:r>
            <a:r>
              <a:rPr lang="en-US" sz="3000" dirty="0"/>
              <a:t>” (</a:t>
            </a:r>
            <a:r>
              <a:rPr lang="en-US" sz="3000" dirty="0" err="1"/>
              <a:t>Budak</a:t>
            </a:r>
            <a:r>
              <a:rPr lang="en-US" sz="3000" dirty="0"/>
              <a:t>, </a:t>
            </a:r>
            <a:r>
              <a:rPr lang="en-US" sz="3000" dirty="0" err="1"/>
              <a:t>Goel</a:t>
            </a:r>
            <a:r>
              <a:rPr lang="en-US" sz="3000" dirty="0"/>
              <a:t>, and Rao, 2016)</a:t>
            </a:r>
          </a:p>
          <a:p>
            <a:pPr lvl="2">
              <a:lnSpc>
                <a:spcPct val="120000"/>
              </a:lnSpc>
            </a:pPr>
            <a:r>
              <a:rPr lang="en-US" sz="3000" dirty="0"/>
              <a:t>Example: Cover some topics more than others (prevalent covariates)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How issues are presented or “</a:t>
            </a:r>
            <a:r>
              <a:rPr lang="en-US" sz="3000" b="1" dirty="0"/>
              <a:t>issue framing</a:t>
            </a:r>
            <a:r>
              <a:rPr lang="en-US" sz="3000" dirty="0"/>
              <a:t>” (</a:t>
            </a:r>
            <a:r>
              <a:rPr lang="en-US" sz="3000" dirty="0" err="1"/>
              <a:t>Budak</a:t>
            </a:r>
            <a:r>
              <a:rPr lang="en-US" sz="3000" dirty="0"/>
              <a:t>, </a:t>
            </a:r>
            <a:r>
              <a:rPr lang="en-US" sz="3000" dirty="0" err="1"/>
              <a:t>Goel</a:t>
            </a:r>
            <a:r>
              <a:rPr lang="en-US" sz="3000" dirty="0"/>
              <a:t>, and Rao, 2016)</a:t>
            </a:r>
          </a:p>
          <a:p>
            <a:pPr lvl="2">
              <a:lnSpc>
                <a:spcPct val="120000"/>
              </a:lnSpc>
            </a:pPr>
            <a:r>
              <a:rPr lang="en-US" sz="3000" dirty="0"/>
              <a:t>Example: “Obamacare vs Affordable Care Act” (content covariates)</a:t>
            </a:r>
          </a:p>
          <a:p>
            <a:pPr lvl="2">
              <a:lnSpc>
                <a:spcPct val="120000"/>
              </a:lnSpc>
            </a:pPr>
            <a:endParaRPr lang="en-US" sz="3000" dirty="0"/>
          </a:p>
          <a:p>
            <a:pPr>
              <a:lnSpc>
                <a:spcPct val="120000"/>
              </a:lnSpc>
            </a:pPr>
            <a:r>
              <a:rPr lang="en-US" sz="3200" b="1" dirty="0"/>
              <a:t>Audience-based</a:t>
            </a:r>
            <a:r>
              <a:rPr lang="en-US" sz="3200" dirty="0"/>
              <a:t>: User interactions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Assumes consumers patronize outlet closest to ideology (Mullainathan and Shleifer, 2008)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Can user interactions provide hints on outlet’s political leanings?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Example: Do right leaning outlets’ (e.g., Breitbart) followers express more disappointment (</a:t>
            </a:r>
            <a:r>
              <a:rPr lang="en-US" sz="3000" dirty="0" err="1"/>
              <a:t>sads</a:t>
            </a:r>
            <a:r>
              <a:rPr lang="en-US" sz="3000" dirty="0"/>
              <a:t>) in response to AFA topics?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2" descr="https://fbnewsroomus.files.wordpress.com/2016/02/reactions-image-en_us.png?w=9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4" t="40247" r="21180" b="35432"/>
          <a:stretch/>
        </p:blipFill>
        <p:spPr bwMode="auto">
          <a:xfrm>
            <a:off x="5575300" y="3937000"/>
            <a:ext cx="3009900" cy="7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5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 dirty="0"/>
              <a:t>Dataset &amp;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98" y="1626040"/>
            <a:ext cx="10689901" cy="4461398"/>
          </a:xfrm>
        </p:spPr>
        <p:txBody>
          <a:bodyPr>
            <a:normAutofit/>
          </a:bodyPr>
          <a:lstStyle/>
          <a:p>
            <a:r>
              <a:rPr lang="en-US" sz="3200" dirty="0"/>
              <a:t>~14,500 public Facebook posts through Facebook API</a:t>
            </a:r>
          </a:p>
          <a:p>
            <a:pPr lvl="1"/>
            <a:r>
              <a:rPr lang="en-US" sz="3000" dirty="0"/>
              <a:t>Six media outlets (see right)</a:t>
            </a:r>
          </a:p>
          <a:p>
            <a:pPr lvl="1"/>
            <a:r>
              <a:rPr lang="en-US" sz="3000" dirty="0"/>
              <a:t>Feb 15 – Apr 7, 2017 (pulled on April 8, 2017)</a:t>
            </a:r>
          </a:p>
          <a:p>
            <a:endParaRPr lang="en-US" sz="3200" dirty="0"/>
          </a:p>
          <a:p>
            <a:r>
              <a:rPr lang="en-US" sz="3200" dirty="0"/>
              <a:t>Ran 52 topic structural topic model (R stm)</a:t>
            </a:r>
          </a:p>
          <a:p>
            <a:pPr lvl="1"/>
            <a:r>
              <a:rPr lang="en-US" sz="3000" dirty="0"/>
              <a:t>Content covariates: media outlet</a:t>
            </a:r>
          </a:p>
          <a:p>
            <a:pPr lvl="1"/>
            <a:r>
              <a:rPr lang="en-US" sz="2800" dirty="0"/>
              <a:t>Prevalance covariates: media outlet, day </a:t>
            </a:r>
          </a:p>
          <a:p>
            <a:pPr marL="228600" lvl="1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2050" name="Picture 2" descr="Image result for fox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r="14821"/>
          <a:stretch/>
        </p:blipFill>
        <p:spPr bwMode="auto">
          <a:xfrm>
            <a:off x="10346725" y="2041838"/>
            <a:ext cx="1572716" cy="11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new york ti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665" y="3387527"/>
            <a:ext cx="1957808" cy="13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reitb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78" y="4423570"/>
            <a:ext cx="1563195" cy="11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n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234" y="4942734"/>
            <a:ext cx="165100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washington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387" y="5821487"/>
            <a:ext cx="3572971" cy="5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all street journa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9" b="20416"/>
          <a:stretch/>
        </p:blipFill>
        <p:spPr bwMode="auto">
          <a:xfrm>
            <a:off x="8780385" y="2408577"/>
            <a:ext cx="1566340" cy="94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0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>
                <a:hlinkClick r:id="rId2"/>
              </a:rPr>
              <a:t>https://wesslen.shinyapps.io/mediabias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99" y="1174749"/>
            <a:ext cx="6263951" cy="54272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300" y="4749800"/>
            <a:ext cx="3911600" cy="12001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R Shiny / </a:t>
            </a:r>
            <a:r>
              <a:rPr lang="en-US" sz="3200" dirty="0" err="1"/>
              <a:t>flexdashboard</a:t>
            </a:r>
            <a:r>
              <a:rPr lang="en-US" sz="32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5054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 dirty="0"/>
              <a:t>Example: “Obamacare/aca” topic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957" t="52067" r="100" b="196"/>
          <a:stretch/>
        </p:blipFill>
        <p:spPr>
          <a:xfrm>
            <a:off x="901700" y="1420392"/>
            <a:ext cx="10115550" cy="5437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87600" y="3420642"/>
            <a:ext cx="60325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16300" y="2887242"/>
            <a:ext cx="60325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0" y="3947692"/>
            <a:ext cx="60325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4487442"/>
            <a:ext cx="60325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9550" y="5533021"/>
            <a:ext cx="60325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21600" y="3801000"/>
            <a:ext cx="1397000" cy="292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2225" y="1077184"/>
            <a:ext cx="424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Issue Framing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2225" y="1077184"/>
            <a:ext cx="424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Issue Filtering</a:t>
            </a:r>
          </a:p>
        </p:txBody>
      </p:sp>
    </p:spTree>
    <p:extLst>
      <p:ext uri="{BB962C8B-B14F-4D97-AF65-F5344CB8AC3E}">
        <p14:creationId xmlns:p14="http://schemas.microsoft.com/office/powerpoint/2010/main" val="19749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 dirty="0"/>
              <a:t>Example: “Obamacare/aca” topic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00" y="1268649"/>
            <a:ext cx="10999300" cy="53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7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 dirty="0"/>
              <a:t>Example: “Obamacare/aca” topic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9" y="1109991"/>
            <a:ext cx="10528705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3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 dirty="0"/>
              <a:t>Further observations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54398" y="1626040"/>
            <a:ext cx="11013752" cy="446139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Regardless of outlet, higher than normal “sad” and “wow” and lower than normal “haha”,  “loves” for London Attack (Mar 22) and US-Syrian Air Strikes topics.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“Sad” had a lot of variance regardless of topic and outlet.</a:t>
            </a:r>
          </a:p>
          <a:p>
            <a:pPr lvl="1"/>
            <a:r>
              <a:rPr lang="en-US" sz="3000" dirty="0"/>
              <a:t>Average posts have few “</a:t>
            </a:r>
            <a:r>
              <a:rPr lang="en-US" sz="3000" dirty="0" err="1"/>
              <a:t>sads</a:t>
            </a:r>
            <a:r>
              <a:rPr lang="en-US" sz="3000" dirty="0"/>
              <a:t>” but some are very large.</a:t>
            </a:r>
          </a:p>
          <a:p>
            <a:pPr marL="228600" lvl="1" indent="0">
              <a:buNone/>
            </a:pPr>
            <a:endParaRPr lang="en-US" sz="3000" dirty="0"/>
          </a:p>
          <a:p>
            <a:r>
              <a:rPr lang="en-US" sz="3200" dirty="0"/>
              <a:t>High levels of “angry” by Breitbart and Fox News in immigration topic.</a:t>
            </a:r>
          </a:p>
          <a:p>
            <a:pPr lvl="1"/>
            <a:r>
              <a:rPr lang="en-US" sz="3000" dirty="0"/>
              <a:t>High levels of “likes” and “loves” by both for Muslim Ban topic.</a:t>
            </a:r>
          </a:p>
          <a:p>
            <a:pPr lvl="1"/>
            <a:endParaRPr lang="en-US" sz="3000" dirty="0"/>
          </a:p>
          <a:p>
            <a:r>
              <a:rPr lang="en-US" sz="3200" dirty="0"/>
              <a:t>Most user interactions had too large of confidence intervals.</a:t>
            </a:r>
          </a:p>
          <a:p>
            <a:pPr lvl="1"/>
            <a:r>
              <a:rPr lang="en-US" sz="2800" dirty="0"/>
              <a:t>Suggest need for more data or temporal effects (e.g., change over time).</a:t>
            </a:r>
          </a:p>
          <a:p>
            <a:pPr lvl="1"/>
            <a:endParaRPr lang="en-US" sz="3000" dirty="0"/>
          </a:p>
          <a:p>
            <a:pPr marL="0" indent="0">
              <a:buNone/>
            </a:pPr>
            <a:endParaRPr lang="en-US" sz="3200" dirty="0"/>
          </a:p>
          <a:p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878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99" y="308225"/>
            <a:ext cx="10359844" cy="662683"/>
          </a:xfrm>
        </p:spPr>
        <p:txBody>
          <a:bodyPr>
            <a:noAutofit/>
          </a:bodyPr>
          <a:lstStyle/>
          <a:p>
            <a:r>
              <a:rPr lang="en-US" sz="3600" dirty="0"/>
              <a:t>Criticism &amp; 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98" y="1626040"/>
            <a:ext cx="10772451" cy="44613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Only analyzes six media outlets for two months.</a:t>
            </a:r>
          </a:p>
          <a:p>
            <a:pPr lvl="1"/>
            <a:r>
              <a:rPr lang="en-US" sz="3000" dirty="0"/>
              <a:t>Solution: A wider, larger set of media outlets over a longer time.</a:t>
            </a:r>
          </a:p>
          <a:p>
            <a:pPr lvl="1"/>
            <a:endParaRPr lang="en-US" sz="3000" dirty="0"/>
          </a:p>
          <a:p>
            <a:r>
              <a:rPr lang="en-US" sz="3200" dirty="0"/>
              <a:t>Posts are very short leading to poor topics.</a:t>
            </a:r>
          </a:p>
          <a:p>
            <a:pPr lvl="1"/>
            <a:r>
              <a:rPr lang="en-US" sz="3000" dirty="0"/>
              <a:t>Solution: Web-scrape linked articles; include image/videos. </a:t>
            </a:r>
          </a:p>
          <a:p>
            <a:pPr lvl="1"/>
            <a:endParaRPr lang="en-US" sz="3000" dirty="0"/>
          </a:p>
          <a:p>
            <a:r>
              <a:rPr lang="en-US" sz="3200" dirty="0"/>
              <a:t>Analysis between topics and interactions is limited.</a:t>
            </a:r>
          </a:p>
          <a:p>
            <a:pPr lvl="1"/>
            <a:r>
              <a:rPr lang="en-US" sz="3000" dirty="0"/>
              <a:t>Solution: Build a supervised classifier to predict interactions.</a:t>
            </a:r>
          </a:p>
          <a:p>
            <a:pPr lvl="1"/>
            <a:endParaRPr lang="en-US" sz="3000" dirty="0"/>
          </a:p>
          <a:p>
            <a:pPr marL="0" indent="0">
              <a:buNone/>
            </a:pPr>
            <a:endParaRPr lang="en-US" sz="3200" dirty="0"/>
          </a:p>
          <a:p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774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1207</TotalTime>
  <Words>537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Measuring media bias  on facebook with  computer-assisted text analysis</vt:lpstr>
      <vt:lpstr>Problem: measuring media bias</vt:lpstr>
      <vt:lpstr>Dataset &amp; modeling</vt:lpstr>
      <vt:lpstr>https://wesslen.shinyapps.io/mediabias</vt:lpstr>
      <vt:lpstr>Example: “Obamacare/aca” topic</vt:lpstr>
      <vt:lpstr>Example: “Obamacare/aca” topic</vt:lpstr>
      <vt:lpstr>Example: “Obamacare/aca” topic</vt:lpstr>
      <vt:lpstr>Further observations</vt:lpstr>
      <vt:lpstr>Criticism &amp; possible solutions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seminar</dc:title>
  <dc:creator>Ryan Wesslen</dc:creator>
  <cp:lastModifiedBy>Ryan Wesslen</cp:lastModifiedBy>
  <cp:revision>57</cp:revision>
  <dcterms:created xsi:type="dcterms:W3CDTF">2017-04-16T14:21:36Z</dcterms:created>
  <dcterms:modified xsi:type="dcterms:W3CDTF">2017-05-05T02:21:40Z</dcterms:modified>
</cp:coreProperties>
</file>