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59" r:id="rId4"/>
    <p:sldId id="312" r:id="rId5"/>
    <p:sldId id="304" r:id="rId6"/>
    <p:sldId id="279" r:id="rId7"/>
    <p:sldId id="261" r:id="rId8"/>
    <p:sldId id="264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0FC29FE-0468-447C-9B0A-8D0163767038}">
          <p14:sldIdLst>
            <p14:sldId id="256"/>
            <p14:sldId id="268"/>
            <p14:sldId id="259"/>
            <p14:sldId id="312"/>
            <p14:sldId id="304"/>
          </p14:sldIdLst>
        </p14:section>
        <p14:section name="Conclusion" id="{CB8BA822-62D3-41E9-BE30-14A9C1324CF4}">
          <p14:sldIdLst>
            <p14:sldId id="279"/>
            <p14:sldId id="261"/>
            <p14:sldId id="264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Thurmond" initials="NT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0" autoAdjust="0"/>
    <p:restoredTop sz="92402" autoAdjust="0"/>
  </p:normalViewPr>
  <p:slideViewPr>
    <p:cSldViewPr snapToGrid="0">
      <p:cViewPr varScale="1">
        <p:scale>
          <a:sx n="51" d="100"/>
          <a:sy n="51" d="100"/>
        </p:scale>
        <p:origin x="5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55B5-0101-447E-A713-B8B9BC44D6D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542-13BB-4451-9D21-FF76E021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https://projectmosaic.uncc.edu/make-a-consulting-appointment/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7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7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9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FB81-36F1-4611-A75C-AD94DBDCC54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sslen/social-media-workshop" TargetMode="External"/><Relationship Id="rId2" Type="http://schemas.openxmlformats.org/officeDocument/2006/relationships/hyperlink" Target="http://www.github.com/wesslen/federalist-papers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Claude.Thill@uncc.edu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mailto:projectmosaic@uncc.ed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haoyu.li@uncc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mailto:kvenkita@uncc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684" y="2404534"/>
            <a:ext cx="8632319" cy="1646302"/>
          </a:xfrm>
        </p:spPr>
        <p:txBody>
          <a:bodyPr/>
          <a:lstStyle/>
          <a:p>
            <a:r>
              <a:rPr lang="en-US" sz="4400"/>
              <a:t>Twitter Data Acquisition via Twitter’s Public API and 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50273"/>
            <a:ext cx="7766936" cy="1604900"/>
          </a:xfrm>
        </p:spPr>
        <p:txBody>
          <a:bodyPr>
            <a:normAutofit/>
          </a:bodyPr>
          <a:lstStyle/>
          <a:p>
            <a:r>
              <a:rPr lang="en-US" dirty="0"/>
              <a:t>Project Mosaic Workshop</a:t>
            </a:r>
          </a:p>
          <a:p>
            <a:r>
              <a:rPr lang="en-US" smtClean="0"/>
              <a:t>Date </a:t>
            </a:r>
            <a:r>
              <a:rPr lang="en-US" smtClean="0"/>
              <a:t>10/13/2016</a:t>
            </a:r>
            <a:endParaRPr lang="en-US" dirty="0"/>
          </a:p>
          <a:p>
            <a:r>
              <a:rPr lang="en-US" dirty="0" smtClean="0"/>
              <a:t>Ryan </a:t>
            </a:r>
            <a:r>
              <a:rPr lang="en-US" dirty="0" err="1" smtClean="0"/>
              <a:t>Wesslen</a:t>
            </a:r>
            <a:r>
              <a:rPr lang="en-US" dirty="0" smtClean="0"/>
              <a:t>, Computing &amp; Informatics   </a:t>
            </a:r>
            <a:endParaRPr lang="en-US" dirty="0"/>
          </a:p>
          <a:p>
            <a:r>
              <a:rPr lang="en-US" dirty="0" smtClean="0"/>
              <a:t>rwesslen@uncc.edu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56" y="160486"/>
            <a:ext cx="5915728" cy="10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790" y="144675"/>
            <a:ext cx="8017487" cy="834189"/>
          </a:xfrm>
        </p:spPr>
        <p:txBody>
          <a:bodyPr/>
          <a:lstStyle/>
          <a:p>
            <a:r>
              <a:rPr lang="en-US" dirty="0"/>
              <a:t>Project Mosaic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96" y="1001341"/>
            <a:ext cx="8126885" cy="5557262"/>
          </a:xfrm>
        </p:spPr>
        <p:txBody>
          <a:bodyPr>
            <a:normAutofit/>
          </a:bodyPr>
          <a:lstStyle/>
          <a:p>
            <a:r>
              <a:rPr lang="en-US" dirty="0" smtClean="0"/>
              <a:t>Project Mosaic: What do we do?</a:t>
            </a:r>
            <a:endParaRPr lang="en-US" dirty="0"/>
          </a:p>
          <a:p>
            <a:pPr lvl="1"/>
            <a:r>
              <a:rPr lang="en-US" dirty="0" smtClean="0"/>
              <a:t>Build research methods capability in social sciences</a:t>
            </a:r>
          </a:p>
          <a:p>
            <a:pPr lvl="1"/>
            <a:r>
              <a:rPr lang="en-US" dirty="0" smtClean="0"/>
              <a:t>Facilitate research across social science disciplines </a:t>
            </a:r>
          </a:p>
          <a:p>
            <a:pPr lvl="1"/>
            <a:r>
              <a:rPr lang="en-US" dirty="0" smtClean="0"/>
              <a:t>Promote social science research </a:t>
            </a:r>
          </a:p>
          <a:p>
            <a:r>
              <a:rPr lang="en-US" dirty="0" smtClean="0"/>
              <a:t>Project Mosaic Services</a:t>
            </a:r>
            <a:endParaRPr lang="en-US" dirty="0"/>
          </a:p>
          <a:p>
            <a:pPr lvl="1"/>
            <a:r>
              <a:rPr lang="en-US" dirty="0" smtClean="0"/>
              <a:t>Social sciences research incubator </a:t>
            </a:r>
          </a:p>
          <a:p>
            <a:pPr lvl="2"/>
            <a:r>
              <a:rPr lang="en-US" dirty="0"/>
              <a:t>Facilitate connections </a:t>
            </a:r>
            <a:endParaRPr lang="en-US" dirty="0" smtClean="0"/>
          </a:p>
          <a:p>
            <a:pPr lvl="2"/>
            <a:r>
              <a:rPr lang="en-US" dirty="0" smtClean="0"/>
              <a:t>Bring people together to exchange ideas and pursue external funding</a:t>
            </a:r>
          </a:p>
          <a:p>
            <a:pPr lvl="2"/>
            <a:r>
              <a:rPr lang="en-US" dirty="0" smtClean="0"/>
              <a:t>Information sharing on research funding opportunities </a:t>
            </a:r>
          </a:p>
          <a:p>
            <a:pPr lvl="1"/>
            <a:r>
              <a:rPr lang="en-US" dirty="0" smtClean="0"/>
              <a:t>Consulting</a:t>
            </a:r>
          </a:p>
          <a:p>
            <a:pPr lvl="2"/>
            <a:r>
              <a:rPr lang="en-US" dirty="0" smtClean="0"/>
              <a:t>Free to UNC Charlotte faculty, staff and graduate students </a:t>
            </a:r>
          </a:p>
          <a:p>
            <a:pPr lvl="1"/>
            <a:r>
              <a:rPr lang="en-US" dirty="0" smtClean="0"/>
              <a:t>Workshops</a:t>
            </a:r>
          </a:p>
          <a:p>
            <a:pPr lvl="2"/>
            <a:r>
              <a:rPr lang="en-US" dirty="0" smtClean="0"/>
              <a:t>Open to entire campus community</a:t>
            </a:r>
          </a:p>
          <a:p>
            <a:pPr lvl="2"/>
            <a:r>
              <a:rPr lang="en-US" dirty="0" smtClean="0"/>
              <a:t>Provides cutting-edge tools for research and a forum for researchers to network within campus </a:t>
            </a:r>
            <a:endParaRPr lang="en-US" dirty="0"/>
          </a:p>
        </p:txBody>
      </p:sp>
      <p:pic>
        <p:nvPicPr>
          <p:cNvPr id="9" name="Picture 8" descr="IMG_067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5706" y="1150376"/>
            <a:ext cx="2772978" cy="2079733"/>
          </a:xfrm>
          <a:prstGeom prst="rect">
            <a:avLst/>
          </a:prstGeom>
        </p:spPr>
      </p:pic>
      <p:pic>
        <p:nvPicPr>
          <p:cNvPr id="7" name="Picture 6" descr="IMG_0953 copy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/>
          <a:stretch/>
        </p:blipFill>
        <p:spPr>
          <a:xfrm>
            <a:off x="6943576" y="3986602"/>
            <a:ext cx="2583449" cy="1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199"/>
            <a:ext cx="8596668" cy="4314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Overview </a:t>
            </a:r>
            <a:r>
              <a:rPr lang="en-US" sz="2800" smtClean="0"/>
              <a:t>of </a:t>
            </a:r>
            <a:r>
              <a:rPr lang="en-US" sz="2800" smtClean="0"/>
              <a:t>Acquiring Twitter Data via API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smtClean="0"/>
              <a:t>Example 1: TwitteR and StreamR packages</a:t>
            </a:r>
            <a:endParaRPr lang="en-US" sz="2800" dirty="0" smtClean="0"/>
          </a:p>
          <a:p>
            <a:r>
              <a:rPr lang="en-US" sz="2800" smtClean="0"/>
              <a:t>Example 2: Facebook API (FacebookR)</a:t>
            </a:r>
            <a:endParaRPr lang="en-US" sz="2800" dirty="0" smtClean="0"/>
          </a:p>
          <a:p>
            <a:r>
              <a:rPr lang="en-US" sz="2800" smtClean="0"/>
              <a:t>Example 3: NY Times API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833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191090"/>
              </p:ext>
            </p:extLst>
          </p:nvPr>
        </p:nvGraphicFramePr>
        <p:xfrm>
          <a:off x="751696" y="1711906"/>
          <a:ext cx="8466138" cy="403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28"/>
                <a:gridCol w="2290837"/>
                <a:gridCol w="4482073"/>
              </a:tblGrid>
              <a:tr h="6765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Level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Background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Learning Objective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Beginner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No experience with API’s and/or Twitter data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Learn </a:t>
                      </a:r>
                      <a:r>
                        <a:rPr lang="en-US" sz="1800" smtClean="0"/>
                        <a:t>API terminology, Twitter API functionality and rate limits</a:t>
                      </a:r>
                      <a:r>
                        <a:rPr lang="en-US" sz="1800" baseline="0" smtClean="0"/>
                        <a:t> to better craft research questions given data constraints.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Intermediate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Some</a:t>
                      </a:r>
                      <a:r>
                        <a:rPr lang="en-US" sz="1800" baseline="0" smtClean="0"/>
                        <a:t> API and/or Twitter data experience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rerun code independently and learn the associated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smtClean="0"/>
                        <a:t>R </a:t>
                      </a:r>
                      <a:r>
                        <a:rPr lang="en-US" sz="1800" smtClean="0"/>
                        <a:t>packages </a:t>
                      </a:r>
                      <a:r>
                        <a:rPr lang="en-US" sz="1800" dirty="0" smtClean="0"/>
                        <a:t>functionality.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Advanced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Proficient </a:t>
                      </a:r>
                      <a:r>
                        <a:rPr lang="en-US" sz="1800" smtClean="0"/>
                        <a:t>in API’s and/or</a:t>
                      </a:r>
                      <a:r>
                        <a:rPr lang="en-US" sz="1800" baseline="0" smtClean="0"/>
                        <a:t> Twitter data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</a:t>
                      </a:r>
                      <a:r>
                        <a:rPr lang="en-US" sz="1800" smtClean="0"/>
                        <a:t>to </a:t>
                      </a:r>
                      <a:r>
                        <a:rPr lang="en-US" sz="1800" smtClean="0"/>
                        <a:t>generalize</a:t>
                      </a:r>
                      <a:r>
                        <a:rPr lang="en-US" sz="1800" baseline="0" smtClean="0"/>
                        <a:t> code to loop and sleep to maximize rate limits of potential data. 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1271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All workshop materials can be found here:</a:t>
            </a:r>
          </a:p>
          <a:p>
            <a:pPr marL="0" indent="0">
              <a:buNone/>
            </a:pPr>
            <a:endParaRPr lang="en-US" sz="3200" dirty="0" smtClean="0">
              <a:hlinkClick r:id="rId2"/>
            </a:endParaRPr>
          </a:p>
          <a:p>
            <a:pPr marL="0" indent="0">
              <a:buNone/>
            </a:pPr>
            <a:r>
              <a:rPr lang="en-US" sz="3200" smtClean="0">
                <a:hlinkClick r:id="rId3"/>
              </a:rPr>
              <a:t>https://github.com/wesslen/social-media-workshop</a:t>
            </a:r>
            <a:endParaRPr lang="en-US" sz="3200" smtClean="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These materials were created by Pablo Barberá</a:t>
            </a:r>
          </a:p>
          <a:p>
            <a:pPr marL="0" indent="0">
              <a:buNone/>
            </a:pPr>
            <a:r>
              <a:rPr lang="en-US" sz="3200" smtClean="0"/>
              <a:t>(not me) and he deserves all credit for the materials.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15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57" y="1405064"/>
            <a:ext cx="8596668" cy="50088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Incubator</a:t>
            </a:r>
          </a:p>
          <a:p>
            <a:pPr lvl="1"/>
            <a:r>
              <a:rPr lang="en-US" dirty="0" smtClean="0"/>
              <a:t>Affiliates Program</a:t>
            </a:r>
          </a:p>
          <a:p>
            <a:pPr lvl="2"/>
            <a:r>
              <a:rPr lang="en-US" dirty="0" smtClean="0"/>
              <a:t>Faculty Affiliates are hand picked for their research expertise </a:t>
            </a:r>
          </a:p>
          <a:p>
            <a:pPr lvl="2"/>
            <a:r>
              <a:rPr lang="en-US" dirty="0" smtClean="0"/>
              <a:t>Our affiliates leverage the core functionality and expertise of Project Mosaic </a:t>
            </a:r>
          </a:p>
          <a:p>
            <a:pPr lvl="1"/>
            <a:r>
              <a:rPr lang="en-US" dirty="0" smtClean="0"/>
              <a:t>Seed Grants Program </a:t>
            </a:r>
          </a:p>
          <a:p>
            <a:pPr lvl="2"/>
            <a:r>
              <a:rPr lang="en-US" dirty="0" smtClean="0"/>
              <a:t>Geared towards the formation of new teams of researchers in the social, behavior and economic sciences </a:t>
            </a:r>
          </a:p>
          <a:p>
            <a:pPr lvl="2"/>
            <a:r>
              <a:rPr lang="en-US" dirty="0" smtClean="0"/>
              <a:t>Aim is to pursue external funding</a:t>
            </a:r>
          </a:p>
          <a:p>
            <a:r>
              <a:rPr lang="en-US" dirty="0" smtClean="0"/>
              <a:t>Consulting 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Mosaic offers three types of consulting:</a:t>
            </a:r>
          </a:p>
          <a:p>
            <a:pPr lvl="2"/>
            <a:r>
              <a:rPr lang="en-US" dirty="0"/>
              <a:t>Software-centric</a:t>
            </a:r>
          </a:p>
          <a:p>
            <a:pPr lvl="2"/>
            <a:r>
              <a:rPr lang="en-US" dirty="0"/>
              <a:t>Dissertation/thesis assistance </a:t>
            </a:r>
          </a:p>
          <a:p>
            <a:pPr lvl="2"/>
            <a:r>
              <a:rPr lang="en-US" dirty="0"/>
              <a:t>Research collaboration </a:t>
            </a:r>
            <a:endParaRPr lang="en-US" dirty="0" smtClean="0"/>
          </a:p>
          <a:p>
            <a:r>
              <a:rPr lang="en-US" dirty="0" smtClean="0"/>
              <a:t>Workshops </a:t>
            </a:r>
          </a:p>
          <a:p>
            <a:pPr lvl="1"/>
            <a:r>
              <a:rPr lang="en-US" dirty="0" smtClean="0"/>
              <a:t>Our workshops fulfill a commitment to enhance data literacy and analytical capabilities of UNC Charlotte researchers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58638" y="4677828"/>
            <a:ext cx="2684772" cy="584776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Make an appointment on our website!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90794" y="6131294"/>
            <a:ext cx="2524004" cy="584776"/>
          </a:xfrm>
          <a:prstGeom prst="rect">
            <a:avLst/>
          </a:prstGeom>
          <a:solidFill>
            <a:srgbClr val="00703C">
              <a:alpha val="5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Find workshops online on  our Events List.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Project Mosaic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331090" y="932351"/>
            <a:ext cx="6942912" cy="519222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Jean</a:t>
            </a:r>
            <a:r>
              <a:rPr lang="en-US" sz="1600" dirty="0"/>
              <a:t>-Claude </a:t>
            </a:r>
            <a:r>
              <a:rPr lang="en-US" sz="1600" dirty="0" err="1"/>
              <a:t>Thill</a:t>
            </a:r>
            <a:r>
              <a:rPr lang="en-US" sz="1600" dirty="0"/>
              <a:t> is the director of Project Mosaic. A broadly trained geographer, he is a ‘Knight’ Distinguished Professor of Public Policy at UNC </a:t>
            </a:r>
            <a:r>
              <a:rPr lang="en-US" sz="1600" dirty="0" smtClean="0"/>
              <a:t>Charlotte.</a:t>
            </a:r>
          </a:p>
          <a:p>
            <a:r>
              <a:rPr lang="en-US" sz="1600" dirty="0" smtClean="0"/>
              <a:t>Contact Jean-Claude: </a:t>
            </a:r>
          </a:p>
          <a:p>
            <a:pPr lvl="2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Jean-Claude.Thill@uncc.edu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Phone: 704-687-5931 ext. 75909 </a:t>
            </a:r>
          </a:p>
          <a:p>
            <a:pPr marL="342900" lvl="1" indent="-342900"/>
            <a:endParaRPr lang="en-US" sz="1600" dirty="0" smtClean="0"/>
          </a:p>
          <a:p>
            <a:pPr marL="342900" lvl="1" indent="-342900"/>
            <a:r>
              <a:rPr lang="en-US" dirty="0" smtClean="0"/>
              <a:t>Leonora </a:t>
            </a:r>
            <a:r>
              <a:rPr lang="en-US" dirty="0"/>
              <a:t>is the Administrative Support for Project Mosaic. She manages our not-so-massive paperwork, coordinates meetings and assists with administrative functions.</a:t>
            </a:r>
          </a:p>
          <a:p>
            <a:r>
              <a:rPr lang="en-US" sz="1600" dirty="0" smtClean="0"/>
              <a:t>Contact Leonora: 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4"/>
              </a:rPr>
              <a:t>projectmosaic@uncc.edu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Phone: </a:t>
            </a:r>
            <a:r>
              <a:rPr lang="en-US" sz="1400" dirty="0"/>
              <a:t>704-687-5931 </a:t>
            </a:r>
            <a:endParaRPr lang="en-US" sz="14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  <p:pic>
        <p:nvPicPr>
          <p:cNvPr id="18" name="Picture 17" descr="Screen Shot 2016-09-20 at 11.11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3" y="1734602"/>
            <a:ext cx="1828800" cy="1803400"/>
          </a:xfrm>
          <a:prstGeom prst="rect">
            <a:avLst/>
          </a:prstGeom>
        </p:spPr>
      </p:pic>
      <p:pic>
        <p:nvPicPr>
          <p:cNvPr id="19" name="Picture 18" descr="Screen Shot 2016-09-20 at 11.14.3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4030752"/>
            <a:ext cx="1824382" cy="1836626"/>
          </a:xfrm>
          <a:prstGeom prst="rect">
            <a:avLst/>
          </a:prstGeom>
        </p:spPr>
      </p:pic>
      <p:pic>
        <p:nvPicPr>
          <p:cNvPr id="20" name="Picture 19" descr="Screen Shot 2016-09-20 at 11.20.4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97" y="5995423"/>
            <a:ext cx="5793561" cy="7201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59486" y="5304752"/>
            <a:ext cx="3359984" cy="584776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Visit our website! </a:t>
            </a:r>
          </a:p>
          <a:p>
            <a:pPr algn="ctr"/>
            <a:r>
              <a:rPr lang="en-US" sz="1600" dirty="0" err="1" smtClean="0"/>
              <a:t>Projectmosaic.uncc.edu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335" y="4147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Resources: Consultants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407" y="1736099"/>
            <a:ext cx="7009345" cy="4790353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Shaoyu</a:t>
            </a:r>
            <a:r>
              <a:rPr lang="en-US" sz="1600" dirty="0" smtClean="0"/>
              <a:t> Li is </a:t>
            </a:r>
            <a:r>
              <a:rPr lang="en-US" sz="1600" dirty="0"/>
              <a:t>the head consultant in the Center of Statistics and Applied Mathematics Consulting Center (CSAMC) and works with Project Mosaic to coordinate consulting requests for statistical and mathematical expertise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Contact </a:t>
            </a:r>
            <a:r>
              <a:rPr lang="en-US" sz="1600" dirty="0" err="1" smtClean="0"/>
              <a:t>Shaoyu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3"/>
              </a:rPr>
              <a:t>shaoyu.li@uncc.edu</a:t>
            </a:r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1600" dirty="0" smtClean="0"/>
              <a:t>Kailas </a:t>
            </a:r>
            <a:r>
              <a:rPr lang="en-US" sz="1600" dirty="0" err="1" smtClean="0"/>
              <a:t>Venkitasubramanian</a:t>
            </a:r>
            <a:r>
              <a:rPr lang="en-US" sz="1600" dirty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 research methodologist and manages the consulting service and the workshop program of Project </a:t>
            </a:r>
            <a:r>
              <a:rPr lang="en-US" sz="1600" dirty="0" smtClean="0"/>
              <a:t>Mosaic. Kailas is </a:t>
            </a:r>
            <a:r>
              <a:rPr lang="en-US" sz="1600" dirty="0"/>
              <a:t>experienced in a variety of applied statistical techniques and works fluently on multiple software platforms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Contact Kailas: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4"/>
              </a:rPr>
              <a:t>kvenkita@uncc.edu</a:t>
            </a:r>
            <a:r>
              <a:rPr lang="en-US" sz="1400" dirty="0" smtClean="0"/>
              <a:t> </a:t>
            </a:r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2" y="1930398"/>
            <a:ext cx="1718163" cy="1706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32" y="4464842"/>
            <a:ext cx="1595016" cy="19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05" y="1256714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3C"/>
      </a:accent1>
      <a:accent2>
        <a:srgbClr val="FFFF00"/>
      </a:accent2>
      <a:accent3>
        <a:srgbClr val="54A021"/>
      </a:accent3>
      <a:accent4>
        <a:srgbClr val="00703C"/>
      </a:accent4>
      <a:accent5>
        <a:srgbClr val="C42F1A"/>
      </a:accent5>
      <a:accent6>
        <a:srgbClr val="918655"/>
      </a:accent6>
      <a:hlink>
        <a:srgbClr val="00703C"/>
      </a:hlink>
      <a:folHlink>
        <a:srgbClr val="00703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7000</TotalTime>
  <Words>501</Words>
  <Application>Microsoft Office PowerPoint</Application>
  <PresentationFormat>Widescreen</PresentationFormat>
  <Paragraphs>101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Twitter Data Acquisition via Twitter’s Public API and R</vt:lpstr>
      <vt:lpstr>Project Mosaic </vt:lpstr>
      <vt:lpstr>Workshop Agenda </vt:lpstr>
      <vt:lpstr>Learning Objectives</vt:lpstr>
      <vt:lpstr>Workshop materials</vt:lpstr>
      <vt:lpstr>More About Services </vt:lpstr>
      <vt:lpstr>Contact Project Mosaic </vt:lpstr>
      <vt:lpstr>Additional Resources: Consultants </vt:lpstr>
      <vt:lpstr>Questions?</vt:lpstr>
    </vt:vector>
  </TitlesOfParts>
  <Company>Ingersoll Rand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Gur, Shahar</dc:creator>
  <cp:lastModifiedBy>Ryan Wesslen</cp:lastModifiedBy>
  <cp:revision>123</cp:revision>
  <dcterms:created xsi:type="dcterms:W3CDTF">2016-01-28T19:29:20Z</dcterms:created>
  <dcterms:modified xsi:type="dcterms:W3CDTF">2016-10-12T21:46:52Z</dcterms:modified>
</cp:coreProperties>
</file>