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5" r:id="rId7"/>
    <p:sldId id="261" r:id="rId8"/>
    <p:sldId id="262" r:id="rId9"/>
    <p:sldId id="263" r:id="rId10"/>
    <p:sldId id="264"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585" autoAdjust="0"/>
  </p:normalViewPr>
  <p:slideViewPr>
    <p:cSldViewPr>
      <p:cViewPr varScale="1">
        <p:scale>
          <a:sx n="68" d="100"/>
          <a:sy n="68" d="100"/>
        </p:scale>
        <p:origin x="-1446" y="-108"/>
      </p:cViewPr>
      <p:guideLst>
        <p:guide orient="horz" pos="2160"/>
        <p:guide pos="2880"/>
      </p:guideLst>
    </p:cSldViewPr>
  </p:slideViewPr>
  <p:outlineViewPr>
    <p:cViewPr>
      <p:scale>
        <a:sx n="33" d="100"/>
        <a:sy n="33" d="100"/>
      </p:scale>
      <p:origin x="0" y="333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1D8BD707-D9CF-40AE-B4C6-C98DA3205C09}" type="datetimeFigureOut">
              <a:rPr lang="en-US" smtClean="0"/>
              <a:pPr/>
              <a:t>1/3/2023</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B6F15528-21DE-4FAA-801E-634DDDAF4B2B}"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1D8BD707-D9CF-40AE-B4C6-C98DA3205C09}" type="datetimeFigureOut">
              <a:rPr lang="en-US" smtClean="0"/>
              <a:pPr/>
              <a:t>1/3/2023</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B6F15528-21DE-4FAA-801E-634DDDAF4B2B}"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1D8BD707-D9CF-40AE-B4C6-C98DA3205C09}" type="datetimeFigureOut">
              <a:rPr lang="en-US" smtClean="0"/>
              <a:pPr/>
              <a:t>1/3/2023</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B6F15528-21DE-4FAA-801E-634DDDAF4B2B}"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eginnovations.com/java-performance-monitorin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geeksforgeeks.org/multithreading-in-java/"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b="1" dirty="0" smtClean="0"/>
              <a:t>Threading &amp; </a:t>
            </a:r>
            <a:r>
              <a:rPr lang="en-US" b="1" dirty="0" err="1" smtClean="0"/>
              <a:t>threadpool</a:t>
            </a:r>
            <a:r>
              <a:rPr lang="en-US" b="1" dirty="0" smtClean="0"/>
              <a:t> </a:t>
            </a:r>
            <a:endParaRPr lang="en-US" b="1"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20511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Java Thread Pool</a:t>
            </a:r>
            <a:endParaRPr lang="en-US" b="1" dirty="0"/>
          </a:p>
        </p:txBody>
      </p:sp>
      <p:sp>
        <p:nvSpPr>
          <p:cNvPr id="3" name="Content Placeholder 2"/>
          <p:cNvSpPr>
            <a:spLocks noGrp="1"/>
          </p:cNvSpPr>
          <p:nvPr>
            <p:ph sz="quarter" idx="1"/>
          </p:nvPr>
        </p:nvSpPr>
        <p:spPr/>
        <p:txBody>
          <a:bodyPr/>
          <a:lstStyle/>
          <a:p>
            <a:r>
              <a:rPr lang="en-US" b="1" dirty="0"/>
              <a:t>Java Thread pool</a:t>
            </a:r>
            <a:r>
              <a:rPr lang="en-US" dirty="0"/>
              <a:t> represents a group of worker threads that are waiting for the job and reused many times.</a:t>
            </a:r>
          </a:p>
          <a:p>
            <a:pPr marL="0" indent="0">
              <a:buNone/>
            </a:pPr>
            <a:r>
              <a:rPr lang="en-US" dirty="0"/>
              <a:t>In the case of a thread pool, a group of fixed-size threads is created. A thread from the thread pool is pulled out and assigned a job by the service provider. After completion of the job, the thread is contained in the thread pool again.</a:t>
            </a:r>
            <a:endParaRPr lang="en-US" dirty="0"/>
          </a:p>
        </p:txBody>
      </p:sp>
    </p:spTree>
    <p:extLst>
      <p:ext uri="{BB962C8B-B14F-4D97-AF65-F5344CB8AC3E}">
        <p14:creationId xmlns:p14="http://schemas.microsoft.com/office/powerpoint/2010/main" val="15972703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Thread pool methods</a:t>
            </a:r>
            <a:endParaRPr lang="en-US" b="1" dirty="0"/>
          </a:p>
        </p:txBody>
      </p:sp>
      <p:sp>
        <p:nvSpPr>
          <p:cNvPr id="3" name="Content Placeholder 2"/>
          <p:cNvSpPr>
            <a:spLocks noGrp="1"/>
          </p:cNvSpPr>
          <p:nvPr>
            <p:ph sz="quarter" idx="1"/>
          </p:nvPr>
        </p:nvSpPr>
        <p:spPr/>
        <p:txBody>
          <a:bodyPr/>
          <a:lstStyle/>
          <a:p>
            <a:r>
              <a:rPr lang="en-US" dirty="0"/>
              <a:t>Thread Pool Methods</a:t>
            </a:r>
          </a:p>
          <a:p>
            <a:pPr marL="0" indent="0">
              <a:buNone/>
            </a:pPr>
            <a:r>
              <a:rPr lang="en-US" b="1" dirty="0" smtClean="0"/>
              <a:t> </a:t>
            </a:r>
            <a:r>
              <a:rPr lang="en-US" b="1" dirty="0" err="1" smtClean="0"/>
              <a:t>newFixedThreadPool</a:t>
            </a:r>
            <a:r>
              <a:rPr lang="en-US" b="1" dirty="0" smtClean="0"/>
              <a:t>(</a:t>
            </a:r>
            <a:r>
              <a:rPr lang="en-US" b="1" dirty="0" err="1" smtClean="0"/>
              <a:t>int</a:t>
            </a:r>
            <a:r>
              <a:rPr lang="en-US" b="1" dirty="0" smtClean="0"/>
              <a:t> </a:t>
            </a:r>
            <a:r>
              <a:rPr lang="en-US" b="1" dirty="0"/>
              <a:t>s):</a:t>
            </a:r>
            <a:r>
              <a:rPr lang="en-US" dirty="0"/>
              <a:t> The method creates a thread pool of the fixed size s</a:t>
            </a:r>
            <a:r>
              <a:rPr lang="en-US" dirty="0" smtClean="0"/>
              <a:t>.</a:t>
            </a:r>
          </a:p>
          <a:p>
            <a:pPr marL="0" indent="0">
              <a:buNone/>
            </a:pPr>
            <a:endParaRPr lang="en-US" dirty="0"/>
          </a:p>
          <a:p>
            <a:pPr marL="0" indent="0">
              <a:buNone/>
            </a:pPr>
            <a:r>
              <a:rPr lang="en-US" b="1" dirty="0" smtClean="0"/>
              <a:t> </a:t>
            </a:r>
            <a:r>
              <a:rPr lang="en-US" b="1" dirty="0" err="1" smtClean="0"/>
              <a:t>newCachedThreadPool</a:t>
            </a:r>
            <a:r>
              <a:rPr lang="en-US" b="1" dirty="0"/>
              <a:t>():</a:t>
            </a:r>
            <a:r>
              <a:rPr lang="en-US" dirty="0"/>
              <a:t> The method creates a new thread pool that creates the new threads when needed but will still use the previously created thread whenever they are available to use</a:t>
            </a:r>
            <a:r>
              <a:rPr lang="en-US" dirty="0" smtClean="0"/>
              <a:t>.</a:t>
            </a:r>
          </a:p>
          <a:p>
            <a:pPr marL="0" indent="0">
              <a:buNone/>
            </a:pPr>
            <a:endParaRPr lang="en-US" dirty="0"/>
          </a:p>
          <a:p>
            <a:pPr marL="0" indent="0">
              <a:buNone/>
            </a:pPr>
            <a:r>
              <a:rPr lang="en-US" b="1" dirty="0" smtClean="0"/>
              <a:t> </a:t>
            </a:r>
            <a:r>
              <a:rPr lang="en-US" b="1" dirty="0" err="1" smtClean="0"/>
              <a:t>newSingleThreadExecutor</a:t>
            </a:r>
            <a:r>
              <a:rPr lang="en-US" b="1" dirty="0"/>
              <a:t>():</a:t>
            </a:r>
            <a:r>
              <a:rPr lang="en-US" dirty="0"/>
              <a:t> The method creates a new thread.</a:t>
            </a:r>
            <a:endParaRPr lang="en-US" dirty="0"/>
          </a:p>
        </p:txBody>
      </p:sp>
    </p:spTree>
    <p:extLst>
      <p:ext uri="{BB962C8B-B14F-4D97-AF65-F5344CB8AC3E}">
        <p14:creationId xmlns:p14="http://schemas.microsoft.com/office/powerpoint/2010/main" val="2713790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Threading</a:t>
            </a:r>
            <a:endParaRPr lang="en-US" b="1" dirty="0"/>
          </a:p>
        </p:txBody>
      </p:sp>
      <p:sp>
        <p:nvSpPr>
          <p:cNvPr id="3" name="Content Placeholder 2"/>
          <p:cNvSpPr>
            <a:spLocks noGrp="1"/>
          </p:cNvSpPr>
          <p:nvPr>
            <p:ph sz="quarter" idx="1"/>
          </p:nvPr>
        </p:nvSpPr>
        <p:spPr>
          <a:xfrm>
            <a:off x="304800" y="1219200"/>
            <a:ext cx="8458200" cy="5105400"/>
          </a:xfrm>
        </p:spPr>
        <p:txBody>
          <a:bodyPr/>
          <a:lstStyle/>
          <a:p>
            <a:r>
              <a:rPr lang="en-US" dirty="0"/>
              <a:t>A thread in Java is the path followed when executing a program. All Java programs have at least one thread, known as the main thread, which is created by the </a:t>
            </a:r>
            <a:r>
              <a:rPr lang="en-US" dirty="0">
                <a:hlinkClick r:id="rId2"/>
              </a:rPr>
              <a:t>Java Virtual Machine</a:t>
            </a:r>
            <a:r>
              <a:rPr lang="en-US" dirty="0"/>
              <a:t> (JVM) at the program’s start, when the </a:t>
            </a:r>
            <a:r>
              <a:rPr lang="en-US" i="1" dirty="0"/>
              <a:t>main()</a:t>
            </a:r>
            <a:r>
              <a:rPr lang="en-US" dirty="0"/>
              <a:t> method is invoked</a:t>
            </a:r>
            <a:r>
              <a:rPr lang="en-US" dirty="0" smtClean="0"/>
              <a:t>.</a:t>
            </a:r>
          </a:p>
          <a:p>
            <a:pPr marL="0" indent="0">
              <a:buNone/>
            </a:pPr>
            <a:endParaRPr lang="en-US" dirty="0" smtClean="0"/>
          </a:p>
          <a:p>
            <a:r>
              <a:rPr lang="en-US" dirty="0"/>
              <a:t>A single-threaded application has only one Java thread and can handle only one task at a time. To handle multiple tasks in parallel, multi-threading is used: multiple Java threads are created, each performing a different task</a:t>
            </a:r>
            <a:r>
              <a:rPr lang="en-US" dirty="0" smtClean="0"/>
              <a:t>.</a:t>
            </a:r>
          </a:p>
          <a:p>
            <a:endParaRPr lang="en-US" dirty="0"/>
          </a:p>
        </p:txBody>
      </p:sp>
    </p:spTree>
    <p:extLst>
      <p:ext uri="{BB962C8B-B14F-4D97-AF65-F5344CB8AC3E}">
        <p14:creationId xmlns:p14="http://schemas.microsoft.com/office/powerpoint/2010/main" val="1473888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t>Java Thread vs. Java Process</a:t>
            </a:r>
            <a:r>
              <a:rPr lang="en-US" dirty="0"/>
              <a:t/>
            </a:r>
            <a:br>
              <a:rPr lang="en-US" dirty="0"/>
            </a:br>
            <a:endParaRPr lang="en-US" dirty="0"/>
          </a:p>
        </p:txBody>
      </p:sp>
      <p:sp>
        <p:nvSpPr>
          <p:cNvPr id="3" name="Content Placeholder 2"/>
          <p:cNvSpPr>
            <a:spLocks noGrp="1"/>
          </p:cNvSpPr>
          <p:nvPr>
            <p:ph sz="quarter" idx="1"/>
          </p:nvPr>
        </p:nvSpPr>
        <p:spPr>
          <a:xfrm>
            <a:off x="152400" y="1066800"/>
            <a:ext cx="8437301" cy="5013960"/>
          </a:xfrm>
        </p:spPr>
        <p:txBody>
          <a:bodyPr>
            <a:normAutofit/>
          </a:bodyPr>
          <a:lstStyle/>
          <a:p>
            <a:r>
              <a:rPr lang="en-US" dirty="0"/>
              <a:t>A Java process is a program in execution. A Java thread is a subset of a Java process.</a:t>
            </a:r>
          </a:p>
          <a:p>
            <a:r>
              <a:rPr lang="en-US" dirty="0"/>
              <a:t>A Java process consists of multiple threads and a Java thread is often regarded as a light-weight process.</a:t>
            </a:r>
          </a:p>
          <a:p>
            <a:r>
              <a:rPr lang="en-US" dirty="0"/>
              <a:t>While a Java process has its own address space, a Java thread uses the process’ address space and shares it with other threads of that process.</a:t>
            </a: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400" y="4038600"/>
            <a:ext cx="3093776"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81000" y="4343400"/>
            <a:ext cx="5105400" cy="2308324"/>
          </a:xfrm>
          <a:prstGeom prst="rect">
            <a:avLst/>
          </a:prstGeom>
          <a:noFill/>
        </p:spPr>
        <p:txBody>
          <a:bodyPr wrap="square" rtlCol="0">
            <a:spAutoFit/>
          </a:bodyPr>
          <a:lstStyle/>
          <a:p>
            <a:r>
              <a:rPr lang="en-US" dirty="0"/>
              <a:t>A thread can communicate with other threads of the same process using methods like wait(), notify(), </a:t>
            </a:r>
            <a:r>
              <a:rPr lang="en-US" dirty="0" err="1"/>
              <a:t>notifyAll</a:t>
            </a:r>
            <a:r>
              <a:rPr lang="en-US" dirty="0"/>
              <a:t>(). Global variables can also be used to pass data between threads. On the other hand, a process can only communicate with other process by using inter-process communication techniques like sockets, files, etc.</a:t>
            </a:r>
          </a:p>
          <a:p>
            <a:endParaRPr lang="en-US" dirty="0"/>
          </a:p>
        </p:txBody>
      </p:sp>
    </p:spTree>
    <p:extLst>
      <p:ext uri="{BB962C8B-B14F-4D97-AF65-F5344CB8AC3E}">
        <p14:creationId xmlns:p14="http://schemas.microsoft.com/office/powerpoint/2010/main" val="1950831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Threading</a:t>
            </a:r>
            <a:endParaRPr lang="en-US" b="1" dirty="0"/>
          </a:p>
        </p:txBody>
      </p:sp>
      <p:sp>
        <p:nvSpPr>
          <p:cNvPr id="3" name="Content Placeholder 2"/>
          <p:cNvSpPr>
            <a:spLocks noGrp="1"/>
          </p:cNvSpPr>
          <p:nvPr>
            <p:ph sz="quarter" idx="1"/>
          </p:nvPr>
        </p:nvSpPr>
        <p:spPr>
          <a:xfrm>
            <a:off x="304800" y="1219200"/>
            <a:ext cx="8915400" cy="5410200"/>
          </a:xfrm>
        </p:spPr>
        <p:txBody>
          <a:bodyPr>
            <a:normAutofit fontScale="92500" lnSpcReduction="20000"/>
          </a:bodyPr>
          <a:lstStyle/>
          <a:p>
            <a:pPr marL="0" indent="0">
              <a:buNone/>
            </a:pPr>
            <a:r>
              <a:rPr lang="en-US" dirty="0"/>
              <a:t>There are two ways to create a thread:</a:t>
            </a:r>
          </a:p>
          <a:p>
            <a:r>
              <a:rPr lang="en-US" dirty="0"/>
              <a:t>By extending Thread class</a:t>
            </a:r>
          </a:p>
          <a:p>
            <a:r>
              <a:rPr lang="en-US" dirty="0"/>
              <a:t>By implementing Runnable interface</a:t>
            </a:r>
            <a:r>
              <a:rPr lang="en-US" dirty="0" smtClean="0"/>
              <a:t>.</a:t>
            </a:r>
          </a:p>
          <a:p>
            <a:pPr marL="0" indent="0">
              <a:buNone/>
            </a:pPr>
            <a:endParaRPr lang="en-US" dirty="0"/>
          </a:p>
          <a:p>
            <a:pPr marL="0" indent="0">
              <a:buNone/>
            </a:pPr>
            <a:r>
              <a:rPr lang="en-US" dirty="0" smtClean="0"/>
              <a:t>Thread </a:t>
            </a:r>
            <a:r>
              <a:rPr lang="en-US" dirty="0"/>
              <a:t>class:</a:t>
            </a:r>
          </a:p>
          <a:p>
            <a:r>
              <a:rPr lang="en-US" dirty="0"/>
              <a:t>Thread class provide constructors and methods to create and perform operations on a </a:t>
            </a:r>
            <a:r>
              <a:rPr lang="en-US" dirty="0" err="1"/>
              <a:t>thread.Thread</a:t>
            </a:r>
            <a:r>
              <a:rPr lang="en-US" dirty="0"/>
              <a:t> class extends Object class and implements Runnable interface</a:t>
            </a:r>
            <a:r>
              <a:rPr lang="en-US" dirty="0" smtClean="0"/>
              <a:t>.</a:t>
            </a:r>
          </a:p>
          <a:p>
            <a:pPr marL="0" indent="0">
              <a:buNone/>
            </a:pPr>
            <a:endParaRPr lang="en-US" dirty="0"/>
          </a:p>
          <a:p>
            <a:pPr marL="0" indent="0">
              <a:buNone/>
            </a:pPr>
            <a:r>
              <a:rPr lang="en-US" dirty="0"/>
              <a:t>Commonly used Constructors of Thread class:</a:t>
            </a:r>
          </a:p>
          <a:p>
            <a:r>
              <a:rPr lang="en-US" dirty="0"/>
              <a:t>Thread()</a:t>
            </a:r>
          </a:p>
          <a:p>
            <a:r>
              <a:rPr lang="en-US" dirty="0"/>
              <a:t>Thread(String name)</a:t>
            </a:r>
          </a:p>
          <a:p>
            <a:r>
              <a:rPr lang="en-US" dirty="0"/>
              <a:t>Thread(Runnable r)</a:t>
            </a:r>
          </a:p>
          <a:p>
            <a:r>
              <a:rPr lang="en-US" dirty="0"/>
              <a:t>Thread(Runnable </a:t>
            </a:r>
            <a:r>
              <a:rPr lang="en-US" dirty="0" err="1"/>
              <a:t>r,String</a:t>
            </a:r>
            <a:r>
              <a:rPr lang="en-US" dirty="0"/>
              <a:t> name)</a:t>
            </a:r>
          </a:p>
          <a:p>
            <a:pPr marL="0" indent="0">
              <a:buNone/>
            </a:pPr>
            <a:endParaRPr lang="en-US" dirty="0"/>
          </a:p>
        </p:txBody>
      </p:sp>
    </p:spTree>
    <p:extLst>
      <p:ext uri="{BB962C8B-B14F-4D97-AF65-F5344CB8AC3E}">
        <p14:creationId xmlns:p14="http://schemas.microsoft.com/office/powerpoint/2010/main" val="2595291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Threading</a:t>
            </a:r>
            <a:endParaRPr lang="en-US" b="1" dirty="0"/>
          </a:p>
        </p:txBody>
      </p:sp>
      <p:sp>
        <p:nvSpPr>
          <p:cNvPr id="3" name="Content Placeholder 2"/>
          <p:cNvSpPr>
            <a:spLocks noGrp="1"/>
          </p:cNvSpPr>
          <p:nvPr>
            <p:ph sz="quarter" idx="1"/>
          </p:nvPr>
        </p:nvSpPr>
        <p:spPr>
          <a:xfrm>
            <a:off x="228600" y="1219200"/>
            <a:ext cx="8458200" cy="5181600"/>
          </a:xfrm>
        </p:spPr>
        <p:txBody>
          <a:bodyPr>
            <a:normAutofit/>
          </a:bodyPr>
          <a:lstStyle/>
          <a:p>
            <a:pPr marL="0" indent="0">
              <a:buNone/>
            </a:pPr>
            <a:r>
              <a:rPr lang="en-US" dirty="0" smtClean="0"/>
              <a:t>   </a:t>
            </a:r>
            <a:r>
              <a:rPr lang="en-US" dirty="0"/>
              <a:t>Execution of multiple threads of the same process simultaneously is known as multithreading. Multithreading reduces the time taken by the process for task completion and maximizes CPU utilization. All the threads of a process share a common memory space</a:t>
            </a:r>
            <a:r>
              <a:rPr lang="en-US" dirty="0" smtClean="0"/>
              <a:t>.</a:t>
            </a:r>
          </a:p>
          <a:p>
            <a:pPr marL="0" indent="0">
              <a:buNone/>
            </a:pPr>
            <a:endParaRPr lang="en-US" dirty="0" smtClean="0"/>
          </a:p>
          <a:p>
            <a:pPr marL="0" indent="0">
              <a:buNone/>
            </a:pPr>
            <a:r>
              <a:rPr lang="en-US" dirty="0"/>
              <a:t>In Java multithreading a thread can be created in the following two ways</a:t>
            </a:r>
            <a:r>
              <a:rPr lang="en-US" dirty="0" smtClean="0"/>
              <a:t>:</a:t>
            </a:r>
          </a:p>
          <a:p>
            <a:r>
              <a:rPr lang="en-US" dirty="0"/>
              <a:t>By extending the thread class</a:t>
            </a:r>
          </a:p>
          <a:p>
            <a:r>
              <a:rPr lang="en-US" dirty="0"/>
              <a:t>By implementing a Runnable </a:t>
            </a:r>
            <a:r>
              <a:rPr lang="en-US" dirty="0" smtClean="0"/>
              <a:t>interface</a:t>
            </a:r>
          </a:p>
          <a:p>
            <a:pPr marL="0" indent="0">
              <a:buNone/>
            </a:pPr>
            <a:endParaRPr lang="en-US" dirty="0" smtClean="0"/>
          </a:p>
        </p:txBody>
      </p:sp>
    </p:spTree>
    <p:extLst>
      <p:ext uri="{BB962C8B-B14F-4D97-AF65-F5344CB8AC3E}">
        <p14:creationId xmlns:p14="http://schemas.microsoft.com/office/powerpoint/2010/main" val="2942109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t>Lifecycle and States of a Thread in Java</a:t>
            </a:r>
            <a:br>
              <a:rPr lang="en-US" b="1" dirty="0"/>
            </a:br>
            <a:endParaRPr lang="en-US" dirty="0"/>
          </a:p>
        </p:txBody>
      </p:sp>
      <p:sp>
        <p:nvSpPr>
          <p:cNvPr id="3" name="Content Placeholder 2"/>
          <p:cNvSpPr>
            <a:spLocks noGrp="1"/>
          </p:cNvSpPr>
          <p:nvPr>
            <p:ph sz="quarter" idx="1"/>
          </p:nvPr>
        </p:nvSpPr>
        <p:spPr/>
        <p:txBody>
          <a:bodyPr>
            <a:normAutofit lnSpcReduction="10000"/>
          </a:bodyPr>
          <a:lstStyle/>
          <a:p>
            <a:pPr fontAlgn="base"/>
            <a:r>
              <a:rPr lang="en-US" dirty="0"/>
              <a:t>A </a:t>
            </a:r>
            <a:r>
              <a:rPr lang="en-US" u="sng" dirty="0">
                <a:hlinkClick r:id="rId2"/>
              </a:rPr>
              <a:t>thread</a:t>
            </a:r>
            <a:r>
              <a:rPr lang="en-US" dirty="0"/>
              <a:t> in Java at any point of time exists in any one of the following states. A thread lies only in one of the shown states at any instant: </a:t>
            </a:r>
          </a:p>
          <a:p>
            <a:pPr marL="514350" indent="-514350">
              <a:buFont typeface="+mj-lt"/>
              <a:buAutoNum type="arabicPeriod"/>
            </a:pPr>
            <a:r>
              <a:rPr lang="en-US" dirty="0" smtClean="0"/>
              <a:t>New-</a:t>
            </a:r>
            <a:r>
              <a:rPr lang="en-US" sz="1600" dirty="0"/>
              <a:t>a newly created thread that has not yet started the execution</a:t>
            </a:r>
          </a:p>
          <a:p>
            <a:pPr marL="514350" indent="-514350">
              <a:buFont typeface="+mj-lt"/>
              <a:buAutoNum type="arabicPeriod"/>
            </a:pPr>
            <a:r>
              <a:rPr lang="en-US" dirty="0" smtClean="0"/>
              <a:t>Runnable-</a:t>
            </a:r>
            <a:r>
              <a:rPr lang="en-US" sz="1600" dirty="0"/>
              <a:t>either running or ready for execution but it's waiting for resource allocation</a:t>
            </a:r>
          </a:p>
          <a:p>
            <a:pPr marL="514350" indent="-514350">
              <a:buFont typeface="+mj-lt"/>
              <a:buAutoNum type="arabicPeriod"/>
            </a:pPr>
            <a:r>
              <a:rPr lang="en-US" dirty="0" smtClean="0"/>
              <a:t>Blocked-</a:t>
            </a:r>
            <a:r>
              <a:rPr lang="en-US" sz="1600" dirty="0"/>
              <a:t>waiting to acquire a monitor lock to enter or re-enter a synchronized block/method</a:t>
            </a:r>
          </a:p>
          <a:p>
            <a:pPr marL="514350" indent="-514350">
              <a:buFont typeface="+mj-lt"/>
              <a:buAutoNum type="arabicPeriod"/>
            </a:pPr>
            <a:r>
              <a:rPr lang="en-US" dirty="0" smtClean="0"/>
              <a:t>Waiting-</a:t>
            </a:r>
            <a:r>
              <a:rPr lang="en-US" sz="1600" dirty="0"/>
              <a:t>waiting for some other thread to perform a particular action without any time limit</a:t>
            </a:r>
          </a:p>
          <a:p>
            <a:pPr marL="514350" indent="-514350">
              <a:buFont typeface="+mj-lt"/>
              <a:buAutoNum type="arabicPeriod"/>
            </a:pPr>
            <a:r>
              <a:rPr lang="en-US" dirty="0" smtClean="0"/>
              <a:t>Timed Waiting-</a:t>
            </a:r>
            <a:r>
              <a:rPr lang="en-US" sz="2800" b="1" i="1" dirty="0"/>
              <a:t> </a:t>
            </a:r>
            <a:r>
              <a:rPr lang="en-US" sz="1600" dirty="0"/>
              <a:t>waiting for some other thread to perform a specific action for a specified period</a:t>
            </a:r>
          </a:p>
          <a:p>
            <a:pPr marL="514350" indent="-514350">
              <a:buFont typeface="+mj-lt"/>
              <a:buAutoNum type="arabicPeriod"/>
            </a:pPr>
            <a:r>
              <a:rPr lang="en-US" dirty="0" smtClean="0"/>
              <a:t>Terminated -</a:t>
            </a:r>
            <a:r>
              <a:rPr lang="en-US" dirty="0"/>
              <a:t> </a:t>
            </a:r>
            <a:r>
              <a:rPr lang="en-US" sz="1600" dirty="0"/>
              <a:t>has completed its execution</a:t>
            </a:r>
          </a:p>
        </p:txBody>
      </p:sp>
    </p:spTree>
    <p:extLst>
      <p:ext uri="{BB962C8B-B14F-4D97-AF65-F5344CB8AC3E}">
        <p14:creationId xmlns:p14="http://schemas.microsoft.com/office/powerpoint/2010/main" val="845743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Threading</a:t>
            </a:r>
            <a:endParaRPr lang="en-US" dirty="0"/>
          </a:p>
        </p:txBody>
      </p:sp>
      <p:sp>
        <p:nvSpPr>
          <p:cNvPr id="3" name="Content Placeholder 2"/>
          <p:cNvSpPr>
            <a:spLocks noGrp="1"/>
          </p:cNvSpPr>
          <p:nvPr>
            <p:ph sz="quarter" idx="1"/>
          </p:nvPr>
        </p:nvSpPr>
        <p:spPr/>
        <p:txBody>
          <a:bodyPr/>
          <a:lstStyle/>
          <a:p>
            <a:pPr marL="0" indent="0">
              <a:buNone/>
            </a:pPr>
            <a:r>
              <a:rPr lang="en-US" dirty="0" smtClean="0"/>
              <a:t> Some </a:t>
            </a:r>
            <a:r>
              <a:rPr lang="en-US" dirty="0"/>
              <a:t>of the useful methods of Thread Class that we are going to use:</a:t>
            </a:r>
          </a:p>
          <a:p>
            <a:r>
              <a:rPr lang="en-US" dirty="0"/>
              <a:t>start() - It starts the execution of the thread in a separate path and then calls the run() method.</a:t>
            </a:r>
          </a:p>
          <a:p>
            <a:r>
              <a:rPr lang="en-US" dirty="0"/>
              <a:t>run() - It performs the action determined in the run() method.</a:t>
            </a:r>
          </a:p>
          <a:p>
            <a:r>
              <a:rPr lang="en-US" dirty="0" err="1"/>
              <a:t>isAlive</a:t>
            </a:r>
            <a:r>
              <a:rPr lang="en-US" dirty="0"/>
              <a:t>() - It returns true if the execution of the thread is not terminated, else it returns false.</a:t>
            </a:r>
          </a:p>
          <a:p>
            <a:r>
              <a:rPr lang="en-US" dirty="0"/>
              <a:t>join() - It waits for the thread to die.</a:t>
            </a:r>
          </a:p>
          <a:p>
            <a:r>
              <a:rPr lang="en-US" dirty="0"/>
              <a:t>sleep() - To suspend a thread for a certain period.</a:t>
            </a:r>
          </a:p>
          <a:p>
            <a:endParaRPr lang="en-US" dirty="0"/>
          </a:p>
        </p:txBody>
      </p:sp>
    </p:spTree>
    <p:extLst>
      <p:ext uri="{BB962C8B-B14F-4D97-AF65-F5344CB8AC3E}">
        <p14:creationId xmlns:p14="http://schemas.microsoft.com/office/powerpoint/2010/main" val="1909348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t> by </a:t>
            </a:r>
            <a:r>
              <a:rPr lang="en-US" b="1" dirty="0"/>
              <a:t>extending the Thread class</a:t>
            </a:r>
            <a:br>
              <a:rPr lang="en-US" b="1" dirty="0"/>
            </a:br>
            <a:endParaRPr lang="en-US" dirty="0"/>
          </a:p>
        </p:txBody>
      </p:sp>
      <p:sp>
        <p:nvSpPr>
          <p:cNvPr id="3" name="Content Placeholder 2"/>
          <p:cNvSpPr>
            <a:spLocks noGrp="1"/>
          </p:cNvSpPr>
          <p:nvPr>
            <p:ph sz="quarter" idx="1"/>
          </p:nvPr>
        </p:nvSpPr>
        <p:spPr/>
        <p:txBody>
          <a:bodyPr>
            <a:normAutofit/>
          </a:bodyPr>
          <a:lstStyle/>
          <a:p>
            <a:r>
              <a:rPr lang="en-US" dirty="0"/>
              <a:t>In java multithreading, a thread can be created by extending java. </a:t>
            </a:r>
            <a:r>
              <a:rPr lang="en-US" dirty="0" err="1"/>
              <a:t>lang.Thread</a:t>
            </a:r>
            <a:r>
              <a:rPr lang="en-US" dirty="0"/>
              <a:t> class. We first create a class that extends Thread and overrides the run() method. Now thread can be created by creating the object of our newly created class and calling the run() method</a:t>
            </a:r>
            <a:r>
              <a:rPr lang="en-US" dirty="0" smtClean="0"/>
              <a:t>.</a:t>
            </a:r>
          </a:p>
          <a:p>
            <a:pPr marL="0" indent="0">
              <a:buNone/>
            </a:pPr>
            <a:endParaRPr lang="en-US" dirty="0" smtClean="0"/>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3657599"/>
            <a:ext cx="4487595" cy="2518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3657599"/>
            <a:ext cx="4648199" cy="2819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3938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t>By </a:t>
            </a:r>
            <a:r>
              <a:rPr lang="en-US" b="1" dirty="0"/>
              <a:t> implementing Runnable interface</a:t>
            </a:r>
            <a:br>
              <a:rPr lang="en-US" b="1" dirty="0"/>
            </a:br>
            <a:endParaRPr lang="en-US" b="1" dirty="0"/>
          </a:p>
        </p:txBody>
      </p:sp>
      <p:sp>
        <p:nvSpPr>
          <p:cNvPr id="3" name="Content Placeholder 2"/>
          <p:cNvSpPr>
            <a:spLocks noGrp="1"/>
          </p:cNvSpPr>
          <p:nvPr>
            <p:ph sz="quarter" idx="1"/>
          </p:nvPr>
        </p:nvSpPr>
        <p:spPr/>
        <p:txBody>
          <a:bodyPr>
            <a:normAutofit/>
          </a:bodyPr>
          <a:lstStyle/>
          <a:p>
            <a:r>
              <a:rPr lang="en-US" sz="2400" dirty="0"/>
              <a:t>To make a class runnable, we can implement </a:t>
            </a:r>
            <a:r>
              <a:rPr lang="en-US" sz="2400" dirty="0" err="1"/>
              <a:t>java.lang.Runnable</a:t>
            </a:r>
            <a:r>
              <a:rPr lang="en-US" sz="2400" dirty="0"/>
              <a:t> interface and provide implementation in public void run() method. To use this class as Thread, we need to create a Thread object by passing object of this runnable class and then call start() method to execute the run() method in a separate thread. Here is a java thread example by implementing Runnable interface.</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5784" y="3866137"/>
            <a:ext cx="4495800" cy="29110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866137"/>
            <a:ext cx="4652889" cy="29220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18345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841</TotalTime>
  <Words>339</Words>
  <Application>Microsoft Office PowerPoint</Application>
  <PresentationFormat>On-screen Show (4:3)</PresentationFormat>
  <Paragraphs>58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Origin</vt:lpstr>
      <vt:lpstr>Threading &amp; threadpool </vt:lpstr>
      <vt:lpstr>Threading</vt:lpstr>
      <vt:lpstr>Java Thread vs. Java Process </vt:lpstr>
      <vt:lpstr>Threading</vt:lpstr>
      <vt:lpstr>Threading</vt:lpstr>
      <vt:lpstr>Lifecycle and States of a Thread in Java </vt:lpstr>
      <vt:lpstr>Threading</vt:lpstr>
      <vt:lpstr> by extending the Thread class </vt:lpstr>
      <vt:lpstr>By  implementing Runnable interface </vt:lpstr>
      <vt:lpstr>Java Thread Pool</vt:lpstr>
      <vt:lpstr>Thread pool methods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Threading &amp; threadpool</dc:title>
  <dc:creator>Waseem Shraideh</dc:creator>
  <cp:lastModifiedBy>Waseem Shraideh</cp:lastModifiedBy>
  <cp:revision>16</cp:revision>
  <dcterms:created xsi:type="dcterms:W3CDTF">2006-08-16T00:00:00Z</dcterms:created>
  <dcterms:modified xsi:type="dcterms:W3CDTF">2023-01-03T14:01:42Z</dcterms:modified>
</cp:coreProperties>
</file>