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qKu2kQQD2tQ9enWPYY+aWTLYt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25353182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25353182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 flipH="1"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11547944" y="0"/>
                </a:lnTo>
                <a:lnTo>
                  <a:pt x="11535738" y="281721"/>
                </a:lnTo>
                <a:cubicBezTo>
                  <a:pt x="11506250" y="930250"/>
                  <a:pt x="11470174" y="1496443"/>
                  <a:pt x="11431495" y="1677203"/>
                </a:cubicBezTo>
                <a:cubicBezTo>
                  <a:pt x="10872549" y="4293277"/>
                  <a:pt x="10688925" y="4351060"/>
                  <a:pt x="10688925" y="4351060"/>
                </a:cubicBezTo>
                <a:cubicBezTo>
                  <a:pt x="10688925" y="4351060"/>
                  <a:pt x="10656621" y="4071210"/>
                  <a:pt x="10614116" y="3932986"/>
                </a:cubicBezTo>
                <a:cubicBezTo>
                  <a:pt x="10605614" y="4127483"/>
                  <a:pt x="10438569" y="4898294"/>
                  <a:pt x="10409240" y="4928884"/>
                </a:cubicBezTo>
                <a:cubicBezTo>
                  <a:pt x="10402015" y="4910756"/>
                  <a:pt x="10394363" y="4890363"/>
                  <a:pt x="10387136" y="4870724"/>
                </a:cubicBezTo>
                <a:cubicBezTo>
                  <a:pt x="10362909" y="4909246"/>
                  <a:pt x="10332305" y="4945124"/>
                  <a:pt x="10289799" y="4976470"/>
                </a:cubicBezTo>
                <a:cubicBezTo>
                  <a:pt x="10143581" y="5084482"/>
                  <a:pt x="10189062" y="5271424"/>
                  <a:pt x="10129980" y="5424001"/>
                </a:cubicBezTo>
                <a:cubicBezTo>
                  <a:pt x="9824791" y="5319388"/>
                  <a:pt x="9945931" y="5062199"/>
                  <a:pt x="9891949" y="4861282"/>
                </a:cubicBezTo>
                <a:cubicBezTo>
                  <a:pt x="9695575" y="5383591"/>
                  <a:pt x="9604613" y="5276334"/>
                  <a:pt x="9533630" y="5484049"/>
                </a:cubicBezTo>
                <a:cubicBezTo>
                  <a:pt x="9445643" y="5741993"/>
                  <a:pt x="9443092" y="5803552"/>
                  <a:pt x="9443092" y="5803552"/>
                </a:cubicBezTo>
                <a:cubicBezTo>
                  <a:pt x="9282847" y="5603013"/>
                  <a:pt x="9343630" y="5380569"/>
                  <a:pt x="9287948" y="5141886"/>
                </a:cubicBezTo>
                <a:cubicBezTo>
                  <a:pt x="9223339" y="5062954"/>
                  <a:pt x="9193586" y="4979491"/>
                  <a:pt x="9177009" y="4893006"/>
                </a:cubicBezTo>
                <a:cubicBezTo>
                  <a:pt x="9141304" y="4841644"/>
                  <a:pt x="9090723" y="5078439"/>
                  <a:pt x="9032066" y="5025944"/>
                </a:cubicBezTo>
                <a:cubicBezTo>
                  <a:pt x="8982759" y="5270291"/>
                  <a:pt x="8885422" y="5504443"/>
                  <a:pt x="8803811" y="5801663"/>
                </a:cubicBezTo>
                <a:cubicBezTo>
                  <a:pt x="8762156" y="5952352"/>
                  <a:pt x="8700523" y="5939888"/>
                  <a:pt x="8700949" y="5925915"/>
                </a:cubicBezTo>
                <a:cubicBezTo>
                  <a:pt x="8703498" y="5572422"/>
                  <a:pt x="8785958" y="5593194"/>
                  <a:pt x="8748555" y="5238946"/>
                </a:cubicBezTo>
                <a:cubicBezTo>
                  <a:pt x="8744304" y="5176254"/>
                  <a:pt x="8780858" y="5073151"/>
                  <a:pt x="8684372" y="5060689"/>
                </a:cubicBezTo>
                <a:cubicBezTo>
                  <a:pt x="8668751" y="5059084"/>
                  <a:pt x="8655481" y="5059715"/>
                  <a:pt x="8644194" y="5062160"/>
                </a:cubicBezTo>
                <a:lnTo>
                  <a:pt x="8631433" y="5067734"/>
                </a:lnTo>
                <a:lnTo>
                  <a:pt x="8615844" y="5190580"/>
                </a:lnTo>
                <a:cubicBezTo>
                  <a:pt x="8608004" y="5245246"/>
                  <a:pt x="8612043" y="5307373"/>
                  <a:pt x="8575345" y="5337526"/>
                </a:cubicBezTo>
                <a:lnTo>
                  <a:pt x="8550498" y="5350201"/>
                </a:lnTo>
                <a:lnTo>
                  <a:pt x="8542151" y="5394531"/>
                </a:lnTo>
                <a:cubicBezTo>
                  <a:pt x="8515492" y="5544617"/>
                  <a:pt x="8497560" y="5674203"/>
                  <a:pt x="8476520" y="5849250"/>
                </a:cubicBezTo>
                <a:cubicBezTo>
                  <a:pt x="8462492" y="5947820"/>
                  <a:pt x="8482471" y="6067917"/>
                  <a:pt x="8295447" y="6027507"/>
                </a:cubicBezTo>
                <a:cubicBezTo>
                  <a:pt x="8112674" y="6054698"/>
                  <a:pt x="8170906" y="6237864"/>
                  <a:pt x="8083344" y="6329638"/>
                </a:cubicBezTo>
                <a:cubicBezTo>
                  <a:pt x="7981758" y="6280541"/>
                  <a:pt x="8053166" y="6152135"/>
                  <a:pt x="7917149" y="6112858"/>
                </a:cubicBezTo>
                <a:cubicBezTo>
                  <a:pt x="7958379" y="6295648"/>
                  <a:pt x="7657017" y="6268455"/>
                  <a:pt x="7658292" y="6450489"/>
                </a:cubicBezTo>
                <a:cubicBezTo>
                  <a:pt x="7478068" y="6597401"/>
                  <a:pt x="7395183" y="6486367"/>
                  <a:pt x="7330149" y="6344744"/>
                </a:cubicBezTo>
                <a:cubicBezTo>
                  <a:pt x="7248964" y="6160822"/>
                  <a:pt x="7276167" y="5964059"/>
                  <a:pt x="7263841" y="5766164"/>
                </a:cubicBezTo>
                <a:cubicBezTo>
                  <a:pt x="7237063" y="5517661"/>
                  <a:pt x="7163953" y="5352622"/>
                  <a:pt x="7167779" y="5101098"/>
                </a:cubicBezTo>
                <a:cubicBezTo>
                  <a:pt x="7112947" y="4937571"/>
                  <a:pt x="7128674" y="4763090"/>
                  <a:pt x="7113797" y="4588988"/>
                </a:cubicBezTo>
                <a:cubicBezTo>
                  <a:pt x="7079792" y="4329155"/>
                  <a:pt x="7038137" y="4492306"/>
                  <a:pt x="6999883" y="4229829"/>
                </a:cubicBezTo>
                <a:cubicBezTo>
                  <a:pt x="6962053" y="3971130"/>
                  <a:pt x="6911047" y="2670836"/>
                  <a:pt x="6910621" y="2668948"/>
                </a:cubicBezTo>
                <a:cubicBezTo>
                  <a:pt x="6911047" y="2668948"/>
                  <a:pt x="6836662" y="1345614"/>
                  <a:pt x="6821785" y="0"/>
                </a:cubicBez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>
            <p:ph type="ctrTitle"/>
          </p:nvPr>
        </p:nvSpPr>
        <p:spPr>
          <a:xfrm>
            <a:off x="6096000" y="1406005"/>
            <a:ext cx="5257800" cy="28067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4400">
                <a:latin typeface="Times New Roman"/>
                <a:ea typeface="Times New Roman"/>
                <a:cs typeface="Times New Roman"/>
                <a:sym typeface="Times New Roman"/>
              </a:rPr>
              <a:t>HVAC Insights: Rooftop Unit and Terminal Unit Analysis</a:t>
            </a:r>
            <a:endParaRPr sz="4400"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6096001" y="4279787"/>
            <a:ext cx="5257800" cy="1467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Bini Chandra, Brian West, Cody Snow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April 17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2025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ty Wordmarks - Brand Center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0607" y="953173"/>
            <a:ext cx="2929259" cy="920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3729" y="2911535"/>
            <a:ext cx="2643017" cy="1364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Next Steps &amp; Q&amp;A</a:t>
            </a:r>
            <a:endParaRPr/>
          </a:p>
        </p:txBody>
      </p:sp>
      <p:sp>
        <p:nvSpPr>
          <p:cNvPr id="146" name="Google Shape;14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Alternative d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ata cleaning and preparation may provide improved results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PCA and clustering show promise in discovering equipment relationships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Supervised learning techniques may provide better insights into relationships between RTUs and TUs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Q&amp;A session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Introduction - Who We Are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Team members: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Brian West – BS Computer Engineering, Electrical Engineer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Cody Snow </a:t>
            </a:r>
            <a:r>
              <a:rPr lang="en-US" sz="1800"/>
              <a:t>– BS Computer Science, Software Engineer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Bini Chandra </a:t>
            </a:r>
            <a:r>
              <a:rPr lang="en-US" sz="1800"/>
              <a:t>– B.Tech in Computer Science &amp; Engineering, Software Engineer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Client: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Jeff Kimmel @ Elipsa - an AI company that helps buildings save energy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don’t know which terminal units are fed by which roof-top units.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Why It’s Important: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Without that mapping, troubleshooting takes too long and energy gets wasted.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Expected Outcomes: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Cleaned and aligned sensor datasets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 automated, data-driven mapping method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Clear visuals and a final report for the client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Data Summary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and Preparation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200" y="1502925"/>
            <a:ext cx="5027700" cy="46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478"/>
              <a:buNone/>
            </a:pPr>
            <a:r>
              <a:rPr b="1" lang="en-US" sz="2300"/>
              <a:t>Files Provided:</a:t>
            </a:r>
            <a:r>
              <a:rPr b="1" lang="en-US" sz="1800"/>
              <a:t> </a:t>
            </a:r>
            <a:r>
              <a:rPr lang="en-US" sz="1800"/>
              <a:t>A set of Terminal Unit and Rooftop Unit files</a:t>
            </a:r>
            <a:br>
              <a:rPr lang="en-US" sz="1800"/>
            </a:b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555"/>
              <a:buNone/>
            </a:pPr>
            <a:r>
              <a:rPr b="1" lang="en-US" sz="1800"/>
              <a:t>Volume:</a:t>
            </a:r>
            <a:endParaRPr sz="1800"/>
          </a:p>
          <a:p>
            <a:pPr indent="-20288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47 Terminal Units - </a:t>
            </a:r>
            <a:r>
              <a:rPr lang="en-US" sz="1529"/>
              <a:t>206277 Data points collected over 51 Days</a:t>
            </a:r>
            <a:endParaRPr sz="1529"/>
          </a:p>
          <a:p>
            <a:pPr indent="-20288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800"/>
              <a:t>3 Terminal Units-</a:t>
            </a:r>
            <a:r>
              <a:rPr lang="en-US" sz="1500"/>
              <a:t> 4781 Data points collected over 51 Days per unit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55555"/>
              <a:buNone/>
            </a:pPr>
            <a:r>
              <a:rPr b="1" lang="en-US" sz="1800"/>
              <a:t>Variables overview: </a:t>
            </a:r>
            <a:r>
              <a:rPr lang="en-US" sz="1800"/>
              <a:t>Airflow rate, Discharge air temperature, Damper position, Heating &amp; cooling setpoints etc.</a:t>
            </a:r>
            <a:br>
              <a:rPr lang="en-US" sz="1800"/>
            </a:b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/>
              <a:t>Data quality Notes:</a:t>
            </a:r>
            <a:endParaRPr sz="2300"/>
          </a:p>
          <a:p>
            <a:pPr indent="-3166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790"/>
              <a:t>A few missing timestamps</a:t>
            </a:r>
            <a:endParaRPr sz="1790"/>
          </a:p>
          <a:p>
            <a:pPr indent="-3166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790"/>
              <a:t>Some sensors stuck at a constant value</a:t>
            </a:r>
            <a:endParaRPr sz="1790"/>
          </a:p>
          <a:p>
            <a:pPr indent="-31669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790"/>
              <a:t>Occasional gaps in setpoint readings</a:t>
            </a:r>
            <a:br>
              <a:rPr lang="en-US" sz="1790"/>
            </a:br>
            <a:endParaRPr sz="179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478"/>
              <a:buNone/>
            </a:pPr>
            <a:r>
              <a:rPr b="1" lang="en-US" sz="2300"/>
              <a:t>Data cleaning steps performed</a:t>
            </a:r>
            <a:endParaRPr b="1" sz="2300"/>
          </a:p>
          <a:p>
            <a:pPr indent="-25368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8421"/>
              <a:buChar char="•"/>
            </a:pPr>
            <a:r>
              <a:rPr lang="en-US" sz="1520"/>
              <a:t>Forward Filled “Set Point” Variables</a:t>
            </a:r>
            <a:endParaRPr sz="1520"/>
          </a:p>
          <a:p>
            <a:pPr indent="-25368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8421"/>
              <a:buChar char="•"/>
            </a:pPr>
            <a:r>
              <a:rPr lang="en-US" sz="1520"/>
              <a:t>Remove variables</a:t>
            </a:r>
            <a:endParaRPr sz="1520"/>
          </a:p>
          <a:p>
            <a:pPr indent="-25368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8421"/>
              <a:buChar char="•"/>
            </a:pPr>
            <a:r>
              <a:rPr lang="en-US" sz="1520"/>
              <a:t>Drop rows with missing values</a:t>
            </a:r>
            <a:endParaRPr sz="15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865"/>
              <a:buNone/>
            </a:pPr>
            <a:r>
              <a:t/>
            </a:r>
            <a:endParaRPr sz="1790"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6230625" y="1502925"/>
            <a:ext cx="5690700" cy="4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b="1" lang="en-US" sz="1820"/>
              <a:t>Variables we dropped and rationale</a:t>
            </a:r>
            <a:endParaRPr b="1" sz="1820"/>
          </a:p>
          <a:p>
            <a:pPr indent="-279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520"/>
              <a:t>Terminal Units:</a:t>
            </a:r>
            <a:endParaRPr sz="1520"/>
          </a:p>
          <a:p>
            <a:pPr indent="-2794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360"/>
              <a:t>Jeff’s Email: Air_Flow_Diff, Room_Temperature_Diff, VAV_Temperature_Diff, SaTemp, oppMode</a:t>
            </a:r>
            <a:endParaRPr sz="1360"/>
          </a:p>
          <a:p>
            <a:pPr indent="-2794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360"/>
              <a:t>0 Standard Deviation: EffOcc, Heating_Stg_Cmd, OccCmd, SuplFanCmd, SuplFanState, Cooling_Stg_Cmd, AirflowSpRht, RmCo2</a:t>
            </a:r>
            <a:endParaRPr sz="1360"/>
          </a:p>
          <a:p>
            <a:pPr indent="-2730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420"/>
              <a:t>Roof Top Units:</a:t>
            </a:r>
            <a:endParaRPr sz="1420"/>
          </a:p>
          <a:p>
            <a:pPr indent="-2794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360"/>
              <a:t>0 Standard  Deviation: ClgStgCmd02, EconEna, EconEnaSp, EffRmSp, ExhAirDmprFbk, FltAlm, HtgAlm, HtgPct, HtgStgCmd01, HtgStgCmd02, OccCmd, OccStatus, SuplAirHtgSp,, SuplAirTempAlm, SuplAirTempSp, SuplFanAlm, UnoccHtgSp, oppMode</a:t>
            </a:r>
            <a:br>
              <a:rPr lang="en-US" sz="1360"/>
            </a:br>
            <a:endParaRPr sz="15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lang="en-US" sz="1820"/>
              <a:t>Variables we kept and why they matter</a:t>
            </a:r>
            <a:endParaRPr b="1" sz="1820"/>
          </a:p>
          <a:p>
            <a:pPr indent="-2794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520"/>
              <a:t>Everything else was kept because it described the system in some capacity that could be used to associate TUs with RTUs.</a:t>
            </a:r>
            <a:br>
              <a:rPr lang="en-US" sz="1520"/>
            </a:br>
            <a:endParaRPr sz="19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Analysis Methodology</a:t>
            </a:r>
            <a:endParaRPr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Principal Component Analysis: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Reduce the dimensions of data to focus on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the ones that describe the data the most.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Reduce “noise” of data and make further analysis easier.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K-Means Clustering: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Choose number of clusters.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romanL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Randomly place center of clusters.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romanL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Calculate distance of center to each data point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romanL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Assign data point to closest cluster center.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romanL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Move cluster center to average distance between every data point that got assigned to it.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romanL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Repeat a number of times.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Goal: Clustering terminal units together that belong to the same roof top unit.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Correlation: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8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7777"/>
              <a:buFont typeface="Arial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Determine the relationship between two variables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Goal: Determine terminal unit variables that have strong correlation to roof top unit variables, to help determine which roof top unit a terminal unit belongs to.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253531829_0_9"/>
          <p:cNvSpPr txBox="1"/>
          <p:nvPr>
            <p:ph type="title"/>
          </p:nvPr>
        </p:nvSpPr>
        <p:spPr>
          <a:xfrm>
            <a:off x="838200" y="365125"/>
            <a:ext cx="10515600" cy="72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Data Visualizations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g35253531829_0_9" title="heatmap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00" y="1292838"/>
            <a:ext cx="5488850" cy="427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35253531829_0_9" title="heatmap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9700" y="1261388"/>
            <a:ext cx="5488850" cy="433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Key Findings &amp; Results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Principal Component Analysis: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'RTU_RmTemp', 'TU_RmTemp', 'RTU_SuplAirTemp', 'TU_DschAirTemp', 'RTU_OutAirFlow', 'TU_AirFlow'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romanL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These variables contributed the most to describing the data.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K-Means Clustering of terminal units: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Using two clusters we got 65% accuracy of grouping terminal units together.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Other approaches are currently being worked on to improve accuracy.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Correlation between terminal unit variables and roof top unit variables: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Correlation was mostly weak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romanL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Where stronger correlation occurred, it about equally strong with both roof top units.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Other approaches are currently being worked on to improve accuracy.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7675" y="3376675"/>
            <a:ext cx="3867476" cy="3212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7676" y="58369"/>
            <a:ext cx="3867476" cy="321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4900" y="58375"/>
            <a:ext cx="6648374" cy="67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sz="4400">
                <a:latin typeface="Times New Roman"/>
                <a:ea typeface="Times New Roman"/>
                <a:cs typeface="Times New Roman"/>
                <a:sym typeface="Times New Roman"/>
              </a:rPr>
              <a:t>Challenges &amp; Future Work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Obstacles encountered during analysis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Large portion of data was missing values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8001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400"/>
              <a:buFont typeface="Times New Roman"/>
              <a:buChar char="∙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Lacking domain knowledge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What we would do with more time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8001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Attempt supervised analysis methods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Additional data we recommend collecting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6858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Times New Roman"/>
              <a:buChar char="∙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Air Pr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essure within the system, if available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∙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Suggested monitoring metrics for ongoing assessment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68580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Font typeface="Times New Roman"/>
              <a:buChar char="∙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Create purposeful variance in set points across the system and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monitor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the responses over time to improve correlation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2025-04-15T22:00:00Z</dcterms:created>
  <dc:creator>Cody Snow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ED4B6661930C49E18C7F1C28A4775FD3_13</vt:lpwstr>
  </property>
  <property fmtid="{D5CDD505-2E9C-101B-9397-08002B2CF9AE}" pid="3" name="KSOProductBuildVer">
    <vt:lpwstr>1033-12.2.0.20795</vt:lpwstr>
  </property>
</Properties>
</file>