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1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B95B-6EE5-6864-CED2-13D8972F7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68EF0-1A0F-768F-03E9-9915DA2AE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6AB6-4416-E196-D944-E006C0D1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0EE0-5E86-B12E-C9AD-A31CAE1A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858C4-4D2E-D71E-62D8-DB1E530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F937-C6D3-9EBA-682D-ECED6887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D8FD-4F82-9304-9618-B2FDE14E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7526C-DF19-7539-6FEE-1525843C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8D12-745A-F5A9-7EC0-339E0ED4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165B-59C9-6989-9D09-482459A6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4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7471C-81ED-0AE7-A394-921EAE1D3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39118-13B2-D682-863F-6C2A885AC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E03EA-811E-4F7D-D6AA-3BAC3B22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6854-8195-70AD-7AB9-50245450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C028-CE7E-5D10-8792-76F955E9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1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C05A-B023-6127-0A4D-EEC18CF0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702C-6C0B-3516-A204-F11AB4334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597B0-3804-7B25-B0F9-56EF9ADE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AA67-F0AA-7D73-13BB-2104418C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D9F02-B968-B4AF-6041-12844C6B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E15C-4778-A393-F021-C79491D1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4C90-E6FB-266E-446A-8951F03E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316C-B42A-DA23-7180-0F64F5E3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566FA-87D5-A180-8B27-89E32203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2C75D-8A2B-2EF4-924D-E271F897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575C-EFD9-EFEE-C715-A14EF6DC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6C46-F9C4-417D-4D23-1C5B4D1AF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07113-A063-C8FD-CB4C-DBB15EE1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E5604-EC3B-0001-7722-F73CEC18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70AC8-F679-DE8C-BE2F-412E972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D0007-10C0-751E-1092-886C0AC2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DB81-236B-1D80-9BE4-1648A036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9D09-DB69-2B47-B65C-EA465171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06789-B88A-A232-7E99-E59B68E92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65E2-BB3D-78A3-2CCD-9D82CC45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BC2CA-B16B-A552-51A5-B5BF7FE73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D6416-FDD5-1B9F-A6C1-190343AF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6FA7B-812C-AB65-6AB4-73EC4907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CFCBEC-5ABB-37FA-8DD3-08CEC613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9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3B33-BC1E-5F0B-A281-3651E73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8D5DE-3A63-33E8-D9C0-3FB9B36F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45E6E-2290-2A3D-9928-E359CBEB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C056D-57FB-8141-EE25-FD3E5707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78E69-ED19-9367-05AF-5D31EDB8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B8EBE-0C89-38D7-9A9C-C562ABB7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98AD-1483-207D-8CB2-4F792B3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6B12-6821-A002-4D90-825F15C2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A9EA-97CB-D677-1031-334CBEE5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C4A50-7D9C-2901-9491-7DD11DA5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22B1-F969-FB7B-F990-CBDBD412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296BD-2D94-1B63-8F9F-CB512B5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46148-7FA8-C934-F638-0F3CF6FB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7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8549-79BE-B260-5D1C-7457DB27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3BEF1-F448-ABA6-61CE-740FE81E8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37176-5A9B-6B1C-9A9B-820C86E49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8CE0-E0C1-DC40-A3D6-5E2DF169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9AEE-794D-444E-F428-6B25A1C2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9863-A90D-5B9A-BDBB-4D9778B8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22173-F26B-F021-591E-C4230B24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E566-6427-D56D-7202-3110F106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BC13C-A69B-F6CE-E5CC-60648AE2A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248D-2A3D-944C-B434-7FED79A0C0D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0BBE4-E28A-5C0E-DC33-2CA5A616E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207B-6362-B849-F9B0-0A35D4E2D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D9548-4F5F-7B4B-B6B8-60570EAB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1E97C3D-86C0-41DC-9F8A-476CC05E5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309C9282-EF05-4BDC-AEC6-69DA837C6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11547944 w 12192000"/>
              <a:gd name="connsiteY1" fmla="*/ 0 h 6858000"/>
              <a:gd name="connsiteX2" fmla="*/ 11535738 w 12192000"/>
              <a:gd name="connsiteY2" fmla="*/ 281721 h 6858000"/>
              <a:gd name="connsiteX3" fmla="*/ 11431495 w 12192000"/>
              <a:gd name="connsiteY3" fmla="*/ 1677203 h 6858000"/>
              <a:gd name="connsiteX4" fmla="*/ 10688925 w 12192000"/>
              <a:gd name="connsiteY4" fmla="*/ 4351060 h 6858000"/>
              <a:gd name="connsiteX5" fmla="*/ 10614116 w 12192000"/>
              <a:gd name="connsiteY5" fmla="*/ 3932986 h 6858000"/>
              <a:gd name="connsiteX6" fmla="*/ 10409240 w 12192000"/>
              <a:gd name="connsiteY6" fmla="*/ 4928884 h 6858000"/>
              <a:gd name="connsiteX7" fmla="*/ 10387136 w 12192000"/>
              <a:gd name="connsiteY7" fmla="*/ 4870724 h 6858000"/>
              <a:gd name="connsiteX8" fmla="*/ 10289799 w 12192000"/>
              <a:gd name="connsiteY8" fmla="*/ 4976470 h 6858000"/>
              <a:gd name="connsiteX9" fmla="*/ 10129980 w 12192000"/>
              <a:gd name="connsiteY9" fmla="*/ 5424001 h 6858000"/>
              <a:gd name="connsiteX10" fmla="*/ 9891949 w 12192000"/>
              <a:gd name="connsiteY10" fmla="*/ 4861282 h 6858000"/>
              <a:gd name="connsiteX11" fmla="*/ 9533630 w 12192000"/>
              <a:gd name="connsiteY11" fmla="*/ 5484049 h 6858000"/>
              <a:gd name="connsiteX12" fmla="*/ 9443092 w 12192000"/>
              <a:gd name="connsiteY12" fmla="*/ 5803552 h 6858000"/>
              <a:gd name="connsiteX13" fmla="*/ 9287948 w 12192000"/>
              <a:gd name="connsiteY13" fmla="*/ 5141886 h 6858000"/>
              <a:gd name="connsiteX14" fmla="*/ 9177009 w 12192000"/>
              <a:gd name="connsiteY14" fmla="*/ 4893006 h 6858000"/>
              <a:gd name="connsiteX15" fmla="*/ 9032066 w 12192000"/>
              <a:gd name="connsiteY15" fmla="*/ 5025944 h 6858000"/>
              <a:gd name="connsiteX16" fmla="*/ 8803811 w 12192000"/>
              <a:gd name="connsiteY16" fmla="*/ 5801663 h 6858000"/>
              <a:gd name="connsiteX17" fmla="*/ 8700949 w 12192000"/>
              <a:gd name="connsiteY17" fmla="*/ 5925915 h 6858000"/>
              <a:gd name="connsiteX18" fmla="*/ 8748555 w 12192000"/>
              <a:gd name="connsiteY18" fmla="*/ 5238946 h 6858000"/>
              <a:gd name="connsiteX19" fmla="*/ 8684372 w 12192000"/>
              <a:gd name="connsiteY19" fmla="*/ 5060689 h 6858000"/>
              <a:gd name="connsiteX20" fmla="*/ 8644194 w 12192000"/>
              <a:gd name="connsiteY20" fmla="*/ 5062160 h 6858000"/>
              <a:gd name="connsiteX21" fmla="*/ 8631433 w 12192000"/>
              <a:gd name="connsiteY21" fmla="*/ 5067734 h 6858000"/>
              <a:gd name="connsiteX22" fmla="*/ 8615844 w 12192000"/>
              <a:gd name="connsiteY22" fmla="*/ 5190580 h 6858000"/>
              <a:gd name="connsiteX23" fmla="*/ 8575345 w 12192000"/>
              <a:gd name="connsiteY23" fmla="*/ 5337526 h 6858000"/>
              <a:gd name="connsiteX24" fmla="*/ 8550498 w 12192000"/>
              <a:gd name="connsiteY24" fmla="*/ 5350201 h 6858000"/>
              <a:gd name="connsiteX25" fmla="*/ 8542151 w 12192000"/>
              <a:gd name="connsiteY25" fmla="*/ 5394531 h 6858000"/>
              <a:gd name="connsiteX26" fmla="*/ 8476520 w 12192000"/>
              <a:gd name="connsiteY26" fmla="*/ 5849250 h 6858000"/>
              <a:gd name="connsiteX27" fmla="*/ 8295447 w 12192000"/>
              <a:gd name="connsiteY27" fmla="*/ 6027507 h 6858000"/>
              <a:gd name="connsiteX28" fmla="*/ 8083344 w 12192000"/>
              <a:gd name="connsiteY28" fmla="*/ 6329638 h 6858000"/>
              <a:gd name="connsiteX29" fmla="*/ 7917149 w 12192000"/>
              <a:gd name="connsiteY29" fmla="*/ 6112858 h 6858000"/>
              <a:gd name="connsiteX30" fmla="*/ 7658292 w 12192000"/>
              <a:gd name="connsiteY30" fmla="*/ 6450489 h 6858000"/>
              <a:gd name="connsiteX31" fmla="*/ 7330149 w 12192000"/>
              <a:gd name="connsiteY31" fmla="*/ 6344744 h 6858000"/>
              <a:gd name="connsiteX32" fmla="*/ 7263841 w 12192000"/>
              <a:gd name="connsiteY32" fmla="*/ 5766164 h 6858000"/>
              <a:gd name="connsiteX33" fmla="*/ 7167779 w 12192000"/>
              <a:gd name="connsiteY33" fmla="*/ 5101098 h 6858000"/>
              <a:gd name="connsiteX34" fmla="*/ 7113797 w 12192000"/>
              <a:gd name="connsiteY34" fmla="*/ 4588988 h 6858000"/>
              <a:gd name="connsiteX35" fmla="*/ 6999883 w 12192000"/>
              <a:gd name="connsiteY35" fmla="*/ 4229829 h 6858000"/>
              <a:gd name="connsiteX36" fmla="*/ 6910621 w 12192000"/>
              <a:gd name="connsiteY36" fmla="*/ 2668948 h 6858000"/>
              <a:gd name="connsiteX37" fmla="*/ 6821785 w 12192000"/>
              <a:gd name="connsiteY37" fmla="*/ 0 h 6858000"/>
              <a:gd name="connsiteX38" fmla="*/ 0 w 12192000"/>
              <a:gd name="connsiteY38" fmla="*/ 0 h 6858000"/>
              <a:gd name="connsiteX39" fmla="*/ 0 w 12192000"/>
              <a:gd name="connsiteY39" fmla="*/ 6858000 h 6858000"/>
              <a:gd name="connsiteX40" fmla="*/ 12192000 w 12192000"/>
              <a:gd name="connsiteY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71590-A8D8-FFFD-3886-AA154AF88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406005"/>
            <a:ext cx="5257800" cy="2806704"/>
          </a:xfrm>
        </p:spPr>
        <p:txBody>
          <a:bodyPr anchor="b">
            <a:normAutofit/>
          </a:bodyPr>
          <a:lstStyle/>
          <a:p>
            <a:pPr algn="l"/>
            <a:r>
              <a:rPr lang="en-US" sz="4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HVAC Insights: Rooftop Unit and Terminal Unit Analysis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DC88D-3EA4-1898-B9C4-6574CCAB7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4279787"/>
            <a:ext cx="5257800" cy="1467873"/>
          </a:xfrm>
        </p:spPr>
        <p:txBody>
          <a:bodyPr>
            <a:normAutofit/>
          </a:bodyPr>
          <a:lstStyle/>
          <a:p>
            <a:pPr marR="0" lvl="0" algn="l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Bini Chandra, Brian West, Cody Snow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ker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April 17</a:t>
            </a:r>
            <a:r>
              <a:rPr lang="en-US" kern="0" baseline="300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ker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2025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University Wordmarks - Brand Center">
            <a:extLst>
              <a:ext uri="{FF2B5EF4-FFF2-40B4-BE49-F238E27FC236}">
                <a16:creationId xmlns:a16="http://schemas.microsoft.com/office/drawing/2014/main" id="{6EB2F98B-C297-596D-4C94-4B902E04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607" y="953173"/>
            <a:ext cx="2929259" cy="9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2BEBF0-701D-5794-7DBD-7B17A782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3729" y="2911535"/>
            <a:ext cx="2643017" cy="136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7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9ED4-4BCC-4E0F-98FF-829AB53E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Steps &amp; 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01ED-908C-9FEA-73C4-9ABA0D5E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key takeaways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Specific recommendations for implementation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Contact information for follow-up questions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to Q&amp;A session (allotted 5 minutes)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7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678B-D313-FAF9-01AB-EAE76039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- Who We 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D170-E728-4FF3-FF91-223C2B04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team introduction with expertise highlights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mission for this project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objectives we set out to accomplish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9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BD5A-385E-CF46-3CAA-B81F25C0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6FF5-5BF6-E44B-7516-C33190A8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statement: What were we trying to solve?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RTU/TU data analysis to operations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outcomes and deliverables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Stakeholders and beneficiaries of this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2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67A9-3DBB-BF4A-0419-7ECD290B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Summary - The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C8FF-0CD9-5593-9358-1DC8DE78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sources: Where the RTU/TU data came from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Volume: Total count of data points (X records over Y time period)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overview: List of key variables analyzed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quality assessment: Completeness, accuracy, timeliness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B086-C5D2-FCA1-B85F-ABA0F7AE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7669E-3675-E8D5-B182-832C3B78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we kept and why they matter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we dropped and rationale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cleaning steps performed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showing before/after data structure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9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3DCA-6C4C-DE83-E989-422FF3B5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5678-5971-65A2-8971-083556B3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explanation of PCA (Principal Component Analysis)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clustering works in non-technical terms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 we chose these methods for the RTU/TU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diagram of our analysis workflow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7EF9-A10D-10D1-31FC-299FF448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 &amp;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FDA8-E391-0A8A-1276-13C7DFA9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patterns discovered in the data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characteristics (split by RTU)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 of the clusters with simple explanations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 that were not previously evident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8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101B-DA9B-916B-D5B3-06523849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 &amp; Business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E965-8401-01BA-C6AB-DE7AB13A0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these findings mean for operations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cost savings or efficiency improvements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 items based on cluster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Timeline for implementing recommendations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CDBB-2867-501B-3D5A-8CECBA66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E0C0-8606-5CC9-23C0-5FE2DB49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Obstacles encountered during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 would do with more time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 data we recommend collecting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Suggested monitoring metrics for ongoing assessment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4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296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Symbol</vt:lpstr>
      <vt:lpstr>Times New Roman</vt:lpstr>
      <vt:lpstr>Office Theme</vt:lpstr>
      <vt:lpstr>HVAC Insights: Rooftop Unit and Terminal Unit Analysis</vt:lpstr>
      <vt:lpstr>Introduction - Who We Are</vt:lpstr>
      <vt:lpstr>Project Overview </vt:lpstr>
      <vt:lpstr>Data Summary - The Basics</vt:lpstr>
      <vt:lpstr>Data Preparation</vt:lpstr>
      <vt:lpstr>Analysis Methodology</vt:lpstr>
      <vt:lpstr>Key Findings &amp; Results</vt:lpstr>
      <vt:lpstr>Interpretation &amp; Business Impact</vt:lpstr>
      <vt:lpstr>Challenges &amp; Future Work</vt:lpstr>
      <vt:lpstr>Next Steps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Snow</dc:creator>
  <cp:lastModifiedBy>Cody Snow</cp:lastModifiedBy>
  <cp:revision>2</cp:revision>
  <dcterms:created xsi:type="dcterms:W3CDTF">2025-04-15T22:00:57Z</dcterms:created>
  <dcterms:modified xsi:type="dcterms:W3CDTF">2025-04-16T03:20:40Z</dcterms:modified>
</cp:coreProperties>
</file>