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B9+Kev3iJzjlkdZintjghXdq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3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3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3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3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3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3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3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lidator.w3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32509" y="3108960"/>
            <a:ext cx="85413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Debugging and Error Handling</a:t>
            </a:r>
            <a:endParaRPr sz="2800" b="1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Interpreting Error Messages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Browser Console</a:t>
            </a:r>
            <a:endParaRPr b="1" i="1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Fixing one error does not always solve the problem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Browser interpreters often cannot reliably parse code following an error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Browsers do not strictly enforce JavaScript syntax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Not always accurate, just an indicator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JSLint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If your IDE has a good plugin, get it and use it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Interpreting Error Messages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Programming Exercise 01_04_01 – Step 2</a:t>
            </a:r>
            <a:endParaRPr b="1" i="1" dirty="0">
              <a:solidFill>
                <a:schemeClr val="tx1"/>
              </a:solidFill>
            </a:endParaRPr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509" y="2091349"/>
            <a:ext cx="7972982" cy="364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>
            <a:spLocks noGrp="1"/>
          </p:cNvSpPr>
          <p:nvPr>
            <p:ph type="ftr" idx="11"/>
          </p:nvPr>
        </p:nvSpPr>
        <p:spPr>
          <a:xfrm>
            <a:off x="585509" y="5749391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Common Techniques</a:t>
            </a:r>
            <a:endParaRPr b="1" i="1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window.alert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method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method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Comments</a:t>
            </a:r>
            <a:r>
              <a:rPr lang="en-US" dirty="0">
                <a:solidFill>
                  <a:schemeClr val="tx1"/>
                </a:solidFill>
              </a:rPr>
              <a:t> to block executable lines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window.alert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i="1" dirty="0">
                <a:solidFill>
                  <a:schemeClr val="tx1"/>
                </a:solidFill>
              </a:rPr>
              <a:t> method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Tracing</a:t>
            </a:r>
            <a:r>
              <a:rPr lang="en-US" dirty="0">
                <a:solidFill>
                  <a:schemeClr val="tx1"/>
                </a:solidFill>
              </a:rPr>
              <a:t>: examining statements in an executing program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Place 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alert()</a:t>
            </a:r>
            <a:r>
              <a:rPr lang="en-US" dirty="0">
                <a:solidFill>
                  <a:schemeClr val="tx1"/>
                </a:solidFill>
              </a:rPr>
              <a:t> at different points within the program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Used to display variable or array contents or value returned from a function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Make use of </a:t>
            </a:r>
            <a:r>
              <a:rPr lang="en-US" b="1" i="1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alert()</a:t>
            </a:r>
            <a:r>
              <a:rPr lang="en-US" dirty="0">
                <a:solidFill>
                  <a:schemeClr val="tx1"/>
                </a:solidFill>
              </a:rPr>
              <a:t> methods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Check values as code executes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Watch for changes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window.alert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i="1" dirty="0">
                <a:solidFill>
                  <a:schemeClr val="tx1"/>
                </a:solidFill>
              </a:rPr>
              <a:t> method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6495" y="1979608"/>
            <a:ext cx="5251011" cy="435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>
            <a:spLocks noGrp="1"/>
          </p:cNvSpPr>
          <p:nvPr>
            <p:ph type="ftr" idx="11"/>
          </p:nvPr>
        </p:nvSpPr>
        <p:spPr>
          <a:xfrm>
            <a:off x="1912996" y="6336124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Programming Exercise 01_04_01 – Step 3</a:t>
            </a:r>
            <a:endParaRPr b="1" i="1" dirty="0">
              <a:solidFill>
                <a:schemeClr val="tx1"/>
              </a:solidFill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048" y="2060448"/>
            <a:ext cx="7205905" cy="4132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>
            <a:spLocks noGrp="1"/>
          </p:cNvSpPr>
          <p:nvPr>
            <p:ph type="ftr" idx="11"/>
          </p:nvPr>
        </p:nvSpPr>
        <p:spPr>
          <a:xfrm>
            <a:off x="969048" y="61930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i="1" dirty="0">
                <a:solidFill>
                  <a:schemeClr val="tx1"/>
                </a:solidFill>
              </a:rPr>
              <a:t> method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Logging</a:t>
            </a:r>
            <a:r>
              <a:rPr lang="en-US" dirty="0">
                <a:solidFill>
                  <a:schemeClr val="tx1"/>
                </a:solidFill>
              </a:rPr>
              <a:t>: writing values directly to the console using the 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method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Trace a bug by analyzing a list of values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Syntax: 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(value);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Can log string literal, variable value, or combination</a:t>
            </a:r>
            <a:endParaRPr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Make use of </a:t>
            </a:r>
            <a:r>
              <a:rPr lang="en-US" b="1" i="1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methods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Check values as code executes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Watch for changes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US" b="1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i="1" dirty="0">
                <a:solidFill>
                  <a:schemeClr val="tx1"/>
                </a:solidFill>
              </a:rPr>
              <a:t> method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997" y="1923747"/>
            <a:ext cx="5318007" cy="44627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912996" y="641029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Programming Exercise 01_04_01 – Step 4</a:t>
            </a:r>
            <a:endParaRPr b="1" i="1" dirty="0">
              <a:solidFill>
                <a:schemeClr val="tx1"/>
              </a:solidFill>
            </a:endParaRPr>
          </a:p>
        </p:txBody>
      </p:sp>
      <p:sp>
        <p:nvSpPr>
          <p:cNvPr id="231" name="Google Shape;231;p18"/>
          <p:cNvSpPr txBox="1">
            <a:spLocks noGrp="1"/>
          </p:cNvSpPr>
          <p:nvPr>
            <p:ph type="ftr" idx="11"/>
          </p:nvPr>
        </p:nvSpPr>
        <p:spPr>
          <a:xfrm>
            <a:off x="1147726" y="606645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726" y="2139695"/>
            <a:ext cx="7233995" cy="390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Using Comments to Locate Bugs</a:t>
            </a:r>
            <a:endParaRPr b="1" i="1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Comment out problematic lines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Helps isolate statement causing the error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Start by commenting out only the statement specified by the line number in the error message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Continue commenting lines until errors eliminated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1619794"/>
            <a:ext cx="8229600" cy="466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i="1">
                <a:solidFill>
                  <a:srgbClr val="000000"/>
                </a:solidFill>
              </a:rPr>
              <a:t>Some of the contents of this slide presentation have been referenced and reproduced from the textbook for this course, </a:t>
            </a:r>
            <a:r>
              <a:rPr lang="en-US" i="1" u="sng">
                <a:solidFill>
                  <a:srgbClr val="000000"/>
                </a:solidFill>
              </a:rPr>
              <a:t>JavaScript (Sixth Edition)</a:t>
            </a:r>
            <a:r>
              <a:rPr lang="en-US" i="1">
                <a:solidFill>
                  <a:srgbClr val="000000"/>
                </a:solidFill>
              </a:rPr>
              <a:t> , Sasha Vodnik and Don Gosseling, ©2015, 2011, Cengage Learning, All Rights Reserved. ISBN 978-1-305-07844-4.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Programming Exercise 01_04_01 – Step 5</a:t>
            </a:r>
            <a:endParaRPr b="1" i="1" dirty="0">
              <a:solidFill>
                <a:schemeClr val="tx1"/>
              </a:solidFill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ftr" idx="11"/>
          </p:nvPr>
        </p:nvSpPr>
        <p:spPr>
          <a:xfrm>
            <a:off x="1147726" y="606645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245" y="1973656"/>
            <a:ext cx="6921510" cy="409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</a:rPr>
              <a:t>Available in all modern browsers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Accessible through same panel that opens the console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</a:rPr>
              <a:t>Used to examine code manually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Usually first step taken with a logic error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Works fine with smaller programs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</a:rPr>
              <a:t>Debugging tools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Help trace each line of code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More efficient method of finding and resolving logic errors</a:t>
            </a:r>
            <a:endParaRPr dirty="0">
              <a:solidFill>
                <a:schemeClr val="tx1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</a:rPr>
              <a:t>Using Debugger Windows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Open a document to debug in a browser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Use keyboard shortcut or menu to open debugger</a:t>
            </a:r>
            <a:endParaRPr dirty="0">
              <a:solidFill>
                <a:schemeClr val="tx1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267" name="Google Shape;267;p22" descr="Screen Shot 2014-09-24 at 24 Sep   1.59.5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3078163"/>
            <a:ext cx="7848600" cy="277971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>
            <a:spLocks noGrp="1"/>
          </p:cNvSpPr>
          <p:nvPr>
            <p:ph type="ftr" idx="11"/>
          </p:nvPr>
        </p:nvSpPr>
        <p:spPr>
          <a:xfrm>
            <a:off x="647700" y="586755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Programming Exercise 01_04_01 – Step 6</a:t>
            </a:r>
            <a:endParaRPr b="1" i="1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Setting Breakpoints</a:t>
            </a:r>
            <a:endParaRPr b="1" i="1" dirty="0">
              <a:solidFill>
                <a:schemeClr val="tx1"/>
              </a:solidFill>
            </a:endParaRPr>
          </a:p>
        </p:txBody>
      </p:sp>
      <p:sp>
        <p:nvSpPr>
          <p:cNvPr id="277" name="Google Shape;277;p23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Stepping Through Scripts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Stepping into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Executes an individual line of code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Pauses until instructed to continue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Debugger stops at each line within every function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Stepping over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Allows skipping of function calls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Program still executes function stepped over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Stepping out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Executes all remaining code in the current function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Debugger stops at next statement in the calling function</a:t>
            </a:r>
            <a:endParaRPr dirty="0">
              <a:solidFill>
                <a:schemeClr val="tx1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Programming Exercise 01_04_01 – Step 7</a:t>
            </a:r>
            <a:endParaRPr b="1" i="1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 dirty="0">
                <a:solidFill>
                  <a:schemeClr val="tx1"/>
                </a:solidFill>
              </a:rPr>
              <a:t>Stepping Through Scripts</a:t>
            </a:r>
            <a:endParaRPr b="1" i="1" dirty="0">
              <a:solidFill>
                <a:schemeClr val="tx1"/>
              </a:solidFill>
            </a:endParaRPr>
          </a:p>
        </p:txBody>
      </p:sp>
      <p:sp>
        <p:nvSpPr>
          <p:cNvPr id="295" name="Google Shape;295;p25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Tracing Variables and Expressions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rgbClr val="92D050"/>
                </a:solidFill>
              </a:rPr>
              <a:t>Variables list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Displays all local variables within the currently executing function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Shows how different values in the currently executing function affect program execution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rgbClr val="92D050"/>
                </a:solidFill>
              </a:rPr>
              <a:t>Watch list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Allows skipping of function calls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Program still executes function stepped over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Chrome displayed by default on right side of pane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Programming Exercise 01_04_01 – Step 8</a:t>
            </a:r>
            <a:endParaRPr b="1" i="1">
              <a:solidFill>
                <a:srgbClr val="FFFF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rgbClr val="FFFF00"/>
                </a:solidFill>
              </a:rPr>
              <a:t>Tracing Variables and Expressions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313" name="Google Shape;313;p27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Examining the Call Stack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rgbClr val="92D050"/>
                </a:solidFill>
              </a:rPr>
              <a:t>Call stack or Stack Trace</a:t>
            </a:r>
            <a:endParaRPr b="1" i="1">
              <a:solidFill>
                <a:srgbClr val="92D05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Ordered lists of which procedures (functions, methods, event handlers) have been called but haven't finished executing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Each time a program calls a procedure, it is added to top of the call stack </a:t>
            </a:r>
            <a:endParaRPr>
              <a:solidFill>
                <a:schemeClr val="lt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Processor must remember the order in which functions are executed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That way, chained functions can be unwound backwards as they finish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Chrome call stack list is displayed to right of 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9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Programming Exercise 01_04_01 – Step 9</a:t>
            </a:r>
            <a:endParaRPr b="1" i="1">
              <a:solidFill>
                <a:srgbClr val="FFFF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rgbClr val="FFFF00"/>
                </a:solidFill>
              </a:rPr>
              <a:t>Examining the Call Stack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457200" y="1619794"/>
            <a:ext cx="8229600" cy="466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</a:rPr>
              <a:t>Recognize error types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</a:rPr>
              <a:t>Trace errors with dialog boxes and the console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</a:rPr>
              <a:t>Use comments to locate bugs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</a:rPr>
              <a:t>Trace errors with debugging tools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</a:rPr>
              <a:t>Write code to respond to exceptions and errors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Handling Exceptions and Errors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0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92D050"/>
                </a:solidFill>
              </a:rPr>
              <a:t>Throwing Exceptions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Execute code containing an exception in a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Specifies an error message for an error that occurs within a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lt1"/>
                </a:solidFill>
              </a:rPr>
              <a:t> block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864" y="4134096"/>
            <a:ext cx="6792273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>
            <a:spLocks noGrp="1"/>
          </p:cNvSpPr>
          <p:nvPr>
            <p:ph type="ftr" idx="11"/>
          </p:nvPr>
        </p:nvSpPr>
        <p:spPr>
          <a:xfrm>
            <a:off x="1175864" y="6001257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Handling Exceptions and Errors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92D050"/>
                </a:solidFill>
              </a:rPr>
              <a:t>Catching Exceptions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a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b="1" i="1">
                <a:solidFill>
                  <a:srgbClr val="92D050"/>
                </a:solidFill>
              </a:rPr>
              <a:t>Handles</a:t>
            </a:r>
            <a:r>
              <a:rPr lang="en-US">
                <a:solidFill>
                  <a:schemeClr val="lt1"/>
                </a:solidFill>
              </a:rPr>
              <a:t>, or “catches” the error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Syntax:</a:t>
            </a:r>
            <a:endParaRPr/>
          </a:p>
          <a:p>
            <a:pPr marL="1314450" lvl="3" indent="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catch(error) {</a:t>
            </a:r>
            <a:b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statements;</a:t>
            </a:r>
            <a:b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31"/>
          <p:cNvSpPr txBox="1">
            <a:spLocks noGrp="1"/>
          </p:cNvSpPr>
          <p:nvPr>
            <p:ph type="ftr" idx="11"/>
          </p:nvPr>
        </p:nvSpPr>
        <p:spPr>
          <a:xfrm>
            <a:off x="2628626" y="6261763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8626" y="4548215"/>
            <a:ext cx="3886743" cy="171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Handling Exceptions and Errors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2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92D050"/>
                </a:solidFill>
              </a:rPr>
              <a:t>Executing Final Exception Handling Tasks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Executes regardless of whether its associated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lt1"/>
                </a:solidFill>
              </a:rPr>
              <a:t> block throws an exception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Used to perform some type of cleanup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Or any necessary or desired tasks after code evaluated with a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Programming Exercise 01_04_01 – Step 10</a:t>
            </a:r>
            <a:endParaRPr b="1" i="1">
              <a:solidFill>
                <a:srgbClr val="FFFF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rgbClr val="FFFF00"/>
                </a:solidFill>
              </a:rPr>
              <a:t>Exception Handling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369" name="Google Shape;369;p33"/>
          <p:cNvSpPr txBox="1">
            <a:spLocks noGrp="1"/>
          </p:cNvSpPr>
          <p:nvPr>
            <p:ph type="ftr" idx="11"/>
          </p:nvPr>
        </p:nvSpPr>
        <p:spPr>
          <a:xfrm>
            <a:off x="75823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232" y="2599944"/>
            <a:ext cx="7627536" cy="264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Strategies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rgbClr val="92D050"/>
                </a:solidFill>
              </a:rPr>
              <a:t>Checking HTML elements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Analyzing logic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Testing statements with console command line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rgbClr val="92D050"/>
                </a:solidFill>
              </a:rPr>
              <a:t>Using the debugger statement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rgbClr val="92D050"/>
                </a:solidFill>
              </a:rPr>
              <a:t>Executing code in </a:t>
            </a:r>
            <a:r>
              <a:rPr lang="en-US" b="1" i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 i="1">
                <a:solidFill>
                  <a:srgbClr val="92D050"/>
                </a:solidFill>
              </a:rPr>
              <a:t> mode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rgbClr val="92D050"/>
                </a:solidFill>
              </a:rPr>
              <a:t>Linting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Reloading a Web page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Checking HTML Elements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If a bug cannot be located using previous methods:</a:t>
            </a:r>
            <a:endParaRPr>
              <a:solidFill>
                <a:schemeClr val="lt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Perform a line-by-line analysis of the HTML code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Ensure all necessary opening and closing tags included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a code editor specialized for web development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Highlights syntax errors as you type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W3C Markup Validation Service to validate a Web page</a:t>
            </a:r>
            <a:endParaRPr/>
          </a:p>
          <a:p>
            <a:pPr marL="85725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u="sng">
                <a:solidFill>
                  <a:schemeClr val="lt1"/>
                </a:solidFill>
                <a:hlinkClick r:id="rId4"/>
              </a:rPr>
              <a:t>https://validator.w3.org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6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Using the </a:t>
            </a:r>
            <a:r>
              <a:rPr lang="en-US" b="1" i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lang="en-US" b="1" i="1">
                <a:solidFill>
                  <a:srgbClr val="FFFF00"/>
                </a:solidFill>
              </a:rPr>
              <a:t> Statement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When you include the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lang="en-US">
                <a:solidFill>
                  <a:schemeClr val="lt1"/>
                </a:solidFill>
              </a:rPr>
              <a:t> statement in your code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Web browser stops executing JavaScript code when it reaches the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Equivalent of a breakpoint that's part of your JavaScript 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Using </a:t>
            </a:r>
            <a:r>
              <a:rPr lang="en-US" b="1" i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 b="1" i="1">
                <a:solidFill>
                  <a:srgbClr val="FFFF00"/>
                </a:solidFill>
              </a:rPr>
              <a:t> Mode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Removes some features from JavaScript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Requires more stringent syntax for other features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Example: must always use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>
                <a:solidFill>
                  <a:schemeClr val="lt1"/>
                </a:solidFill>
              </a:rPr>
              <a:t> to declare variables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Many removed or altered features in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lt1"/>
                </a:solidFill>
              </a:rPr>
              <a:t> mode are known to cause hard to find bugs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Include statement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strict";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Including at start of script section requests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lt1"/>
                </a:solidFill>
              </a:rPr>
              <a:t> mode for all code in that section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Including at start of code block in function requests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lt1"/>
                </a:solidFill>
              </a:rPr>
              <a:t> mode just for that function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rgbClr val="FFFF00"/>
                </a:solidFill>
              </a:rPr>
              <a:t>Linting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Running code through a program that flags some common issues that may affect code quality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rgbClr val="92D050"/>
                </a:solidFill>
              </a:rPr>
              <a:t>JSLint</a:t>
            </a:r>
            <a:r>
              <a:rPr lang="en-US">
                <a:solidFill>
                  <a:schemeClr val="lt1"/>
                </a:solidFill>
              </a:rPr>
              <a:t> is a commonly used linting program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Similar result to using </a:t>
            </a:r>
            <a:r>
              <a:rPr lang="en-US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lt1"/>
                </a:solidFill>
              </a:rPr>
              <a:t> mode, but generates a report containing line numbers </a:t>
            </a:r>
            <a:endParaRPr>
              <a:solidFill>
                <a:schemeClr val="l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Both Atom and Brackets have JSLint capabilities and plugins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382509" y="1122630"/>
            <a:ext cx="8378982" cy="516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Syntax</a:t>
            </a:r>
            <a:r>
              <a:rPr lang="en-US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Programming languages have </a:t>
            </a:r>
            <a:r>
              <a:rPr lang="en-US" b="1" i="1">
                <a:solidFill>
                  <a:srgbClr val="000000"/>
                </a:solidFill>
              </a:rPr>
              <a:t>rules</a:t>
            </a:r>
            <a:r>
              <a:rPr lang="en-US">
                <a:solidFill>
                  <a:srgbClr val="000000"/>
                </a:solidFill>
              </a:rPr>
              <a:t> of the language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Logic</a:t>
            </a:r>
            <a:r>
              <a:rPr lang="en-US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Way in which various program parts run or </a:t>
            </a:r>
            <a:r>
              <a:rPr lang="en-US" b="1" i="1">
                <a:solidFill>
                  <a:srgbClr val="000000"/>
                </a:solidFill>
              </a:rPr>
              <a:t>execute</a:t>
            </a:r>
            <a:endParaRPr b="1" i="1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Bug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Any program error which causes program to </a:t>
            </a:r>
            <a:r>
              <a:rPr lang="en-US" b="1" i="1">
                <a:solidFill>
                  <a:srgbClr val="000000"/>
                </a:solidFill>
              </a:rPr>
              <a:t>malfunction</a:t>
            </a:r>
            <a:r>
              <a:rPr lang="en-US">
                <a:solidFill>
                  <a:srgbClr val="000000"/>
                </a:solidFill>
              </a:rPr>
              <a:t> due to incorrect syntax or flaws in logic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Debugging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Process of tracing and resolving errors in a program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382509" y="1321806"/>
            <a:ext cx="8378982" cy="49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Bugs</a:t>
            </a:r>
            <a:r>
              <a:rPr lang="en-US">
                <a:solidFill>
                  <a:srgbClr val="000000"/>
                </a:solidFill>
              </a:rPr>
              <a:t>: manifest themselves in </a:t>
            </a:r>
            <a:r>
              <a:rPr lang="en-US" b="1" i="1">
                <a:solidFill>
                  <a:srgbClr val="000000"/>
                </a:solidFill>
              </a:rPr>
              <a:t>three</a:t>
            </a:r>
            <a:r>
              <a:rPr lang="en-US">
                <a:solidFill>
                  <a:srgbClr val="000000"/>
                </a:solidFill>
              </a:rPr>
              <a:t> ways 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Syntax Errors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Occur when interpreter fails to recognize code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Causes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Incorrect use of JavaScript code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References to non-existent objects, methods, variables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Typos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Case-sensitivity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82509" y="1321806"/>
            <a:ext cx="8378982" cy="49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Run-time Errors</a:t>
            </a:r>
            <a:endParaRPr b="1" i="1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Occur when interpreter encounters a problem while program </a:t>
            </a:r>
            <a:r>
              <a:rPr lang="en-US" b="1" i="1">
                <a:solidFill>
                  <a:srgbClr val="000000"/>
                </a:solidFill>
              </a:rPr>
              <a:t>executing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Not necessarily JavaScript language errors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Occur when interpreter encounters code it cannot execute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Run-time error can be caused by a </a:t>
            </a:r>
            <a:r>
              <a:rPr lang="en-US" b="1" i="1">
                <a:solidFill>
                  <a:srgbClr val="000000"/>
                </a:solidFill>
              </a:rPr>
              <a:t>syntax</a:t>
            </a:r>
            <a:r>
              <a:rPr lang="en-US">
                <a:solidFill>
                  <a:srgbClr val="000000"/>
                </a:solidFill>
              </a:rPr>
              <a:t> error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Logic Errors</a:t>
            </a:r>
            <a:endParaRPr b="1" i="1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Flaw in a program’s </a:t>
            </a:r>
            <a:r>
              <a:rPr lang="en-US" b="1" i="1">
                <a:solidFill>
                  <a:srgbClr val="000000"/>
                </a:solidFill>
              </a:rPr>
              <a:t>design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Prevents program from running as anticipated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Execution of program statements in incorrect order or methodology to produce the desired results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b="1" i="1">
                <a:solidFill>
                  <a:srgbClr val="000000"/>
                </a:solidFill>
              </a:rPr>
              <a:t>Example</a:t>
            </a:r>
            <a:r>
              <a:rPr lang="en-US">
                <a:solidFill>
                  <a:srgbClr val="000000"/>
                </a:solidFill>
              </a:rPr>
              <a:t>: infinite loop</a:t>
            </a:r>
            <a:endParaRPr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for(var count = 10; count &gt;= 0; count){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document.write(“the count is: " + 				count);</a:t>
            </a:r>
            <a:endParaRPr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7"/>
          <p:cNvSpPr/>
          <p:nvPr/>
        </p:nvSpPr>
        <p:spPr>
          <a:xfrm rot="5400000">
            <a:off x="5993391" y="2381062"/>
            <a:ext cx="325927" cy="3168714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rgbClr val="00CC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Clr>
                <a:schemeClr val="tx1"/>
              </a:buClr>
              <a:buSzPts val="3200"/>
            </a:pPr>
            <a:r>
              <a:rPr lang="en-US" b="1" i="1" dirty="0">
                <a:solidFill>
                  <a:schemeClr val="tx1"/>
                </a:solidFill>
              </a:rPr>
              <a:t>Programming Exercise 01_04_01 – Step 1</a:t>
            </a:r>
            <a:endParaRPr b="1" i="1" dirty="0">
              <a:solidFill>
                <a:schemeClr val="tx1"/>
              </a:solidFill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6861" y="1846362"/>
            <a:ext cx="4230278" cy="45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>
            <a:spLocks noGrp="1"/>
          </p:cNvSpPr>
          <p:nvPr>
            <p:ph type="ftr" idx="11"/>
          </p:nvPr>
        </p:nvSpPr>
        <p:spPr>
          <a:xfrm>
            <a:off x="2456861" y="641076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Interpreting Error Messages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Browser Console</a:t>
            </a:r>
            <a:endParaRPr b="1" i="1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First line of defense when interpreter encounters either </a:t>
            </a:r>
            <a:r>
              <a:rPr lang="en-US" b="1" i="1" dirty="0">
                <a:solidFill>
                  <a:schemeClr val="tx1"/>
                </a:solidFill>
              </a:rPr>
              <a:t>syntax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i="1" dirty="0">
                <a:solidFill>
                  <a:schemeClr val="tx1"/>
                </a:solidFill>
              </a:rPr>
              <a:t>run-time</a:t>
            </a:r>
            <a:r>
              <a:rPr lang="en-US" dirty="0">
                <a:solidFill>
                  <a:schemeClr val="tx1"/>
                </a:solidFill>
              </a:rPr>
              <a:t> errors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Logic errors require other techniques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Browsers are different, we will use Chrome for our examples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dirty="0">
                <a:solidFill>
                  <a:schemeClr val="tx1"/>
                </a:solidFill>
              </a:rPr>
              <a:t>Look for document, line number, and description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Macintosh PowerPoint</Application>
  <PresentationFormat>On-screen Show (4:3)</PresentationFormat>
  <Paragraphs>262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 Theme</vt:lpstr>
      <vt:lpstr>PowerPoint Presentation</vt:lpstr>
      <vt:lpstr>Credits</vt:lpstr>
      <vt:lpstr>LEARNING OBJECTIVES</vt:lpstr>
      <vt:lpstr>Introduction to Debugging</vt:lpstr>
      <vt:lpstr>Introduction to Debugging</vt:lpstr>
      <vt:lpstr>Introduction to Debugging</vt:lpstr>
      <vt:lpstr>Introduction to Debugging</vt:lpstr>
      <vt:lpstr>Introduction to Debugging</vt:lpstr>
      <vt:lpstr>Interpreting Error Messages</vt:lpstr>
      <vt:lpstr>Interpreting Error Messages</vt:lpstr>
      <vt:lpstr>Interpreting Error Messages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Handling Exceptions and Errors</vt:lpstr>
      <vt:lpstr>Handling Exceptions and Errors</vt:lpstr>
      <vt:lpstr>Handling Exceptions and Errors</vt:lpstr>
      <vt:lpstr>Using Debugging Tools</vt:lpstr>
      <vt:lpstr>Additional Debugging Techniques</vt:lpstr>
      <vt:lpstr>Additional Debugging Techniques</vt:lpstr>
      <vt:lpstr>Additional Debugging Techniques</vt:lpstr>
      <vt:lpstr>Additional Debugging Techniques</vt:lpstr>
      <vt:lpstr>Additional Debugging Techniques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 Ferschke</dc:creator>
  <cp:lastModifiedBy>Microsoft Office User</cp:lastModifiedBy>
  <cp:revision>1</cp:revision>
  <dcterms:created xsi:type="dcterms:W3CDTF">2013-01-24T22:24:37Z</dcterms:created>
  <dcterms:modified xsi:type="dcterms:W3CDTF">2019-07-16T17:10:59Z</dcterms:modified>
</cp:coreProperties>
</file>