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0" roundtripDataSignature="AMtx7mjeMVao9DDyHFHqpdTVIuC+uqC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3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4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4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p4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4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4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5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5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5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5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5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55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5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5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5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5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5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60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0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61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2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2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63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3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4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4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38.png"/><Relationship Id="rId5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4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5" Type="http://schemas.openxmlformats.org/officeDocument/2006/relationships/image" Target="../media/image1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jpg"/><Relationship Id="rId4" Type="http://schemas.openxmlformats.org/officeDocument/2006/relationships/image" Target="../media/image2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jpg"/><Relationship Id="rId4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jpg"/><Relationship Id="rId4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jpg"/><Relationship Id="rId4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jpg"/><Relationship Id="rId4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jpg"/><Relationship Id="rId4" Type="http://schemas.openxmlformats.org/officeDocument/2006/relationships/image" Target="../media/image4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jpg"/><Relationship Id="rId4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jpg"/><Relationship Id="rId4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jpg"/><Relationship Id="rId4" Type="http://schemas.openxmlformats.org/officeDocument/2006/relationships/image" Target="../media/image40.png"/><Relationship Id="rId5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jp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jpg"/><Relationship Id="rId4" Type="http://schemas.openxmlformats.org/officeDocument/2006/relationships/image" Target="../media/image3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.jpg"/><Relationship Id="rId4" Type="http://schemas.openxmlformats.org/officeDocument/2006/relationships/image" Target="../media/image3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32509" y="3108960"/>
            <a:ext cx="85413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Document Object Model</a:t>
            </a:r>
            <a:endParaRPr b="1" i="1" sz="2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The DOM Tree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382509" y="1049482"/>
            <a:ext cx="8378982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DOM </a:t>
            </a: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i="1" lang="en-US">
                <a:solidFill>
                  <a:srgbClr val="FFFF00"/>
                </a:solidFill>
              </a:rPr>
              <a:t> Object Properties</a:t>
            </a:r>
            <a:endParaRPr/>
          </a:p>
        </p:txBody>
      </p:sp>
      <p:sp>
        <p:nvSpPr>
          <p:cNvPr id="170" name="Google Shape;170;p10"/>
          <p:cNvSpPr txBox="1"/>
          <p:nvPr>
            <p:ph idx="11" type="ftr"/>
          </p:nvPr>
        </p:nvSpPr>
        <p:spPr>
          <a:xfrm>
            <a:off x="520700" y="586367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10-03 at 3 Oct   2.12.34 PM.png" id="171" name="Google Shape;17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00" y="1982241"/>
            <a:ext cx="8102600" cy="388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Elements by </a:t>
            </a: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en-US">
                <a:solidFill>
                  <a:srgbClr val="FFFF00"/>
                </a:solidFill>
              </a:rPr>
              <a:t> value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Set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chemeClr val="lt1"/>
                </a:solidFill>
              </a:rPr>
              <a:t> value in HTML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getElementById()</a:t>
            </a:r>
            <a:r>
              <a:rPr lang="en-US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Returns the first element in a document with a matching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chemeClr val="lt1"/>
                </a:solidFill>
              </a:rPr>
              <a:t> attribute</a:t>
            </a:r>
            <a:endParaRPr/>
          </a:p>
        </p:txBody>
      </p:sp>
      <p:sp>
        <p:nvSpPr>
          <p:cNvPr id="180" name="Google Shape;180;p11"/>
          <p:cNvSpPr txBox="1"/>
          <p:nvPr>
            <p:ph idx="11" type="ftr"/>
          </p:nvPr>
        </p:nvSpPr>
        <p:spPr>
          <a:xfrm>
            <a:off x="1110776" y="6074874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776" y="3922995"/>
            <a:ext cx="6922449" cy="215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1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Accessing Elements by </a:t>
            </a: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1" lang="en-US">
                <a:solidFill>
                  <a:srgbClr val="FFFF00"/>
                </a:solidFill>
              </a:rPr>
              <a:t> Value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189" name="Google Shape;189;p12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382509" y="1385180"/>
            <a:ext cx="8378982" cy="4898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Elements by Tag Name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getElementsByTagName()</a:t>
            </a:r>
            <a:r>
              <a:rPr lang="en-US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Tag name is the name of an element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Returns </a:t>
            </a:r>
            <a:r>
              <a:rPr b="1" i="1" lang="en-US">
                <a:solidFill>
                  <a:srgbClr val="92D050"/>
                </a:solidFill>
              </a:rPr>
              <a:t>array</a:t>
            </a:r>
            <a:r>
              <a:rPr lang="en-US">
                <a:solidFill>
                  <a:schemeClr val="lt1"/>
                </a:solidFill>
              </a:rPr>
              <a:t>  or </a:t>
            </a:r>
            <a:r>
              <a:rPr b="1" i="1" lang="en-US">
                <a:solidFill>
                  <a:srgbClr val="92D050"/>
                </a:solidFill>
              </a:rPr>
              <a:t>node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list</a:t>
            </a:r>
            <a:r>
              <a:rPr lang="en-US">
                <a:solidFill>
                  <a:schemeClr val="lt1"/>
                </a:solidFill>
              </a:rPr>
              <a:t> (more later) of elements matching a specified tag name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Returned in order of appearance in document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13"/>
          <p:cNvSpPr txBox="1"/>
          <p:nvPr>
            <p:ph idx="11" type="ftr"/>
          </p:nvPr>
        </p:nvSpPr>
        <p:spPr>
          <a:xfrm>
            <a:off x="985336" y="554882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336" y="4948666"/>
            <a:ext cx="7173327" cy="60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2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Accessing Elements by Tag Name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5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382509" y="1557196"/>
            <a:ext cx="8378982" cy="4726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Elements by Class Name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getElementsByClassName()</a:t>
            </a:r>
            <a:r>
              <a:rPr lang="en-US">
                <a:solidFill>
                  <a:schemeClr val="lt1"/>
                </a:solidFill>
              </a:rPr>
              <a:t>method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Returns </a:t>
            </a:r>
            <a:r>
              <a:rPr b="1" i="1" lang="en-US">
                <a:solidFill>
                  <a:srgbClr val="92D050"/>
                </a:solidFill>
              </a:rPr>
              <a:t>array</a:t>
            </a:r>
            <a:r>
              <a:rPr lang="en-US">
                <a:solidFill>
                  <a:srgbClr val="FFFFFF"/>
                </a:solidFill>
              </a:rPr>
              <a:t>  or </a:t>
            </a:r>
            <a:r>
              <a:rPr b="1" i="1" lang="en-US">
                <a:solidFill>
                  <a:srgbClr val="92D050"/>
                </a:solidFill>
              </a:rPr>
              <a:t>node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list</a:t>
            </a:r>
            <a:r>
              <a:rPr lang="en-US">
                <a:solidFill>
                  <a:srgbClr val="FFFFFF"/>
                </a:solidFill>
              </a:rPr>
              <a:t> (more later) of elements matching a specified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rgbClr val="FFFFFF"/>
                </a:solidFill>
              </a:rPr>
              <a:t> attribute</a:t>
            </a:r>
            <a:endParaRPr b="1" i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rgbClr val="FFFFFF"/>
                </a:solidFill>
              </a:rPr>
              <a:t> attribute takes multiple values, so method takes compound arguments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</a:rPr>
              <a:t>Arguments enclosed in single set of quotes, with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rgbClr val="FFFFFF"/>
                </a:solidFill>
              </a:rPr>
              <a:t> names separated by spaces</a:t>
            </a:r>
            <a:endParaRPr>
              <a:solidFill>
                <a:srgbClr val="FFFFFF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8" name="Google Shape;218;p15"/>
          <p:cNvSpPr txBox="1"/>
          <p:nvPr>
            <p:ph idx="11" type="ftr"/>
          </p:nvPr>
        </p:nvSpPr>
        <p:spPr>
          <a:xfrm>
            <a:off x="737652" y="596319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652" y="5482126"/>
            <a:ext cx="7668696" cy="43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382509" y="1511929"/>
            <a:ext cx="8378982" cy="4771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Elements by Name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getElementsByName()</a:t>
            </a:r>
            <a:r>
              <a:rPr lang="en-US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Returns </a:t>
            </a:r>
            <a:r>
              <a:rPr b="1" i="1" lang="en-US">
                <a:solidFill>
                  <a:srgbClr val="92D050"/>
                </a:solidFill>
              </a:rPr>
              <a:t>array</a:t>
            </a:r>
            <a:r>
              <a:rPr lang="en-US">
                <a:solidFill>
                  <a:srgbClr val="FFFFFF"/>
                </a:solidFill>
              </a:rPr>
              <a:t>  or </a:t>
            </a:r>
            <a:r>
              <a:rPr b="1" i="1" lang="en-US">
                <a:solidFill>
                  <a:srgbClr val="92D050"/>
                </a:solidFill>
              </a:rPr>
              <a:t>node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list</a:t>
            </a:r>
            <a:r>
              <a:rPr lang="en-US">
                <a:solidFill>
                  <a:srgbClr val="FFFFFF"/>
                </a:solidFill>
              </a:rPr>
              <a:t> (more later) of elements matching a specified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rgbClr val="FFFFFF"/>
                </a:solidFill>
              </a:rPr>
              <a:t> attribute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Not as useful as preceding options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</a:rPr>
              <a:t>Good for concise code when accessing set of option buttons or check boxes in a form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16"/>
          <p:cNvSpPr txBox="1"/>
          <p:nvPr>
            <p:ph idx="11" type="ftr"/>
          </p:nvPr>
        </p:nvSpPr>
        <p:spPr>
          <a:xfrm>
            <a:off x="653837" y="561314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837" y="5148281"/>
            <a:ext cx="7836327" cy="46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382509" y="1511929"/>
            <a:ext cx="8378982" cy="4771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Elements by CSS Selectors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querySelector()</a:t>
            </a:r>
            <a:r>
              <a:rPr lang="en-US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Returns first occurrence of element matching a CSS selector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17"/>
          <p:cNvSpPr txBox="1"/>
          <p:nvPr>
            <p:ph idx="11" type="ftr"/>
          </p:nvPr>
        </p:nvSpPr>
        <p:spPr>
          <a:xfrm>
            <a:off x="1666469" y="607903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469" y="3640076"/>
            <a:ext cx="5811061" cy="243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 txBox="1"/>
          <p:nvPr>
            <p:ph idx="1" type="body"/>
          </p:nvPr>
        </p:nvSpPr>
        <p:spPr>
          <a:xfrm>
            <a:off x="382509" y="1394235"/>
            <a:ext cx="8378982" cy="488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Elements by CSS Selectors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querySelectorAll()</a:t>
            </a:r>
            <a:r>
              <a:rPr lang="en-US">
                <a:solidFill>
                  <a:schemeClr val="lt1"/>
                </a:solidFill>
              </a:rPr>
              <a:t>method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Returns </a:t>
            </a:r>
            <a:r>
              <a:rPr b="1" i="1" lang="en-US">
                <a:solidFill>
                  <a:srgbClr val="92D050"/>
                </a:solidFill>
              </a:rPr>
              <a:t>collection</a:t>
            </a:r>
            <a:r>
              <a:rPr lang="en-US">
                <a:solidFill>
                  <a:srgbClr val="FFFFFF"/>
                </a:solidFill>
              </a:rPr>
              <a:t> of elements matching a CSS selector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18"/>
          <p:cNvSpPr txBox="1"/>
          <p:nvPr>
            <p:ph idx="11" type="ftr"/>
          </p:nvPr>
        </p:nvSpPr>
        <p:spPr>
          <a:xfrm>
            <a:off x="1366390" y="620127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6390" y="3638692"/>
            <a:ext cx="6411220" cy="256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an Element’s Content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en-US">
                <a:solidFill>
                  <a:schemeClr val="lt1"/>
                </a:solidFill>
              </a:rPr>
              <a:t> property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Accesses and/or changes an element’s text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Unlike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-US">
                <a:solidFill>
                  <a:srgbClr val="FFFFFF"/>
                </a:solidFill>
              </a:rPr>
              <a:t>,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en-US">
                <a:solidFill>
                  <a:srgbClr val="FFFFFF"/>
                </a:solidFill>
              </a:rPr>
              <a:t> strips out HTML tags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19"/>
          <p:cNvSpPr txBox="1"/>
          <p:nvPr>
            <p:ph idx="11" type="ftr"/>
          </p:nvPr>
        </p:nvSpPr>
        <p:spPr>
          <a:xfrm>
            <a:off x="1404495" y="6347550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4495" y="3842125"/>
            <a:ext cx="6335010" cy="25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Credits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19794"/>
            <a:ext cx="8229600" cy="4663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i="1" lang="en-US">
                <a:solidFill>
                  <a:srgbClr val="FFFFFF"/>
                </a:solidFill>
              </a:rPr>
              <a:t>Some of the contents of this slide presentation have been referenced and reproduced from the textbook for this course, </a:t>
            </a:r>
            <a:r>
              <a:rPr i="1" lang="en-US" u="sng">
                <a:solidFill>
                  <a:srgbClr val="FFFFFF"/>
                </a:solidFill>
              </a:rPr>
              <a:t>JavaScript (Sixth Edition)</a:t>
            </a:r>
            <a:r>
              <a:rPr i="1" lang="en-US">
                <a:solidFill>
                  <a:srgbClr val="FFFFFF"/>
                </a:solidFill>
              </a:rPr>
              <a:t> , Sasha Vodnik and Don Gosseling, ©2015, 2011, Cengage Learning, All Rights Reserved. ISBN 978-1-305-07844-4.</a:t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an Element’s CSS Properties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Can access CSS properties through DOM using dot notation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Reference element's style property followed by name of CSS property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Example: change value of CSS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en-US">
                <a:solidFill>
                  <a:schemeClr val="lt1"/>
                </a:solidFill>
              </a:rPr>
              <a:t> property to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>
                <a:solidFill>
                  <a:schemeClr val="lt1"/>
                </a:solidFill>
              </a:rPr>
              <a:t> for an element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20"/>
          <p:cNvSpPr txBox="1"/>
          <p:nvPr>
            <p:ph idx="11" type="ftr"/>
          </p:nvPr>
        </p:nvSpPr>
        <p:spPr>
          <a:xfrm>
            <a:off x="620791" y="610255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91" y="4988663"/>
            <a:ext cx="7955280" cy="54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791" y="5531666"/>
            <a:ext cx="7955280" cy="57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382509" y="1620570"/>
            <a:ext cx="8378982" cy="4662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JavaScript Rules for CSS Properties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When CSS property includes </a:t>
            </a:r>
            <a:r>
              <a:rPr b="1" i="1" lang="en-US">
                <a:solidFill>
                  <a:srgbClr val="92D050"/>
                </a:solidFill>
              </a:rPr>
              <a:t>hyphen (-)</a:t>
            </a:r>
            <a:r>
              <a:rPr lang="en-US">
                <a:solidFill>
                  <a:schemeClr val="lt1"/>
                </a:solidFill>
              </a:rPr>
              <a:t>, remove hyphen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CamelCase</a:t>
            </a:r>
            <a:r>
              <a:rPr lang="en-US">
                <a:solidFill>
                  <a:schemeClr val="lt1"/>
                </a:solidFill>
              </a:rPr>
              <a:t> CSS property name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Example: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-US">
                <a:solidFill>
                  <a:schemeClr val="lt1"/>
                </a:solidFill>
              </a:rPr>
              <a:t> becomes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fontFamily</a:t>
            </a:r>
            <a:endParaRPr/>
          </a:p>
        </p:txBody>
      </p:sp>
      <p:sp>
        <p:nvSpPr>
          <p:cNvPr id="279" name="Google Shape;279;p21"/>
          <p:cNvSpPr txBox="1"/>
          <p:nvPr>
            <p:ph idx="11" type="ftr"/>
          </p:nvPr>
        </p:nvSpPr>
        <p:spPr>
          <a:xfrm>
            <a:off x="651090" y="499217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090" y="4477751"/>
            <a:ext cx="7841820" cy="5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2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Accessing Element Attributes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dot notation with name of attribute after element reference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to look up attribute value &amp; assign to variable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to assign new value to attribute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JavaScript exception: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rgbClr val="FFFFFF"/>
                </a:solidFill>
              </a:rPr>
              <a:t> attribute must be changed to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rgbClr val="FFFFFF"/>
                </a:solidFill>
              </a:rPr>
              <a:t>It is a JavaScript </a:t>
            </a:r>
            <a:r>
              <a:rPr b="1" i="1" lang="en-US">
                <a:solidFill>
                  <a:srgbClr val="92D050"/>
                </a:solidFill>
              </a:rPr>
              <a:t>keyword</a:t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22"/>
          <p:cNvSpPr txBox="1"/>
          <p:nvPr>
            <p:ph idx="11" type="ftr"/>
          </p:nvPr>
        </p:nvSpPr>
        <p:spPr>
          <a:xfrm>
            <a:off x="792907" y="457571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1018" y="4033119"/>
            <a:ext cx="7501965" cy="52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3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JavaScript Rules for CSS Properties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When CSS property includes </a:t>
            </a:r>
            <a:r>
              <a:rPr b="1" i="1" lang="en-US">
                <a:solidFill>
                  <a:srgbClr val="92D050"/>
                </a:solidFill>
              </a:rPr>
              <a:t>hyphen (-)</a:t>
            </a:r>
            <a:r>
              <a:rPr lang="en-US">
                <a:solidFill>
                  <a:schemeClr val="lt1"/>
                </a:solidFill>
              </a:rPr>
              <a:t>, remove hyphen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CamelCase</a:t>
            </a:r>
            <a:r>
              <a:rPr lang="en-US">
                <a:solidFill>
                  <a:schemeClr val="lt1"/>
                </a:solidFill>
              </a:rPr>
              <a:t> CSS property name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Example: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-US">
                <a:solidFill>
                  <a:schemeClr val="lt1"/>
                </a:solidFill>
              </a:rPr>
              <a:t> becomes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fontFamily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>
                <a:solidFill>
                  <a:schemeClr val="lt1"/>
                </a:solidFill>
              </a:rPr>
              <a:t> property must be changed to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-US">
                <a:solidFill>
                  <a:schemeClr val="lt1"/>
                </a:solidFill>
              </a:rPr>
              <a:t>, as it is a JavaScript </a:t>
            </a:r>
            <a:r>
              <a:rPr b="1" i="1" lang="en-US">
                <a:solidFill>
                  <a:srgbClr val="92D050"/>
                </a:solidFill>
              </a:rPr>
              <a:t>keyword</a:t>
            </a:r>
            <a:endParaRPr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23"/>
          <p:cNvSpPr txBox="1"/>
          <p:nvPr>
            <p:ph idx="11" type="ftr"/>
          </p:nvPr>
        </p:nvSpPr>
        <p:spPr>
          <a:xfrm>
            <a:off x="651090" y="5607810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090" y="5093386"/>
            <a:ext cx="7841820" cy="51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4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3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Accessing Element Attributes</a:t>
            </a:r>
            <a:endParaRPr/>
          </a:p>
        </p:txBody>
      </p:sp>
      <p:sp>
        <p:nvSpPr>
          <p:cNvPr id="308" name="Google Shape;308;p24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Accessing Document Elements, Content, Properties, &amp; Attributes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Changing the DOM Node Tree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DOM includes </a:t>
            </a:r>
            <a:r>
              <a:rPr b="1" i="1" lang="en-US">
                <a:solidFill>
                  <a:srgbClr val="92D050"/>
                </a:solidFill>
              </a:rPr>
              <a:t>methods</a:t>
            </a:r>
            <a:r>
              <a:rPr lang="en-US">
                <a:solidFill>
                  <a:schemeClr val="lt1"/>
                </a:solidFill>
              </a:rPr>
              <a:t> to change the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Can create brand </a:t>
            </a:r>
            <a:r>
              <a:rPr b="1" i="1" lang="en-US">
                <a:solidFill>
                  <a:srgbClr val="92D050"/>
                </a:solidFill>
              </a:rPr>
              <a:t>new</a:t>
            </a:r>
            <a:r>
              <a:rPr lang="en-US">
                <a:solidFill>
                  <a:schemeClr val="lt1"/>
                </a:solidFill>
              </a:rPr>
              <a:t> elements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Can </a:t>
            </a:r>
            <a:r>
              <a:rPr b="1" i="1" lang="en-US">
                <a:solidFill>
                  <a:srgbClr val="92D050"/>
                </a:solidFill>
              </a:rPr>
              <a:t>add</a:t>
            </a:r>
            <a:r>
              <a:rPr lang="en-US">
                <a:solidFill>
                  <a:schemeClr val="lt1"/>
                </a:solidFill>
              </a:rPr>
              <a:t> or </a:t>
            </a:r>
            <a:r>
              <a:rPr b="1" i="1" lang="en-US">
                <a:solidFill>
                  <a:srgbClr val="92D050"/>
                </a:solidFill>
              </a:rPr>
              <a:t>remove</a:t>
            </a:r>
            <a:r>
              <a:rPr lang="en-US">
                <a:solidFill>
                  <a:schemeClr val="lt1"/>
                </a:solidFill>
              </a:rPr>
              <a:t> elements from DOM tree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Creating Nodes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Example: to create a new </a:t>
            </a:r>
            <a:r>
              <a:rPr b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en-US">
                <a:solidFill>
                  <a:schemeClr val="lt1"/>
                </a:solidFill>
              </a:rPr>
              <a:t> element:</a:t>
            </a:r>
            <a:endParaRPr/>
          </a:p>
        </p:txBody>
      </p:sp>
      <p:pic>
        <p:nvPicPr>
          <p:cNvPr id="326" name="Google Shape;32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762" y="2402120"/>
            <a:ext cx="6684477" cy="61975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6"/>
          <p:cNvSpPr txBox="1"/>
          <p:nvPr>
            <p:ph idx="11" type="ftr"/>
          </p:nvPr>
        </p:nvSpPr>
        <p:spPr>
          <a:xfrm>
            <a:off x="1164895" y="303007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6"/>
          <p:cNvSpPr txBox="1"/>
          <p:nvPr>
            <p:ph idx="11" type="ftr"/>
          </p:nvPr>
        </p:nvSpPr>
        <p:spPr>
          <a:xfrm>
            <a:off x="1229761" y="505923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761" y="4410417"/>
            <a:ext cx="5447391" cy="64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Creating Nodes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04" y="2099635"/>
            <a:ext cx="7469192" cy="374890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7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7"/>
          <p:cNvSpPr txBox="1"/>
          <p:nvPr>
            <p:ph idx="11" type="ftr"/>
          </p:nvPr>
        </p:nvSpPr>
        <p:spPr>
          <a:xfrm>
            <a:off x="837404" y="584853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4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Creating Nodes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347" name="Google Shape;3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Attaching Nodes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A newly created node is </a:t>
            </a:r>
            <a:r>
              <a:rPr b="1" i="1" lang="en-US">
                <a:solidFill>
                  <a:srgbClr val="92D050"/>
                </a:solidFill>
              </a:rPr>
              <a:t>independent</a:t>
            </a:r>
            <a:r>
              <a:rPr lang="en-US">
                <a:solidFill>
                  <a:schemeClr val="lt1"/>
                </a:solidFill>
              </a:rPr>
              <a:t> of the DOM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appendChild()</a:t>
            </a:r>
            <a:r>
              <a:rPr lang="en-US">
                <a:solidFill>
                  <a:schemeClr val="lt1"/>
                </a:solidFill>
              </a:rPr>
              <a:t> method to attach it to the tree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parentNode.appendChild(childNode);</a:t>
            </a:r>
            <a:endParaRPr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childNode</a:t>
            </a:r>
            <a:r>
              <a:rPr lang="en-US">
                <a:solidFill>
                  <a:schemeClr val="lt1"/>
                </a:solidFill>
              </a:rPr>
              <a:t> is node to be attached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-US">
                <a:solidFill>
                  <a:schemeClr val="lt1"/>
                </a:solidFill>
              </a:rPr>
              <a:t> is node to attach child node to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81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090246"/>
            <a:ext cx="8229600" cy="519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Access elements by id, tag name, class name, or CSS selector</a:t>
            </a:r>
            <a:endParaRPr sz="28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Access element content, CSS properties, and attributes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Add and remove document nodes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Create and close new browser tabs and windows with an app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Use the 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setTimeout()</a:t>
            </a:r>
            <a:r>
              <a:rPr lang="en-US" sz="2800">
                <a:solidFill>
                  <a:schemeClr val="lt1"/>
                </a:solidFill>
              </a:rPr>
              <a:t> and </a:t>
            </a:r>
            <a:r>
              <a:rPr b="1" lang="en-US" sz="2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setInterval()</a:t>
            </a:r>
            <a:r>
              <a:rPr lang="en-US" sz="2800">
                <a:solidFill>
                  <a:schemeClr val="lt1"/>
                </a:solidFill>
              </a:rPr>
              <a:t> methods to specify a delay or a duration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•"/>
            </a:pPr>
            <a:r>
              <a:rPr lang="en-US" sz="2800">
                <a:solidFill>
                  <a:schemeClr val="lt1"/>
                </a:solidFill>
              </a:rPr>
              <a:t>Use the History, Location, Navigation, and Screen objects to manipulate the browser window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0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Example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Create new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-US">
                <a:solidFill>
                  <a:schemeClr val="lt1"/>
                </a:solidFill>
              </a:rPr>
              <a:t> element and attach to element with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chemeClr val="lt1"/>
                </a:solidFill>
              </a:rPr>
              <a:t> value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navList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None/>
            </a:pPr>
            <a:r>
              <a:t/>
            </a:r>
            <a:endParaRPr b="1" i="1">
              <a:solidFill>
                <a:srgbClr val="FFFF0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None/>
            </a:pPr>
            <a:r>
              <a:t/>
            </a:r>
            <a:endParaRPr b="1" i="1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Document Fragment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Set of connected nodes not part of document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Can use </a:t>
            </a:r>
            <a:r>
              <a:rPr b="1" i="1" lang="en-US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appendChild()</a:t>
            </a:r>
            <a:r>
              <a:rPr lang="en-US">
                <a:solidFill>
                  <a:srgbClr val="FFFFFF"/>
                </a:solidFill>
              </a:rPr>
              <a:t> to add document fragment to DOM tree for a document</a:t>
            </a:r>
            <a:endParaRPr/>
          </a:p>
        </p:txBody>
      </p:sp>
      <p:pic>
        <p:nvPicPr>
          <p:cNvPr id="365" name="Google Shape;36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7358" y="2745050"/>
            <a:ext cx="5866773" cy="994712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0"/>
          <p:cNvSpPr txBox="1"/>
          <p:nvPr>
            <p:ph idx="11" type="ftr"/>
          </p:nvPr>
        </p:nvSpPr>
        <p:spPr>
          <a:xfrm>
            <a:off x="1267358" y="3748816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Attaching Nodes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374" name="Google Shape;3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7869" y="1973352"/>
            <a:ext cx="6748263" cy="411962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1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1"/>
          <p:cNvSpPr txBox="1"/>
          <p:nvPr>
            <p:ph idx="11" type="ftr"/>
          </p:nvPr>
        </p:nvSpPr>
        <p:spPr>
          <a:xfrm>
            <a:off x="1197869" y="6092981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2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5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Attaching Nodes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384" name="Google Shape;38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Cloning Nodes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Create a new node the same as an existing node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cloneNode()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existingNode.cloneNode(true |</a:t>
            </a:r>
            <a:b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false);</a:t>
            </a:r>
            <a:endParaRPr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>
                <a:solidFill>
                  <a:schemeClr val="lt1"/>
                </a:solidFill>
              </a:rPr>
              <a:t> includes </a:t>
            </a:r>
            <a:r>
              <a:rPr b="1" i="1" lang="en-US">
                <a:solidFill>
                  <a:srgbClr val="92D050"/>
                </a:solidFill>
              </a:rPr>
              <a:t>child</a:t>
            </a:r>
            <a:r>
              <a:rPr lang="en-US">
                <a:solidFill>
                  <a:schemeClr val="lt1"/>
                </a:solidFill>
              </a:rPr>
              <a:t> nodes of the existing node</a:t>
            </a:r>
            <a:endParaRPr>
              <a:solidFill>
                <a:schemeClr val="lt1"/>
              </a:solidFill>
            </a:endParaRPr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>
                <a:solidFill>
                  <a:schemeClr val="lt1"/>
                </a:solidFill>
              </a:rPr>
              <a:t> clones only specified node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Example</a:t>
            </a:r>
            <a:endParaRPr/>
          </a:p>
        </p:txBody>
      </p:sp>
      <p:sp>
        <p:nvSpPr>
          <p:cNvPr id="401" name="Google Shape;401;p34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 txBox="1"/>
          <p:nvPr>
            <p:ph idx="11" type="ftr"/>
          </p:nvPr>
        </p:nvSpPr>
        <p:spPr>
          <a:xfrm>
            <a:off x="2014857" y="567104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4857" y="2014713"/>
            <a:ext cx="5212080" cy="96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4857" y="2957571"/>
            <a:ext cx="5212080" cy="2722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6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Cloning Nodes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412" name="Google Shape;41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5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6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Inserting Nodes at Specific Positions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appendChild()</a:t>
            </a:r>
            <a:r>
              <a:rPr lang="en-US">
                <a:solidFill>
                  <a:schemeClr val="lt1"/>
                </a:solidFill>
              </a:rPr>
              <a:t> adds nodes after all existing child nodes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insertBefore()</a:t>
            </a:r>
            <a:r>
              <a:rPr lang="en-US">
                <a:solidFill>
                  <a:schemeClr val="lt1"/>
                </a:solidFill>
              </a:rPr>
              <a:t> to specify a different position in the tree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parentNode.insertBefore(</a:t>
            </a:r>
            <a:b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newchildNode, existingChildNode);</a:t>
            </a:r>
            <a:endParaRPr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7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Example</a:t>
            </a:r>
            <a:endParaRPr/>
          </a:p>
        </p:txBody>
      </p:sp>
      <p:sp>
        <p:nvSpPr>
          <p:cNvPr id="429" name="Google Shape;429;p37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7"/>
          <p:cNvSpPr txBox="1"/>
          <p:nvPr>
            <p:ph idx="11" type="ftr"/>
          </p:nvPr>
        </p:nvSpPr>
        <p:spPr>
          <a:xfrm>
            <a:off x="1776022" y="567104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6022" y="1965303"/>
            <a:ext cx="5591956" cy="3705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Example</a:t>
            </a:r>
            <a:endParaRPr/>
          </a:p>
        </p:txBody>
      </p:sp>
      <p:sp>
        <p:nvSpPr>
          <p:cNvPr id="439" name="Google Shape;439;p38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8"/>
          <p:cNvSpPr txBox="1"/>
          <p:nvPr>
            <p:ph idx="11" type="ftr"/>
          </p:nvPr>
        </p:nvSpPr>
        <p:spPr>
          <a:xfrm>
            <a:off x="1508306" y="6087797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2748" y="1861513"/>
            <a:ext cx="6098505" cy="421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9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7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Inserting Nodes at Specific Positions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449" name="Google Shape;44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9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the DOM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382509" y="1140737"/>
            <a:ext cx="8378982" cy="5142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Objects</a:t>
            </a: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JavaScript treats web page content as set of related </a:t>
            </a:r>
            <a:r>
              <a:rPr b="1" i="1" lang="en-US">
                <a:solidFill>
                  <a:srgbClr val="92D050"/>
                </a:solidFill>
              </a:rPr>
              <a:t>components</a:t>
            </a:r>
            <a:r>
              <a:rPr lang="en-US">
                <a:solidFill>
                  <a:schemeClr val="lt1"/>
                </a:solidFill>
              </a:rPr>
              <a:t>: objects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Every element on web page is an </a:t>
            </a:r>
            <a:r>
              <a:rPr b="1" i="1" lang="en-US">
                <a:solidFill>
                  <a:srgbClr val="92D050"/>
                </a:solidFill>
              </a:rPr>
              <a:t>object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Document Object Model - DOM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Hierarchy</a:t>
            </a:r>
            <a:r>
              <a:rPr lang="en-US">
                <a:solidFill>
                  <a:srgbClr val="FFFFFF"/>
                </a:solidFill>
              </a:rPr>
              <a:t> of objects with set of properties and methods</a:t>
            </a:r>
            <a:endParaRPr>
              <a:solidFill>
                <a:srgbClr val="FFFFFF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Each provides programmatic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To a different aspect of the web browser </a:t>
            </a:r>
            <a:r>
              <a:rPr b="1" i="1" lang="en-US">
                <a:solidFill>
                  <a:srgbClr val="92D050"/>
                </a:solidFill>
              </a:rPr>
              <a:t>window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rgbClr val="FFFFFF"/>
                </a:solidFill>
              </a:rPr>
              <a:t>It is an application programming interface (</a:t>
            </a:r>
            <a:r>
              <a:rPr b="1" i="1" lang="en-US">
                <a:solidFill>
                  <a:srgbClr val="92D050"/>
                </a:solidFill>
              </a:rPr>
              <a:t>API</a:t>
            </a:r>
            <a:r>
              <a:rPr lang="en-US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0"/>
          <p:cNvSpPr txBox="1"/>
          <p:nvPr>
            <p:ph idx="1" type="body"/>
          </p:nvPr>
        </p:nvSpPr>
        <p:spPr>
          <a:xfrm>
            <a:off x="382509" y="1049482"/>
            <a:ext cx="8378982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Removing Nodes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removeChild()</a:t>
            </a:r>
            <a:r>
              <a:rPr lang="en-US">
                <a:solidFill>
                  <a:schemeClr val="lt1"/>
                </a:solidFill>
              </a:rPr>
              <a:t> removes a node from the DOM tree</a:t>
            </a:r>
            <a:endParaRPr>
              <a:solidFill>
                <a:schemeClr val="lt1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parentNode.removeChild(childNode);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Node removed without being assigned to a variable is deleted during garbage collection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Can assign removed node to variable to save it</a:t>
            </a:r>
            <a:endParaRPr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40"/>
          <p:cNvSpPr txBox="1"/>
          <p:nvPr>
            <p:ph idx="11" type="ftr"/>
          </p:nvPr>
        </p:nvSpPr>
        <p:spPr>
          <a:xfrm>
            <a:off x="1180441" y="6192041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0441" y="5122170"/>
            <a:ext cx="6783119" cy="108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1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8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Removing Nodes</a:t>
            </a:r>
            <a:endParaRPr/>
          </a:p>
        </p:txBody>
      </p:sp>
      <p:pic>
        <p:nvPicPr>
          <p:cNvPr id="468" name="Google Shape;46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1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Adding and Removing DOM Nodes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2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i="1" lang="en-US">
                <a:solidFill>
                  <a:srgbClr val="FFFF00"/>
                </a:solidFill>
              </a:rPr>
              <a:t> Object Properties</a:t>
            </a:r>
            <a:endParaRPr/>
          </a:p>
        </p:txBody>
      </p:sp>
      <p:sp>
        <p:nvSpPr>
          <p:cNvPr id="478" name="Google Shape;478;p42"/>
          <p:cNvSpPr txBox="1"/>
          <p:nvPr>
            <p:ph idx="11" type="ftr"/>
          </p:nvPr>
        </p:nvSpPr>
        <p:spPr>
          <a:xfrm>
            <a:off x="1535923" y="6283327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10-06 at 6 Oct   12.53.23 PM.png" id="479" name="Google Shape;479;p42"/>
          <p:cNvPicPr preferRelativeResize="0"/>
          <p:nvPr/>
        </p:nvPicPr>
        <p:blipFill rotWithShape="1">
          <a:blip r:embed="rId4">
            <a:alphaModFix/>
          </a:blip>
          <a:srcRect b="0" l="742" r="741" t="0"/>
          <a:stretch/>
        </p:blipFill>
        <p:spPr>
          <a:xfrm>
            <a:off x="1535923" y="1966646"/>
            <a:ext cx="6072154" cy="4316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3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i="1" lang="en-US">
                <a:solidFill>
                  <a:srgbClr val="FFFF00"/>
                </a:solidFill>
              </a:rPr>
              <a:t> Object Methods</a:t>
            </a:r>
            <a:endParaRPr/>
          </a:p>
        </p:txBody>
      </p:sp>
      <p:sp>
        <p:nvSpPr>
          <p:cNvPr id="488" name="Google Shape;488;p43"/>
          <p:cNvSpPr txBox="1"/>
          <p:nvPr>
            <p:ph idx="11" type="ftr"/>
          </p:nvPr>
        </p:nvSpPr>
        <p:spPr>
          <a:xfrm>
            <a:off x="800894" y="6283327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10-06 at 6 Oct   12.54.58 PM.png" id="489" name="Google Shape;489;p43"/>
          <p:cNvPicPr preferRelativeResize="0"/>
          <p:nvPr/>
        </p:nvPicPr>
        <p:blipFill rotWithShape="1">
          <a:blip r:embed="rId4">
            <a:alphaModFix/>
          </a:blip>
          <a:srcRect b="0" l="261" r="71" t="0"/>
          <a:stretch/>
        </p:blipFill>
        <p:spPr>
          <a:xfrm>
            <a:off x="800894" y="1939927"/>
            <a:ext cx="7542213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44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4"/>
          <p:cNvSpPr txBox="1"/>
          <p:nvPr>
            <p:ph idx="1" type="body"/>
          </p:nvPr>
        </p:nvSpPr>
        <p:spPr>
          <a:xfrm>
            <a:off x="382509" y="1285592"/>
            <a:ext cx="8378982" cy="4997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i="1" lang="en-US">
                <a:solidFill>
                  <a:srgbClr val="FFFF00"/>
                </a:solidFill>
              </a:rPr>
              <a:t> Object Methods</a:t>
            </a:r>
            <a:endParaRPr/>
          </a:p>
        </p:txBody>
      </p:sp>
      <p:sp>
        <p:nvSpPr>
          <p:cNvPr id="498" name="Google Shape;498;p44"/>
          <p:cNvSpPr txBox="1"/>
          <p:nvPr>
            <p:ph idx="11" type="ftr"/>
          </p:nvPr>
        </p:nvSpPr>
        <p:spPr>
          <a:xfrm>
            <a:off x="266700" y="501734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10-06 at 6 Oct   12.56.38 PM.png" id="499" name="Google Shape;499;p44"/>
          <p:cNvPicPr preferRelativeResize="0"/>
          <p:nvPr/>
        </p:nvPicPr>
        <p:blipFill rotWithShape="1">
          <a:blip r:embed="rId4">
            <a:alphaModFix/>
          </a:blip>
          <a:srcRect b="0" l="38" r="20" t="0"/>
          <a:stretch/>
        </p:blipFill>
        <p:spPr>
          <a:xfrm>
            <a:off x="266700" y="2239224"/>
            <a:ext cx="8610600" cy="27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i="1" lang="en-US">
                <a:solidFill>
                  <a:srgbClr val="FFFF00"/>
                </a:solidFill>
              </a:rPr>
              <a:t> Property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Refers to the </a:t>
            </a:r>
            <a:r>
              <a:rPr b="1" i="1" lang="en-US">
                <a:solidFill>
                  <a:srgbClr val="92D050"/>
                </a:solidFill>
              </a:rPr>
              <a:t>current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Identical to using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property Examples: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window.close();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self.close();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Web browser assumes a reference to </a:t>
            </a:r>
            <a:r>
              <a:rPr b="1" i="1" lang="en-US">
                <a:solidFill>
                  <a:srgbClr val="92D050"/>
                </a:solidFill>
              </a:rPr>
              <a:t>global</a:t>
            </a:r>
            <a:r>
              <a:rPr lang="en-US">
                <a:solidFill>
                  <a:schemeClr val="lt1"/>
                </a:solidFill>
              </a:rPr>
              <a:t> object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</a:rPr>
              <a:t>Best Practice</a:t>
            </a:r>
            <a:r>
              <a:rPr lang="en-US">
                <a:solidFill>
                  <a:schemeClr val="lt1"/>
                </a:solidFill>
              </a:rPr>
              <a:t>: use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or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>
                <a:solidFill>
                  <a:schemeClr val="lt1"/>
                </a:solidFill>
              </a:rPr>
              <a:t> references when referring to a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 property or method</a:t>
            </a:r>
            <a:endParaRPr/>
          </a:p>
        </p:txBody>
      </p:sp>
      <p:sp>
        <p:nvSpPr>
          <p:cNvPr id="507" name="Google Shape;507;p45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6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Opening and Closing Windows and Tabs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Reasons to open a new browser window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To launch a new Web page in a separate window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To use an additional window to display information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When new browser window is opened, a new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 created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Represents the new window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Know how to open a link in a new window using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&lt;a&gt;</a:t>
            </a:r>
            <a:r>
              <a:rPr lang="en-US">
                <a:solidFill>
                  <a:schemeClr val="lt1"/>
                </a:solidFill>
              </a:rPr>
              <a:t> element’s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-US">
                <a:solidFill>
                  <a:schemeClr val="lt1"/>
                </a:solidFill>
              </a:rPr>
              <a:t> attribute</a:t>
            </a:r>
            <a:endParaRPr/>
          </a:p>
        </p:txBody>
      </p:sp>
      <p:sp>
        <p:nvSpPr>
          <p:cNvPr id="515" name="Google Shape;515;p46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6"/>
          <p:cNvSpPr txBox="1"/>
          <p:nvPr>
            <p:ph idx="11" type="ftr"/>
          </p:nvPr>
        </p:nvSpPr>
        <p:spPr>
          <a:xfrm>
            <a:off x="1675994" y="6303162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7" name="Google Shape;51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5994" y="5559324"/>
            <a:ext cx="5792009" cy="72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7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Opening a Window or Tab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r>
              <a:rPr lang="en-US">
                <a:solidFill>
                  <a:schemeClr val="lt1"/>
                </a:solidFill>
              </a:rPr>
              <a:t> method of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 to open a new window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window.open(url,name,options,replace);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All but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>
                <a:solidFill>
                  <a:schemeClr val="lt1"/>
                </a:solidFill>
              </a:rPr>
              <a:t> are optional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-US">
                <a:solidFill>
                  <a:schemeClr val="lt1"/>
                </a:solidFill>
              </a:rPr>
              <a:t>: web address or filename to be opened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chemeClr val="lt1"/>
                </a:solidFill>
              </a:rPr>
              <a:t>: assigns value to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>
                <a:solidFill>
                  <a:schemeClr val="lt1"/>
                </a:solidFill>
              </a:rPr>
              <a:t> property of new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-US">
                <a:solidFill>
                  <a:schemeClr val="lt1"/>
                </a:solidFill>
              </a:rPr>
              <a:t>: string to customize window appearance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b="1" i="1" lang="en-US">
                <a:solidFill>
                  <a:srgbClr val="92D050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-US">
                <a:solidFill>
                  <a:schemeClr val="lt1"/>
                </a:solidFill>
              </a:rPr>
              <a:t>: Boolean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>
                <a:solidFill>
                  <a:schemeClr val="lt1"/>
                </a:solidFill>
              </a:rPr>
              <a:t> indicates create new entry in history,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>
                <a:solidFill>
                  <a:schemeClr val="lt1"/>
                </a:solidFill>
              </a:rPr>
              <a:t> replace current window entry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5" name="Google Shape;525;p47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8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window.open()</a:t>
            </a:r>
            <a:r>
              <a:rPr b="1" i="1" lang="en-US">
                <a:solidFill>
                  <a:srgbClr val="FFFF00"/>
                </a:solidFill>
              </a:rPr>
              <a:t> Arguments </a:t>
            </a:r>
            <a:endParaRPr b="1" i="1">
              <a:solidFill>
                <a:srgbClr val="FFFF00"/>
              </a:solidFill>
            </a:endParaRPr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window.open(”about.html”, ”AboutWindow”,</a:t>
            </a:r>
            <a:b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”menubar=no, scrollbar=no”, false);</a:t>
            </a:r>
            <a:endParaRPr/>
          </a:p>
        </p:txBody>
      </p:sp>
      <p:sp>
        <p:nvSpPr>
          <p:cNvPr id="533" name="Google Shape;533;p48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4-10-06 at 6 Oct   1.04.47 PM.png" id="534" name="Google Shape;53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8515" y="2822417"/>
            <a:ext cx="6326971" cy="346090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8"/>
          <p:cNvSpPr txBox="1"/>
          <p:nvPr>
            <p:ph idx="11" type="ftr"/>
          </p:nvPr>
        </p:nvSpPr>
        <p:spPr>
          <a:xfrm>
            <a:off x="1408515" y="6283324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9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9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Opening a New Window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543" name="Google Shape;54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the DOM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Represents a Web </a:t>
            </a:r>
            <a:r>
              <a:rPr b="1" i="1" lang="en-US">
                <a:solidFill>
                  <a:srgbClr val="92D050"/>
                </a:solidFill>
              </a:rPr>
              <a:t>browser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b="1" i="1" lang="en-US">
                <a:solidFill>
                  <a:srgbClr val="92D050"/>
                </a:solidFill>
              </a:rPr>
              <a:t>window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Called the </a:t>
            </a:r>
            <a:r>
              <a:rPr b="1" i="1" lang="en-US">
                <a:solidFill>
                  <a:srgbClr val="92D050"/>
                </a:solidFill>
              </a:rPr>
              <a:t>global</a:t>
            </a:r>
            <a:r>
              <a:rPr lang="en-US">
                <a:solidFill>
                  <a:schemeClr val="lt1"/>
                </a:solidFill>
              </a:rPr>
              <a:t> object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Because all other DOM objects contained within it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323" y="3555748"/>
            <a:ext cx="7761355" cy="2220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idx="11" type="ftr"/>
          </p:nvPr>
        </p:nvSpPr>
        <p:spPr>
          <a:xfrm>
            <a:off x="691323" y="578607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Closing a Window or Tab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r>
              <a:rPr lang="en-US">
                <a:solidFill>
                  <a:schemeClr val="lt1"/>
                </a:solidFill>
              </a:rPr>
              <a:t> method of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 to open a new window</a:t>
            </a:r>
            <a:endParaRPr>
              <a:solidFill>
                <a:schemeClr val="lt1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window.close();</a:t>
            </a:r>
            <a:b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self.close();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Closes the current window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50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1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10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Closing a Window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id="560" name="Google Shape;56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1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Working with Timeouts and Intervals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-US">
                <a:solidFill>
                  <a:schemeClr val="lt1"/>
                </a:solidFill>
              </a:rPr>
              <a:t> object </a:t>
            </a:r>
            <a:r>
              <a:rPr b="1" i="1" lang="en-US">
                <a:solidFill>
                  <a:schemeClr val="lt1"/>
                </a:solidFill>
              </a:rPr>
              <a:t>timeout()</a:t>
            </a:r>
            <a:r>
              <a:rPr lang="en-US">
                <a:solidFill>
                  <a:schemeClr val="lt1"/>
                </a:solidFill>
              </a:rPr>
              <a:t> and </a:t>
            </a:r>
            <a:r>
              <a:rPr b="1" i="1" lang="en-US">
                <a:solidFill>
                  <a:schemeClr val="lt1"/>
                </a:solidFill>
              </a:rPr>
              <a:t>interval()</a:t>
            </a:r>
            <a:r>
              <a:rPr lang="en-US">
                <a:solidFill>
                  <a:schemeClr val="lt1"/>
                </a:solidFill>
              </a:rPr>
              <a:t> methods creates code that executes automatically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setTimeout()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Executes code after a specific amount of time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Executes only once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variable = setTimeout("code",</a:t>
            </a:r>
            <a:b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milliseconds);</a:t>
            </a:r>
            <a:endParaRPr b="1" i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52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3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Working with Timeouts and Intervals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clearTimeout()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Cancel setTimeout() before its code executes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endParaRPr b="1" i="1">
              <a:solidFill>
                <a:srgbClr val="92D050"/>
              </a:solidFill>
            </a:endParaRPr>
          </a:p>
        </p:txBody>
      </p:sp>
      <p:sp>
        <p:nvSpPr>
          <p:cNvPr id="577" name="Google Shape;577;p53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3"/>
          <p:cNvSpPr txBox="1"/>
          <p:nvPr>
            <p:ph idx="11" type="ftr"/>
          </p:nvPr>
        </p:nvSpPr>
        <p:spPr>
          <a:xfrm>
            <a:off x="1003323" y="5803271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3323" y="3584904"/>
            <a:ext cx="7137355" cy="221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4"/>
          <p:cNvSpPr txBox="1"/>
          <p:nvPr>
            <p:ph idx="1" type="body"/>
          </p:nvPr>
        </p:nvSpPr>
        <p:spPr>
          <a:xfrm>
            <a:off x="382509" y="1330858"/>
            <a:ext cx="8378982" cy="495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Working with Timeouts and Intervals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Repeatedly executes the same code after being called only once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Syntax</a:t>
            </a:r>
            <a:endParaRPr b="1" i="1">
              <a:solidFill>
                <a:srgbClr val="92D050"/>
              </a:solidFill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 variable = setInterval("code",</a:t>
            </a:r>
            <a:b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milliseconds);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clearInterval()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Used to clear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setInterval()</a:t>
            </a:r>
            <a:r>
              <a:rPr lang="en-US">
                <a:solidFill>
                  <a:schemeClr val="lt1"/>
                </a:solidFill>
              </a:rPr>
              <a:t> method call</a:t>
            </a:r>
            <a:endParaRPr/>
          </a:p>
        </p:txBody>
      </p:sp>
      <p:sp>
        <p:nvSpPr>
          <p:cNvPr id="587" name="Google Shape;587;p54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5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11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</a:rPr>
              <a:t>Working with Timeouts and Intervals</a:t>
            </a:r>
            <a:endParaRPr/>
          </a:p>
        </p:txBody>
      </p:sp>
      <p:pic>
        <p:nvPicPr>
          <p:cNvPr id="595" name="Google Shape;59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5"/>
          <p:cNvSpPr txBox="1"/>
          <p:nvPr>
            <p:ph type="title"/>
          </p:nvPr>
        </p:nvSpPr>
        <p:spPr>
          <a:xfrm>
            <a:off x="457200" y="153909"/>
            <a:ext cx="8229600" cy="895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Manipulating the Browser with the Window Object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6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6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Maintains internal list (history list)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All documents opened during current web browser session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Security features: will not display URLs contained in the history list</a:t>
            </a:r>
            <a:endParaRPr/>
          </a:p>
        </p:txBody>
      </p:sp>
      <p:pic>
        <p:nvPicPr>
          <p:cNvPr descr="Screen Shot 2014-10-06 at 6 Oct   1.15.49 PM.png" id="605" name="Google Shape;605;p56"/>
          <p:cNvPicPr preferRelativeResize="0"/>
          <p:nvPr/>
        </p:nvPicPr>
        <p:blipFill rotWithShape="1">
          <a:blip r:embed="rId4">
            <a:alphaModFix/>
          </a:blip>
          <a:srcRect b="0" l="2" r="33" t="0"/>
          <a:stretch/>
        </p:blipFill>
        <p:spPr>
          <a:xfrm>
            <a:off x="400843" y="4388667"/>
            <a:ext cx="8342313" cy="170338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6"/>
          <p:cNvSpPr txBox="1"/>
          <p:nvPr>
            <p:ph idx="11" type="ftr"/>
          </p:nvPr>
        </p:nvSpPr>
        <p:spPr>
          <a:xfrm>
            <a:off x="400843" y="6092055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57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7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go()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Allows navigation to a previously visited web page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history</a:t>
            </a:r>
            <a:r>
              <a:rPr lang="en-US">
                <a:solidFill>
                  <a:schemeClr val="lt1"/>
                </a:solidFill>
              </a:rPr>
              <a:t> object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US">
                <a:solidFill>
                  <a:schemeClr val="lt1"/>
                </a:solidFill>
              </a:rPr>
              <a:t> property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Provides specific number of documents opened during the current browser session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Example: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Return to first document opened in current browser session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 	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history.go(-(history.length - 1));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8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8"/>
          <p:cNvSpPr txBox="1"/>
          <p:nvPr>
            <p:ph idx="1" type="body"/>
          </p:nvPr>
        </p:nvSpPr>
        <p:spPr>
          <a:xfrm>
            <a:off x="382509" y="1339912"/>
            <a:ext cx="8378982" cy="49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Allows changes to a new web page from within JavaScript code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-US">
                <a:solidFill>
                  <a:schemeClr val="lt1"/>
                </a:solidFill>
              </a:rPr>
              <a:t> object properties allow modification of URL individual portions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Web browser automatically attempts to open that new URL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9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9"/>
          <p:cNvSpPr txBox="1"/>
          <p:nvPr>
            <p:ph idx="1" type="body"/>
          </p:nvPr>
        </p:nvSpPr>
        <p:spPr>
          <a:xfrm>
            <a:off x="382509" y="1131684"/>
            <a:ext cx="8378982" cy="515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</p:txBody>
      </p:sp>
      <p:pic>
        <p:nvPicPr>
          <p:cNvPr descr="Screen Shot 2014-10-06 at 6 Oct   1.19.29 PM.png" id="631" name="Google Shape;63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881" y="1819330"/>
            <a:ext cx="6726238" cy="2820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4-10-06 at 6 Oct   1.19.35 PM.png" id="632" name="Google Shape;632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519" y="4826111"/>
            <a:ext cx="670560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9"/>
          <p:cNvSpPr txBox="1"/>
          <p:nvPr>
            <p:ph idx="11" type="ftr"/>
          </p:nvPr>
        </p:nvSpPr>
        <p:spPr>
          <a:xfrm>
            <a:off x="1229519" y="6154848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Introduction to the DOM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82509" y="1222218"/>
            <a:ext cx="8378982" cy="5061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Represents the Web </a:t>
            </a:r>
            <a:r>
              <a:rPr b="1" i="1" lang="en-US">
                <a:solidFill>
                  <a:srgbClr val="92D050"/>
                </a:solidFill>
              </a:rPr>
              <a:t>page</a:t>
            </a:r>
            <a:r>
              <a:rPr lang="en-US">
                <a:solidFill>
                  <a:schemeClr val="lt1"/>
                </a:solidFill>
              </a:rPr>
              <a:t> displayed in a browser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Contains all Web page elements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JavaScript represents each element as its own </a:t>
            </a:r>
            <a:r>
              <a:rPr b="1" i="1" lang="en-US">
                <a:solidFill>
                  <a:srgbClr val="92D050"/>
                </a:solidFill>
              </a:rPr>
              <a:t>object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Dynamic HTML (DHTML)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User interaction can change </a:t>
            </a:r>
            <a:r>
              <a:rPr b="1" i="1" lang="en-US">
                <a:solidFill>
                  <a:srgbClr val="92D050"/>
                </a:solidFill>
              </a:rPr>
              <a:t>content</a:t>
            </a:r>
            <a:r>
              <a:rPr lang="en-US">
                <a:solidFill>
                  <a:schemeClr val="lt1"/>
                </a:solidFill>
              </a:rPr>
              <a:t> of a web page without reloading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Can also change </a:t>
            </a:r>
            <a:r>
              <a:rPr b="1" i="1" lang="en-US">
                <a:solidFill>
                  <a:srgbClr val="92D050"/>
                </a:solidFill>
              </a:rPr>
              <a:t>presentation</a:t>
            </a:r>
            <a:r>
              <a:rPr lang="en-US">
                <a:solidFill>
                  <a:schemeClr val="lt1"/>
                </a:solidFill>
              </a:rPr>
              <a:t> of content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DHTML is combination of HTML, CSS, &amp; JavaScript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0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0"/>
          <p:cNvSpPr txBox="1"/>
          <p:nvPr>
            <p:ph idx="1" type="body"/>
          </p:nvPr>
        </p:nvSpPr>
        <p:spPr>
          <a:xfrm>
            <a:off x="382509" y="1339912"/>
            <a:ext cx="8378982" cy="494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Location object’s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assign()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Same action as changing the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-US">
                <a:solidFill>
                  <a:schemeClr val="lt1"/>
                </a:solidFill>
              </a:rPr>
              <a:t> property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Loads a new web page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Location object’s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reload()</a:t>
            </a:r>
            <a:r>
              <a:rPr lang="en-US">
                <a:solidFill>
                  <a:schemeClr val="lt1"/>
                </a:solidFill>
              </a:rPr>
              <a:t> method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Equivalent to the browser </a:t>
            </a:r>
            <a:r>
              <a:rPr b="1" i="1" lang="en-US">
                <a:solidFill>
                  <a:srgbClr val="92D050"/>
                </a:solidFill>
              </a:rPr>
              <a:t>Reload</a:t>
            </a:r>
            <a:r>
              <a:rPr lang="en-US">
                <a:solidFill>
                  <a:schemeClr val="lt1"/>
                </a:solidFill>
              </a:rPr>
              <a:t> or </a:t>
            </a:r>
            <a:r>
              <a:rPr b="1" i="1" lang="en-US">
                <a:solidFill>
                  <a:srgbClr val="92D050"/>
                </a:solidFill>
              </a:rPr>
              <a:t>Refresh</a:t>
            </a:r>
            <a:r>
              <a:rPr lang="en-US">
                <a:solidFill>
                  <a:schemeClr val="lt1"/>
                </a:solidFill>
              </a:rPr>
              <a:t> button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Causes current page to open again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Location object’s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replace()</a:t>
            </a:r>
            <a:r>
              <a:rPr lang="en-US">
                <a:solidFill>
                  <a:schemeClr val="lt1"/>
                </a:solidFill>
              </a:rPr>
              <a:t> method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Replaces currently loaded URL with a different one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805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1"/>
          <p:cNvSpPr txBox="1"/>
          <p:nvPr>
            <p:ph type="title"/>
          </p:nvPr>
        </p:nvSpPr>
        <p:spPr>
          <a:xfrm>
            <a:off x="457200" y="274638"/>
            <a:ext cx="8229600" cy="612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1"/>
          <p:cNvSpPr txBox="1"/>
          <p:nvPr>
            <p:ph idx="1" type="body"/>
          </p:nvPr>
        </p:nvSpPr>
        <p:spPr>
          <a:xfrm>
            <a:off x="382509" y="1049482"/>
            <a:ext cx="8378982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Obtains information about current web browser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Example</a:t>
            </a:r>
            <a:r>
              <a:rPr lang="en-US">
                <a:solidFill>
                  <a:schemeClr val="lt1"/>
                </a:solidFill>
              </a:rPr>
              <a:t>: determine type of web browser running</a:t>
            </a:r>
            <a:endParaRPr/>
          </a:p>
        </p:txBody>
      </p:sp>
      <p:sp>
        <p:nvSpPr>
          <p:cNvPr id="650" name="Google Shape;650;p61"/>
          <p:cNvSpPr txBox="1"/>
          <p:nvPr>
            <p:ph idx="11" type="ftr"/>
          </p:nvPr>
        </p:nvSpPr>
        <p:spPr>
          <a:xfrm>
            <a:off x="1295400" y="6386497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1295400" y="2650936"/>
            <a:ext cx="6553200" cy="2549525"/>
            <a:chOff x="1371600" y="3013075"/>
            <a:chExt cx="6553200" cy="2549525"/>
          </a:xfrm>
        </p:grpSpPr>
        <p:pic>
          <p:nvPicPr>
            <p:cNvPr descr="Screen Shot 2014-10-06 at 6 Oct   1.21.43 PM.png" id="652" name="Google Shape;652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00" y="3013075"/>
              <a:ext cx="6553200" cy="15033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creen Shot 2014-10-06 at 6 Oct   1.21.51 PM.png" id="653" name="Google Shape;653;p61"/>
            <p:cNvPicPr preferRelativeResize="0"/>
            <p:nvPr/>
          </p:nvPicPr>
          <p:blipFill rotWithShape="1">
            <a:blip r:embed="rId5">
              <a:alphaModFix/>
            </a:blip>
            <a:srcRect b="2" l="0" r="0" t="2249"/>
            <a:stretch/>
          </p:blipFill>
          <p:spPr>
            <a:xfrm>
              <a:off x="1371600" y="4397375"/>
              <a:ext cx="6553200" cy="1165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4" name="Google Shape;654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5207135"/>
            <a:ext cx="6543590" cy="1175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>
            <p:ph type="title"/>
          </p:nvPr>
        </p:nvSpPr>
        <p:spPr>
          <a:xfrm>
            <a:off x="457200" y="274638"/>
            <a:ext cx="8229600" cy="585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2"/>
          <p:cNvSpPr txBox="1"/>
          <p:nvPr>
            <p:ph idx="1" type="body"/>
          </p:nvPr>
        </p:nvSpPr>
        <p:spPr>
          <a:xfrm>
            <a:off x="382509" y="986828"/>
            <a:ext cx="8378982" cy="5296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Obtains information about display screen’s size, resolution, color depth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Common use of </a:t>
            </a:r>
            <a:r>
              <a:rPr b="1" i="1" lang="en-US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US">
                <a:solidFill>
                  <a:schemeClr val="lt1"/>
                </a:solidFill>
              </a:rPr>
              <a:t> object properties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Centering a web browser window in the middle of the display area</a:t>
            </a:r>
            <a:endParaRPr/>
          </a:p>
        </p:txBody>
      </p:sp>
      <p:sp>
        <p:nvSpPr>
          <p:cNvPr id="663" name="Google Shape;663;p62"/>
          <p:cNvSpPr txBox="1"/>
          <p:nvPr>
            <p:ph idx="11" type="ftr"/>
          </p:nvPr>
        </p:nvSpPr>
        <p:spPr>
          <a:xfrm>
            <a:off x="1530790" y="6398901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10-06 at 6 Oct   1.26.57 PM.png" id="664" name="Google Shape;66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0790" y="3887709"/>
            <a:ext cx="6082420" cy="2511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63"/>
          <p:cNvSpPr txBox="1"/>
          <p:nvPr>
            <p:ph type="title"/>
          </p:nvPr>
        </p:nvSpPr>
        <p:spPr>
          <a:xfrm>
            <a:off x="457200" y="274638"/>
            <a:ext cx="8229600" cy="585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3"/>
          <p:cNvSpPr txBox="1"/>
          <p:nvPr>
            <p:ph idx="1" type="body"/>
          </p:nvPr>
        </p:nvSpPr>
        <p:spPr>
          <a:xfrm>
            <a:off x="382509" y="986828"/>
            <a:ext cx="8378982" cy="5296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Centering a web browser window in the middle of the display area</a:t>
            </a:r>
            <a:endParaRPr/>
          </a:p>
        </p:txBody>
      </p:sp>
      <p:sp>
        <p:nvSpPr>
          <p:cNvPr id="673" name="Google Shape;673;p63"/>
          <p:cNvSpPr txBox="1"/>
          <p:nvPr>
            <p:ph idx="11" type="ftr"/>
          </p:nvPr>
        </p:nvSpPr>
        <p:spPr>
          <a:xfrm>
            <a:off x="1035894" y="525100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4" name="Google Shape;67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894" y="2859274"/>
            <a:ext cx="7072213" cy="239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4"/>
          <p:cNvSpPr txBox="1"/>
          <p:nvPr>
            <p:ph idx="1" type="body"/>
          </p:nvPr>
        </p:nvSpPr>
        <p:spPr>
          <a:xfrm>
            <a:off x="382508" y="1186004"/>
            <a:ext cx="8498941" cy="5097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Programming Exercise 01_05_01 – Step 12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b="1" i="1" lang="en-US">
                <a:solidFill>
                  <a:srgbClr val="FFFF00"/>
                </a:solidFill>
              </a:rPr>
              <a:t> Object</a:t>
            </a:r>
            <a:endParaRPr/>
          </a:p>
        </p:txBody>
      </p:sp>
      <p:pic>
        <p:nvPicPr>
          <p:cNvPr id="682" name="Google Shape;68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2937" y="2447061"/>
            <a:ext cx="6498126" cy="3634967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4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Other DOM Objects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The DOM Tree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382509" y="1113576"/>
            <a:ext cx="8378982" cy="516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Hierarchy of the Web Page</a:t>
            </a:r>
            <a:endParaRPr b="1" i="1">
              <a:solidFill>
                <a:srgbClr val="FFFF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Hierarchy depends on a document's </a:t>
            </a:r>
            <a:r>
              <a:rPr b="1" i="1" lang="en-US">
                <a:solidFill>
                  <a:srgbClr val="92D050"/>
                </a:solidFill>
              </a:rPr>
              <a:t>contents</a:t>
            </a:r>
            <a:r>
              <a:rPr lang="en-US">
                <a:solidFill>
                  <a:schemeClr val="lt1"/>
                </a:solidFill>
              </a:rPr>
              <a:t> and </a:t>
            </a:r>
            <a:r>
              <a:rPr b="1" i="1" lang="en-US">
                <a:solidFill>
                  <a:srgbClr val="92D050"/>
                </a:solidFill>
              </a:rPr>
              <a:t>order</a:t>
            </a:r>
            <a:endParaRPr b="1" i="1">
              <a:solidFill>
                <a:srgbClr val="92D050"/>
              </a:solidFill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787" y="2310846"/>
            <a:ext cx="5134692" cy="397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>
            <p:ph idx="11" type="ftr"/>
          </p:nvPr>
        </p:nvSpPr>
        <p:spPr>
          <a:xfrm>
            <a:off x="2873787" y="6293294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The DOM Tree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382509" y="1049482"/>
            <a:ext cx="8378982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Example DOM 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lang="en-US">
                <a:solidFill>
                  <a:schemeClr val="lt1"/>
                </a:solidFill>
              </a:rPr>
              <a:t>Each item in the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DOM tree is a </a:t>
            </a:r>
            <a:r>
              <a:rPr b="1" i="1" lang="en-US">
                <a:solidFill>
                  <a:srgbClr val="92D050"/>
                </a:solidFill>
              </a:rPr>
              <a:t>node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Char char="–"/>
            </a:pPr>
            <a:r>
              <a:rPr b="1" i="1" lang="en-US">
                <a:solidFill>
                  <a:srgbClr val="92D050"/>
                </a:solidFill>
              </a:rPr>
              <a:t>Element</a:t>
            </a:r>
            <a:r>
              <a:rPr lang="en-US">
                <a:solidFill>
                  <a:schemeClr val="lt1"/>
                </a:solidFill>
              </a:rPr>
              <a:t>, </a:t>
            </a:r>
            <a:r>
              <a:rPr b="1" i="1" lang="en-US">
                <a:solidFill>
                  <a:srgbClr val="92D050"/>
                </a:solidFill>
              </a:rPr>
              <a:t>attribute</a:t>
            </a:r>
            <a:r>
              <a:rPr lang="en-US">
                <a:solidFill>
                  <a:schemeClr val="lt1"/>
                </a:solidFill>
              </a:rPr>
              <a:t>,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and </a:t>
            </a:r>
            <a:r>
              <a:rPr b="1" i="1" lang="en-US">
                <a:solidFill>
                  <a:srgbClr val="92D050"/>
                </a:solidFill>
              </a:rPr>
              <a:t>text</a:t>
            </a:r>
            <a:r>
              <a:rPr lang="en-US">
                <a:solidFill>
                  <a:schemeClr val="lt1"/>
                </a:solidFill>
              </a:rPr>
              <a:t> content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nodes are the most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commonly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8"/>
          <p:cNvSpPr txBox="1"/>
          <p:nvPr>
            <p:ph idx="11" type="ftr"/>
          </p:nvPr>
        </p:nvSpPr>
        <p:spPr>
          <a:xfrm>
            <a:off x="4383071" y="5856093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71" y="2088322"/>
            <a:ext cx="4344867" cy="376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8"/>
            <a:ext cx="8229600" cy="77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The DOM Tree</a:t>
            </a:r>
            <a:endParaRPr b="1" sz="3200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382509" y="1049482"/>
            <a:ext cx="8378982" cy="523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Char char="•"/>
            </a:pPr>
            <a:r>
              <a:rPr b="1" i="1" lang="en-US">
                <a:solidFill>
                  <a:srgbClr val="FFFF00"/>
                </a:solidFill>
              </a:rPr>
              <a:t>DOM </a:t>
            </a:r>
            <a:r>
              <a:rPr b="1" i="1" lang="en-US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i="1" lang="en-US">
                <a:solidFill>
                  <a:srgbClr val="FFFF00"/>
                </a:solidFill>
              </a:rPr>
              <a:t> Object Methods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160" name="Google Shape;160;p9"/>
          <p:cNvSpPr txBox="1"/>
          <p:nvPr>
            <p:ph idx="11" type="ftr"/>
          </p:nvPr>
        </p:nvSpPr>
        <p:spPr>
          <a:xfrm>
            <a:off x="793750" y="5863679"/>
            <a:ext cx="2251597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2015, 2011 Cengage Learning.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4-10-03 at 3 Oct   2.05.25 PM.png"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50" y="1850830"/>
            <a:ext cx="7556500" cy="400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2013-01-24T22:24:37Z</dcterms:created>
  <dc:creator>Brande Ferschke</dc:creator>
</cp:coreProperties>
</file>