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316" r:id="rId4"/>
    <p:sldId id="317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43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1" r:id="rId22"/>
    <p:sldId id="360" r:id="rId23"/>
    <p:sldId id="362" r:id="rId24"/>
    <p:sldId id="363" r:id="rId25"/>
    <p:sldId id="364" r:id="rId26"/>
    <p:sldId id="365" r:id="rId27"/>
    <p:sldId id="367" r:id="rId28"/>
    <p:sldId id="368" r:id="rId29"/>
    <p:sldId id="369" r:id="rId30"/>
    <p:sldId id="370" r:id="rId31"/>
    <p:sldId id="366" r:id="rId32"/>
    <p:sldId id="371" r:id="rId33"/>
    <p:sldId id="373" r:id="rId34"/>
    <p:sldId id="372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80" autoAdjust="0"/>
    <p:restoredTop sz="94628" autoAdjust="0"/>
  </p:normalViewPr>
  <p:slideViewPr>
    <p:cSldViewPr snapToGrid="0" snapToObjects="1">
      <p:cViewPr varScale="1">
        <p:scale>
          <a:sx n="115" d="100"/>
          <a:sy n="115" d="100"/>
        </p:scale>
        <p:origin x="21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Enhancing and Validating Forms</a:t>
            </a:r>
            <a:endParaRPr lang="en-US" sz="28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1" y="5385100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19953" y="5271160"/>
            <a:ext cx="12722" cy="141380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44" y="5271160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1" y="6008307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466660"/>
            <a:ext cx="8378982" cy="48166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Events of </a:t>
            </a:r>
            <a:r>
              <a:rPr lang="en-US" b="1" i="1" dirty="0">
                <a:solidFill>
                  <a:srgbClr val="FFFF00"/>
                </a:solidFill>
              </a:rPr>
              <a:t>E</a:t>
            </a:r>
            <a:r>
              <a:rPr lang="en-US" b="1" i="1" dirty="0" smtClean="0">
                <a:solidFill>
                  <a:srgbClr val="FFFF00"/>
                </a:solidFill>
              </a:rPr>
              <a:t>lements Within Forms</a:t>
            </a: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05988" y="5980773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3" descr="Screen Shot 2014-10-06 at 6 Oct   2.42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8" y="2131336"/>
            <a:ext cx="7532025" cy="3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Referencing Forms and Form Elements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getElementsByTagName()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("form")[0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 includes a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forms[]</a:t>
            </a:r>
            <a:r>
              <a:rPr lang="en-US" dirty="0">
                <a:solidFill>
                  <a:schemeClr val="bg1"/>
                </a:solidFill>
              </a:rPr>
              <a:t> array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Contains all forms on a web </a:t>
            </a:r>
            <a:r>
              <a:rPr lang="en-US" dirty="0" smtClean="0">
                <a:solidFill>
                  <a:schemeClr val="bg1"/>
                </a:solidFill>
              </a:rPr>
              <a:t>page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dirty="0">
                <a:solidFill>
                  <a:schemeClr val="bg1"/>
                </a:solidFill>
              </a:rPr>
              <a:t> object has an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elements[]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Contains objects representing each control in a form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Reference form index number in the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forms[]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array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Followed by the appropriate element index number from the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elements[]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 smtClean="0">
                <a:solidFill>
                  <a:srgbClr val="FFFF00"/>
                </a:solidFill>
              </a:rPr>
              <a:t>01_06_01 – Step 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Exercise Setup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Design to Collect More Accurate Content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Before </a:t>
            </a:r>
            <a:r>
              <a:rPr lang="en-US" dirty="0">
                <a:solidFill>
                  <a:schemeClr val="bg1"/>
                </a:solidFill>
              </a:rPr>
              <a:t>validation </a:t>
            </a: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reduce amount of validation necessary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Replace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 boxes with other </a:t>
            </a:r>
            <a:r>
              <a:rPr lang="en-US" dirty="0" smtClean="0">
                <a:solidFill>
                  <a:schemeClr val="bg1"/>
                </a:solidFill>
              </a:rPr>
              <a:t>field types </a:t>
            </a:r>
            <a:r>
              <a:rPr lang="en-US" dirty="0">
                <a:solidFill>
                  <a:schemeClr val="bg1"/>
                </a:solidFill>
              </a:rPr>
              <a:t>that present </a:t>
            </a:r>
            <a:r>
              <a:rPr lang="en-US" dirty="0" smtClean="0">
                <a:solidFill>
                  <a:schemeClr val="bg1"/>
                </a:solidFill>
              </a:rPr>
              <a:t>more control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Fig6-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3" y="3848854"/>
            <a:ext cx="4297680" cy="161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6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55" y="3848854"/>
            <a:ext cx="4297680" cy="157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9343" y="5463338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Design to Collect More Accurate Content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74825" y="6200735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1" descr="Screen Shot 2014-10-06 at 6 Oct   3.07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753025"/>
            <a:ext cx="559435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3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167896"/>
            <a:ext cx="8378982" cy="511542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 to Collect More Accurate Content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Assistive functions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Reduce likelihood of user errors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Prevent users from entering erroneous data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Removing </a:t>
            </a:r>
            <a:r>
              <a:rPr lang="en-US" b="1" i="1" dirty="0">
                <a:solidFill>
                  <a:srgbClr val="92D050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values from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 lists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set default value for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 list in </a:t>
            </a:r>
            <a:r>
              <a:rPr lang="en-US" dirty="0" smtClean="0">
                <a:solidFill>
                  <a:schemeClr val="bg1"/>
                </a:solidFill>
              </a:rPr>
              <a:t>HTML to one </a:t>
            </a:r>
            <a:r>
              <a:rPr lang="en-US" dirty="0">
                <a:solidFill>
                  <a:schemeClr val="bg1"/>
                </a:solidFill>
              </a:rPr>
              <a:t>of the options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JavaScript can set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selectedIndex</a:t>
            </a:r>
            <a:r>
              <a:rPr lang="en-US" dirty="0">
                <a:solidFill>
                  <a:schemeClr val="bg1"/>
                </a:solidFill>
              </a:rPr>
              <a:t> property to -1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Corresponds to no </a:t>
            </a:r>
            <a:r>
              <a:rPr lang="en-US" dirty="0" smtClean="0">
                <a:solidFill>
                  <a:schemeClr val="bg1"/>
                </a:solidFill>
              </a:rPr>
              <a:t>selection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Forces deliberate user choice, reducing errors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167896"/>
            <a:ext cx="8378982" cy="511542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 to Collect More Accurate Content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</a:t>
            </a:r>
            <a:r>
              <a:rPr lang="en-US" b="1" i="1" dirty="0" smtClean="0">
                <a:solidFill>
                  <a:srgbClr val="FFFF00"/>
                </a:solidFill>
              </a:rPr>
              <a:t> Element Useful Properties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23799" y="5720933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Screen Shot 2014-10-06 at 6 Oct   3.14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58358"/>
            <a:ext cx="723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8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Program to Collect More Accurate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941560"/>
            <a:ext cx="8378982" cy="53417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Dynamically Updating Selection List Values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add or remove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dirty="0">
                <a:solidFill>
                  <a:schemeClr val="bg1"/>
                </a:solidFill>
              </a:rPr>
              <a:t> elements from a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element using node </a:t>
            </a:r>
            <a:r>
              <a:rPr lang="en-US" dirty="0" smtClean="0">
                <a:solidFill>
                  <a:schemeClr val="bg1"/>
                </a:solidFill>
              </a:rPr>
              <a:t>methods we learned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also use properties to get or modify the options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Screen Shot 2014-10-06 at 6 Oct   3.18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71" y="3519534"/>
            <a:ext cx="6148058" cy="25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7971" y="6082270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941560"/>
            <a:ext cx="8378982" cy="53417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Dynamically Updating Selection List </a:t>
            </a:r>
            <a:r>
              <a:rPr lang="en-US" b="1" i="1" dirty="0" smtClean="0">
                <a:solidFill>
                  <a:srgbClr val="FFFF00"/>
                </a:solidFill>
              </a:rPr>
              <a:t>Values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00114" y="64036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14" y="1639190"/>
            <a:ext cx="6143772" cy="47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619794"/>
            <a:ext cx="8229600" cy="4663532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reproduced from the textbook for this course, </a:t>
            </a:r>
            <a:r>
              <a:rPr lang="en-US" i="1" u="sng" dirty="0" smtClean="0">
                <a:solidFill>
                  <a:prstClr val="white"/>
                </a:solidFill>
              </a:rPr>
              <a:t>JavaScript (Sixth Edition)</a:t>
            </a:r>
            <a:r>
              <a:rPr lang="en-US" i="1" dirty="0" smtClean="0">
                <a:solidFill>
                  <a:prstClr val="white"/>
                </a:solidFill>
              </a:rPr>
              <a:t> </a:t>
            </a:r>
            <a:r>
              <a:rPr lang="en-US" i="1" dirty="0">
                <a:solidFill>
                  <a:prstClr val="white"/>
                </a:solidFill>
              </a:rPr>
              <a:t>, </a:t>
            </a:r>
            <a:r>
              <a:rPr lang="en-US" i="1" dirty="0" smtClean="0">
                <a:solidFill>
                  <a:prstClr val="white"/>
                </a:solidFill>
              </a:rPr>
              <a:t>Sasha Vodnik and Don Gosseling,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2015, 2011, Cengage Learning, </a:t>
            </a:r>
            <a:r>
              <a:rPr lang="en-US" i="1" dirty="0">
                <a:solidFill>
                  <a:prstClr val="white"/>
                </a:solidFill>
              </a:rPr>
              <a:t>All Rights Reserved. ISBN </a:t>
            </a:r>
            <a:r>
              <a:rPr lang="en-US" i="1" dirty="0" smtClean="0">
                <a:solidFill>
                  <a:prstClr val="white"/>
                </a:solidFill>
              </a:rPr>
              <a:t>978-1-305-07844-4.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Dynamically Updating Selection List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Automatically </a:t>
            </a:r>
            <a:r>
              <a:rPr lang="en-US" b="1" i="1" dirty="0" smtClean="0">
                <a:solidFill>
                  <a:srgbClr val="FFFF00"/>
                </a:solidFill>
              </a:rPr>
              <a:t>Updating </a:t>
            </a:r>
            <a:r>
              <a:rPr lang="en-US" b="1" i="1" dirty="0">
                <a:solidFill>
                  <a:srgbClr val="FFFF00"/>
                </a:solidFill>
              </a:rPr>
              <a:t>an </a:t>
            </a:r>
            <a:r>
              <a:rPr lang="en-US" b="1" i="1" dirty="0" smtClean="0">
                <a:solidFill>
                  <a:srgbClr val="FFFF00"/>
                </a:solidFill>
              </a:rPr>
              <a:t>Associated Field Based </a:t>
            </a:r>
            <a:r>
              <a:rPr lang="en-US" b="1" i="1" dirty="0">
                <a:solidFill>
                  <a:srgbClr val="FFFF00"/>
                </a:solidFill>
              </a:rPr>
              <a:t>on a </a:t>
            </a:r>
            <a:r>
              <a:rPr lang="en-US" b="1" i="1" dirty="0" smtClean="0">
                <a:solidFill>
                  <a:srgbClr val="FFFF00"/>
                </a:solidFill>
              </a:rPr>
              <a:t>User Entry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Multiple elements may be associated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Example: check box to indicate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 entry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automatically change value of one field in response to change in other field</a:t>
            </a:r>
          </a:p>
        </p:txBody>
      </p:sp>
    </p:spTree>
    <p:extLst>
      <p:ext uri="{BB962C8B-B14F-4D97-AF65-F5344CB8AC3E}">
        <p14:creationId xmlns:p14="http://schemas.microsoft.com/office/powerpoint/2010/main" val="37431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4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Automatically Updating an Associated Field Based on a User Entry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86416"/>
            <a:ext cx="8378982" cy="519690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Transferring </a:t>
            </a:r>
            <a:r>
              <a:rPr lang="en-US" b="1" i="1" dirty="0">
                <a:solidFill>
                  <a:srgbClr val="FFFF00"/>
                </a:solidFill>
              </a:rPr>
              <a:t>D</a:t>
            </a:r>
            <a:r>
              <a:rPr lang="en-US" b="1" i="1" dirty="0" smtClean="0">
                <a:solidFill>
                  <a:srgbClr val="FFFF00"/>
                </a:solidFill>
              </a:rPr>
              <a:t>uplicate </a:t>
            </a:r>
            <a:r>
              <a:rPr lang="en-US" b="1" i="1" dirty="0">
                <a:solidFill>
                  <a:srgbClr val="FFFF00"/>
                </a:solidFill>
              </a:rPr>
              <a:t>F</a:t>
            </a:r>
            <a:r>
              <a:rPr lang="en-US" b="1" i="1" dirty="0" smtClean="0">
                <a:solidFill>
                  <a:srgbClr val="FFFF00"/>
                </a:solidFill>
              </a:rPr>
              <a:t>ield Values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copy data from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one </a:t>
            </a:r>
            <a:r>
              <a:rPr lang="en-US" dirty="0">
                <a:solidFill>
                  <a:schemeClr val="bg1"/>
                </a:solidFill>
              </a:rPr>
              <a:t>field to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another </a:t>
            </a:r>
            <a:r>
              <a:rPr lang="en-US" dirty="0">
                <a:solidFill>
                  <a:schemeClr val="bg1"/>
                </a:solidFill>
              </a:rPr>
              <a:t>based on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>
                <a:solidFill>
                  <a:schemeClr val="bg1"/>
                </a:solidFill>
              </a:rPr>
              <a:t>indicating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they </a:t>
            </a:r>
            <a:r>
              <a:rPr lang="en-US" dirty="0">
                <a:solidFill>
                  <a:schemeClr val="bg1"/>
                </a:solidFill>
              </a:rPr>
              <a:t>should have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same value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Example: Shipping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>
                <a:solidFill>
                  <a:schemeClr val="bg1"/>
                </a:solidFill>
              </a:rPr>
              <a:t>and Billing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9" y="1938326"/>
            <a:ext cx="4773168" cy="420014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57079" y="6188247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5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Transferring Duplicate Field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Form Usability and Accuracy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99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B</a:t>
            </a:r>
            <a:r>
              <a:rPr lang="en-US" b="1" i="1" dirty="0" smtClean="0">
                <a:solidFill>
                  <a:srgbClr val="FFFF00"/>
                </a:solidFill>
              </a:rPr>
              <a:t>rowsers </a:t>
            </a:r>
            <a:r>
              <a:rPr lang="en-US" b="1" i="1" dirty="0">
                <a:solidFill>
                  <a:srgbClr val="FFFF00"/>
                </a:solidFill>
              </a:rPr>
              <a:t>can </a:t>
            </a:r>
            <a:r>
              <a:rPr lang="en-US" b="1" i="1" dirty="0" smtClean="0">
                <a:solidFill>
                  <a:srgbClr val="FFFF00"/>
                </a:solidFill>
              </a:rPr>
              <a:t>Perform </a:t>
            </a:r>
            <a:r>
              <a:rPr lang="en-US" b="1" i="1" dirty="0">
                <a:solidFill>
                  <a:srgbClr val="FFFF00"/>
                </a:solidFill>
              </a:rPr>
              <a:t>some </a:t>
            </a:r>
            <a:r>
              <a:rPr lang="en-US" b="1" i="1" dirty="0" smtClean="0">
                <a:solidFill>
                  <a:srgbClr val="FFFF00"/>
                </a:solidFill>
              </a:rPr>
              <a:t>HTML5 Validation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Specifying browser-based validation parameters</a:t>
            </a:r>
          </a:p>
        </p:txBody>
      </p:sp>
      <p:pic>
        <p:nvPicPr>
          <p:cNvPr id="5" name="Picture 1" descr="Screen Shot 2014-10-06 at 6 Oct   4.20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12" y="2526616"/>
            <a:ext cx="5685576" cy="389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31682" y="6421961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99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B</a:t>
            </a:r>
            <a:r>
              <a:rPr lang="en-US" b="1" i="1" dirty="0" smtClean="0">
                <a:solidFill>
                  <a:srgbClr val="FFFF00"/>
                </a:solidFill>
              </a:rPr>
              <a:t>rowsers </a:t>
            </a:r>
            <a:r>
              <a:rPr lang="en-US" b="1" i="1" dirty="0">
                <a:solidFill>
                  <a:srgbClr val="FFFF00"/>
                </a:solidFill>
              </a:rPr>
              <a:t>can </a:t>
            </a:r>
            <a:r>
              <a:rPr lang="en-US" b="1" i="1" dirty="0" smtClean="0">
                <a:solidFill>
                  <a:srgbClr val="FFFF00"/>
                </a:solidFill>
              </a:rPr>
              <a:t>Perform </a:t>
            </a:r>
            <a:r>
              <a:rPr lang="en-US" b="1" i="1" dirty="0">
                <a:solidFill>
                  <a:srgbClr val="FFFF00"/>
                </a:solidFill>
              </a:rPr>
              <a:t>some </a:t>
            </a:r>
            <a:r>
              <a:rPr lang="en-US" b="1" i="1" dirty="0" smtClean="0">
                <a:solidFill>
                  <a:srgbClr val="FFFF00"/>
                </a:solidFill>
              </a:rPr>
              <a:t>HTML5 Validation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Additional validation linked 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858" y="5344598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3" descr="Screen Shot 2014-10-06 at 6 Oct   4.22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8" y="2590799"/>
            <a:ext cx="7808284" cy="27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Customizing </a:t>
            </a:r>
            <a:r>
              <a:rPr lang="en-US" b="1" i="1" dirty="0" smtClean="0">
                <a:solidFill>
                  <a:srgbClr val="FFFF00"/>
                </a:solidFill>
              </a:rPr>
              <a:t>Browser-Based Validation Feedback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Modern browsers display feedback in similar ways, with </a:t>
            </a:r>
            <a:r>
              <a:rPr lang="en-US" dirty="0" smtClean="0">
                <a:solidFill>
                  <a:schemeClr val="bg1"/>
                </a:solidFill>
              </a:rPr>
              <a:t>small variation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Displayed after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solidFill>
                  <a:schemeClr val="bg1"/>
                </a:solidFill>
              </a:rPr>
              <a:t> event triggered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Invalid controls highlighted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Bubble displayed next to </a:t>
            </a:r>
            <a:r>
              <a:rPr lang="en-US" dirty="0" smtClean="0">
                <a:solidFill>
                  <a:schemeClr val="bg1"/>
                </a:solidFill>
              </a:rPr>
              <a:t>a control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Customizable through </a:t>
            </a:r>
            <a:r>
              <a:rPr lang="en-US" b="1" i="1" dirty="0">
                <a:solidFill>
                  <a:srgbClr val="92D050"/>
                </a:solidFill>
              </a:rPr>
              <a:t>constraint validation API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validity</a:t>
            </a:r>
            <a:r>
              <a:rPr lang="en-US" dirty="0" smtClean="0">
                <a:solidFill>
                  <a:schemeClr val="bg1"/>
                </a:solidFill>
              </a:rPr>
              <a:t> object is part of the API, has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bg1"/>
                </a:solidFill>
              </a:rPr>
              <a:t>properties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validity</a:t>
            </a:r>
            <a:r>
              <a:rPr lang="en-US" dirty="0">
                <a:solidFill>
                  <a:schemeClr val="bg1"/>
                </a:solidFill>
              </a:rPr>
              <a:t> object must have value of </a:t>
            </a:r>
            <a:r>
              <a:rPr lang="en-US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smtClean="0">
                <a:solidFill>
                  <a:schemeClr val="bg1"/>
                </a:solidFill>
              </a:rPr>
              <a:t>an element </a:t>
            </a:r>
            <a:r>
              <a:rPr lang="en-US" dirty="0">
                <a:solidFill>
                  <a:schemeClr val="bg1"/>
                </a:solidFill>
              </a:rPr>
              <a:t>to be </a:t>
            </a:r>
            <a:r>
              <a:rPr lang="en-US" dirty="0" smtClean="0">
                <a:solidFill>
                  <a:schemeClr val="bg1"/>
                </a:solidFill>
              </a:rPr>
              <a:t>valid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99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validity</a:t>
            </a:r>
            <a:r>
              <a:rPr lang="en-US" b="1" i="1" dirty="0" smtClean="0">
                <a:solidFill>
                  <a:srgbClr val="FFFF00"/>
                </a:solidFill>
              </a:rPr>
              <a:t> Object Properties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986" y="5993393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Screen Shot 2014-10-06 at 6 Oct   4.27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6" y="2065966"/>
            <a:ext cx="7970029" cy="392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77362"/>
            <a:ext cx="8378982" cy="520596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Customizing </a:t>
            </a:r>
            <a:r>
              <a:rPr lang="en-US" b="1" i="1" dirty="0" smtClean="0">
                <a:solidFill>
                  <a:srgbClr val="FFFF00"/>
                </a:solidFill>
              </a:rPr>
              <a:t>Browser-Based Validation Feedback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i="1" dirty="0" smtClean="0">
                <a:solidFill>
                  <a:srgbClr val="92D050"/>
                </a:solidFill>
              </a:rPr>
              <a:t>constraint </a:t>
            </a:r>
            <a:r>
              <a:rPr lang="en-US" b="1" i="1" dirty="0">
                <a:solidFill>
                  <a:srgbClr val="92D050"/>
                </a:solidFill>
              </a:rPr>
              <a:t>validation </a:t>
            </a:r>
            <a:r>
              <a:rPr lang="en-US" b="1" i="1" dirty="0" smtClean="0">
                <a:solidFill>
                  <a:srgbClr val="92D050"/>
                </a:solidFill>
              </a:rPr>
              <a:t>API </a:t>
            </a:r>
            <a:r>
              <a:rPr lang="en-US" dirty="0" smtClean="0">
                <a:solidFill>
                  <a:schemeClr val="bg1"/>
                </a:solidFill>
              </a:rPr>
              <a:t>methods to set custom messages </a:t>
            </a:r>
            <a:endParaRPr lang="en-US" b="1" i="1" dirty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 in conjunction with CSS pseudo-classes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40434" y="6102036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4" y="3667502"/>
            <a:ext cx="7663132" cy="24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22218"/>
            <a:ext cx="8229600" cy="5061108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Enhance form usability with JavaScript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Customize browser-based HTML validation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Implement custom validation to check for errors and display error messages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Custom Validation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Browser-based validation still fairly limited and causes inconsistencies cross-platform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Bubble appearance varies among browsers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Cannot set multiple validation messages for a single field at once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Can disable browser-based validation 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If disabled, must program custom </a:t>
            </a:r>
            <a:r>
              <a:rPr lang="en-US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6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Setting up &lt;form&gt; for Custom Validation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Browser-Based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Custom Validation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Common validation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Checking that required fields contain entries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Checking values dependent on other fields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Checking for appropriate content </a:t>
            </a:r>
            <a:r>
              <a:rPr lang="en-US" dirty="0" smtClean="0">
                <a:solidFill>
                  <a:schemeClr val="bg1"/>
                </a:solidFill>
              </a:rPr>
              <a:t>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67485"/>
            <a:ext cx="8378982" cy="50158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Submitted Data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solidFill>
                  <a:schemeClr val="bg1"/>
                </a:solidFill>
              </a:rPr>
              <a:t> event fires when a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submitted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Often when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solidFill>
                  <a:schemeClr val="bg1"/>
                </a:solidFill>
              </a:rPr>
              <a:t> button selected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is usually </a:t>
            </a:r>
            <a:r>
              <a:rPr lang="en-US" dirty="0">
                <a:solidFill>
                  <a:schemeClr val="bg1"/>
                </a:solidFill>
              </a:rPr>
              <a:t>validated when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>
                <a:solidFill>
                  <a:schemeClr val="bg1"/>
                </a:solidFill>
              </a:rPr>
              <a:t> event fires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 the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preventDefault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 </a:t>
            </a:r>
            <a:r>
              <a:rPr lang="en-US" dirty="0" smtClean="0">
                <a:solidFill>
                  <a:schemeClr val="bg1"/>
                </a:solidFill>
              </a:rPr>
              <a:t>to disable </a:t>
            </a:r>
            <a:r>
              <a:rPr lang="en-US" dirty="0">
                <a:solidFill>
                  <a:schemeClr val="bg1"/>
                </a:solidFill>
              </a:rPr>
              <a:t>default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 smtClean="0">
                <a:solidFill>
                  <a:schemeClr val="bg1"/>
                </a:solidFill>
              </a:rPr>
              <a:t> behavior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the event </a:t>
            </a:r>
            <a:r>
              <a:rPr lang="en-US" dirty="0">
                <a:solidFill>
                  <a:schemeClr val="bg1"/>
                </a:solidFill>
              </a:rPr>
              <a:t>when it </a:t>
            </a:r>
            <a:r>
              <a:rPr lang="en-US" dirty="0" smtClean="0">
                <a:solidFill>
                  <a:schemeClr val="bg1"/>
                </a:solidFill>
              </a:rPr>
              <a:t>fires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If disabled, must program custom </a:t>
            </a:r>
            <a:r>
              <a:rPr lang="en-US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7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the Main Validation Function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32095"/>
            <a:ext cx="8378982" cy="525123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b="1" i="1" dirty="0" smtClean="0">
                <a:solidFill>
                  <a:srgbClr val="FFFF00"/>
                </a:solidFill>
              </a:rPr>
              <a:t>equired Fields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Very easy to do, check if any of them is empty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Most elegant way is to use a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solidFill>
                  <a:schemeClr val="bg1"/>
                </a:solidFill>
              </a:rPr>
              <a:t> construct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Check the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solidFill>
                  <a:schemeClr val="bg1"/>
                </a:solidFill>
              </a:rPr>
              <a:t> attribute of the element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Very efficient to retrieve a group of fields and check them in a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81524" y="638269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4" y="3811263"/>
            <a:ext cx="738095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8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Required Fields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32095"/>
            <a:ext cx="8378982" cy="525123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Selection Lists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Checking for selection lists with no values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selectedIndex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If no option is selected,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 is -1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45603" y="4870764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3" y="3624235"/>
            <a:ext cx="8052794" cy="12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9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Validating Selection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10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Validating </a:t>
            </a:r>
            <a:r>
              <a:rPr lang="en-US" b="1" i="1" dirty="0" smtClean="0">
                <a:solidFill>
                  <a:srgbClr val="FFFF00"/>
                </a:solidFill>
              </a:rPr>
              <a:t>Date Selection </a:t>
            </a:r>
            <a:r>
              <a:rPr lang="en-US" b="1" i="1" dirty="0">
                <a:solidFill>
                  <a:srgbClr val="FFFF00"/>
                </a:solidFill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Using JavaScript with Forms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Validation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Checking </a:t>
            </a:r>
            <a:r>
              <a:rPr lang="en-US" dirty="0">
                <a:solidFill>
                  <a:schemeClr val="bg1"/>
                </a:solidFill>
              </a:rPr>
              <a:t>that form information provided by users conforms to data </a:t>
            </a:r>
            <a:r>
              <a:rPr lang="en-US" dirty="0" smtClean="0">
                <a:solidFill>
                  <a:schemeClr val="bg1"/>
                </a:solidFill>
              </a:rPr>
              <a:t>rules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Provided in a format that the site’s back-end programming can work with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b="1" i="1" dirty="0">
                <a:solidFill>
                  <a:srgbClr val="FFFF00"/>
                </a:solidFill>
              </a:rPr>
              <a:t> object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prstClr val="white"/>
                </a:solidFill>
              </a:rPr>
              <a:t>Represents a form in an HTML document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prstClr val="white"/>
                </a:solidFill>
              </a:rPr>
              <a:t>Used to access form and its data</a:t>
            </a:r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32095"/>
            <a:ext cx="8378982" cy="525123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Option Button Sets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Checking for option button sets with no selection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Check value of </a:t>
            </a:r>
            <a:r>
              <a:rPr lang="en-US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dirty="0">
                <a:solidFill>
                  <a:schemeClr val="bg1"/>
                </a:solidFill>
              </a:rPr>
              <a:t> property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logical </a:t>
            </a:r>
            <a:r>
              <a:rPr lang="en-US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operators to check if no option button is selected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09672" y="5640340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2" y="3748807"/>
            <a:ext cx="7124657" cy="1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11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Validating Option Button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32095"/>
            <a:ext cx="8378982" cy="525123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Dependent Fields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Sometimes </a:t>
            </a:r>
            <a:r>
              <a:rPr lang="en-US" dirty="0" smtClean="0">
                <a:solidFill>
                  <a:schemeClr val="bg1"/>
                </a:solidFill>
              </a:rPr>
              <a:t>the logic </a:t>
            </a:r>
            <a:r>
              <a:rPr lang="en-US" dirty="0">
                <a:solidFill>
                  <a:schemeClr val="bg1"/>
                </a:solidFill>
              </a:rPr>
              <a:t>specific to a </a:t>
            </a:r>
            <a:r>
              <a:rPr lang="en-US" dirty="0" smtClean="0">
                <a:solidFill>
                  <a:schemeClr val="bg1"/>
                </a:solidFill>
              </a:rPr>
              <a:t>form can be more complex than single field tests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Field values can be dependent on other field values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Example: validating data in some field based </a:t>
            </a:r>
            <a:r>
              <a:rPr lang="en-US" dirty="0">
                <a:solidFill>
                  <a:schemeClr val="bg1"/>
                </a:solidFill>
              </a:rPr>
              <a:t>on the state of </a:t>
            </a:r>
            <a:r>
              <a:rPr lang="en-US" dirty="0" smtClean="0">
                <a:solidFill>
                  <a:schemeClr val="bg1"/>
                </a:solidFill>
              </a:rPr>
              <a:t>some </a:t>
            </a:r>
            <a:r>
              <a:rPr lang="en-US" dirty="0">
                <a:solidFill>
                  <a:schemeClr val="bg1"/>
                </a:solidFill>
              </a:rPr>
              <a:t>check box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Validation logic is said to be </a:t>
            </a:r>
            <a:r>
              <a:rPr lang="en-US" b="1" i="1" dirty="0" smtClean="0">
                <a:solidFill>
                  <a:srgbClr val="92D050"/>
                </a:solidFill>
              </a:rPr>
              <a:t>validating dependencies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12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Validating Dependent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33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32095"/>
            <a:ext cx="8378982" cy="525123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Validating Multiple Dependent Fields</a:t>
            </a:r>
            <a:endParaRPr lang="en-US" b="1" i="1" dirty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Sometimes </a:t>
            </a:r>
            <a:r>
              <a:rPr lang="en-US" dirty="0" smtClean="0">
                <a:solidFill>
                  <a:schemeClr val="bg1"/>
                </a:solidFill>
              </a:rPr>
              <a:t>validation logic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specific </a:t>
            </a:r>
            <a:r>
              <a:rPr lang="en-US" dirty="0">
                <a:solidFill>
                  <a:schemeClr val="bg1"/>
                </a:solidFill>
              </a:rPr>
              <a:t>to a </a:t>
            </a:r>
            <a:r>
              <a:rPr lang="en-US" dirty="0" smtClean="0">
                <a:solidFill>
                  <a:schemeClr val="bg1"/>
                </a:solidFill>
              </a:rPr>
              <a:t>form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can be much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more complex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May even need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use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flowchart logic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45176" y="6215677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Screen Shot 2014-10-06 at 6 Oct   4.56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5" y="2622211"/>
            <a:ext cx="5116286" cy="361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2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 </a:t>
            </a:r>
            <a:r>
              <a:rPr lang="en-US" b="1" i="1" dirty="0">
                <a:solidFill>
                  <a:srgbClr val="FFFF00"/>
                </a:solidFill>
              </a:rPr>
              <a:t>01_06_01 – Step </a:t>
            </a:r>
            <a:r>
              <a:rPr lang="en-US" b="1" i="1" dirty="0" smtClean="0">
                <a:solidFill>
                  <a:srgbClr val="FFFF00"/>
                </a:solidFill>
              </a:rPr>
              <a:t>13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Validating </a:t>
            </a:r>
            <a:r>
              <a:rPr lang="en-US" b="1" i="1" dirty="0" smtClean="0">
                <a:solidFill>
                  <a:srgbClr val="FFFF00"/>
                </a:solidFill>
              </a:rPr>
              <a:t>Multiple Dependent </a:t>
            </a:r>
            <a:r>
              <a:rPr lang="en-US" b="1" i="1" dirty="0">
                <a:solidFill>
                  <a:srgbClr val="FFFF00"/>
                </a:solidFill>
              </a:rPr>
              <a:t>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4" y="2734147"/>
            <a:ext cx="7932232" cy="31506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Custom Validation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5884" y="5884752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Using JavaScript with Forms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049482"/>
            <a:ext cx="8378982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Properties of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b="1" i="1" dirty="0" smtClean="0">
                <a:solidFill>
                  <a:srgbClr val="FFFF00"/>
                </a:solidFill>
              </a:rPr>
              <a:t> Objects</a:t>
            </a: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Event of </a:t>
            </a:r>
            <a:r>
              <a:rPr lang="en-US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smtClean="0">
                <a:solidFill>
                  <a:srgbClr val="FFFF00"/>
                </a:solidFill>
              </a:rPr>
              <a:t>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4277" y="3622300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Screen Shot 2014-10-06 at 6 Oct   2.37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" y="1672911"/>
            <a:ext cx="7465736" cy="19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4277" y="5459239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3" descr="Screen Shot 2014-10-06 at 6 Oct   2.38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" y="4632036"/>
            <a:ext cx="7470648" cy="80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8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Using JavaScript with Forms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466660"/>
            <a:ext cx="8378982" cy="48166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Methods of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b="1" i="1" dirty="0" smtClean="0">
                <a:solidFill>
                  <a:srgbClr val="FFFF00"/>
                </a:solidFill>
              </a:rPr>
              <a:t> Objects</a:t>
            </a: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4900" y="3556458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Screen Shot 2014-10-06 at 6 Oct   2.38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71728"/>
            <a:ext cx="693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249378"/>
            <a:ext cx="8378982" cy="50339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Common Elements for Collecting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b="1" i="1" dirty="0" smtClean="0">
                <a:solidFill>
                  <a:srgbClr val="FFFF00"/>
                </a:solidFill>
              </a:rPr>
              <a:t> Data</a:t>
            </a:r>
          </a:p>
          <a:p>
            <a:pPr lvl="1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466660"/>
            <a:ext cx="8378982" cy="48166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Properties of E</a:t>
            </a:r>
            <a:r>
              <a:rPr lang="en-US" b="1" i="1" dirty="0" smtClean="0">
                <a:solidFill>
                  <a:srgbClr val="FFFF00"/>
                </a:solidFill>
              </a:rPr>
              <a:t>lements Within Forms</a:t>
            </a: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6300" y="5980773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1" descr="Screen Shot 2014-10-06 at 6 Oct   2.42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261292"/>
            <a:ext cx="7391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0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Working with Input Fields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9" y="1466660"/>
            <a:ext cx="8378982" cy="481666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Methods of </a:t>
            </a:r>
            <a:r>
              <a:rPr lang="en-US" b="1" i="1" dirty="0">
                <a:solidFill>
                  <a:srgbClr val="FFFF00"/>
                </a:solidFill>
              </a:rPr>
              <a:t>E</a:t>
            </a:r>
            <a:r>
              <a:rPr lang="en-US" b="1" i="1" dirty="0" smtClean="0">
                <a:solidFill>
                  <a:srgbClr val="FFFF00"/>
                </a:solidFill>
              </a:rPr>
              <a:t>lements Within Forms</a:t>
            </a: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8134" y="4155540"/>
            <a:ext cx="225159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2015, 2011 Cengage Learning.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Screen Shot 2014-10-06 at 6 Oct   2.42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4" y="2100403"/>
            <a:ext cx="7887732" cy="205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1263</Words>
  <Application>Microsoft Office PowerPoint</Application>
  <PresentationFormat>On-screen Show (4:3)</PresentationFormat>
  <Paragraphs>266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Using JavaScript with Forms</vt:lpstr>
      <vt:lpstr>Using JavaScript with Forms</vt:lpstr>
      <vt:lpstr>Using JavaScript with Forms</vt:lpstr>
      <vt:lpstr>Working with Input Fields</vt:lpstr>
      <vt:lpstr>Working with Input Fields</vt:lpstr>
      <vt:lpstr>Working with Input Fields</vt:lpstr>
      <vt:lpstr>Working with Input Fields</vt:lpstr>
      <vt:lpstr>Working with Input Fields</vt:lpstr>
      <vt:lpstr>Working with Input Fields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Form Usability and Accuracy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Browser-Based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  <vt:lpstr>Custom Validation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255</cp:revision>
  <cp:lastPrinted>2017-09-27T18:11:05Z</cp:lastPrinted>
  <dcterms:created xsi:type="dcterms:W3CDTF">2013-01-24T22:24:37Z</dcterms:created>
  <dcterms:modified xsi:type="dcterms:W3CDTF">2017-09-27T18:41:22Z</dcterms:modified>
</cp:coreProperties>
</file>