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1" r:id="rId3"/>
    <p:sldId id="316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43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1" r:id="rId22"/>
    <p:sldId id="362" r:id="rId23"/>
    <p:sldId id="363" r:id="rId24"/>
    <p:sldId id="364" r:id="rId25"/>
    <p:sldId id="360" r:id="rId26"/>
    <p:sldId id="366" r:id="rId27"/>
    <p:sldId id="367" r:id="rId28"/>
    <p:sldId id="365" r:id="rId29"/>
    <p:sldId id="368" r:id="rId30"/>
    <p:sldId id="370" r:id="rId31"/>
    <p:sldId id="371" r:id="rId32"/>
    <p:sldId id="372" r:id="rId33"/>
    <p:sldId id="373" r:id="rId34"/>
    <p:sldId id="369" r:id="rId35"/>
    <p:sldId id="374" r:id="rId36"/>
    <p:sldId id="376" r:id="rId37"/>
    <p:sldId id="375" r:id="rId38"/>
    <p:sldId id="379" r:id="rId39"/>
    <p:sldId id="381" r:id="rId40"/>
    <p:sldId id="382" r:id="rId41"/>
    <p:sldId id="383" r:id="rId42"/>
    <p:sldId id="384" r:id="rId43"/>
    <p:sldId id="380" r:id="rId44"/>
    <p:sldId id="385" r:id="rId4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180" autoAdjust="0"/>
    <p:restoredTop sz="94628" autoAdjust="0"/>
  </p:normalViewPr>
  <p:slideViewPr>
    <p:cSldViewPr snapToGrid="0" snapToObjects="1">
      <p:cViewPr varScale="1">
        <p:scale>
          <a:sx n="73" d="100"/>
          <a:sy n="73" d="100"/>
        </p:scale>
        <p:origin x="16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9/28/2017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509" y="3108960"/>
            <a:ext cx="8541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AJAX</a:t>
            </a:r>
            <a:endParaRPr lang="en-US" sz="28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Introduction to AJAX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Running </a:t>
            </a:r>
            <a:r>
              <a:rPr lang="en-US" b="1" i="1" dirty="0" smtClean="0">
                <a:solidFill>
                  <a:srgbClr val="FFFF00"/>
                </a:solidFill>
              </a:rPr>
              <a:t>AJAX </a:t>
            </a:r>
            <a:r>
              <a:rPr lang="en-US" b="1" i="1" dirty="0">
                <a:solidFill>
                  <a:srgbClr val="FFFF00"/>
                </a:solidFill>
              </a:rPr>
              <a:t>from a Web </a:t>
            </a:r>
            <a:r>
              <a:rPr lang="en-US" b="1" i="1" dirty="0" smtClean="0">
                <a:solidFill>
                  <a:srgbClr val="FFFF00"/>
                </a:solidFill>
              </a:rPr>
              <a:t>Server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Must open </a:t>
            </a:r>
            <a:r>
              <a:rPr lang="en-US" dirty="0" smtClean="0">
                <a:solidFill>
                  <a:schemeClr val="bg1"/>
                </a:solidFill>
              </a:rPr>
              <a:t>AJAX </a:t>
            </a:r>
            <a:r>
              <a:rPr lang="en-US" dirty="0">
                <a:solidFill>
                  <a:schemeClr val="bg1"/>
                </a:solidFill>
              </a:rPr>
              <a:t>files from a web server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Utilize </a:t>
            </a:r>
            <a:r>
              <a:rPr lang="en-US" dirty="0">
                <a:solidFill>
                  <a:schemeClr val="bg1"/>
                </a:solidFill>
              </a:rPr>
              <a:t>the HTTP (http://) or HTTPS (https://) protocol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Traditional </a:t>
            </a:r>
            <a:r>
              <a:rPr lang="en-US" dirty="0">
                <a:solidFill>
                  <a:schemeClr val="bg1"/>
                </a:solidFill>
              </a:rPr>
              <a:t>web server software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Apache HTTP </a:t>
            </a:r>
            <a:r>
              <a:rPr lang="en-US" dirty="0" smtClean="0">
                <a:solidFill>
                  <a:schemeClr val="bg1"/>
                </a:solidFill>
              </a:rPr>
              <a:t>Server: </a:t>
            </a:r>
            <a:r>
              <a:rPr lang="en-US" b="1" i="1" dirty="0" smtClean="0">
                <a:solidFill>
                  <a:srgbClr val="92D050"/>
                </a:solidFill>
              </a:rPr>
              <a:t>LAMPP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Stack</a:t>
            </a: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en-US" dirty="0">
                <a:solidFill>
                  <a:schemeClr val="bg1"/>
                </a:solidFill>
              </a:rPr>
              <a:t>Internet Information </a:t>
            </a:r>
            <a:r>
              <a:rPr lang="en-US" dirty="0" smtClean="0">
                <a:solidFill>
                  <a:schemeClr val="bg1"/>
                </a:solidFill>
              </a:rPr>
              <a:t>Services: </a:t>
            </a:r>
            <a:r>
              <a:rPr lang="en-US" b="1" i="1" dirty="0" smtClean="0">
                <a:solidFill>
                  <a:schemeClr val="bg1"/>
                </a:solidFill>
              </a:rPr>
              <a:t>IIS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Emerging Web Stack Technologies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Ruby on Rails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Node.js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01_11_01 – Step 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Exercise Setup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Introduction to AJAX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1255" y="628332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5" y="2394365"/>
            <a:ext cx="6181491" cy="3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Employing AJAX Involves </a:t>
            </a:r>
            <a:r>
              <a:rPr lang="en-US" b="1" i="1" dirty="0">
                <a:solidFill>
                  <a:srgbClr val="FFFF00"/>
                </a:solidFill>
              </a:rPr>
              <a:t>4 </a:t>
            </a:r>
            <a:r>
              <a:rPr lang="en-US" b="1" i="1" dirty="0" smtClean="0">
                <a:solidFill>
                  <a:srgbClr val="FFFF00"/>
                </a:solidFill>
              </a:rPr>
              <a:t>steps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92D050"/>
                </a:solidFill>
              </a:rPr>
              <a:t>Instantiate</a:t>
            </a:r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b="1" i="1" dirty="0" smtClean="0">
                <a:solidFill>
                  <a:srgbClr val="92D050"/>
                </a:solidFill>
              </a:rPr>
              <a:t>XHR) </a:t>
            </a:r>
            <a:r>
              <a:rPr lang="en-US" dirty="0" smtClean="0">
                <a:solidFill>
                  <a:schemeClr val="bg1"/>
                </a:solidFill>
              </a:rPr>
              <a:t>object </a:t>
            </a:r>
            <a:r>
              <a:rPr lang="en-US" dirty="0">
                <a:solidFill>
                  <a:schemeClr val="bg1"/>
                </a:solidFill>
              </a:rPr>
              <a:t>for the web browser where the script will </a:t>
            </a:r>
            <a:r>
              <a:rPr lang="en-US" dirty="0" smtClean="0">
                <a:solidFill>
                  <a:schemeClr val="bg1"/>
                </a:solidFill>
              </a:rPr>
              <a:t>run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the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object </a:t>
            </a:r>
            <a:r>
              <a:rPr lang="en-US" dirty="0">
                <a:solidFill>
                  <a:schemeClr val="bg1"/>
                </a:solidFill>
              </a:rPr>
              <a:t>to send a </a:t>
            </a:r>
            <a:r>
              <a:rPr lang="en-US" b="1" i="1" dirty="0">
                <a:solidFill>
                  <a:srgbClr val="92D050"/>
                </a:solidFill>
              </a:rPr>
              <a:t>request</a:t>
            </a:r>
            <a:r>
              <a:rPr lang="en-US" dirty="0">
                <a:solidFill>
                  <a:schemeClr val="bg1"/>
                </a:solidFill>
              </a:rPr>
              <a:t> to the </a:t>
            </a:r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Receive the </a:t>
            </a:r>
            <a:r>
              <a:rPr lang="en-US" b="1" i="1" dirty="0">
                <a:solidFill>
                  <a:srgbClr val="92D050"/>
                </a:solidFill>
              </a:rPr>
              <a:t>response</a:t>
            </a:r>
            <a:r>
              <a:rPr lang="en-US" dirty="0">
                <a:solidFill>
                  <a:schemeClr val="bg1"/>
                </a:solidFill>
              </a:rPr>
              <a:t> from the server containing the requested </a:t>
            </a:r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Process the data returned from the server, and incorporate the data into the </a:t>
            </a:r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AJAX to Update Data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88545" y="6283326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Screen Shot 2014-11-06 at 6 Nov   11.15.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45" y="1687512"/>
            <a:ext cx="6366911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6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AJAX with a Proxy Server to Update Data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13905" y="6161088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1" descr="Screen Shot 2014-11-06 at 6 Nov   11.16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05" y="1787571"/>
            <a:ext cx="6516190" cy="437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9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Request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Process of asking for a web page from a web </a:t>
            </a:r>
            <a:r>
              <a:rPr lang="en-US" dirty="0" smtClean="0">
                <a:solidFill>
                  <a:schemeClr val="bg1"/>
                </a:solidFill>
              </a:rPr>
              <a:t>server</a:t>
            </a:r>
          </a:p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Response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Web server’s reply</a:t>
            </a:r>
          </a:p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Uniform Resource Locator (URL)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 web page's unique </a:t>
            </a:r>
            <a:r>
              <a:rPr lang="en-US" b="1" i="1" dirty="0">
                <a:solidFill>
                  <a:schemeClr val="bg1"/>
                </a:solidFill>
              </a:rPr>
              <a:t>address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Consists of two parts</a:t>
            </a:r>
          </a:p>
          <a:p>
            <a:pPr lvl="2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</a:rPr>
              <a:t>Protocol</a:t>
            </a:r>
            <a:r>
              <a:rPr lang="en-US" dirty="0">
                <a:solidFill>
                  <a:schemeClr val="bg1"/>
                </a:solidFill>
              </a:rPr>
              <a:t> (usually HTTP)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Web server’s </a:t>
            </a:r>
            <a:r>
              <a:rPr lang="en-US" b="1" i="1" dirty="0">
                <a:solidFill>
                  <a:srgbClr val="92D050"/>
                </a:solidFill>
              </a:rPr>
              <a:t>domain</a:t>
            </a:r>
            <a:r>
              <a:rPr lang="en-US" dirty="0">
                <a:solidFill>
                  <a:schemeClr val="bg1"/>
                </a:solidFill>
              </a:rPr>
              <a:t> name or a web server’s Internet Protocol address</a:t>
            </a:r>
          </a:p>
        </p:txBody>
      </p:sp>
    </p:spTree>
    <p:extLst>
      <p:ext uri="{BB962C8B-B14F-4D97-AF65-F5344CB8AC3E}">
        <p14:creationId xmlns:p14="http://schemas.microsoft.com/office/powerpoint/2010/main" val="95179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Hypertext Transfer Protocol (HTTP)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Set of rules defining how </a:t>
            </a:r>
            <a:r>
              <a:rPr lang="en-US" b="1" i="1" dirty="0">
                <a:solidFill>
                  <a:srgbClr val="92D050"/>
                </a:solidFill>
              </a:rPr>
              <a:t>requests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are made </a:t>
            </a:r>
            <a:r>
              <a:rPr lang="en-US" dirty="0">
                <a:solidFill>
                  <a:schemeClr val="bg1"/>
                </a:solidFill>
              </a:rPr>
              <a:t>by an HTTP client to an HTTP server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Defines how </a:t>
            </a:r>
            <a:r>
              <a:rPr lang="en-US" b="1" i="1" dirty="0">
                <a:solidFill>
                  <a:srgbClr val="92D050"/>
                </a:solidFill>
              </a:rPr>
              <a:t>responses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are returned </a:t>
            </a:r>
            <a:r>
              <a:rPr lang="en-US" dirty="0">
                <a:solidFill>
                  <a:schemeClr val="bg1"/>
                </a:solidFill>
              </a:rPr>
              <a:t>from an HTTP server to an HTTP </a:t>
            </a:r>
            <a:r>
              <a:rPr lang="en-US" dirty="0" smtClean="0">
                <a:solidFill>
                  <a:schemeClr val="bg1"/>
                </a:solidFill>
              </a:rPr>
              <a:t>client</a:t>
            </a:r>
          </a:p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Client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Refers to </a:t>
            </a:r>
            <a:r>
              <a:rPr lang="en-US" dirty="0" smtClean="0">
                <a:solidFill>
                  <a:schemeClr val="bg1"/>
                </a:solidFill>
              </a:rPr>
              <a:t>the application </a:t>
            </a:r>
            <a:r>
              <a:rPr lang="en-US" dirty="0">
                <a:solidFill>
                  <a:schemeClr val="bg1"/>
                </a:solidFill>
              </a:rPr>
              <a:t>(web browser) making the request</a:t>
            </a:r>
          </a:p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Server or Web Server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Refers to a computer that receives HTTP requests and returns responses to HTTP clients</a:t>
            </a:r>
          </a:p>
        </p:txBody>
      </p:sp>
    </p:spTree>
    <p:extLst>
      <p:ext uri="{BB962C8B-B14F-4D97-AF65-F5344CB8AC3E}">
        <p14:creationId xmlns:p14="http://schemas.microsoft.com/office/powerpoint/2010/main" val="378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Messages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Consist of  </a:t>
            </a:r>
            <a:r>
              <a:rPr lang="en-US" dirty="0">
                <a:solidFill>
                  <a:schemeClr val="bg1"/>
                </a:solidFill>
              </a:rPr>
              <a:t>client requests and server responses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HTTP client opens a connection to the server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Submits a request message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Web server returns a response message appropriate to the request type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Format</a:t>
            </a:r>
            <a:endParaRPr lang="en-US" b="1" i="1" dirty="0">
              <a:solidFill>
                <a:srgbClr val="92D050"/>
              </a:solidFill>
            </a:endParaRPr>
          </a:p>
          <a:p>
            <a:pPr marL="914400" lvl="2" indent="0">
              <a:buClr>
                <a:srgbClr val="FFFF00"/>
              </a:buClr>
              <a:buNone/>
            </a:pPr>
            <a:r>
              <a:rPr lang="en-US" i="1" dirty="0">
                <a:solidFill>
                  <a:schemeClr val="bg1"/>
                </a:solidFill>
              </a:rPr>
              <a:t>Start line (request method or status returned)</a:t>
            </a:r>
          </a:p>
          <a:p>
            <a:pPr marL="914400" lvl="2" indent="0">
              <a:buClr>
                <a:srgbClr val="FFFF00"/>
              </a:buClr>
              <a:buNone/>
            </a:pPr>
            <a:r>
              <a:rPr lang="en-US" i="1" dirty="0">
                <a:solidFill>
                  <a:schemeClr val="bg1"/>
                </a:solidFill>
              </a:rPr>
              <a:t>Header lines (zero or more)</a:t>
            </a:r>
          </a:p>
          <a:p>
            <a:pPr marL="914400" lvl="2" indent="0">
              <a:buClr>
                <a:srgbClr val="FFFF00"/>
              </a:buClr>
              <a:buNone/>
            </a:pPr>
            <a:r>
              <a:rPr lang="en-US" i="1" dirty="0">
                <a:solidFill>
                  <a:schemeClr val="bg1"/>
                </a:solidFill>
              </a:rPr>
              <a:t>Blank </a:t>
            </a:r>
            <a:r>
              <a:rPr lang="en-US" i="1" dirty="0" smtClean="0">
                <a:solidFill>
                  <a:schemeClr val="bg1"/>
                </a:solidFill>
              </a:rPr>
              <a:t>line (always follows last header line)</a:t>
            </a:r>
            <a:endParaRPr lang="en-US" i="1" dirty="0">
              <a:solidFill>
                <a:schemeClr val="bg1"/>
              </a:solidFill>
            </a:endParaRPr>
          </a:p>
          <a:p>
            <a:pPr marL="914400" lvl="2" indent="0">
              <a:buClr>
                <a:srgbClr val="FFFF00"/>
              </a:buClr>
              <a:buNone/>
            </a:pPr>
            <a:r>
              <a:rPr lang="en-US" i="1" dirty="0">
                <a:solidFill>
                  <a:schemeClr val="bg1"/>
                </a:solidFill>
              </a:rPr>
              <a:t>Message body (optional)</a:t>
            </a:r>
          </a:p>
        </p:txBody>
      </p:sp>
    </p:spTree>
    <p:extLst>
      <p:ext uri="{BB962C8B-B14F-4D97-AF65-F5344CB8AC3E}">
        <p14:creationId xmlns:p14="http://schemas.microsoft.com/office/powerpoint/2010/main" val="161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Message Headers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Define information about the request or response message and about the contents of the message body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47 HTTP 1.1 headers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Generic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headers used in request or response messages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Headers </a:t>
            </a:r>
            <a:r>
              <a:rPr lang="en-US" b="1" i="1" dirty="0">
                <a:solidFill>
                  <a:srgbClr val="92D050"/>
                </a:solidFill>
              </a:rPr>
              <a:t>specific</a:t>
            </a:r>
            <a:r>
              <a:rPr lang="en-US" dirty="0">
                <a:solidFill>
                  <a:schemeClr val="bg1"/>
                </a:solidFill>
              </a:rPr>
              <a:t> to a request, response, or message body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Format</a:t>
            </a:r>
            <a:r>
              <a:rPr lang="en-US" dirty="0" smtClean="0">
                <a:solidFill>
                  <a:schemeClr val="bg1"/>
                </a:solidFill>
              </a:rPr>
              <a:t>: name/value pairs</a:t>
            </a:r>
          </a:p>
          <a:p>
            <a:pPr marL="914400" lvl="2" indent="0">
              <a:buClr>
                <a:srgbClr val="FFFF00"/>
              </a:buClr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value</a:t>
            </a:r>
          </a:p>
        </p:txBody>
      </p:sp>
    </p:spTree>
    <p:extLst>
      <p:ext uri="{BB962C8B-B14F-4D97-AF65-F5344CB8AC3E}">
        <p14:creationId xmlns:p14="http://schemas.microsoft.com/office/powerpoint/2010/main" val="7620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Message Headers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US" dirty="0">
                <a:solidFill>
                  <a:schemeClr val="bg1"/>
                </a:solidFill>
              </a:rPr>
              <a:t> header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Specifies how a web browser should cache any server content it receives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</a:rPr>
              <a:t>Caching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Temporary storage of data for faster access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Web browser attempts to locate any necessary data in its </a:t>
            </a:r>
            <a:r>
              <a:rPr lang="en-US" dirty="0" smtClean="0">
                <a:solidFill>
                  <a:schemeClr val="bg1"/>
                </a:solidFill>
              </a:rPr>
              <a:t>cache first, before </a:t>
            </a:r>
            <a:r>
              <a:rPr lang="en-US" dirty="0">
                <a:solidFill>
                  <a:schemeClr val="bg1"/>
                </a:solidFill>
              </a:rPr>
              <a:t>making a request from a web server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Defeats the purpose for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smtClean="0">
                <a:solidFill>
                  <a:schemeClr val="bg1"/>
                </a:solidFill>
              </a:rPr>
              <a:t>AJAX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Include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Cache-Control: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no-cache</a:t>
            </a:r>
            <a:r>
              <a:rPr lang="en-US" dirty="0" smtClean="0">
                <a:solidFill>
                  <a:schemeClr val="bg1"/>
                </a:solidFill>
              </a:rPr>
              <a:t> header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619794"/>
            <a:ext cx="8229600" cy="4663532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reproduced from the textbook for this course, </a:t>
            </a:r>
            <a:r>
              <a:rPr lang="en-US" i="1" u="sng" dirty="0" smtClean="0">
                <a:solidFill>
                  <a:prstClr val="white"/>
                </a:solidFill>
              </a:rPr>
              <a:t>JavaScript (Sixth Edition)</a:t>
            </a:r>
            <a:r>
              <a:rPr lang="en-US" i="1" dirty="0" smtClean="0">
                <a:solidFill>
                  <a:prstClr val="white"/>
                </a:solidFill>
              </a:rPr>
              <a:t> </a:t>
            </a:r>
            <a:r>
              <a:rPr lang="en-US" i="1" dirty="0">
                <a:solidFill>
                  <a:prstClr val="white"/>
                </a:solidFill>
              </a:rPr>
              <a:t>, </a:t>
            </a:r>
            <a:r>
              <a:rPr lang="en-US" i="1" dirty="0" smtClean="0">
                <a:solidFill>
                  <a:prstClr val="white"/>
                </a:solidFill>
              </a:rPr>
              <a:t>Sasha Vodnik and Don Gosseling,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2015, 2011, Cengage Learning, </a:t>
            </a:r>
            <a:r>
              <a:rPr lang="en-US" i="1" dirty="0">
                <a:solidFill>
                  <a:prstClr val="white"/>
                </a:solidFill>
              </a:rPr>
              <a:t>All Rights Reserved. ISBN </a:t>
            </a:r>
            <a:r>
              <a:rPr lang="en-US" i="1" dirty="0" smtClean="0">
                <a:solidFill>
                  <a:prstClr val="white"/>
                </a:solidFill>
              </a:rPr>
              <a:t>978-1-305-07844-4.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01_11_01 – Step </a:t>
            </a:r>
            <a:r>
              <a:rPr lang="en-US" b="1" i="1" dirty="0" smtClean="0">
                <a:solidFill>
                  <a:srgbClr val="FFFF00"/>
                </a:solidFill>
              </a:rPr>
              <a:t>2 </a:t>
            </a:r>
            <a:r>
              <a:rPr lang="en-US" b="1" i="1" dirty="0">
                <a:solidFill>
                  <a:srgbClr val="FFFF00"/>
                </a:solidFill>
              </a:rPr>
              <a:t>Examining </a:t>
            </a:r>
            <a:r>
              <a:rPr lang="en-US" b="1" i="1" dirty="0" smtClean="0">
                <a:solidFill>
                  <a:srgbClr val="FFFF00"/>
                </a:solidFill>
              </a:rPr>
              <a:t>HTTP Messages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1255" y="628332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5" y="2394365"/>
            <a:ext cx="6181491" cy="3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Requests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Most common types of HTTP requests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 are others, but we will mostly work with these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Requests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method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Used for standard web page requests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have a query string or form data appended to the </a:t>
            </a:r>
            <a:r>
              <a:rPr lang="en-US" dirty="0" smtClean="0">
                <a:solidFill>
                  <a:schemeClr val="bg1"/>
                </a:solidFill>
              </a:rPr>
              <a:t>URL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Insecure, visible in the URL bar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>
                <a:solidFill>
                  <a:schemeClr val="bg1"/>
                </a:solidFill>
              </a:rPr>
              <a:t> request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Similar to a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request except that any submitted data is included in the message body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Immediately following the blank line after the last header</a:t>
            </a:r>
          </a:p>
        </p:txBody>
      </p:sp>
    </p:spTree>
    <p:extLst>
      <p:ext uri="{BB962C8B-B14F-4D97-AF65-F5344CB8AC3E}">
        <p14:creationId xmlns:p14="http://schemas.microsoft.com/office/powerpoint/2010/main" val="410776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Common HTTP Request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2509" y="525478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1" descr="Screen Shot 2014-11-06 at 6 Nov   11.33.4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9" y="2282982"/>
            <a:ext cx="83105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3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Common HTTP Message Body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2509" y="525478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1" descr="Screen Shot 2014-11-06 at 6 Nov   11.34.3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219482"/>
            <a:ext cx="84582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1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01_11_01 – Step </a:t>
            </a:r>
            <a:r>
              <a:rPr lang="en-US" b="1" i="1" dirty="0" smtClean="0">
                <a:solidFill>
                  <a:srgbClr val="FFFF00"/>
                </a:solidFill>
              </a:rPr>
              <a:t>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Examining HTTP Requests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1255" y="628332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5" y="2394365"/>
            <a:ext cx="6181491" cy="3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Responses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Take </a:t>
            </a:r>
            <a:r>
              <a:rPr lang="en-US" dirty="0">
                <a:solidFill>
                  <a:schemeClr val="bg1"/>
                </a:solidFill>
              </a:rPr>
              <a:t>the same format as request messages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Return protocol and version of the HTTP server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Along with a status code and descriptive text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</a:rPr>
              <a:t>Status</a:t>
            </a:r>
            <a:r>
              <a:rPr lang="en-US" dirty="0">
                <a:solidFill>
                  <a:schemeClr val="bg1"/>
                </a:solidFill>
              </a:rPr>
              <a:t> codes </a:t>
            </a:r>
            <a:r>
              <a:rPr lang="en-US" dirty="0" smtClean="0">
                <a:solidFill>
                  <a:schemeClr val="bg1"/>
                </a:solidFill>
              </a:rPr>
              <a:t>format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1xx: (informational) - Request received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2xx: (success) - Request successful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3xx: (redirection) - Request cannot be completed without further action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4xx: (client error) - Request cannot be fulfilled due to a client error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5xx: serious trouble of some type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Common </a:t>
            </a:r>
            <a:r>
              <a:rPr lang="en-US" b="1" i="1" smtClean="0">
                <a:solidFill>
                  <a:srgbClr val="FFFF00"/>
                </a:solidFill>
              </a:rPr>
              <a:t>Response Status Codes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8626" y="4889091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1" descr="Screen Shot 2014-11-06 at 6 Nov   11.48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0" y="2228660"/>
            <a:ext cx="8367920" cy="265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0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01_11_01 – Step </a:t>
            </a:r>
            <a:r>
              <a:rPr lang="en-US" b="1" i="1" dirty="0" smtClean="0">
                <a:solidFill>
                  <a:srgbClr val="FFFF00"/>
                </a:solidFill>
              </a:rPr>
              <a:t>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Examining HTTP Responses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1255" y="628332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5" y="2394365"/>
            <a:ext cx="6181491" cy="3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01_11_01 – Step </a:t>
            </a:r>
            <a:r>
              <a:rPr lang="en-US" b="1" i="1" dirty="0" smtClean="0">
                <a:solidFill>
                  <a:srgbClr val="FFFF00"/>
                </a:solidFill>
              </a:rPr>
              <a:t>5 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Examining PHP Proxy and Getting API Key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HTTP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1255" y="628332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5" y="2394365"/>
            <a:ext cx="6181491" cy="3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22218"/>
            <a:ext cx="8229600" cy="5061108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Describe the steps involved in using </a:t>
            </a:r>
            <a:r>
              <a:rPr lang="en-US" dirty="0" smtClean="0">
                <a:solidFill>
                  <a:schemeClr val="bg1"/>
                </a:solidFill>
              </a:rPr>
              <a:t>AJAX </a:t>
            </a:r>
            <a:r>
              <a:rPr lang="en-US" dirty="0">
                <a:solidFill>
                  <a:schemeClr val="bg1"/>
                </a:solidFill>
              </a:rPr>
              <a:t>to update data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Create an HTTP request and interpret an HTTP response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Request and receive server data using the XMLHttpRequest object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Process data received from a web service and add it to the DOM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Update app data using JSON-P</a:t>
            </a:r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Requesting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The XMLHttpRequest Object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Basis of incorporating AJAX into </a:t>
            </a:r>
            <a:r>
              <a:rPr lang="en-US" dirty="0">
                <a:solidFill>
                  <a:schemeClr val="bg1"/>
                </a:solidFill>
              </a:rPr>
              <a:t>JavaScript code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Allows use of use JavaScript and HTTP to exchange data between a web browser and a web </a:t>
            </a:r>
            <a:r>
              <a:rPr lang="en-US" dirty="0" smtClean="0">
                <a:solidFill>
                  <a:schemeClr val="bg1"/>
                </a:solidFill>
              </a:rPr>
              <a:t>server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Encapsulates </a:t>
            </a:r>
            <a:r>
              <a:rPr lang="en-US" b="1" i="1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rgbClr val="92D050"/>
                </a:solidFill>
              </a:rPr>
              <a:t>properties</a:t>
            </a:r>
            <a:r>
              <a:rPr lang="en-US" dirty="0" smtClean="0">
                <a:solidFill>
                  <a:schemeClr val="bg1"/>
                </a:solidFill>
              </a:rPr>
              <a:t> to facilitate the exchange process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Requesting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The XMLHttpRequest Object Methods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6407" y="6355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1" descr="Screen Shot 2014-11-06 at 6 Nov   12.01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7" y="1707552"/>
            <a:ext cx="82311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7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Requesting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The XMLHttpRequest Object Properties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" y="5767263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1" descr="Screen Shot 2014-11-06 at 6 Nov   12.02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44575"/>
            <a:ext cx="8763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6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Requesting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Instantiating an XMLHttpRequest Object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Use the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constructor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 = new XMLHttpRequest();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Most </a:t>
            </a:r>
            <a:r>
              <a:rPr lang="en-US" dirty="0">
                <a:solidFill>
                  <a:schemeClr val="bg1"/>
                </a:solidFill>
              </a:rPr>
              <a:t>JavaScript programmers use a series of nested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statements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Opening and closing HTTP connections </a:t>
            </a:r>
            <a:r>
              <a:rPr lang="en-US" dirty="0" smtClean="0">
                <a:solidFill>
                  <a:schemeClr val="bg1"/>
                </a:solidFill>
              </a:rPr>
              <a:t>can be a </a:t>
            </a:r>
            <a:r>
              <a:rPr lang="en-US" dirty="0">
                <a:solidFill>
                  <a:schemeClr val="bg1"/>
                </a:solidFill>
              </a:rPr>
              <a:t>bottleneck in page loading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HTTP/1.1 automatically keeps the client-server connection open unless it is specifically closed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make </a:t>
            </a:r>
            <a:r>
              <a:rPr lang="en-US" dirty="0" smtClean="0">
                <a:solidFill>
                  <a:schemeClr val="bg1"/>
                </a:solidFill>
              </a:rPr>
              <a:t>AJAX </a:t>
            </a:r>
            <a:r>
              <a:rPr lang="en-US" dirty="0">
                <a:solidFill>
                  <a:schemeClr val="bg1"/>
                </a:solidFill>
              </a:rPr>
              <a:t>programs faster by reusing an instantiated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solidFill>
                  <a:schemeClr val="bg1"/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3977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01_11_01 – Step 6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Instantiating an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b="1" i="1" dirty="0" smtClean="0">
                <a:solidFill>
                  <a:srgbClr val="FFFF00"/>
                </a:solidFill>
              </a:rPr>
              <a:t> Object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Requesting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1255" y="628332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5" y="2394365"/>
            <a:ext cx="6181491" cy="3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Requesting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Opening and Sending a Request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method should be used when reusing an </a:t>
            </a:r>
            <a:r>
              <a:rPr lang="en-US" b="1" i="1" dirty="0" smtClean="0">
                <a:solidFill>
                  <a:srgbClr val="92D050"/>
                </a:solidFill>
              </a:rPr>
              <a:t>XHR</a:t>
            </a:r>
            <a:r>
              <a:rPr lang="en-US" dirty="0" smtClean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Used to cancel any existing HTTP requests before beginning a new </a:t>
            </a:r>
            <a:r>
              <a:rPr lang="en-US" dirty="0" smtClean="0">
                <a:solidFill>
                  <a:schemeClr val="bg1"/>
                </a:solidFill>
              </a:rPr>
              <a:t>one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method with </a:t>
            </a:r>
            <a:r>
              <a:rPr lang="en-US" dirty="0" smtClean="0">
                <a:solidFill>
                  <a:schemeClr val="bg1"/>
                </a:solidFill>
              </a:rPr>
              <a:t>the instantiated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target server </a:t>
            </a:r>
            <a:r>
              <a:rPr lang="en-US" b="1" i="1" dirty="0" smtClean="0">
                <a:solidFill>
                  <a:srgbClr val="92D050"/>
                </a:solidFill>
              </a:rPr>
              <a:t>resource</a:t>
            </a: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First required argument is request </a:t>
            </a:r>
            <a:r>
              <a:rPr lang="en-US" b="1" i="1" dirty="0">
                <a:solidFill>
                  <a:srgbClr val="92D050"/>
                </a:solidFill>
              </a:rPr>
              <a:t>method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b="1" i="1" dirty="0">
                <a:solidFill>
                  <a:srgbClr val="92D050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dirty="0">
                <a:solidFill>
                  <a:srgbClr val="92D050"/>
                </a:solidFill>
              </a:rPr>
              <a:t>POST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Second </a:t>
            </a:r>
            <a:r>
              <a:rPr lang="en-US" dirty="0">
                <a:solidFill>
                  <a:schemeClr val="bg1"/>
                </a:solidFill>
              </a:rPr>
              <a:t>required </a:t>
            </a:r>
            <a:r>
              <a:rPr lang="en-US" dirty="0" smtClean="0">
                <a:solidFill>
                  <a:schemeClr val="bg1"/>
                </a:solidFill>
              </a:rPr>
              <a:t>argument is server target </a:t>
            </a:r>
            <a:r>
              <a:rPr lang="en-US" b="1" i="1" dirty="0" smtClean="0">
                <a:solidFill>
                  <a:srgbClr val="92D050"/>
                </a:solidFill>
              </a:rPr>
              <a:t>URL</a:t>
            </a: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ccepts </a:t>
            </a:r>
            <a:r>
              <a:rPr lang="en-US" dirty="0">
                <a:solidFill>
                  <a:schemeClr val="bg1"/>
                </a:solidFill>
              </a:rPr>
              <a:t>three optional </a:t>
            </a:r>
            <a:r>
              <a:rPr lang="en-US" dirty="0" smtClean="0">
                <a:solidFill>
                  <a:schemeClr val="bg1"/>
                </a:solidFill>
              </a:rPr>
              <a:t>arguments: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(default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Requesting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Opening and Sending a Request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dirty="0">
                <a:solidFill>
                  <a:schemeClr val="bg1"/>
                </a:solidFill>
              </a:rPr>
              <a:t> method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Submits </a:t>
            </a:r>
            <a:r>
              <a:rPr lang="en-US" dirty="0">
                <a:solidFill>
                  <a:schemeClr val="bg1"/>
                </a:solidFill>
              </a:rPr>
              <a:t>the request to the server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Accepts a single argument containing the message </a:t>
            </a:r>
            <a:r>
              <a:rPr lang="en-US" dirty="0" smtClean="0">
                <a:solidFill>
                  <a:schemeClr val="bg1"/>
                </a:solidFill>
              </a:rPr>
              <a:t>body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If there is no body, use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>
                <a:solidFill>
                  <a:schemeClr val="bg1"/>
                </a:solidFill>
              </a:rPr>
              <a:t> as the argument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>
                <a:solidFill>
                  <a:schemeClr val="bg1"/>
                </a:solidFill>
              </a:rPr>
              <a:t> requests more involved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Must manually build name-value pairs to </a:t>
            </a:r>
            <a:r>
              <a:rPr lang="en-US" dirty="0" smtClean="0">
                <a:solidFill>
                  <a:schemeClr val="bg1"/>
                </a:solidFill>
              </a:rPr>
              <a:t>submit as they are not appended to the URL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Must submit at least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dirty="0">
                <a:solidFill>
                  <a:schemeClr val="bg1"/>
                </a:solidFill>
              </a:rPr>
              <a:t> header before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method to specify body MIME type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Also should submit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US" dirty="0">
                <a:solidFill>
                  <a:schemeClr val="bg1"/>
                </a:solidFill>
              </a:rPr>
              <a:t> header and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header to keep connection open or </a:t>
            </a:r>
            <a:r>
              <a:rPr lang="en-US" b="1" i="1" dirty="0" smtClean="0">
                <a:solidFill>
                  <a:srgbClr val="92D050"/>
                </a:solidFill>
              </a:rPr>
              <a:t>close</a:t>
            </a:r>
            <a:endParaRPr 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01_11_01 – </a:t>
            </a:r>
            <a:r>
              <a:rPr lang="en-US" b="1" i="1" dirty="0" smtClean="0">
                <a:solidFill>
                  <a:srgbClr val="FFFF00"/>
                </a:solidFill>
              </a:rPr>
              <a:t>Step 7  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Opening and Sending a Request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Requesting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1255" y="628332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5" y="2394365"/>
            <a:ext cx="6181491" cy="3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Receiving Server 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b="1" i="1" dirty="0" smtClean="0">
                <a:solidFill>
                  <a:srgbClr val="FFFF00"/>
                </a:solidFill>
              </a:rPr>
              <a:t> Data Properties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responseXML</a:t>
            </a:r>
            <a:r>
              <a:rPr lang="en-US" dirty="0">
                <a:solidFill>
                  <a:schemeClr val="bg1"/>
                </a:solidFill>
              </a:rPr>
              <a:t> property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Contains the HTTP response as an </a:t>
            </a:r>
            <a:r>
              <a:rPr lang="en-US" b="1" i="1" dirty="0">
                <a:solidFill>
                  <a:srgbClr val="92D050"/>
                </a:solidFill>
              </a:rPr>
              <a:t>XML</a:t>
            </a:r>
            <a:r>
              <a:rPr lang="en-US" dirty="0">
                <a:solidFill>
                  <a:schemeClr val="bg1"/>
                </a:solidFill>
              </a:rPr>
              <a:t> document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Only if server response includes the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dirty="0">
                <a:solidFill>
                  <a:schemeClr val="bg1"/>
                </a:solidFill>
              </a:rPr>
              <a:t> header with a MIME type value of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text/xml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responseText</a:t>
            </a:r>
            <a:r>
              <a:rPr lang="en-US" dirty="0">
                <a:solidFill>
                  <a:schemeClr val="bg1"/>
                </a:solidFill>
              </a:rPr>
              <a:t> property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Contains the HTTP response as a text string</a:t>
            </a:r>
          </a:p>
        </p:txBody>
      </p:sp>
    </p:spTree>
    <p:extLst>
      <p:ext uri="{BB962C8B-B14F-4D97-AF65-F5344CB8AC3E}">
        <p14:creationId xmlns:p14="http://schemas.microsoft.com/office/powerpoint/2010/main" val="10949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Receiving Server 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Processing the Data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XML</a:t>
            </a: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Assign property values to document </a:t>
            </a:r>
            <a:r>
              <a:rPr lang="en-US" b="1" i="1" dirty="0">
                <a:solidFill>
                  <a:srgbClr val="92D050"/>
                </a:solidFill>
              </a:rPr>
              <a:t>nodes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First assign </a:t>
            </a:r>
            <a:r>
              <a:rPr lang="en-US" dirty="0">
                <a:solidFill>
                  <a:schemeClr val="bg1"/>
                </a:solidFill>
              </a:rPr>
              <a:t>value of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responseXML</a:t>
            </a:r>
            <a:r>
              <a:rPr lang="en-US" dirty="0">
                <a:solidFill>
                  <a:schemeClr val="bg1"/>
                </a:solidFill>
              </a:rPr>
              <a:t> property to </a:t>
            </a:r>
            <a:r>
              <a:rPr lang="en-US" dirty="0" smtClean="0">
                <a:solidFill>
                  <a:schemeClr val="bg1"/>
                </a:solidFill>
              </a:rPr>
              <a:t>variable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</a:rPr>
              <a:t> and node properties to assign values of XML document stored in variable to appropriate elements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Text</a:t>
            </a: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responseText</a:t>
            </a:r>
            <a:r>
              <a:rPr lang="en-US" dirty="0">
                <a:solidFill>
                  <a:schemeClr val="bg1"/>
                </a:solidFill>
              </a:rPr>
              <a:t> value almost always a </a:t>
            </a:r>
            <a:r>
              <a:rPr lang="en-US" b="1" i="1" dirty="0">
                <a:solidFill>
                  <a:srgbClr val="92D050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string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se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JSON.parse()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method to </a:t>
            </a:r>
            <a:r>
              <a:rPr lang="en-US" dirty="0">
                <a:solidFill>
                  <a:schemeClr val="bg1"/>
                </a:solidFill>
              </a:rPr>
              <a:t>convert to </a:t>
            </a:r>
            <a:r>
              <a:rPr lang="en-US" dirty="0" smtClean="0">
                <a:solidFill>
                  <a:schemeClr val="bg1"/>
                </a:solidFill>
              </a:rPr>
              <a:t>JS object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Then access property values of new object and add to DOM elements</a:t>
            </a:r>
          </a:p>
        </p:txBody>
      </p:sp>
    </p:spTree>
    <p:extLst>
      <p:ext uri="{BB962C8B-B14F-4D97-AF65-F5344CB8AC3E}">
        <p14:creationId xmlns:p14="http://schemas.microsoft.com/office/powerpoint/2010/main" val="261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Introduction to AJAX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49378"/>
            <a:ext cx="8378982" cy="503394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Description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Allows </a:t>
            </a:r>
            <a:r>
              <a:rPr lang="en-US" b="1" i="1" dirty="0">
                <a:solidFill>
                  <a:srgbClr val="92D050"/>
                </a:solidFill>
              </a:rPr>
              <a:t>client</a:t>
            </a:r>
            <a:r>
              <a:rPr lang="en-US" dirty="0">
                <a:solidFill>
                  <a:schemeClr val="bg1"/>
                </a:solidFill>
              </a:rPr>
              <a:t> web pages to quickly interact and exchange data with a web </a:t>
            </a:r>
            <a:r>
              <a:rPr lang="en-US" b="1" i="1" dirty="0">
                <a:solidFill>
                  <a:srgbClr val="92D050"/>
                </a:solidFill>
              </a:rPr>
              <a:t>server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Without reloading entire web page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Relies 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Client-side programming language, such </a:t>
            </a:r>
            <a:r>
              <a:rPr lang="en-US" dirty="0">
                <a:solidFill>
                  <a:schemeClr val="bg1"/>
                </a:solidFill>
              </a:rPr>
              <a:t>as JavaScript 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Data interchange format such as JSON or XML</a:t>
            </a:r>
          </a:p>
        </p:txBody>
      </p:sp>
    </p:spTree>
    <p:extLst>
      <p:ext uri="{BB962C8B-B14F-4D97-AF65-F5344CB8AC3E}">
        <p14:creationId xmlns:p14="http://schemas.microsoft.com/office/powerpoint/2010/main" val="18411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Receiving Server 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Synchronous Requests and Responses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Synchronous </a:t>
            </a:r>
            <a:r>
              <a:rPr lang="en-US" b="1" i="1" dirty="0">
                <a:solidFill>
                  <a:srgbClr val="92D050"/>
                </a:solidFill>
              </a:rPr>
              <a:t>request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Stops the processing of the JavaScript code until a response </a:t>
            </a:r>
            <a:r>
              <a:rPr lang="en-US" dirty="0" smtClean="0">
                <a:solidFill>
                  <a:schemeClr val="bg1"/>
                </a:solidFill>
              </a:rPr>
              <a:t>is returned </a:t>
            </a:r>
            <a:r>
              <a:rPr lang="en-US" dirty="0">
                <a:solidFill>
                  <a:schemeClr val="bg1"/>
                </a:solidFill>
              </a:rPr>
              <a:t>from the server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Check XMLHttpRequest object’s status property </a:t>
            </a:r>
            <a:r>
              <a:rPr lang="en-US" dirty="0" smtClean="0">
                <a:solidFill>
                  <a:schemeClr val="bg1"/>
                </a:solidFill>
              </a:rPr>
              <a:t>value to ensure </a:t>
            </a:r>
            <a:r>
              <a:rPr lang="en-US" dirty="0">
                <a:solidFill>
                  <a:schemeClr val="bg1"/>
                </a:solidFill>
              </a:rPr>
              <a:t>response received </a:t>
            </a:r>
            <a:r>
              <a:rPr lang="en-US" dirty="0" smtClean="0">
                <a:solidFill>
                  <a:schemeClr val="bg1"/>
                </a:solidFill>
              </a:rPr>
              <a:t>successfully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Synchronous </a:t>
            </a:r>
            <a:r>
              <a:rPr lang="en-US" b="1" i="1" dirty="0" smtClean="0">
                <a:solidFill>
                  <a:srgbClr val="92D050"/>
                </a:solidFill>
              </a:rPr>
              <a:t>response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Easier to handle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Drawback is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cript </a:t>
            </a:r>
            <a:r>
              <a:rPr lang="en-US" dirty="0">
                <a:solidFill>
                  <a:schemeClr val="bg1"/>
                </a:solidFill>
              </a:rPr>
              <a:t>will not continue processing until the response is </a:t>
            </a:r>
            <a:r>
              <a:rPr lang="en-US" dirty="0" smtClean="0">
                <a:solidFill>
                  <a:schemeClr val="bg1"/>
                </a:solidFill>
              </a:rPr>
              <a:t>received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Receiving Server 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Asynchronous Requests and Responses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Asynchronous </a:t>
            </a:r>
            <a:r>
              <a:rPr lang="en-US" b="1" i="1" dirty="0">
                <a:solidFill>
                  <a:srgbClr val="92D050"/>
                </a:solidFill>
              </a:rPr>
              <a:t>request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Allows JavaScript to continue processing while it waits for a server </a:t>
            </a:r>
            <a:r>
              <a:rPr lang="en-US" dirty="0" smtClean="0">
                <a:solidFill>
                  <a:schemeClr val="bg1"/>
                </a:solidFill>
              </a:rPr>
              <a:t>response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Create an asynchronous </a:t>
            </a:r>
            <a:r>
              <a:rPr lang="en-US" b="1" i="1" dirty="0">
                <a:solidFill>
                  <a:srgbClr val="92D050"/>
                </a:solidFill>
              </a:rPr>
              <a:t>request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Pass a value of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as the third argument of the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dirty="0">
                <a:solidFill>
                  <a:schemeClr val="bg1"/>
                </a:solidFill>
              </a:rPr>
              <a:t> method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Or omit the argument </a:t>
            </a:r>
            <a:r>
              <a:rPr lang="en-US" dirty="0" smtClean="0">
                <a:solidFill>
                  <a:schemeClr val="bg1"/>
                </a:solidFill>
              </a:rPr>
              <a:t>altogether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Receiving Server 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Asynchronous Requests and Responses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Receive a </a:t>
            </a:r>
            <a:r>
              <a:rPr lang="en-US" b="1" i="1" dirty="0">
                <a:solidFill>
                  <a:srgbClr val="92D050"/>
                </a:solidFill>
              </a:rPr>
              <a:t>response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Use the XMLHttpRequest object’s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92D050"/>
                </a:solidFill>
              </a:rPr>
              <a:t>property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event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Value assigned to the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property is updated </a:t>
            </a:r>
            <a:r>
              <a:rPr lang="en-US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property assigned a value of </a:t>
            </a:r>
            <a:r>
              <a:rPr lang="en-US" b="1" i="1" dirty="0" smtClean="0">
                <a:solidFill>
                  <a:srgbClr val="92D050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, response </a:t>
            </a:r>
            <a:r>
              <a:rPr lang="en-US" dirty="0">
                <a:solidFill>
                  <a:schemeClr val="bg1"/>
                </a:solidFill>
              </a:rPr>
              <a:t>finished loading</a:t>
            </a: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01_11_01 – Step </a:t>
            </a:r>
            <a:r>
              <a:rPr lang="en-US" b="1" i="1" dirty="0" smtClean="0">
                <a:solidFill>
                  <a:srgbClr val="FFFF00"/>
                </a:solidFill>
              </a:rPr>
              <a:t>8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</a:rPr>
              <a:t>Processing </a:t>
            </a:r>
            <a:r>
              <a:rPr lang="en-US" b="1" i="1" dirty="0" smtClean="0">
                <a:solidFill>
                  <a:srgbClr val="FFFF00"/>
                </a:solidFill>
              </a:rPr>
              <a:t>Response Data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Receiving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1255" y="628332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5" y="2394365"/>
            <a:ext cx="6181491" cy="3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01_11_01 – Step </a:t>
            </a:r>
            <a:r>
              <a:rPr lang="en-US" b="1" i="1" dirty="0" smtClean="0">
                <a:solidFill>
                  <a:srgbClr val="FFFF00"/>
                </a:solidFill>
              </a:rPr>
              <a:t>9 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Adding Response Data to the Page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Receiving Server Data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81255" y="628332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5" y="2394365"/>
            <a:ext cx="6181491" cy="3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Introduction to AJAX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49378"/>
            <a:ext cx="8378982" cy="503394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Implementation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solidFill>
                  <a:schemeClr val="bg1"/>
                </a:solidFill>
              </a:rPr>
              <a:t> object (XHR object)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Uses HTTP to exchange data between a client computer and a web server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be used to request and receive data without reloading a web </a:t>
            </a:r>
            <a:r>
              <a:rPr lang="en-US" dirty="0" smtClean="0">
                <a:solidFill>
                  <a:schemeClr val="bg1"/>
                </a:solidFill>
              </a:rPr>
              <a:t>page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Combining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solidFill>
                  <a:schemeClr val="bg1"/>
                </a:solidFill>
              </a:rPr>
              <a:t> with DHTML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Allows update and modification to individual portions of a web page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Employs data </a:t>
            </a:r>
            <a:r>
              <a:rPr lang="en-US" dirty="0">
                <a:solidFill>
                  <a:schemeClr val="bg1"/>
                </a:solidFill>
              </a:rPr>
              <a:t>received from a web </a:t>
            </a:r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Introduction to AJAX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113576"/>
            <a:ext cx="8378982" cy="516975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Standard HTTP </a:t>
            </a:r>
            <a:r>
              <a:rPr lang="en-US" b="1" i="1" dirty="0" smtClean="0">
                <a:solidFill>
                  <a:srgbClr val="FFFF00"/>
                </a:solidFill>
              </a:rPr>
              <a:t>Request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56541" y="6382724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1" descr="Screen Shot 2014-11-06 at 6 Nov   11.03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41" y="1824424"/>
            <a:ext cx="6030918" cy="455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7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Introduction to AJAX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113576"/>
            <a:ext cx="8378982" cy="516975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HTTP Request with the XHR </a:t>
            </a:r>
            <a:r>
              <a:rPr lang="en-US" b="1" i="1" dirty="0" smtClean="0">
                <a:solidFill>
                  <a:srgbClr val="FFFF00"/>
                </a:solidFill>
              </a:rPr>
              <a:t>Object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13703" y="6283326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1" descr="Screen Shot 2014-11-06 at 6 Nov   11.04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03" y="1750075"/>
            <a:ext cx="6916594" cy="453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9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Introduction to AJAX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49378"/>
            <a:ext cx="8378982" cy="503394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Limitations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Data requested can be located on a third-party server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Not all web servers or browsers support this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use a </a:t>
            </a:r>
            <a:r>
              <a:rPr lang="en-US" b="1" i="1" dirty="0">
                <a:solidFill>
                  <a:srgbClr val="92D050"/>
                </a:solidFill>
              </a:rPr>
              <a:t>server-side script</a:t>
            </a:r>
            <a:r>
              <a:rPr lang="en-US" dirty="0">
                <a:solidFill>
                  <a:schemeClr val="bg1"/>
                </a:solidFill>
              </a:rPr>
              <a:t> as a </a:t>
            </a:r>
            <a:r>
              <a:rPr lang="en-US" b="1" i="1" dirty="0">
                <a:solidFill>
                  <a:srgbClr val="92D050"/>
                </a:solidFill>
              </a:rPr>
              <a:t>proxy</a:t>
            </a:r>
            <a:r>
              <a:rPr lang="en-US" dirty="0">
                <a:solidFill>
                  <a:schemeClr val="bg1"/>
                </a:solidFill>
              </a:rPr>
              <a:t> to access data from another domain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</a:rPr>
              <a:t>Proxy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Server that acts for or performs requests for other clients and </a:t>
            </a:r>
            <a:r>
              <a:rPr lang="en-US" dirty="0" smtClean="0">
                <a:solidFill>
                  <a:schemeClr val="bg1"/>
                </a:solidFill>
              </a:rPr>
              <a:t>servers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Proxy scripts </a:t>
            </a:r>
            <a:r>
              <a:rPr lang="en-US" dirty="0" smtClean="0">
                <a:solidFill>
                  <a:schemeClr val="bg1"/>
                </a:solidFill>
              </a:rPr>
              <a:t>are often </a:t>
            </a:r>
            <a:r>
              <a:rPr lang="en-US" dirty="0">
                <a:solidFill>
                  <a:schemeClr val="bg1"/>
                </a:solidFill>
              </a:rPr>
              <a:t>written in PHP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Language specifically designed to run on web </a:t>
            </a:r>
            <a:r>
              <a:rPr lang="en-US" dirty="0" smtClean="0">
                <a:solidFill>
                  <a:schemeClr val="bg1"/>
                </a:solidFill>
              </a:rPr>
              <a:t>servers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Introduction to AJAX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Web Services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Data source made available on one domain for use on other domains across web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Does not contain graphical user interface or command-line interface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Simply provides services and data in response to requests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Up to the client to provide an implementation for a program calling a web service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Often requires API key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Unique identifier assigned by service to each person/organization that wants access</a:t>
            </a:r>
          </a:p>
        </p:txBody>
      </p:sp>
    </p:spTree>
    <p:extLst>
      <p:ext uri="{BB962C8B-B14F-4D97-AF65-F5344CB8AC3E}">
        <p14:creationId xmlns:p14="http://schemas.microsoft.com/office/powerpoint/2010/main" val="6666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</TotalTime>
  <Words>1722</Words>
  <Application>Microsoft Office PowerPoint</Application>
  <PresentationFormat>On-screen Show (4:3)</PresentationFormat>
  <Paragraphs>308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ＭＳ Ｐゴシック</vt:lpstr>
      <vt:lpstr>Arial</vt:lpstr>
      <vt:lpstr>Calibri</vt:lpstr>
      <vt:lpstr>Courier New</vt:lpstr>
      <vt:lpstr>Office Theme</vt:lpstr>
      <vt:lpstr>PowerPoint Presentation</vt:lpstr>
      <vt:lpstr>Credits</vt:lpstr>
      <vt:lpstr>LEARNING OBJECTIVES</vt:lpstr>
      <vt:lpstr>Introduction to AJAX</vt:lpstr>
      <vt:lpstr>Introduction to AJAX</vt:lpstr>
      <vt:lpstr>Introduction to AJAX</vt:lpstr>
      <vt:lpstr>Introduction to AJAX</vt:lpstr>
      <vt:lpstr>Introduction to AJAX</vt:lpstr>
      <vt:lpstr>Introduction to AJAX</vt:lpstr>
      <vt:lpstr>Introduction to AJAX</vt:lpstr>
      <vt:lpstr>Introduction to AJAX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Working with HTTP</vt:lpstr>
      <vt:lpstr>Requesting Server Data</vt:lpstr>
      <vt:lpstr>Requesting Server Data</vt:lpstr>
      <vt:lpstr>Requesting Server Data</vt:lpstr>
      <vt:lpstr>Requesting Server Data</vt:lpstr>
      <vt:lpstr>Requesting Server Data</vt:lpstr>
      <vt:lpstr>Requesting Server Data</vt:lpstr>
      <vt:lpstr>Requesting Server Data</vt:lpstr>
      <vt:lpstr>Requesting Server Data</vt:lpstr>
      <vt:lpstr>Receiving Server Data</vt:lpstr>
      <vt:lpstr>Receiving Server Data</vt:lpstr>
      <vt:lpstr>Receiving Server Data</vt:lpstr>
      <vt:lpstr>Receiving Server Data</vt:lpstr>
      <vt:lpstr>Receiving Server Data</vt:lpstr>
      <vt:lpstr>Receiving Server Data</vt:lpstr>
      <vt:lpstr>Receiving Server Data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Buckler</cp:lastModifiedBy>
  <cp:revision>286</cp:revision>
  <cp:lastPrinted>2017-09-27T17:42:45Z</cp:lastPrinted>
  <dcterms:created xsi:type="dcterms:W3CDTF">2013-01-24T22:24:37Z</dcterms:created>
  <dcterms:modified xsi:type="dcterms:W3CDTF">2017-09-28T16:52:09Z</dcterms:modified>
</cp:coreProperties>
</file>