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16" r:id="rId2"/>
    <p:sldId id="317" r:id="rId3"/>
    <p:sldId id="271" r:id="rId4"/>
    <p:sldId id="261" r:id="rId5"/>
    <p:sldId id="318" r:id="rId6"/>
    <p:sldId id="302" r:id="rId7"/>
    <p:sldId id="303" r:id="rId8"/>
    <p:sldId id="304" r:id="rId9"/>
    <p:sldId id="305" r:id="rId10"/>
    <p:sldId id="320" r:id="rId11"/>
    <p:sldId id="308" r:id="rId12"/>
    <p:sldId id="323" r:id="rId13"/>
    <p:sldId id="321" r:id="rId14"/>
    <p:sldId id="310" r:id="rId15"/>
    <p:sldId id="319" r:id="rId16"/>
    <p:sldId id="312" r:id="rId17"/>
    <p:sldId id="322" r:id="rId18"/>
    <p:sldId id="313" r:id="rId19"/>
    <p:sldId id="324" r:id="rId20"/>
    <p:sldId id="314" r:id="rId21"/>
    <p:sldId id="315" r:id="rId22"/>
    <p:sldId id="325" r:id="rId23"/>
    <p:sldId id="326" r:id="rId24"/>
    <p:sldId id="327" r:id="rId25"/>
    <p:sldId id="328" r:id="rId26"/>
    <p:sldId id="357" r:id="rId27"/>
    <p:sldId id="329" r:id="rId28"/>
    <p:sldId id="330" r:id="rId29"/>
    <p:sldId id="332" r:id="rId30"/>
    <p:sldId id="331" r:id="rId31"/>
    <p:sldId id="333" r:id="rId32"/>
    <p:sldId id="335" r:id="rId33"/>
    <p:sldId id="334" r:id="rId34"/>
    <p:sldId id="336" r:id="rId35"/>
    <p:sldId id="338" r:id="rId36"/>
    <p:sldId id="337" r:id="rId37"/>
    <p:sldId id="339" r:id="rId38"/>
    <p:sldId id="340" r:id="rId39"/>
    <p:sldId id="341" r:id="rId40"/>
    <p:sldId id="342" r:id="rId41"/>
    <p:sldId id="343" r:id="rId42"/>
    <p:sldId id="344" r:id="rId43"/>
    <p:sldId id="346" r:id="rId44"/>
    <p:sldId id="349" r:id="rId45"/>
    <p:sldId id="347" r:id="rId46"/>
    <p:sldId id="348" r:id="rId47"/>
    <p:sldId id="350" r:id="rId48"/>
    <p:sldId id="352" r:id="rId49"/>
    <p:sldId id="351" r:id="rId50"/>
    <p:sldId id="353" r:id="rId51"/>
    <p:sldId id="354" r:id="rId52"/>
    <p:sldId id="355" r:id="rId53"/>
    <p:sldId id="356" r:id="rId5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8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8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8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2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lpj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nodejs.org/e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509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 to Node.js </a:t>
            </a: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ExpressJS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40325"/>
            <a:ext cx="8229600" cy="504300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Synchronous vs. Asynchronous Tasks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i="1" dirty="0">
                <a:solidFill>
                  <a:srgbClr val="92D050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task can move on to another task immediately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This type of execution is known as </a:t>
            </a:r>
            <a:r>
              <a:rPr lang="en-US" b="1" i="1" dirty="0">
                <a:solidFill>
                  <a:srgbClr val="92D050"/>
                </a:solidFill>
              </a:rPr>
              <a:t>non-blocking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Does not have to wait for the first task to finish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0" y="4018282"/>
            <a:ext cx="3982281" cy="2147387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80860" y="620028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47889"/>
            <a:ext cx="8477794" cy="648816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0079"/>
            <a:ext cx="8229600" cy="542324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Example: Form Submission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cause long completion time tasks over a client-server network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Background processes run </a:t>
            </a:r>
            <a:r>
              <a:rPr lang="en-US" b="1" i="1" dirty="0" smtClean="0">
                <a:solidFill>
                  <a:srgbClr val="92D050"/>
                </a:solidFill>
              </a:rPr>
              <a:t>synchronously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Blocks</a:t>
            </a:r>
            <a:r>
              <a:rPr lang="en-US" dirty="0" smtClean="0">
                <a:solidFill>
                  <a:schemeClr val="bg1"/>
                </a:solidFill>
              </a:rPr>
              <a:t> responsiveness on the client user interface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client is </a:t>
            </a:r>
            <a:r>
              <a:rPr lang="en-US" b="1" i="1" dirty="0" smtClean="0">
                <a:solidFill>
                  <a:srgbClr val="92D050"/>
                </a:solidFill>
              </a:rPr>
              <a:t>waiting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smtClean="0">
                <a:solidFill>
                  <a:schemeClr val="bg1"/>
                </a:solidFill>
              </a:rPr>
              <a:t>the server response to complete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Some of the longest processing completion times are networking and file system access</a:t>
            </a:r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41" y="5072228"/>
            <a:ext cx="5286319" cy="130912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28841" y="638907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Node.js S</a:t>
            </a:r>
            <a:r>
              <a:rPr lang="en-US" b="1" i="1" dirty="0" smtClean="0">
                <a:solidFill>
                  <a:srgbClr val="FFFF00"/>
                </a:solidFill>
              </a:rPr>
              <a:t>ynchronous Example</a:t>
            </a:r>
            <a:endParaRPr lang="en-US" dirty="0">
              <a:solidFill>
                <a:schemeClr val="bg1"/>
              </a:solidFill>
            </a:endParaRPr>
          </a:p>
          <a:p>
            <a:pPr marL="800100" lvl="2" indent="0">
              <a:buClr>
                <a:srgbClr val="FFFF00"/>
              </a:buCl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data = fs.readdirSync(’c:/’);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(‘data: ', data);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console.log('This code is last');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7343" y="1517697"/>
            <a:ext cx="1888530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Synchronous </a:t>
            </a:r>
            <a:br>
              <a:rPr lang="en-US" sz="2400" b="1" dirty="0" smtClean="0">
                <a:solidFill>
                  <a:srgbClr val="92D050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method</a:t>
            </a:r>
          </a:p>
        </p:txBody>
      </p:sp>
      <p:sp>
        <p:nvSpPr>
          <p:cNvPr id="4" name="Bent Arrow 3"/>
          <p:cNvSpPr/>
          <p:nvPr/>
        </p:nvSpPr>
        <p:spPr>
          <a:xfrm rot="16200000" flipH="1">
            <a:off x="6032594" y="1925353"/>
            <a:ext cx="819056" cy="834745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Coding a Synchronous Task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Node.js Asynchronous Operations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Web applications perform network and file system access very frequently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Node’s capabilities of </a:t>
            </a:r>
            <a:r>
              <a:rPr lang="en-US" b="1" i="1" dirty="0">
                <a:solidFill>
                  <a:srgbClr val="92D050"/>
                </a:solidFill>
              </a:rPr>
              <a:t>asynchronous </a:t>
            </a:r>
            <a:r>
              <a:rPr lang="en-US" b="1" i="1" dirty="0" smtClean="0">
                <a:solidFill>
                  <a:srgbClr val="92D050"/>
                </a:solidFill>
              </a:rPr>
              <a:t>I/O </a:t>
            </a:r>
            <a:r>
              <a:rPr lang="en-US" dirty="0" smtClean="0">
                <a:solidFill>
                  <a:schemeClr val="bg1"/>
                </a:solidFill>
              </a:rPr>
              <a:t>enable excellent performance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 accomplishes asynchronous operations through the use of </a:t>
            </a:r>
            <a:r>
              <a:rPr lang="en-US" b="1" i="1" dirty="0" smtClean="0">
                <a:solidFill>
                  <a:srgbClr val="92D050"/>
                </a:solidFill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4446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Node.js Asynchronous </a:t>
            </a:r>
            <a:r>
              <a:rPr lang="en-US" b="1" i="1" dirty="0" smtClean="0">
                <a:solidFill>
                  <a:srgbClr val="FFFF00"/>
                </a:solidFill>
              </a:rPr>
              <a:t>Operations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Node.js uses a simple </a:t>
            </a:r>
            <a:r>
              <a:rPr lang="en-US" b="1" i="1" dirty="0" smtClean="0">
                <a:solidFill>
                  <a:srgbClr val="92D050"/>
                </a:solidFill>
              </a:rPr>
              <a:t>event-driven architecture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Applications for Node are capable of </a:t>
            </a:r>
            <a:r>
              <a:rPr lang="en-US" b="1" i="1" dirty="0" smtClean="0">
                <a:solidFill>
                  <a:srgbClr val="92D050"/>
                </a:solidFill>
              </a:rPr>
              <a:t>asynchronous </a:t>
            </a:r>
            <a:r>
              <a:rPr lang="en-US" b="1" i="1" dirty="0">
                <a:solidFill>
                  <a:srgbClr val="92D050"/>
                </a:solidFill>
              </a:rPr>
              <a:t>I/O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Many connections can be handled </a:t>
            </a:r>
            <a:r>
              <a:rPr lang="en-US" b="1" i="1" dirty="0" smtClean="0">
                <a:solidFill>
                  <a:srgbClr val="92D050"/>
                </a:solidFill>
              </a:rPr>
              <a:t>concurrently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Enables fast performance without using </a:t>
            </a:r>
            <a:r>
              <a:rPr lang="en-US" b="1" i="1" dirty="0" smtClean="0">
                <a:solidFill>
                  <a:srgbClr val="92D050"/>
                </a:solidFill>
              </a:rPr>
              <a:t>multi-threading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makes use of an </a:t>
            </a:r>
            <a:r>
              <a:rPr lang="en-US" b="1" i="1" dirty="0" smtClean="0">
                <a:solidFill>
                  <a:srgbClr val="92D050"/>
                </a:solidFill>
              </a:rPr>
              <a:t>event loop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therefore </a:t>
            </a:r>
            <a:r>
              <a:rPr lang="en-US" b="1" i="1" dirty="0" smtClean="0">
                <a:solidFill>
                  <a:srgbClr val="92D050"/>
                </a:solidFill>
              </a:rPr>
              <a:t>non-blocking</a:t>
            </a:r>
            <a:r>
              <a:rPr lang="en-US" dirty="0" smtClean="0">
                <a:solidFill>
                  <a:schemeClr val="bg1"/>
                </a:solidFill>
              </a:rPr>
              <a:t> in its execution</a:t>
            </a:r>
          </a:p>
        </p:txBody>
      </p:sp>
    </p:spTree>
    <p:extLst>
      <p:ext uri="{BB962C8B-B14F-4D97-AF65-F5344CB8AC3E}">
        <p14:creationId xmlns:p14="http://schemas.microsoft.com/office/powerpoint/2010/main" val="32857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Node.js Asynchronous </a:t>
            </a:r>
            <a:r>
              <a:rPr lang="en-US" b="1" i="1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  <a:p>
            <a:pPr marL="800100" lvl="2" indent="0">
              <a:buClr>
                <a:srgbClr val="FFFF00"/>
              </a:buCl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phoneNumber(err, data) {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console.log('data:', data);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fs.readdir('c:/', phoneNumber);</a:t>
            </a:r>
          </a:p>
          <a:p>
            <a:pPr marL="1257300" lvl="3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console.log('This code is last');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4241" y="3337443"/>
            <a:ext cx="1207190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Use of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callback</a:t>
            </a:r>
            <a:endParaRPr lang="en-US" sz="2400" b="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96" y="3214845"/>
            <a:ext cx="1207190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callback</a:t>
            </a:r>
            <a:endParaRPr lang="en-US" sz="2400" b="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358019" y="2988477"/>
            <a:ext cx="389300" cy="91440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 rot="16200000" flipH="1">
            <a:off x="6705873" y="3058532"/>
            <a:ext cx="307243" cy="1669492"/>
          </a:xfrm>
          <a:prstGeom prst="bentArrow">
            <a:avLst>
              <a:gd name="adj1" fmla="val 0"/>
              <a:gd name="adj2" fmla="val 21106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103" y="5202457"/>
            <a:ext cx="2051717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Asynchronous </a:t>
            </a:r>
            <a:br>
              <a:rPr lang="en-US" sz="2400" b="1" dirty="0" smtClean="0">
                <a:solidFill>
                  <a:srgbClr val="92D050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method</a:t>
            </a:r>
          </a:p>
        </p:txBody>
      </p:sp>
      <p:sp>
        <p:nvSpPr>
          <p:cNvPr id="13" name="Bent Arrow 12"/>
          <p:cNvSpPr/>
          <p:nvPr/>
        </p:nvSpPr>
        <p:spPr>
          <a:xfrm rot="10800000" flipH="1" flipV="1">
            <a:off x="858872" y="4237023"/>
            <a:ext cx="819056" cy="962400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  <p:bldP spid="4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Coding an Asynchronous Task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Callbacks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standard practice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mong node.js programmers to write callbacks as </a:t>
            </a:r>
            <a:r>
              <a:rPr lang="en-US" b="1" i="1" dirty="0" smtClean="0">
                <a:solidFill>
                  <a:srgbClr val="FFFF00"/>
                </a:solidFill>
              </a:rPr>
              <a:t>anonymous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</a:p>
          <a:p>
            <a:pPr marL="800100" lvl="2" indent="0">
              <a:buClr>
                <a:srgbClr val="FFFF00"/>
              </a:buCl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400050" lvl="1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400050" lvl="1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fs.readdir('c:/', function(err, data) {</a:t>
            </a:r>
          </a:p>
          <a:p>
            <a:pPr marL="400050" lvl="1" indent="0">
              <a:buClr>
                <a:srgbClr val="FFFF00"/>
              </a:buClr>
              <a:buNone/>
            </a:pPr>
            <a:r>
              <a:rPr lang="en-US" sz="24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sz="24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('data:', data);</a:t>
            </a:r>
            <a:endParaRPr lang="en-US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00050" lvl="1" indent="0">
              <a:buClr>
                <a:srgbClr val="FFFF00"/>
              </a:buCl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console.log('This comes after');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2502" y="2896029"/>
            <a:ext cx="1709955" cy="12003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Anonymous</a:t>
            </a:r>
            <a:br>
              <a:rPr lang="en-US" sz="2400" b="1" dirty="0" smtClean="0">
                <a:solidFill>
                  <a:srgbClr val="92D050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function as</a:t>
            </a:r>
            <a:br>
              <a:rPr lang="en-US" sz="2400" b="1" dirty="0" smtClean="0">
                <a:solidFill>
                  <a:srgbClr val="92D050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callback</a:t>
            </a:r>
            <a:endParaRPr lang="en-US" sz="2400" b="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5554036" y="3224526"/>
            <a:ext cx="686796" cy="1230136"/>
          </a:xfrm>
          <a:prstGeom prst="bentArrow">
            <a:avLst>
              <a:gd name="adj1" fmla="val 0"/>
              <a:gd name="adj2" fmla="val 14515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Callback as an </a:t>
            </a:r>
            <a:r>
              <a:rPr lang="en-US" b="1" i="1" dirty="0">
                <a:solidFill>
                  <a:srgbClr val="FFFF00"/>
                </a:solidFill>
              </a:rPr>
              <a:t>A</a:t>
            </a:r>
            <a:r>
              <a:rPr lang="en-US" b="1" i="1" dirty="0" smtClean="0">
                <a:solidFill>
                  <a:srgbClr val="FFFF00"/>
                </a:solidFill>
              </a:rPr>
              <a:t>nonymous Function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Learning Node.js (2015)</a:t>
            </a:r>
            <a:r>
              <a:rPr lang="en-US" i="1" dirty="0" smtClean="0">
                <a:solidFill>
                  <a:prstClr val="white"/>
                </a:solidFill>
              </a:rPr>
              <a:t>, by Alexander Zanfir,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 smtClean="0">
                <a:solidFill>
                  <a:prstClr val="white"/>
                </a:solidFill>
              </a:rPr>
              <a:t>Additional content has </a:t>
            </a:r>
            <a:r>
              <a:rPr lang="en-US" i="1" dirty="0">
                <a:solidFill>
                  <a:prstClr val="white"/>
                </a:solidFill>
              </a:rPr>
              <a:t>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Node.js Essential Training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Alex Banks,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and JavaScript?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Background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Web apps have front-end components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 browsers understand JavaScript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Modern web technologies, like Node.js, are trending toward using JavaScript on the back-end as well </a:t>
            </a:r>
          </a:p>
        </p:txBody>
      </p:sp>
    </p:spTree>
    <p:extLst>
      <p:ext uri="{BB962C8B-B14F-4D97-AF65-F5344CB8AC3E}">
        <p14:creationId xmlns:p14="http://schemas.microsoft.com/office/powerpoint/2010/main" val="3521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and JavaScript?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12752"/>
            <a:ext cx="8229600" cy="497057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Benefits of Using the Same Language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b="1" i="1" dirty="0" smtClean="0">
                <a:solidFill>
                  <a:srgbClr val="92D050"/>
                </a:solidFill>
              </a:rPr>
              <a:t>syntax</a:t>
            </a:r>
            <a:r>
              <a:rPr lang="en-US" dirty="0" smtClean="0">
                <a:solidFill>
                  <a:schemeClr val="bg1"/>
                </a:solidFill>
              </a:rPr>
              <a:t> differences between the languages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Shared </a:t>
            </a:r>
            <a:r>
              <a:rPr lang="en-US" b="1" i="1" dirty="0" smtClean="0">
                <a:solidFill>
                  <a:srgbClr val="92D050"/>
                </a:solidFill>
              </a:rPr>
              <a:t>code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structures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Encryption, authentication, and authorization, such as OAuth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models</a:t>
            </a:r>
            <a:r>
              <a:rPr lang="en-US" dirty="0" smtClean="0">
                <a:solidFill>
                  <a:schemeClr val="bg1"/>
                </a:solidFill>
              </a:rPr>
              <a:t>: structures holding data, often transferred back and forth, client and server: often </a:t>
            </a:r>
            <a:r>
              <a:rPr lang="en-US" b="1" i="1" dirty="0" smtClean="0">
                <a:solidFill>
                  <a:srgbClr val="FFFF00"/>
                </a:solidFill>
              </a:rPr>
              <a:t>JSON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Maintenance</a:t>
            </a:r>
            <a:r>
              <a:rPr lang="en-US" dirty="0" smtClean="0">
                <a:solidFill>
                  <a:schemeClr val="bg1"/>
                </a:solidFill>
              </a:rPr>
              <a:t> levels are much less overhead</a:t>
            </a:r>
          </a:p>
        </p:txBody>
      </p:sp>
    </p:spTree>
    <p:extLst>
      <p:ext uri="{BB962C8B-B14F-4D97-AF65-F5344CB8AC3E}">
        <p14:creationId xmlns:p14="http://schemas.microsoft.com/office/powerpoint/2010/main" val="23415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and JavaScript?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>
                <a:solidFill>
                  <a:srgbClr val="FFFF00"/>
                </a:solidFill>
              </a:rPr>
              <a:t>Node.js API</a:t>
            </a:r>
          </a:p>
          <a:p>
            <a:pPr lvl="1">
              <a:buClr>
                <a:srgbClr val="FFFF00"/>
              </a:buClr>
            </a:pPr>
            <a:r>
              <a:rPr lang="en-US" sz="2600" dirty="0">
                <a:solidFill>
                  <a:schemeClr val="bg1"/>
                </a:solidFill>
              </a:rPr>
              <a:t>Node.js has a very </a:t>
            </a: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robust </a:t>
            </a:r>
            <a:r>
              <a:rPr lang="en-US" sz="2600" dirty="0">
                <a:solidFill>
                  <a:schemeClr val="bg1"/>
                </a:solidFill>
              </a:rPr>
              <a:t>API for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>
                <a:solidFill>
                  <a:schemeClr val="bg1"/>
                </a:solidFill>
              </a:rPr>
              <a:t>Available on the </a:t>
            </a: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Node.js website</a:t>
            </a:r>
            <a:endParaRPr lang="en-US" sz="2600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Global Objects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API objects available in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code without need of a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statement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global </a:t>
            </a:r>
            <a:r>
              <a:rPr lang="en-US" sz="2600" b="1" i="1" dirty="0" smtClean="0">
                <a:solidFill>
                  <a:srgbClr val="92D050"/>
                </a:solidFill>
              </a:rPr>
              <a:t>namespace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is assumed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0" y="1418529"/>
            <a:ext cx="4157097" cy="472972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87424" y="6161088"/>
            <a:ext cx="3270176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Node.js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51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and JavaScript?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Global Objects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Has method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console.log()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Similar to </a:t>
            </a:r>
            <a:r>
              <a:rPr lang="en-US" dirty="0">
                <a:solidFill>
                  <a:schemeClr val="bg1"/>
                </a:solidFill>
              </a:rPr>
              <a:t>the JavaScript console mechanism provided by web </a:t>
            </a:r>
            <a:r>
              <a:rPr lang="en-US" dirty="0" smtClean="0">
                <a:solidFill>
                  <a:schemeClr val="bg1"/>
                </a:solidFill>
              </a:rPr>
              <a:t>browsers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Prints 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streams</a:t>
            </a:r>
            <a:r>
              <a:rPr lang="en-US" dirty="0" smtClean="0">
                <a:solidFill>
                  <a:schemeClr val="bg1"/>
                </a:solidFill>
              </a:rPr>
              <a:t> of the terminal, not the browser console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take concatenated strings or comma separated parameters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It is a global </a:t>
            </a:r>
            <a:r>
              <a:rPr lang="en-US" b="1" i="1" dirty="0" smtClean="0">
                <a:solidFill>
                  <a:srgbClr val="92D050"/>
                </a:solidFill>
              </a:rPr>
              <a:t>variable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used to </a:t>
            </a:r>
            <a:r>
              <a:rPr lang="en-US" dirty="0" smtClean="0">
                <a:solidFill>
                  <a:schemeClr val="bg1"/>
                </a:solidFill>
              </a:rPr>
              <a:t>hold the full path to the current directory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and JavaScript?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Global Objects –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global </a:t>
            </a:r>
            <a:r>
              <a:rPr lang="en-US" b="1" i="1" dirty="0" smtClean="0">
                <a:solidFill>
                  <a:srgbClr val="92D050"/>
                </a:solidFill>
              </a:rPr>
              <a:t>method</a:t>
            </a:r>
            <a:r>
              <a:rPr lang="en-US" dirty="0" smtClean="0">
                <a:solidFill>
                  <a:schemeClr val="bg1"/>
                </a:solidFill>
              </a:rPr>
              <a:t>, used to require modules for use in another </a:t>
            </a:r>
            <a:r>
              <a:rPr lang="en-US" dirty="0" smtClean="0">
                <a:solidFill>
                  <a:schemeClr val="bg1"/>
                </a:solidFill>
              </a:rPr>
              <a:t>module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Modules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Modules support the </a:t>
            </a:r>
            <a:r>
              <a:rPr lang="en-US" b="1" i="1" dirty="0" smtClean="0">
                <a:solidFill>
                  <a:srgbClr val="92D050"/>
                </a:solidFill>
              </a:rPr>
              <a:t>re-use</a:t>
            </a:r>
            <a:r>
              <a:rPr lang="en-US" dirty="0" smtClean="0">
                <a:solidFill>
                  <a:schemeClr val="bg1"/>
                </a:solidFill>
              </a:rPr>
              <a:t> of code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node.js the concept of a code </a:t>
            </a:r>
            <a:r>
              <a:rPr lang="en-US" b="1" i="1" dirty="0" smtClean="0">
                <a:solidFill>
                  <a:srgbClr val="92D050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 and a code </a:t>
            </a:r>
            <a:r>
              <a:rPr lang="en-US" b="1" i="1" dirty="0" smtClean="0">
                <a:solidFill>
                  <a:srgbClr val="92D050"/>
                </a:solidFill>
              </a:rPr>
              <a:t>module</a:t>
            </a:r>
            <a:r>
              <a:rPr lang="en-US" dirty="0" smtClean="0">
                <a:solidFill>
                  <a:schemeClr val="bg1"/>
                </a:solidFill>
              </a:rPr>
              <a:t> are synonymous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dirty="0" smtClean="0">
                <a:solidFill>
                  <a:schemeClr val="bg1"/>
                </a:solidFill>
              </a:rPr>
              <a:t>global method is used to bring a module into a code file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global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tells a module what to make available to other modules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done by setting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 on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dirty="0" smtClean="0">
                <a:solidFill>
                  <a:schemeClr val="bg1"/>
                </a:solidFill>
              </a:rPr>
              <a:t> object that contain that which is to be made available</a:t>
            </a:r>
          </a:p>
        </p:txBody>
      </p:sp>
    </p:spTree>
    <p:extLst>
      <p:ext uri="{BB962C8B-B14F-4D97-AF65-F5344CB8AC3E}">
        <p14:creationId xmlns:p14="http://schemas.microsoft.com/office/powerpoint/2010/main" val="11327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Core Modules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Modules that are shipped with node.js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are not global, so they cannot just be used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dirty="0" smtClean="0">
                <a:solidFill>
                  <a:schemeClr val="bg1"/>
                </a:solidFill>
              </a:rPr>
              <a:t>global method is used to bring a core module into a code file 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Useful</a:t>
            </a:r>
            <a:r>
              <a:rPr lang="en-US" dirty="0" smtClean="0">
                <a:solidFill>
                  <a:schemeClr val="bg1"/>
                </a:solidFill>
              </a:rPr>
              <a:t> core modules, see the API documentation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>
                <a:solidFill>
                  <a:schemeClr val="bg1"/>
                </a:solidFill>
              </a:rPr>
              <a:t>: has much functionality to deal with file and directory paths 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 smtClean="0">
                <a:solidFill>
                  <a:schemeClr val="bg1"/>
                </a:solidFill>
              </a:rPr>
              <a:t>: has many more functions besides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</a:p>
          <a:p>
            <a:pPr lvl="2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rrors</a:t>
            </a:r>
            <a:r>
              <a:rPr lang="en-US" dirty="0" smtClean="0">
                <a:solidFill>
                  <a:schemeClr val="bg1"/>
                </a:solidFill>
              </a:rPr>
              <a:t>: useful functions for error processing 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 smtClean="0">
                <a:solidFill>
                  <a:schemeClr val="bg1"/>
                </a:solidFill>
              </a:rPr>
              <a:t>: many low level utilities for request and response handling</a:t>
            </a:r>
          </a:p>
        </p:txBody>
      </p:sp>
    </p:spTree>
    <p:extLst>
      <p:ext uri="{BB962C8B-B14F-4D97-AF65-F5344CB8AC3E}">
        <p14:creationId xmlns:p14="http://schemas.microsoft.com/office/powerpoint/2010/main" val="14098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Writing and Using a Node.js Module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</p:spTree>
    <p:extLst>
      <p:ext uri="{BB962C8B-B14F-4D97-AF65-F5344CB8AC3E}">
        <p14:creationId xmlns:p14="http://schemas.microsoft.com/office/powerpoint/2010/main" val="1576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87240"/>
            <a:ext cx="8229600" cy="539608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Third-Party Modules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Modules that are made available from third parties are called </a:t>
            </a:r>
            <a:r>
              <a:rPr lang="en-US" b="1" i="1" dirty="0" smtClean="0">
                <a:solidFill>
                  <a:srgbClr val="92D050"/>
                </a:solidFill>
              </a:rPr>
              <a:t>packages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Packages bundle together one or more modules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Node.js comes with a utility, </a:t>
            </a:r>
            <a:r>
              <a:rPr lang="en-US" b="1" i="1" dirty="0" smtClean="0">
                <a:solidFill>
                  <a:srgbClr val="92D050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, or Node Package Manager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To install a package </a:t>
            </a:r>
            <a:r>
              <a:rPr lang="en-US" b="1" i="1" dirty="0" smtClean="0">
                <a:solidFill>
                  <a:srgbClr val="92D050"/>
                </a:solidFill>
              </a:rPr>
              <a:t>locally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smtClean="0">
                <a:solidFill>
                  <a:schemeClr val="bg1"/>
                </a:solidFill>
              </a:rPr>
              <a:t>command </a:t>
            </a:r>
            <a:r>
              <a:rPr lang="en-US" dirty="0" smtClean="0">
                <a:solidFill>
                  <a:schemeClr val="bg1"/>
                </a:solidFill>
              </a:rPr>
              <a:t>line syntax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packageName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To install a package </a:t>
            </a:r>
            <a:r>
              <a:rPr lang="en-US" b="1" i="1" dirty="0" smtClean="0">
                <a:solidFill>
                  <a:srgbClr val="92D050"/>
                </a:solidFill>
              </a:rPr>
              <a:t>globally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command </a:t>
            </a:r>
            <a:r>
              <a:rPr lang="en-US" dirty="0">
                <a:solidFill>
                  <a:schemeClr val="bg1"/>
                </a:solidFill>
              </a:rPr>
              <a:t>line syntax 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 -g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folder named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 smtClean="0">
                <a:solidFill>
                  <a:schemeClr val="bg1"/>
                </a:solidFill>
              </a:rPr>
              <a:t> is placed in the project, which can be very large</a:t>
            </a:r>
          </a:p>
        </p:txBody>
      </p:sp>
    </p:spTree>
    <p:extLst>
      <p:ext uri="{BB962C8B-B14F-4D97-AF65-F5344CB8AC3E}">
        <p14:creationId xmlns:p14="http://schemas.microsoft.com/office/powerpoint/2010/main" val="16403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Gulp Module</a:t>
            </a:r>
            <a:br>
              <a:rPr lang="en-US" b="1" i="1" dirty="0" smtClean="0">
                <a:solidFill>
                  <a:srgbClr val="FFFF00"/>
                </a:solidFill>
              </a:rPr>
            </a:br>
            <a:r>
              <a:rPr lang="en-US" b="1" i="1" dirty="0" smtClean="0">
                <a:solidFill>
                  <a:srgbClr val="FFFF00"/>
                </a:solidFill>
              </a:rPr>
              <a:t>			</a:t>
            </a:r>
            <a:r>
              <a:rPr lang="en-US" dirty="0" smtClean="0">
                <a:solidFill>
                  <a:prstClr val="white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https://gulpjs.com/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Gulp </a:t>
            </a:r>
            <a:r>
              <a:rPr lang="en-US" dirty="0">
                <a:solidFill>
                  <a:schemeClr val="bg1"/>
                </a:solidFill>
              </a:rPr>
              <a:t>is a toolkit for </a:t>
            </a:r>
            <a:r>
              <a:rPr lang="en-US" b="1" i="1" dirty="0">
                <a:solidFill>
                  <a:srgbClr val="92D050"/>
                </a:solidFill>
              </a:rPr>
              <a:t>automating</a:t>
            </a:r>
            <a:r>
              <a:rPr lang="en-US" dirty="0">
                <a:solidFill>
                  <a:schemeClr val="bg1"/>
                </a:solidFill>
              </a:rPr>
              <a:t> painful or time-consuming tasks in your development </a:t>
            </a:r>
            <a:r>
              <a:rPr lang="en-US" dirty="0" smtClean="0">
                <a:solidFill>
                  <a:schemeClr val="bg1"/>
                </a:solidFill>
              </a:rPr>
              <a:t>workflow</a:t>
            </a:r>
          </a:p>
          <a:p>
            <a:pPr lvl="1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ulp.task()</a:t>
            </a:r>
            <a:r>
              <a:rPr lang="en-US" dirty="0" smtClean="0">
                <a:solidFill>
                  <a:schemeClr val="bg1"/>
                </a:solidFill>
              </a:rPr>
              <a:t>is a method of </a:t>
            </a:r>
            <a:r>
              <a:rPr lang="en-US" dirty="0">
                <a:solidFill>
                  <a:schemeClr val="bg1"/>
                </a:solidFill>
              </a:rPr>
              <a:t>the package used to Define a task using </a:t>
            </a:r>
            <a:r>
              <a:rPr lang="en-US" b="1" i="1" dirty="0" smtClean="0">
                <a:solidFill>
                  <a:srgbClr val="92D050"/>
                </a:solidFill>
              </a:rPr>
              <a:t>Orchestrator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b="1" i="1" dirty="0" smtClean="0">
                <a:solidFill>
                  <a:srgbClr val="92D050"/>
                </a:solidFill>
              </a:rPr>
              <a:t>syntax</a:t>
            </a:r>
            <a:r>
              <a:rPr lang="en-US" dirty="0" smtClean="0">
                <a:solidFill>
                  <a:schemeClr val="bg1"/>
                </a:solidFill>
              </a:rPr>
              <a:t> is defined in the API docs on the website</a:t>
            </a:r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Introducing Node.js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Installing Node.js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Synchronous vs.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synchronous Tasks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Node.js and JavaScript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Node.js Modules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The package.json file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File and Directory I/O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Frameworks and Web APIs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ExpressJS</a:t>
            </a:r>
          </a:p>
          <a:p>
            <a:pPr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Managing </a:t>
            </a:r>
            <a:r>
              <a:rPr lang="en-US" b="1" i="1" dirty="0">
                <a:solidFill>
                  <a:srgbClr val="FFFF00"/>
                </a:solidFill>
              </a:rPr>
              <a:t>T</a:t>
            </a:r>
            <a:r>
              <a:rPr lang="en-US" b="1" i="1" dirty="0" smtClean="0">
                <a:solidFill>
                  <a:srgbClr val="FFFF00"/>
                </a:solidFill>
              </a:rPr>
              <a:t>hird-Party Packages with NPM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</p:spTree>
    <p:extLst>
      <p:ext uri="{BB962C8B-B14F-4D97-AF65-F5344CB8AC3E}">
        <p14:creationId xmlns:p14="http://schemas.microsoft.com/office/powerpoint/2010/main" val="21358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ackage.json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95468"/>
            <a:ext cx="8229600" cy="518785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b="1" i="1" dirty="0" smtClean="0">
                <a:solidFill>
                  <a:srgbClr val="FFFF00"/>
                </a:solidFill>
              </a:rPr>
              <a:t> File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file that is used to store information about project, including a list of its </a:t>
            </a:r>
            <a:r>
              <a:rPr lang="en-US" b="1" i="1" dirty="0" smtClean="0">
                <a:solidFill>
                  <a:srgbClr val="92D050"/>
                </a:solidFill>
              </a:rPr>
              <a:t>dependencies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5522" y="606722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2" y="2818748"/>
            <a:ext cx="5772956" cy="3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ackage.json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79566"/>
            <a:ext cx="8229600" cy="540375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b="1" i="1" dirty="0" smtClean="0">
                <a:solidFill>
                  <a:srgbClr val="FFFF00"/>
                </a:solidFill>
              </a:rPr>
              <a:t> File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Distributing a project with all of 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2600" dirty="0" smtClean="0">
                <a:solidFill>
                  <a:schemeClr val="bg1"/>
                </a:solidFill>
              </a:rPr>
              <a:t> materials can be very bulky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would also take up a lot of space in a Git repository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Distributing without the node_modules would cause the client to have to manually install them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2600" dirty="0" smtClean="0">
                <a:solidFill>
                  <a:schemeClr val="bg1"/>
                </a:solidFill>
              </a:rPr>
              <a:t> file, combined with 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r>
              <a:rPr lang="en-US" sz="2600" dirty="0" smtClean="0">
                <a:solidFill>
                  <a:schemeClr val="bg1"/>
                </a:solidFill>
              </a:rPr>
              <a:t> command solves this problem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file is built by using 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dirty="0" smtClean="0">
                <a:solidFill>
                  <a:schemeClr val="bg1"/>
                </a:solidFill>
              </a:rPr>
              <a:t> command in the project folder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After the package is distributed, running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r>
              <a:rPr lang="en-US" sz="2600" dirty="0" smtClean="0">
                <a:solidFill>
                  <a:schemeClr val="bg1"/>
                </a:solidFill>
              </a:rPr>
              <a:t> will build 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endParaRPr lang="en-US" sz="2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6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a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b="1" i="1" dirty="0" smtClean="0">
                <a:solidFill>
                  <a:srgbClr val="FFFF00"/>
                </a:solidFill>
              </a:rPr>
              <a:t> File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Node.js Modules</a:t>
            </a:r>
          </a:p>
        </p:txBody>
      </p:sp>
    </p:spTree>
    <p:extLst>
      <p:ext uri="{BB962C8B-B14F-4D97-AF65-F5344CB8AC3E}">
        <p14:creationId xmlns:p14="http://schemas.microsoft.com/office/powerpoint/2010/main" val="32032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Reading Files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Node.js is predominantly server-side programming, so it is heavy on disc access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API provides a </a:t>
            </a:r>
            <a:r>
              <a:rPr lang="en-US" b="1" i="1" dirty="0" smtClean="0">
                <a:solidFill>
                  <a:srgbClr val="92D050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system</a:t>
            </a:r>
            <a:r>
              <a:rPr lang="en-US" dirty="0" smtClean="0">
                <a:solidFill>
                  <a:schemeClr val="bg1"/>
                </a:solidFill>
              </a:rPr>
              <a:t> library named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not </a:t>
            </a:r>
            <a:r>
              <a:rPr lang="en-US" b="1" i="1" dirty="0" smtClean="0">
                <a:solidFill>
                  <a:srgbClr val="92D050"/>
                </a:solidFill>
              </a:rPr>
              <a:t>global</a:t>
            </a:r>
            <a:r>
              <a:rPr lang="en-US" dirty="0" smtClean="0">
                <a:solidFill>
                  <a:schemeClr val="bg1"/>
                </a:solidFill>
              </a:rPr>
              <a:t>, so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dirty="0" smtClean="0">
                <a:solidFill>
                  <a:schemeClr val="bg1"/>
                </a:solidFill>
              </a:rPr>
              <a:t>is necessary to access its features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</a:t>
            </a:r>
            <a:r>
              <a:rPr lang="en-US" b="1" i="1" dirty="0" smtClean="0">
                <a:solidFill>
                  <a:srgbClr val="92D050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module, so NPM is not required to install it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is a large amount of resources listed in the node.js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093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79566"/>
            <a:ext cx="8229600" cy="540375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Reading Files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fs.readFile(path[,options], 		callback)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Reads the entire contents of a </a:t>
            </a:r>
            <a:r>
              <a:rPr lang="en-US" b="1" i="1" dirty="0" smtClean="0">
                <a:solidFill>
                  <a:srgbClr val="92D050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 asynchronously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  <a:r>
              <a:rPr lang="en-US" dirty="0" smtClean="0">
                <a:solidFill>
                  <a:schemeClr val="bg1"/>
                </a:solidFill>
              </a:rPr>
              <a:t> returns an error or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optional second parameter can contain the </a:t>
            </a:r>
            <a:r>
              <a:rPr lang="en-US" b="1" i="1" dirty="0" smtClean="0">
                <a:solidFill>
                  <a:srgbClr val="92D050"/>
                </a:solidFill>
              </a:rPr>
              <a:t>encoding</a:t>
            </a:r>
            <a:r>
              <a:rPr lang="en-US" dirty="0" smtClean="0">
                <a:solidFill>
                  <a:schemeClr val="bg1"/>
                </a:solidFill>
              </a:rPr>
              <a:t> of the file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sz="2600" dirty="0" smtClean="0">
                <a:solidFill>
                  <a:schemeClr val="bg1"/>
                </a:solidFill>
              </a:rPr>
              <a:t> method can also read the contents of a file, but it has different characteristics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can actually read and translate </a:t>
            </a:r>
            <a:r>
              <a:rPr lang="en-US" b="1" i="1" dirty="0" smtClean="0">
                <a:solidFill>
                  <a:srgbClr val="92D050"/>
                </a:solidFill>
              </a:rPr>
              <a:t>objects</a:t>
            </a:r>
            <a:r>
              <a:rPr lang="en-US" dirty="0" smtClean="0">
                <a:solidFill>
                  <a:schemeClr val="bg1"/>
                </a:solidFill>
              </a:rPr>
              <a:t>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9863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7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Reading Files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</p:spTree>
    <p:extLst>
      <p:ext uri="{BB962C8B-B14F-4D97-AF65-F5344CB8AC3E}">
        <p14:creationId xmlns:p14="http://schemas.microsoft.com/office/powerpoint/2010/main" val="37895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0202"/>
            <a:ext cx="8229600" cy="523312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Reading Directories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fs.readdir(path[,options], 		callback)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Reads the entire contents of a </a:t>
            </a:r>
            <a:r>
              <a:rPr lang="en-US" b="1" i="1" dirty="0" smtClean="0">
                <a:solidFill>
                  <a:srgbClr val="92D050"/>
                </a:solidFill>
              </a:rPr>
              <a:t>directory</a:t>
            </a:r>
            <a:r>
              <a:rPr lang="en-US" dirty="0" smtClean="0">
                <a:solidFill>
                  <a:schemeClr val="bg1"/>
                </a:solidFill>
              </a:rPr>
              <a:t> asynchronously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call excludes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’.’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’..’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  <a:r>
              <a:rPr lang="en-US" dirty="0" smtClean="0">
                <a:solidFill>
                  <a:schemeClr val="bg1"/>
                </a:solidFill>
              </a:rPr>
              <a:t> returns an error or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optional second parameter can contain the </a:t>
            </a:r>
            <a:r>
              <a:rPr lang="en-US" b="1" i="1" dirty="0" smtClean="0">
                <a:solidFill>
                  <a:srgbClr val="92D050"/>
                </a:solidFill>
              </a:rPr>
              <a:t>encoding</a:t>
            </a:r>
            <a:r>
              <a:rPr lang="en-US" dirty="0" smtClean="0">
                <a:solidFill>
                  <a:schemeClr val="bg1"/>
                </a:solidFill>
              </a:rPr>
              <a:t> of the filenames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8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Reading Directories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</p:spTree>
    <p:extLst>
      <p:ext uri="{BB962C8B-B14F-4D97-AF65-F5344CB8AC3E}">
        <p14:creationId xmlns:p14="http://schemas.microsoft.com/office/powerpoint/2010/main" val="1365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0202"/>
            <a:ext cx="8229600" cy="523312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Writing Files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fs.writeFile(path, data[,options], 		callback)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Writes the </a:t>
            </a:r>
            <a:r>
              <a:rPr lang="en-US" b="1" i="1" dirty="0" smtClean="0">
                <a:solidFill>
                  <a:srgbClr val="92D050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to a file synchronously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Replaces</a:t>
            </a:r>
            <a:r>
              <a:rPr lang="en-US" dirty="0" smtClean="0">
                <a:solidFill>
                  <a:schemeClr val="bg1"/>
                </a:solidFill>
              </a:rPr>
              <a:t> the file if it already exists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can be a string or a buffer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dirty="0" smtClean="0">
                <a:solidFill>
                  <a:schemeClr val="bg1"/>
                </a:solidFill>
              </a:rPr>
              <a:t> parameter can contain </a:t>
            </a:r>
          </a:p>
          <a:p>
            <a:pPr lvl="3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The </a:t>
            </a:r>
            <a:r>
              <a:rPr lang="en-US" sz="2200" b="1" i="1" dirty="0" smtClean="0">
                <a:solidFill>
                  <a:srgbClr val="92D050"/>
                </a:solidFill>
              </a:rPr>
              <a:t>encoding</a:t>
            </a:r>
            <a:r>
              <a:rPr lang="en-US" sz="2200" dirty="0" smtClean="0">
                <a:solidFill>
                  <a:schemeClr val="bg1"/>
                </a:solidFill>
              </a:rPr>
              <a:t> of the data</a:t>
            </a:r>
          </a:p>
          <a:p>
            <a:pPr lvl="3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The </a:t>
            </a:r>
            <a:r>
              <a:rPr lang="en-US" sz="2200" b="1" i="1" dirty="0" smtClean="0">
                <a:solidFill>
                  <a:srgbClr val="92D050"/>
                </a:solidFill>
              </a:rPr>
              <a:t>mode</a:t>
            </a:r>
            <a:r>
              <a:rPr lang="en-US" sz="2200" dirty="0" smtClean="0">
                <a:solidFill>
                  <a:schemeClr val="bg1"/>
                </a:solidFill>
              </a:rPr>
              <a:t> of the file in octal, such as 0666</a:t>
            </a:r>
          </a:p>
          <a:p>
            <a:pPr lvl="3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The </a:t>
            </a:r>
            <a:r>
              <a:rPr lang="en-US" sz="2200" b="1" i="1" dirty="0" smtClean="0">
                <a:solidFill>
                  <a:srgbClr val="92D050"/>
                </a:solidFill>
              </a:rPr>
              <a:t>flag</a:t>
            </a:r>
            <a:r>
              <a:rPr lang="en-US" sz="2200" dirty="0" smtClean="0">
                <a:solidFill>
                  <a:schemeClr val="bg1"/>
                </a:solidFill>
              </a:rPr>
              <a:t> of the file as a char, such as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’r’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’w’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’a’</a:t>
            </a:r>
            <a:endParaRPr lang="en-US" sz="2200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The </a:t>
            </a:r>
            <a:r>
              <a:rPr lang="en-US" b="1" i="1" dirty="0">
                <a:solidFill>
                  <a:srgbClr val="92D050"/>
                </a:solidFill>
              </a:rPr>
              <a:t>callback</a:t>
            </a:r>
            <a:r>
              <a:rPr lang="en-US" dirty="0">
                <a:solidFill>
                  <a:prstClr val="white"/>
                </a:solidFill>
              </a:rPr>
              <a:t> returns an error or data</a:t>
            </a:r>
          </a:p>
        </p:txBody>
      </p:sp>
    </p:spTree>
    <p:extLst>
      <p:ext uri="{BB962C8B-B14F-4D97-AF65-F5344CB8AC3E}">
        <p14:creationId xmlns:p14="http://schemas.microsoft.com/office/powerpoint/2010/main" val="318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12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Node.js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31271"/>
            <a:ext cx="8229600" cy="505205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Node.js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</a:t>
            </a:r>
            <a:r>
              <a:rPr lang="en-US" b="1" i="1" dirty="0" smtClean="0">
                <a:solidFill>
                  <a:srgbClr val="92D050"/>
                </a:solidFill>
              </a:rPr>
              <a:t>open-source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</a:t>
            </a:r>
            <a:r>
              <a:rPr lang="en-US" b="1" i="1" dirty="0" smtClean="0">
                <a:solidFill>
                  <a:srgbClr val="92D050"/>
                </a:solidFill>
              </a:rPr>
              <a:t> cross-platform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</a:t>
            </a:r>
            <a:r>
              <a:rPr lang="en-US" b="1" i="1" dirty="0" smtClean="0">
                <a:solidFill>
                  <a:srgbClr val="92D050"/>
                </a:solidFill>
              </a:rPr>
              <a:t>runtime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environment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Applications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FFFF00"/>
                </a:solidFill>
              </a:rPr>
              <a:t>for Node.js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Written in </a:t>
            </a:r>
            <a:r>
              <a:rPr lang="en-US" b="1" i="1" dirty="0" smtClean="0">
                <a:solidFill>
                  <a:srgbClr val="92D050"/>
                </a:solidFill>
              </a:rPr>
              <a:t>JavaScript</a:t>
            </a:r>
            <a:endParaRPr lang="en-US" b="1" i="1" dirty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Front-end and back-end can be written in the same language</a:t>
            </a:r>
          </a:p>
        </p:txBody>
      </p:sp>
    </p:spTree>
    <p:extLst>
      <p:ext uri="{BB962C8B-B14F-4D97-AF65-F5344CB8AC3E}">
        <p14:creationId xmlns:p14="http://schemas.microsoft.com/office/powerpoint/2010/main" val="4802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9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Writing Files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File and Directory I/O</a:t>
            </a:r>
          </a:p>
        </p:txBody>
      </p:sp>
    </p:spTree>
    <p:extLst>
      <p:ext uri="{BB962C8B-B14F-4D97-AF65-F5344CB8AC3E}">
        <p14:creationId xmlns:p14="http://schemas.microsoft.com/office/powerpoint/2010/main" val="608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Frameworks and Web APIs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0202"/>
            <a:ext cx="8229600" cy="523312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Software Frameworks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rgbClr val="92D050"/>
                </a:solidFill>
              </a:rPr>
              <a:t>framework</a:t>
            </a:r>
            <a:r>
              <a:rPr lang="en-US" dirty="0" smtClean="0">
                <a:solidFill>
                  <a:schemeClr val="bg1"/>
                </a:solidFill>
              </a:rPr>
              <a:t> is an essential supporting structure of an object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software framework </a:t>
            </a:r>
            <a:r>
              <a:rPr lang="en-US" dirty="0" smtClean="0">
                <a:solidFill>
                  <a:schemeClr val="bg1"/>
                </a:solidFill>
              </a:rPr>
              <a:t>is an essential supporting structure that allows you to build on top of it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leverage Web frameworks to allow us to build large APIs or HTTP servers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Can provide us with components to make serving </a:t>
            </a:r>
            <a:r>
              <a:rPr lang="en-US" sz="2200" b="1" i="1" dirty="0" smtClean="0">
                <a:solidFill>
                  <a:srgbClr val="92D050"/>
                </a:solidFill>
              </a:rPr>
              <a:t>static</a:t>
            </a:r>
            <a:r>
              <a:rPr lang="en-US" sz="2200" dirty="0" smtClean="0">
                <a:solidFill>
                  <a:schemeClr val="bg1"/>
                </a:solidFill>
              </a:rPr>
              <a:t> files like traditional websites easy</a:t>
            </a:r>
          </a:p>
          <a:p>
            <a:pPr lvl="2">
              <a:buClr>
                <a:srgbClr val="FFFF00"/>
              </a:buClr>
            </a:pPr>
            <a:r>
              <a:rPr lang="en-US" sz="2200" dirty="0" smtClean="0">
                <a:solidFill>
                  <a:schemeClr val="bg1"/>
                </a:solidFill>
              </a:rPr>
              <a:t>We can also put together </a:t>
            </a:r>
            <a:r>
              <a:rPr lang="en-US" sz="2200" b="1" i="1" dirty="0" smtClean="0">
                <a:solidFill>
                  <a:srgbClr val="92D050"/>
                </a:solidFill>
              </a:rPr>
              <a:t>Web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b="1" i="1" dirty="0" smtClean="0">
                <a:solidFill>
                  <a:srgbClr val="92D050"/>
                </a:solidFill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6193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Frameworks and Web APIs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0202"/>
            <a:ext cx="8229600" cy="523312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Web APIs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rgbClr val="92D050"/>
                </a:solidFill>
              </a:rPr>
              <a:t>service </a:t>
            </a:r>
            <a:r>
              <a:rPr lang="en-US" dirty="0" smtClean="0">
                <a:solidFill>
                  <a:schemeClr val="bg1"/>
                </a:solidFill>
              </a:rPr>
              <a:t>that supports getting or saving data to a server or back-end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Examples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User registration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Data retrieval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Authentication and authorization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Database storage</a:t>
            </a:r>
          </a:p>
        </p:txBody>
      </p:sp>
    </p:spTree>
    <p:extLst>
      <p:ext uri="{BB962C8B-B14F-4D97-AF65-F5344CB8AC3E}">
        <p14:creationId xmlns:p14="http://schemas.microsoft.com/office/powerpoint/2010/main" val="2636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8"/>
            <a:ext cx="8229600" cy="537797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Introduction to ExpressJS</a:t>
            </a:r>
            <a:br>
              <a:rPr lang="en-US" b="1" i="1" dirty="0" smtClean="0">
                <a:solidFill>
                  <a:srgbClr val="FFFF00"/>
                </a:solidFill>
              </a:rPr>
            </a:br>
            <a:r>
              <a:rPr lang="en-US" b="1" i="1" dirty="0" smtClean="0">
                <a:solidFill>
                  <a:srgbClr val="FFFF00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https://expressjs.com/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Web framework for Node.js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Supports Web Applications and APIs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Web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Applications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Usually have both front-end and back-end </a:t>
            </a:r>
            <a:r>
              <a:rPr lang="en-US" b="1" i="1" dirty="0" smtClean="0">
                <a:solidFill>
                  <a:srgbClr val="92D050"/>
                </a:solidFill>
              </a:rPr>
              <a:t>functionality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Are </a:t>
            </a:r>
            <a:r>
              <a:rPr lang="en-US" b="1" i="1" dirty="0" smtClean="0">
                <a:solidFill>
                  <a:srgbClr val="92D050"/>
                </a:solidFill>
              </a:rPr>
              <a:t>distributed</a:t>
            </a:r>
            <a:r>
              <a:rPr lang="en-US" dirty="0" smtClean="0">
                <a:solidFill>
                  <a:schemeClr val="bg1"/>
                </a:solidFill>
              </a:rPr>
              <a:t> across the front and back ends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Characteristics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Runs within Node.js, which is just on the back-end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Has been around a long time, so well supported and documented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Uses very </a:t>
            </a:r>
            <a:r>
              <a:rPr lang="en-US" b="1" i="1" dirty="0" smtClean="0">
                <a:solidFill>
                  <a:srgbClr val="92D050"/>
                </a:solidFill>
              </a:rPr>
              <a:t>traditional</a:t>
            </a:r>
            <a:r>
              <a:rPr lang="en-US" dirty="0" smtClean="0">
                <a:solidFill>
                  <a:schemeClr val="bg1"/>
                </a:solidFill>
              </a:rPr>
              <a:t> development features</a:t>
            </a:r>
          </a:p>
        </p:txBody>
      </p:sp>
    </p:spTree>
    <p:extLst>
      <p:ext uri="{BB962C8B-B14F-4D97-AF65-F5344CB8AC3E}">
        <p14:creationId xmlns:p14="http://schemas.microsoft.com/office/powerpoint/2010/main" val="14344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337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45433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23454"/>
            <a:ext cx="8229600" cy="535987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ExpressJS Inside Node.js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Should be installed with NPM globally and </a:t>
            </a:r>
            <a:r>
              <a:rPr lang="en-US" dirty="0" smtClean="0">
                <a:solidFill>
                  <a:schemeClr val="bg1"/>
                </a:solidFill>
              </a:rPr>
              <a:t>locally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Express must first be accessed from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 smtClean="0">
                <a:solidFill>
                  <a:schemeClr val="bg1"/>
                </a:solidFill>
              </a:rPr>
              <a:t> with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US" dirty="0" smtClean="0">
                <a:solidFill>
                  <a:schemeClr val="bg1"/>
                </a:solidFill>
              </a:rPr>
              <a:t>statement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express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must be instantiated to make use of the Express methods and properties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turn our node.js application into a </a:t>
            </a:r>
            <a:r>
              <a:rPr lang="en-US" b="1" i="1" dirty="0" smtClean="0">
                <a:solidFill>
                  <a:srgbClr val="92D050"/>
                </a:solidFill>
              </a:rPr>
              <a:t>server</a:t>
            </a:r>
            <a:r>
              <a:rPr lang="en-US" dirty="0" smtClean="0">
                <a:solidFill>
                  <a:schemeClr val="bg1"/>
                </a:solidFill>
              </a:rPr>
              <a:t> by using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  <a:r>
              <a:rPr lang="en-US" dirty="0" smtClean="0">
                <a:solidFill>
                  <a:schemeClr val="bg1"/>
                </a:solidFill>
              </a:rPr>
              <a:t>method of Express and passing it a port number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6" y="5387272"/>
            <a:ext cx="7806529" cy="8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49187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Static vs. </a:t>
            </a:r>
            <a:r>
              <a:rPr lang="en-US" sz="3000" b="1" i="1" dirty="0">
                <a:solidFill>
                  <a:srgbClr val="FFFF00"/>
                </a:solidFill>
              </a:rPr>
              <a:t>D</a:t>
            </a:r>
            <a:r>
              <a:rPr lang="en-US" sz="3000" b="1" i="1" dirty="0" smtClean="0">
                <a:solidFill>
                  <a:srgbClr val="FFFF00"/>
                </a:solidFill>
              </a:rPr>
              <a:t>ynamic </a:t>
            </a:r>
            <a:r>
              <a:rPr lang="en-US" sz="3000" b="1" i="1" dirty="0">
                <a:solidFill>
                  <a:srgbClr val="FFFF00"/>
                </a:solidFill>
              </a:rPr>
              <a:t>C</a:t>
            </a:r>
            <a:r>
              <a:rPr lang="en-US" sz="3000" b="1" i="1" dirty="0" smtClean="0">
                <a:solidFill>
                  <a:srgbClr val="FFFF00"/>
                </a:solidFill>
              </a:rPr>
              <a:t>ontent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Static </a:t>
            </a:r>
            <a:r>
              <a:rPr lang="en-US" sz="2600" dirty="0" smtClean="0">
                <a:solidFill>
                  <a:schemeClr val="bg1"/>
                </a:solidFill>
              </a:rPr>
              <a:t>content could be files containing HTML, CSS, images, client-side JavaScript, etc.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Dynamic</a:t>
            </a:r>
            <a:r>
              <a:rPr lang="en-US" sz="2600" dirty="0" smtClean="0">
                <a:solidFill>
                  <a:schemeClr val="bg1"/>
                </a:solidFill>
              </a:rPr>
              <a:t> content is usually served through a Web API or used to render a dynamically changing page on the server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To </a:t>
            </a:r>
            <a:r>
              <a:rPr lang="en-US" sz="2600" b="1" i="1" dirty="0" smtClean="0">
                <a:solidFill>
                  <a:srgbClr val="92D050"/>
                </a:solidFill>
              </a:rPr>
              <a:t>serve</a:t>
            </a:r>
            <a:r>
              <a:rPr lang="en-US" sz="2600" dirty="0" smtClean="0">
                <a:solidFill>
                  <a:schemeClr val="bg1"/>
                </a:solidFill>
              </a:rPr>
              <a:t> static files with Express, we employ its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use()</a:t>
            </a:r>
            <a:r>
              <a:rPr lang="en-US" sz="2600" dirty="0" smtClean="0">
                <a:solidFill>
                  <a:schemeClr val="bg1"/>
                </a:solidFill>
              </a:rPr>
              <a:t>method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must tell node that it is </a:t>
            </a:r>
            <a:r>
              <a:rPr lang="en-US" b="1" i="1" dirty="0" smtClean="0">
                <a:solidFill>
                  <a:srgbClr val="92D050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by using the Express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static(path)</a:t>
            </a: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use the </a:t>
            </a:r>
            <a:r>
              <a:rPr lang="en-US" b="1" i="1" dirty="0" smtClean="0">
                <a:solidFill>
                  <a:srgbClr val="92D050"/>
                </a:solidFill>
              </a:rPr>
              <a:t>global</a:t>
            </a:r>
            <a:r>
              <a:rPr lang="en-US" dirty="0" smtClean="0">
                <a:solidFill>
                  <a:schemeClr val="bg1"/>
                </a:solidFill>
              </a:rPr>
              <a:t> variable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lang="en-US" dirty="0" smtClean="0">
                <a:solidFill>
                  <a:schemeClr val="bg1"/>
                </a:solidFill>
              </a:rPr>
              <a:t> to indicate the current directory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Index.html would be the </a:t>
            </a:r>
            <a:r>
              <a:rPr lang="en-US" b="1" i="1" dirty="0" smtClean="0">
                <a:solidFill>
                  <a:srgbClr val="92D050"/>
                </a:solidFill>
              </a:rPr>
              <a:t>default</a:t>
            </a:r>
            <a:r>
              <a:rPr lang="en-US" dirty="0" smtClean="0">
                <a:solidFill>
                  <a:schemeClr val="bg1"/>
                </a:solidFill>
              </a:rPr>
              <a:t> file used</a:t>
            </a:r>
          </a:p>
        </p:txBody>
      </p:sp>
    </p:spTree>
    <p:extLst>
      <p:ext uri="{BB962C8B-B14F-4D97-AF65-F5344CB8AC3E}">
        <p14:creationId xmlns:p14="http://schemas.microsoft.com/office/powerpoint/2010/main" val="16427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10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Serving Static Files with ExpressJS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</p:spTree>
    <p:extLst>
      <p:ext uri="{BB962C8B-B14F-4D97-AF65-F5344CB8AC3E}">
        <p14:creationId xmlns:p14="http://schemas.microsoft.com/office/powerpoint/2010/main" val="38558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49187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Dynamic Content using Endpoints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endpoint </a:t>
            </a:r>
            <a:r>
              <a:rPr lang="en-US" dirty="0" smtClean="0">
                <a:solidFill>
                  <a:schemeClr val="bg1"/>
                </a:solidFill>
              </a:rPr>
              <a:t>must be created to serve dynamic content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Allows access to a specific </a:t>
            </a:r>
            <a:r>
              <a:rPr lang="en-US" b="1" i="1" dirty="0" smtClean="0">
                <a:solidFill>
                  <a:srgbClr val="92D050"/>
                </a:solidFill>
              </a:rPr>
              <a:t>resource</a:t>
            </a:r>
            <a:r>
              <a:rPr lang="en-US" dirty="0" smtClean="0">
                <a:solidFill>
                  <a:schemeClr val="bg1"/>
                </a:solidFill>
              </a:rPr>
              <a:t> on a server or a </a:t>
            </a:r>
            <a:r>
              <a:rPr lang="en-US" dirty="0">
                <a:solidFill>
                  <a:schemeClr val="bg1"/>
                </a:solidFill>
              </a:rPr>
              <a:t>specific </a:t>
            </a:r>
            <a:r>
              <a:rPr lang="en-US" b="1" i="1" dirty="0">
                <a:solidFill>
                  <a:srgbClr val="92D050"/>
                </a:solidFill>
              </a:rPr>
              <a:t>action</a:t>
            </a:r>
            <a:r>
              <a:rPr lang="en-US" dirty="0">
                <a:solidFill>
                  <a:schemeClr val="bg1"/>
                </a:solidFill>
              </a:rPr>
              <a:t> of a </a:t>
            </a:r>
            <a:r>
              <a:rPr lang="en-US" dirty="0" smtClean="0">
                <a:solidFill>
                  <a:schemeClr val="bg1"/>
                </a:solidFill>
              </a:rPr>
              <a:t>resource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action could be writing, reading, etc.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 endpoint is also set up with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app.use()</a:t>
            </a:r>
            <a:r>
              <a:rPr lang="en-US" dirty="0" smtClean="0">
                <a:solidFill>
                  <a:schemeClr val="bg1"/>
                </a:solidFill>
              </a:rPr>
              <a:t> method, with some differences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first parameter is the </a:t>
            </a:r>
            <a:r>
              <a:rPr lang="en-US" b="1" i="1" dirty="0" smtClean="0">
                <a:solidFill>
                  <a:srgbClr val="92D050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 of the resource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second parameter is a callback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kind of callback has a request and a response, and is called </a:t>
            </a:r>
            <a:r>
              <a:rPr lang="en-US" b="1" i="1" dirty="0" smtClean="0">
                <a:solidFill>
                  <a:srgbClr val="92D050"/>
                </a:solidFill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165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49187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Dynamic Content using Endpoints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Middleware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Middleware is something that actually executes </a:t>
            </a:r>
            <a:r>
              <a:rPr lang="en-US" b="1" i="1" dirty="0" smtClean="0">
                <a:solidFill>
                  <a:srgbClr val="92D050"/>
                </a:solidFill>
              </a:rPr>
              <a:t>between</a:t>
            </a:r>
            <a:r>
              <a:rPr lang="en-US" dirty="0" smtClean="0">
                <a:solidFill>
                  <a:schemeClr val="bg1"/>
                </a:solidFill>
              </a:rPr>
              <a:t> an HTTP request and response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would be set up with Express as follows:</a:t>
            </a: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To set up a </a:t>
            </a:r>
            <a:r>
              <a:rPr lang="en-US" b="1" i="1" dirty="0" smtClean="0">
                <a:solidFill>
                  <a:srgbClr val="92D050"/>
                </a:solidFill>
              </a:rPr>
              <a:t>response</a:t>
            </a:r>
            <a:r>
              <a:rPr lang="en-US" dirty="0" smtClean="0">
                <a:solidFill>
                  <a:schemeClr val="bg1"/>
                </a:solidFill>
              </a:rPr>
              <a:t> that would be passed forward, we use the second parameter of the middleware callback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22" y="3308570"/>
            <a:ext cx="6251556" cy="973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22" y="5359452"/>
            <a:ext cx="6251556" cy="10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Exercise01_01_01 – Step 11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Creating Endpoints with ExpressJS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0" y="2372197"/>
            <a:ext cx="6059259" cy="41016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ExpressJS</a:t>
            </a:r>
          </a:p>
        </p:txBody>
      </p:sp>
    </p:spTree>
    <p:extLst>
      <p:ext uri="{BB962C8B-B14F-4D97-AF65-F5344CB8AC3E}">
        <p14:creationId xmlns:p14="http://schemas.microsoft.com/office/powerpoint/2010/main" val="35625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12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Node.js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13989"/>
            <a:ext cx="8229600" cy="526933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Node.js </a:t>
            </a:r>
            <a:r>
              <a:rPr lang="en-US" b="1" i="1" dirty="0">
                <a:solidFill>
                  <a:srgbClr val="FFFF00"/>
                </a:solidFill>
              </a:rPr>
              <a:t>C</a:t>
            </a:r>
            <a:r>
              <a:rPr lang="en-US" b="1" i="1" dirty="0" smtClean="0">
                <a:solidFill>
                  <a:srgbClr val="FFFF00"/>
                </a:solidFill>
              </a:rPr>
              <a:t>haracteristics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It is built </a:t>
            </a:r>
            <a:r>
              <a:rPr lang="en-US" dirty="0">
                <a:solidFill>
                  <a:prstClr val="white"/>
                </a:solidFill>
              </a:rPr>
              <a:t>on top of the Chrome </a:t>
            </a:r>
            <a:r>
              <a:rPr lang="en-US" b="1" i="1" dirty="0">
                <a:solidFill>
                  <a:srgbClr val="92D050"/>
                </a:solidFill>
              </a:rPr>
              <a:t>V8</a:t>
            </a:r>
            <a:r>
              <a:rPr lang="en-US" dirty="0">
                <a:solidFill>
                  <a:prstClr val="white"/>
                </a:solidFill>
              </a:rPr>
              <a:t> JavaScript engine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</a:t>
            </a:r>
            <a:r>
              <a:rPr lang="en-US" b="1" i="1" dirty="0" smtClean="0">
                <a:solidFill>
                  <a:srgbClr val="92D050"/>
                </a:solidFill>
              </a:rPr>
              <a:t>fast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</a:t>
            </a:r>
            <a:r>
              <a:rPr lang="en-US" b="1" i="1" dirty="0" smtClean="0">
                <a:solidFill>
                  <a:srgbClr val="92D050"/>
                </a:solidFill>
              </a:rPr>
              <a:t>event-driven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has a </a:t>
            </a:r>
            <a:r>
              <a:rPr lang="en-US" b="1" i="1" dirty="0" smtClean="0">
                <a:solidFill>
                  <a:srgbClr val="92D050"/>
                </a:solidFill>
              </a:rPr>
              <a:t>non-blocking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I/O model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Node.js Ecosystem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Node.js has a </a:t>
            </a:r>
            <a:r>
              <a:rPr lang="en-US" b="1" i="1" dirty="0" smtClean="0">
                <a:solidFill>
                  <a:srgbClr val="92D050"/>
                </a:solidFill>
              </a:rPr>
              <a:t>package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manager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i="1" dirty="0" smtClean="0">
                <a:solidFill>
                  <a:srgbClr val="FFFF00"/>
                </a:solidFill>
              </a:rPr>
              <a:t>NPM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provides access to the largest source of open-source libraries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9618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49187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What are Promises?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Promises are another option for use in working with </a:t>
            </a:r>
            <a:r>
              <a:rPr lang="en-US" b="1" i="1" dirty="0" smtClean="0">
                <a:solidFill>
                  <a:srgbClr val="92D050"/>
                </a:solidFill>
              </a:rPr>
              <a:t>asynchronous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Promises return an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which “promises” to do some work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object has separate callbacks for </a:t>
            </a:r>
            <a:r>
              <a:rPr lang="en-US" b="1" i="1" dirty="0" smtClean="0">
                <a:solidFill>
                  <a:srgbClr val="92D050"/>
                </a:solidFill>
              </a:rPr>
              <a:t>success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failure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84060" y="643443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60" y="3845498"/>
            <a:ext cx="4202334" cy="2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77773"/>
            <a:ext cx="8229600" cy="530555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Advantages of Promises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Let us work with </a:t>
            </a:r>
            <a:r>
              <a:rPr lang="en-US" b="1" i="1" dirty="0" smtClean="0">
                <a:solidFill>
                  <a:srgbClr val="92D050"/>
                </a:solidFill>
              </a:rPr>
              <a:t>asynchronous</a:t>
            </a:r>
            <a:r>
              <a:rPr lang="en-US" dirty="0" smtClean="0">
                <a:solidFill>
                  <a:schemeClr val="bg1"/>
                </a:solidFill>
              </a:rPr>
              <a:t> code in a more </a:t>
            </a:r>
            <a:r>
              <a:rPr lang="en-US" b="1" i="1" dirty="0" smtClean="0">
                <a:solidFill>
                  <a:srgbClr val="92D050"/>
                </a:solidFill>
              </a:rPr>
              <a:t>synchronous</a:t>
            </a:r>
            <a:r>
              <a:rPr lang="en-US" dirty="0" smtClean="0">
                <a:solidFill>
                  <a:schemeClr val="bg1"/>
                </a:solidFill>
              </a:rPr>
              <a:t> way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Problems with asynchronous code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lead to a large set of </a:t>
            </a:r>
            <a:r>
              <a:rPr lang="en-US" b="1" i="1" dirty="0" smtClean="0">
                <a:solidFill>
                  <a:srgbClr val="92D050"/>
                </a:solidFill>
              </a:rPr>
              <a:t>nested</a:t>
            </a:r>
            <a:r>
              <a:rPr lang="en-US" dirty="0" smtClean="0">
                <a:solidFill>
                  <a:schemeClr val="bg1"/>
                </a:solidFill>
              </a:rPr>
              <a:t> callbacks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can get so complicated that it actually professionally referred to as </a:t>
            </a:r>
            <a:r>
              <a:rPr lang="en-US" b="1" i="1" dirty="0" smtClean="0">
                <a:solidFill>
                  <a:srgbClr val="92D050"/>
                </a:solidFill>
              </a:rPr>
              <a:t>callback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hell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code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3638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7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Callback Hell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callbacks get chained deeper and deeper in the code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Makes the code very unpleasant and confusing to look at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3" y="3354217"/>
            <a:ext cx="7997094" cy="292910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3453" y="630790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36380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Promises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50613"/>
            <a:ext cx="8229600" cy="533271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Promises to Solve the Problem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Promises are built with </a:t>
            </a:r>
            <a:r>
              <a:rPr lang="en-US" b="1" i="1" dirty="0" smtClean="0">
                <a:solidFill>
                  <a:srgbClr val="92D050"/>
                </a:solidFill>
              </a:rPr>
              <a:t>dependency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chains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tasks are </a:t>
            </a:r>
            <a:r>
              <a:rPr lang="en-US" b="1" i="1" dirty="0" smtClean="0">
                <a:solidFill>
                  <a:srgbClr val="92D050"/>
                </a:solidFill>
              </a:rPr>
              <a:t>chained</a:t>
            </a:r>
            <a:r>
              <a:rPr lang="en-US" dirty="0" smtClean="0">
                <a:solidFill>
                  <a:schemeClr val="bg1"/>
                </a:solidFill>
              </a:rPr>
              <a:t> into </a:t>
            </a:r>
            <a:r>
              <a:rPr lang="en-US" b="1" i="1" dirty="0" smtClean="0">
                <a:solidFill>
                  <a:srgbClr val="92D050"/>
                </a:solidFill>
              </a:rPr>
              <a:t>synchronous</a:t>
            </a:r>
            <a:r>
              <a:rPr lang="en-US" dirty="0" smtClean="0">
                <a:solidFill>
                  <a:schemeClr val="bg1"/>
                </a:solidFill>
              </a:rPr>
              <a:t> tasks using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just a look at promises, we will study them in depth in our next unit </a:t>
            </a:r>
            <a:r>
              <a:rPr lang="en-US" smtClean="0">
                <a:solidFill>
                  <a:schemeClr val="bg1"/>
                </a:solidFill>
              </a:rPr>
              <a:t>on JavaScript ES6.</a:t>
            </a:r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3" y="4073928"/>
            <a:ext cx="7997094" cy="196492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3041" y="603884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Introducing Node.js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76371"/>
            <a:ext cx="8229600" cy="484641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Documentation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https</a:t>
            </a:r>
            <a:r>
              <a:rPr lang="en-US" dirty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://nodejs.org/en</a:t>
            </a:r>
            <a:r>
              <a:rPr lang="en-US" dirty="0" smtClean="0">
                <a:solidFill>
                  <a:schemeClr val="bg1"/>
                </a:solidFill>
                <a:effectLst>
                  <a:glow rad="127000">
                    <a:srgbClr val="FFFF00"/>
                  </a:glow>
                </a:effectLst>
                <a:hlinkClick r:id="rId4"/>
              </a:rPr>
              <a:t>/</a:t>
            </a:r>
            <a:endParaRPr lang="en-US" dirty="0">
              <a:solidFill>
                <a:schemeClr val="bg1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6" y="2904614"/>
            <a:ext cx="6186069" cy="99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21" y="4104519"/>
            <a:ext cx="2162477" cy="2095200"/>
          </a:xfrm>
          <a:prstGeom prst="rect">
            <a:avLst/>
          </a:prstGeom>
        </p:spPr>
      </p:pic>
      <p:sp>
        <p:nvSpPr>
          <p:cNvPr id="4" name="Curved Up Arrow 3"/>
          <p:cNvSpPr/>
          <p:nvPr/>
        </p:nvSpPr>
        <p:spPr>
          <a:xfrm>
            <a:off x="2866643" y="3952877"/>
            <a:ext cx="1216152" cy="731520"/>
          </a:xfrm>
          <a:prstGeom prst="curved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rot="16200000" flipV="1">
            <a:off x="4263225" y="5349327"/>
            <a:ext cx="1015391" cy="731520"/>
          </a:xfrm>
          <a:prstGeom prst="curved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Installing Node.js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516812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Node.js.org</a:t>
            </a:r>
            <a:r>
              <a:rPr lang="en-US" dirty="0" smtClean="0">
                <a:solidFill>
                  <a:schemeClr val="bg1"/>
                </a:solidFill>
              </a:rPr>
              <a:t> has various installation options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Windows is the default install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It may be installed by a click on the button for the desired version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For macOS or Linux, go to </a:t>
            </a:r>
            <a:r>
              <a:rPr lang="en-US" b="1" i="1" dirty="0" smtClean="0">
                <a:solidFill>
                  <a:srgbClr val="92D050"/>
                </a:solidFill>
              </a:rPr>
              <a:t>Other Downloads</a:t>
            </a:r>
            <a:endParaRPr lang="en-US" b="1" i="1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4059820"/>
            <a:ext cx="5201376" cy="1664440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flipH="1">
            <a:off x="2471278" y="5825611"/>
            <a:ext cx="1216152" cy="731520"/>
          </a:xfrm>
          <a:prstGeom prst="curved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Installing Node.js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44275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I</a:t>
            </a:r>
            <a:r>
              <a:rPr lang="en-US" b="1" i="1" dirty="0" smtClean="0">
                <a:solidFill>
                  <a:srgbClr val="FFFF00"/>
                </a:solidFill>
              </a:rPr>
              <a:t>nstallation Testing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Open a terminal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Enter the command:</a:t>
            </a:r>
          </a:p>
          <a:p>
            <a:pPr marL="914400" lvl="2" indent="0">
              <a:buClr>
                <a:srgbClr val="FFFF00"/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	</a:t>
            </a:r>
            <a:r>
              <a:rPr lang="en-US" sz="2800" b="1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–v or node --version</a:t>
            </a:r>
            <a:endParaRPr lang="en-US" sz="28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Successful installation should produce the following 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12" y="4454052"/>
            <a:ext cx="5323976" cy="1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Asynchronous Tasks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24120"/>
            <a:ext cx="8229600" cy="495920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Synchronous vs. Asynchronous Tasks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rgbClr val="92D050"/>
                </a:solidFill>
              </a:rPr>
              <a:t>synchronous</a:t>
            </a:r>
            <a:r>
              <a:rPr lang="en-US" dirty="0" smtClean="0">
                <a:solidFill>
                  <a:schemeClr val="bg1"/>
                </a:solidFill>
              </a:rPr>
              <a:t> task must finish before moving on to another task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Therefore it is said to be </a:t>
            </a:r>
            <a:r>
              <a:rPr lang="en-US" b="1" i="1" dirty="0" smtClean="0">
                <a:solidFill>
                  <a:srgbClr val="92D050"/>
                </a:solidFill>
              </a:rPr>
              <a:t>blocking</a:t>
            </a:r>
            <a:r>
              <a:rPr lang="en-US" dirty="0" smtClean="0">
                <a:solidFill>
                  <a:schemeClr val="bg1"/>
                </a:solidFill>
              </a:rPr>
              <a:t> in nature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blocks the other task from proceeding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4144913"/>
            <a:ext cx="7999677" cy="109441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2161" y="5239332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1889</Words>
  <Application>Microsoft Office PowerPoint</Application>
  <PresentationFormat>On-screen Show (4:3)</PresentationFormat>
  <Paragraphs>386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Introducing Node.js</vt:lpstr>
      <vt:lpstr>Introducing Node.js</vt:lpstr>
      <vt:lpstr>Introducing Node.js</vt:lpstr>
      <vt:lpstr>Installing Node.js</vt:lpstr>
      <vt:lpstr>Installing Node.js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Node.js and JavaScript?</vt:lpstr>
      <vt:lpstr>Node.js and JavaScript?</vt:lpstr>
      <vt:lpstr>Node.js and JavaScript?</vt:lpstr>
      <vt:lpstr>Node.js and JavaScript?</vt:lpstr>
      <vt:lpstr>Node.js and JavaScript?</vt:lpstr>
      <vt:lpstr>Node.js Modules</vt:lpstr>
      <vt:lpstr>Node.js Modules</vt:lpstr>
      <vt:lpstr>Node.js Modules</vt:lpstr>
      <vt:lpstr>Node.js Modules</vt:lpstr>
      <vt:lpstr>Node.js Modules</vt:lpstr>
      <vt:lpstr>Node.js Modules</vt:lpstr>
      <vt:lpstr>package.json</vt:lpstr>
      <vt:lpstr>package.json</vt:lpstr>
      <vt:lpstr>Node.js Modules</vt:lpstr>
      <vt:lpstr>File and Directory I/O</vt:lpstr>
      <vt:lpstr>File and Directory I/O</vt:lpstr>
      <vt:lpstr>File and Directory I/O</vt:lpstr>
      <vt:lpstr>File and Directory I/O</vt:lpstr>
      <vt:lpstr>File and Directory I/O</vt:lpstr>
      <vt:lpstr>File and Directory I/O</vt:lpstr>
      <vt:lpstr>File and Directory I/O</vt:lpstr>
      <vt:lpstr>Frameworks and Web APIs</vt:lpstr>
      <vt:lpstr>Frameworks and Web APIs</vt:lpstr>
      <vt:lpstr>ExpressJS</vt:lpstr>
      <vt:lpstr>ExpressJS</vt:lpstr>
      <vt:lpstr>ExpressJS</vt:lpstr>
      <vt:lpstr>ExpressJS</vt:lpstr>
      <vt:lpstr>ExpressJS</vt:lpstr>
      <vt:lpstr>ExpressJS</vt:lpstr>
      <vt:lpstr>ExpressJS</vt:lpstr>
      <vt:lpstr>Promises</vt:lpstr>
      <vt:lpstr>Promises</vt:lpstr>
      <vt:lpstr>Promises</vt:lpstr>
      <vt:lpstr>Promises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210</cp:revision>
  <cp:lastPrinted>2017-12-25T21:35:51Z</cp:lastPrinted>
  <dcterms:created xsi:type="dcterms:W3CDTF">2013-01-24T22:24:37Z</dcterms:created>
  <dcterms:modified xsi:type="dcterms:W3CDTF">2018-01-09T22:31:07Z</dcterms:modified>
</cp:coreProperties>
</file>