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6" r:id="rId2"/>
    <p:sldId id="317" r:id="rId3"/>
    <p:sldId id="271" r:id="rId4"/>
    <p:sldId id="31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21" r:id="rId16"/>
    <p:sldId id="332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33" r:id="rId26"/>
    <p:sldId id="345" r:id="rId27"/>
    <p:sldId id="342" r:id="rId28"/>
    <p:sldId id="346" r:id="rId29"/>
    <p:sldId id="347" r:id="rId30"/>
    <p:sldId id="348" r:id="rId31"/>
    <p:sldId id="349" r:id="rId32"/>
    <p:sldId id="350" r:id="rId33"/>
    <p:sldId id="351" r:id="rId34"/>
    <p:sldId id="343" r:id="rId35"/>
    <p:sldId id="352" r:id="rId36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3/18/2018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2890391"/>
            <a:ext cx="85413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RESTful Web API Design with Node.js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03699"/>
            <a:ext cx="8229600" cy="497962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Methods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HTTP method is a </a:t>
            </a:r>
            <a:r>
              <a:rPr lang="en-US" b="1" i="1" dirty="0" smtClean="0">
                <a:solidFill>
                  <a:srgbClr val="92D050"/>
                </a:solidFill>
              </a:rPr>
              <a:t>verb </a:t>
            </a:r>
            <a:r>
              <a:rPr lang="en-US" dirty="0" smtClean="0">
                <a:solidFill>
                  <a:schemeClr val="bg1"/>
                </a:solidFill>
              </a:rPr>
              <a:t>that is used on a </a:t>
            </a:r>
            <a:r>
              <a:rPr lang="en-US" b="1" i="1" dirty="0" smtClean="0">
                <a:solidFill>
                  <a:srgbClr val="92D050"/>
                </a:solidFill>
              </a:rPr>
              <a:t>resource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: Used for retrieving data, should not include any sensitive information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smtClean="0">
                <a:solidFill>
                  <a:schemeClr val="bg1"/>
                </a:solidFill>
              </a:rPr>
              <a:t>submitting form data, or sending files to a server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smtClean="0">
                <a:solidFill>
                  <a:schemeClr val="bg1"/>
                </a:solidFill>
              </a:rPr>
              <a:t>updating, or replacing files on a server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Used for </a:t>
            </a:r>
            <a:r>
              <a:rPr lang="en-US" dirty="0" smtClean="0">
                <a:solidFill>
                  <a:schemeClr val="bg1"/>
                </a:solidFill>
              </a:rPr>
              <a:t>deleting files from a server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Usually GET and DELETE do not have a request </a:t>
            </a:r>
            <a:r>
              <a:rPr lang="en-US" b="1" i="1" dirty="0" smtClean="0">
                <a:solidFill>
                  <a:srgbClr val="92D050"/>
                </a:solidFill>
              </a:rPr>
              <a:t>body</a:t>
            </a:r>
            <a:r>
              <a:rPr lang="en-US" dirty="0" smtClean="0">
                <a:solidFill>
                  <a:schemeClr val="bg1"/>
                </a:solidFill>
              </a:rPr>
              <a:t>, POST and PUT usually do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621655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68721"/>
            <a:ext cx="8229600" cy="53146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Headers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Key-value pairs that are sent with requests and responses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Examples</a:t>
            </a:r>
            <a:endParaRPr lang="en-US" dirty="0" smtClean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en-US" dirty="0" smtClean="0">
                <a:solidFill>
                  <a:schemeClr val="bg1"/>
                </a:solidFill>
              </a:rPr>
              <a:t>: tells the server the hostname that a user entered into the address bar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US" dirty="0" smtClean="0">
                <a:solidFill>
                  <a:schemeClr val="bg1"/>
                </a:solidFill>
              </a:rPr>
              <a:t>: Tells the receiver the size of the message body in bytes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FFFF00"/>
              </a:buClr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 smtClean="0">
                <a:solidFill>
                  <a:schemeClr val="bg1"/>
                </a:solidFill>
              </a:rPr>
              <a:t>: tells the receiver the format of the 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application/json</a:t>
            </a:r>
          </a:p>
        </p:txBody>
      </p:sp>
    </p:spTree>
    <p:extLst>
      <p:ext uri="{BB962C8B-B14F-4D97-AF65-F5344CB8AC3E}">
        <p14:creationId xmlns:p14="http://schemas.microsoft.com/office/powerpoint/2010/main" val="8940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39912"/>
            <a:ext cx="8229600" cy="494341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Body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HTTP body is the message’s actual data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62830" y="473998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30" y="2723455"/>
            <a:ext cx="8218341" cy="20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39912"/>
            <a:ext cx="8229600" cy="494341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Response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HTTP response is the message that an HTTP  server sends to a </a:t>
            </a:r>
            <a:r>
              <a:rPr lang="en-US" b="1" i="1" dirty="0" smtClean="0">
                <a:solidFill>
                  <a:srgbClr val="92D050"/>
                </a:solidFill>
              </a:rPr>
              <a:t>client </a:t>
            </a:r>
            <a:r>
              <a:rPr lang="en-US" dirty="0" smtClean="0">
                <a:solidFill>
                  <a:schemeClr val="bg1"/>
                </a:solidFill>
              </a:rPr>
              <a:t>in response to a request</a:t>
            </a:r>
            <a:endParaRPr lang="en-US" b="1" i="1" dirty="0" smtClean="0">
              <a:solidFill>
                <a:srgbClr val="92D05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5613149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5" y="2978590"/>
            <a:ext cx="8306610" cy="26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787651"/>
            <a:ext cx="8229600" cy="571273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Status Code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HTTP status code is a 3-digit number that shows the result of the request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HTTP specification defines over 30 status codes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200s</a:t>
            </a:r>
            <a:r>
              <a:rPr lang="en-US" dirty="0" smtClean="0">
                <a:solidFill>
                  <a:schemeClr val="bg1"/>
                </a:solidFill>
              </a:rPr>
              <a:t>: indicate success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200 OK, used when a request was successful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300s</a:t>
            </a:r>
            <a:r>
              <a:rPr lang="en-US" dirty="0">
                <a:solidFill>
                  <a:schemeClr val="bg1"/>
                </a:solidFill>
              </a:rPr>
              <a:t>: indicate </a:t>
            </a:r>
            <a:r>
              <a:rPr lang="en-US" dirty="0" smtClean="0">
                <a:solidFill>
                  <a:schemeClr val="bg1"/>
                </a:solidFill>
              </a:rPr>
              <a:t>redirection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301 Moved Permanently, resource moved elsewhere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400s</a:t>
            </a:r>
            <a:r>
              <a:rPr lang="en-US" dirty="0">
                <a:solidFill>
                  <a:schemeClr val="bg1"/>
                </a:solidFill>
              </a:rPr>
              <a:t>: indicate </a:t>
            </a:r>
            <a:r>
              <a:rPr lang="en-US" dirty="0" smtClean="0">
                <a:solidFill>
                  <a:schemeClr val="bg1"/>
                </a:solidFill>
              </a:rPr>
              <a:t>a client error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404 Not found, a resource could not be found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500s</a:t>
            </a:r>
            <a:r>
              <a:rPr lang="en-US" dirty="0">
                <a:solidFill>
                  <a:schemeClr val="bg1"/>
                </a:solidFill>
              </a:rPr>
              <a:t>: indicate </a:t>
            </a:r>
            <a:r>
              <a:rPr lang="en-US" dirty="0" smtClean="0">
                <a:solidFill>
                  <a:schemeClr val="bg1"/>
                </a:solidFill>
              </a:rPr>
              <a:t>server error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500 Internal Server Error, something went wrong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Exercise02_01_01 – Step 1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Examining </a:t>
            </a:r>
            <a:r>
              <a:rPr lang="en-US" b="1" i="1" smtClean="0">
                <a:solidFill>
                  <a:srgbClr val="FFFF00"/>
                </a:solidFill>
              </a:rPr>
              <a:t>HTTP Communications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</a:p>
        </p:txBody>
      </p:sp>
    </p:spTree>
    <p:extLst>
      <p:ext uri="{BB962C8B-B14F-4D97-AF65-F5344CB8AC3E}">
        <p14:creationId xmlns:p14="http://schemas.microsoft.com/office/powerpoint/2010/main" val="223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REST Resources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RESTful APIs are most often used to perform the following tasks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Manipulate </a:t>
            </a:r>
            <a:r>
              <a:rPr lang="en-US" b="1" i="1" dirty="0" smtClean="0">
                <a:solidFill>
                  <a:srgbClr val="92D050"/>
                </a:solidFill>
              </a:rPr>
              <a:t>collections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Manipulate </a:t>
            </a:r>
            <a:r>
              <a:rPr lang="en-US" b="1" i="1" dirty="0" smtClean="0">
                <a:solidFill>
                  <a:srgbClr val="92D050"/>
                </a:solidFill>
              </a:rPr>
              <a:t>elements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Call remote </a:t>
            </a:r>
            <a:r>
              <a:rPr lang="en-US" b="1" i="1" dirty="0" smtClean="0">
                <a:solidFill>
                  <a:srgbClr val="92D050"/>
                </a:solidFill>
              </a:rPr>
              <a:t>procedures</a:t>
            </a:r>
            <a:endParaRPr lang="en-US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6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Collection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collection is a group of </a:t>
            </a:r>
            <a:r>
              <a:rPr lang="en-US" b="1" i="1" dirty="0" smtClean="0">
                <a:solidFill>
                  <a:srgbClr val="92D050"/>
                </a:solidFill>
              </a:rPr>
              <a:t>elements</a:t>
            </a:r>
            <a:r>
              <a:rPr lang="en-US" dirty="0" smtClean="0">
                <a:solidFill>
                  <a:schemeClr val="bg1"/>
                </a:solidFill>
              </a:rPr>
              <a:t> with the same representation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Examples: a list of events or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messages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interface</a:t>
            </a:r>
            <a:r>
              <a:rPr lang="en-US" dirty="0" smtClean="0">
                <a:solidFill>
                  <a:schemeClr val="bg1"/>
                </a:solidFill>
              </a:rPr>
              <a:t> to a collection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has 2 parts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endpoint</a:t>
            </a:r>
            <a:r>
              <a:rPr lang="en-US" dirty="0" smtClean="0">
                <a:solidFill>
                  <a:schemeClr val="bg1"/>
                </a:solidFill>
              </a:rPr>
              <a:t> of a collection is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its HTTP URL path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HTTP </a:t>
            </a:r>
            <a:r>
              <a:rPr lang="en-US" b="1" i="1" dirty="0" smtClean="0">
                <a:solidFill>
                  <a:srgbClr val="92D050"/>
                </a:solidFill>
              </a:rPr>
              <a:t>method</a:t>
            </a:r>
            <a:r>
              <a:rPr lang="en-US" dirty="0" smtClean="0">
                <a:solidFill>
                  <a:schemeClr val="bg1"/>
                </a:solidFill>
              </a:rPr>
              <a:t> by which it is accessed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48208" y="432768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08" y="2041365"/>
            <a:ext cx="296268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Collection REST Interface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endpoint</a:t>
            </a:r>
            <a:r>
              <a:rPr lang="en-US" dirty="0" smtClean="0">
                <a:solidFill>
                  <a:schemeClr val="bg1"/>
                </a:solidFill>
              </a:rPr>
              <a:t> of the collection, or HTTP URL, ends with the collection </a:t>
            </a:r>
            <a:r>
              <a:rPr lang="en-US" b="1" i="1" dirty="0" smtClean="0">
                <a:solidFill>
                  <a:srgbClr val="92D050"/>
                </a:solidFill>
              </a:rPr>
              <a:t>name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/events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/messages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Collection endpoints support the 4 HTTP </a:t>
            </a:r>
            <a:r>
              <a:rPr lang="en-US" b="1" i="1" dirty="0" smtClean="0">
                <a:solidFill>
                  <a:srgbClr val="92D050"/>
                </a:solidFill>
              </a:rPr>
              <a:t>methods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: list the elements of the collection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POST</a:t>
            </a:r>
            <a:r>
              <a:rPr lang="en-US" dirty="0" smtClean="0">
                <a:solidFill>
                  <a:schemeClr val="bg1"/>
                </a:solidFill>
              </a:rPr>
              <a:t>: insert an element to the collection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PUT</a:t>
            </a:r>
            <a:r>
              <a:rPr lang="en-US" dirty="0" smtClean="0">
                <a:solidFill>
                  <a:schemeClr val="bg1"/>
                </a:solidFill>
              </a:rPr>
              <a:t>: replace the entire collection with another collection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DELETE</a:t>
            </a:r>
            <a:r>
              <a:rPr lang="en-US" dirty="0" smtClean="0">
                <a:solidFill>
                  <a:schemeClr val="bg1"/>
                </a:solidFill>
              </a:rPr>
              <a:t>: delete the entire collection</a:t>
            </a:r>
          </a:p>
        </p:txBody>
      </p:sp>
    </p:spTree>
    <p:extLst>
      <p:ext uri="{BB962C8B-B14F-4D97-AF65-F5344CB8AC3E}">
        <p14:creationId xmlns:p14="http://schemas.microsoft.com/office/powerpoint/2010/main" val="17892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Collection REST Interface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a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5599998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" y="2371737"/>
            <a:ext cx="8285715" cy="32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3267" y="1799829"/>
            <a:ext cx="122187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Request</a:t>
            </a: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3941183" y="-151465"/>
            <a:ext cx="658220" cy="5045948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0968" y="5947459"/>
            <a:ext cx="1406475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Response</a:t>
            </a:r>
          </a:p>
        </p:txBody>
      </p:sp>
      <p:sp>
        <p:nvSpPr>
          <p:cNvPr id="10" name="Bent Arrow 9"/>
          <p:cNvSpPr/>
          <p:nvPr/>
        </p:nvSpPr>
        <p:spPr>
          <a:xfrm rot="5400000" flipH="1" flipV="1">
            <a:off x="4469028" y="3941642"/>
            <a:ext cx="732450" cy="3731431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RESTful Web API </a:t>
            </a:r>
            <a:r>
              <a:rPr lang="en-US" i="1" u="sng" smtClean="0">
                <a:solidFill>
                  <a:prstClr val="white"/>
                </a:solidFill>
              </a:rPr>
              <a:t>Design </a:t>
            </a:r>
            <a:r>
              <a:rPr lang="en-US" i="1" u="sng" smtClean="0">
                <a:solidFill>
                  <a:prstClr val="white"/>
                </a:solidFill>
              </a:rPr>
              <a:t>with </a:t>
            </a:r>
            <a:r>
              <a:rPr lang="en-US" i="1" u="sng" dirty="0" smtClean="0">
                <a:solidFill>
                  <a:prstClr val="white"/>
                </a:solidFill>
              </a:rPr>
              <a:t>Node.js</a:t>
            </a:r>
            <a:r>
              <a:rPr lang="en-US" i="1" dirty="0" smtClean="0">
                <a:solidFill>
                  <a:prstClr val="white"/>
                </a:solidFill>
              </a:rPr>
              <a:t>, by Saleh Hamadeh,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2017 LinkedIn Corporation.</a:t>
            </a:r>
          </a:p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Additional content has been referenced and reproduced, from </a:t>
            </a:r>
            <a:r>
              <a:rPr lang="en-US" i="1" u="sng" dirty="0" smtClean="0">
                <a:solidFill>
                  <a:prstClr val="white"/>
                </a:solidFill>
              </a:rPr>
              <a:t>Understanding REST</a:t>
            </a:r>
            <a:r>
              <a:rPr lang="en-US" i="1" dirty="0" smtClean="0">
                <a:solidFill>
                  <a:prstClr val="white"/>
                </a:solidFill>
              </a:rPr>
              <a:t>, </a:t>
            </a:r>
            <a:r>
              <a:rPr lang="en-US" i="1" dirty="0">
                <a:solidFill>
                  <a:prstClr val="white"/>
                </a:solidFill>
              </a:rPr>
              <a:t>by </a:t>
            </a:r>
            <a:r>
              <a:rPr lang="en-US" i="1" dirty="0" smtClean="0">
                <a:solidFill>
                  <a:prstClr val="white"/>
                </a:solidFill>
              </a:rPr>
              <a:t>Michael Sullivan, </a:t>
            </a:r>
            <a:r>
              <a:rPr lang="en-US" i="1" dirty="0">
                <a:solidFill>
                  <a:prstClr val="white"/>
                </a:solidFill>
              </a:rPr>
              <a:t>©2017 LinkedIn Corporation</a:t>
            </a:r>
            <a:r>
              <a:rPr lang="en-US" i="1" dirty="0" smtClean="0">
                <a:solidFill>
                  <a:prstClr val="white"/>
                </a:solidFill>
              </a:rPr>
              <a:t>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Collection REST Interface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POST </a:t>
            </a:r>
            <a:r>
              <a:rPr lang="en-US" dirty="0" smtClean="0">
                <a:solidFill>
                  <a:schemeClr val="bg1"/>
                </a:solidFill>
              </a:rPr>
              <a:t>to a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49935" y="5604986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" y="2371737"/>
            <a:ext cx="7644130" cy="32190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3267" y="1799829"/>
            <a:ext cx="122187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Request</a:t>
            </a: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4105738" y="-316020"/>
            <a:ext cx="329109" cy="5045948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0968" y="5947459"/>
            <a:ext cx="1406475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Response</a:t>
            </a:r>
          </a:p>
        </p:txBody>
      </p:sp>
      <p:sp>
        <p:nvSpPr>
          <p:cNvPr id="10" name="Bent Arrow 9"/>
          <p:cNvSpPr/>
          <p:nvPr/>
        </p:nvSpPr>
        <p:spPr>
          <a:xfrm rot="5400000" flipH="1" flipV="1">
            <a:off x="4269854" y="3742467"/>
            <a:ext cx="732450" cy="4129782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Collection REST Interface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PUT </a:t>
            </a:r>
            <a:r>
              <a:rPr lang="en-US" dirty="0" smtClean="0">
                <a:solidFill>
                  <a:schemeClr val="bg1"/>
                </a:solidFill>
              </a:rPr>
              <a:t>a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572562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" y="2588161"/>
            <a:ext cx="8285715" cy="3037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3267" y="1909843"/>
            <a:ext cx="122187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Request</a:t>
            </a: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4046550" y="-158556"/>
            <a:ext cx="447486" cy="5045948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0968" y="5947459"/>
            <a:ext cx="1406475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Response</a:t>
            </a:r>
          </a:p>
        </p:txBody>
      </p:sp>
      <p:sp>
        <p:nvSpPr>
          <p:cNvPr id="10" name="Bent Arrow 9"/>
          <p:cNvSpPr/>
          <p:nvPr/>
        </p:nvSpPr>
        <p:spPr>
          <a:xfrm rot="5400000" flipH="1" flipV="1">
            <a:off x="4138579" y="3611192"/>
            <a:ext cx="732450" cy="4392332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Collection REST Interface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DELETE </a:t>
            </a:r>
            <a:r>
              <a:rPr lang="en-US" dirty="0" smtClean="0">
                <a:solidFill>
                  <a:schemeClr val="bg1"/>
                </a:solidFill>
              </a:rPr>
              <a:t>a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29142" y="536289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2" y="2881875"/>
            <a:ext cx="8285715" cy="2450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3267" y="2203557"/>
            <a:ext cx="1221874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Request</a:t>
            </a:r>
          </a:p>
        </p:txBody>
      </p:sp>
      <p:sp>
        <p:nvSpPr>
          <p:cNvPr id="8" name="Bent Arrow 7"/>
          <p:cNvSpPr/>
          <p:nvPr/>
        </p:nvSpPr>
        <p:spPr>
          <a:xfrm rot="16200000" flipH="1">
            <a:off x="4046550" y="135158"/>
            <a:ext cx="447486" cy="5045948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0968" y="5706693"/>
            <a:ext cx="1406475" cy="4616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92D050"/>
                </a:solidFill>
                <a:latin typeface="Calibri"/>
              </a:rPr>
              <a:t>Response</a:t>
            </a:r>
          </a:p>
        </p:txBody>
      </p:sp>
      <p:sp>
        <p:nvSpPr>
          <p:cNvPr id="10" name="Bent Arrow 9"/>
          <p:cNvSpPr/>
          <p:nvPr/>
        </p:nvSpPr>
        <p:spPr>
          <a:xfrm rot="5400000" flipH="1" flipV="1">
            <a:off x="4138579" y="3370426"/>
            <a:ext cx="732450" cy="4392332"/>
          </a:xfrm>
          <a:prstGeom prst="bentArrow">
            <a:avLst>
              <a:gd name="adj1" fmla="val 0"/>
              <a:gd name="adj2" fmla="val 10803"/>
              <a:gd name="adj3" fmla="val 26112"/>
              <a:gd name="adj4" fmla="val 43750"/>
            </a:avLst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Element REST Interface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b="1" i="1" dirty="0" smtClean="0">
                <a:solidFill>
                  <a:srgbClr val="92D050"/>
                </a:solidFill>
              </a:rPr>
              <a:t>element</a:t>
            </a:r>
            <a:r>
              <a:rPr lang="en-US" dirty="0" smtClean="0">
                <a:solidFill>
                  <a:schemeClr val="bg1"/>
                </a:solidFill>
              </a:rPr>
              <a:t> in REST represents a single entity in a collection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i="1" dirty="0" smtClean="0">
                <a:solidFill>
                  <a:srgbClr val="92D050"/>
                </a:solidFill>
              </a:rPr>
              <a:t>endpoint</a:t>
            </a:r>
            <a:r>
              <a:rPr lang="en-US" dirty="0" smtClean="0">
                <a:solidFill>
                  <a:schemeClr val="bg1"/>
                </a:solidFill>
              </a:rPr>
              <a:t> of the element, or HTTP URL, ends with the element </a:t>
            </a:r>
            <a:r>
              <a:rPr lang="en-US" b="1" i="1" dirty="0" smtClean="0">
                <a:solidFill>
                  <a:srgbClr val="92D050"/>
                </a:solidFill>
              </a:rPr>
              <a:t>ID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/events/12345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/messages/16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Element endpoints support only 3 HTTP </a:t>
            </a:r>
            <a:r>
              <a:rPr lang="en-US" b="1" i="1" dirty="0" smtClean="0">
                <a:solidFill>
                  <a:srgbClr val="92D050"/>
                </a:solidFill>
              </a:rPr>
              <a:t>methods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: retrieve the element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PUT</a:t>
            </a:r>
            <a:r>
              <a:rPr lang="en-US" dirty="0" smtClean="0">
                <a:solidFill>
                  <a:schemeClr val="bg1"/>
                </a:solidFill>
              </a:rPr>
              <a:t>: update the element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b="1" i="1" dirty="0" smtClean="0">
                <a:solidFill>
                  <a:srgbClr val="92D050"/>
                </a:solidFill>
              </a:rPr>
              <a:t>DELETE</a:t>
            </a:r>
            <a:r>
              <a:rPr lang="en-US" dirty="0" smtClean="0">
                <a:solidFill>
                  <a:schemeClr val="bg1"/>
                </a:solidFill>
              </a:rPr>
              <a:t>: remove the element from the collection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prstClr val="white"/>
                </a:solidFill>
              </a:rPr>
              <a:t>An </a:t>
            </a:r>
            <a:r>
              <a:rPr lang="en-US" dirty="0">
                <a:solidFill>
                  <a:schemeClr val="bg1"/>
                </a:solidFill>
              </a:rPr>
              <a:t>element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is </a:t>
            </a:r>
            <a:r>
              <a:rPr lang="en-US" b="1" i="1" dirty="0" smtClean="0">
                <a:solidFill>
                  <a:prstClr val="white"/>
                </a:solidFill>
              </a:rPr>
              <a:t>inserted</a:t>
            </a:r>
            <a:r>
              <a:rPr lang="en-US" dirty="0" smtClean="0">
                <a:solidFill>
                  <a:prstClr val="white"/>
                </a:solidFill>
              </a:rPr>
              <a:t> in a collection with a POST to the collection, not to an element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467746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05347"/>
            <a:ext cx="8229600" cy="559504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Remote Procedure REST Interface</a:t>
            </a:r>
            <a:endParaRPr lang="en-US" sz="3000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b="1" i="1" dirty="0" smtClean="0">
                <a:solidFill>
                  <a:srgbClr val="92D050"/>
                </a:solidFill>
              </a:rPr>
              <a:t>endpoints</a:t>
            </a:r>
            <a:r>
              <a:rPr lang="en-US" sz="2600" dirty="0" smtClean="0">
                <a:solidFill>
                  <a:schemeClr val="bg1"/>
                </a:solidFill>
              </a:rPr>
              <a:t> of remote procedures do not have a standard naming convention	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Best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Practices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i="1" dirty="0" smtClean="0">
                <a:solidFill>
                  <a:srgbClr val="92D050"/>
                </a:solidFill>
              </a:rPr>
              <a:t>verbs</a:t>
            </a:r>
            <a:r>
              <a:rPr lang="en-US" dirty="0" smtClean="0">
                <a:solidFill>
                  <a:schemeClr val="bg1"/>
                </a:solidFill>
              </a:rPr>
              <a:t> that describe the procedure being executed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/search</a:t>
            </a:r>
            <a:r>
              <a:rPr lang="en-US" dirty="0" smtClean="0">
                <a:solidFill>
                  <a:schemeClr val="bg1"/>
                </a:solidFill>
              </a:rPr>
              <a:t> or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/reply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solidFill>
                  <a:schemeClr val="bg1"/>
                </a:solidFill>
              </a:rPr>
              <a:t> for calling </a:t>
            </a:r>
            <a:r>
              <a:rPr lang="en-US" b="1" i="1" dirty="0" smtClean="0">
                <a:solidFill>
                  <a:srgbClr val="92D050"/>
                </a:solidFill>
              </a:rPr>
              <a:t>safe</a:t>
            </a:r>
            <a:r>
              <a:rPr lang="en-US" dirty="0" smtClean="0">
                <a:solidFill>
                  <a:schemeClr val="bg1"/>
                </a:solidFill>
              </a:rPr>
              <a:t> procedures</a:t>
            </a:r>
          </a:p>
          <a:p>
            <a:pPr marL="1371600" lvl="2" indent="-4572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 smtClean="0">
                <a:solidFill>
                  <a:schemeClr val="bg1"/>
                </a:solidFill>
              </a:rPr>
              <a:t> for </a:t>
            </a:r>
            <a:r>
              <a:rPr lang="en-US" dirty="0">
                <a:solidFill>
                  <a:schemeClr val="bg1"/>
                </a:solidFill>
              </a:rPr>
              <a:t>calling </a:t>
            </a:r>
            <a:r>
              <a:rPr lang="en-US" b="1" i="1" dirty="0" smtClean="0">
                <a:solidFill>
                  <a:srgbClr val="92D050"/>
                </a:solidFill>
              </a:rPr>
              <a:t>unsafe</a:t>
            </a:r>
            <a:r>
              <a:rPr lang="en-US" dirty="0" smtClean="0">
                <a:solidFill>
                  <a:schemeClr val="bg1"/>
                </a:solidFill>
              </a:rPr>
              <a:t> procedures</a:t>
            </a:r>
          </a:p>
          <a:p>
            <a:pPr marL="740664" lvl="1" indent="-283464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Safe procedures have no </a:t>
            </a:r>
            <a:r>
              <a:rPr lang="en-US" sz="2600" b="1" i="1" dirty="0" smtClean="0">
                <a:solidFill>
                  <a:srgbClr val="92D050"/>
                </a:solidFill>
              </a:rPr>
              <a:t>side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en-US" sz="2600" b="1" i="1" dirty="0" smtClean="0">
                <a:solidFill>
                  <a:srgbClr val="92D050"/>
                </a:solidFill>
              </a:rPr>
              <a:t>effects</a:t>
            </a:r>
            <a:r>
              <a:rPr lang="en-US" sz="2600" dirty="0" smtClean="0">
                <a:solidFill>
                  <a:schemeClr val="bg1"/>
                </a:solidFill>
              </a:rPr>
              <a:t>, calling it any number of times does not change response or server state</a:t>
            </a:r>
          </a:p>
        </p:txBody>
      </p:sp>
    </p:spTree>
    <p:extLst>
      <p:ext uri="{BB962C8B-B14F-4D97-AF65-F5344CB8AC3E}">
        <p14:creationId xmlns:p14="http://schemas.microsoft.com/office/powerpoint/2010/main" val="197100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Exercise02_01_01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Obtain a </a:t>
            </a:r>
            <a:r>
              <a:rPr lang="en-US" b="1" i="1" smtClean="0">
                <a:solidFill>
                  <a:srgbClr val="FFFF00"/>
                </a:solidFill>
              </a:rPr>
              <a:t>Twitter Account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</p:spTree>
    <p:extLst>
      <p:ext uri="{BB962C8B-B14F-4D97-AF65-F5344CB8AC3E}">
        <p14:creationId xmlns:p14="http://schemas.microsoft.com/office/powerpoint/2010/main" val="18699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22630"/>
            <a:ext cx="8229600" cy="537775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What is REST?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Representational State Transfer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b="1" i="1" dirty="0" smtClean="0">
                <a:solidFill>
                  <a:srgbClr val="92D050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for designing network-based applications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Things that REST is not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Protocol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Framework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Standard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6"/>
            <a:ext cx="8477794" cy="621655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49790"/>
            <a:ext cx="8229600" cy="5350598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Architectural Constraints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Client-server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Stateless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Caching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Uniform Interface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Layered System</a:t>
            </a:r>
          </a:p>
          <a:p>
            <a:pPr marL="971550" lvl="1" indent="-51435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Code on demand (optional)</a:t>
            </a:r>
          </a:p>
        </p:txBody>
      </p:sp>
    </p:spTree>
    <p:extLst>
      <p:ext uri="{BB962C8B-B14F-4D97-AF65-F5344CB8AC3E}">
        <p14:creationId xmlns:p14="http://schemas.microsoft.com/office/powerpoint/2010/main" val="219411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40325"/>
            <a:ext cx="8229600" cy="526006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Client-server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REST uses a client-server architecture to separate concerns</a:t>
            </a: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Client handles the </a:t>
            </a:r>
            <a:r>
              <a:rPr lang="en-US" b="1" i="1" dirty="0" smtClean="0">
                <a:solidFill>
                  <a:srgbClr val="92D050"/>
                </a:solidFill>
              </a:rPr>
              <a:t>UI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Server handles the </a:t>
            </a:r>
            <a:r>
              <a:rPr lang="en-US" b="1" i="1" dirty="0" smtClean="0">
                <a:solidFill>
                  <a:srgbClr val="92D050"/>
                </a:solidFill>
              </a:rPr>
              <a:t>data</a:t>
            </a:r>
            <a:r>
              <a:rPr lang="en-US" dirty="0" smtClean="0">
                <a:solidFill>
                  <a:schemeClr val="bg1"/>
                </a:solidFill>
              </a:rPr>
              <a:t> 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06862" y="4002434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62" y="2855566"/>
            <a:ext cx="4130273" cy="11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51026"/>
            <a:ext cx="8229600" cy="564936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Stateless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REST servers are </a:t>
            </a:r>
            <a:r>
              <a:rPr lang="en-US" b="1" i="1" dirty="0" smtClean="0">
                <a:solidFill>
                  <a:srgbClr val="92D050"/>
                </a:solidFill>
              </a:rPr>
              <a:t>stateless</a:t>
            </a:r>
            <a:endParaRPr lang="en-US" b="1" i="1" dirty="0">
              <a:solidFill>
                <a:srgbClr val="92D050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Server knows nothing about the client except what is contained in the client request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Each client request must contain all the information necessary to understand the request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Session </a:t>
            </a:r>
            <a:r>
              <a:rPr lang="en-US" b="1" i="1" dirty="0" smtClean="0">
                <a:solidFill>
                  <a:srgbClr val="92D050"/>
                </a:solidFill>
              </a:rPr>
              <a:t>state</a:t>
            </a:r>
            <a:r>
              <a:rPr lang="en-US" dirty="0" smtClean="0">
                <a:solidFill>
                  <a:schemeClr val="bg1"/>
                </a:solidFill>
              </a:rPr>
              <a:t> is therefore kept entirely on the client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Benefits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Visibility</a:t>
            </a:r>
            <a:r>
              <a:rPr lang="en-US" dirty="0" smtClean="0">
                <a:solidFill>
                  <a:schemeClr val="bg1"/>
                </a:solidFill>
              </a:rPr>
              <a:t> - developers don’t need to look farther than the request to trace a bug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Reliability</a:t>
            </a:r>
            <a:r>
              <a:rPr lang="en-US" dirty="0" smtClean="0">
                <a:solidFill>
                  <a:schemeClr val="bg1"/>
                </a:solidFill>
              </a:rPr>
              <a:t> - easy to recover from system failures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Scalability</a:t>
            </a:r>
            <a:r>
              <a:rPr lang="en-US" dirty="0" smtClean="0">
                <a:solidFill>
                  <a:schemeClr val="bg1"/>
                </a:solidFill>
              </a:rPr>
              <a:t> – servers can immediately free up resources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API Fundamentals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Communication via HTTP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REST Resources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Properties of RESTful APIs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Generating Twitter API Keys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Initializing MongoDB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Creating a Node.js / ExpressJS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31682"/>
            <a:ext cx="8229600" cy="5368705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Caching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 REST responses must be labeled as cacheable or not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39042" y="5187635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43" y="2961629"/>
            <a:ext cx="5465911" cy="22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23042"/>
            <a:ext cx="8229600" cy="547734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Caching Benefits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Performance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Reduces server wait time and load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Stateless + Caching = Cache Anywhere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Many request don’t need to go all the way to the server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Scalability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Server gets fewer requests, so can handle more clients</a:t>
            </a:r>
          </a:p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Caching Negatives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b="1" i="1" dirty="0" smtClean="0">
                <a:solidFill>
                  <a:srgbClr val="92D050"/>
                </a:solidFill>
              </a:rPr>
              <a:t>reliability</a:t>
            </a:r>
            <a:r>
              <a:rPr lang="en-US" dirty="0" smtClean="0">
                <a:solidFill>
                  <a:schemeClr val="bg1"/>
                </a:solidFill>
              </a:rPr>
              <a:t>, data can get stale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Must find correct balance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95152" y="932507"/>
            <a:ext cx="8353697" cy="556788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sz="3000" b="1" i="1" dirty="0" smtClean="0">
                <a:solidFill>
                  <a:srgbClr val="FFFF00"/>
                </a:solidFill>
              </a:rPr>
              <a:t>Uniform Interface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Identification</a:t>
            </a:r>
            <a:r>
              <a:rPr lang="en-US" sz="2600" dirty="0" smtClean="0">
                <a:solidFill>
                  <a:schemeClr val="bg1"/>
                </a:solidFill>
              </a:rPr>
              <a:t> of resources 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All resources accessed through </a:t>
            </a:r>
            <a:r>
              <a:rPr lang="en-US" b="1" i="1" dirty="0" smtClean="0">
                <a:solidFill>
                  <a:srgbClr val="92D050"/>
                </a:solidFill>
              </a:rPr>
              <a:t>endpoints</a:t>
            </a:r>
          </a:p>
          <a:p>
            <a:pPr lvl="1">
              <a:buClr>
                <a:srgbClr val="FFFF00"/>
              </a:buClr>
            </a:pPr>
            <a:r>
              <a:rPr lang="en-US" sz="2600" dirty="0" smtClean="0">
                <a:solidFill>
                  <a:schemeClr val="bg1"/>
                </a:solidFill>
              </a:rPr>
              <a:t>Manipulation of resources through </a:t>
            </a:r>
            <a:r>
              <a:rPr lang="en-US" sz="2600" b="1" i="1" dirty="0" smtClean="0">
                <a:solidFill>
                  <a:srgbClr val="92D050"/>
                </a:solidFill>
              </a:rPr>
              <a:t>representations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Do not need to mimic server implementation, use a standard representation like JSON or XML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Self-descriptive</a:t>
            </a:r>
            <a:r>
              <a:rPr lang="en-US" sz="2600" dirty="0" smtClean="0">
                <a:solidFill>
                  <a:schemeClr val="bg1"/>
                </a:solidFill>
              </a:rPr>
              <a:t> messages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Server includes to help client process, such as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US" dirty="0" smtClean="0">
                <a:solidFill>
                  <a:schemeClr val="bg1"/>
                </a:solidFill>
              </a:rPr>
              <a:t> headers</a:t>
            </a:r>
          </a:p>
          <a:p>
            <a:pPr lvl="1">
              <a:buClr>
                <a:srgbClr val="FFFF00"/>
              </a:buClr>
            </a:pPr>
            <a:r>
              <a:rPr lang="en-US" sz="2600" b="1" i="1" dirty="0" smtClean="0">
                <a:solidFill>
                  <a:srgbClr val="92D050"/>
                </a:solidFill>
              </a:rPr>
              <a:t>HATEOAS</a:t>
            </a:r>
            <a:r>
              <a:rPr lang="en-US" sz="2600" dirty="0" smtClean="0">
                <a:solidFill>
                  <a:schemeClr val="bg1"/>
                </a:solidFill>
              </a:rPr>
              <a:t> - Hypermedia as the Engine of App State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Clients know only a fixed endpoint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This endpoint gives access to others only by hyperlink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93157"/>
            <a:ext cx="8477794" cy="576388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Properties of RESTful APIs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95152" y="932507"/>
            <a:ext cx="8353697" cy="556788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Layered System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Intermediary </a:t>
            </a:r>
            <a:r>
              <a:rPr lang="en-US" dirty="0" smtClean="0">
                <a:solidFill>
                  <a:schemeClr val="bg1"/>
                </a:solidFill>
              </a:rPr>
              <a:t>components can transform the content of messages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Enables </a:t>
            </a:r>
            <a:r>
              <a:rPr lang="en-US" b="1" i="1" dirty="0" smtClean="0">
                <a:solidFill>
                  <a:srgbClr val="92D050"/>
                </a:solidFill>
              </a:rPr>
              <a:t>encapsulation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Layers can be added in front of a final layer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Layer acts as a middleman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Enables </a:t>
            </a:r>
            <a:r>
              <a:rPr lang="en-US" b="1" i="1" dirty="0" smtClean="0">
                <a:solidFill>
                  <a:srgbClr val="92D050"/>
                </a:solidFill>
              </a:rPr>
              <a:t>scalability</a:t>
            </a:r>
            <a:endParaRPr lang="en-US" dirty="0" smtClean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Layers can implement load balancing</a:t>
            </a:r>
          </a:p>
          <a:p>
            <a:pPr lvl="1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Enables </a:t>
            </a:r>
            <a:r>
              <a:rPr lang="en-US" b="1" i="1" dirty="0" smtClean="0">
                <a:solidFill>
                  <a:srgbClr val="92D050"/>
                </a:solidFill>
              </a:rPr>
              <a:t>security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Layers can </a:t>
            </a:r>
            <a:r>
              <a:rPr lang="en-US" dirty="0" smtClean="0">
                <a:solidFill>
                  <a:schemeClr val="bg1"/>
                </a:solidFill>
              </a:rPr>
              <a:t>add access control rules to data crossing a boundary, provide a firewall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Exercise02_01_01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Create a Twitter App and Initialize MongoDB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</p:spTree>
    <p:extLst>
      <p:ext uri="{BB962C8B-B14F-4D97-AF65-F5344CB8AC3E}">
        <p14:creationId xmlns:p14="http://schemas.microsoft.com/office/powerpoint/2010/main" val="11445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Exercise02_01_01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Creating a Node.js / ExpressJS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2" y="2830284"/>
            <a:ext cx="8030116" cy="26561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REST Resources</a:t>
            </a:r>
          </a:p>
        </p:txBody>
      </p:sp>
    </p:spTree>
    <p:extLst>
      <p:ext uri="{BB962C8B-B14F-4D97-AF65-F5344CB8AC3E}">
        <p14:creationId xmlns:p14="http://schemas.microsoft.com/office/powerpoint/2010/main" val="29891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API Fundamentals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049482"/>
            <a:ext cx="8229600" cy="5233844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What is an API?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Various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definitions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set of rules, protocols, and tools for building software applications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tool, or set of programming instructions and standards for accessing Web-based software applications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API is a set of </a:t>
            </a:r>
            <a:r>
              <a:rPr lang="en-US" b="1" i="1" dirty="0" smtClean="0">
                <a:solidFill>
                  <a:srgbClr val="92D050"/>
                </a:solidFill>
              </a:rPr>
              <a:t>functions</a:t>
            </a:r>
            <a:r>
              <a:rPr lang="en-US" dirty="0" smtClean="0">
                <a:solidFill>
                  <a:schemeClr val="bg1"/>
                </a:solidFill>
              </a:rPr>
              <a:t>, or a </a:t>
            </a:r>
            <a:r>
              <a:rPr lang="en-US" b="1" i="1" dirty="0" smtClean="0">
                <a:solidFill>
                  <a:srgbClr val="92D050"/>
                </a:solidFill>
              </a:rPr>
              <a:t>contract</a:t>
            </a: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92D050"/>
                </a:solidFill>
              </a:rPr>
              <a:t>S</a:t>
            </a:r>
            <a:r>
              <a:rPr lang="en-US" b="1" i="1" dirty="0" smtClean="0">
                <a:solidFill>
                  <a:srgbClr val="92D050"/>
                </a:solidFill>
              </a:rPr>
              <a:t>ynopsis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API is an </a:t>
            </a:r>
            <a:r>
              <a:rPr lang="en-US" b="1" i="1" dirty="0" smtClean="0">
                <a:solidFill>
                  <a:srgbClr val="92D050"/>
                </a:solidFill>
              </a:rPr>
              <a:t>interface</a:t>
            </a:r>
            <a:r>
              <a:rPr lang="en-US" dirty="0" smtClean="0">
                <a:solidFill>
                  <a:schemeClr val="bg1"/>
                </a:solidFill>
              </a:rPr>
              <a:t> that hides the details of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4466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API Fundamentals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Use of APIs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Abstracting</a:t>
            </a:r>
            <a:r>
              <a:rPr lang="en-US" dirty="0" smtClean="0">
                <a:solidFill>
                  <a:schemeClr val="bg1"/>
                </a:solidFill>
              </a:rPr>
              <a:t> complex functionality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Performing tasks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Retrieving data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Manipulating data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Web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services</a:t>
            </a:r>
            <a:r>
              <a:rPr lang="en-US" dirty="0" smtClean="0">
                <a:solidFill>
                  <a:schemeClr val="bg1"/>
                </a:solidFill>
              </a:rPr>
              <a:t> are APIs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service offered by an electronic device to another electronic </a:t>
            </a:r>
            <a:r>
              <a:rPr lang="en-US" dirty="0" smtClean="0">
                <a:solidFill>
                  <a:schemeClr val="bg1"/>
                </a:solidFill>
              </a:rPr>
              <a:t>device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Communicating </a:t>
            </a:r>
            <a:r>
              <a:rPr lang="en-US" dirty="0">
                <a:solidFill>
                  <a:schemeClr val="bg1"/>
                </a:solidFill>
              </a:rPr>
              <a:t>with each other via the World Wide Web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API Fundamentals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Use of APIs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Web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: an interface that runs on a network</a:t>
            </a: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There are two main specifications for used for implementing Web services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SOAP</a:t>
            </a:r>
            <a:r>
              <a:rPr lang="en-US" dirty="0" smtClean="0">
                <a:solidFill>
                  <a:schemeClr val="bg1"/>
                </a:solidFill>
              </a:rPr>
              <a:t>: Simple Object Access Protocol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92D050"/>
                </a:solidFill>
              </a:rPr>
              <a:t>REST</a:t>
            </a:r>
            <a:r>
              <a:rPr lang="en-US" dirty="0" smtClean="0">
                <a:solidFill>
                  <a:schemeClr val="bg1"/>
                </a:solidFill>
              </a:rPr>
              <a:t>: Representational State Transfer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61053" y="4100613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01" y="2366814"/>
            <a:ext cx="5463199" cy="17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API Fundamentals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58844"/>
            <a:ext cx="8229600" cy="5124482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REST or RESTful APIs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Make use of various parts of the </a:t>
            </a:r>
            <a:r>
              <a:rPr lang="en-US" b="1" i="1" dirty="0" smtClean="0">
                <a:solidFill>
                  <a:srgbClr val="92D050"/>
                </a:solidFill>
              </a:rPr>
              <a:t>HTTP</a:t>
            </a:r>
            <a:r>
              <a:rPr lang="en-US" dirty="0" smtClean="0">
                <a:solidFill>
                  <a:schemeClr val="bg1"/>
                </a:solidFill>
              </a:rPr>
              <a:t> protocol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30119" y="594780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19" y="2494019"/>
            <a:ext cx="5883761" cy="3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39912"/>
            <a:ext cx="8229600" cy="4943413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HTTP Request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HTTP request is the message that a client sends to an HTTP </a:t>
            </a:r>
            <a:r>
              <a:rPr lang="en-US" b="1" i="1" dirty="0" smtClean="0">
                <a:solidFill>
                  <a:srgbClr val="92D050"/>
                </a:solidFill>
              </a:rPr>
              <a:t>server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5413971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99670"/>
            <a:ext cx="8218341" cy="23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274638"/>
            <a:ext cx="8477794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Communication via HTTP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303699"/>
            <a:ext cx="8229600" cy="4979627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URL Path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b="1" i="1" dirty="0" smtClean="0">
                <a:solidFill>
                  <a:srgbClr val="92D050"/>
                </a:solidFill>
              </a:rPr>
              <a:t>identifier</a:t>
            </a:r>
            <a:r>
              <a:rPr lang="en-US" dirty="0" smtClean="0">
                <a:solidFill>
                  <a:schemeClr val="bg1"/>
                </a:solidFill>
              </a:rPr>
              <a:t> for a server </a:t>
            </a:r>
            <a:r>
              <a:rPr lang="en-US" b="1" i="1" dirty="0" smtClean="0">
                <a:solidFill>
                  <a:srgbClr val="92D050"/>
                </a:solidFill>
              </a:rPr>
              <a:t>resource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URL path to a static file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http://www.pixabay/images/mypic.png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URL path to a server-side script or proxy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https://www.mysite.com/signup.php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URL path to a social </a:t>
            </a:r>
            <a:r>
              <a:rPr lang="en-US" dirty="0">
                <a:solidFill>
                  <a:schemeClr val="bg1"/>
                </a:solidFill>
              </a:rPr>
              <a:t>media profile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www.linkedin.com/pub/mark-	buckler/27/390/295</a:t>
            </a:r>
          </a:p>
        </p:txBody>
      </p:sp>
    </p:spTree>
    <p:extLst>
      <p:ext uri="{BB962C8B-B14F-4D97-AF65-F5344CB8AC3E}">
        <p14:creationId xmlns:p14="http://schemas.microsoft.com/office/powerpoint/2010/main" val="28182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1155</Words>
  <Application>Microsoft Office PowerPoint</Application>
  <PresentationFormat>On-screen Show (4:3)</PresentationFormat>
  <Paragraphs>272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Credits</vt:lpstr>
      <vt:lpstr>LEARNING OBJECTIVES</vt:lpstr>
      <vt:lpstr>API Fundamentals</vt:lpstr>
      <vt:lpstr>API Fundamentals</vt:lpstr>
      <vt:lpstr>API Fundamentals</vt:lpstr>
      <vt:lpstr>API Fundamentals</vt:lpstr>
      <vt:lpstr>Communication via HTTP</vt:lpstr>
      <vt:lpstr>Communication via HTTP</vt:lpstr>
      <vt:lpstr>Communication via HTTP</vt:lpstr>
      <vt:lpstr>Communication via HTTP</vt:lpstr>
      <vt:lpstr>Communication via HTTP</vt:lpstr>
      <vt:lpstr>Communication via HTTP</vt:lpstr>
      <vt:lpstr>Communication via HTTP</vt:lpstr>
      <vt:lpstr>Communication via HTTP</vt:lpstr>
      <vt:lpstr>REST Resources</vt:lpstr>
      <vt:lpstr>REST Resources</vt:lpstr>
      <vt:lpstr>REST Resources</vt:lpstr>
      <vt:lpstr>REST Resources</vt:lpstr>
      <vt:lpstr>REST Resources</vt:lpstr>
      <vt:lpstr>REST Resources</vt:lpstr>
      <vt:lpstr>REST Resources</vt:lpstr>
      <vt:lpstr>REST Resources</vt:lpstr>
      <vt:lpstr>REST Resources</vt:lpstr>
      <vt:lpstr>REST Resources</vt:lpstr>
      <vt:lpstr>Properties of RESTful APIs</vt:lpstr>
      <vt:lpstr>Properties of RESTful APIs</vt:lpstr>
      <vt:lpstr>Properties of RESTful APIs</vt:lpstr>
      <vt:lpstr>Properties of RESTful APIs</vt:lpstr>
      <vt:lpstr>Properties of RESTful APIs</vt:lpstr>
      <vt:lpstr>Properties of RESTful APIs</vt:lpstr>
      <vt:lpstr>Properties of RESTful APIs</vt:lpstr>
      <vt:lpstr>Properties of RESTful APIs</vt:lpstr>
      <vt:lpstr>REST Resources</vt:lpstr>
      <vt:lpstr>REST Resources</vt:lpstr>
    </vt:vector>
  </TitlesOfParts>
  <Company>UAT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J. Buckler</cp:lastModifiedBy>
  <cp:revision>249</cp:revision>
  <cp:lastPrinted>2017-12-27T21:46:59Z</cp:lastPrinted>
  <dcterms:created xsi:type="dcterms:W3CDTF">2013-01-24T22:24:37Z</dcterms:created>
  <dcterms:modified xsi:type="dcterms:W3CDTF">2018-03-18T15:56:10Z</dcterms:modified>
</cp:coreProperties>
</file>