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16" r:id="rId2"/>
    <p:sldId id="317" r:id="rId3"/>
    <p:sldId id="271" r:id="rId4"/>
    <p:sldId id="310" r:id="rId5"/>
    <p:sldId id="322" r:id="rId6"/>
    <p:sldId id="323" r:id="rId7"/>
    <p:sldId id="324" r:id="rId8"/>
    <p:sldId id="325" r:id="rId9"/>
    <p:sldId id="321" r:id="rId10"/>
    <p:sldId id="326" r:id="rId11"/>
    <p:sldId id="329" r:id="rId12"/>
    <p:sldId id="328" r:id="rId13"/>
    <p:sldId id="330" r:id="rId14"/>
    <p:sldId id="327" r:id="rId15"/>
    <p:sldId id="332" r:id="rId16"/>
    <p:sldId id="331" r:id="rId17"/>
    <p:sldId id="333" r:id="rId18"/>
    <p:sldId id="334" r:id="rId19"/>
    <p:sldId id="335" r:id="rId20"/>
    <p:sldId id="336" r:id="rId21"/>
    <p:sldId id="338" r:id="rId22"/>
    <p:sldId id="337" r:id="rId23"/>
    <p:sldId id="340" r:id="rId24"/>
    <p:sldId id="341" r:id="rId25"/>
    <p:sldId id="342" r:id="rId26"/>
    <p:sldId id="343" r:id="rId27"/>
    <p:sldId id="339" r:id="rId28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66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149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6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2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9AB2F56-8B35-4525-9C57-CFFAE2B705F2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6A3DF1C-54B9-4A4E-AA3B-AE75FA7A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21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50DB36-2EDE-486A-AF0D-9F9E960A25FD}" type="datetimeFigureOut">
              <a:rPr lang="en-US"/>
              <a:t>3/18/2018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8DBF0BD-6A94-4810-BC89-4495240496D7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6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15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5AFC41-0D77-4898-9B4A-3641A2D6273C}" type="datetime1">
              <a:rPr lang="en-US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3B067-756A-43EE-9641-2B347BCF16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4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708815-F8C7-47B3-9ADC-B63FC50E4813}" type="datetime1">
              <a:rPr lang="en-US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DF6F8-487E-48FB-B2A9-DE952F457DC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1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8CF4CE-3FB2-4C76-A5A4-442A9819BFA9}" type="datetime1">
              <a:rPr lang="en-US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92B3EB-88B0-48C0-9D7B-F0D4FF722FE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9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739DA2-DDC0-43DF-B54F-2E3C9C1A6803}" type="datetime1">
              <a:rPr lang="en-US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DD4F0A-E281-4771-9A3F-0B81C5C9700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3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A15260-F832-4CE9-9C38-E4A05BA9358B}" type="datetime1">
              <a:rPr lang="en-US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4690C-1741-4D25-BE7C-4E1D1A5B9F7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9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110952-8CD7-494F-859B-6F1B370EA9E8}" type="datetime1">
              <a:rPr lang="en-US"/>
              <a:pPr/>
              <a:t>3/18/2018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F62F4-C9EA-4DB3-A2A2-32C3A6180F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9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9B6D11-8802-47CD-AFDB-51EA00444A97}" type="datetime1">
              <a:rPr lang="en-US"/>
              <a:pPr/>
              <a:t>3/18/2018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6A0CB-F43E-45D2-969E-3473509AEEA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9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CBA129-E43C-4EFB-BB6D-369C0929D01A}" type="datetime1">
              <a:rPr lang="en-US"/>
              <a:pPr/>
              <a:t>3/18/2018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E38C9-1406-4F8F-BCD6-2D5596A19A0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7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B5008A-6B09-49F9-8B13-172246AC50A8}" type="datetime1">
              <a:rPr lang="en-US"/>
              <a:pPr/>
              <a:t>3/18/2018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89AD7-E4AD-48DF-AC76-9C28AD4183C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8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221EA2-617F-44FC-B845-53FA061E5AAC}" type="datetime1">
              <a:rPr lang="en-US"/>
              <a:pPr/>
              <a:t>3/18/2018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EDF7E-E21D-4819-9309-13AD8C09FDD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6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BCC120-1EB5-4215-B6AC-7E2514652CD5}" type="datetime1">
              <a:rPr lang="en-US"/>
              <a:pPr/>
              <a:t>3/18/2018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05AE99-2789-445C-B342-7AC4D588C5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4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1878F405-1F9F-4E29-86A1-6764BBA45A9F}" type="datetime1">
              <a:rPr lang="en-US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00223B6-351F-4D1D-8410-2F1940303858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pressjs.com/en/guide/routing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pressjs.com/en/guide/writing-middleware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twitter.com/en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1336" y="3073271"/>
            <a:ext cx="85413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Consuming a RESTful API</a:t>
            </a:r>
            <a:endParaRPr lang="en-US" sz="3200" b="1" i="1" spc="3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55575" y="5411225"/>
            <a:ext cx="726598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 smtClean="0">
                <a:solidFill>
                  <a:srgbClr val="00CCFF"/>
                </a:solidFill>
                <a:latin typeface="Arial"/>
                <a:ea typeface="+mn-ea"/>
                <a:cs typeface="Arial"/>
              </a:rPr>
              <a:t>Mark J. Buckler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spc="300" dirty="0" smtClean="0">
                <a:solidFill>
                  <a:srgbClr val="00CCFF"/>
                </a:solidFill>
                <a:latin typeface="Arial"/>
                <a:ea typeface="+mn-ea"/>
                <a:cs typeface="Arial"/>
              </a:rPr>
              <a:t>OCPJP,CIWJS</a:t>
            </a:r>
            <a:endParaRPr lang="en-US" sz="2400" b="1" i="1" spc="300" dirty="0">
              <a:solidFill>
                <a:srgbClr val="00CCFF"/>
              </a:solidFill>
              <a:latin typeface="Arial"/>
              <a:ea typeface="+mn-ea"/>
              <a:cs typeface="Arial"/>
            </a:endParaRPr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7432675" y="5297285"/>
            <a:ext cx="0" cy="138767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461" y="5297285"/>
            <a:ext cx="1126375" cy="65254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48" y="6009578"/>
            <a:ext cx="762000" cy="67665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9805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Authentication and Authorization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158844"/>
            <a:ext cx="8229600" cy="5124482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ExpressJS Routing			</a:t>
            </a:r>
            <a:r>
              <a:rPr lang="en-US" dirty="0" smtClean="0">
                <a:solidFill>
                  <a:schemeClr val="bg1"/>
                </a:solidFill>
                <a:effectLst>
                  <a:glow rad="127000">
                    <a:srgbClr val="FFFF00"/>
                  </a:glow>
                </a:effectLst>
                <a:hlinkClick r:id="rId4"/>
              </a:rPr>
              <a:t>https://expressjs.com/en/guide/routing.html</a:t>
            </a:r>
            <a:endParaRPr lang="en-US" b="1" i="1" dirty="0" smtClean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Routing </a:t>
            </a:r>
            <a:r>
              <a:rPr lang="en-US" dirty="0" smtClean="0">
                <a:solidFill>
                  <a:schemeClr val="bg1"/>
                </a:solidFill>
              </a:rPr>
              <a:t>refers </a:t>
            </a:r>
            <a:r>
              <a:rPr lang="en-US" dirty="0">
                <a:solidFill>
                  <a:schemeClr val="bg1"/>
                </a:solidFill>
              </a:rPr>
              <a:t>to the definition of application end points (URIs) and how they respond to client </a:t>
            </a:r>
            <a:r>
              <a:rPr lang="en-US" dirty="0" smtClean="0">
                <a:solidFill>
                  <a:schemeClr val="bg1"/>
                </a:solidFill>
              </a:rPr>
              <a:t>requests</a:t>
            </a: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A route </a:t>
            </a:r>
            <a:r>
              <a:rPr lang="en-US" b="1" i="1" dirty="0">
                <a:solidFill>
                  <a:srgbClr val="92D050"/>
                </a:solidFill>
              </a:rPr>
              <a:t>method</a:t>
            </a:r>
            <a:r>
              <a:rPr lang="en-US" dirty="0">
                <a:solidFill>
                  <a:schemeClr val="bg1"/>
                </a:solidFill>
              </a:rPr>
              <a:t> is derived from one of the HTTP </a:t>
            </a:r>
            <a:r>
              <a:rPr lang="en-US" dirty="0" smtClean="0">
                <a:solidFill>
                  <a:schemeClr val="bg1"/>
                </a:solidFill>
              </a:rPr>
              <a:t>verbs	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It </a:t>
            </a:r>
            <a:r>
              <a:rPr lang="en-US" dirty="0">
                <a:solidFill>
                  <a:schemeClr val="bg1"/>
                </a:solidFill>
              </a:rPr>
              <a:t>is attached to an </a:t>
            </a:r>
            <a:r>
              <a:rPr lang="en-US" b="1" i="1" dirty="0">
                <a:solidFill>
                  <a:srgbClr val="92D050"/>
                </a:solidFill>
              </a:rPr>
              <a:t>instance</a:t>
            </a:r>
            <a:r>
              <a:rPr lang="en-US" dirty="0">
                <a:solidFill>
                  <a:schemeClr val="bg1"/>
                </a:solidFill>
              </a:rPr>
              <a:t> of the express </a:t>
            </a:r>
            <a:r>
              <a:rPr lang="en-US" dirty="0" smtClean="0">
                <a:solidFill>
                  <a:schemeClr val="bg1"/>
                </a:solidFill>
              </a:rPr>
              <a:t>class</a:t>
            </a:r>
          </a:p>
          <a:p>
            <a:pPr marL="857250" lvl="2" indent="0">
              <a:buClr>
                <a:srgbClr val="FFFF00"/>
              </a:buClr>
              <a:buNone/>
            </a:pPr>
            <a:r>
              <a:rPr lang="en-US" sz="2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app.get(URL</a:t>
            </a:r>
            <a:r>
              <a:rPr lang="en-US" sz="26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callback(req, res){</a:t>
            </a:r>
            <a:r>
              <a:rPr lang="en-US" sz="2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stuff to do</a:t>
            </a:r>
            <a:br>
              <a:rPr lang="en-US" sz="2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2600" b="1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49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Authentication and Authorization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158844"/>
            <a:ext cx="8229600" cy="5124482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ExpressJS Middleware			</a:t>
            </a:r>
            <a:r>
              <a:rPr lang="en-US" sz="2400" dirty="0" smtClean="0">
                <a:solidFill>
                  <a:schemeClr val="bg1"/>
                </a:solidFill>
                <a:effectLst>
                  <a:glow rad="127000">
                    <a:srgbClr val="FFFF00"/>
                  </a:glow>
                </a:effectLst>
                <a:hlinkClick r:id="rId4"/>
              </a:rPr>
              <a:t>https://expressjs.com/en/guide/writing-middleware.html</a:t>
            </a:r>
            <a:endParaRPr lang="en-US" sz="2400" b="1" i="1" dirty="0" smtClean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>
                <a:solidFill>
                  <a:srgbClr val="92D050"/>
                </a:solidFill>
              </a:rPr>
              <a:t>Middleware</a:t>
            </a:r>
            <a:r>
              <a:rPr lang="en-US" dirty="0">
                <a:solidFill>
                  <a:schemeClr val="bg1"/>
                </a:solidFill>
              </a:rPr>
              <a:t> functions are functions that have access to the request object (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dirty="0">
                <a:solidFill>
                  <a:schemeClr val="bg1"/>
                </a:solidFill>
              </a:rPr>
              <a:t>), the response object (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en-US" dirty="0">
                <a:solidFill>
                  <a:schemeClr val="bg1"/>
                </a:solidFill>
              </a:rPr>
              <a:t>), and the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>
                <a:solidFill>
                  <a:schemeClr val="bg1"/>
                </a:solidFill>
              </a:rPr>
              <a:t> function in the application’s request-response </a:t>
            </a:r>
            <a:r>
              <a:rPr lang="en-US" dirty="0" smtClean="0">
                <a:solidFill>
                  <a:schemeClr val="bg1"/>
                </a:solidFill>
              </a:rPr>
              <a:t>cycle 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b="1" dirty="0" smtClean="0">
                <a:solidFill>
                  <a:schemeClr val="bg1"/>
                </a:solidFill>
              </a:rPr>
              <a:t>next()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function is a function in the Express router which, when invoked, executes the middleware </a:t>
            </a:r>
            <a:r>
              <a:rPr lang="en-US" b="1" i="1" dirty="0">
                <a:solidFill>
                  <a:srgbClr val="92D050"/>
                </a:solidFill>
              </a:rPr>
              <a:t>succeeding</a:t>
            </a:r>
            <a:r>
              <a:rPr lang="en-US" dirty="0">
                <a:solidFill>
                  <a:schemeClr val="bg1"/>
                </a:solidFill>
              </a:rPr>
              <a:t> the current </a:t>
            </a:r>
            <a:r>
              <a:rPr lang="en-US" dirty="0" smtClean="0">
                <a:solidFill>
                  <a:schemeClr val="bg1"/>
                </a:solidFill>
              </a:rPr>
              <a:t>middleware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63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Authentication and Authorization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158844"/>
            <a:ext cx="8229600" cy="5124482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ExpressJS Middleware			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Middleware functions can perform the following </a:t>
            </a:r>
            <a:r>
              <a:rPr lang="en-US" dirty="0" smtClean="0">
                <a:solidFill>
                  <a:schemeClr val="bg1"/>
                </a:solidFill>
              </a:rPr>
              <a:t>tasks</a:t>
            </a:r>
            <a:endParaRPr lang="en-US" dirty="0">
              <a:solidFill>
                <a:schemeClr val="bg1"/>
              </a:solidFill>
            </a:endParaRPr>
          </a:p>
          <a:p>
            <a:pPr marL="740664" lvl="1" indent="-365760">
              <a:buClr>
                <a:srgbClr val="FFFF00"/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Execute any </a:t>
            </a:r>
            <a:r>
              <a:rPr lang="en-US" dirty="0" smtClean="0">
                <a:solidFill>
                  <a:schemeClr val="bg1"/>
                </a:solidFill>
              </a:rPr>
              <a:t>code</a:t>
            </a:r>
            <a:endParaRPr lang="en-US" dirty="0">
              <a:solidFill>
                <a:schemeClr val="bg1"/>
              </a:solidFill>
            </a:endParaRPr>
          </a:p>
          <a:p>
            <a:pPr marL="740664" lvl="1" indent="-365760">
              <a:buClr>
                <a:srgbClr val="FFFF00"/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Make changes to the request and the response </a:t>
            </a:r>
            <a:r>
              <a:rPr lang="en-US" dirty="0" smtClean="0">
                <a:solidFill>
                  <a:schemeClr val="bg1"/>
                </a:solidFill>
              </a:rPr>
              <a:t>objects</a:t>
            </a:r>
            <a:endParaRPr lang="en-US" dirty="0">
              <a:solidFill>
                <a:schemeClr val="bg1"/>
              </a:solidFill>
            </a:endParaRPr>
          </a:p>
          <a:p>
            <a:pPr marL="740664" lvl="1" indent="-365760">
              <a:buClr>
                <a:srgbClr val="FFFF00"/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End the request-response </a:t>
            </a:r>
            <a:r>
              <a:rPr lang="en-US" dirty="0" smtClean="0">
                <a:solidFill>
                  <a:schemeClr val="bg1"/>
                </a:solidFill>
              </a:rPr>
              <a:t>cycle</a:t>
            </a:r>
            <a:endParaRPr lang="en-US" dirty="0">
              <a:solidFill>
                <a:schemeClr val="bg1"/>
              </a:solidFill>
            </a:endParaRPr>
          </a:p>
          <a:p>
            <a:pPr marL="740664" lvl="1" indent="-365760">
              <a:buClr>
                <a:srgbClr val="FFFF00"/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Call the next middleware in the </a:t>
            </a:r>
            <a:r>
              <a:rPr lang="en-US" dirty="0" smtClean="0">
                <a:solidFill>
                  <a:schemeClr val="bg1"/>
                </a:solidFill>
              </a:rPr>
              <a:t>stack</a:t>
            </a:r>
            <a:endParaRPr lang="en-US" sz="2600" b="1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52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Authentication and Authorization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158844"/>
            <a:ext cx="8229600" cy="5124482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ExpressJS Middleware			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To load </a:t>
            </a:r>
            <a:r>
              <a:rPr lang="en-US" dirty="0" smtClean="0">
                <a:solidFill>
                  <a:schemeClr val="bg1"/>
                </a:solidFill>
              </a:rPr>
              <a:t>a middleware function employ 		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app.use([path,] callback[, callback]);</a:t>
            </a:r>
            <a:endParaRPr lang="en-US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400283" y="5836373"/>
            <a:ext cx="4360842" cy="244475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</a:rPr>
              <a:t>© </a:t>
            </a:r>
            <a:r>
              <a:rPr lang="en-US" b="1" dirty="0">
                <a:solidFill>
                  <a:schemeClr val="bg1"/>
                </a:solidFill>
              </a:rPr>
              <a:t>2017 StrongLoop, IBM, and other expressjs.com contributors.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283" y="2907199"/>
            <a:ext cx="6343434" cy="292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1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Exercise02_02_01 – Step 2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Creating an OAuth Login Request</a:t>
            </a:r>
          </a:p>
          <a:p>
            <a:pPr lvl="2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Establish the ExpressJS Routing and Middleware</a:t>
            </a:r>
          </a:p>
          <a:p>
            <a:pPr lvl="2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Obtain an Oauth Access Token and Secret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42" y="3328224"/>
            <a:ext cx="8030116" cy="26561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Authentication and Authorization</a:t>
            </a:r>
          </a:p>
        </p:txBody>
      </p:sp>
    </p:spTree>
    <p:extLst>
      <p:ext uri="{BB962C8B-B14F-4D97-AF65-F5344CB8AC3E}">
        <p14:creationId xmlns:p14="http://schemas.microsoft.com/office/powerpoint/2010/main" val="274639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Authentication and Authorization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158844"/>
            <a:ext cx="8229600" cy="5124482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sz="3000" b="1" i="1" dirty="0" smtClean="0">
                <a:solidFill>
                  <a:srgbClr val="FFFF00"/>
                </a:solidFill>
              </a:rPr>
              <a:t>Ngrok</a:t>
            </a:r>
          </a:p>
          <a:p>
            <a:pPr lvl="1">
              <a:buClr>
                <a:srgbClr val="FFFF00"/>
              </a:buClr>
            </a:pPr>
            <a:r>
              <a:rPr lang="en-US" sz="2600" dirty="0" smtClean="0">
                <a:solidFill>
                  <a:schemeClr val="bg1"/>
                </a:solidFill>
              </a:rPr>
              <a:t>A third-party application used to expose </a:t>
            </a:r>
            <a:r>
              <a:rPr lang="en-US" sz="2600" b="1" i="1" dirty="0" smtClean="0">
                <a:solidFill>
                  <a:srgbClr val="92D050"/>
                </a:solidFill>
              </a:rPr>
              <a:t>local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b="1" i="1" dirty="0" smtClean="0">
                <a:solidFill>
                  <a:srgbClr val="92D050"/>
                </a:solidFill>
              </a:rPr>
              <a:t>servers</a:t>
            </a:r>
            <a:r>
              <a:rPr lang="en-US" sz="2600" dirty="0" smtClean="0">
                <a:solidFill>
                  <a:schemeClr val="bg1"/>
                </a:solidFill>
              </a:rPr>
              <a:t> behind a NAT to the public internet over secure </a:t>
            </a:r>
            <a:r>
              <a:rPr lang="en-US" sz="2600" b="1" i="1" dirty="0" smtClean="0">
                <a:solidFill>
                  <a:srgbClr val="92D050"/>
                </a:solidFill>
              </a:rPr>
              <a:t>tunnels</a:t>
            </a:r>
          </a:p>
          <a:p>
            <a:pPr lvl="2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NAT</a:t>
            </a:r>
            <a:r>
              <a:rPr lang="en-US" dirty="0" smtClean="0">
                <a:solidFill>
                  <a:schemeClr val="bg1"/>
                </a:solidFill>
              </a:rPr>
              <a:t>: Network Address Translation, remaps one IP address into </a:t>
            </a: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nother by modifying address information </a:t>
            </a:r>
            <a:endParaRPr lang="en-US" dirty="0" smtClean="0">
              <a:solidFill>
                <a:srgbClr val="92D05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sz="2600" dirty="0" smtClean="0">
                <a:solidFill>
                  <a:schemeClr val="bg1"/>
                </a:solidFill>
              </a:rPr>
              <a:t>Run ngrok and </a:t>
            </a:r>
            <a:r>
              <a:rPr lang="en-US" sz="2600" dirty="0">
                <a:solidFill>
                  <a:schemeClr val="bg1"/>
                </a:solidFill>
              </a:rPr>
              <a:t>provide it the port of a </a:t>
            </a:r>
            <a:r>
              <a:rPr lang="en-US" sz="2600" b="1" i="1" dirty="0" smtClean="0">
                <a:solidFill>
                  <a:srgbClr val="92D050"/>
                </a:solidFill>
              </a:rPr>
              <a:t>listening</a:t>
            </a:r>
            <a:r>
              <a:rPr lang="en-US" sz="2600" dirty="0" smtClean="0">
                <a:solidFill>
                  <a:schemeClr val="bg1"/>
                </a:solidFill>
              </a:rPr>
              <a:t> network </a:t>
            </a:r>
            <a:r>
              <a:rPr lang="en-US" sz="2600" dirty="0">
                <a:solidFill>
                  <a:schemeClr val="bg1"/>
                </a:solidFill>
              </a:rPr>
              <a:t>service, usually a web </a:t>
            </a:r>
            <a:r>
              <a:rPr lang="en-US" sz="2600" dirty="0" smtClean="0">
                <a:solidFill>
                  <a:schemeClr val="bg1"/>
                </a:solidFill>
              </a:rPr>
              <a:t>server</a:t>
            </a:r>
          </a:p>
          <a:p>
            <a:pPr lvl="1">
              <a:buClr>
                <a:srgbClr val="FFFF00"/>
              </a:buClr>
            </a:pPr>
            <a:r>
              <a:rPr lang="en-US" sz="2600" dirty="0" smtClean="0">
                <a:solidFill>
                  <a:schemeClr val="bg1"/>
                </a:solidFill>
              </a:rPr>
              <a:t>Connects </a:t>
            </a:r>
            <a:r>
              <a:rPr lang="en-US" sz="2600" dirty="0">
                <a:solidFill>
                  <a:schemeClr val="bg1"/>
                </a:solidFill>
              </a:rPr>
              <a:t>to the ngrok cloud </a:t>
            </a:r>
            <a:r>
              <a:rPr lang="en-US" sz="2600" dirty="0" smtClean="0">
                <a:solidFill>
                  <a:schemeClr val="bg1"/>
                </a:solidFill>
              </a:rPr>
              <a:t>service</a:t>
            </a:r>
          </a:p>
          <a:p>
            <a:pPr lvl="2">
              <a:buClr>
                <a:srgbClr val="FFFF00"/>
              </a:buClr>
            </a:pPr>
            <a:r>
              <a:rPr lang="en-US" sz="2200" dirty="0" smtClean="0">
                <a:solidFill>
                  <a:schemeClr val="bg1"/>
                </a:solidFill>
              </a:rPr>
              <a:t>Accepts </a:t>
            </a:r>
            <a:r>
              <a:rPr lang="en-US" sz="2200" dirty="0">
                <a:solidFill>
                  <a:schemeClr val="bg1"/>
                </a:solidFill>
              </a:rPr>
              <a:t>traffic on a </a:t>
            </a:r>
            <a:r>
              <a:rPr lang="en-US" sz="2200" b="1" i="1" dirty="0">
                <a:solidFill>
                  <a:srgbClr val="92D050"/>
                </a:solidFill>
              </a:rPr>
              <a:t>public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address</a:t>
            </a:r>
          </a:p>
          <a:p>
            <a:pPr lvl="2">
              <a:buClr>
                <a:srgbClr val="FFFF00"/>
              </a:buClr>
            </a:pPr>
            <a:r>
              <a:rPr lang="en-US" sz="2200" dirty="0" smtClean="0">
                <a:solidFill>
                  <a:schemeClr val="bg1"/>
                </a:solidFill>
              </a:rPr>
              <a:t>Relays </a:t>
            </a:r>
            <a:r>
              <a:rPr lang="en-US" sz="2200" dirty="0">
                <a:solidFill>
                  <a:schemeClr val="bg1"/>
                </a:solidFill>
              </a:rPr>
              <a:t>that traffic through to the ngrok process running on </a:t>
            </a:r>
            <a:r>
              <a:rPr lang="en-US" sz="2200" dirty="0" smtClean="0">
                <a:solidFill>
                  <a:schemeClr val="bg1"/>
                </a:solidFill>
              </a:rPr>
              <a:t>the local machine, then </a:t>
            </a:r>
            <a:r>
              <a:rPr lang="en-US" sz="2200" dirty="0">
                <a:solidFill>
                  <a:schemeClr val="bg1"/>
                </a:solidFill>
              </a:rPr>
              <a:t>on to the local </a:t>
            </a:r>
            <a:r>
              <a:rPr lang="en-US" sz="2200" dirty="0" smtClean="0">
                <a:solidFill>
                  <a:schemeClr val="bg1"/>
                </a:solidFill>
              </a:rPr>
              <a:t>specified address</a:t>
            </a:r>
          </a:p>
        </p:txBody>
      </p:sp>
    </p:spTree>
    <p:extLst>
      <p:ext uri="{BB962C8B-B14F-4D97-AF65-F5344CB8AC3E}">
        <p14:creationId xmlns:p14="http://schemas.microsoft.com/office/powerpoint/2010/main" val="278813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Exercise02_02_01 – Step 3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Creating an OAuth Login Request</a:t>
            </a:r>
          </a:p>
          <a:p>
            <a:pPr lvl="2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Establish a Secure Internet Tunnel to Localhost</a:t>
            </a:r>
          </a:p>
          <a:p>
            <a:pPr lvl="2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Use </a:t>
            </a:r>
            <a:r>
              <a:rPr lang="en-US" b="1" i="1" smtClean="0">
                <a:solidFill>
                  <a:srgbClr val="FFFF00"/>
                </a:solidFill>
              </a:rPr>
              <a:t>the OAuth </a:t>
            </a:r>
            <a:r>
              <a:rPr lang="en-US" b="1" i="1" dirty="0" smtClean="0">
                <a:solidFill>
                  <a:srgbClr val="FFFF00"/>
                </a:solidFill>
              </a:rPr>
              <a:t>Callback to Authenticate the User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42" y="3328224"/>
            <a:ext cx="8030116" cy="26561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Authentication and Authorization</a:t>
            </a:r>
          </a:p>
        </p:txBody>
      </p:sp>
    </p:spTree>
    <p:extLst>
      <p:ext uri="{BB962C8B-B14F-4D97-AF65-F5344CB8AC3E}">
        <p14:creationId xmlns:p14="http://schemas.microsoft.com/office/powerpoint/2010/main" val="258851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Exercise02_02_01 – Step 4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Use the Access Token to Obtain the User’s Twitter 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42" y="2971173"/>
            <a:ext cx="8030116" cy="26561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Authentication and Authorization</a:t>
            </a:r>
          </a:p>
        </p:txBody>
      </p:sp>
    </p:spTree>
    <p:extLst>
      <p:ext uri="{BB962C8B-B14F-4D97-AF65-F5344CB8AC3E}">
        <p14:creationId xmlns:p14="http://schemas.microsoft.com/office/powerpoint/2010/main" val="57946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558281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Consuming Twitter’s REST APIs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932508"/>
            <a:ext cx="8229600" cy="5350818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sz="3000" b="1" i="1" dirty="0" smtClean="0">
                <a:solidFill>
                  <a:srgbClr val="FFFF00"/>
                </a:solidFill>
              </a:rPr>
              <a:t>Twitter REST APIs</a:t>
            </a:r>
            <a:r>
              <a:rPr lang="en-US" b="1" i="1" dirty="0" smtClean="0">
                <a:solidFill>
                  <a:srgbClr val="FFFF00"/>
                </a:solidFill>
              </a:rPr>
              <a:t/>
            </a:r>
            <a:br>
              <a:rPr lang="en-US" b="1" i="1" dirty="0" smtClean="0">
                <a:solidFill>
                  <a:srgbClr val="FFFF00"/>
                </a:solidFill>
              </a:rPr>
            </a:br>
            <a:r>
              <a:rPr lang="en-US" b="1" i="1" dirty="0" smtClean="0">
                <a:solidFill>
                  <a:srgbClr val="FFFF00"/>
                </a:solidFill>
              </a:rPr>
              <a:t>		</a:t>
            </a:r>
            <a:r>
              <a:rPr lang="en-US" sz="2800" dirty="0" smtClean="0">
                <a:solidFill>
                  <a:schemeClr val="bg1"/>
                </a:solidFill>
                <a:effectLst>
                  <a:glow rad="127000">
                    <a:srgbClr val="FFFF00"/>
                  </a:glow>
                </a:effectLst>
                <a:hlinkClick r:id="rId4"/>
              </a:rPr>
              <a:t>https://developer.twitter.com/en.html#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sz="2600" dirty="0" smtClean="0">
                <a:solidFill>
                  <a:schemeClr val="bg1"/>
                </a:solidFill>
              </a:rPr>
              <a:t>Go to the Docs </a:t>
            </a:r>
            <a:r>
              <a:rPr lang="en-US" sz="2600" b="1" i="1" dirty="0" smtClean="0">
                <a:solidFill>
                  <a:srgbClr val="92D050"/>
                </a:solidFill>
              </a:rPr>
              <a:t>Documentation</a:t>
            </a:r>
            <a:r>
              <a:rPr lang="en-US" sz="2600" dirty="0" smtClean="0">
                <a:solidFill>
                  <a:schemeClr val="bg1"/>
                </a:solidFill>
              </a:rPr>
              <a:t> and bring up </a:t>
            </a:r>
            <a:r>
              <a:rPr lang="en-US" sz="2600" b="1" i="1" dirty="0" smtClean="0">
                <a:solidFill>
                  <a:srgbClr val="92D050"/>
                </a:solidFill>
              </a:rPr>
              <a:t>Basics</a:t>
            </a:r>
            <a:r>
              <a:rPr lang="en-US" sz="2600" dirty="0" smtClean="0">
                <a:solidFill>
                  <a:schemeClr val="bg1"/>
                </a:solidFill>
              </a:rPr>
              <a:t> for study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Particularly look at Rate Limits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15-minute intervals with a maximum number of requests, usually 15 requests, avoid being </a:t>
            </a:r>
            <a:r>
              <a:rPr lang="en-US" b="1" i="1" dirty="0" smtClean="0">
                <a:solidFill>
                  <a:srgbClr val="92D050"/>
                </a:solidFill>
              </a:rPr>
              <a:t>blacklisted</a:t>
            </a:r>
          </a:p>
          <a:p>
            <a:pPr lvl="1">
              <a:buClr>
                <a:srgbClr val="FFFF00"/>
              </a:buClr>
            </a:pPr>
            <a:r>
              <a:rPr lang="en-US" sz="2600" dirty="0">
                <a:solidFill>
                  <a:schemeClr val="bg1"/>
                </a:solidFill>
              </a:rPr>
              <a:t>Go to the Docs </a:t>
            </a:r>
            <a:r>
              <a:rPr lang="en-US" sz="2600" b="1" i="1" dirty="0">
                <a:solidFill>
                  <a:srgbClr val="92D050"/>
                </a:solidFill>
              </a:rPr>
              <a:t>API Reference Index</a:t>
            </a:r>
            <a:r>
              <a:rPr lang="en-US" sz="2600" dirty="0">
                <a:solidFill>
                  <a:schemeClr val="bg1"/>
                </a:solidFill>
              </a:rPr>
              <a:t> and scroll through 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All of the API </a:t>
            </a:r>
            <a:r>
              <a:rPr lang="en-US" b="1" i="1" dirty="0" smtClean="0">
                <a:solidFill>
                  <a:srgbClr val="92D050"/>
                </a:solidFill>
              </a:rPr>
              <a:t>endpoints</a:t>
            </a:r>
            <a:r>
              <a:rPr lang="en-US" dirty="0" smtClean="0">
                <a:solidFill>
                  <a:schemeClr val="bg1"/>
                </a:solidFill>
              </a:rPr>
              <a:t> are implemented for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 smtClean="0">
                <a:solidFill>
                  <a:schemeClr val="bg1"/>
                </a:solidFill>
              </a:rPr>
              <a:t> or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</a:p>
          <a:p>
            <a:pPr lvl="2">
              <a:buClr>
                <a:srgbClr val="FFFF00"/>
              </a:buClr>
            </a:pP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 smtClean="0">
                <a:solidFill>
                  <a:schemeClr val="bg1"/>
                </a:solidFill>
              </a:rPr>
              <a:t> is for use of </a:t>
            </a:r>
            <a:r>
              <a:rPr lang="en-US" b="1" i="1" dirty="0" smtClean="0">
                <a:solidFill>
                  <a:srgbClr val="92D050"/>
                </a:solidFill>
              </a:rPr>
              <a:t>collections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b="1" i="1" dirty="0" smtClean="0">
                <a:solidFill>
                  <a:srgbClr val="92D050"/>
                </a:solidFill>
              </a:rPr>
              <a:t>safe</a:t>
            </a:r>
          </a:p>
          <a:p>
            <a:pPr lvl="2">
              <a:buClr>
                <a:srgbClr val="FFFF00"/>
              </a:buClr>
            </a:pP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dirty="0" smtClean="0">
                <a:solidFill>
                  <a:schemeClr val="bg1"/>
                </a:solidFill>
              </a:rPr>
              <a:t> is to make use of </a:t>
            </a:r>
            <a:r>
              <a:rPr lang="en-US" b="1" i="1" dirty="0" smtClean="0">
                <a:solidFill>
                  <a:srgbClr val="92D050"/>
                </a:solidFill>
              </a:rPr>
              <a:t>procedures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b="1" i="1" dirty="0" smtClean="0">
                <a:solidFill>
                  <a:srgbClr val="92D050"/>
                </a:solidFill>
              </a:rPr>
              <a:t>unsafe</a:t>
            </a:r>
          </a:p>
        </p:txBody>
      </p:sp>
    </p:spTree>
    <p:extLst>
      <p:ext uri="{BB962C8B-B14F-4D97-AF65-F5344CB8AC3E}">
        <p14:creationId xmlns:p14="http://schemas.microsoft.com/office/powerpoint/2010/main" val="25136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049482"/>
            <a:ext cx="8498941" cy="5233843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Exercise02_02_01 – Step </a:t>
            </a:r>
            <a:r>
              <a:rPr lang="en-US" b="1" i="1" dirty="0">
                <a:solidFill>
                  <a:srgbClr val="FFFF00"/>
                </a:solidFill>
              </a:rPr>
              <a:t>5</a:t>
            </a:r>
            <a:endParaRPr lang="en-US" b="1" i="1" dirty="0" smtClean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Consuming Twitter’s REST APIs</a:t>
            </a:r>
          </a:p>
          <a:p>
            <a:pPr lvl="2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Construct Generic GET and POST Functions</a:t>
            </a:r>
          </a:p>
          <a:p>
            <a:pPr lvl="2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Build a Route to Use the Twitter REST APIs to Tweet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42" y="3304993"/>
            <a:ext cx="8030116" cy="26561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Consuming Twitter’s REST APIs</a:t>
            </a:r>
          </a:p>
        </p:txBody>
      </p:sp>
    </p:spTree>
    <p:extLst>
      <p:ext uri="{BB962C8B-B14F-4D97-AF65-F5344CB8AC3E}">
        <p14:creationId xmlns:p14="http://schemas.microsoft.com/office/powerpoint/2010/main" val="358690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560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Credits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64126"/>
          </a:xfrm>
        </p:spPr>
        <p:txBody>
          <a:bodyPr/>
          <a:lstStyle/>
          <a:p>
            <a:pPr lvl="0">
              <a:buClr>
                <a:srgbClr val="FFFF00"/>
              </a:buClr>
            </a:pPr>
            <a:r>
              <a:rPr lang="en-US" i="1" dirty="0">
                <a:solidFill>
                  <a:prstClr val="white"/>
                </a:solidFill>
              </a:rPr>
              <a:t>Some of the contents of this slide presentation have been referenced and </a:t>
            </a:r>
            <a:r>
              <a:rPr lang="en-US" i="1" dirty="0" smtClean="0">
                <a:solidFill>
                  <a:prstClr val="white"/>
                </a:solidFill>
              </a:rPr>
              <a:t>reproduced, from </a:t>
            </a:r>
            <a:r>
              <a:rPr lang="en-US" i="1" u="sng" dirty="0" smtClean="0">
                <a:solidFill>
                  <a:prstClr val="white"/>
                </a:solidFill>
              </a:rPr>
              <a:t>RESTful Web API </a:t>
            </a:r>
            <a:r>
              <a:rPr lang="en-US" i="1" u="sng" smtClean="0">
                <a:solidFill>
                  <a:prstClr val="white"/>
                </a:solidFill>
              </a:rPr>
              <a:t>Design </a:t>
            </a:r>
            <a:r>
              <a:rPr lang="en-US" i="1" u="sng" smtClean="0">
                <a:solidFill>
                  <a:prstClr val="white"/>
                </a:solidFill>
              </a:rPr>
              <a:t>with </a:t>
            </a:r>
            <a:r>
              <a:rPr lang="en-US" i="1" u="sng" dirty="0" smtClean="0">
                <a:solidFill>
                  <a:prstClr val="white"/>
                </a:solidFill>
              </a:rPr>
              <a:t>Node.js</a:t>
            </a:r>
            <a:r>
              <a:rPr lang="en-US" i="1" dirty="0" smtClean="0">
                <a:solidFill>
                  <a:prstClr val="white"/>
                </a:solidFill>
              </a:rPr>
              <a:t>, by Saleh Hamadeh, </a:t>
            </a:r>
            <a:r>
              <a:rPr lang="en-US" i="1" dirty="0">
                <a:solidFill>
                  <a:prstClr val="white"/>
                </a:solidFill>
              </a:rPr>
              <a:t>©</a:t>
            </a:r>
            <a:r>
              <a:rPr lang="en-US" i="1" dirty="0" smtClean="0">
                <a:solidFill>
                  <a:prstClr val="white"/>
                </a:solidFill>
              </a:rPr>
              <a:t>2017 LinkedIn Corporation.</a:t>
            </a:r>
          </a:p>
          <a:p>
            <a:pPr lvl="0">
              <a:buClr>
                <a:srgbClr val="FFFF00"/>
              </a:buClr>
            </a:pPr>
            <a:r>
              <a:rPr lang="en-US" i="1" dirty="0">
                <a:solidFill>
                  <a:prstClr val="white"/>
                </a:solidFill>
              </a:rPr>
              <a:t>Additional content has been referenced and reproduced, from </a:t>
            </a:r>
            <a:r>
              <a:rPr lang="en-US" i="1" u="sng" dirty="0" smtClean="0">
                <a:solidFill>
                  <a:prstClr val="white"/>
                </a:solidFill>
              </a:rPr>
              <a:t>Understanding REST</a:t>
            </a:r>
            <a:r>
              <a:rPr lang="en-US" i="1" dirty="0" smtClean="0">
                <a:solidFill>
                  <a:prstClr val="white"/>
                </a:solidFill>
              </a:rPr>
              <a:t>, </a:t>
            </a:r>
            <a:r>
              <a:rPr lang="en-US" i="1" dirty="0">
                <a:solidFill>
                  <a:prstClr val="white"/>
                </a:solidFill>
              </a:rPr>
              <a:t>by </a:t>
            </a:r>
            <a:r>
              <a:rPr lang="en-US" i="1" dirty="0" smtClean="0">
                <a:solidFill>
                  <a:prstClr val="white"/>
                </a:solidFill>
              </a:rPr>
              <a:t>Michael Sullivan, </a:t>
            </a:r>
            <a:r>
              <a:rPr lang="en-US" i="1" dirty="0">
                <a:solidFill>
                  <a:prstClr val="white"/>
                </a:solidFill>
              </a:rPr>
              <a:t>©2017 LinkedIn Corporation</a:t>
            </a:r>
            <a:r>
              <a:rPr lang="en-US" i="1" dirty="0" smtClean="0">
                <a:solidFill>
                  <a:prstClr val="white"/>
                </a:solidFill>
              </a:rPr>
              <a:t>.</a:t>
            </a:r>
            <a:endParaRPr lang="en-US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049482"/>
            <a:ext cx="8498941" cy="5233843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Exercise02_02_01 – Step 6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Consuming Twitter’s REST APIs</a:t>
            </a:r>
          </a:p>
          <a:p>
            <a:pPr lvl="2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Build a Route to Search for Tweets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42" y="3304993"/>
            <a:ext cx="8030116" cy="26561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Consuming Twitter’s REST APIs</a:t>
            </a:r>
          </a:p>
        </p:txBody>
      </p:sp>
    </p:spTree>
    <p:extLst>
      <p:ext uri="{BB962C8B-B14F-4D97-AF65-F5344CB8AC3E}">
        <p14:creationId xmlns:p14="http://schemas.microsoft.com/office/powerpoint/2010/main" val="178979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54017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Consuming Twitter’s REST APIs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Twitter Cursored Collections			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Twitter uses </a:t>
            </a:r>
            <a:r>
              <a:rPr lang="en-US" b="1" i="1" dirty="0" smtClean="0">
                <a:solidFill>
                  <a:srgbClr val="92D050"/>
                </a:solidFill>
              </a:rPr>
              <a:t>cursored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collections</a:t>
            </a:r>
            <a:r>
              <a:rPr lang="en-US" dirty="0" smtClean="0">
                <a:solidFill>
                  <a:schemeClr val="bg1"/>
                </a:solidFill>
              </a:rPr>
              <a:t> where the returned results may be very large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This means that the results will be returned in </a:t>
            </a:r>
            <a:r>
              <a:rPr lang="en-US" b="1" i="1" dirty="0" smtClean="0">
                <a:solidFill>
                  <a:srgbClr val="92D050"/>
                </a:solidFill>
              </a:rPr>
              <a:t>groups</a:t>
            </a:r>
            <a:r>
              <a:rPr lang="en-US" dirty="0" smtClean="0">
                <a:solidFill>
                  <a:schemeClr val="bg1"/>
                </a:solidFill>
              </a:rPr>
              <a:t>, or “pages”</a:t>
            </a:r>
            <a:endParaRPr lang="en-US" b="1" i="1" dirty="0" smtClean="0">
              <a:solidFill>
                <a:srgbClr val="92D05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b="1" i="1" dirty="0" smtClean="0">
                <a:solidFill>
                  <a:srgbClr val="92D050"/>
                </a:solidFill>
              </a:rPr>
              <a:t>cursor</a:t>
            </a:r>
            <a:r>
              <a:rPr lang="en-US" dirty="0" smtClean="0">
                <a:solidFill>
                  <a:schemeClr val="bg1"/>
                </a:solidFill>
              </a:rPr>
              <a:t>, or </a:t>
            </a:r>
            <a:r>
              <a:rPr lang="en-US" b="1" i="1" dirty="0" smtClean="0">
                <a:solidFill>
                  <a:srgbClr val="92D050"/>
                </a:solidFill>
              </a:rPr>
              <a:t>pointer</a:t>
            </a:r>
            <a:r>
              <a:rPr lang="en-US" dirty="0" smtClean="0">
                <a:solidFill>
                  <a:schemeClr val="bg1"/>
                </a:solidFill>
              </a:rPr>
              <a:t>, is set with each return to indicate the starting point of the next “page” of data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In some collections, a </a:t>
            </a:r>
            <a:r>
              <a:rPr lang="en-US" b="1" i="1" dirty="0" smtClean="0">
                <a:solidFill>
                  <a:srgbClr val="92D050"/>
                </a:solidFill>
              </a:rPr>
              <a:t>previous_cursor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b="1" i="1" dirty="0" smtClean="0">
                <a:solidFill>
                  <a:srgbClr val="92D050"/>
                </a:solidFill>
              </a:rPr>
              <a:t>next_cursor</a:t>
            </a:r>
            <a:r>
              <a:rPr lang="en-US" dirty="0" smtClean="0">
                <a:solidFill>
                  <a:schemeClr val="bg1"/>
                </a:solidFill>
              </a:rPr>
              <a:t> is provided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Enables paging back and forth in the data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-1 is beginning of the collection, 0 is the end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05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049482"/>
            <a:ext cx="8498941" cy="5233843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Exercise02_02_01 – Step 7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Consuming Twitter’s REST APIs</a:t>
            </a:r>
          </a:p>
          <a:p>
            <a:pPr lvl="2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Build a Route to Search for Friends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42" y="3304993"/>
            <a:ext cx="8030116" cy="26561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Consuming Twitter’s REST APIs</a:t>
            </a:r>
          </a:p>
        </p:txBody>
      </p:sp>
    </p:spTree>
    <p:extLst>
      <p:ext uri="{BB962C8B-B14F-4D97-AF65-F5344CB8AC3E}">
        <p14:creationId xmlns:p14="http://schemas.microsoft.com/office/powerpoint/2010/main" val="235568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54017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Consuming Twitter’s REST APIs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050202"/>
            <a:ext cx="8229600" cy="5350598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sz="3000" b="1" i="1" dirty="0" smtClean="0">
                <a:solidFill>
                  <a:srgbClr val="FFFF00"/>
                </a:solidFill>
              </a:rPr>
              <a:t>Asynch.js</a:t>
            </a:r>
            <a:r>
              <a:rPr lang="en-US" b="1" i="1" dirty="0" smtClean="0">
                <a:solidFill>
                  <a:srgbClr val="FFFF00"/>
                </a:solidFill>
              </a:rPr>
              <a:t>			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sz="2600" dirty="0" smtClean="0">
                <a:solidFill>
                  <a:schemeClr val="bg1"/>
                </a:solidFill>
              </a:rPr>
              <a:t>As we have seen, it is not always possible to get all the data we want in one request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Manually copying a cursor value to a URL bar is not a great solution other than for debugging</a:t>
            </a:r>
          </a:p>
          <a:p>
            <a:pPr lvl="1">
              <a:buClr>
                <a:srgbClr val="FFFF00"/>
              </a:buClr>
            </a:pPr>
            <a:r>
              <a:rPr lang="en-US" sz="2600" b="1" i="1" dirty="0">
                <a:solidFill>
                  <a:srgbClr val="92D050"/>
                </a:solidFill>
              </a:rPr>
              <a:t>Async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smtClean="0">
                <a:solidFill>
                  <a:schemeClr val="bg1"/>
                </a:solidFill>
              </a:rPr>
              <a:t>module provides </a:t>
            </a:r>
            <a:r>
              <a:rPr lang="en-US" sz="2600" dirty="0">
                <a:solidFill>
                  <a:schemeClr val="bg1"/>
                </a:solidFill>
              </a:rPr>
              <a:t>straight-forward, powerful functions for working with asynchronous </a:t>
            </a:r>
            <a:r>
              <a:rPr lang="en-US" sz="2600" dirty="0" smtClean="0">
                <a:solidFill>
                  <a:schemeClr val="bg1"/>
                </a:solidFill>
              </a:rPr>
              <a:t>JavaScript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Includes some </a:t>
            </a:r>
            <a:r>
              <a:rPr lang="en-US" dirty="0">
                <a:solidFill>
                  <a:schemeClr val="bg1"/>
                </a:solidFill>
              </a:rPr>
              <a:t>common patterns for asynchronous </a:t>
            </a:r>
            <a:r>
              <a:rPr lang="en-US" b="1" i="1" dirty="0">
                <a:solidFill>
                  <a:srgbClr val="92D050"/>
                </a:solidFill>
              </a:rPr>
              <a:t>control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flow</a:t>
            </a:r>
            <a:r>
              <a:rPr lang="en-US" dirty="0" smtClean="0">
                <a:solidFill>
                  <a:schemeClr val="bg1"/>
                </a:solidFill>
              </a:rPr>
              <a:t>: parallel</a:t>
            </a:r>
            <a:r>
              <a:rPr lang="en-US" dirty="0">
                <a:solidFill>
                  <a:schemeClr val="bg1"/>
                </a:solidFill>
              </a:rPr>
              <a:t>, series, waterfall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We can use the concept of a </a:t>
            </a:r>
            <a:r>
              <a:rPr lang="en-US" b="1" i="1" dirty="0" smtClean="0">
                <a:solidFill>
                  <a:srgbClr val="92D050"/>
                </a:solidFill>
              </a:rPr>
              <a:t>waterfall</a:t>
            </a:r>
            <a:r>
              <a:rPr lang="en-US" dirty="0" smtClean="0">
                <a:solidFill>
                  <a:schemeClr val="bg1"/>
                </a:solidFill>
              </a:rPr>
              <a:t> function to help us traverse the collections with multiple API calls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21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47890"/>
            <a:ext cx="8477794" cy="54017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Consuming Twitter’s REST APIs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760490"/>
            <a:ext cx="8229600" cy="5640309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sz="3000" b="1" i="1" dirty="0" smtClean="0">
                <a:solidFill>
                  <a:srgbClr val="FFFF00"/>
                </a:solidFill>
              </a:rPr>
              <a:t>Asynch.js</a:t>
            </a:r>
            <a:r>
              <a:rPr lang="en-US" b="1" i="1" dirty="0" smtClean="0">
                <a:solidFill>
                  <a:srgbClr val="FFFF00"/>
                </a:solidFill>
              </a:rPr>
              <a:t>	 Waterfall		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Clr>
                <a:srgbClr val="FFFF00"/>
              </a:buClr>
              <a:buNone/>
            </a:pPr>
            <a:endParaRPr lang="en-US" sz="2600" dirty="0" smtClean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Runs </a:t>
            </a: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i="1" dirty="0">
                <a:solidFill>
                  <a:srgbClr val="92D050"/>
                </a:solidFill>
              </a:rPr>
              <a:t>array</a:t>
            </a:r>
            <a:r>
              <a:rPr lang="en-US" dirty="0">
                <a:solidFill>
                  <a:schemeClr val="bg1"/>
                </a:solidFill>
              </a:rPr>
              <a:t> of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functions </a:t>
            </a:r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 smtClean="0">
                <a:solidFill>
                  <a:schemeClr val="bg1"/>
                </a:solidFill>
              </a:rPr>
              <a:t>series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Each function has its own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b="1" i="1" dirty="0" smtClean="0">
                <a:solidFill>
                  <a:srgbClr val="92D050"/>
                </a:solidFill>
              </a:rPr>
              <a:t>callback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Each task passes its results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to </a:t>
            </a:r>
            <a:r>
              <a:rPr lang="en-US" dirty="0">
                <a:solidFill>
                  <a:schemeClr val="bg1"/>
                </a:solidFill>
              </a:rPr>
              <a:t>the next </a:t>
            </a:r>
            <a:r>
              <a:rPr lang="en-US" dirty="0" smtClean="0">
                <a:solidFill>
                  <a:schemeClr val="bg1"/>
                </a:solidFill>
              </a:rPr>
              <a:t>task in </a:t>
            </a: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smtClean="0">
                <a:solidFill>
                  <a:schemeClr val="bg1"/>
                </a:solidFill>
              </a:rPr>
              <a:t>array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optional </a:t>
            </a:r>
            <a:r>
              <a:rPr lang="en-US" b="1" i="1" dirty="0" smtClean="0">
                <a:solidFill>
                  <a:srgbClr val="92D050"/>
                </a:solidFill>
              </a:rPr>
              <a:t>callback</a:t>
            </a:r>
            <a:r>
              <a:rPr lang="en-US" dirty="0" smtClean="0">
                <a:solidFill>
                  <a:schemeClr val="bg1"/>
                </a:solidFill>
              </a:rPr>
              <a:t> after the array may be run once all tasks have completed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If </a:t>
            </a:r>
            <a:r>
              <a:rPr lang="en-US" dirty="0">
                <a:solidFill>
                  <a:schemeClr val="bg1"/>
                </a:solidFill>
              </a:rPr>
              <a:t>any </a:t>
            </a:r>
            <a:r>
              <a:rPr lang="en-US" dirty="0" smtClean="0">
                <a:solidFill>
                  <a:schemeClr val="bg1"/>
                </a:solidFill>
              </a:rPr>
              <a:t>task passes </a:t>
            </a:r>
            <a:r>
              <a:rPr lang="en-US" dirty="0">
                <a:solidFill>
                  <a:schemeClr val="bg1"/>
                </a:solidFill>
              </a:rPr>
              <a:t>an error to </a:t>
            </a:r>
            <a:r>
              <a:rPr lang="en-US" dirty="0" smtClean="0">
                <a:solidFill>
                  <a:schemeClr val="bg1"/>
                </a:solidFill>
              </a:rPr>
              <a:t>its </a:t>
            </a:r>
            <a:r>
              <a:rPr lang="en-US" dirty="0">
                <a:solidFill>
                  <a:schemeClr val="bg1"/>
                </a:solidFill>
              </a:rPr>
              <a:t>own callback, the next function is not executed, and the main callback is immediately called with the </a:t>
            </a:r>
            <a:r>
              <a:rPr lang="en-US" dirty="0" smtClean="0">
                <a:solidFill>
                  <a:schemeClr val="bg1"/>
                </a:solidFill>
              </a:rPr>
              <a:t>error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78" y="1480770"/>
            <a:ext cx="4288295" cy="5428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775" y="1480770"/>
            <a:ext cx="3717046" cy="290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4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47890"/>
            <a:ext cx="8477794" cy="694082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Consuming Twitter’s REST APIs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959667"/>
            <a:ext cx="8229600" cy="5441132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sz="3000" b="1" i="1" dirty="0" smtClean="0">
                <a:solidFill>
                  <a:srgbClr val="FFFF00"/>
                </a:solidFill>
              </a:rPr>
              <a:t>Asynch.js</a:t>
            </a:r>
            <a:r>
              <a:rPr lang="en-US" b="1" i="1" dirty="0" smtClean="0">
                <a:solidFill>
                  <a:srgbClr val="FFFF00"/>
                </a:solidFill>
              </a:rPr>
              <a:t>	 Waterfall		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Clr>
                <a:srgbClr val="FFFF00"/>
              </a:buClr>
              <a:buNone/>
            </a:pPr>
            <a:endParaRPr lang="en-US" sz="2600" dirty="0" smtClean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976761" y="5604895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23" y="1814419"/>
            <a:ext cx="7180953" cy="3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2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47890"/>
            <a:ext cx="8477794" cy="694082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Consuming Twitter’s REST APIs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959667"/>
            <a:ext cx="8229600" cy="5441132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sz="3000" b="1" i="1" dirty="0" smtClean="0">
                <a:solidFill>
                  <a:srgbClr val="FFFF00"/>
                </a:solidFill>
              </a:rPr>
              <a:t>Asynch.js</a:t>
            </a:r>
            <a:r>
              <a:rPr lang="en-US" b="1" i="1" dirty="0" smtClean="0">
                <a:solidFill>
                  <a:srgbClr val="FFFF00"/>
                </a:solidFill>
              </a:rPr>
              <a:t>	 Waterfall		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Clr>
                <a:srgbClr val="FFFF00"/>
              </a:buClr>
              <a:buNone/>
            </a:pPr>
            <a:endParaRPr lang="en-US" sz="2600" dirty="0" smtClean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412895" y="6428791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228" y="1668641"/>
            <a:ext cx="6309543" cy="473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4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22630"/>
            <a:ext cx="8498941" cy="5160695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Exercise02_02_01 – Step 8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Consuming Twitter’s REST APIs</a:t>
            </a:r>
          </a:p>
          <a:p>
            <a:pPr lvl="2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Build an Asynchronous Handler to Search for All Friends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42" y="3304993"/>
            <a:ext cx="8030116" cy="26561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Consuming Twitter’s REST APIs</a:t>
            </a:r>
          </a:p>
        </p:txBody>
      </p:sp>
    </p:spTree>
    <p:extLst>
      <p:ext uri="{BB962C8B-B14F-4D97-AF65-F5344CB8AC3E}">
        <p14:creationId xmlns:p14="http://schemas.microsoft.com/office/powerpoint/2010/main" val="77121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560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LEARNING OBJECTIVES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258432"/>
            <a:ext cx="8229600" cy="5024894"/>
          </a:xfrm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Authentication and Authorization</a:t>
            </a: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Consuming Twitter’s REST APIs</a:t>
            </a:r>
          </a:p>
        </p:txBody>
      </p:sp>
    </p:spTree>
    <p:extLst>
      <p:ext uri="{BB962C8B-B14F-4D97-AF65-F5344CB8AC3E}">
        <p14:creationId xmlns:p14="http://schemas.microsoft.com/office/powerpoint/2010/main" val="246359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Authentication and Authorization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158844"/>
            <a:ext cx="8229600" cy="5124482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The OAuth 1.0a Standard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OAuth </a:t>
            </a:r>
            <a:r>
              <a:rPr lang="en-US" dirty="0" smtClean="0">
                <a:solidFill>
                  <a:schemeClr val="bg1"/>
                </a:solidFill>
              </a:rPr>
              <a:t>is an open standard for interacting with protected data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Allows one application to access another application’s data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On behalf of a user, without asking for the user’s password</a:t>
            </a:r>
            <a:endParaRPr lang="en-US" dirty="0" smtClean="0">
              <a:solidFill>
                <a:srgbClr val="92D05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Uses</a:t>
            </a:r>
          </a:p>
          <a:p>
            <a:pPr lvl="2">
              <a:buClr>
                <a:srgbClr val="FFFF00"/>
              </a:buClr>
            </a:pPr>
            <a:r>
              <a:rPr lang="en-US" b="1" i="1" dirty="0" smtClean="0">
                <a:solidFill>
                  <a:schemeClr val="bg1"/>
                </a:solidFill>
              </a:rPr>
              <a:t>Sharing</a:t>
            </a:r>
            <a:r>
              <a:rPr lang="en-US" dirty="0" smtClean="0">
                <a:solidFill>
                  <a:schemeClr val="bg1"/>
                </a:solidFill>
              </a:rPr>
              <a:t> data between services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Enables </a:t>
            </a:r>
            <a:r>
              <a:rPr lang="en-US" b="1" i="1" dirty="0" smtClean="0">
                <a:solidFill>
                  <a:srgbClr val="92D050"/>
                </a:solidFill>
              </a:rPr>
              <a:t>signing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in</a:t>
            </a:r>
            <a:r>
              <a:rPr lang="en-US" dirty="0" smtClean="0">
                <a:solidFill>
                  <a:schemeClr val="bg1"/>
                </a:solidFill>
              </a:rPr>
              <a:t> using other services</a:t>
            </a:r>
          </a:p>
        </p:txBody>
      </p:sp>
    </p:spTree>
    <p:extLst>
      <p:ext uri="{BB962C8B-B14F-4D97-AF65-F5344CB8AC3E}">
        <p14:creationId xmlns:p14="http://schemas.microsoft.com/office/powerpoint/2010/main" val="344466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68619"/>
            <a:ext cx="8477794" cy="503960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Authentication and Authorization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887240"/>
            <a:ext cx="8229600" cy="5676522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sz="3000" b="1" i="1" dirty="0" smtClean="0">
                <a:solidFill>
                  <a:srgbClr val="FFFF00"/>
                </a:solidFill>
              </a:rPr>
              <a:t>Parties Involved in OAuth</a:t>
            </a:r>
            <a:endParaRPr lang="en-US" sz="3000" b="1" i="1" dirty="0" smtClean="0">
              <a:solidFill>
                <a:srgbClr val="92D05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sz="2600" b="1" i="1" dirty="0" smtClean="0">
                <a:solidFill>
                  <a:srgbClr val="92D050"/>
                </a:solidFill>
              </a:rPr>
              <a:t>Client</a:t>
            </a:r>
            <a:r>
              <a:rPr lang="en-US" sz="2600" dirty="0" smtClean="0">
                <a:solidFill>
                  <a:schemeClr val="bg1"/>
                </a:solidFill>
              </a:rPr>
              <a:t>: an HTTP client </a:t>
            </a:r>
            <a:br>
              <a:rPr lang="en-US" sz="2600" dirty="0" smtClean="0">
                <a:solidFill>
                  <a:schemeClr val="bg1"/>
                </a:solidFill>
              </a:rPr>
            </a:br>
            <a:r>
              <a:rPr lang="en-US" sz="2600" dirty="0" smtClean="0">
                <a:solidFill>
                  <a:schemeClr val="bg1"/>
                </a:solidFill>
              </a:rPr>
              <a:t>that can make </a:t>
            </a:r>
            <a:br>
              <a:rPr lang="en-US" sz="2600" dirty="0" smtClean="0">
                <a:solidFill>
                  <a:schemeClr val="bg1"/>
                </a:solidFill>
              </a:rPr>
            </a:br>
            <a:r>
              <a:rPr lang="en-US" sz="2600" dirty="0" smtClean="0">
                <a:solidFill>
                  <a:schemeClr val="bg1"/>
                </a:solidFill>
              </a:rPr>
              <a:t>authenticated requests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Node/Express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application we are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building will be the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OAuth client</a:t>
            </a:r>
          </a:p>
          <a:p>
            <a:pPr lvl="1">
              <a:buClr>
                <a:srgbClr val="FFFF00"/>
              </a:buClr>
            </a:pPr>
            <a:r>
              <a:rPr lang="en-US" sz="2600" b="1" i="1" dirty="0" smtClean="0">
                <a:solidFill>
                  <a:srgbClr val="92D050"/>
                </a:solidFill>
              </a:rPr>
              <a:t>Server</a:t>
            </a:r>
            <a:r>
              <a:rPr lang="en-US" sz="2600" dirty="0" smtClean="0">
                <a:solidFill>
                  <a:schemeClr val="bg1"/>
                </a:solidFill>
              </a:rPr>
              <a:t>: </a:t>
            </a:r>
            <a:r>
              <a:rPr lang="en-US" sz="2600" dirty="0">
                <a:solidFill>
                  <a:schemeClr val="bg1"/>
                </a:solidFill>
              </a:rPr>
              <a:t>an HTTP </a:t>
            </a:r>
            <a:r>
              <a:rPr lang="en-US" sz="2600" dirty="0" smtClean="0">
                <a:solidFill>
                  <a:schemeClr val="bg1"/>
                </a:solidFill>
              </a:rPr>
              <a:t>server that </a:t>
            </a:r>
            <a:r>
              <a:rPr lang="en-US" sz="2600" dirty="0">
                <a:solidFill>
                  <a:schemeClr val="bg1"/>
                </a:solidFill>
              </a:rPr>
              <a:t>can </a:t>
            </a:r>
            <a:r>
              <a:rPr lang="en-US" sz="2600" dirty="0" smtClean="0">
                <a:solidFill>
                  <a:schemeClr val="bg1"/>
                </a:solidFill>
              </a:rPr>
              <a:t>accept authenticated requests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Twitter will be the OAuth server for our application </a:t>
            </a:r>
          </a:p>
          <a:p>
            <a:pPr lvl="1">
              <a:buClr>
                <a:srgbClr val="FFFF00"/>
              </a:buClr>
            </a:pPr>
            <a:r>
              <a:rPr lang="en-US" sz="2600" b="1" i="1" dirty="0" smtClean="0">
                <a:solidFill>
                  <a:srgbClr val="92D050"/>
                </a:solidFill>
              </a:rPr>
              <a:t>Resource Owner</a:t>
            </a:r>
            <a:r>
              <a:rPr lang="en-US" sz="2600" dirty="0" smtClean="0">
                <a:solidFill>
                  <a:schemeClr val="bg1"/>
                </a:solidFill>
              </a:rPr>
              <a:t>: Twitter app we built and own under our login and password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645132" y="3573887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132" y="1882048"/>
            <a:ext cx="4254076" cy="169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68619"/>
            <a:ext cx="8477794" cy="503960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Authentication and Authorization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887240"/>
            <a:ext cx="8229600" cy="5676522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sz="3000" b="1" i="1" dirty="0" smtClean="0">
                <a:solidFill>
                  <a:srgbClr val="FFFF00"/>
                </a:solidFill>
              </a:rPr>
              <a:t>Parties Involved in OAuth</a:t>
            </a:r>
            <a:endParaRPr lang="en-US" sz="3000" b="1" i="1" dirty="0" smtClean="0">
              <a:solidFill>
                <a:srgbClr val="92D05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sz="2600" dirty="0" smtClean="0">
                <a:solidFill>
                  <a:schemeClr val="bg1"/>
                </a:solidFill>
              </a:rPr>
              <a:t>Before the client is </a:t>
            </a:r>
            <a:br>
              <a:rPr lang="en-US" sz="2600" dirty="0" smtClean="0">
                <a:solidFill>
                  <a:schemeClr val="bg1"/>
                </a:solidFill>
              </a:rPr>
            </a:br>
            <a:r>
              <a:rPr lang="en-US" sz="2600" b="1" i="1" dirty="0" smtClean="0">
                <a:solidFill>
                  <a:srgbClr val="92D050"/>
                </a:solidFill>
              </a:rPr>
              <a:t>authenticated</a:t>
            </a:r>
            <a:r>
              <a:rPr lang="en-US" sz="2600" dirty="0" smtClean="0">
                <a:solidFill>
                  <a:schemeClr val="bg1"/>
                </a:solidFill>
              </a:rPr>
              <a:t>, the </a:t>
            </a:r>
            <a:br>
              <a:rPr lang="en-US" sz="2600" dirty="0" smtClean="0">
                <a:solidFill>
                  <a:schemeClr val="bg1"/>
                </a:solidFill>
              </a:rPr>
            </a:br>
            <a:r>
              <a:rPr lang="en-US" sz="2600" dirty="0" smtClean="0">
                <a:solidFill>
                  <a:schemeClr val="bg1"/>
                </a:solidFill>
              </a:rPr>
              <a:t>Resource Owner </a:t>
            </a:r>
            <a:br>
              <a:rPr lang="en-US" sz="2600" dirty="0" smtClean="0">
                <a:solidFill>
                  <a:schemeClr val="bg1"/>
                </a:solidFill>
              </a:rPr>
            </a:br>
            <a:r>
              <a:rPr lang="en-US" sz="2600" dirty="0" smtClean="0">
                <a:solidFill>
                  <a:schemeClr val="bg1"/>
                </a:solidFill>
              </a:rPr>
              <a:t>should be able to </a:t>
            </a:r>
            <a:br>
              <a:rPr lang="en-US" sz="2600" dirty="0" smtClean="0">
                <a:solidFill>
                  <a:schemeClr val="bg1"/>
                </a:solidFill>
              </a:rPr>
            </a:br>
            <a:r>
              <a:rPr lang="en-US" sz="2600" dirty="0" smtClean="0">
                <a:solidFill>
                  <a:schemeClr val="bg1"/>
                </a:solidFill>
              </a:rPr>
              <a:t>access the client and </a:t>
            </a:r>
            <a:br>
              <a:rPr lang="en-US" sz="2600" dirty="0" smtClean="0">
                <a:solidFill>
                  <a:schemeClr val="bg1"/>
                </a:solidFill>
              </a:rPr>
            </a:br>
            <a:r>
              <a:rPr lang="en-US" sz="2600" dirty="0" smtClean="0">
                <a:solidFill>
                  <a:schemeClr val="bg1"/>
                </a:solidFill>
              </a:rPr>
              <a:t>the server</a:t>
            </a:r>
            <a:endParaRPr lang="en-US" sz="2600" dirty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After authentication, 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b="1" i="1" dirty="0" smtClean="0">
                <a:solidFill>
                  <a:srgbClr val="92D050"/>
                </a:solidFill>
              </a:rPr>
              <a:t>client</a:t>
            </a:r>
            <a:r>
              <a:rPr lang="en-US" dirty="0" smtClean="0">
                <a:solidFill>
                  <a:schemeClr val="bg1"/>
                </a:solidFill>
              </a:rPr>
              <a:t> can access the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protected resources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on the server on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behalf of the user –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the Twitter data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56821" y="3356603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821" y="1664764"/>
            <a:ext cx="4254076" cy="1691839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0" y="6228916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506" y="4101220"/>
            <a:ext cx="4228391" cy="212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9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54017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Authentication and Authorization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50822" y="941560"/>
            <a:ext cx="8442356" cy="5341766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sz="3000" b="1" i="1" dirty="0" smtClean="0">
                <a:solidFill>
                  <a:srgbClr val="FFFF00"/>
                </a:solidFill>
              </a:rPr>
              <a:t>OAuth Flow – 3 Main Steps</a:t>
            </a:r>
          </a:p>
          <a:p>
            <a:pPr marL="740664" lvl="1" indent="-365760">
              <a:buClr>
                <a:srgbClr val="FFFF00"/>
              </a:buClr>
              <a:buFont typeface="+mj-lt"/>
              <a:buAutoNum type="arabicPeriod"/>
            </a:pPr>
            <a:r>
              <a:rPr lang="en-US" sz="2600" dirty="0" smtClean="0">
                <a:solidFill>
                  <a:schemeClr val="bg1"/>
                </a:solidFill>
              </a:rPr>
              <a:t>Client asks for a </a:t>
            </a:r>
            <a:r>
              <a:rPr lang="en-US" sz="2600" b="1" i="1" dirty="0" smtClean="0">
                <a:solidFill>
                  <a:srgbClr val="92D050"/>
                </a:solidFill>
              </a:rPr>
              <a:t>request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b="1" i="1" dirty="0" smtClean="0">
                <a:solidFill>
                  <a:srgbClr val="92D050"/>
                </a:solidFill>
              </a:rPr>
              <a:t>token</a:t>
            </a:r>
          </a:p>
          <a:p>
            <a:pPr lvl="2">
              <a:buClr>
                <a:srgbClr val="FFFF00"/>
              </a:buClr>
            </a:pPr>
            <a:r>
              <a:rPr lang="en-US" sz="2200" dirty="0" smtClean="0">
                <a:solidFill>
                  <a:schemeClr val="bg1"/>
                </a:solidFill>
              </a:rPr>
              <a:t>Client includes its consumer or API key and a consumer secret</a:t>
            </a:r>
          </a:p>
          <a:p>
            <a:pPr lvl="2">
              <a:buClr>
                <a:srgbClr val="FFFF00"/>
              </a:buClr>
            </a:pPr>
            <a:r>
              <a:rPr lang="en-US" sz="2200" dirty="0" smtClean="0">
                <a:solidFill>
                  <a:schemeClr val="bg1"/>
                </a:solidFill>
              </a:rPr>
              <a:t>Also includes a callback URL, server will use it later on</a:t>
            </a:r>
          </a:p>
          <a:p>
            <a:pPr lvl="2">
              <a:buClr>
                <a:srgbClr val="FFFF00"/>
              </a:buClr>
            </a:pPr>
            <a:r>
              <a:rPr lang="en-US" sz="2200" dirty="0" smtClean="0">
                <a:solidFill>
                  <a:schemeClr val="bg1"/>
                </a:solidFill>
              </a:rPr>
              <a:t>If verified, server sends back request token and a secret key</a:t>
            </a:r>
          </a:p>
          <a:p>
            <a:pPr marL="740664" lvl="1" indent="-365760">
              <a:buClr>
                <a:srgbClr val="FFFF00"/>
              </a:buClr>
              <a:buFont typeface="+mj-lt"/>
              <a:buAutoNum type="arabicPeriod"/>
            </a:pPr>
            <a:r>
              <a:rPr lang="en-US" sz="2600" dirty="0" smtClean="0">
                <a:solidFill>
                  <a:schemeClr val="bg1"/>
                </a:solidFill>
              </a:rPr>
              <a:t>Get </a:t>
            </a:r>
            <a:r>
              <a:rPr lang="en-US" sz="2600" b="1" i="1" dirty="0" smtClean="0">
                <a:solidFill>
                  <a:srgbClr val="92D050"/>
                </a:solidFill>
              </a:rPr>
              <a:t>temporary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b="1" i="1" dirty="0" smtClean="0">
                <a:solidFill>
                  <a:srgbClr val="92D050"/>
                </a:solidFill>
              </a:rPr>
              <a:t>credentials</a:t>
            </a:r>
          </a:p>
          <a:p>
            <a:pPr lvl="2">
              <a:buClr>
                <a:srgbClr val="FFFF00"/>
              </a:buClr>
            </a:pPr>
            <a:r>
              <a:rPr lang="en-US" sz="2200" dirty="0" smtClean="0">
                <a:solidFill>
                  <a:schemeClr val="bg1"/>
                </a:solidFill>
              </a:rPr>
              <a:t>Client goes to authentication URL, including request token, and is asked to log in</a:t>
            </a:r>
          </a:p>
          <a:p>
            <a:pPr lvl="2">
              <a:buClr>
                <a:srgbClr val="FFFF00"/>
              </a:buClr>
            </a:pPr>
            <a:r>
              <a:rPr lang="en-US" sz="2200" dirty="0" smtClean="0">
                <a:solidFill>
                  <a:schemeClr val="bg1"/>
                </a:solidFill>
              </a:rPr>
              <a:t>If verified server redirects user to callback URL, grants temporary token and a secret</a:t>
            </a:r>
          </a:p>
          <a:p>
            <a:pPr marL="740664" lvl="1" indent="-365760">
              <a:buClr>
                <a:srgbClr val="FFFF00"/>
              </a:buClr>
              <a:buFont typeface="+mj-lt"/>
              <a:buAutoNum type="arabicPeriod"/>
            </a:pPr>
            <a:r>
              <a:rPr lang="en-US" sz="2600" dirty="0" smtClean="0">
                <a:solidFill>
                  <a:schemeClr val="bg1"/>
                </a:solidFill>
              </a:rPr>
              <a:t>Client </a:t>
            </a:r>
            <a:r>
              <a:rPr lang="en-US" sz="2600" b="1" i="1" dirty="0" smtClean="0">
                <a:solidFill>
                  <a:srgbClr val="92D050"/>
                </a:solidFill>
              </a:rPr>
              <a:t>exchanges</a:t>
            </a:r>
            <a:r>
              <a:rPr lang="en-US" sz="2600" dirty="0" smtClean="0">
                <a:solidFill>
                  <a:schemeClr val="bg1"/>
                </a:solidFill>
              </a:rPr>
              <a:t> temporary credentials for </a:t>
            </a:r>
            <a:r>
              <a:rPr lang="en-US" sz="2600" b="1" i="1" dirty="0" smtClean="0">
                <a:solidFill>
                  <a:srgbClr val="92D050"/>
                </a:solidFill>
              </a:rPr>
              <a:t>access</a:t>
            </a:r>
            <a:r>
              <a:rPr lang="en-US" sz="2600" dirty="0" smtClean="0">
                <a:solidFill>
                  <a:schemeClr val="bg1"/>
                </a:solidFill>
              </a:rPr>
              <a:t> token</a:t>
            </a:r>
          </a:p>
          <a:p>
            <a:pPr lvl="2">
              <a:buClr>
                <a:srgbClr val="FFFF00"/>
              </a:buClr>
            </a:pPr>
            <a:r>
              <a:rPr lang="en-US" sz="2200" dirty="0" smtClean="0">
                <a:solidFill>
                  <a:schemeClr val="bg1"/>
                </a:solidFill>
              </a:rPr>
              <a:t>Can use access token to access protected resources</a:t>
            </a:r>
          </a:p>
        </p:txBody>
      </p:sp>
    </p:spTree>
    <p:extLst>
      <p:ext uri="{BB962C8B-B14F-4D97-AF65-F5344CB8AC3E}">
        <p14:creationId xmlns:p14="http://schemas.microsoft.com/office/powerpoint/2010/main" val="386458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896293"/>
            <a:ext cx="8229600" cy="5387033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sz="3000" b="1" i="1" dirty="0">
                <a:solidFill>
                  <a:srgbClr val="FFFF00"/>
                </a:solidFill>
              </a:rPr>
              <a:t>Creating an OAuth Login Request</a:t>
            </a:r>
          </a:p>
          <a:p>
            <a:pPr lvl="1">
              <a:buClr>
                <a:srgbClr val="FFFF00"/>
              </a:buClr>
            </a:pPr>
            <a:r>
              <a:rPr lang="en-US" sz="2600" dirty="0" smtClean="0">
                <a:solidFill>
                  <a:schemeClr val="bg1"/>
                </a:solidFill>
              </a:rPr>
              <a:t>We will build some </a:t>
            </a:r>
            <a:r>
              <a:rPr lang="en-US" sz="2600" b="1" i="1" dirty="0" smtClean="0">
                <a:solidFill>
                  <a:srgbClr val="92D050"/>
                </a:solidFill>
              </a:rPr>
              <a:t>modularized</a:t>
            </a:r>
            <a:r>
              <a:rPr lang="en-US" sz="2600" dirty="0" smtClean="0">
                <a:solidFill>
                  <a:schemeClr val="bg1"/>
                </a:solidFill>
              </a:rPr>
              <a:t> code to handle the task</a:t>
            </a:r>
          </a:p>
          <a:p>
            <a:pPr marL="740664" lvl="1" indent="-365760">
              <a:buClr>
                <a:srgbClr val="FFFF00"/>
              </a:buClr>
              <a:buFont typeface="+mj-lt"/>
              <a:buAutoNum type="arabicPeriod"/>
            </a:pPr>
            <a:r>
              <a:rPr lang="en-US" sz="2600" dirty="0" smtClean="0">
                <a:solidFill>
                  <a:schemeClr val="bg1"/>
                </a:solidFill>
              </a:rPr>
              <a:t>Install the </a:t>
            </a:r>
            <a:r>
              <a:rPr lang="en-US" sz="2600" i="1" dirty="0" smtClean="0">
                <a:solidFill>
                  <a:srgbClr val="92D050"/>
                </a:solidFill>
              </a:rPr>
              <a:t>dependencies</a:t>
            </a:r>
            <a:r>
              <a:rPr lang="en-US" sz="2600" dirty="0" smtClean="0">
                <a:solidFill>
                  <a:schemeClr val="bg1"/>
                </a:solidFill>
              </a:rPr>
              <a:t> we will need with NPM</a:t>
            </a:r>
          </a:p>
          <a:p>
            <a:pPr marL="740664" lvl="1" indent="-365760">
              <a:buClr>
                <a:srgbClr val="FFFF00"/>
              </a:buClr>
              <a:buFont typeface="+mj-lt"/>
              <a:buAutoNum type="arabicPeriod"/>
            </a:pPr>
            <a:r>
              <a:rPr lang="en-US" sz="2600" dirty="0" smtClean="0">
                <a:solidFill>
                  <a:schemeClr val="bg1"/>
                </a:solidFill>
              </a:rPr>
              <a:t>Create a </a:t>
            </a:r>
            <a:r>
              <a:rPr lang="en-US" sz="2600" b="1" i="1" dirty="0" smtClean="0">
                <a:solidFill>
                  <a:srgbClr val="92D050"/>
                </a:solidFill>
              </a:rPr>
              <a:t>configuration</a:t>
            </a:r>
            <a:r>
              <a:rPr lang="en-US" sz="2600" dirty="0" smtClean="0">
                <a:solidFill>
                  <a:schemeClr val="bg1"/>
                </a:solidFill>
              </a:rPr>
              <a:t> file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For our configuration, URLs, and various access keys</a:t>
            </a:r>
          </a:p>
          <a:p>
            <a:pPr marL="740664" lvl="1" indent="-365760">
              <a:buClr>
                <a:srgbClr val="FFFF00"/>
              </a:buClr>
              <a:buFont typeface="+mj-lt"/>
              <a:buAutoNum type="arabicPeriod"/>
            </a:pPr>
            <a:r>
              <a:rPr lang="en-US" sz="2600" dirty="0" smtClean="0">
                <a:solidFill>
                  <a:schemeClr val="bg1"/>
                </a:solidFill>
              </a:rPr>
              <a:t>Modify our Node /Express server to handle the </a:t>
            </a:r>
            <a:r>
              <a:rPr lang="en-US" sz="2600" b="1" i="1" dirty="0" smtClean="0">
                <a:solidFill>
                  <a:srgbClr val="92D050"/>
                </a:solidFill>
              </a:rPr>
              <a:t>routing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Routing is the term for our various </a:t>
            </a:r>
            <a:r>
              <a:rPr lang="en-US" b="1" i="1" dirty="0" smtClean="0">
                <a:solidFill>
                  <a:srgbClr val="92D050"/>
                </a:solidFill>
              </a:rPr>
              <a:t>endpoint</a:t>
            </a:r>
            <a:r>
              <a:rPr lang="en-US" dirty="0" smtClean="0">
                <a:solidFill>
                  <a:schemeClr val="bg1"/>
                </a:solidFill>
              </a:rPr>
              <a:t> functions</a:t>
            </a:r>
            <a:endParaRPr lang="en-US" b="1" i="1" dirty="0" smtClean="0">
              <a:solidFill>
                <a:srgbClr val="92D050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This will be the authentication </a:t>
            </a:r>
            <a:r>
              <a:rPr lang="en-US" b="1" i="1" dirty="0" smtClean="0">
                <a:solidFill>
                  <a:srgbClr val="92D050"/>
                </a:solidFill>
              </a:rPr>
              <a:t>flow</a:t>
            </a:r>
          </a:p>
          <a:p>
            <a:pPr marL="740664" lvl="1" indent="-365760">
              <a:buClr>
                <a:srgbClr val="FFFF00"/>
              </a:buClr>
              <a:buFont typeface="+mj-lt"/>
              <a:buAutoNum type="arabicPeriod"/>
            </a:pPr>
            <a:r>
              <a:rPr lang="en-US" sz="2600" dirty="0" smtClean="0">
                <a:solidFill>
                  <a:schemeClr val="bg1"/>
                </a:solidFill>
              </a:rPr>
              <a:t>Build an </a:t>
            </a:r>
            <a:r>
              <a:rPr lang="en-US" sz="2600" b="1" i="1" dirty="0" smtClean="0">
                <a:solidFill>
                  <a:srgbClr val="92D050"/>
                </a:solidFill>
              </a:rPr>
              <a:t>authentication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b="1" i="1" dirty="0" smtClean="0">
                <a:solidFill>
                  <a:srgbClr val="92D050"/>
                </a:solidFill>
              </a:rPr>
              <a:t>module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This will handle the OAuth workload</a:t>
            </a:r>
          </a:p>
        </p:txBody>
      </p:sp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621655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Authentication and Authorization</a:t>
            </a:r>
          </a:p>
        </p:txBody>
      </p:sp>
    </p:spTree>
    <p:extLst>
      <p:ext uri="{BB962C8B-B14F-4D97-AF65-F5344CB8AC3E}">
        <p14:creationId xmlns:p14="http://schemas.microsoft.com/office/powerpoint/2010/main" val="44836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Exercise02_02_01 – Step 1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Creating an OAuth Login Request</a:t>
            </a:r>
          </a:p>
          <a:p>
            <a:pPr lvl="2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Install Dependencies </a:t>
            </a:r>
            <a:r>
              <a:rPr lang="en-US" b="1" i="1" smtClean="0">
                <a:solidFill>
                  <a:srgbClr val="FFFF00"/>
                </a:solidFill>
              </a:rPr>
              <a:t>and Build a Configuration </a:t>
            </a:r>
            <a:r>
              <a:rPr lang="en-US" b="1" i="1" dirty="0" smtClean="0">
                <a:solidFill>
                  <a:srgbClr val="FFFF00"/>
                </a:solidFill>
              </a:rPr>
              <a:t>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42" y="2830284"/>
            <a:ext cx="8030116" cy="26561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Authentication and Authorization</a:t>
            </a:r>
          </a:p>
        </p:txBody>
      </p:sp>
    </p:spTree>
    <p:extLst>
      <p:ext uri="{BB962C8B-B14F-4D97-AF65-F5344CB8AC3E}">
        <p14:creationId xmlns:p14="http://schemas.microsoft.com/office/powerpoint/2010/main" val="2230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6231</TotalTime>
  <Words>710</Words>
  <Application>Microsoft Office PowerPoint</Application>
  <PresentationFormat>On-screen Show (4:3)</PresentationFormat>
  <Paragraphs>182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Credits</vt:lpstr>
      <vt:lpstr>LEARNING OBJECTIVES</vt:lpstr>
      <vt:lpstr>Authentication and Authorization</vt:lpstr>
      <vt:lpstr>Authentication and Authorization</vt:lpstr>
      <vt:lpstr>Authentication and Authorization</vt:lpstr>
      <vt:lpstr>Authentication and Authorization</vt:lpstr>
      <vt:lpstr>Authentication and Authorization</vt:lpstr>
      <vt:lpstr>Authentication and Authorization</vt:lpstr>
      <vt:lpstr>Authentication and Authorization</vt:lpstr>
      <vt:lpstr>Authentication and Authorization</vt:lpstr>
      <vt:lpstr>Authentication and Authorization</vt:lpstr>
      <vt:lpstr>Authentication and Authorization</vt:lpstr>
      <vt:lpstr>Authentication and Authorization</vt:lpstr>
      <vt:lpstr>Authentication and Authorization</vt:lpstr>
      <vt:lpstr>Authentication and Authorization</vt:lpstr>
      <vt:lpstr>Authentication and Authorization</vt:lpstr>
      <vt:lpstr>Consuming Twitter’s REST APIs</vt:lpstr>
      <vt:lpstr>Consuming Twitter’s REST APIs</vt:lpstr>
      <vt:lpstr>Consuming Twitter’s REST APIs</vt:lpstr>
      <vt:lpstr>Consuming Twitter’s REST APIs</vt:lpstr>
      <vt:lpstr>Consuming Twitter’s REST APIs</vt:lpstr>
      <vt:lpstr>Consuming Twitter’s REST APIs</vt:lpstr>
      <vt:lpstr>Consuming Twitter’s REST APIs</vt:lpstr>
      <vt:lpstr>Consuming Twitter’s REST APIs</vt:lpstr>
      <vt:lpstr>Consuming Twitter’s REST APIs</vt:lpstr>
      <vt:lpstr>Consuming Twitter’s REST APIs</vt:lpstr>
    </vt:vector>
  </TitlesOfParts>
  <Company>UAT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Brande Ferschke</dc:creator>
  <cp:lastModifiedBy>Mark J. Buckler</cp:lastModifiedBy>
  <cp:revision>296</cp:revision>
  <cp:lastPrinted>2018-01-02T23:20:12Z</cp:lastPrinted>
  <dcterms:created xsi:type="dcterms:W3CDTF">2013-01-24T22:24:37Z</dcterms:created>
  <dcterms:modified xsi:type="dcterms:W3CDTF">2018-03-18T15:56:29Z</dcterms:modified>
</cp:coreProperties>
</file>