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16" r:id="rId2"/>
    <p:sldId id="317" r:id="rId3"/>
    <p:sldId id="271" r:id="rId4"/>
    <p:sldId id="322" r:id="rId5"/>
    <p:sldId id="321" r:id="rId6"/>
    <p:sldId id="323" r:id="rId7"/>
    <p:sldId id="324" r:id="rId8"/>
    <p:sldId id="325" r:id="rId9"/>
  </p:sldIdLst>
  <p:sldSz cx="9144000" cy="6858000" type="screen4x3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66CC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149" autoAdjust="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62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9AB2F56-8B35-4525-9C57-CFFAE2B705F2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6A3DF1C-54B9-4A4E-AA3B-AE75FA7AF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21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150DB36-2EDE-486A-AF0D-9F9E960A25FD}" type="datetimeFigureOut">
              <a:rPr lang="en-US"/>
              <a:t>3/18/2018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8DBF0BD-6A94-4810-BC89-4495240496D7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761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515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057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057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5AFC41-0D77-4898-9B4A-3641A2D6273C}" type="datetime1">
              <a:rPr lang="en-US"/>
              <a:pPr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53B067-756A-43EE-9641-2B347BCF16A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743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708815-F8C7-47B3-9ADC-B63FC50E4813}" type="datetime1">
              <a:rPr lang="en-US"/>
              <a:pPr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EDF6F8-487E-48FB-B2A9-DE952F457DC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513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8CF4CE-3FB2-4C76-A5A4-442A9819BFA9}" type="datetime1">
              <a:rPr lang="en-US"/>
              <a:pPr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92B3EB-88B0-48C0-9D7B-F0D4FF722FE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896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739DA2-DDC0-43DF-B54F-2E3C9C1A6803}" type="datetime1">
              <a:rPr lang="en-US"/>
              <a:pPr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DD4F0A-E281-4771-9A3F-0B81C5C9700A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036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A15260-F832-4CE9-9C38-E4A05BA9358B}" type="datetime1">
              <a:rPr lang="en-US"/>
              <a:pPr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34690C-1741-4D25-BE7C-4E1D1A5B9F7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591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110952-8CD7-494F-859B-6F1B370EA9E8}" type="datetime1">
              <a:rPr lang="en-US"/>
              <a:pPr/>
              <a:t>3/18/2018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DF62F4-C9EA-4DB3-A2A2-32C3A6180FC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696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D9B6D11-8802-47CD-AFDB-51EA00444A97}" type="datetime1">
              <a:rPr lang="en-US"/>
              <a:pPr/>
              <a:t>3/18/2018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F6A0CB-F43E-45D2-969E-3473509AEEAA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393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CBA129-E43C-4EFB-BB6D-369C0929D01A}" type="datetime1">
              <a:rPr lang="en-US"/>
              <a:pPr/>
              <a:t>3/18/2018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6E38C9-1406-4F8F-BCD6-2D5596A19A0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670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0B5008A-6B09-49F9-8B13-172246AC50A8}" type="datetime1">
              <a:rPr lang="en-US"/>
              <a:pPr/>
              <a:t>3/18/2018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089AD7-E4AD-48DF-AC76-9C28AD4183C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781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221EA2-617F-44FC-B845-53FA061E5AAC}" type="datetime1">
              <a:rPr lang="en-US"/>
              <a:pPr/>
              <a:t>3/18/2018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EDF7E-E21D-4819-9309-13AD8C09FDD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466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BCC120-1EB5-4215-B6AC-7E2514652CD5}" type="datetime1">
              <a:rPr lang="en-US"/>
              <a:pPr/>
              <a:t>3/18/2018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05AE99-2789-445C-B342-7AC4D588C5C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442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1878F405-1F9F-4E29-86A1-6764BBA45A9F}" type="datetime1">
              <a:rPr lang="en-US"/>
              <a:pPr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E00223B6-351F-4D1D-8410-2F1940303858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1336" y="3073271"/>
            <a:ext cx="85413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i="1" spc="3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Front-End </a:t>
            </a:r>
            <a:r>
              <a:rPr lang="en-US" sz="3200" b="1" i="1" spc="3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Application with </a:t>
            </a:r>
            <a:r>
              <a:rPr lang="en-US" sz="3200" b="1" i="1" spc="3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EJS</a:t>
            </a:r>
            <a:endParaRPr lang="en-US" sz="3200" b="1" i="1" spc="3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+mn-ea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55575" y="5411225"/>
            <a:ext cx="7265988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i="1" spc="300" dirty="0" smtClean="0">
                <a:solidFill>
                  <a:srgbClr val="00CCFF"/>
                </a:solidFill>
                <a:latin typeface="Arial"/>
                <a:ea typeface="+mn-ea"/>
                <a:cs typeface="Arial"/>
              </a:rPr>
              <a:t>Mark J. Buckler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i="1" spc="300" dirty="0" smtClean="0">
                <a:solidFill>
                  <a:srgbClr val="00CCFF"/>
                </a:solidFill>
                <a:latin typeface="Arial"/>
                <a:ea typeface="+mn-ea"/>
                <a:cs typeface="Arial"/>
              </a:rPr>
              <a:t>OCPJP,CIWJS</a:t>
            </a:r>
            <a:endParaRPr lang="en-US" sz="2400" b="1" i="1" spc="300" dirty="0">
              <a:solidFill>
                <a:srgbClr val="00CCFF"/>
              </a:solidFill>
              <a:latin typeface="Arial"/>
              <a:ea typeface="+mn-ea"/>
              <a:cs typeface="Arial"/>
            </a:endParaRPr>
          </a:p>
        </p:txBody>
      </p:sp>
      <p:cxnSp>
        <p:nvCxnSpPr>
          <p:cNvPr id="8" name="Straight Connector 7"/>
          <p:cNvCxnSpPr>
            <a:cxnSpLocks noChangeShapeType="1"/>
          </p:cNvCxnSpPr>
          <p:nvPr/>
        </p:nvCxnSpPr>
        <p:spPr bwMode="auto">
          <a:xfrm>
            <a:off x="7432675" y="5297285"/>
            <a:ext cx="0" cy="1387678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461" y="5297285"/>
            <a:ext cx="1126375" cy="65254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648" y="6009578"/>
            <a:ext cx="762000" cy="67665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198051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5608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Credits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64126"/>
          </a:xfrm>
        </p:spPr>
        <p:txBody>
          <a:bodyPr/>
          <a:lstStyle/>
          <a:p>
            <a:pPr lvl="0">
              <a:buClr>
                <a:srgbClr val="FFFF00"/>
              </a:buClr>
            </a:pPr>
            <a:r>
              <a:rPr lang="en-US" i="1" dirty="0">
                <a:solidFill>
                  <a:prstClr val="white"/>
                </a:solidFill>
              </a:rPr>
              <a:t>Some of the contents of this slide presentation have been referenced and </a:t>
            </a:r>
            <a:r>
              <a:rPr lang="en-US" i="1" dirty="0" smtClean="0">
                <a:solidFill>
                  <a:prstClr val="white"/>
                </a:solidFill>
              </a:rPr>
              <a:t>reproduced, from </a:t>
            </a:r>
            <a:r>
              <a:rPr lang="en-US" i="1" u="sng" dirty="0" smtClean="0">
                <a:solidFill>
                  <a:prstClr val="white"/>
                </a:solidFill>
              </a:rPr>
              <a:t>RESTful Web API </a:t>
            </a:r>
            <a:r>
              <a:rPr lang="en-US" i="1" u="sng" smtClean="0">
                <a:solidFill>
                  <a:prstClr val="white"/>
                </a:solidFill>
              </a:rPr>
              <a:t>Design </a:t>
            </a:r>
            <a:r>
              <a:rPr lang="en-US" i="1" u="sng" smtClean="0">
                <a:solidFill>
                  <a:prstClr val="white"/>
                </a:solidFill>
              </a:rPr>
              <a:t>with </a:t>
            </a:r>
            <a:r>
              <a:rPr lang="en-US" i="1" u="sng" dirty="0" smtClean="0">
                <a:solidFill>
                  <a:prstClr val="white"/>
                </a:solidFill>
              </a:rPr>
              <a:t>Node.js</a:t>
            </a:r>
            <a:r>
              <a:rPr lang="en-US" i="1" dirty="0" smtClean="0">
                <a:solidFill>
                  <a:prstClr val="white"/>
                </a:solidFill>
              </a:rPr>
              <a:t>, by Saleh Hamadeh, </a:t>
            </a:r>
            <a:r>
              <a:rPr lang="en-US" i="1" dirty="0">
                <a:solidFill>
                  <a:prstClr val="white"/>
                </a:solidFill>
              </a:rPr>
              <a:t>©</a:t>
            </a:r>
            <a:r>
              <a:rPr lang="en-US" i="1" dirty="0" smtClean="0">
                <a:solidFill>
                  <a:prstClr val="white"/>
                </a:solidFill>
              </a:rPr>
              <a:t>2017 LinkedIn Corporation.</a:t>
            </a:r>
          </a:p>
          <a:p>
            <a:pPr lvl="0">
              <a:buClr>
                <a:srgbClr val="FFFF00"/>
              </a:buClr>
            </a:pPr>
            <a:r>
              <a:rPr lang="en-US" i="1" dirty="0">
                <a:solidFill>
                  <a:prstClr val="white"/>
                </a:solidFill>
              </a:rPr>
              <a:t>Additional content has been referenced and reproduced, from </a:t>
            </a:r>
            <a:r>
              <a:rPr lang="en-US" i="1" u="sng" dirty="0" smtClean="0">
                <a:solidFill>
                  <a:prstClr val="white"/>
                </a:solidFill>
              </a:rPr>
              <a:t>Understanding REST</a:t>
            </a:r>
            <a:r>
              <a:rPr lang="en-US" i="1" dirty="0" smtClean="0">
                <a:solidFill>
                  <a:prstClr val="white"/>
                </a:solidFill>
              </a:rPr>
              <a:t>, </a:t>
            </a:r>
            <a:r>
              <a:rPr lang="en-US" i="1" dirty="0">
                <a:solidFill>
                  <a:prstClr val="white"/>
                </a:solidFill>
              </a:rPr>
              <a:t>by </a:t>
            </a:r>
            <a:r>
              <a:rPr lang="en-US" i="1" dirty="0" smtClean="0">
                <a:solidFill>
                  <a:prstClr val="white"/>
                </a:solidFill>
              </a:rPr>
              <a:t>Michael Sullivan, </a:t>
            </a:r>
            <a:r>
              <a:rPr lang="en-US" i="1" dirty="0">
                <a:solidFill>
                  <a:prstClr val="white"/>
                </a:solidFill>
              </a:rPr>
              <a:t>©2017 LinkedIn Corporation</a:t>
            </a:r>
            <a:r>
              <a:rPr lang="en-US" i="1" dirty="0" smtClean="0">
                <a:solidFill>
                  <a:prstClr val="white"/>
                </a:solidFill>
              </a:rPr>
              <a:t>.</a:t>
            </a:r>
            <a:endParaRPr lang="en-US" i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6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5608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LEARNING OBJECTIVES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1258432"/>
            <a:ext cx="8229600" cy="5024894"/>
          </a:xfrm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Serving Static Resources</a:t>
            </a:r>
          </a:p>
          <a:p>
            <a:pPr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Serving Dynamic Resources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59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178844"/>
            <a:ext cx="8477794" cy="612602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Serving Static Resources</a:t>
            </a: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791446"/>
            <a:ext cx="8229600" cy="5491879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sz="3000" b="1" i="1" dirty="0" smtClean="0">
                <a:solidFill>
                  <a:srgbClr val="FFFF00"/>
                </a:solidFill>
              </a:rPr>
              <a:t>Static vs. </a:t>
            </a:r>
            <a:r>
              <a:rPr lang="en-US" sz="3000" b="1" i="1" dirty="0">
                <a:solidFill>
                  <a:srgbClr val="FFFF00"/>
                </a:solidFill>
              </a:rPr>
              <a:t>D</a:t>
            </a:r>
            <a:r>
              <a:rPr lang="en-US" sz="3000" b="1" i="1" dirty="0" smtClean="0">
                <a:solidFill>
                  <a:srgbClr val="FFFF00"/>
                </a:solidFill>
              </a:rPr>
              <a:t>ynamic </a:t>
            </a:r>
            <a:r>
              <a:rPr lang="en-US" sz="3000" b="1" i="1" dirty="0">
                <a:solidFill>
                  <a:srgbClr val="FFFF00"/>
                </a:solidFill>
              </a:rPr>
              <a:t>C</a:t>
            </a:r>
            <a:r>
              <a:rPr lang="en-US" sz="3000" b="1" i="1" dirty="0" smtClean="0">
                <a:solidFill>
                  <a:srgbClr val="FFFF00"/>
                </a:solidFill>
              </a:rPr>
              <a:t>ontent</a:t>
            </a:r>
            <a:endParaRPr lang="en-US" sz="3000" b="1" i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Clr>
                <a:srgbClr val="FFFF00"/>
              </a:buClr>
            </a:pPr>
            <a:r>
              <a:rPr lang="en-US" sz="2600" b="1" i="1" dirty="0" smtClean="0">
                <a:solidFill>
                  <a:srgbClr val="92D050"/>
                </a:solidFill>
              </a:rPr>
              <a:t>Static </a:t>
            </a:r>
            <a:r>
              <a:rPr lang="en-US" sz="2600" dirty="0" smtClean="0">
                <a:solidFill>
                  <a:schemeClr val="bg1"/>
                </a:solidFill>
              </a:rPr>
              <a:t>content could be files containing HTML, CSS, images, client-side JavaScript, etc.</a:t>
            </a:r>
          </a:p>
          <a:p>
            <a:pPr lvl="1">
              <a:buClr>
                <a:srgbClr val="FFFF00"/>
              </a:buClr>
            </a:pPr>
            <a:r>
              <a:rPr lang="en-US" sz="2600" b="1" i="1" dirty="0" smtClean="0">
                <a:solidFill>
                  <a:srgbClr val="92D050"/>
                </a:solidFill>
              </a:rPr>
              <a:t>Dynamic</a:t>
            </a:r>
            <a:r>
              <a:rPr lang="en-US" sz="2600" dirty="0" smtClean="0">
                <a:solidFill>
                  <a:schemeClr val="bg1"/>
                </a:solidFill>
              </a:rPr>
              <a:t> content is usually served through a Web API or used to render a dynamically changing page on the server</a:t>
            </a:r>
          </a:p>
          <a:p>
            <a:pPr lvl="1">
              <a:buClr>
                <a:srgbClr val="FFFF00"/>
              </a:buClr>
            </a:pPr>
            <a:r>
              <a:rPr lang="en-US" sz="2600" dirty="0" smtClean="0">
                <a:solidFill>
                  <a:schemeClr val="bg1"/>
                </a:solidFill>
              </a:rPr>
              <a:t>To </a:t>
            </a:r>
            <a:r>
              <a:rPr lang="en-US" sz="2600" b="1" i="1" dirty="0" smtClean="0">
                <a:solidFill>
                  <a:srgbClr val="92D050"/>
                </a:solidFill>
              </a:rPr>
              <a:t>serve</a:t>
            </a:r>
            <a:r>
              <a:rPr lang="en-US" sz="2600" dirty="0" smtClean="0">
                <a:solidFill>
                  <a:schemeClr val="bg1"/>
                </a:solidFill>
              </a:rPr>
              <a:t> static files with ExpressJS, we employ its </a:t>
            </a:r>
            <a:r>
              <a:rPr lang="en-US" sz="2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use()</a:t>
            </a:r>
            <a:r>
              <a:rPr lang="en-US" sz="2600" dirty="0" smtClean="0">
                <a:solidFill>
                  <a:schemeClr val="bg1"/>
                </a:solidFill>
              </a:rPr>
              <a:t>method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We must tell node that it is </a:t>
            </a:r>
            <a:r>
              <a:rPr lang="en-US" b="1" i="1" dirty="0" smtClean="0">
                <a:solidFill>
                  <a:srgbClr val="92D050"/>
                </a:solidFill>
              </a:rPr>
              <a:t>static</a:t>
            </a:r>
            <a:r>
              <a:rPr lang="en-US" dirty="0" smtClean="0">
                <a:solidFill>
                  <a:schemeClr val="bg1"/>
                </a:solidFill>
              </a:rPr>
              <a:t> by using the Express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static(path)</a:t>
            </a:r>
            <a:r>
              <a:rPr lang="en-US" dirty="0" smtClean="0">
                <a:solidFill>
                  <a:schemeClr val="bg1"/>
                </a:solidFill>
              </a:rPr>
              <a:t>method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We can use the </a:t>
            </a:r>
            <a:r>
              <a:rPr lang="en-US" b="1" i="1" dirty="0" smtClean="0">
                <a:solidFill>
                  <a:srgbClr val="92D050"/>
                </a:solidFill>
              </a:rPr>
              <a:t>global</a:t>
            </a:r>
            <a:r>
              <a:rPr lang="en-US" dirty="0" smtClean="0">
                <a:solidFill>
                  <a:schemeClr val="bg1"/>
                </a:solidFill>
              </a:rPr>
              <a:t> variable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__dirname</a:t>
            </a:r>
            <a:r>
              <a:rPr lang="en-US" dirty="0" smtClean="0">
                <a:solidFill>
                  <a:schemeClr val="bg1"/>
                </a:solidFill>
              </a:rPr>
              <a:t> to indicate the current directory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Index.html would be the </a:t>
            </a:r>
            <a:r>
              <a:rPr lang="en-US" b="1" i="1" dirty="0" smtClean="0">
                <a:solidFill>
                  <a:srgbClr val="92D050"/>
                </a:solidFill>
              </a:rPr>
              <a:t>default</a:t>
            </a:r>
            <a:r>
              <a:rPr lang="en-US" dirty="0" smtClean="0">
                <a:solidFill>
                  <a:schemeClr val="bg1"/>
                </a:solidFill>
              </a:rPr>
              <a:t> file used</a:t>
            </a:r>
          </a:p>
        </p:txBody>
      </p:sp>
    </p:spTree>
    <p:extLst>
      <p:ext uri="{BB962C8B-B14F-4D97-AF65-F5344CB8AC3E}">
        <p14:creationId xmlns:p14="http://schemas.microsoft.com/office/powerpoint/2010/main" val="244545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8" y="1186004"/>
            <a:ext cx="8498941" cy="5097321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Programming Exercise02_03_01 – Step 1</a:t>
            </a: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Preparing the Front-End Static Resources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42" y="2830284"/>
            <a:ext cx="8030116" cy="265611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Serving Static Resources</a:t>
            </a:r>
          </a:p>
        </p:txBody>
      </p:sp>
    </p:spTree>
    <p:extLst>
      <p:ext uri="{BB962C8B-B14F-4D97-AF65-F5344CB8AC3E}">
        <p14:creationId xmlns:p14="http://schemas.microsoft.com/office/powerpoint/2010/main" val="2230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178844"/>
            <a:ext cx="8477794" cy="612602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Serving Dynamic Resources</a:t>
            </a:r>
            <a:endParaRPr lang="en-US" sz="3200" b="1" spc="300" dirty="0">
              <a:solidFill>
                <a:srgbClr val="00CC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1004936"/>
            <a:ext cx="8229600" cy="5278390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EJS – Embedded JavaScript</a:t>
            </a:r>
            <a:endParaRPr lang="en-US" b="1" i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EJS is a simple </a:t>
            </a:r>
            <a:r>
              <a:rPr lang="en-US" b="1" i="1" dirty="0">
                <a:solidFill>
                  <a:srgbClr val="92D050"/>
                </a:solidFill>
              </a:rPr>
              <a:t>templating</a:t>
            </a:r>
            <a:r>
              <a:rPr lang="en-US" dirty="0">
                <a:solidFill>
                  <a:schemeClr val="bg1"/>
                </a:solidFill>
              </a:rPr>
              <a:t> language that lets you generate HTML markup with plain </a:t>
            </a:r>
            <a:r>
              <a:rPr lang="en-US" dirty="0" smtClean="0">
                <a:solidFill>
                  <a:schemeClr val="bg1"/>
                </a:solidFill>
              </a:rPr>
              <a:t>JavaScript</a:t>
            </a: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92D050"/>
                </a:solidFill>
              </a:rPr>
              <a:t>Features</a:t>
            </a:r>
          </a:p>
          <a:p>
            <a:pPr lvl="2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Fast compilation and rendering</a:t>
            </a:r>
          </a:p>
          <a:p>
            <a:pPr lvl="2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Simple </a:t>
            </a:r>
            <a:r>
              <a:rPr lang="en-US" dirty="0" smtClean="0">
                <a:solidFill>
                  <a:schemeClr val="bg1"/>
                </a:solidFill>
              </a:rPr>
              <a:t>control flow template </a:t>
            </a:r>
            <a:r>
              <a:rPr lang="en-US" dirty="0">
                <a:solidFill>
                  <a:schemeClr val="bg1"/>
                </a:solidFill>
              </a:rPr>
              <a:t>tags: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%&gt;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Variable output </a:t>
            </a:r>
            <a:r>
              <a:rPr lang="en-US" dirty="0">
                <a:solidFill>
                  <a:schemeClr val="bg1"/>
                </a:solidFill>
              </a:rPr>
              <a:t>tags: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&lt;%=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%&gt;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Include statements</a:t>
            </a:r>
            <a:endParaRPr lang="en-US" dirty="0">
              <a:solidFill>
                <a:schemeClr val="bg1"/>
              </a:solidFill>
            </a:endParaRPr>
          </a:p>
          <a:p>
            <a:pPr lvl="2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Both server JS and browser support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Complies </a:t>
            </a:r>
            <a:r>
              <a:rPr lang="en-US" dirty="0">
                <a:solidFill>
                  <a:schemeClr val="bg1"/>
                </a:solidFill>
              </a:rPr>
              <a:t>with the Express </a:t>
            </a:r>
            <a:r>
              <a:rPr lang="en-US" b="1" i="1" dirty="0">
                <a:solidFill>
                  <a:srgbClr val="92D050"/>
                </a:solidFill>
              </a:rPr>
              <a:t>view</a:t>
            </a:r>
            <a:r>
              <a:rPr lang="en-US" dirty="0">
                <a:solidFill>
                  <a:schemeClr val="bg1"/>
                </a:solidFill>
              </a:rPr>
              <a:t> system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101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8" y="1186004"/>
            <a:ext cx="8498941" cy="5097321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Programming Exercise02_03_01 – Step 2</a:t>
            </a: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Preparing the Front-End Dynamic Resources</a:t>
            </a:r>
          </a:p>
          <a:p>
            <a:pPr lvl="2"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Developing a Login and Logout Flow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42" y="2830284"/>
            <a:ext cx="8030116" cy="265611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Serving Dynamic Resources</a:t>
            </a:r>
          </a:p>
        </p:txBody>
      </p:sp>
    </p:spTree>
    <p:extLst>
      <p:ext uri="{BB962C8B-B14F-4D97-AF65-F5344CB8AC3E}">
        <p14:creationId xmlns:p14="http://schemas.microsoft.com/office/powerpoint/2010/main" val="13035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8" y="1186004"/>
            <a:ext cx="8498941" cy="5097321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Programming Exercise02_03_01 – Step 3</a:t>
            </a: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Preparing the Front-End Dynamic Resources</a:t>
            </a:r>
          </a:p>
          <a:p>
            <a:pPr lvl="2"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Modifying the Routes for Dynamic Content flow</a:t>
            </a:r>
          </a:p>
          <a:p>
            <a:pPr lvl="2">
              <a:buClr>
                <a:srgbClr val="FFFF00"/>
              </a:buClr>
            </a:pPr>
            <a:r>
              <a:rPr lang="en-US" b="1" i="1" smtClean="0">
                <a:solidFill>
                  <a:srgbClr val="FFFF00"/>
                </a:solidFill>
              </a:rPr>
              <a:t>Implement </a:t>
            </a:r>
            <a:r>
              <a:rPr lang="en-US" b="1" i="1" dirty="0" smtClean="0">
                <a:solidFill>
                  <a:srgbClr val="FFFF00"/>
                </a:solidFill>
              </a:rPr>
              <a:t>the Serving of Dynamic </a:t>
            </a:r>
            <a:r>
              <a:rPr lang="en-US" b="1" i="1" smtClean="0">
                <a:solidFill>
                  <a:srgbClr val="FFFF00"/>
                </a:solidFill>
              </a:rPr>
              <a:t>Content with EJS</a:t>
            </a:r>
            <a:endParaRPr lang="en-US" b="1" i="1" dirty="0" smtClean="0">
              <a:solidFill>
                <a:srgbClr val="FFFF00"/>
              </a:solidFill>
            </a:endParaRPr>
          </a:p>
          <a:p>
            <a:pPr lvl="1">
              <a:buClr>
                <a:srgbClr val="FFFF00"/>
              </a:buClr>
            </a:pPr>
            <a:endParaRPr lang="en-US" b="1" i="1" dirty="0" smtClean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42" y="3429000"/>
            <a:ext cx="8030116" cy="265611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Serving Dynamic Resources</a:t>
            </a:r>
          </a:p>
        </p:txBody>
      </p:sp>
    </p:spTree>
    <p:extLst>
      <p:ext uri="{BB962C8B-B14F-4D97-AF65-F5344CB8AC3E}">
        <p14:creationId xmlns:p14="http://schemas.microsoft.com/office/powerpoint/2010/main" val="208852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6617</TotalTime>
  <Words>284</Words>
  <Application>Microsoft Office PowerPoint</Application>
  <PresentationFormat>On-screen Show (4:3)</PresentationFormat>
  <Paragraphs>47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Credits</vt:lpstr>
      <vt:lpstr>LEARNING OBJECTIVES</vt:lpstr>
      <vt:lpstr>Serving Static Resources</vt:lpstr>
      <vt:lpstr>Serving Static Resources</vt:lpstr>
      <vt:lpstr>Serving Dynamic Resources</vt:lpstr>
      <vt:lpstr>Serving Dynamic Resources</vt:lpstr>
      <vt:lpstr>Serving Dynamic Resources</vt:lpstr>
    </vt:vector>
  </TitlesOfParts>
  <Company>UAT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Brande Ferschke</dc:creator>
  <cp:lastModifiedBy>Mark J. Buckler</cp:lastModifiedBy>
  <cp:revision>307</cp:revision>
  <cp:lastPrinted>2018-01-04T17:30:22Z</cp:lastPrinted>
  <dcterms:created xsi:type="dcterms:W3CDTF">2013-01-24T22:24:37Z</dcterms:created>
  <dcterms:modified xsi:type="dcterms:W3CDTF">2018-03-18T15:56:50Z</dcterms:modified>
</cp:coreProperties>
</file>