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6" r:id="rId2"/>
    <p:sldId id="317" r:id="rId3"/>
    <p:sldId id="271" r:id="rId4"/>
    <p:sldId id="323" r:id="rId5"/>
    <p:sldId id="324" r:id="rId6"/>
    <p:sldId id="325" r:id="rId7"/>
    <p:sldId id="326" r:id="rId8"/>
    <p:sldId id="321" r:id="rId9"/>
    <p:sldId id="327" r:id="rId10"/>
    <p:sldId id="328" r:id="rId11"/>
    <p:sldId id="330" r:id="rId12"/>
    <p:sldId id="329" r:id="rId13"/>
    <p:sldId id="331" r:id="rId14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6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Saving Data in MongoDB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Exercise02_04_01 – Step 3</a:t>
            </a:r>
          </a:p>
          <a:p>
            <a:pPr lvl="1">
              <a:buClr>
                <a:srgbClr val="FFFF00"/>
              </a:buClr>
            </a:pPr>
            <a:r>
              <a:rPr lang="en-US" b="1" i="1" smtClean="0">
                <a:solidFill>
                  <a:srgbClr val="FFFF00"/>
                </a:solidFill>
              </a:rPr>
              <a:t>Insert Data into </a:t>
            </a:r>
            <a:r>
              <a:rPr lang="en-US" b="1" i="1" dirty="0" smtClean="0">
                <a:solidFill>
                  <a:srgbClr val="FFFF00"/>
                </a:solidFill>
              </a:rPr>
              <a:t>a MongoDB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MongoDB</a:t>
            </a:r>
          </a:p>
        </p:txBody>
      </p:sp>
    </p:spTree>
    <p:extLst>
      <p:ext uri="{BB962C8B-B14F-4D97-AF65-F5344CB8AC3E}">
        <p14:creationId xmlns:p14="http://schemas.microsoft.com/office/powerpoint/2010/main" val="15385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MongoDB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2149"/>
            <a:ext cx="8229600" cy="5421177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MongoDB – Cursored </a:t>
            </a:r>
            <a:r>
              <a:rPr lang="en-US" b="1" i="1" dirty="0">
                <a:solidFill>
                  <a:srgbClr val="FFFF00"/>
                </a:solidFill>
              </a:rPr>
              <a:t>C</a:t>
            </a:r>
            <a:r>
              <a:rPr lang="en-US" b="1" i="1" dirty="0" smtClean="0">
                <a:solidFill>
                  <a:srgbClr val="FFFF00"/>
                </a:solidFill>
              </a:rPr>
              <a:t>ollections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query to MongoDB, using a </a:t>
            </a:r>
            <a:r>
              <a:rPr lang="en-US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smtClean="0">
                <a:solidFill>
                  <a:schemeClr val="bg1"/>
                </a:solidFill>
              </a:rPr>
              <a:t>method</a:t>
            </a:r>
            <a:r>
              <a:rPr lang="en-US" dirty="0" smtClean="0">
                <a:solidFill>
                  <a:schemeClr val="bg1"/>
                </a:solidFill>
              </a:rPr>
              <a:t>, produces a </a:t>
            </a:r>
            <a:r>
              <a:rPr lang="en-US" b="1" i="1" dirty="0" smtClean="0">
                <a:solidFill>
                  <a:srgbClr val="92D050"/>
                </a:solidFill>
              </a:rPr>
              <a:t>result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set </a:t>
            </a:r>
            <a:r>
              <a:rPr lang="en-US" dirty="0" smtClean="0">
                <a:solidFill>
                  <a:schemeClr val="bg1"/>
                </a:solidFill>
              </a:rPr>
              <a:t>, like  a relational database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What is returned is a </a:t>
            </a:r>
            <a:r>
              <a:rPr lang="en-US" b="1" i="1" dirty="0" smtClean="0">
                <a:solidFill>
                  <a:srgbClr val="92D050"/>
                </a:solidFill>
              </a:rPr>
              <a:t>pointer</a:t>
            </a:r>
            <a:r>
              <a:rPr lang="en-US" dirty="0" smtClean="0">
                <a:solidFill>
                  <a:schemeClr val="bg1"/>
                </a:solidFill>
              </a:rPr>
              <a:t> to the results called a </a:t>
            </a:r>
            <a:r>
              <a:rPr lang="en-US" b="1" i="1" dirty="0" smtClean="0">
                <a:solidFill>
                  <a:srgbClr val="92D050"/>
                </a:solidFill>
              </a:rPr>
              <a:t>cursor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cursor is an </a:t>
            </a:r>
            <a:r>
              <a:rPr lang="en-US" b="1" i="1" dirty="0" smtClean="0">
                <a:solidFill>
                  <a:srgbClr val="92D050"/>
                </a:solidFill>
              </a:rPr>
              <a:t>object</a:t>
            </a:r>
            <a:r>
              <a:rPr lang="en-US" dirty="0" smtClean="0">
                <a:solidFill>
                  <a:schemeClr val="bg1"/>
                </a:solidFill>
              </a:rPr>
              <a:t> which has many methods that can be used on the result set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MongoDB API documentation provides references to these methods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One very useful method is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cursor.toArray()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returns an </a:t>
            </a:r>
            <a:r>
              <a:rPr lang="en-US" b="1" i="1" dirty="0" smtClean="0">
                <a:solidFill>
                  <a:srgbClr val="92D050"/>
                </a:solidFill>
              </a:rPr>
              <a:t>array</a:t>
            </a:r>
            <a:r>
              <a:rPr lang="en-US" dirty="0" smtClean="0">
                <a:solidFill>
                  <a:schemeClr val="bg1"/>
                </a:solidFill>
              </a:rPr>
              <a:t> of all of the documents returned by the cursor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Exercise02_04_01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Retrieve Data from a MongoDB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MongoDB</a:t>
            </a:r>
          </a:p>
        </p:txBody>
      </p:sp>
    </p:spTree>
    <p:extLst>
      <p:ext uri="{BB962C8B-B14F-4D97-AF65-F5344CB8AC3E}">
        <p14:creationId xmlns:p14="http://schemas.microsoft.com/office/powerpoint/2010/main" val="8152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Exercise02_04_01 – </a:t>
            </a:r>
            <a:r>
              <a:rPr lang="en-US" b="1" i="1" smtClean="0">
                <a:solidFill>
                  <a:srgbClr val="FFFF00"/>
                </a:solidFill>
              </a:rPr>
              <a:t>Step 5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Deleting Data from a MongoDB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MongoDB</a:t>
            </a:r>
          </a:p>
        </p:txBody>
      </p:sp>
    </p:spTree>
    <p:extLst>
      <p:ext uri="{BB962C8B-B14F-4D97-AF65-F5344CB8AC3E}">
        <p14:creationId xmlns:p14="http://schemas.microsoft.com/office/powerpoint/2010/main" val="17190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RESTful Web API </a:t>
            </a:r>
            <a:r>
              <a:rPr lang="en-US" i="1" u="sng" smtClean="0">
                <a:solidFill>
                  <a:prstClr val="white"/>
                </a:solidFill>
              </a:rPr>
              <a:t>Design </a:t>
            </a:r>
            <a:r>
              <a:rPr lang="en-US" i="1" u="sng" smtClean="0">
                <a:solidFill>
                  <a:prstClr val="white"/>
                </a:solidFill>
              </a:rPr>
              <a:t>with </a:t>
            </a:r>
            <a:r>
              <a:rPr lang="en-US" i="1" u="sng" dirty="0" smtClean="0">
                <a:solidFill>
                  <a:prstClr val="white"/>
                </a:solidFill>
              </a:rPr>
              <a:t>Node.js</a:t>
            </a:r>
            <a:r>
              <a:rPr lang="en-US" i="1" dirty="0" smtClean="0">
                <a:solidFill>
                  <a:prstClr val="white"/>
                </a:solidFill>
              </a:rPr>
              <a:t>, by Saleh Hamadeh,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2017 LinkedIn Corporation.</a:t>
            </a:r>
          </a:p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Additional content has been referenced and reproduced, from </a:t>
            </a:r>
            <a:r>
              <a:rPr lang="en-US" i="1" u="sng" dirty="0" smtClean="0">
                <a:solidFill>
                  <a:prstClr val="white"/>
                </a:solidFill>
              </a:rPr>
              <a:t>Understanding REST</a:t>
            </a:r>
            <a:r>
              <a:rPr lang="en-US" i="1" dirty="0" smtClean="0">
                <a:solidFill>
                  <a:prstClr val="white"/>
                </a:solidFill>
              </a:rPr>
              <a:t>, </a:t>
            </a:r>
            <a:r>
              <a:rPr lang="en-US" i="1" dirty="0">
                <a:solidFill>
                  <a:prstClr val="white"/>
                </a:solidFill>
              </a:rPr>
              <a:t>by </a:t>
            </a:r>
            <a:r>
              <a:rPr lang="en-US" i="1" dirty="0" smtClean="0">
                <a:solidFill>
                  <a:prstClr val="white"/>
                </a:solidFill>
              </a:rPr>
              <a:t>Michael Sullivan, </a:t>
            </a:r>
            <a:r>
              <a:rPr lang="en-US" i="1" dirty="0">
                <a:solidFill>
                  <a:prstClr val="white"/>
                </a:solidFill>
              </a:rPr>
              <a:t>©2017 LinkedIn Corporation</a:t>
            </a:r>
            <a:r>
              <a:rPr lang="en-US" i="1" dirty="0" smtClean="0">
                <a:solidFill>
                  <a:prstClr val="white"/>
                </a:solidFill>
              </a:rPr>
              <a:t>.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Relational Databases vs. Document-Oriented Databases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Enable MongoDB Support in an Application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Connect to a MongoDB Database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Insert Data into </a:t>
            </a:r>
            <a:r>
              <a:rPr lang="en-US" dirty="0">
                <a:solidFill>
                  <a:schemeClr val="bg1"/>
                </a:solidFill>
              </a:rPr>
              <a:t>a MongoDB </a:t>
            </a:r>
            <a:r>
              <a:rPr lang="en-US" dirty="0" smtClean="0">
                <a:solidFill>
                  <a:schemeClr val="bg1"/>
                </a:solidFill>
              </a:rPr>
              <a:t>Database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Retrieve Data from a </a:t>
            </a:r>
            <a:r>
              <a:rPr lang="en-US" dirty="0">
                <a:solidFill>
                  <a:schemeClr val="bg1"/>
                </a:solidFill>
              </a:rPr>
              <a:t>MongoDB Database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Delete Data </a:t>
            </a:r>
            <a:r>
              <a:rPr lang="en-US" dirty="0">
                <a:solidFill>
                  <a:schemeClr val="bg1"/>
                </a:solidFill>
              </a:rPr>
              <a:t>from a MongoDB Database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Relational </a:t>
            </a: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Document Databases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04936"/>
            <a:ext cx="8229600" cy="527839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Relational Databases</a:t>
            </a:r>
            <a:endParaRPr lang="en-US" sz="3000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Store data in </a:t>
            </a:r>
            <a:r>
              <a:rPr lang="en-US" sz="2600" b="1" i="1" dirty="0" smtClean="0">
                <a:solidFill>
                  <a:srgbClr val="92D050"/>
                </a:solidFill>
              </a:rPr>
              <a:t>tables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Consist of rows,  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columns, and relationships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Enforce strict </a:t>
            </a:r>
            <a:r>
              <a:rPr lang="en-US" sz="2600" b="1" i="1" dirty="0" smtClean="0">
                <a:solidFill>
                  <a:srgbClr val="92D050"/>
                </a:solidFill>
              </a:rPr>
              <a:t>schemas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at the database level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Developers have less 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freedom, more consistency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Queried using </a:t>
            </a:r>
            <a:r>
              <a:rPr lang="en-US" sz="2600" b="1" i="1" dirty="0" smtClean="0">
                <a:solidFill>
                  <a:srgbClr val="92D050"/>
                </a:solidFill>
              </a:rPr>
              <a:t>SQL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Proven to work for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sites of all sizes 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Have been used for a very 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long time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907560" y="5875699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60" y="1303603"/>
            <a:ext cx="3981775" cy="45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Relational vs. Document Databases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04936"/>
            <a:ext cx="8229600" cy="527839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Document Databases</a:t>
            </a:r>
            <a:endParaRPr lang="en-US" sz="3000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Store data in </a:t>
            </a:r>
            <a:r>
              <a:rPr lang="en-US" sz="2600" b="1" i="1" dirty="0" smtClean="0">
                <a:solidFill>
                  <a:srgbClr val="92D050"/>
                </a:solidFill>
              </a:rPr>
              <a:t>collections </a:t>
            </a:r>
            <a:r>
              <a:rPr lang="en-US" sz="2600" dirty="0" smtClean="0">
                <a:solidFill>
                  <a:schemeClr val="bg1"/>
                </a:solidFill>
              </a:rPr>
              <a:t>of </a:t>
            </a:r>
            <a:r>
              <a:rPr lang="en-US" sz="2600" b="1" i="1" dirty="0" smtClean="0">
                <a:solidFill>
                  <a:srgbClr val="92D050"/>
                </a:solidFill>
              </a:rPr>
              <a:t>documents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Each document is a </a:t>
            </a:r>
            <a:r>
              <a:rPr lang="en-US" sz="2200" b="1" i="1" dirty="0" smtClean="0">
                <a:solidFill>
                  <a:srgbClr val="92D050"/>
                </a:solidFill>
              </a:rPr>
              <a:t>map</a:t>
            </a:r>
            <a:r>
              <a:rPr lang="en-US" sz="2200" dirty="0" smtClean="0">
                <a:solidFill>
                  <a:schemeClr val="bg1"/>
                </a:solidFill>
              </a:rPr>
              <a:t> of keys to values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Flexible </a:t>
            </a:r>
            <a:r>
              <a:rPr lang="en-US" sz="2600" b="1" i="1" dirty="0" smtClean="0">
                <a:solidFill>
                  <a:srgbClr val="92D050"/>
                </a:solidFill>
              </a:rPr>
              <a:t>schemas</a:t>
            </a:r>
            <a:r>
              <a:rPr lang="en-US" sz="2600" dirty="0" smtClean="0">
                <a:solidFill>
                  <a:schemeClr val="bg1"/>
                </a:solidFill>
              </a:rPr>
              <a:t> for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collecting aggregate data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Queried using </a:t>
            </a:r>
            <a:r>
              <a:rPr lang="en-US" sz="2600" b="1" i="1" dirty="0" smtClean="0">
                <a:solidFill>
                  <a:srgbClr val="92D050"/>
                </a:solidFill>
              </a:rPr>
              <a:t>JSON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Fast-growing and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relatively new – widely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supported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Integrates well with JavaScript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720897" y="462215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97" y="3318182"/>
            <a:ext cx="3981775" cy="13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Relational vs. Document Databases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04936"/>
            <a:ext cx="8229600" cy="527839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Node.js MySQL Integration</a:t>
            </a:r>
            <a:endParaRPr lang="en-US" sz="3000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3103" y="630788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9" y="1708999"/>
            <a:ext cx="8416762" cy="45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Relational vs. Document Databases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04936"/>
            <a:ext cx="8229600" cy="527839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Node.js MongoDB Integration</a:t>
            </a:r>
            <a:endParaRPr lang="en-US" sz="3000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3619" y="5845318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9" y="1766760"/>
            <a:ext cx="8416762" cy="40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Exercise02_04_01 – Step 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Enable MongoDB Support in the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MongoDB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Exercise02_04_01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Connect to a </a:t>
            </a:r>
            <a:r>
              <a:rPr lang="en-US" b="1" i="1" smtClean="0">
                <a:solidFill>
                  <a:srgbClr val="FFFF00"/>
                </a:solidFill>
              </a:rPr>
              <a:t>MongoDB Database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MongoDB</a:t>
            </a:r>
          </a:p>
        </p:txBody>
      </p:sp>
    </p:spTree>
    <p:extLst>
      <p:ext uri="{BB962C8B-B14F-4D97-AF65-F5344CB8AC3E}">
        <p14:creationId xmlns:p14="http://schemas.microsoft.com/office/powerpoint/2010/main" val="38352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6991</TotalTime>
  <Words>346</Words>
  <Application>Microsoft Office PowerPoint</Application>
  <PresentationFormat>On-screen Show (4:3)</PresentationFormat>
  <Paragraphs>74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Credits</vt:lpstr>
      <vt:lpstr>LEARNING OBJECTIVES</vt:lpstr>
      <vt:lpstr>Relational vs. Document Databases</vt:lpstr>
      <vt:lpstr>Relational vs. Document Databases</vt:lpstr>
      <vt:lpstr>Relational vs. Document Databases</vt:lpstr>
      <vt:lpstr>Relational vs. Document Databases</vt:lpstr>
      <vt:lpstr>Working With MongoDB</vt:lpstr>
      <vt:lpstr>Working With MongoDB</vt:lpstr>
      <vt:lpstr>Working With MongoDB</vt:lpstr>
      <vt:lpstr>Working With MongoDB</vt:lpstr>
      <vt:lpstr>Working With MongoDB</vt:lpstr>
      <vt:lpstr>Working With MongoDB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324</cp:revision>
  <cp:lastPrinted>2018-01-06T21:46:14Z</cp:lastPrinted>
  <dcterms:created xsi:type="dcterms:W3CDTF">2013-01-24T22:24:37Z</dcterms:created>
  <dcterms:modified xsi:type="dcterms:W3CDTF">2018-03-18T15:57:13Z</dcterms:modified>
</cp:coreProperties>
</file>