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6" r:id="rId2"/>
    <p:sldId id="317" r:id="rId3"/>
    <p:sldId id="271" r:id="rId4"/>
    <p:sldId id="330" r:id="rId5"/>
    <p:sldId id="331" r:id="rId6"/>
    <p:sldId id="333" r:id="rId7"/>
    <p:sldId id="334" r:id="rId8"/>
    <p:sldId id="321" r:id="rId9"/>
    <p:sldId id="332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</p:sldIdLst>
  <p:sldSz cx="9144000" cy="6858000" type="screen4x3"/>
  <p:notesSz cx="6858000" cy="90836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3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184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4184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7915"/>
            <a:ext cx="2971800" cy="454184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761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761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5888" y="1135063"/>
            <a:ext cx="4086225" cy="3065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90" tIns="45545" rIns="91090" bIns="4554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71518"/>
            <a:ext cx="5486400" cy="3576698"/>
          </a:xfrm>
          <a:prstGeom prst="rect">
            <a:avLst/>
          </a:prstGeom>
        </p:spPr>
        <p:txBody>
          <a:bodyPr vert="horz" lIns="91090" tIns="45545" rIns="91090" bIns="4554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7916"/>
            <a:ext cx="2971800" cy="455760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7916"/>
            <a:ext cx="2971800" cy="455760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00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19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8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35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7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35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7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6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Building a RESTful API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Exercise02_05_01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Building the Back-End Endpoint for the GET API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Building the Database Storage Support for 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995747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</a:p>
        </p:txBody>
      </p:sp>
    </p:spTree>
    <p:extLst>
      <p:ext uri="{BB962C8B-B14F-4D97-AF65-F5344CB8AC3E}">
        <p14:creationId xmlns:p14="http://schemas.microsoft.com/office/powerpoint/2010/main" val="37957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32715" y="966651"/>
            <a:ext cx="8478571" cy="549752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Building Front-End API Requests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 </a:t>
            </a:r>
            <a:r>
              <a:rPr lang="en-US" sz="2600" b="1" i="1" dirty="0" smtClean="0">
                <a:solidFill>
                  <a:srgbClr val="92D050"/>
                </a:solidFill>
              </a:rPr>
              <a:t>client</a:t>
            </a:r>
            <a:r>
              <a:rPr lang="en-US" sz="2600" dirty="0" smtClean="0">
                <a:solidFill>
                  <a:schemeClr val="bg1"/>
                </a:solidFill>
              </a:rPr>
              <a:t> application will need to make </a:t>
            </a:r>
            <a:r>
              <a:rPr lang="en-US" sz="2600" b="1" i="1" dirty="0" smtClean="0">
                <a:solidFill>
                  <a:srgbClr val="92D050"/>
                </a:solidFill>
              </a:rPr>
              <a:t>requests</a:t>
            </a:r>
            <a:r>
              <a:rPr lang="en-US" sz="2600" dirty="0" smtClean="0">
                <a:solidFill>
                  <a:schemeClr val="bg1"/>
                </a:solidFill>
              </a:rPr>
              <a:t> to our RESTful API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We can use </a:t>
            </a:r>
            <a:r>
              <a:rPr lang="en-US" sz="2600" b="1" i="1" dirty="0" smtClean="0">
                <a:solidFill>
                  <a:srgbClr val="92D050"/>
                </a:solidFill>
              </a:rPr>
              <a:t>AJAX</a:t>
            </a:r>
            <a:r>
              <a:rPr lang="en-US" sz="2600" dirty="0" smtClean="0">
                <a:solidFill>
                  <a:schemeClr val="bg1"/>
                </a:solidFill>
              </a:rPr>
              <a:t> on the front-end to issue our HTTP requests for API services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We can also use it to process responses we receive from the APIs on the server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200" b="1" i="1" dirty="0" smtClean="0">
                <a:solidFill>
                  <a:srgbClr val="92D050"/>
                </a:solidFill>
              </a:rPr>
              <a:t>Construct</a:t>
            </a:r>
            <a:r>
              <a:rPr lang="en-US" sz="2200" dirty="0" smtClean="0">
                <a:solidFill>
                  <a:schemeClr val="bg1"/>
                </a:solidFill>
              </a:rPr>
              <a:t> an </a:t>
            </a: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200" dirty="0" smtClean="0">
                <a:solidFill>
                  <a:schemeClr val="bg1"/>
                </a:solidFill>
              </a:rPr>
              <a:t> object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200" dirty="0" smtClean="0">
                <a:solidFill>
                  <a:schemeClr val="bg1"/>
                </a:solidFill>
              </a:rPr>
              <a:t>Use the </a:t>
            </a: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sz="2200" dirty="0" smtClean="0">
                <a:solidFill>
                  <a:schemeClr val="bg1"/>
                </a:solidFill>
              </a:rPr>
              <a:t>method to </a:t>
            </a:r>
            <a:r>
              <a:rPr lang="en-US" sz="2200" b="1" i="1" dirty="0" smtClean="0">
                <a:solidFill>
                  <a:srgbClr val="92D050"/>
                </a:solidFill>
              </a:rPr>
              <a:t>target</a:t>
            </a:r>
            <a:r>
              <a:rPr lang="en-US" sz="2200" dirty="0" smtClean="0">
                <a:solidFill>
                  <a:schemeClr val="bg1"/>
                </a:solidFill>
              </a:rPr>
              <a:t> the resource on the server and set up the request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200" dirty="0" smtClean="0">
                <a:solidFill>
                  <a:schemeClr val="bg1"/>
                </a:solidFill>
              </a:rPr>
              <a:t>Use the </a:t>
            </a: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en-US" sz="2200" dirty="0" smtClean="0">
                <a:solidFill>
                  <a:schemeClr val="bg1"/>
                </a:solidFill>
              </a:rPr>
              <a:t>method to send the HTTP request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200" dirty="0" smtClean="0">
                <a:solidFill>
                  <a:schemeClr val="bg1"/>
                </a:solidFill>
              </a:rPr>
              <a:t>Set the </a:t>
            </a:r>
            <a:r>
              <a:rPr lang="en-US" sz="2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b="1" i="1" dirty="0" smtClean="0">
                <a:solidFill>
                  <a:srgbClr val="92D050"/>
                </a:solidFill>
              </a:rPr>
              <a:t>event</a:t>
            </a:r>
            <a:r>
              <a:rPr lang="en-US" sz="2200" dirty="0" smtClean="0">
                <a:solidFill>
                  <a:schemeClr val="bg1"/>
                </a:solidFill>
              </a:rPr>
              <a:t> to a handler to look for and process the response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5234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Exercise02_05_01 – Step </a:t>
            </a:r>
            <a:r>
              <a:rPr lang="en-US" b="1" i="1" dirty="0">
                <a:solidFill>
                  <a:srgbClr val="FFFF00"/>
                </a:solidFill>
              </a:rPr>
              <a:t>3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Sending the Front-End Request for the GET API Using AJAX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995747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</a:p>
        </p:txBody>
      </p:sp>
    </p:spTree>
    <p:extLst>
      <p:ext uri="{BB962C8B-B14F-4D97-AF65-F5344CB8AC3E}">
        <p14:creationId xmlns:p14="http://schemas.microsoft.com/office/powerpoint/2010/main" val="24085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Exercise02_05_01 – Step 4</a:t>
            </a:r>
          </a:p>
          <a:p>
            <a:pPr lvl="1">
              <a:buClr>
                <a:srgbClr val="FFFF00"/>
              </a:buClr>
            </a:pPr>
            <a:r>
              <a:rPr lang="en-US" b="1" i="1" smtClean="0">
                <a:solidFill>
                  <a:srgbClr val="FFFF00"/>
                </a:solidFill>
              </a:rPr>
              <a:t>Coding </a:t>
            </a:r>
            <a:r>
              <a:rPr lang="en-US" b="1" i="1" dirty="0" smtClean="0">
                <a:solidFill>
                  <a:srgbClr val="FFFF00"/>
                </a:solidFill>
              </a:rPr>
              <a:t>the Front-End Notes GUI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995747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</a:p>
        </p:txBody>
      </p:sp>
    </p:spTree>
    <p:extLst>
      <p:ext uri="{BB962C8B-B14F-4D97-AF65-F5344CB8AC3E}">
        <p14:creationId xmlns:p14="http://schemas.microsoft.com/office/powerpoint/2010/main" val="31533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Exercise02_05_01 – Step 5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Building the Back-End Endpoint for the POST API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Building the Database Storage Support </a:t>
            </a:r>
            <a:r>
              <a:rPr lang="en-US" b="1" i="1" smtClean="0">
                <a:solidFill>
                  <a:srgbClr val="FFFF00"/>
                </a:solidFill>
              </a:rPr>
              <a:t>for POST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995747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</a:p>
        </p:txBody>
      </p:sp>
    </p:spTree>
    <p:extLst>
      <p:ext uri="{BB962C8B-B14F-4D97-AF65-F5344CB8AC3E}">
        <p14:creationId xmlns:p14="http://schemas.microsoft.com/office/powerpoint/2010/main" val="32631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Exercise02_05_01 – Step 6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Sending the Front-End Request for </a:t>
            </a:r>
            <a:r>
              <a:rPr lang="en-US" b="1" i="1" smtClean="0">
                <a:solidFill>
                  <a:srgbClr val="FFFF00"/>
                </a:solidFill>
              </a:rPr>
              <a:t>the POST </a:t>
            </a:r>
            <a:r>
              <a:rPr lang="en-US" b="1" i="1" dirty="0" smtClean="0">
                <a:solidFill>
                  <a:srgbClr val="FFFF00"/>
                </a:solidFill>
              </a:rPr>
              <a:t>API Using AJAX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995747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</a:p>
        </p:txBody>
      </p:sp>
    </p:spTree>
    <p:extLst>
      <p:ext uri="{BB962C8B-B14F-4D97-AF65-F5344CB8AC3E}">
        <p14:creationId xmlns:p14="http://schemas.microsoft.com/office/powerpoint/2010/main" val="554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Exercise02_05_01 – Step 7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Building the Back-End Endpoint for the PUT API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Building the Database Storage Support for 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995747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</a:p>
        </p:txBody>
      </p:sp>
    </p:spTree>
    <p:extLst>
      <p:ext uri="{BB962C8B-B14F-4D97-AF65-F5344CB8AC3E}">
        <p14:creationId xmlns:p14="http://schemas.microsoft.com/office/powerpoint/2010/main" val="30736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Exercise02_05_01 – Step 8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Sending the Front-End Request for the PUT API Using AJAX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995747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</a:p>
        </p:txBody>
      </p:sp>
    </p:spTree>
    <p:extLst>
      <p:ext uri="{BB962C8B-B14F-4D97-AF65-F5344CB8AC3E}">
        <p14:creationId xmlns:p14="http://schemas.microsoft.com/office/powerpoint/2010/main" val="22388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Exercise02_05_01 – Step 9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Building the Back-End Endpoint for the DELETE API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Building the Database Storage Support for DELETE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995747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</a:p>
        </p:txBody>
      </p:sp>
    </p:spTree>
    <p:extLst>
      <p:ext uri="{BB962C8B-B14F-4D97-AF65-F5344CB8AC3E}">
        <p14:creationId xmlns:p14="http://schemas.microsoft.com/office/powerpoint/2010/main" val="35766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Exercise02_05_01 – Step 10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Sending the Front-End Request for the DELETE API Using AJAX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995747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</a:p>
        </p:txBody>
      </p:sp>
    </p:spTree>
    <p:extLst>
      <p:ext uri="{BB962C8B-B14F-4D97-AF65-F5344CB8AC3E}">
        <p14:creationId xmlns:p14="http://schemas.microsoft.com/office/powerpoint/2010/main" val="303567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RESTful Web API </a:t>
            </a:r>
            <a:r>
              <a:rPr lang="en-US" i="1" u="sng" smtClean="0">
                <a:solidFill>
                  <a:prstClr val="white"/>
                </a:solidFill>
              </a:rPr>
              <a:t>Design with </a:t>
            </a:r>
            <a:r>
              <a:rPr lang="en-US" i="1" u="sng" dirty="0" smtClean="0">
                <a:solidFill>
                  <a:prstClr val="white"/>
                </a:solidFill>
              </a:rPr>
              <a:t>Node.js</a:t>
            </a:r>
            <a:r>
              <a:rPr lang="en-US" i="1" dirty="0" smtClean="0">
                <a:solidFill>
                  <a:prstClr val="white"/>
                </a:solidFill>
              </a:rPr>
              <a:t>, by Saleh Hamadeh,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2017 LinkedIn Corporation.</a:t>
            </a:r>
          </a:p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Additional content has been referenced and reproduced, from </a:t>
            </a:r>
            <a:r>
              <a:rPr lang="en-US" i="1" u="sng" dirty="0" smtClean="0">
                <a:solidFill>
                  <a:prstClr val="white"/>
                </a:solidFill>
              </a:rPr>
              <a:t>Understanding REST</a:t>
            </a:r>
            <a:r>
              <a:rPr lang="en-US" i="1" dirty="0" smtClean="0">
                <a:solidFill>
                  <a:prstClr val="white"/>
                </a:solidFill>
              </a:rPr>
              <a:t>, </a:t>
            </a:r>
            <a:r>
              <a:rPr lang="en-US" i="1" dirty="0">
                <a:solidFill>
                  <a:prstClr val="white"/>
                </a:solidFill>
              </a:rPr>
              <a:t>by </a:t>
            </a:r>
            <a:r>
              <a:rPr lang="en-US" i="1" dirty="0" smtClean="0">
                <a:solidFill>
                  <a:prstClr val="white"/>
                </a:solidFill>
              </a:rPr>
              <a:t>Michael Sullivan, </a:t>
            </a:r>
            <a:r>
              <a:rPr lang="en-US" i="1" dirty="0">
                <a:solidFill>
                  <a:prstClr val="white"/>
                </a:solidFill>
              </a:rPr>
              <a:t>©2017 LinkedIn Corporation</a:t>
            </a:r>
            <a:r>
              <a:rPr lang="en-US" i="1" dirty="0" smtClean="0">
                <a:solidFill>
                  <a:prstClr val="white"/>
                </a:solidFill>
              </a:rPr>
              <a:t>.</a:t>
            </a:r>
            <a:endParaRPr 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Exercise02_05_01 – Step 11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Converting the Application to </a:t>
            </a:r>
            <a:r>
              <a:rPr lang="en-US" b="1" i="1" smtClean="0">
                <a:solidFill>
                  <a:srgbClr val="FFFF00"/>
                </a:solidFill>
              </a:rPr>
              <a:t>use Cookies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995747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</a:p>
        </p:txBody>
      </p:sp>
    </p:spTree>
    <p:extLst>
      <p:ext uri="{BB962C8B-B14F-4D97-AF65-F5344CB8AC3E}">
        <p14:creationId xmlns:p14="http://schemas.microsoft.com/office/powerpoint/2010/main" val="42001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Designing the Application Specifications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Scaffolding the Front-End JavaScript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Building the API Handlers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Implementing JavaScript Front-End Requests with AJAX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Coding the Front-End Notes GUI</a:t>
            </a: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Designing the App Specifications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78187"/>
            <a:ext cx="8229600" cy="540514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Database Specification</a:t>
            </a:r>
            <a:endParaRPr lang="en-US" sz="3000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Most applications sit on top of a </a:t>
            </a:r>
            <a:r>
              <a:rPr lang="en-US" sz="2600" b="1" i="1" dirty="0" smtClean="0">
                <a:solidFill>
                  <a:srgbClr val="92D050"/>
                </a:solidFill>
              </a:rPr>
              <a:t>data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b="1" i="1" dirty="0" smtClean="0">
                <a:solidFill>
                  <a:srgbClr val="92D050"/>
                </a:solidFill>
              </a:rPr>
              <a:t>layer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 design goal of this API is to have it </a:t>
            </a:r>
            <a:r>
              <a:rPr lang="en-US" sz="2600" b="1" i="1" dirty="0" smtClean="0">
                <a:solidFill>
                  <a:srgbClr val="92D050"/>
                </a:solidFill>
              </a:rPr>
              <a:t>abstract</a:t>
            </a:r>
            <a:r>
              <a:rPr lang="en-US" sz="2600" dirty="0" smtClean="0">
                <a:solidFill>
                  <a:schemeClr val="bg1"/>
                </a:solidFill>
              </a:rPr>
              <a:t> the </a:t>
            </a:r>
            <a:r>
              <a:rPr lang="en-US" sz="2600" b="1" i="1" dirty="0" smtClean="0">
                <a:solidFill>
                  <a:srgbClr val="92D050"/>
                </a:solidFill>
              </a:rPr>
              <a:t>complexity</a:t>
            </a:r>
            <a:r>
              <a:rPr lang="en-US" sz="2600" dirty="0" smtClean="0">
                <a:solidFill>
                  <a:schemeClr val="bg1"/>
                </a:solidFill>
              </a:rPr>
              <a:t> of this data layer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This application will let us add custom notes to the friends we are following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 </a:t>
            </a:r>
            <a:r>
              <a:rPr lang="en-US" sz="2600" b="1" i="1" dirty="0" smtClean="0">
                <a:solidFill>
                  <a:srgbClr val="92D050"/>
                </a:solidFill>
              </a:rPr>
              <a:t>link</a:t>
            </a:r>
            <a:r>
              <a:rPr lang="en-US" sz="2600" dirty="0" smtClean="0">
                <a:solidFill>
                  <a:schemeClr val="bg1"/>
                </a:solidFill>
              </a:rPr>
              <a:t> will be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twitter_id</a:t>
            </a:r>
            <a:r>
              <a:rPr lang="en-US" sz="2600" dirty="0" smtClean="0">
                <a:solidFill>
                  <a:schemeClr val="bg1"/>
                </a:solidFill>
              </a:rPr>
              <a:t>          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friend_id</a:t>
            </a:r>
            <a:endParaRPr lang="en-US" sz="2600" b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7" y="4190203"/>
            <a:ext cx="7857927" cy="233759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4653" y="647546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482235" y="3772058"/>
            <a:ext cx="653143" cy="2423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Designing the App Specifications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66651"/>
            <a:ext cx="8229600" cy="53166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API Tasks - CRUD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an individual note </a:t>
            </a:r>
            <a:r>
              <a:rPr lang="en-US" dirty="0" smtClean="0">
                <a:solidFill>
                  <a:schemeClr val="bg1"/>
                </a:solidFill>
              </a:rPr>
              <a:t>for a particular friend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Maps to HTTP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Read</a:t>
            </a:r>
            <a:r>
              <a:rPr lang="en-US" dirty="0" smtClean="0">
                <a:solidFill>
                  <a:schemeClr val="bg1"/>
                </a:solidFill>
              </a:rPr>
              <a:t> the collection of notes that we have stored for a particular friend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Maps to HTTP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Update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 individual </a:t>
            </a:r>
            <a:r>
              <a:rPr lang="en-US" dirty="0" smtClean="0">
                <a:solidFill>
                  <a:schemeClr val="bg1"/>
                </a:solidFill>
              </a:rPr>
              <a:t>note for a particular friend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Maps to HTTP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Delete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an individual note for a particular friend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Maps to HTTP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457200" lvl="1" indent="0">
              <a:buClr>
                <a:srgbClr val="FFFF00"/>
              </a:buClr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9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Scaffolding the Front-End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40737"/>
            <a:ext cx="8229600" cy="514258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JavaScript Front-End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front-end JavaScript for this application will consist of two parts: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set of </a:t>
            </a:r>
            <a:r>
              <a:rPr lang="en-US" dirty="0">
                <a:solidFill>
                  <a:schemeClr val="bg1"/>
                </a:solidFill>
              </a:rPr>
              <a:t>DOM </a:t>
            </a:r>
            <a:r>
              <a:rPr lang="en-US" dirty="0" smtClean="0">
                <a:solidFill>
                  <a:schemeClr val="bg1"/>
                </a:solidFill>
              </a:rPr>
              <a:t>functions to produce the graphical user interface for the notes operations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set of functions to produce the AJAX calls that will make requests to the back-end and handle the responses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will create the front-end Javascript as an </a:t>
            </a:r>
            <a:r>
              <a:rPr lang="en-US" b="1" i="1" dirty="0" smtClean="0">
                <a:solidFill>
                  <a:srgbClr val="92D050"/>
                </a:solidFill>
              </a:rPr>
              <a:t>IIFE</a:t>
            </a:r>
          </a:p>
        </p:txBody>
      </p:sp>
    </p:spTree>
    <p:extLst>
      <p:ext uri="{BB962C8B-B14F-4D97-AF65-F5344CB8AC3E}">
        <p14:creationId xmlns:p14="http://schemas.microsoft.com/office/powerpoint/2010/main" val="14187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Scaffolding the Front-End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66651"/>
            <a:ext cx="8229600" cy="53166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JavaScript IIFE - Immediately </a:t>
            </a:r>
            <a:r>
              <a:rPr lang="en-US" sz="3000" b="1" i="1" dirty="0">
                <a:solidFill>
                  <a:srgbClr val="FFFF00"/>
                </a:solidFill>
              </a:rPr>
              <a:t>Invoked Function </a:t>
            </a:r>
            <a:r>
              <a:rPr lang="en-US" sz="3000" b="1" i="1" dirty="0" smtClean="0">
                <a:solidFill>
                  <a:srgbClr val="FFFF00"/>
                </a:solidFill>
              </a:rPr>
              <a:t>Expression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A function </a:t>
            </a:r>
            <a:r>
              <a:rPr lang="en-US" sz="2600" dirty="0">
                <a:solidFill>
                  <a:schemeClr val="bg1"/>
                </a:solidFill>
              </a:rPr>
              <a:t>that </a:t>
            </a:r>
            <a:r>
              <a:rPr lang="en-US" sz="2600" b="1" i="1" dirty="0">
                <a:solidFill>
                  <a:srgbClr val="92D050"/>
                </a:solidFill>
              </a:rPr>
              <a:t>runs</a:t>
            </a:r>
            <a:r>
              <a:rPr lang="en-US" sz="2600" dirty="0">
                <a:solidFill>
                  <a:schemeClr val="bg1"/>
                </a:solidFill>
              </a:rPr>
              <a:t> as soon as it is </a:t>
            </a:r>
            <a:r>
              <a:rPr lang="en-US" sz="2600" dirty="0" smtClean="0">
                <a:solidFill>
                  <a:schemeClr val="bg1"/>
                </a:solidFill>
              </a:rPr>
              <a:t>defined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Contains two parts, one that </a:t>
            </a:r>
            <a:r>
              <a:rPr lang="en-US" b="1" i="1" dirty="0" smtClean="0">
                <a:solidFill>
                  <a:srgbClr val="92D050"/>
                </a:solidFill>
              </a:rPr>
              <a:t>protects</a:t>
            </a:r>
            <a:r>
              <a:rPr lang="en-US" dirty="0" smtClean="0">
                <a:solidFill>
                  <a:schemeClr val="bg1"/>
                </a:solidFill>
              </a:rPr>
              <a:t> it and a second that immediately </a:t>
            </a:r>
            <a:r>
              <a:rPr lang="en-US" b="1" i="1" dirty="0" smtClean="0">
                <a:solidFill>
                  <a:srgbClr val="92D050"/>
                </a:solidFill>
              </a:rPr>
              <a:t>invokes</a:t>
            </a:r>
            <a:r>
              <a:rPr lang="en-US" dirty="0" smtClean="0">
                <a:solidFill>
                  <a:schemeClr val="bg1"/>
                </a:solidFill>
              </a:rPr>
              <a:t> it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 first part is an </a:t>
            </a:r>
            <a:r>
              <a:rPr lang="en-US" sz="2600" b="1" i="1" dirty="0" smtClean="0">
                <a:solidFill>
                  <a:srgbClr val="92D050"/>
                </a:solidFill>
              </a:rPr>
              <a:t>anonymous</a:t>
            </a:r>
            <a:r>
              <a:rPr lang="en-US" sz="2600" dirty="0" smtClean="0">
                <a:solidFill>
                  <a:schemeClr val="bg1"/>
                </a:solidFill>
              </a:rPr>
              <a:t> function 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Entirely enclosed within parentheses: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Gives it </a:t>
            </a:r>
            <a:r>
              <a:rPr lang="en-US" b="1" i="1" dirty="0" smtClean="0">
                <a:solidFill>
                  <a:srgbClr val="92D050"/>
                </a:solidFill>
              </a:rPr>
              <a:t>lexical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scope</a:t>
            </a:r>
            <a:r>
              <a:rPr lang="en-US" dirty="0" smtClean="0">
                <a:solidFill>
                  <a:schemeClr val="bg1"/>
                </a:solidFill>
              </a:rPr>
              <a:t>, which protects its variables  and functions from the global scope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Second part </a:t>
            </a:r>
            <a:r>
              <a:rPr lang="en-US" sz="2600" dirty="0">
                <a:solidFill>
                  <a:schemeClr val="bg1"/>
                </a:solidFill>
              </a:rPr>
              <a:t>is </a:t>
            </a:r>
            <a:r>
              <a:rPr lang="en-US" sz="2600" dirty="0" smtClean="0">
                <a:solidFill>
                  <a:schemeClr val="bg1"/>
                </a:solidFill>
              </a:rPr>
              <a:t>the </a:t>
            </a:r>
            <a:r>
              <a:rPr lang="en-US" sz="2600" dirty="0">
                <a:solidFill>
                  <a:schemeClr val="bg1"/>
                </a:solidFill>
              </a:rPr>
              <a:t>immediately executing function </a:t>
            </a:r>
            <a:r>
              <a:rPr lang="en-US" sz="2600" b="1" i="1" dirty="0">
                <a:solidFill>
                  <a:srgbClr val="92D050"/>
                </a:solidFill>
              </a:rPr>
              <a:t>expression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 Lets the JavaScript </a:t>
            </a:r>
            <a:r>
              <a:rPr lang="en-US" dirty="0">
                <a:solidFill>
                  <a:schemeClr val="bg1"/>
                </a:solidFill>
              </a:rPr>
              <a:t>engine </a:t>
            </a:r>
            <a:r>
              <a:rPr lang="en-US" dirty="0" smtClean="0">
                <a:solidFill>
                  <a:schemeClr val="bg1"/>
                </a:solidFill>
              </a:rPr>
              <a:t>directly run the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8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Exercise02_05_01 – Step 1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Starting to Build the </a:t>
            </a:r>
            <a:r>
              <a:rPr lang="en-US" b="1" i="1" smtClean="0">
                <a:solidFill>
                  <a:srgbClr val="FFFF00"/>
                </a:solidFill>
              </a:rPr>
              <a:t>Front-End IIFE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Scaffolding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Building the API Handlers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32715" y="966651"/>
            <a:ext cx="8478571" cy="531667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API Route Representations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 tasks comprise a total of four HTTP </a:t>
            </a:r>
            <a:r>
              <a:rPr lang="en-US" sz="2600" b="1" i="1" dirty="0" smtClean="0">
                <a:solidFill>
                  <a:srgbClr val="92D050"/>
                </a:solidFill>
              </a:rPr>
              <a:t>verbs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Therefore, we can use one </a:t>
            </a:r>
            <a:r>
              <a:rPr lang="en-US" sz="2600" b="1" i="1" dirty="0" smtClean="0">
                <a:solidFill>
                  <a:srgbClr val="92D050"/>
                </a:solidFill>
              </a:rPr>
              <a:t>base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b="1" i="1" dirty="0" smtClean="0">
                <a:solidFill>
                  <a:srgbClr val="92D050"/>
                </a:solidFill>
              </a:rPr>
              <a:t>URL</a:t>
            </a:r>
            <a:r>
              <a:rPr lang="en-US" sz="2600" dirty="0" smtClean="0">
                <a:solidFill>
                  <a:schemeClr val="bg1"/>
                </a:solidFill>
              </a:rPr>
              <a:t> for our API routes, with four separate </a:t>
            </a:r>
            <a:r>
              <a:rPr lang="en-US" sz="2600" b="1" i="1" dirty="0" smtClean="0">
                <a:solidFill>
                  <a:srgbClr val="92D050"/>
                </a:solidFill>
              </a:rPr>
              <a:t>endpoints</a:t>
            </a: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Each of the four endpoint URLS needs the friend’s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twitter_id</a:t>
            </a:r>
            <a:r>
              <a:rPr lang="en-US" sz="2600" dirty="0" smtClean="0">
                <a:solidFill>
                  <a:schemeClr val="bg1"/>
                </a:solidFill>
              </a:rPr>
              <a:t> value to target the right notes </a:t>
            </a:r>
            <a:r>
              <a:rPr lang="en-US" sz="2600" b="1" i="1" dirty="0" smtClean="0">
                <a:solidFill>
                  <a:srgbClr val="92D050"/>
                </a:solidFill>
              </a:rPr>
              <a:t>collection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will code that onto our URL as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b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/friends/:uid/notes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Two of </a:t>
            </a:r>
            <a:r>
              <a:rPr lang="en-US" sz="2600" dirty="0">
                <a:solidFill>
                  <a:schemeClr val="bg1"/>
                </a:solidFill>
              </a:rPr>
              <a:t>the four endpoints will need to contain the </a:t>
            </a:r>
            <a:r>
              <a:rPr lang="en-US" sz="2600" dirty="0" smtClean="0">
                <a:solidFill>
                  <a:schemeClr val="bg1"/>
                </a:solidFill>
              </a:rPr>
              <a:t>note 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en-US" sz="2600" dirty="0" smtClean="0">
                <a:solidFill>
                  <a:schemeClr val="bg1"/>
                </a:solidFill>
              </a:rPr>
              <a:t> value </a:t>
            </a:r>
            <a:r>
              <a:rPr lang="en-US" sz="2600" dirty="0">
                <a:solidFill>
                  <a:schemeClr val="bg1"/>
                </a:solidFill>
              </a:rPr>
              <a:t>to identify the </a:t>
            </a:r>
            <a:r>
              <a:rPr lang="en-US" sz="2600" dirty="0" smtClean="0">
                <a:solidFill>
                  <a:schemeClr val="bg1"/>
                </a:solidFill>
              </a:rPr>
              <a:t>particular element</a:t>
            </a:r>
            <a:endParaRPr lang="en-US" sz="2600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We will code that onto our URL as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noteid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friends/: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uid/notes/:noteid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8346</TotalTime>
  <Words>740</Words>
  <Application>Microsoft Office PowerPoint</Application>
  <PresentationFormat>On-screen Show (4:3)</PresentationFormat>
  <Paragraphs>118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Credits</vt:lpstr>
      <vt:lpstr>LEARNING OBJECTIVES</vt:lpstr>
      <vt:lpstr>Designing the App Specifications</vt:lpstr>
      <vt:lpstr>Designing the App Specifications</vt:lpstr>
      <vt:lpstr>Scaffolding the Front-End</vt:lpstr>
      <vt:lpstr>Scaffolding the Front-End</vt:lpstr>
      <vt:lpstr>Scaffolding the Front-End</vt:lpstr>
      <vt:lpstr>Building the API Handlers</vt:lpstr>
      <vt:lpstr>Building the API Handlers</vt:lpstr>
      <vt:lpstr>Building the API Handlers</vt:lpstr>
      <vt:lpstr>Building the API Handlers</vt:lpstr>
      <vt:lpstr>Building the API Handlers</vt:lpstr>
      <vt:lpstr>Building the API Handlers</vt:lpstr>
      <vt:lpstr>Building the API Handlers</vt:lpstr>
      <vt:lpstr>Building the API Handlers</vt:lpstr>
      <vt:lpstr>Building the API Handlers</vt:lpstr>
      <vt:lpstr>Building the API Handlers</vt:lpstr>
      <vt:lpstr>Building the API Handlers</vt:lpstr>
      <vt:lpstr>Building the API Handlers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352</cp:revision>
  <cp:lastPrinted>2019-03-18T21:37:59Z</cp:lastPrinted>
  <dcterms:created xsi:type="dcterms:W3CDTF">2013-01-24T22:24:37Z</dcterms:created>
  <dcterms:modified xsi:type="dcterms:W3CDTF">2019-03-18T21:48:00Z</dcterms:modified>
</cp:coreProperties>
</file>