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6" r:id="rId2"/>
    <p:sldId id="317" r:id="rId3"/>
    <p:sldId id="271" r:id="rId4"/>
    <p:sldId id="310" r:id="rId5"/>
    <p:sldId id="322" r:id="rId6"/>
    <p:sldId id="323" r:id="rId7"/>
    <p:sldId id="321" r:id="rId8"/>
    <p:sldId id="324" r:id="rId9"/>
    <p:sldId id="326" r:id="rId10"/>
    <p:sldId id="327" r:id="rId11"/>
    <p:sldId id="328" r:id="rId12"/>
    <p:sldId id="329" r:id="rId13"/>
    <p:sldId id="330" r:id="rId14"/>
    <p:sldId id="325" r:id="rId15"/>
    <p:sldId id="352" r:id="rId16"/>
    <p:sldId id="353" r:id="rId17"/>
    <p:sldId id="354" r:id="rId18"/>
    <p:sldId id="333" r:id="rId19"/>
    <p:sldId id="334" r:id="rId20"/>
    <p:sldId id="336" r:id="rId21"/>
    <p:sldId id="337" r:id="rId22"/>
    <p:sldId id="338" r:id="rId23"/>
    <p:sldId id="331" r:id="rId24"/>
    <p:sldId id="339" r:id="rId25"/>
    <p:sldId id="341" r:id="rId26"/>
    <p:sldId id="340" r:id="rId27"/>
    <p:sldId id="342" r:id="rId28"/>
    <p:sldId id="344" r:id="rId29"/>
    <p:sldId id="343" r:id="rId30"/>
    <p:sldId id="346" r:id="rId31"/>
    <p:sldId id="347" r:id="rId32"/>
    <p:sldId id="345" r:id="rId33"/>
    <p:sldId id="348" r:id="rId34"/>
    <p:sldId id="350" r:id="rId35"/>
    <p:sldId id="351" r:id="rId36"/>
    <p:sldId id="349" r:id="rId3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6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6" y="305976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 to JavaScript ES6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56943"/>
            <a:ext cx="8477794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Functions in ES6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24277"/>
            <a:ext cx="8229600" cy="555904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Arrow Functions</a:t>
            </a: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Remove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keyword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Remove the function </a:t>
            </a:r>
            <a:r>
              <a:rPr lang="en-US" b="1" i="1" dirty="0" smtClean="0">
                <a:solidFill>
                  <a:srgbClr val="92D050"/>
                </a:solidFill>
              </a:rPr>
              <a:t>name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Place the </a:t>
            </a:r>
            <a:r>
              <a:rPr lang="en-US" b="1" i="1" dirty="0" smtClean="0">
                <a:solidFill>
                  <a:srgbClr val="92D050"/>
                </a:solidFill>
              </a:rPr>
              <a:t>parameter list </a:t>
            </a: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b="1" i="1" dirty="0" smtClean="0">
                <a:solidFill>
                  <a:srgbClr val="92D050"/>
                </a:solidFill>
              </a:rPr>
              <a:t>parentheses 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Introduce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fat arrow </a:t>
            </a:r>
            <a:r>
              <a:rPr lang="en-US" dirty="0" smtClean="0">
                <a:solidFill>
                  <a:schemeClr val="bg1"/>
                </a:solidFill>
              </a:rPr>
              <a:t>notation to point to the function body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Give it a name to call it </a:t>
            </a:r>
            <a:r>
              <a:rPr lang="en-US" dirty="0" smtClean="0">
                <a:solidFill>
                  <a:schemeClr val="bg1"/>
                </a:solidFill>
              </a:rPr>
              <a:t>normally, </a:t>
            </a:r>
            <a:r>
              <a:rPr lang="en-US" dirty="0" smtClean="0">
                <a:solidFill>
                  <a:schemeClr val="bg1"/>
                </a:solidFill>
              </a:rPr>
              <a:t>by assigning it to a </a:t>
            </a:r>
            <a:r>
              <a:rPr lang="en-US" b="1" i="1" dirty="0" smtClean="0">
                <a:solidFill>
                  <a:srgbClr val="92D050"/>
                </a:solidFill>
              </a:rPr>
              <a:t>variable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if desirable 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76187" y="2633614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77" y="896188"/>
            <a:ext cx="3922861" cy="1733356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59453" y="615833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56" y="5763497"/>
            <a:ext cx="6425089" cy="3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Functions in ES6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Arrow Functions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Arrow function syntax is much cleaner </a:t>
            </a: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When used as a </a:t>
            </a:r>
            <a:r>
              <a:rPr lang="en-US" b="1" i="1" dirty="0" smtClean="0">
                <a:solidFill>
                  <a:srgbClr val="92D050"/>
                </a:solidFill>
              </a:rPr>
              <a:t>parameter</a:t>
            </a:r>
            <a:r>
              <a:rPr lang="en-US" dirty="0" smtClean="0">
                <a:solidFill>
                  <a:schemeClr val="bg1"/>
                </a:solidFill>
              </a:rPr>
              <a:t> to another function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Particularly as </a:t>
            </a:r>
            <a:r>
              <a:rPr lang="en-US" b="1" i="1" dirty="0" smtClean="0">
                <a:solidFill>
                  <a:srgbClr val="92D050"/>
                </a:solidFill>
              </a:rPr>
              <a:t>callback </a:t>
            </a:r>
            <a:r>
              <a:rPr lang="en-US" dirty="0" smtClean="0">
                <a:solidFill>
                  <a:schemeClr val="bg1"/>
                </a:solidFill>
              </a:rPr>
              <a:t>functions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And even more so when they are </a:t>
            </a:r>
            <a:r>
              <a:rPr lang="en-US" b="1" i="1" dirty="0" smtClean="0">
                <a:solidFill>
                  <a:srgbClr val="92D050"/>
                </a:solidFill>
              </a:rPr>
              <a:t>anonymous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94724" y="3306762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4" y="2342519"/>
            <a:ext cx="7754551" cy="9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Functions in ES6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Arrow Function Characteristics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 remove the parentheses when just a </a:t>
            </a:r>
            <a:r>
              <a:rPr lang="en-US" b="1" i="1" dirty="0" smtClean="0">
                <a:solidFill>
                  <a:srgbClr val="92D050"/>
                </a:solidFill>
              </a:rPr>
              <a:t>single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argument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Many in Node.js community consider this a </a:t>
            </a:r>
            <a:r>
              <a:rPr lang="en-US" b="1" i="1" dirty="0" smtClean="0">
                <a:solidFill>
                  <a:srgbClr val="92D050"/>
                </a:solidFill>
              </a:rPr>
              <a:t>Bad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Practice</a:t>
            </a:r>
          </a:p>
          <a:p>
            <a:pPr lvl="2">
              <a:buClr>
                <a:srgbClr val="FFFF00"/>
              </a:buClr>
            </a:pP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endParaRPr lang="en-US" b="1" i="1" dirty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If no arguments, must have parentheses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6420" y="4320816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20" y="3356572"/>
            <a:ext cx="6171155" cy="9642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60" y="5193424"/>
            <a:ext cx="3190476" cy="109523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6760" y="629204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Functions in ES6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Arrow Function Characteristics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One line functions may have very simple syntax</a:t>
            </a: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>
                <a:solidFill>
                  <a:srgbClr val="92D050"/>
                </a:solidFill>
              </a:rPr>
              <a:t>curly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braces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solidFill>
                  <a:schemeClr val="bg1"/>
                </a:solidFill>
              </a:rPr>
              <a:t> ) may be removed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statement may also be removed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What is returned may be any evaluated JavaScript expression, or even a literal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6423" y="3127116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23" y="2198233"/>
            <a:ext cx="6171155" cy="8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Exercise03_01_01 – Step </a:t>
            </a:r>
            <a:r>
              <a:rPr lang="en-US" b="1" i="1" dirty="0">
                <a:solidFill>
                  <a:srgbClr val="FFFF00"/>
                </a:solidFill>
              </a:rPr>
              <a:t>2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Converting ES5 Functions to ES6 Arrow Functions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Functions in ES6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Lexical Scope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5029"/>
            <a:ext cx="8229600" cy="523829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Lexical Scope in </a:t>
            </a:r>
            <a:r>
              <a:rPr lang="en-US" sz="3000" b="1" i="1" dirty="0" smtClean="0">
                <a:solidFill>
                  <a:srgbClr val="FFFF00"/>
                </a:solidFill>
              </a:rPr>
              <a:t>JavaScript</a:t>
            </a: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JS does </a:t>
            </a:r>
            <a:r>
              <a:rPr lang="en-US" sz="2600" b="1" i="1" dirty="0" smtClean="0">
                <a:solidFill>
                  <a:srgbClr val="92D050"/>
                </a:solidFill>
              </a:rPr>
              <a:t>not</a:t>
            </a:r>
            <a:r>
              <a:rPr lang="en-US" sz="2600" dirty="0" smtClean="0">
                <a:solidFill>
                  <a:schemeClr val="bg1"/>
                </a:solidFill>
              </a:rPr>
              <a:t> have </a:t>
            </a:r>
            <a:r>
              <a:rPr lang="en-US" sz="2600" b="1" i="1" dirty="0" smtClean="0">
                <a:solidFill>
                  <a:srgbClr val="92D050"/>
                </a:solidFill>
              </a:rPr>
              <a:t>block</a:t>
            </a:r>
            <a:r>
              <a:rPr lang="en-US" sz="2600" dirty="0" smtClean="0">
                <a:solidFill>
                  <a:schemeClr val="bg1"/>
                </a:solidFill>
              </a:rPr>
              <a:t> (local) scope</a:t>
            </a:r>
            <a:endParaRPr lang="en-US" sz="2600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JS has only </a:t>
            </a:r>
            <a:r>
              <a:rPr lang="en-US" b="1" i="1" dirty="0" smtClean="0">
                <a:solidFill>
                  <a:srgbClr val="92D050"/>
                </a:solidFill>
              </a:rPr>
              <a:t>global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scope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JS has </a:t>
            </a:r>
            <a:r>
              <a:rPr lang="en-US" b="1" i="1" dirty="0">
                <a:solidFill>
                  <a:srgbClr val="92D050"/>
                </a:solidFill>
              </a:rPr>
              <a:t>lexical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scope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new scope is created </a:t>
            </a:r>
            <a:r>
              <a:rPr lang="en-US" b="1" i="1" dirty="0" smtClean="0">
                <a:solidFill>
                  <a:srgbClr val="92D050"/>
                </a:solidFill>
              </a:rPr>
              <a:t>only</a:t>
            </a:r>
            <a:r>
              <a:rPr lang="en-US" dirty="0" smtClean="0">
                <a:solidFill>
                  <a:schemeClr val="bg1"/>
                </a:solidFill>
              </a:rPr>
              <a:t> when you create a new function</a:t>
            </a:r>
          </a:p>
          <a:p>
            <a:pPr lvl="1">
              <a:buClr>
                <a:srgbClr val="FFFF00"/>
              </a:buClr>
            </a:pPr>
            <a:r>
              <a:rPr lang="en-US" sz="2600" dirty="0">
                <a:solidFill>
                  <a:schemeClr val="bg1"/>
                </a:solidFill>
              </a:rPr>
              <a:t>The scope of variables is defined by their </a:t>
            </a:r>
            <a:r>
              <a:rPr lang="en-US" sz="2600" b="1" i="1" dirty="0">
                <a:solidFill>
                  <a:srgbClr val="92D050"/>
                </a:solidFill>
              </a:rPr>
              <a:t>position</a:t>
            </a:r>
            <a:r>
              <a:rPr lang="en-US" sz="2600" dirty="0">
                <a:solidFill>
                  <a:schemeClr val="bg1"/>
                </a:solidFill>
              </a:rPr>
              <a:t> in source </a:t>
            </a:r>
            <a:r>
              <a:rPr lang="en-US" sz="2600" dirty="0" smtClean="0">
                <a:solidFill>
                  <a:schemeClr val="bg1"/>
                </a:solidFill>
              </a:rPr>
              <a:t>code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Starts </a:t>
            </a:r>
            <a:r>
              <a:rPr lang="en-US" sz="2200" dirty="0">
                <a:solidFill>
                  <a:schemeClr val="bg1"/>
                </a:solidFill>
              </a:rPr>
              <a:t>at the innermost </a:t>
            </a:r>
            <a:r>
              <a:rPr lang="en-US" sz="2200" dirty="0" smtClean="0">
                <a:solidFill>
                  <a:schemeClr val="bg1"/>
                </a:solidFill>
              </a:rPr>
              <a:t>scope</a:t>
            </a:r>
          </a:p>
          <a:p>
            <a:pPr lvl="2">
              <a:buClr>
                <a:srgbClr val="FFFF00"/>
              </a:buClr>
            </a:pP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dirty="0" smtClean="0">
                <a:solidFill>
                  <a:schemeClr val="bg1"/>
                </a:solidFill>
              </a:rPr>
              <a:t>earches </a:t>
            </a:r>
            <a:r>
              <a:rPr lang="en-US" sz="2200" dirty="0">
                <a:solidFill>
                  <a:schemeClr val="bg1"/>
                </a:solidFill>
              </a:rPr>
              <a:t>outwards until it finds the variable </a:t>
            </a:r>
            <a:r>
              <a:rPr lang="en-US" sz="2200" dirty="0" smtClean="0">
                <a:solidFill>
                  <a:schemeClr val="bg1"/>
                </a:solidFill>
              </a:rPr>
              <a:t>for which it </a:t>
            </a:r>
            <a:r>
              <a:rPr lang="en-US" sz="2200" dirty="0">
                <a:solidFill>
                  <a:schemeClr val="bg1"/>
                </a:solidFill>
              </a:rPr>
              <a:t>was </a:t>
            </a:r>
            <a:r>
              <a:rPr lang="en-US" sz="2200" dirty="0" smtClean="0">
                <a:solidFill>
                  <a:schemeClr val="bg1"/>
                </a:solidFill>
              </a:rPr>
              <a:t>looking</a:t>
            </a:r>
          </a:p>
          <a:p>
            <a:pPr lvl="1">
              <a:buClr>
                <a:srgbClr val="FFFF00"/>
              </a:buClr>
            </a:pPr>
            <a:r>
              <a:rPr lang="en-US" sz="2600" dirty="0">
                <a:solidFill>
                  <a:prstClr val="white"/>
                </a:solidFill>
              </a:rPr>
              <a:t>For a normal </a:t>
            </a:r>
            <a:r>
              <a:rPr lang="en-US" sz="2600" b="1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600" dirty="0" smtClean="0">
                <a:solidFill>
                  <a:prstClr val="white"/>
                </a:solidFill>
              </a:rPr>
              <a:t>, </a:t>
            </a:r>
            <a:r>
              <a:rPr lang="en-US" sz="2600" b="1" i="1" dirty="0">
                <a:solidFill>
                  <a:srgbClr val="92D050"/>
                </a:solidFill>
              </a:rPr>
              <a:t>arrow</a:t>
            </a:r>
            <a:r>
              <a:rPr lang="en-US" sz="2600" dirty="0">
                <a:solidFill>
                  <a:prstClr val="white"/>
                </a:solidFill>
              </a:rPr>
              <a:t> functions </a:t>
            </a:r>
            <a:r>
              <a:rPr lang="en-US" sz="2600" dirty="0" smtClean="0">
                <a:solidFill>
                  <a:prstClr val="white"/>
                </a:solidFill>
              </a:rPr>
              <a:t>behave </a:t>
            </a:r>
            <a:r>
              <a:rPr lang="en-US" sz="2600" dirty="0">
                <a:solidFill>
                  <a:prstClr val="white"/>
                </a:solidFill>
              </a:rPr>
              <a:t>the </a:t>
            </a:r>
            <a:r>
              <a:rPr lang="en-US" sz="2600" dirty="0" smtClean="0">
                <a:solidFill>
                  <a:prstClr val="white"/>
                </a:solidFill>
              </a:rPr>
              <a:t>same</a:t>
            </a:r>
            <a:endParaRPr lang="en-US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Lexical Scope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892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Lexical Scope in JavaScript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Here is an example of </a:t>
            </a:r>
            <a:r>
              <a:rPr lang="en-US" b="1" i="1" dirty="0" smtClean="0">
                <a:solidFill>
                  <a:srgbClr val="92D050"/>
                </a:solidFill>
              </a:rPr>
              <a:t>lexical</a:t>
            </a:r>
            <a:r>
              <a:rPr lang="en-US" dirty="0" smtClean="0">
                <a:solidFill>
                  <a:schemeClr val="bg1"/>
                </a:solidFill>
              </a:rPr>
              <a:t> scoping</a:t>
            </a: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lang="en-US" dirty="0" smtClean="0">
                <a:solidFill>
                  <a:schemeClr val="bg1"/>
                </a:solidFill>
              </a:rPr>
              <a:t> is a variable declared </a:t>
            </a:r>
            <a:r>
              <a:rPr lang="en-US" b="1" i="1" dirty="0" smtClean="0">
                <a:solidFill>
                  <a:srgbClr val="92D050"/>
                </a:solidFill>
              </a:rPr>
              <a:t>outside</a:t>
            </a:r>
            <a:r>
              <a:rPr lang="en-US" dirty="0" smtClean="0">
                <a:solidFill>
                  <a:schemeClr val="bg1"/>
                </a:solidFill>
              </a:rPr>
              <a:t> the function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b="1" i="1" dirty="0" smtClean="0">
                <a:solidFill>
                  <a:srgbClr val="92D050"/>
                </a:solidFill>
              </a:rPr>
              <a:t>lexically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scoped, </a:t>
            </a:r>
            <a:r>
              <a:rPr lang="en-US" dirty="0" smtClean="0">
                <a:solidFill>
                  <a:schemeClr val="bg1"/>
                </a:solidFill>
              </a:rPr>
              <a:t>available </a:t>
            </a:r>
            <a:r>
              <a:rPr lang="en-US" dirty="0" smtClean="0">
                <a:solidFill>
                  <a:schemeClr val="bg1"/>
                </a:solidFill>
              </a:rPr>
              <a:t>inside </a:t>
            </a:r>
            <a:r>
              <a:rPr lang="en-US" dirty="0">
                <a:solidFill>
                  <a:schemeClr val="bg1"/>
                </a:solidFill>
              </a:rPr>
              <a:t>the regular function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Scope is defined by its </a:t>
            </a:r>
            <a:r>
              <a:rPr lang="en-US" b="1" i="1" dirty="0" smtClean="0">
                <a:solidFill>
                  <a:srgbClr val="92D050"/>
                </a:solidFill>
              </a:rPr>
              <a:t>physical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location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95" y="2069304"/>
            <a:ext cx="3523810" cy="1609524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10095" y="3678828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Lexical Scope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892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Closure in JavaScript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FFFF00"/>
              </a:buClr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With regular variables, closure is around the </a:t>
            </a:r>
            <a:r>
              <a:rPr lang="en-US" b="1" i="1" dirty="0" smtClean="0">
                <a:solidFill>
                  <a:srgbClr val="92D050"/>
                </a:solidFill>
              </a:rPr>
              <a:t>caller</a:t>
            </a:r>
            <a:r>
              <a:rPr lang="en-US" dirty="0" smtClean="0">
                <a:solidFill>
                  <a:schemeClr val="bg1"/>
                </a:solidFill>
              </a:rPr>
              <a:t>, then follows the rules of lexical scoping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 reference does </a:t>
            </a:r>
            <a:r>
              <a:rPr lang="en-US" b="1" i="1" dirty="0" smtClean="0">
                <a:solidFill>
                  <a:srgbClr val="92D050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behave like a regular variable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maintains a different </a:t>
            </a:r>
            <a:r>
              <a:rPr lang="en-US" b="1" i="1" dirty="0" smtClean="0">
                <a:solidFill>
                  <a:srgbClr val="92D050"/>
                </a:solidFill>
              </a:rPr>
              <a:t>closure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0" y="1654743"/>
            <a:ext cx="7116401" cy="16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Lexical Scope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48937"/>
            <a:ext cx="8229600" cy="55343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Closure in </a:t>
            </a:r>
            <a:r>
              <a:rPr lang="en-US" sz="3000" b="1" i="1" dirty="0" smtClean="0">
                <a:solidFill>
                  <a:srgbClr val="FFFF00"/>
                </a:solidFill>
              </a:rPr>
              <a:t>JavaScript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An example </a:t>
            </a:r>
            <a:r>
              <a:rPr lang="en-US" sz="2600" dirty="0" smtClean="0">
                <a:solidFill>
                  <a:schemeClr val="bg1"/>
                </a:solidFill>
              </a:rPr>
              <a:t>of a function inside a </a:t>
            </a:r>
            <a:r>
              <a:rPr lang="en-US" sz="2600" b="1" i="1" dirty="0" smtClean="0">
                <a:solidFill>
                  <a:srgbClr val="92D050"/>
                </a:solidFill>
              </a:rPr>
              <a:t>constructor</a:t>
            </a:r>
            <a:r>
              <a:rPr lang="en-US" sz="2600" dirty="0" smtClean="0">
                <a:solidFill>
                  <a:schemeClr val="bg1"/>
                </a:solidFill>
              </a:rPr>
              <a:t> function</a:t>
            </a: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914400" lvl="2" indent="0">
              <a:buClr>
                <a:srgbClr val="FFFF00"/>
              </a:buClr>
              <a:buNone/>
            </a:pPr>
            <a:endParaRPr lang="en-US" sz="22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smtClean="0">
                <a:solidFill>
                  <a:schemeClr val="bg1"/>
                </a:solidFill>
              </a:rPr>
              <a:t> is </a:t>
            </a:r>
            <a:r>
              <a:rPr lang="en-US" sz="2200" dirty="0" smtClean="0">
                <a:solidFill>
                  <a:schemeClr val="bg1"/>
                </a:solidFill>
              </a:rPr>
              <a:t>a </a:t>
            </a:r>
            <a:r>
              <a:rPr lang="en-US" sz="2200" b="1" i="1" dirty="0" smtClean="0">
                <a:solidFill>
                  <a:srgbClr val="92D050"/>
                </a:solidFill>
              </a:rPr>
              <a:t>reference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to the </a:t>
            </a:r>
            <a:r>
              <a:rPr lang="en-US" sz="2200" dirty="0" smtClean="0">
                <a:solidFill>
                  <a:schemeClr val="bg1"/>
                </a:solidFill>
              </a:rPr>
              <a:t>current 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object </a:t>
            </a:r>
            <a:endParaRPr lang="en-US" sz="22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It is located in </a:t>
            </a:r>
            <a:r>
              <a:rPr lang="en-US" sz="2200" dirty="0">
                <a:solidFill>
                  <a:schemeClr val="bg1"/>
                </a:solidFill>
              </a:rPr>
              <a:t>the </a:t>
            </a:r>
            <a:r>
              <a:rPr lang="en-US" sz="2200" b="1" i="1" dirty="0">
                <a:solidFill>
                  <a:srgbClr val="92D050"/>
                </a:solidFill>
              </a:rPr>
              <a:t>context</a:t>
            </a:r>
            <a:r>
              <a:rPr lang="en-US" sz="2200" dirty="0">
                <a:solidFill>
                  <a:schemeClr val="bg1"/>
                </a:solidFill>
              </a:rPr>
              <a:t> of </a:t>
            </a:r>
            <a:r>
              <a:rPr lang="en-US" sz="2200" dirty="0" smtClean="0">
                <a:solidFill>
                  <a:schemeClr val="bg1"/>
                </a:solidFill>
              </a:rPr>
              <a:t>the outer function</a:t>
            </a:r>
          </a:p>
          <a:p>
            <a:pPr lvl="2">
              <a:buClr>
                <a:srgbClr val="FFFF00"/>
              </a:buClr>
            </a:pPr>
            <a:r>
              <a:rPr lang="en-US" sz="2200" b="1" i="1" dirty="0" smtClean="0">
                <a:solidFill>
                  <a:srgbClr val="92D050"/>
                </a:solidFill>
              </a:rPr>
              <a:t>Each</a:t>
            </a:r>
            <a:r>
              <a:rPr lang="en-US" sz="2200" dirty="0" smtClean="0">
                <a:solidFill>
                  <a:schemeClr val="bg1"/>
                </a:solidFill>
              </a:rPr>
              <a:t> function that is executed has its own </a:t>
            </a:r>
            <a:r>
              <a:rPr lang="en-US" sz="2200" dirty="0" smtClean="0">
                <a:solidFill>
                  <a:schemeClr val="bg1"/>
                </a:solidFill>
              </a:rPr>
              <a:t>context</a:t>
            </a:r>
          </a:p>
          <a:p>
            <a:pPr lvl="2">
              <a:buClr>
                <a:srgbClr val="FFFF00"/>
              </a:buClr>
            </a:pPr>
            <a:r>
              <a:rPr lang="en-US" sz="2200" dirty="0">
                <a:solidFill>
                  <a:schemeClr val="bg1"/>
                </a:solidFill>
              </a:rPr>
              <a:t>JavaScript loses </a:t>
            </a:r>
            <a:r>
              <a:rPr lang="en-US" sz="2200" b="1" i="1" dirty="0">
                <a:solidFill>
                  <a:srgbClr val="92D050"/>
                </a:solidFill>
              </a:rPr>
              <a:t>scope</a:t>
            </a:r>
            <a:r>
              <a:rPr lang="en-US" sz="2200" dirty="0">
                <a:solidFill>
                  <a:schemeClr val="bg1"/>
                </a:solidFill>
              </a:rPr>
              <a:t> of 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inside a </a:t>
            </a:r>
            <a:r>
              <a:rPr lang="en-US" sz="2200" dirty="0">
                <a:solidFill>
                  <a:schemeClr val="bg1"/>
                </a:solidFill>
              </a:rPr>
              <a:t>function that is contained inside of another function</a:t>
            </a:r>
            <a:endParaRPr lang="en-US" sz="22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In </a:t>
            </a:r>
            <a:r>
              <a:rPr lang="en-US" sz="2200" dirty="0" smtClean="0">
                <a:solidFill>
                  <a:schemeClr val="bg1"/>
                </a:solidFill>
              </a:rPr>
              <a:t>regular </a:t>
            </a:r>
            <a:r>
              <a:rPr lang="en-US" sz="2200" dirty="0" smtClean="0">
                <a:solidFill>
                  <a:schemeClr val="bg1"/>
                </a:solidFill>
              </a:rPr>
              <a:t>functions,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b="1" i="1" dirty="0" smtClean="0">
                <a:solidFill>
                  <a:srgbClr val="92D050"/>
                </a:solidFill>
              </a:rPr>
              <a:t>closes</a:t>
            </a:r>
            <a:r>
              <a:rPr lang="en-US" sz="2200" dirty="0" smtClean="0">
                <a:solidFill>
                  <a:schemeClr val="bg1"/>
                </a:solidFill>
              </a:rPr>
              <a:t> over the </a:t>
            </a:r>
            <a:r>
              <a:rPr lang="en-US" sz="2200" b="1" i="1" dirty="0" smtClean="0">
                <a:solidFill>
                  <a:srgbClr val="92D050"/>
                </a:solidFill>
              </a:rPr>
              <a:t>parent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in this case the </a:t>
            </a:r>
            <a:r>
              <a:rPr lang="en-US" sz="2200" dirty="0" smtClean="0">
                <a:solidFill>
                  <a:schemeClr val="bg1"/>
                </a:solidFill>
              </a:rPr>
              <a:t>outer function, not the </a:t>
            </a:r>
            <a:r>
              <a:rPr lang="en-US" sz="2200" b="1" i="1" dirty="0" smtClean="0">
                <a:solidFill>
                  <a:srgbClr val="92D050"/>
                </a:solidFill>
              </a:rPr>
              <a:t>caller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en-US" sz="2200" b="1" i="1" dirty="0" smtClean="0">
                <a:solidFill>
                  <a:srgbClr val="92D050"/>
                </a:solidFill>
              </a:rPr>
              <a:t>not</a:t>
            </a:r>
            <a:r>
              <a:rPr lang="en-US" sz="2200" dirty="0" smtClean="0">
                <a:solidFill>
                  <a:schemeClr val="bg1"/>
                </a:solidFill>
              </a:rPr>
              <a:t> lexically scoped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09" y="1828251"/>
            <a:ext cx="2765977" cy="185738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85796" y="287918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96" y="2327399"/>
            <a:ext cx="2447619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Lexical Scope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48937"/>
            <a:ext cx="8229600" cy="55343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i="1" dirty="0" smtClean="0">
                <a:solidFill>
                  <a:srgbClr val="FFFF00"/>
                </a:solidFill>
              </a:rPr>
              <a:t> Workaround in Regular Functions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Store the </a:t>
            </a:r>
            <a:r>
              <a:rPr lang="en-US" b="1" i="1" dirty="0" smtClean="0">
                <a:solidFill>
                  <a:srgbClr val="92D050"/>
                </a:solidFill>
              </a:rPr>
              <a:t>reference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i="1" dirty="0" smtClean="0">
                <a:solidFill>
                  <a:srgbClr val="92D050"/>
                </a:solidFill>
              </a:rPr>
              <a:t>regular</a:t>
            </a:r>
            <a:r>
              <a:rPr lang="en-US" dirty="0" smtClean="0">
                <a:solidFill>
                  <a:schemeClr val="bg1"/>
                </a:solidFill>
              </a:rPr>
              <a:t> variable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Under regular function lexical scope,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 is not available </a:t>
            </a:r>
            <a:r>
              <a:rPr lang="en-US" dirty="0" smtClean="0">
                <a:solidFill>
                  <a:schemeClr val="bg1"/>
                </a:solidFill>
              </a:rPr>
              <a:t>in the inner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But the regular variable holding the </a:t>
            </a:r>
            <a:r>
              <a:rPr lang="en-US" b="1" i="1" dirty="0" smtClean="0">
                <a:solidFill>
                  <a:srgbClr val="92D050"/>
                </a:solidFill>
              </a:rPr>
              <a:t>reference</a:t>
            </a:r>
            <a:r>
              <a:rPr lang="en-US" dirty="0" smtClean="0">
                <a:solidFill>
                  <a:schemeClr val="bg1"/>
                </a:solidFill>
              </a:rPr>
              <a:t> as a value is available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93" y="1406363"/>
            <a:ext cx="2429014" cy="2643123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57493" y="4052283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Switching to ES6 in Node.js</a:t>
            </a:r>
            <a:r>
              <a:rPr lang="en-US" i="1" dirty="0" smtClean="0">
                <a:solidFill>
                  <a:prstClr val="white"/>
                </a:solidFill>
              </a:rPr>
              <a:t>, by </a:t>
            </a:r>
            <a:r>
              <a:rPr lang="en-US" i="1" smtClean="0">
                <a:solidFill>
                  <a:prstClr val="white"/>
                </a:solidFill>
              </a:rPr>
              <a:t>Ryan Lewis,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2017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Lexical Scope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48937"/>
            <a:ext cx="8229600" cy="55343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3000" b="1" i="1" dirty="0">
                <a:solidFill>
                  <a:srgbClr val="FFFF00"/>
                </a:solidFill>
              </a:rPr>
              <a:t> </a:t>
            </a:r>
            <a:r>
              <a:rPr lang="en-US" sz="3000" b="1" i="1" dirty="0" smtClean="0">
                <a:solidFill>
                  <a:srgbClr val="FFFF00"/>
                </a:solidFill>
              </a:rPr>
              <a:t>in Arrow Functions</a:t>
            </a:r>
            <a:endParaRPr lang="en-US" sz="3000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b="1" i="1" dirty="0" smtClean="0">
                <a:solidFill>
                  <a:srgbClr val="92D050"/>
                </a:solidFill>
              </a:rPr>
              <a:t>arrow</a:t>
            </a:r>
            <a:r>
              <a:rPr lang="en-US" dirty="0" smtClean="0">
                <a:solidFill>
                  <a:schemeClr val="bg1"/>
                </a:solidFill>
              </a:rPr>
              <a:t> function inside a </a:t>
            </a:r>
            <a:r>
              <a:rPr lang="en-US" b="1" i="1" dirty="0" smtClean="0">
                <a:solidFill>
                  <a:srgbClr val="92D050"/>
                </a:solidFill>
              </a:rPr>
              <a:t>constructor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sz="22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sz="2200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sz="22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Arrow functions do </a:t>
            </a:r>
            <a:r>
              <a:rPr lang="en-US" b="1" i="1" dirty="0" smtClean="0">
                <a:solidFill>
                  <a:srgbClr val="92D050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lose the scope 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 workaround is required, no need to put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 reference inside a regular variable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Arrow </a:t>
            </a:r>
            <a:r>
              <a:rPr lang="en-US" dirty="0">
                <a:solidFill>
                  <a:schemeClr val="bg1"/>
                </a:solidFill>
              </a:rPr>
              <a:t>functions set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i="1" dirty="0">
                <a:solidFill>
                  <a:srgbClr val="92D050"/>
                </a:solidFill>
              </a:rPr>
              <a:t>lexical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scope 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11" y="1947426"/>
            <a:ext cx="2765977" cy="174777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10392" y="2914634"/>
            <a:ext cx="1678619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57" y="2244243"/>
            <a:ext cx="2007230" cy="6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Lexical Scope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14399"/>
            <a:ext cx="8229600" cy="546190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Hoisting in JavaScript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Affects variables that have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declaration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Hoisting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means that </a:t>
            </a:r>
            <a:r>
              <a:rPr lang="en-US" dirty="0" smtClean="0">
                <a:solidFill>
                  <a:schemeClr val="bg1"/>
                </a:solidFill>
              </a:rPr>
              <a:t>all var </a:t>
            </a:r>
            <a:r>
              <a:rPr lang="en-US" dirty="0" smtClean="0">
                <a:solidFill>
                  <a:schemeClr val="bg1"/>
                </a:solidFill>
              </a:rPr>
              <a:t>declarations are moved to the </a:t>
            </a:r>
            <a:r>
              <a:rPr lang="en-US" b="1" i="1" dirty="0" smtClean="0">
                <a:solidFill>
                  <a:srgbClr val="92D050"/>
                </a:solidFill>
              </a:rPr>
              <a:t>top</a:t>
            </a:r>
            <a:r>
              <a:rPr lang="en-US" dirty="0" smtClean="0">
                <a:solidFill>
                  <a:schemeClr val="bg1"/>
                </a:solidFill>
              </a:rPr>
              <a:t> of the current </a:t>
            </a:r>
            <a:r>
              <a:rPr lang="en-US" dirty="0" smtClean="0">
                <a:solidFill>
                  <a:schemeClr val="bg1"/>
                </a:solidFill>
              </a:rPr>
              <a:t>scope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Either </a:t>
            </a:r>
            <a:r>
              <a:rPr lang="en-US" b="1" i="1" dirty="0" smtClean="0">
                <a:solidFill>
                  <a:srgbClr val="92D050"/>
                </a:solidFill>
              </a:rPr>
              <a:t>global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b="1" i="1" dirty="0" smtClean="0">
                <a:solidFill>
                  <a:srgbClr val="92D050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scope 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Hoisting is </a:t>
            </a:r>
            <a:r>
              <a:rPr lang="en-US" dirty="0">
                <a:solidFill>
                  <a:schemeClr val="bg1"/>
                </a:solidFill>
              </a:rPr>
              <a:t>done for both </a:t>
            </a:r>
            <a:r>
              <a:rPr lang="en-US" b="1" i="1" dirty="0">
                <a:solidFill>
                  <a:srgbClr val="92D050"/>
                </a:solidFill>
              </a:rPr>
              <a:t>regular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rgbClr val="92D050"/>
                </a:solidFill>
              </a:rPr>
              <a:t>arrow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functions assigned in a var declaration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Behavior of the hoist is different with each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With regular functions, the whole body of the function is moved to the top with the declaration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With arrow functions, the parameter list, fat arrow and body are not moved with the declaration</a:t>
            </a:r>
          </a:p>
        </p:txBody>
      </p:sp>
    </p:spTree>
    <p:extLst>
      <p:ext uri="{BB962C8B-B14F-4D97-AF65-F5344CB8AC3E}">
        <p14:creationId xmlns:p14="http://schemas.microsoft.com/office/powerpoint/2010/main" val="38013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Lexical Scope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892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Hoisting in JavaScript</a:t>
            </a:r>
          </a:p>
          <a:p>
            <a:pPr lvl="1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Here is your code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as written</a:t>
            </a:r>
          </a:p>
          <a:p>
            <a:pPr lvl="1">
              <a:buClr>
                <a:srgbClr val="FFFF00"/>
              </a:buClr>
            </a:pP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Here is </a:t>
            </a:r>
            <a:r>
              <a:rPr lang="en-US" sz="2400" dirty="0" smtClean="0">
                <a:solidFill>
                  <a:schemeClr val="bg1"/>
                </a:solidFill>
              </a:rPr>
              <a:t>how </a:t>
            </a: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interpreter </a:t>
            </a:r>
            <a:r>
              <a:rPr lang="en-US" sz="2400" dirty="0" smtClean="0">
                <a:solidFill>
                  <a:schemeClr val="bg1"/>
                </a:solidFill>
              </a:rPr>
              <a:t>hoists it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deliverPizza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is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2400" dirty="0" smtClean="0">
                <a:solidFill>
                  <a:schemeClr val="bg1"/>
                </a:solidFill>
              </a:rPr>
              <a:t> on call</a:t>
            </a: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b="1" i="1" dirty="0" smtClean="0">
                <a:solidFill>
                  <a:srgbClr val="92D050"/>
                </a:solidFill>
              </a:rPr>
              <a:t>solution</a:t>
            </a:r>
            <a:r>
              <a:rPr lang="en-US" sz="2400" dirty="0" smtClean="0">
                <a:solidFill>
                  <a:schemeClr val="bg1"/>
                </a:solidFill>
              </a:rPr>
              <a:t>, move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the variable assignment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above the function call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57" y="1614590"/>
            <a:ext cx="4279392" cy="824943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6393" y="245199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4" y="2973826"/>
            <a:ext cx="4281200" cy="111775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6393" y="4093419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4" y="4511121"/>
            <a:ext cx="3251917" cy="111556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12812" y="598611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Exercise03_01_01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ES6 Arrow Functions with </a:t>
            </a:r>
            <a:r>
              <a:rPr lang="en-US" b="1" i="1" smtClean="0">
                <a:solidFill>
                  <a:srgbClr val="FFFF00"/>
                </a:solidFill>
              </a:rPr>
              <a:t>Scope Modifications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Lexical Scope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594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Default Parameters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892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Undefined </a:t>
            </a:r>
            <a:r>
              <a:rPr lang="en-US" b="1" i="1" dirty="0">
                <a:solidFill>
                  <a:srgbClr val="FFFF00"/>
                </a:solidFill>
              </a:rPr>
              <a:t>F</a:t>
            </a:r>
            <a:r>
              <a:rPr lang="en-US" b="1" i="1" dirty="0" smtClean="0">
                <a:solidFill>
                  <a:srgbClr val="FFFF00"/>
                </a:solidFill>
              </a:rPr>
              <a:t>unction Arguments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b="1" i="1" dirty="0" smtClean="0">
                <a:solidFill>
                  <a:srgbClr val="92D050"/>
                </a:solidFill>
              </a:rPr>
              <a:t>default</a:t>
            </a:r>
            <a:r>
              <a:rPr lang="en-US" dirty="0" smtClean="0">
                <a:solidFill>
                  <a:schemeClr val="bg1"/>
                </a:solidFill>
              </a:rPr>
              <a:t>, arguments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not supplied to a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smtClean="0">
                <a:solidFill>
                  <a:schemeClr val="bg1"/>
                </a:solidFill>
              </a:rPr>
              <a:t>when called are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set to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ES5 </a:t>
            </a:r>
            <a:r>
              <a:rPr lang="en-US" dirty="0" smtClean="0">
                <a:solidFill>
                  <a:schemeClr val="bg1"/>
                </a:solidFill>
              </a:rPr>
              <a:t>- must program </a:t>
            </a:r>
            <a:r>
              <a:rPr lang="en-US" b="1" i="1" dirty="0" smtClean="0">
                <a:solidFill>
                  <a:srgbClr val="92D050"/>
                </a:solidFill>
              </a:rPr>
              <a:t>defensively</a:t>
            </a:r>
            <a:r>
              <a:rPr lang="en-US" dirty="0" smtClean="0">
                <a:solidFill>
                  <a:schemeClr val="bg1"/>
                </a:solidFill>
              </a:rPr>
              <a:t> to correct, or to </a:t>
            </a:r>
            <a:r>
              <a:rPr lang="en-US" dirty="0" smtClean="0">
                <a:solidFill>
                  <a:schemeClr val="bg1"/>
                </a:solidFill>
              </a:rPr>
              <a:t>implement different </a:t>
            </a:r>
            <a:r>
              <a:rPr lang="en-US" dirty="0" smtClean="0">
                <a:solidFill>
                  <a:schemeClr val="bg1"/>
                </a:solidFill>
              </a:rPr>
              <a:t>ways to call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97" y="1546921"/>
            <a:ext cx="3951436" cy="150078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983372" y="305316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055066" y="2251082"/>
            <a:ext cx="0" cy="46944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894" y="4369350"/>
            <a:ext cx="4418211" cy="1693534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62894" y="607493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3807" y="25358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Default Parameters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892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Default </a:t>
            </a:r>
            <a:r>
              <a:rPr lang="en-US" b="1" i="1" dirty="0">
                <a:solidFill>
                  <a:srgbClr val="FFFF00"/>
                </a:solidFill>
              </a:rPr>
              <a:t>F</a:t>
            </a:r>
            <a:r>
              <a:rPr lang="en-US" b="1" i="1" dirty="0" smtClean="0">
                <a:solidFill>
                  <a:srgbClr val="FFFF00"/>
                </a:solidFill>
              </a:rPr>
              <a:t>unction Parameters in ES6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ES6 allows us to move this functionality cleanly into the function signature</a:t>
            </a: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If called with all parameters, default is not applied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If called with the first two, </a:t>
            </a:r>
            <a:r>
              <a:rPr lang="en-US" dirty="0" smtClean="0">
                <a:solidFill>
                  <a:schemeClr val="bg1"/>
                </a:solidFill>
              </a:rPr>
              <a:t>only the </a:t>
            </a:r>
            <a:r>
              <a:rPr lang="en-US" dirty="0" smtClean="0">
                <a:solidFill>
                  <a:schemeClr val="bg1"/>
                </a:solidFill>
              </a:rPr>
              <a:t>third is applied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Care is required to make the use of the default always be the last ones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31" y="2596191"/>
            <a:ext cx="6271737" cy="1523136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36131" y="4119327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Exercise03_01_01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Making Use of Default Parameters in ES6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Default Parameters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Ellipsis Operator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13988"/>
            <a:ext cx="8229600" cy="526933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Rest Parameters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Used to declare a </a:t>
            </a:r>
            <a:r>
              <a:rPr lang="en-US" b="1" i="1" dirty="0" smtClean="0">
                <a:solidFill>
                  <a:srgbClr val="92D050"/>
                </a:solidFill>
              </a:rPr>
              <a:t>variable</a:t>
            </a:r>
            <a:r>
              <a:rPr lang="en-US" dirty="0" smtClean="0">
                <a:solidFill>
                  <a:schemeClr val="bg1"/>
                </a:solidFill>
              </a:rPr>
              <a:t> number of </a:t>
            </a:r>
            <a:r>
              <a:rPr lang="en-US" b="1" i="1" dirty="0" smtClean="0">
                <a:solidFill>
                  <a:srgbClr val="92D050"/>
                </a:solidFill>
              </a:rPr>
              <a:t>parameters</a:t>
            </a:r>
            <a:r>
              <a:rPr lang="en-US" dirty="0" smtClean="0">
                <a:solidFill>
                  <a:schemeClr val="bg1"/>
                </a:solidFill>
              </a:rPr>
              <a:t> to a function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is a feature of many </a:t>
            </a:r>
            <a:r>
              <a:rPr lang="en-US" dirty="0" smtClean="0">
                <a:solidFill>
                  <a:schemeClr val="bg1"/>
                </a:solidFill>
              </a:rPr>
              <a:t>other programming languages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 ES6, </a:t>
            </a:r>
            <a:r>
              <a:rPr lang="en-US" dirty="0" smtClean="0">
                <a:solidFill>
                  <a:schemeClr val="bg1"/>
                </a:solidFill>
              </a:rPr>
              <a:t>the ellipsis operator serves </a:t>
            </a:r>
            <a:r>
              <a:rPr lang="en-US" dirty="0" smtClean="0">
                <a:solidFill>
                  <a:schemeClr val="bg1"/>
                </a:solidFill>
              </a:rPr>
              <a:t>other </a:t>
            </a:r>
            <a:r>
              <a:rPr lang="en-US" dirty="0" smtClean="0">
                <a:solidFill>
                  <a:schemeClr val="bg1"/>
                </a:solidFill>
              </a:rPr>
              <a:t>tasks as </a:t>
            </a:r>
            <a:r>
              <a:rPr lang="en-US" dirty="0" smtClean="0">
                <a:solidFill>
                  <a:schemeClr val="bg1"/>
                </a:solidFill>
              </a:rPr>
              <a:t>well, upcoming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Collects function arguments </a:t>
            </a:r>
            <a:r>
              <a:rPr lang="en-US" dirty="0" smtClean="0">
                <a:solidFill>
                  <a:schemeClr val="bg1"/>
                </a:solidFill>
              </a:rPr>
              <a:t>that are passed into </a:t>
            </a: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b="1" i="1" dirty="0" smtClean="0">
                <a:solidFill>
                  <a:srgbClr val="92D050"/>
                </a:solidFill>
              </a:rPr>
              <a:t>array</a:t>
            </a:r>
            <a:r>
              <a:rPr lang="en-US" dirty="0" smtClean="0">
                <a:solidFill>
                  <a:schemeClr val="bg1"/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0419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Ellipsis Operator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48937"/>
            <a:ext cx="8229600" cy="55343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Rest Parameters</a:t>
            </a: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Indicated by an </a:t>
            </a:r>
            <a:r>
              <a:rPr lang="en-US" b="1" i="1" dirty="0" smtClean="0">
                <a:solidFill>
                  <a:srgbClr val="92D050"/>
                </a:solidFill>
              </a:rPr>
              <a:t>ellipsis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before </a:t>
            </a:r>
            <a:r>
              <a:rPr lang="en-US" dirty="0" smtClean="0">
                <a:solidFill>
                  <a:schemeClr val="bg1"/>
                </a:solidFill>
              </a:rPr>
              <a:t>a variable identifier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ellipsis operator must </a:t>
            </a:r>
            <a:r>
              <a:rPr lang="en-US" b="1" i="1" dirty="0" smtClean="0">
                <a:solidFill>
                  <a:srgbClr val="92D050"/>
                </a:solidFill>
              </a:rPr>
              <a:t>touch</a:t>
            </a:r>
            <a:r>
              <a:rPr lang="en-US" dirty="0" smtClean="0">
                <a:solidFill>
                  <a:schemeClr val="bg1"/>
                </a:solidFill>
              </a:rPr>
              <a:t> against the identifier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Must be the </a:t>
            </a:r>
            <a:r>
              <a:rPr lang="en-US" b="1" i="1" dirty="0" smtClean="0">
                <a:solidFill>
                  <a:srgbClr val="92D050"/>
                </a:solidFill>
              </a:rPr>
              <a:t>last</a:t>
            </a:r>
            <a:r>
              <a:rPr lang="en-US" dirty="0" smtClean="0">
                <a:solidFill>
                  <a:schemeClr val="bg1"/>
                </a:solidFill>
              </a:rPr>
              <a:t> parameter in the parameter list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 can be only </a:t>
            </a:r>
            <a:r>
              <a:rPr lang="en-US" b="1" i="1" dirty="0" smtClean="0">
                <a:solidFill>
                  <a:srgbClr val="92D050"/>
                </a:solidFill>
              </a:rPr>
              <a:t>one</a:t>
            </a:r>
            <a:r>
              <a:rPr lang="en-US" dirty="0" smtClean="0">
                <a:solidFill>
                  <a:schemeClr val="bg1"/>
                </a:solidFill>
              </a:rPr>
              <a:t> rest parameter per function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Default</a:t>
            </a:r>
            <a:r>
              <a:rPr lang="en-US" dirty="0" smtClean="0">
                <a:solidFill>
                  <a:schemeClr val="bg1"/>
                </a:solidFill>
              </a:rPr>
              <a:t> parameters do not work with rest parameters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Each argument is passed separately but translates to an </a:t>
            </a:r>
            <a:r>
              <a:rPr lang="en-US" b="1" i="1" dirty="0" smtClean="0">
                <a:solidFill>
                  <a:srgbClr val="92D050"/>
                </a:solidFill>
              </a:rPr>
              <a:t>array</a:t>
            </a:r>
            <a:r>
              <a:rPr lang="en-US" dirty="0" smtClean="0">
                <a:solidFill>
                  <a:schemeClr val="bg1"/>
                </a:solidFill>
              </a:rPr>
              <a:t> when </a:t>
            </a:r>
            <a:r>
              <a:rPr lang="en-US" dirty="0" smtClean="0">
                <a:solidFill>
                  <a:schemeClr val="bg1"/>
                </a:solidFill>
              </a:rPr>
              <a:t>received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7" y="1322687"/>
            <a:ext cx="5561804" cy="174960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91097" y="3079268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Exercise03_01_01 – Step 5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Making Use of Rest Parameters in ES6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Ellipsis Operator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Introducing JavaScript ES6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Functions in </a:t>
            </a:r>
            <a:r>
              <a:rPr lang="en-US" dirty="0" smtClean="0">
                <a:solidFill>
                  <a:schemeClr val="bg1"/>
                </a:solidFill>
              </a:rPr>
              <a:t>ES6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Lexical Scope in JavaScript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Default Function Parameters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Ellipsis Operator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Introducing Classes</a:t>
            </a: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Ellipsis Operator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48937"/>
            <a:ext cx="8229600" cy="55343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Spread Syntax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 many ways the </a:t>
            </a:r>
            <a:r>
              <a:rPr lang="en-US" b="1" i="1" dirty="0" smtClean="0">
                <a:solidFill>
                  <a:srgbClr val="92D050"/>
                </a:solidFill>
              </a:rPr>
              <a:t>opposite</a:t>
            </a:r>
            <a:r>
              <a:rPr lang="en-US" dirty="0" smtClean="0">
                <a:solidFill>
                  <a:schemeClr val="bg1"/>
                </a:solidFill>
              </a:rPr>
              <a:t> of rest parameters, which gather values into a single array argument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spread syntax takes an </a:t>
            </a:r>
            <a:r>
              <a:rPr lang="en-US" b="1" i="1" dirty="0" smtClean="0">
                <a:solidFill>
                  <a:srgbClr val="92D050"/>
                </a:solidFill>
              </a:rPr>
              <a:t>iterable</a:t>
            </a:r>
            <a:r>
              <a:rPr lang="en-US" dirty="0" smtClean="0">
                <a:solidFill>
                  <a:schemeClr val="bg1"/>
                </a:solidFill>
              </a:rPr>
              <a:t> object like an </a:t>
            </a:r>
            <a:r>
              <a:rPr lang="en-US" b="1" i="1" dirty="0" smtClean="0">
                <a:solidFill>
                  <a:srgbClr val="92D050"/>
                </a:solidFill>
              </a:rPr>
              <a:t>array</a:t>
            </a:r>
            <a:r>
              <a:rPr lang="en-US" dirty="0" smtClean="0">
                <a:solidFill>
                  <a:schemeClr val="bg1"/>
                </a:solidFill>
              </a:rPr>
              <a:t> and spreads it out to multiple single variables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 ES5 we would have to call the constructor with 3 indexed array elements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28" y="1386062"/>
            <a:ext cx="5366541" cy="2118589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88728" y="350465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Ellipsis Operator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48937"/>
            <a:ext cx="8229600" cy="55343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Rest Parameter vs. Spread Syntax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0" y="1512811"/>
            <a:ext cx="8309440" cy="3928322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7280" y="5441133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Exercise03_01_01 – Step </a:t>
            </a:r>
            <a:r>
              <a:rPr lang="en-US" b="1" i="1" dirty="0">
                <a:solidFill>
                  <a:srgbClr val="FFFF00"/>
                </a:solidFill>
              </a:rPr>
              <a:t>6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Making Use of </a:t>
            </a:r>
            <a:r>
              <a:rPr lang="en-US" b="1" i="1" smtClean="0">
                <a:solidFill>
                  <a:srgbClr val="FFFF00"/>
                </a:solidFill>
              </a:rPr>
              <a:t>Spread Syntax in </a:t>
            </a:r>
            <a:r>
              <a:rPr lang="en-US" b="1" i="1" dirty="0" smtClean="0">
                <a:solidFill>
                  <a:srgbClr val="FFFF00"/>
                </a:solidFill>
              </a:rPr>
              <a:t>ES6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Ellipsis Operator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Classes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13988"/>
            <a:ext cx="8229600" cy="526933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Javascript and Object-Oriented Programming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JS has always </a:t>
            </a:r>
            <a:r>
              <a:rPr lang="en-US" dirty="0" smtClean="0">
                <a:solidFill>
                  <a:schemeClr val="bg1"/>
                </a:solidFill>
              </a:rPr>
              <a:t>been different than </a:t>
            </a:r>
            <a:r>
              <a:rPr lang="en-US" dirty="0" smtClean="0">
                <a:solidFill>
                  <a:schemeClr val="bg1"/>
                </a:solidFill>
              </a:rPr>
              <a:t>traditional </a:t>
            </a:r>
            <a:r>
              <a:rPr lang="en-US" dirty="0" smtClean="0">
                <a:solidFill>
                  <a:schemeClr val="bg1"/>
                </a:solidFill>
              </a:rPr>
              <a:t>OOP languages like Java, C++, and C#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ES5 </a:t>
            </a:r>
            <a:r>
              <a:rPr lang="en-US" dirty="0" smtClean="0">
                <a:solidFill>
                  <a:schemeClr val="bg1"/>
                </a:solidFill>
              </a:rPr>
              <a:t>does not have an </a:t>
            </a:r>
            <a:r>
              <a:rPr lang="en-US" dirty="0" smtClean="0">
                <a:solidFill>
                  <a:schemeClr val="bg1"/>
                </a:solidFill>
              </a:rPr>
              <a:t>explicit data type called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 other OOP languages,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 is a </a:t>
            </a:r>
            <a:r>
              <a:rPr lang="en-US" b="1" i="1" dirty="0" smtClean="0">
                <a:solidFill>
                  <a:srgbClr val="92D050"/>
                </a:solidFill>
              </a:rPr>
              <a:t>blueprint</a:t>
            </a:r>
            <a:r>
              <a:rPr lang="en-US" dirty="0" smtClean="0">
                <a:solidFill>
                  <a:schemeClr val="bg1"/>
                </a:solidFill>
              </a:rPr>
              <a:t> that defines objects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Particularly, </a:t>
            </a:r>
            <a:r>
              <a:rPr lang="en-US" dirty="0" smtClean="0">
                <a:solidFill>
                  <a:schemeClr val="bg1"/>
                </a:solidFill>
              </a:rPr>
              <a:t>defines </a:t>
            </a:r>
            <a:r>
              <a:rPr lang="en-US" dirty="0" smtClean="0">
                <a:solidFill>
                  <a:schemeClr val="bg1"/>
                </a:solidFill>
              </a:rPr>
              <a:t>the object </a:t>
            </a:r>
            <a:r>
              <a:rPr lang="en-US" b="1" i="1" dirty="0" smtClean="0">
                <a:solidFill>
                  <a:srgbClr val="92D050"/>
                </a:solidFill>
              </a:rPr>
              <a:t>properties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b="1" i="1" dirty="0" smtClean="0">
                <a:solidFill>
                  <a:srgbClr val="92D050"/>
                </a:solidFill>
              </a:rPr>
              <a:t>methods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Objects are </a:t>
            </a:r>
            <a:r>
              <a:rPr lang="en-US" b="1" i="1" dirty="0" smtClean="0">
                <a:solidFill>
                  <a:srgbClr val="92D050"/>
                </a:solidFill>
              </a:rPr>
              <a:t>constructed</a:t>
            </a:r>
            <a:r>
              <a:rPr lang="en-US" dirty="0" smtClean="0">
                <a:solidFill>
                  <a:schemeClr val="bg1"/>
                </a:solidFill>
              </a:rPr>
              <a:t> from this blueprint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Constructing an object from a class is referred to as </a:t>
            </a:r>
            <a:r>
              <a:rPr lang="en-US" b="1" i="1" dirty="0" smtClean="0">
                <a:solidFill>
                  <a:srgbClr val="92D050"/>
                </a:solidFill>
              </a:rPr>
              <a:t>instantiating</a:t>
            </a:r>
            <a:r>
              <a:rPr lang="en-US" dirty="0" smtClean="0">
                <a:solidFill>
                  <a:schemeClr val="bg1"/>
                </a:solidFill>
              </a:rPr>
              <a:t> the object</a:t>
            </a:r>
          </a:p>
        </p:txBody>
      </p:sp>
    </p:spTree>
    <p:extLst>
      <p:ext uri="{BB962C8B-B14F-4D97-AF65-F5344CB8AC3E}">
        <p14:creationId xmlns:p14="http://schemas.microsoft.com/office/powerpoint/2010/main" val="16985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Classes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40526"/>
            <a:ext cx="8229600" cy="546843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ES5 Objects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ES5 JavaScript uses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rgbClr val="92D050"/>
                </a:solidFill>
              </a:rPr>
              <a:t>functions</a:t>
            </a:r>
            <a:r>
              <a:rPr lang="en-US" dirty="0" smtClean="0">
                <a:solidFill>
                  <a:schemeClr val="bg1"/>
                </a:solidFill>
              </a:rPr>
              <a:t> to define objects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 keyword is used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to define the </a:t>
            </a:r>
            <a:r>
              <a:rPr lang="en-US" b="1" i="1" dirty="0" smtClean="0">
                <a:solidFill>
                  <a:srgbClr val="92D050"/>
                </a:solidFill>
              </a:rPr>
              <a:t>properties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rgbClr val="92D050"/>
                </a:solidFill>
              </a:rPr>
              <a:t>methods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keyword is used to </a:t>
            </a:r>
            <a:r>
              <a:rPr lang="en-US" b="1" i="1" dirty="0" smtClean="0">
                <a:solidFill>
                  <a:srgbClr val="92D050"/>
                </a:solidFill>
              </a:rPr>
              <a:t>construct</a:t>
            </a:r>
            <a:r>
              <a:rPr lang="en-US" dirty="0" smtClean="0">
                <a:solidFill>
                  <a:schemeClr val="bg1"/>
                </a:solidFill>
              </a:rPr>
              <a:t> an object using </a:t>
            </a:r>
            <a:r>
              <a:rPr lang="en-US" dirty="0" smtClean="0">
                <a:solidFill>
                  <a:schemeClr val="bg1"/>
                </a:solidFill>
              </a:rPr>
              <a:t>the function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class syntax does nothing different, it is </a:t>
            </a:r>
            <a:r>
              <a:rPr lang="en-US" b="1" i="1" dirty="0" smtClean="0">
                <a:solidFill>
                  <a:srgbClr val="92D050"/>
                </a:solidFill>
              </a:rPr>
              <a:t>syntactic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sugar</a:t>
            </a:r>
            <a:r>
              <a:rPr lang="en-US" dirty="0" smtClean="0">
                <a:solidFill>
                  <a:schemeClr val="bg1"/>
                </a:solidFill>
              </a:rPr>
              <a:t>, but cleaner reading and more compatible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Not truly object-oriented, although classes can be </a:t>
            </a:r>
            <a:r>
              <a:rPr lang="en-US" b="1" i="1" dirty="0" smtClean="0">
                <a:solidFill>
                  <a:srgbClr val="92D050"/>
                </a:solidFill>
              </a:rPr>
              <a:t>extended</a:t>
            </a:r>
          </a:p>
          <a:p>
            <a:pPr lvl="3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There is no true </a:t>
            </a:r>
            <a:r>
              <a:rPr lang="en-US" sz="2200" b="1" i="1" dirty="0" smtClean="0">
                <a:solidFill>
                  <a:srgbClr val="92D050"/>
                </a:solidFill>
              </a:rPr>
              <a:t>inheritance</a:t>
            </a:r>
            <a:r>
              <a:rPr lang="en-US" sz="2200" dirty="0" smtClean="0">
                <a:solidFill>
                  <a:schemeClr val="bg1"/>
                </a:solidFill>
              </a:rPr>
              <a:t> implemented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37" y="1385636"/>
            <a:ext cx="3495607" cy="1938860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08337" y="331590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0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7009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Classes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40526"/>
            <a:ext cx="8229600" cy="534280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ES6 Classes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ES6 JavaScript uses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rgbClr val="92D050"/>
                </a:solidFill>
              </a:rPr>
              <a:t>classes </a:t>
            </a:r>
            <a:r>
              <a:rPr lang="en-US" dirty="0" smtClean="0">
                <a:solidFill>
                  <a:schemeClr val="bg1"/>
                </a:solidFill>
              </a:rPr>
              <a:t>to define objects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92D050"/>
                </a:solidFill>
              </a:rPr>
              <a:t>keyword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used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to define a class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rgbClr val="92D050"/>
                </a:solidFill>
              </a:rPr>
              <a:t>identifier</a:t>
            </a:r>
            <a:r>
              <a:rPr lang="en-US" dirty="0" smtClean="0">
                <a:solidFill>
                  <a:schemeClr val="bg1"/>
                </a:solidFill>
              </a:rPr>
              <a:t> is optional and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 class may be </a:t>
            </a:r>
            <a:r>
              <a:rPr lang="en-US" b="1" i="1" dirty="0" smtClean="0">
                <a:solidFill>
                  <a:srgbClr val="92D050"/>
                </a:solidFill>
              </a:rPr>
              <a:t>anonymous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if assigned to a variable 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not a function, there is now a </a:t>
            </a:r>
            <a:r>
              <a:rPr lang="en-US" b="1" i="1" dirty="0" smtClean="0">
                <a:solidFill>
                  <a:srgbClr val="92D050"/>
                </a:solidFill>
              </a:rPr>
              <a:t>constructor</a:t>
            </a:r>
            <a:r>
              <a:rPr lang="en-US" dirty="0" smtClean="0">
                <a:solidFill>
                  <a:schemeClr val="bg1"/>
                </a:solidFill>
              </a:rPr>
              <a:t> function which is called when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keyword is used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Methods are defined without the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smtClean="0">
                <a:solidFill>
                  <a:schemeClr val="bg1"/>
                </a:solidFill>
              </a:rPr>
              <a:t> keyword, no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smtClean="0">
                <a:solidFill>
                  <a:schemeClr val="bg1"/>
                </a:solidFill>
              </a:rPr>
              <a:t> keyword is </a:t>
            </a:r>
            <a:r>
              <a:rPr lang="en-US" sz="2200" dirty="0" smtClean="0">
                <a:solidFill>
                  <a:schemeClr val="bg1"/>
                </a:solidFill>
              </a:rPr>
              <a:t>used to define methods</a:t>
            </a:r>
            <a:endParaRPr lang="en-US" sz="2200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To convert, move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b="1" i="1" dirty="0" smtClean="0">
                <a:solidFill>
                  <a:srgbClr val="92D050"/>
                </a:solidFill>
              </a:rPr>
              <a:t>arguments</a:t>
            </a:r>
            <a:r>
              <a:rPr lang="en-US" sz="2200" dirty="0" smtClean="0">
                <a:solidFill>
                  <a:schemeClr val="bg1"/>
                </a:solidFill>
              </a:rPr>
              <a:t> to the constructor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79" y="1240188"/>
            <a:ext cx="3479525" cy="2388813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430990" y="363044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Exercise03_01_01 – Step </a:t>
            </a:r>
            <a:r>
              <a:rPr lang="en-US" b="1" i="1" dirty="0">
                <a:solidFill>
                  <a:srgbClr val="FFFF00"/>
                </a:solidFill>
              </a:rPr>
              <a:t>7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Making Use </a:t>
            </a:r>
            <a:r>
              <a:rPr lang="en-US" b="1" i="1" smtClean="0">
                <a:solidFill>
                  <a:srgbClr val="FFFF00"/>
                </a:solidFill>
              </a:rPr>
              <a:t>of Classes in </a:t>
            </a:r>
            <a:r>
              <a:rPr lang="en-US" b="1" i="1" dirty="0" smtClean="0">
                <a:solidFill>
                  <a:srgbClr val="FFFF00"/>
                </a:solidFill>
              </a:rPr>
              <a:t>ES6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Classes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JavaScript ES6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What is ES6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JavaScript </a:t>
            </a:r>
            <a:r>
              <a:rPr lang="en-US" b="1" i="1" dirty="0" smtClean="0">
                <a:solidFill>
                  <a:srgbClr val="92D050"/>
                </a:solidFill>
              </a:rPr>
              <a:t>specification</a:t>
            </a:r>
            <a:r>
              <a:rPr lang="en-US" dirty="0" smtClean="0">
                <a:solidFill>
                  <a:schemeClr val="bg1"/>
                </a:solidFill>
              </a:rPr>
              <a:t> created by ECMA International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European Computer Manufacturers Association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standards body for JavaScript since 1996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ES6 = ECMAScript 6 = ES2015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Specification completed mid-2015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Implementation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Was planned to be completed by all browser vendors</a:t>
            </a:r>
          </a:p>
        </p:txBody>
      </p:sp>
    </p:spTree>
    <p:extLst>
      <p:ext uri="{BB962C8B-B14F-4D97-AF65-F5344CB8AC3E}">
        <p14:creationId xmlns:p14="http://schemas.microsoft.com/office/powerpoint/2010/main" val="344466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JavaScript ES6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V8 JavaScript Engine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Built by Google and used in the Chrome browser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Achieved complete support for ES6 in mid-2016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Used in Node.js as the JavaScript engine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Not all browsers fully support ES6 yet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Therefore, front-end JavaScript code must often be </a:t>
            </a:r>
            <a:r>
              <a:rPr lang="en-US" b="1" i="1" dirty="0" smtClean="0">
                <a:solidFill>
                  <a:srgbClr val="92D050"/>
                </a:solidFill>
              </a:rPr>
              <a:t>transpiled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Not true of </a:t>
            </a:r>
            <a:r>
              <a:rPr lang="en-US" b="1" i="1" dirty="0" smtClean="0">
                <a:solidFill>
                  <a:srgbClr val="92D050"/>
                </a:solidFill>
              </a:rPr>
              <a:t>back-end</a:t>
            </a:r>
            <a:r>
              <a:rPr lang="en-US" dirty="0" smtClean="0">
                <a:solidFill>
                  <a:schemeClr val="bg1"/>
                </a:solidFill>
              </a:rPr>
              <a:t> code for Node.js versions 6 and later</a:t>
            </a:r>
          </a:p>
        </p:txBody>
      </p:sp>
    </p:spTree>
    <p:extLst>
      <p:ext uri="{BB962C8B-B14F-4D97-AF65-F5344CB8AC3E}">
        <p14:creationId xmlns:p14="http://schemas.microsoft.com/office/powerpoint/2010/main" val="3897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587511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JavaScript ES6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2149"/>
            <a:ext cx="8229600" cy="542117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Transpiling ES6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The process of turning ES6 code into ES5 code so it can be read by </a:t>
            </a:r>
            <a:r>
              <a:rPr lang="en-US" dirty="0" smtClean="0">
                <a:solidFill>
                  <a:schemeClr val="bg1"/>
                </a:solidFill>
              </a:rPr>
              <a:t>all browsers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Not all browsers support all of ES6, but Chrome supports the most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Because Chrome </a:t>
            </a:r>
            <a:r>
              <a:rPr lang="en-US" b="1" i="1" dirty="0" smtClean="0">
                <a:solidFill>
                  <a:srgbClr val="92D050"/>
                </a:solidFill>
              </a:rPr>
              <a:t>V8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Engine</a:t>
            </a:r>
            <a:r>
              <a:rPr lang="en-US" dirty="0" smtClean="0">
                <a:solidFill>
                  <a:schemeClr val="bg1"/>
                </a:solidFill>
              </a:rPr>
              <a:t> is used in Node.js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e should always transpile because end-user browser cannot be predicted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most popular transpiler is </a:t>
            </a:r>
            <a:r>
              <a:rPr lang="en-US" b="1" i="1" dirty="0" smtClean="0">
                <a:solidFill>
                  <a:srgbClr val="92D050"/>
                </a:solidFill>
              </a:rPr>
              <a:t>Babel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 are others: Traceur, Closure, JSX, TypeScript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Babel supports the most ES6 specification features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will study this later, let’s start back-end with node</a:t>
            </a:r>
          </a:p>
        </p:txBody>
      </p:sp>
    </p:spTree>
    <p:extLst>
      <p:ext uri="{BB962C8B-B14F-4D97-AF65-F5344CB8AC3E}">
        <p14:creationId xmlns:p14="http://schemas.microsoft.com/office/powerpoint/2010/main" val="11271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Exercise03_01_01 – Step 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Setting up the Project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JavaScript ES6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Functions in ES6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Arrow Functions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keyword is still valid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Arrow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syntax has been introduced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Cleans up function syntax very nicely and concisely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Also changes some of the </a:t>
            </a:r>
            <a:r>
              <a:rPr lang="en-US" b="1" i="1" dirty="0" smtClean="0">
                <a:solidFill>
                  <a:srgbClr val="92D050"/>
                </a:solidFill>
              </a:rPr>
              <a:t>properties</a:t>
            </a:r>
            <a:r>
              <a:rPr lang="en-US" dirty="0" smtClean="0">
                <a:solidFill>
                  <a:schemeClr val="bg1"/>
                </a:solidFill>
              </a:rPr>
              <a:t> of functions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Normal function syntax is not too painful in </a:t>
            </a:r>
            <a:r>
              <a:rPr lang="en-US" b="1" i="1" dirty="0" smtClean="0">
                <a:solidFill>
                  <a:srgbClr val="92D050"/>
                </a:solidFill>
              </a:rPr>
              <a:t>standalone</a:t>
            </a:r>
            <a:r>
              <a:rPr lang="en-US" dirty="0" smtClean="0">
                <a:solidFill>
                  <a:schemeClr val="bg1"/>
                </a:solidFill>
              </a:rPr>
              <a:t> function declarations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28046" y="6372334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46" y="4565340"/>
            <a:ext cx="4287908" cy="18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Functions in ES6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Arrow Functions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Normal function syntax is much more painful in other circumstances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When used as a </a:t>
            </a:r>
            <a:r>
              <a:rPr lang="en-US" b="1" i="1" dirty="0" smtClean="0">
                <a:solidFill>
                  <a:srgbClr val="92D050"/>
                </a:solidFill>
              </a:rPr>
              <a:t>parameter</a:t>
            </a:r>
            <a:r>
              <a:rPr lang="en-US" dirty="0" smtClean="0">
                <a:solidFill>
                  <a:schemeClr val="bg1"/>
                </a:solidFill>
              </a:rPr>
              <a:t> to another function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Particularly as </a:t>
            </a:r>
            <a:r>
              <a:rPr lang="en-US" b="1" i="1" dirty="0" smtClean="0">
                <a:solidFill>
                  <a:srgbClr val="92D050"/>
                </a:solidFill>
              </a:rPr>
              <a:t>callback </a:t>
            </a:r>
            <a:r>
              <a:rPr lang="en-US" dirty="0" smtClean="0">
                <a:solidFill>
                  <a:schemeClr val="bg1"/>
                </a:solidFill>
              </a:rPr>
              <a:t>functions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And even more so when they are </a:t>
            </a:r>
            <a:r>
              <a:rPr lang="en-US" b="1" i="1" dirty="0" smtClean="0">
                <a:solidFill>
                  <a:srgbClr val="92D050"/>
                </a:solidFill>
              </a:rPr>
              <a:t>anonymous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94724" y="5314384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4" y="4200808"/>
            <a:ext cx="7754551" cy="11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1430</Words>
  <Application>Microsoft Office PowerPoint</Application>
  <PresentationFormat>On-screen Show (4:3)</PresentationFormat>
  <Paragraphs>319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Credits</vt:lpstr>
      <vt:lpstr>LEARNING OBJECTIVES</vt:lpstr>
      <vt:lpstr>Introducing JavaScript ES6</vt:lpstr>
      <vt:lpstr>Introducing JavaScript ES6</vt:lpstr>
      <vt:lpstr>Introducing JavaScript ES6</vt:lpstr>
      <vt:lpstr>Introducing JavaScript ES6</vt:lpstr>
      <vt:lpstr>Functions in ES6</vt:lpstr>
      <vt:lpstr>Functions in ES6</vt:lpstr>
      <vt:lpstr>Functions in ES6</vt:lpstr>
      <vt:lpstr>Functions in ES6</vt:lpstr>
      <vt:lpstr>Functions in ES6</vt:lpstr>
      <vt:lpstr>Functions in ES6</vt:lpstr>
      <vt:lpstr>Functions in ES6</vt:lpstr>
      <vt:lpstr>Lexical Scope</vt:lpstr>
      <vt:lpstr>Lexical Scope</vt:lpstr>
      <vt:lpstr>Lexical Scope</vt:lpstr>
      <vt:lpstr>Lexical Scope</vt:lpstr>
      <vt:lpstr>Lexical Scope</vt:lpstr>
      <vt:lpstr>Lexical Scope</vt:lpstr>
      <vt:lpstr>Lexical Scope</vt:lpstr>
      <vt:lpstr>Lexical Scope</vt:lpstr>
      <vt:lpstr>Lexical Scope</vt:lpstr>
      <vt:lpstr>Default Parameters</vt:lpstr>
      <vt:lpstr>Default Parameters</vt:lpstr>
      <vt:lpstr>Default Parameters</vt:lpstr>
      <vt:lpstr>Ellipsis Operator</vt:lpstr>
      <vt:lpstr>Ellipsis Operator</vt:lpstr>
      <vt:lpstr>Ellipsis Operator</vt:lpstr>
      <vt:lpstr>Ellipsis Operator</vt:lpstr>
      <vt:lpstr>Ellipsis Operator</vt:lpstr>
      <vt:lpstr>Ellipsis Operator</vt:lpstr>
      <vt:lpstr>Introducing Classes</vt:lpstr>
      <vt:lpstr>Introducing Classes</vt:lpstr>
      <vt:lpstr>Introducing Classes</vt:lpstr>
      <vt:lpstr>Introducing Classes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296</cp:revision>
  <cp:lastPrinted>2018-02-19T22:49:53Z</cp:lastPrinted>
  <dcterms:created xsi:type="dcterms:W3CDTF">2013-01-24T22:24:37Z</dcterms:created>
  <dcterms:modified xsi:type="dcterms:W3CDTF">2019-03-21T21:40:23Z</dcterms:modified>
</cp:coreProperties>
</file>