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eIgQcghJz6xcdUDjpqxi4Uzb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01336" y="3059761"/>
            <a:ext cx="8541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JavaScript ES6 - Objects</a:t>
            </a:r>
            <a:endParaRPr b="1" i="1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Mark J. Buckler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OCPJP,CIWJS</a:t>
            </a:r>
            <a:endParaRPr b="1" i="1" sz="24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7432675" y="5297285"/>
            <a:ext cx="0" cy="13876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461" y="5297285"/>
            <a:ext cx="1126375" cy="6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648" y="6009578"/>
            <a:ext cx="762000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>
            <p:ph type="title"/>
          </p:nvPr>
        </p:nvSpPr>
        <p:spPr>
          <a:xfrm>
            <a:off x="333103" y="274638"/>
            <a:ext cx="8477794" cy="435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Array Destructuring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457200" y="800100"/>
            <a:ext cx="8229600" cy="548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b="1" i="1" lang="en-US" sz="2800">
                <a:solidFill>
                  <a:srgbClr val="FFFF00"/>
                </a:solidFill>
              </a:rPr>
              <a:t>Destructuring</a:t>
            </a:r>
            <a:r>
              <a:rPr b="1" i="1" lang="en-US">
                <a:solidFill>
                  <a:srgbClr val="FFFF0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–"/>
            </a:pPr>
            <a:r>
              <a:rPr b="1" i="1" lang="en-US" sz="2400">
                <a:solidFill>
                  <a:srgbClr val="92D050"/>
                </a:solidFill>
              </a:rPr>
              <a:t>ES5</a:t>
            </a:r>
            <a:r>
              <a:rPr lang="en-US" sz="2400">
                <a:solidFill>
                  <a:schemeClr val="lt1"/>
                </a:solidFill>
              </a:rPr>
              <a:t> assignment from </a:t>
            </a:r>
            <a:r>
              <a:rPr b="1" i="1" lang="en-US" sz="2400">
                <a:solidFill>
                  <a:srgbClr val="92D050"/>
                </a:solidFill>
              </a:rPr>
              <a:t>arrays</a:t>
            </a:r>
            <a:r>
              <a:rPr lang="en-US" sz="2400">
                <a:solidFill>
                  <a:schemeClr val="lt1"/>
                </a:solidFill>
              </a:rPr>
              <a:t> to variables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–"/>
            </a:pPr>
            <a:r>
              <a:rPr b="1" i="1" lang="en-US" sz="2400">
                <a:solidFill>
                  <a:srgbClr val="92D050"/>
                </a:solidFill>
              </a:rPr>
              <a:t>ES6</a:t>
            </a:r>
            <a:r>
              <a:rPr lang="en-US" sz="2400">
                <a:solidFill>
                  <a:srgbClr val="92D050"/>
                </a:solidFill>
              </a:rPr>
              <a:t> </a:t>
            </a:r>
            <a:r>
              <a:rPr lang="en-US" sz="2400">
                <a:solidFill>
                  <a:schemeClr val="lt1"/>
                </a:solidFill>
              </a:rPr>
              <a:t>assignment from </a:t>
            </a:r>
            <a:r>
              <a:rPr b="1" i="1" lang="en-US" sz="2400">
                <a:solidFill>
                  <a:srgbClr val="92D050"/>
                </a:solidFill>
              </a:rPr>
              <a:t>arrays</a:t>
            </a:r>
            <a:r>
              <a:rPr lang="en-US" sz="2400">
                <a:solidFill>
                  <a:schemeClr val="lt1"/>
                </a:solidFill>
              </a:rPr>
              <a:t> to variables with </a:t>
            </a:r>
            <a:r>
              <a:rPr b="1" i="1" lang="en-US" sz="2400">
                <a:solidFill>
                  <a:srgbClr val="92D050"/>
                </a:solidFill>
              </a:rPr>
              <a:t>destructuring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 sz="2400">
              <a:solidFill>
                <a:srgbClr val="92D050"/>
              </a:solidFill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 sz="2400">
              <a:solidFill>
                <a:srgbClr val="92D050"/>
              </a:solidFill>
            </a:endParaRPr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In destructuring from arrays, left side must use square brackets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But results are independent variables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9" y="1944757"/>
            <a:ext cx="5442501" cy="128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0746" y="4351260"/>
            <a:ext cx="5442501" cy="85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Array Destructuring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Char char="•"/>
            </a:pPr>
            <a:r>
              <a:rPr b="1" i="1" lang="en-US" sz="3000">
                <a:solidFill>
                  <a:srgbClr val="FFFF00"/>
                </a:solidFill>
              </a:rPr>
              <a:t>Destructuring</a:t>
            </a:r>
            <a:r>
              <a:rPr b="1" i="1" lang="en-US">
                <a:solidFill>
                  <a:srgbClr val="FFFF0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FFFF00"/>
              </a:buClr>
              <a:buSzPts val="2600"/>
              <a:buChar char="–"/>
            </a:pPr>
            <a:r>
              <a:rPr lang="en-US" sz="2600">
                <a:solidFill>
                  <a:schemeClr val="lt1"/>
                </a:solidFill>
              </a:rPr>
              <a:t>ES6 assignment from arrays does not have to use </a:t>
            </a:r>
            <a:r>
              <a:rPr b="1" i="1" lang="en-US" sz="2600">
                <a:solidFill>
                  <a:srgbClr val="92D050"/>
                </a:solidFill>
              </a:rPr>
              <a:t>all</a:t>
            </a:r>
            <a:r>
              <a:rPr lang="en-US" sz="2600">
                <a:solidFill>
                  <a:schemeClr val="lt1"/>
                </a:solidFill>
              </a:rPr>
              <a:t> the elements of a right side array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Destructuring is done in </a:t>
            </a:r>
            <a:r>
              <a:rPr b="1" i="1" lang="en-US">
                <a:solidFill>
                  <a:srgbClr val="92D050"/>
                </a:solidFill>
              </a:rPr>
              <a:t>strict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i="1" lang="en-US">
                <a:solidFill>
                  <a:srgbClr val="92D050"/>
                </a:solidFill>
              </a:rPr>
              <a:t>order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Default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b="1" i="1" lang="en-US">
                <a:solidFill>
                  <a:srgbClr val="92D050"/>
                </a:solidFill>
              </a:rPr>
              <a:t>parameters</a:t>
            </a:r>
            <a:r>
              <a:rPr lang="en-US">
                <a:solidFill>
                  <a:srgbClr val="FFFFFF"/>
                </a:solidFill>
              </a:rPr>
              <a:t> may also be used in destructuring</a:t>
            </a:r>
            <a:endParaRPr b="1" i="1">
              <a:solidFill>
                <a:srgbClr val="92D050"/>
              </a:solidFill>
            </a:endParaRPr>
          </a:p>
        </p:txBody>
      </p:sp>
      <p:sp>
        <p:nvSpPr>
          <p:cNvPr id="186" name="Google Shape;186;p11"/>
          <p:cNvSpPr txBox="1"/>
          <p:nvPr>
            <p:ph idx="11" type="ftr"/>
          </p:nvPr>
        </p:nvSpPr>
        <p:spPr>
          <a:xfrm>
            <a:off x="1774945" y="3926331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945" y="2962824"/>
            <a:ext cx="5594110" cy="932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>
            <p:ph idx="11" type="ftr"/>
          </p:nvPr>
        </p:nvSpPr>
        <p:spPr>
          <a:xfrm>
            <a:off x="1774945" y="6047062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4946" y="5113391"/>
            <a:ext cx="5594110" cy="93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Exercise03_02_01 – Step 2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Using Array Destructuring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Array Destructuring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Destructuring</a:t>
            </a:r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Destructuring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ES5</a:t>
            </a:r>
            <a:r>
              <a:rPr lang="en-US">
                <a:solidFill>
                  <a:schemeClr val="lt1"/>
                </a:solidFill>
              </a:rPr>
              <a:t> assignment from </a:t>
            </a:r>
            <a:r>
              <a:rPr b="1" i="1" lang="en-US">
                <a:solidFill>
                  <a:srgbClr val="92D050"/>
                </a:solidFill>
              </a:rPr>
              <a:t>objects</a:t>
            </a:r>
            <a:r>
              <a:rPr lang="en-US">
                <a:solidFill>
                  <a:schemeClr val="lt1"/>
                </a:solidFill>
              </a:rPr>
              <a:t> to variables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Dot  (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chemeClr val="lt1"/>
                </a:solidFill>
              </a:rPr>
              <a:t> ) or bracket (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>
                <a:solidFill>
                  <a:schemeClr val="lt1"/>
                </a:solidFill>
              </a:rPr>
              <a:t> ) </a:t>
            </a:r>
            <a:r>
              <a:rPr b="1" i="1" lang="en-US">
                <a:solidFill>
                  <a:srgbClr val="92D050"/>
                </a:solidFill>
              </a:rPr>
              <a:t>notation</a:t>
            </a:r>
            <a:r>
              <a:rPr lang="en-US">
                <a:solidFill>
                  <a:schemeClr val="lt1"/>
                </a:solidFill>
              </a:rPr>
              <a:t> may be used</a:t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13"/>
          <p:cNvSpPr txBox="1"/>
          <p:nvPr>
            <p:ph idx="11" type="ftr"/>
          </p:nvPr>
        </p:nvSpPr>
        <p:spPr>
          <a:xfrm>
            <a:off x="2113101" y="5231306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3101" y="2145673"/>
            <a:ext cx="4917798" cy="308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Destructuring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Destructuring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ES6</a:t>
            </a:r>
            <a:r>
              <a:rPr lang="en-US">
                <a:solidFill>
                  <a:schemeClr val="lt1"/>
                </a:solidFill>
              </a:rPr>
              <a:t> assignment from </a:t>
            </a:r>
            <a:r>
              <a:rPr b="1" i="1" lang="en-US">
                <a:solidFill>
                  <a:srgbClr val="92D050"/>
                </a:solidFill>
              </a:rPr>
              <a:t>objects</a:t>
            </a:r>
            <a:r>
              <a:rPr lang="en-US">
                <a:solidFill>
                  <a:schemeClr val="lt1"/>
                </a:solidFill>
              </a:rPr>
              <a:t> to variables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Curly brace (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 }</a:t>
            </a:r>
            <a:r>
              <a:rPr lang="en-US">
                <a:solidFill>
                  <a:schemeClr val="lt1"/>
                </a:solidFill>
              </a:rPr>
              <a:t> ) </a:t>
            </a:r>
            <a:r>
              <a:rPr b="1" i="1" lang="en-US">
                <a:solidFill>
                  <a:srgbClr val="92D050"/>
                </a:solidFill>
              </a:rPr>
              <a:t>notation</a:t>
            </a:r>
            <a:r>
              <a:rPr lang="en-US">
                <a:solidFill>
                  <a:schemeClr val="lt1"/>
                </a:solidFill>
              </a:rPr>
              <a:t> is used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In object destructuring the </a:t>
            </a:r>
            <a:r>
              <a:rPr b="1" i="1" lang="en-US">
                <a:solidFill>
                  <a:srgbClr val="92D050"/>
                </a:solidFill>
              </a:rPr>
              <a:t>order</a:t>
            </a:r>
            <a:r>
              <a:rPr lang="en-US">
                <a:solidFill>
                  <a:schemeClr val="lt1"/>
                </a:solidFill>
              </a:rPr>
              <a:t> does not matter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Properties are assigned by name, regardless of order</a:t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14"/>
          <p:cNvSpPr txBox="1"/>
          <p:nvPr>
            <p:ph idx="11" type="ftr"/>
          </p:nvPr>
        </p:nvSpPr>
        <p:spPr>
          <a:xfrm>
            <a:off x="1648242" y="4747066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8242" y="2254313"/>
            <a:ext cx="5847516" cy="247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Destructuring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Destructuring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ES6</a:t>
            </a:r>
            <a:r>
              <a:rPr lang="en-US">
                <a:solidFill>
                  <a:schemeClr val="lt1"/>
                </a:solidFill>
              </a:rPr>
              <a:t> assignment from </a:t>
            </a:r>
            <a:r>
              <a:rPr b="1" i="1" lang="en-US">
                <a:solidFill>
                  <a:srgbClr val="92D050"/>
                </a:solidFill>
              </a:rPr>
              <a:t>objects</a:t>
            </a:r>
            <a:r>
              <a:rPr lang="en-US">
                <a:solidFill>
                  <a:schemeClr val="lt1"/>
                </a:solidFill>
              </a:rPr>
              <a:t> to variables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The object being assigned to may also be </a:t>
            </a:r>
            <a:r>
              <a:rPr b="1" i="1" lang="en-US">
                <a:solidFill>
                  <a:srgbClr val="92D050"/>
                </a:solidFill>
              </a:rPr>
              <a:t>customized</a:t>
            </a:r>
            <a:r>
              <a:rPr lang="en-US">
                <a:solidFill>
                  <a:schemeClr val="lt1"/>
                </a:solidFill>
              </a:rPr>
              <a:t> by assigning a different </a:t>
            </a:r>
            <a:r>
              <a:rPr b="1" i="1" lang="en-US">
                <a:solidFill>
                  <a:srgbClr val="92D050"/>
                </a:solidFill>
              </a:rPr>
              <a:t>value</a:t>
            </a:r>
            <a:r>
              <a:rPr lang="en-US">
                <a:solidFill>
                  <a:schemeClr val="lt1"/>
                </a:solidFill>
              </a:rPr>
              <a:t> to it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15"/>
          <p:cNvSpPr txBox="1"/>
          <p:nvPr>
            <p:ph idx="11" type="ftr"/>
          </p:nvPr>
        </p:nvSpPr>
        <p:spPr>
          <a:xfrm>
            <a:off x="3069915" y="5235953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9915" y="2030835"/>
            <a:ext cx="3004171" cy="320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6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Destructuring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Destructuring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ES6</a:t>
            </a:r>
            <a:r>
              <a:rPr lang="en-US">
                <a:solidFill>
                  <a:schemeClr val="lt1"/>
                </a:solidFill>
              </a:rPr>
              <a:t> assignment from </a:t>
            </a:r>
            <a:r>
              <a:rPr b="1" i="1" lang="en-US">
                <a:solidFill>
                  <a:srgbClr val="92D050"/>
                </a:solidFill>
              </a:rPr>
              <a:t>objects</a:t>
            </a:r>
            <a:r>
              <a:rPr lang="en-US">
                <a:solidFill>
                  <a:schemeClr val="lt1"/>
                </a:solidFill>
              </a:rPr>
              <a:t> to variables may also make use of </a:t>
            </a:r>
            <a:r>
              <a:rPr b="1" i="1" lang="en-US">
                <a:solidFill>
                  <a:srgbClr val="92D050"/>
                </a:solidFill>
              </a:rPr>
              <a:t>default</a:t>
            </a:r>
            <a:r>
              <a:rPr lang="en-US">
                <a:solidFill>
                  <a:schemeClr val="lt1"/>
                </a:solidFill>
              </a:rPr>
              <a:t> values</a:t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16"/>
          <p:cNvSpPr txBox="1"/>
          <p:nvPr>
            <p:ph idx="11" type="ftr"/>
          </p:nvPr>
        </p:nvSpPr>
        <p:spPr>
          <a:xfrm>
            <a:off x="3048108" y="6228593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108" y="2498787"/>
            <a:ext cx="3047784" cy="3729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Exercise03_02_01 – Step 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Using Object Destructuring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Destructuring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Property Declarations</a:t>
            </a:r>
            <a:endParaRPr/>
          </a:p>
        </p:txBody>
      </p:sp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Property Declaration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ES5</a:t>
            </a:r>
            <a:r>
              <a:rPr lang="en-US">
                <a:solidFill>
                  <a:schemeClr val="lt1"/>
                </a:solidFill>
              </a:rPr>
              <a:t> object declaration,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when names and values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are the same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ES6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allows a shortened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syntax that does the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equivalent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Properties can be set by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referencing only the </a:t>
            </a:r>
            <a:r>
              <a:rPr b="1" i="1" lang="en-US">
                <a:solidFill>
                  <a:srgbClr val="92D050"/>
                </a:solidFill>
              </a:rPr>
              <a:t>variable</a:t>
            </a:r>
            <a:endParaRPr b="1" i="1">
              <a:solidFill>
                <a:srgbClr val="92D050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Variable </a:t>
            </a:r>
            <a:r>
              <a:rPr b="1" i="1" lang="en-US">
                <a:solidFill>
                  <a:srgbClr val="92D050"/>
                </a:solidFill>
              </a:rPr>
              <a:t>identifier</a:t>
            </a:r>
            <a:r>
              <a:rPr lang="en-US">
                <a:solidFill>
                  <a:schemeClr val="lt1"/>
                </a:solidFill>
              </a:rPr>
              <a:t> set as the </a:t>
            </a:r>
            <a:r>
              <a:rPr b="1" i="1" lang="en-US">
                <a:solidFill>
                  <a:srgbClr val="92D050"/>
                </a:solidFill>
              </a:rPr>
              <a:t>key</a:t>
            </a:r>
            <a:r>
              <a:rPr lang="en-US">
                <a:solidFill>
                  <a:schemeClr val="lt1"/>
                </a:solidFill>
              </a:rPr>
              <a:t>, variable value set as the </a:t>
            </a:r>
            <a:r>
              <a:rPr b="1" i="1" lang="en-US">
                <a:solidFill>
                  <a:srgbClr val="92D050"/>
                </a:solidFill>
              </a:rPr>
              <a:t>value</a:t>
            </a:r>
            <a:endParaRPr b="1" i="1">
              <a:solidFill>
                <a:srgbClr val="92D050"/>
              </a:solidFill>
            </a:endParaRPr>
          </a:p>
        </p:txBody>
      </p:sp>
      <p:sp>
        <p:nvSpPr>
          <p:cNvPr id="256" name="Google Shape;256;p18"/>
          <p:cNvSpPr txBox="1"/>
          <p:nvPr>
            <p:ph idx="11" type="ftr"/>
          </p:nvPr>
        </p:nvSpPr>
        <p:spPr>
          <a:xfrm>
            <a:off x="5178278" y="3120187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8278" y="1665839"/>
            <a:ext cx="2881688" cy="1446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8"/>
          <p:cNvSpPr txBox="1"/>
          <p:nvPr>
            <p:ph idx="11" type="ftr"/>
          </p:nvPr>
        </p:nvSpPr>
        <p:spPr>
          <a:xfrm>
            <a:off x="5178278" y="4971501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8278" y="3511237"/>
            <a:ext cx="2839812" cy="14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Property Declarations</a:t>
            </a:r>
            <a:endParaRPr/>
          </a:p>
        </p:txBody>
      </p:sp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Computed Property Names in ES6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ES5</a:t>
            </a:r>
            <a:r>
              <a:rPr lang="en-US">
                <a:solidFill>
                  <a:schemeClr val="lt1"/>
                </a:solidFill>
              </a:rPr>
              <a:t> declaration, using </a:t>
            </a:r>
            <a:br>
              <a:rPr lang="en-US">
                <a:solidFill>
                  <a:schemeClr val="lt1"/>
                </a:solidFill>
              </a:rPr>
            </a:br>
            <a:r>
              <a:rPr b="1" i="1" lang="en-US">
                <a:solidFill>
                  <a:srgbClr val="92D050"/>
                </a:solidFill>
              </a:rPr>
              <a:t>dynamic</a:t>
            </a:r>
            <a:r>
              <a:rPr lang="en-US">
                <a:solidFill>
                  <a:schemeClr val="lt1"/>
                </a:solidFill>
              </a:rPr>
              <a:t> key names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ES6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allows a shortened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syntax that does the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equivalent</a:t>
            </a:r>
            <a:endParaRPr/>
          </a:p>
        </p:txBody>
      </p:sp>
      <p:sp>
        <p:nvSpPr>
          <p:cNvPr id="268" name="Google Shape;268;p19"/>
          <p:cNvSpPr txBox="1"/>
          <p:nvPr>
            <p:ph idx="11" type="ftr"/>
          </p:nvPr>
        </p:nvSpPr>
        <p:spPr>
          <a:xfrm>
            <a:off x="4807086" y="2944556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086" y="1568236"/>
            <a:ext cx="2887893" cy="13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/>
          <p:nvPr>
            <p:ph idx="11" type="ftr"/>
          </p:nvPr>
        </p:nvSpPr>
        <p:spPr>
          <a:xfrm>
            <a:off x="4807086" y="5231275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7086" y="3598775"/>
            <a:ext cx="2887893" cy="16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274638"/>
            <a:ext cx="8229600" cy="81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219200"/>
            <a:ext cx="8229600" cy="5064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i="1" lang="en-US">
                <a:solidFill>
                  <a:srgbClr val="FFFFFF"/>
                </a:solidFill>
              </a:rPr>
              <a:t>Some of the contents of this slide presentation have been referenced and reproduced, from </a:t>
            </a:r>
            <a:r>
              <a:rPr i="1" lang="en-US" u="sng">
                <a:solidFill>
                  <a:srgbClr val="FFFFFF"/>
                </a:solidFill>
              </a:rPr>
              <a:t>Switching to ES6 in Node.js</a:t>
            </a:r>
            <a:r>
              <a:rPr i="1" lang="en-US">
                <a:solidFill>
                  <a:srgbClr val="FFFFFF"/>
                </a:solidFill>
              </a:rPr>
              <a:t>, by Ryan Lewis, ©2017 LinkedIn Corporation.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Exercise03_02_01 – Step 4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Using ES6 Property Declarations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279" name="Google Shape;27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0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Property Declarations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Function Properties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457200" y="1289956"/>
            <a:ext cx="8229600" cy="499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Function Property Declarations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ES5</a:t>
            </a:r>
            <a:r>
              <a:rPr lang="en-US">
                <a:solidFill>
                  <a:schemeClr val="lt1"/>
                </a:solidFill>
              </a:rPr>
              <a:t> function property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declaration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ES6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allows a shortened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syntax that computes the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property name</a:t>
            </a:r>
            <a:endParaRPr/>
          </a:p>
        </p:txBody>
      </p:sp>
      <p:sp>
        <p:nvSpPr>
          <p:cNvPr id="289" name="Google Shape;289;p21"/>
          <p:cNvSpPr txBox="1"/>
          <p:nvPr>
            <p:ph idx="11" type="ftr"/>
          </p:nvPr>
        </p:nvSpPr>
        <p:spPr>
          <a:xfrm>
            <a:off x="5130197" y="3434478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197" y="1947654"/>
            <a:ext cx="3233766" cy="149774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1"/>
          <p:cNvSpPr txBox="1"/>
          <p:nvPr>
            <p:ph idx="11" type="ftr"/>
          </p:nvPr>
        </p:nvSpPr>
        <p:spPr>
          <a:xfrm>
            <a:off x="5178278" y="5405442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8277" y="3890656"/>
            <a:ext cx="3185685" cy="1504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Function Properties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Computed Function Property Declarations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ES6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allows a syntax that computes the function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property name</a:t>
            </a:r>
            <a:endParaRPr/>
          </a:p>
        </p:txBody>
      </p:sp>
      <p:sp>
        <p:nvSpPr>
          <p:cNvPr id="301" name="Google Shape;301;p22"/>
          <p:cNvSpPr txBox="1"/>
          <p:nvPr>
            <p:ph idx="11" type="ftr"/>
          </p:nvPr>
        </p:nvSpPr>
        <p:spPr>
          <a:xfrm>
            <a:off x="2572942" y="5667659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344" y="2607909"/>
            <a:ext cx="3953313" cy="306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Exercise03_02_01 – Step 5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Using ES6 Function Property Declarations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Object Function Properties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4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Strings and ES6</a:t>
            </a:r>
            <a:endParaRPr/>
          </a:p>
        </p:txBody>
      </p:sp>
      <p:sp>
        <p:nvSpPr>
          <p:cNvPr id="319" name="Google Shape;319;p24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String Delimiters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ES5 strings are </a:t>
            </a:r>
            <a:r>
              <a:rPr b="1" i="1" lang="en-US">
                <a:solidFill>
                  <a:srgbClr val="92D050"/>
                </a:solidFill>
              </a:rPr>
              <a:t>delimited</a:t>
            </a:r>
            <a:r>
              <a:rPr lang="en-US">
                <a:solidFill>
                  <a:schemeClr val="lt1"/>
                </a:solidFill>
              </a:rPr>
              <a:t> by single (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>
                <a:solidFill>
                  <a:schemeClr val="lt1"/>
                </a:solidFill>
              </a:rPr>
              <a:t> )or double (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>
                <a:solidFill>
                  <a:schemeClr val="lt1"/>
                </a:solidFill>
              </a:rPr>
              <a:t> ) quotes</a:t>
            </a:r>
            <a:endParaRPr b="1" i="1">
              <a:solidFill>
                <a:srgbClr val="92D050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ES6 introduces the concept of </a:t>
            </a:r>
            <a:r>
              <a:rPr b="1" i="1" lang="en-US">
                <a:solidFill>
                  <a:srgbClr val="92D050"/>
                </a:solidFill>
              </a:rPr>
              <a:t>template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i="1" lang="en-US">
                <a:solidFill>
                  <a:srgbClr val="92D050"/>
                </a:solidFill>
              </a:rPr>
              <a:t>strings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Delimited by </a:t>
            </a:r>
            <a:r>
              <a:rPr b="1" i="1" lang="en-US">
                <a:solidFill>
                  <a:srgbClr val="92D050"/>
                </a:solidFill>
              </a:rPr>
              <a:t>back-ticks</a:t>
            </a:r>
            <a:r>
              <a:rPr lang="en-US">
                <a:solidFill>
                  <a:schemeClr val="lt1"/>
                </a:solidFill>
              </a:rPr>
              <a:t> (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>
                <a:solidFill>
                  <a:schemeClr val="lt1"/>
                </a:solidFill>
              </a:rPr>
              <a:t> ) instead of quotes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Can be used for </a:t>
            </a:r>
            <a:r>
              <a:rPr b="1" i="1" lang="en-US">
                <a:solidFill>
                  <a:srgbClr val="92D050"/>
                </a:solidFill>
              </a:rPr>
              <a:t>normal</a:t>
            </a:r>
            <a:r>
              <a:rPr lang="en-US">
                <a:solidFill>
                  <a:schemeClr val="lt1"/>
                </a:solidFill>
              </a:rPr>
              <a:t> strings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rgbClr val="92D050"/>
                </a:solidFill>
              </a:rPr>
              <a:t>Multi-line</a:t>
            </a:r>
            <a:r>
              <a:rPr lang="en-US">
                <a:solidFill>
                  <a:schemeClr val="lt1"/>
                </a:solidFill>
              </a:rPr>
              <a:t> strings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String </a:t>
            </a:r>
            <a:r>
              <a:rPr b="1" i="1" lang="en-US">
                <a:solidFill>
                  <a:srgbClr val="92D050"/>
                </a:solidFill>
              </a:rPr>
              <a:t>interpolation</a:t>
            </a:r>
            <a:endParaRPr b="1" i="1">
              <a:solidFill>
                <a:srgbClr val="92D050"/>
              </a:solidFill>
            </a:endParaRPr>
          </a:p>
        </p:txBody>
      </p:sp>
      <p:sp>
        <p:nvSpPr>
          <p:cNvPr id="320" name="Google Shape;320;p24"/>
          <p:cNvSpPr txBox="1"/>
          <p:nvPr>
            <p:ph idx="11" type="ftr"/>
          </p:nvPr>
        </p:nvSpPr>
        <p:spPr>
          <a:xfrm>
            <a:off x="1048087" y="3429000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087" y="2572820"/>
            <a:ext cx="7047827" cy="856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Strings and ES6</a:t>
            </a:r>
            <a:endParaRPr/>
          </a:p>
        </p:txBody>
      </p:sp>
      <p:sp>
        <p:nvSpPr>
          <p:cNvPr id="329" name="Google Shape;329;p25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Multi-line Strings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ES5</a:t>
            </a:r>
            <a:r>
              <a:rPr lang="en-US">
                <a:solidFill>
                  <a:schemeClr val="lt1"/>
                </a:solidFill>
              </a:rPr>
              <a:t> multi-line strings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ES6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allows a shortened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syntax called a </a:t>
            </a:r>
            <a:r>
              <a:rPr b="1" i="1" lang="en-US">
                <a:solidFill>
                  <a:srgbClr val="92D050"/>
                </a:solidFill>
              </a:rPr>
              <a:t>template</a:t>
            </a:r>
            <a:br>
              <a:rPr lang="en-US">
                <a:solidFill>
                  <a:schemeClr val="lt1"/>
                </a:solidFill>
              </a:rPr>
            </a:br>
            <a:r>
              <a:rPr b="1" i="1" lang="en-US">
                <a:solidFill>
                  <a:srgbClr val="92D050"/>
                </a:solidFill>
              </a:rPr>
              <a:t>string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Concatenation and close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quote symbols removed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b="1" i="1" lang="en-US">
                <a:solidFill>
                  <a:srgbClr val="92D050"/>
                </a:solidFill>
              </a:rPr>
              <a:t>newline</a:t>
            </a:r>
            <a:r>
              <a:rPr lang="en-US">
                <a:solidFill>
                  <a:schemeClr val="lt1"/>
                </a:solidFill>
              </a:rPr>
              <a:t> characters are included in the string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25"/>
          <p:cNvSpPr txBox="1"/>
          <p:nvPr>
            <p:ph idx="11" type="ftr"/>
          </p:nvPr>
        </p:nvSpPr>
        <p:spPr>
          <a:xfrm>
            <a:off x="5017560" y="3306762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7560" y="1568236"/>
            <a:ext cx="3129346" cy="1738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>
            <p:ph idx="11" type="ftr"/>
          </p:nvPr>
        </p:nvSpPr>
        <p:spPr>
          <a:xfrm>
            <a:off x="5017560" y="5338257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7560" y="3643006"/>
            <a:ext cx="3129346" cy="167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>
            <p:ph type="title"/>
          </p:nvPr>
        </p:nvSpPr>
        <p:spPr>
          <a:xfrm>
            <a:off x="333103" y="165997"/>
            <a:ext cx="8477794" cy="43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Strings and ES6</a:t>
            </a:r>
            <a:endParaRPr/>
          </a:p>
        </p:txBody>
      </p:sp>
      <p:sp>
        <p:nvSpPr>
          <p:cNvPr id="341" name="Google Shape;341;p26"/>
          <p:cNvSpPr txBox="1"/>
          <p:nvPr>
            <p:ph idx="1" type="body"/>
          </p:nvPr>
        </p:nvSpPr>
        <p:spPr>
          <a:xfrm>
            <a:off x="457200" y="742384"/>
            <a:ext cx="8229600" cy="554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Char char="•"/>
            </a:pPr>
            <a:r>
              <a:rPr b="1" i="1" lang="en-US" sz="3000">
                <a:solidFill>
                  <a:srgbClr val="FFFF00"/>
                </a:solidFill>
              </a:rPr>
              <a:t>String Interpolation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FFFF00"/>
              </a:buClr>
              <a:buSzPts val="2600"/>
              <a:buChar char="–"/>
            </a:pPr>
            <a:r>
              <a:rPr lang="en-US" sz="2600">
                <a:solidFill>
                  <a:schemeClr val="lt1"/>
                </a:solidFill>
              </a:rPr>
              <a:t>ES5 </a:t>
            </a:r>
            <a:r>
              <a:rPr b="1" i="1" lang="en-US" sz="2600">
                <a:solidFill>
                  <a:srgbClr val="92D050"/>
                </a:solidFill>
              </a:rPr>
              <a:t>dynamic</a:t>
            </a:r>
            <a:r>
              <a:rPr lang="en-US" sz="2600">
                <a:solidFill>
                  <a:schemeClr val="lt1"/>
                </a:solidFill>
              </a:rPr>
              <a:t> strings use </a:t>
            </a:r>
            <a:r>
              <a:rPr b="1" i="1" lang="en-US" sz="2600">
                <a:solidFill>
                  <a:srgbClr val="92D050"/>
                </a:solidFill>
              </a:rPr>
              <a:t>concatenation</a:t>
            </a:r>
            <a:r>
              <a:rPr lang="en-US" sz="2600">
                <a:solidFill>
                  <a:schemeClr val="lt1"/>
                </a:solidFill>
              </a:rPr>
              <a:t> or the </a:t>
            </a:r>
            <a:r>
              <a:rPr b="1" i="1" lang="en-US" sz="2600">
                <a:solidFill>
                  <a:srgbClr val="92D050"/>
                </a:solidFill>
              </a:rPr>
              <a:t>comma</a:t>
            </a:r>
            <a:r>
              <a:rPr lang="en-US" sz="2600">
                <a:solidFill>
                  <a:schemeClr val="lt1"/>
                </a:solidFill>
              </a:rPr>
              <a:t> operator</a:t>
            </a:r>
            <a:endParaRPr b="1" i="1" sz="2600">
              <a:solidFill>
                <a:srgbClr val="92D050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>
              <a:solidFill>
                <a:srgbClr val="92D050"/>
              </a:solidFill>
            </a:endParaRPr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FFFF00"/>
              </a:buClr>
              <a:buSzPts val="2600"/>
              <a:buChar char="–"/>
            </a:pPr>
            <a:r>
              <a:rPr lang="en-US" sz="2600">
                <a:solidFill>
                  <a:schemeClr val="lt1"/>
                </a:solidFill>
              </a:rPr>
              <a:t>ES6 template strings use </a:t>
            </a:r>
            <a:r>
              <a:rPr b="1" i="1" lang="en-US" sz="2600">
                <a:solidFill>
                  <a:srgbClr val="92D050"/>
                </a:solidFill>
              </a:rPr>
              <a:t>string</a:t>
            </a:r>
            <a:r>
              <a:rPr lang="en-US" sz="2600">
                <a:solidFill>
                  <a:schemeClr val="lt1"/>
                </a:solidFill>
              </a:rPr>
              <a:t> </a:t>
            </a:r>
            <a:r>
              <a:rPr b="1" i="1" lang="en-US" sz="2600">
                <a:solidFill>
                  <a:srgbClr val="92D050"/>
                </a:solidFill>
              </a:rPr>
              <a:t>interpolation</a:t>
            </a:r>
            <a:r>
              <a:rPr lang="en-US" sz="2600">
                <a:solidFill>
                  <a:schemeClr val="lt1"/>
                </a:solidFill>
              </a:rPr>
              <a:t> with dollar sign &amp; curly bracket ( 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${..</a:t>
            </a:r>
            <a:r>
              <a:rPr lang="en-US" sz="2600">
                <a:solidFill>
                  <a:schemeClr val="lt1"/>
                </a:solidFill>
              </a:rPr>
              <a:t> 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600">
                <a:solidFill>
                  <a:schemeClr val="lt1"/>
                </a:solidFill>
              </a:rPr>
              <a:t> ) notation </a:t>
            </a:r>
            <a:endParaRPr sz="2600"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rgbClr val="92D050"/>
                </a:solidFill>
              </a:rPr>
              <a:t>Dynamically</a:t>
            </a:r>
            <a:r>
              <a:rPr lang="en-US">
                <a:solidFill>
                  <a:schemeClr val="lt1"/>
                </a:solidFill>
              </a:rPr>
              <a:t> execute JavaScript inside the string, even functions</a:t>
            </a:r>
            <a:endParaRPr/>
          </a:p>
        </p:txBody>
      </p:sp>
      <p:pic>
        <p:nvPicPr>
          <p:cNvPr id="342" name="Google Shape;3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093" y="2302198"/>
            <a:ext cx="6316096" cy="63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8093" y="3927020"/>
            <a:ext cx="6316100" cy="37203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/>
          <p:nvPr>
            <p:ph idx="11" type="ftr"/>
          </p:nvPr>
        </p:nvSpPr>
        <p:spPr>
          <a:xfrm>
            <a:off x="1048093" y="5513774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8087" y="5168582"/>
            <a:ext cx="6316098" cy="34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7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Exercise03_02_01 – Step 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Using ES6 Template Strings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353" name="Google Shape;35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7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Strings and ES6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type="title"/>
          </p:nvPr>
        </p:nvSpPr>
        <p:spPr>
          <a:xfrm>
            <a:off x="457200" y="274638"/>
            <a:ext cx="8229600" cy="81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457200" y="1258432"/>
            <a:ext cx="8229600" cy="5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</a:rPr>
              <a:t>Declaring Variables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</a:rPr>
              <a:t>Array Destructuring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</a:rPr>
              <a:t>Object Destructuring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</a:rPr>
              <a:t>Shortened Object Property Declarations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</a:rPr>
              <a:t>Object Function Property Shorthand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</a:rPr>
              <a:t>Template Strings and String Interpolation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>
            <p:ph type="title"/>
          </p:nvPr>
        </p:nvSpPr>
        <p:spPr>
          <a:xfrm>
            <a:off x="333103" y="274638"/>
            <a:ext cx="8477794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Declaring Variables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457200" y="1049482"/>
            <a:ext cx="8229600" cy="523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Variable Declarations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There are </a:t>
            </a:r>
            <a:r>
              <a:rPr b="1" i="1" lang="en-US">
                <a:solidFill>
                  <a:srgbClr val="92D050"/>
                </a:solidFill>
              </a:rPr>
              <a:t>new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i="1" lang="en-US">
                <a:solidFill>
                  <a:srgbClr val="92D050"/>
                </a:solidFill>
              </a:rPr>
              <a:t>keywords</a:t>
            </a:r>
            <a:r>
              <a:rPr lang="en-US">
                <a:solidFill>
                  <a:schemeClr val="lt1"/>
                </a:solidFill>
              </a:rPr>
              <a:t> in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ES6 for variable declarations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The purpose is to introduce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changes to the </a:t>
            </a:r>
            <a:r>
              <a:rPr b="1" i="1" lang="en-US">
                <a:solidFill>
                  <a:srgbClr val="92D050"/>
                </a:solidFill>
              </a:rPr>
              <a:t>scope</a:t>
            </a:r>
            <a:r>
              <a:rPr lang="en-US">
                <a:solidFill>
                  <a:schemeClr val="lt1"/>
                </a:solidFill>
              </a:rPr>
              <a:t> rules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of ES6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ES5 has only </a:t>
            </a:r>
            <a:r>
              <a:rPr b="1" i="1" lang="en-US">
                <a:solidFill>
                  <a:srgbClr val="92D050"/>
                </a:solidFill>
              </a:rPr>
              <a:t>global</a:t>
            </a:r>
            <a:r>
              <a:rPr lang="en-US">
                <a:solidFill>
                  <a:schemeClr val="lt1"/>
                </a:solidFill>
              </a:rPr>
              <a:t> scope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and </a:t>
            </a:r>
            <a:r>
              <a:rPr b="1" i="1" lang="en-US">
                <a:solidFill>
                  <a:srgbClr val="92D050"/>
                </a:solidFill>
              </a:rPr>
              <a:t>function</a:t>
            </a:r>
            <a:r>
              <a:rPr lang="en-US">
                <a:solidFill>
                  <a:schemeClr val="lt1"/>
                </a:solidFill>
              </a:rPr>
              <a:t> scope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Most languages support the concept of </a:t>
            </a:r>
            <a:r>
              <a:rPr b="1" i="1" lang="en-US">
                <a:solidFill>
                  <a:srgbClr val="92D050"/>
                </a:solidFill>
              </a:rPr>
              <a:t>block</a:t>
            </a:r>
            <a:r>
              <a:rPr lang="en-US">
                <a:solidFill>
                  <a:schemeClr val="lt1"/>
                </a:solidFill>
              </a:rPr>
              <a:t> scope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chemeClr val="lt1"/>
                </a:solidFill>
              </a:rPr>
              <a:t> and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>
                <a:solidFill>
                  <a:schemeClr val="lt1"/>
                </a:solidFill>
              </a:rPr>
              <a:t> keywords both provide block scoping capabilities</a:t>
            </a:r>
            <a:endParaRPr/>
          </a:p>
        </p:txBody>
      </p:sp>
      <p:sp>
        <p:nvSpPr>
          <p:cNvPr id="119" name="Google Shape;119;p4"/>
          <p:cNvSpPr txBox="1"/>
          <p:nvPr>
            <p:ph idx="11" type="ftr"/>
          </p:nvPr>
        </p:nvSpPr>
        <p:spPr>
          <a:xfrm>
            <a:off x="5714206" y="3992971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206" y="1770827"/>
            <a:ext cx="2198160" cy="2208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>
            <p:ph type="title"/>
          </p:nvPr>
        </p:nvSpPr>
        <p:spPr>
          <a:xfrm>
            <a:off x="333103" y="274638"/>
            <a:ext cx="8477794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Declaring Variables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457200" y="1049482"/>
            <a:ext cx="8229600" cy="523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Variable Declarations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Code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i="1" lang="en-US">
                <a:solidFill>
                  <a:srgbClr val="92D050"/>
                </a:solidFill>
              </a:rPr>
              <a:t>blocks</a:t>
            </a:r>
            <a:r>
              <a:rPr lang="en-US">
                <a:solidFill>
                  <a:schemeClr val="lt1"/>
                </a:solidFill>
              </a:rPr>
              <a:t> are defined in JavaScript with pairs of curly braces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Block scoped variables declared with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chemeClr val="lt1"/>
                </a:solidFill>
              </a:rPr>
              <a:t> &amp;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>
                <a:solidFill>
                  <a:schemeClr val="lt1"/>
                </a:solidFill>
              </a:rPr>
              <a:t> are out of scope outside their code blocks</a:t>
            </a:r>
            <a:endParaRPr/>
          </a:p>
        </p:txBody>
      </p:sp>
      <p:sp>
        <p:nvSpPr>
          <p:cNvPr id="129" name="Google Shape;129;p5"/>
          <p:cNvSpPr txBox="1"/>
          <p:nvPr>
            <p:ph idx="11" type="ftr"/>
          </p:nvPr>
        </p:nvSpPr>
        <p:spPr>
          <a:xfrm>
            <a:off x="1684735" y="4952245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4735" y="2716186"/>
            <a:ext cx="5774529" cy="223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Declaring Variables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1" lang="en-US">
                <a:solidFill>
                  <a:srgbClr val="FFFF00"/>
                </a:solidFill>
              </a:rPr>
              <a:t> Declarations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The keyword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>
                <a:solidFill>
                  <a:schemeClr val="lt1"/>
                </a:solidFill>
              </a:rPr>
              <a:t> stands for </a:t>
            </a:r>
            <a:r>
              <a:rPr b="1" i="1" lang="en-US">
                <a:solidFill>
                  <a:srgbClr val="92D050"/>
                </a:solidFill>
              </a:rPr>
              <a:t>constant</a:t>
            </a:r>
            <a:endParaRPr b="1" i="1">
              <a:solidFill>
                <a:srgbClr val="92D050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An object declared with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>
                <a:solidFill>
                  <a:schemeClr val="lt1"/>
                </a:solidFill>
              </a:rPr>
              <a:t> may not be changed, but its </a:t>
            </a:r>
            <a:r>
              <a:rPr b="1" i="1" lang="en-US">
                <a:solidFill>
                  <a:srgbClr val="92D050"/>
                </a:solidFill>
              </a:rPr>
              <a:t>properties</a:t>
            </a:r>
            <a:r>
              <a:rPr lang="en-US">
                <a:solidFill>
                  <a:schemeClr val="lt1"/>
                </a:solidFill>
              </a:rPr>
              <a:t> may be modified</a:t>
            </a:r>
            <a:endParaRPr/>
          </a:p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2708542" y="4846259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8542" y="2059541"/>
            <a:ext cx="3726916" cy="278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Declaring Variables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457200" y="941560"/>
            <a:ext cx="8229600" cy="534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1" lang="en-US">
                <a:solidFill>
                  <a:srgbClr val="FFFF00"/>
                </a:solidFill>
              </a:rPr>
              <a:t> Declarations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The keyword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chemeClr val="lt1"/>
                </a:solidFill>
              </a:rPr>
              <a:t> declares regular variables</a:t>
            </a:r>
            <a:endParaRPr b="1" i="1">
              <a:solidFill>
                <a:srgbClr val="92D050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 variable declared with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chemeClr val="lt1"/>
                </a:solidFill>
              </a:rPr>
              <a:t> has </a:t>
            </a:r>
            <a:r>
              <a:rPr b="1" i="1" lang="en-US">
                <a:solidFill>
                  <a:srgbClr val="92D050"/>
                </a:solidFill>
              </a:rPr>
              <a:t>block</a:t>
            </a:r>
            <a:r>
              <a:rPr lang="en-US">
                <a:solidFill>
                  <a:schemeClr val="lt1"/>
                </a:solidFill>
              </a:rPr>
              <a:t> scope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The value may be reassigned an unlimited amount of times</a:t>
            </a:r>
            <a:endParaRPr/>
          </a:p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2594824" y="4354078"/>
            <a:ext cx="17408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24" y="2147208"/>
            <a:ext cx="3954352" cy="2206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Exercise03_02_01 – Step 1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Using </a:t>
            </a: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1" lang="en-US">
                <a:solidFill>
                  <a:srgbClr val="FFFF00"/>
                </a:solidFill>
              </a:rPr>
              <a:t> and </a:t>
            </a: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1" lang="en-US">
                <a:solidFill>
                  <a:srgbClr val="FFFF00"/>
                </a:solidFill>
              </a:rPr>
              <a:t> Variable Declarations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Declaring Variables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>
            <p:ph type="title"/>
          </p:nvPr>
        </p:nvSpPr>
        <p:spPr>
          <a:xfrm>
            <a:off x="333103" y="274638"/>
            <a:ext cx="8477794" cy="60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Array Destructuring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457200" y="1149790"/>
            <a:ext cx="8229600" cy="513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Destructuring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ES5 </a:t>
            </a:r>
            <a:r>
              <a:rPr b="1" i="1" lang="en-US">
                <a:solidFill>
                  <a:srgbClr val="92D050"/>
                </a:solidFill>
              </a:rPr>
              <a:t>assignment</a:t>
            </a:r>
            <a:r>
              <a:rPr lang="en-US">
                <a:solidFill>
                  <a:schemeClr val="lt1"/>
                </a:solidFill>
              </a:rPr>
              <a:t> is a </a:t>
            </a:r>
            <a:r>
              <a:rPr b="1" i="1" lang="en-US">
                <a:solidFill>
                  <a:srgbClr val="92D050"/>
                </a:solidFill>
              </a:rPr>
              <a:t>singular</a:t>
            </a:r>
            <a:r>
              <a:rPr lang="en-US">
                <a:solidFill>
                  <a:schemeClr val="lt1"/>
                </a:solidFill>
              </a:rPr>
              <a:t> process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There is only one variable on the left hand side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Only one value from the right side is assigned to 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ES6 </a:t>
            </a:r>
            <a:r>
              <a:rPr b="1" i="1" lang="en-US">
                <a:solidFill>
                  <a:srgbClr val="92D050"/>
                </a:solidFill>
              </a:rPr>
              <a:t>destructuring</a:t>
            </a:r>
            <a:r>
              <a:rPr lang="en-US">
                <a:solidFill>
                  <a:schemeClr val="lt1"/>
                </a:solidFill>
              </a:rPr>
              <a:t> enables assignment to </a:t>
            </a:r>
            <a:r>
              <a:rPr b="1" i="1" lang="en-US">
                <a:solidFill>
                  <a:srgbClr val="92D050"/>
                </a:solidFill>
              </a:rPr>
              <a:t>multiple</a:t>
            </a:r>
            <a:r>
              <a:rPr lang="en-US">
                <a:solidFill>
                  <a:schemeClr val="lt1"/>
                </a:solidFill>
              </a:rPr>
              <a:t> left hand side variables in one statement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The right hand side values may be complex </a:t>
            </a:r>
            <a:r>
              <a:rPr b="1" i="1" lang="en-US">
                <a:solidFill>
                  <a:srgbClr val="92D050"/>
                </a:solidFill>
              </a:rPr>
              <a:t>arrays</a:t>
            </a:r>
            <a:r>
              <a:rPr lang="en-US">
                <a:solidFill>
                  <a:schemeClr val="lt1"/>
                </a:solidFill>
              </a:rPr>
              <a:t> or </a:t>
            </a:r>
            <a:r>
              <a:rPr b="1" i="1" lang="en-US">
                <a:solidFill>
                  <a:srgbClr val="92D050"/>
                </a:solidFill>
              </a:rPr>
              <a:t>objects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Left side variables can be one or more independent variables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They can also be one or more object </a:t>
            </a:r>
            <a:r>
              <a:rPr b="1" i="1" lang="en-US">
                <a:solidFill>
                  <a:srgbClr val="92D050"/>
                </a:solidFill>
              </a:rPr>
              <a:t>properties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2013-01-24T22:24:37Z</dcterms:created>
  <dc:creator>Brande Ferschke</dc:creator>
</cp:coreProperties>
</file>