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16" r:id="rId2"/>
    <p:sldId id="317" r:id="rId3"/>
    <p:sldId id="271" r:id="rId4"/>
    <p:sldId id="333" r:id="rId5"/>
    <p:sldId id="347" r:id="rId6"/>
    <p:sldId id="348" r:id="rId7"/>
    <p:sldId id="349" r:id="rId8"/>
    <p:sldId id="345" r:id="rId9"/>
    <p:sldId id="346" r:id="rId10"/>
    <p:sldId id="350" r:id="rId11"/>
    <p:sldId id="353" r:id="rId12"/>
    <p:sldId id="351" r:id="rId13"/>
    <p:sldId id="352" r:id="rId14"/>
    <p:sldId id="321" r:id="rId15"/>
    <p:sldId id="356" r:id="rId16"/>
    <p:sldId id="354" r:id="rId17"/>
    <p:sldId id="357" r:id="rId18"/>
    <p:sldId id="355" r:id="rId19"/>
    <p:sldId id="358" r:id="rId20"/>
    <p:sldId id="359" r:id="rId21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66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149" autoAdjust="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8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9AB2F56-8B35-4525-9C57-CFFAE2B705F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6A3DF1C-54B9-4A4E-AA3B-AE75FA7A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21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50DB36-2EDE-486A-AF0D-9F9E960A25FD}" type="datetimeFigureOut">
              <a:rPr lang="en-US"/>
              <a:t>3/19/2018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8DBF0BD-6A94-4810-BC89-4495240496D7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6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15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5AFC41-0D77-4898-9B4A-3641A2D6273C}" type="datetime1">
              <a:rPr lang="en-US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3B067-756A-43EE-9641-2B347BCF16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4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708815-F8C7-47B3-9ADC-B63FC50E4813}" type="datetime1">
              <a:rPr lang="en-US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DF6F8-487E-48FB-B2A9-DE952F457DC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1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8CF4CE-3FB2-4C76-A5A4-442A9819BFA9}" type="datetime1">
              <a:rPr lang="en-US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92B3EB-88B0-48C0-9D7B-F0D4FF722FE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9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739DA2-DDC0-43DF-B54F-2E3C9C1A6803}" type="datetime1">
              <a:rPr lang="en-US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DD4F0A-E281-4771-9A3F-0B81C5C9700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3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A15260-F832-4CE9-9C38-E4A05BA9358B}" type="datetime1">
              <a:rPr lang="en-US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4690C-1741-4D25-BE7C-4E1D1A5B9F7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9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110952-8CD7-494F-859B-6F1B370EA9E8}" type="datetime1">
              <a:rPr lang="en-US"/>
              <a:pPr/>
              <a:t>3/19/2018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F62F4-C9EA-4DB3-A2A2-32C3A6180F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9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9B6D11-8802-47CD-AFDB-51EA00444A97}" type="datetime1">
              <a:rPr lang="en-US"/>
              <a:pPr/>
              <a:t>3/19/2018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6A0CB-F43E-45D2-969E-3473509AEEA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9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CBA129-E43C-4EFB-BB6D-369C0929D01A}" type="datetime1">
              <a:rPr lang="en-US"/>
              <a:pPr/>
              <a:t>3/19/2018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E38C9-1406-4F8F-BCD6-2D5596A19A0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7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B5008A-6B09-49F9-8B13-172246AC50A8}" type="datetime1">
              <a:rPr lang="en-US"/>
              <a:pPr/>
              <a:t>3/19/2018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89AD7-E4AD-48DF-AC76-9C28AD4183C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8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221EA2-617F-44FC-B845-53FA061E5AAC}" type="datetime1">
              <a:rPr lang="en-US"/>
              <a:pPr/>
              <a:t>3/19/2018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EDF7E-E21D-4819-9309-13AD8C09FDD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6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BCC120-1EB5-4215-B6AC-7E2514652CD5}" type="datetime1">
              <a:rPr lang="en-US"/>
              <a:pPr/>
              <a:t>3/19/2018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05AE99-2789-445C-B342-7AC4D588C5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4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1878F405-1F9F-4E29-86A1-6764BBA45A9F}" type="datetime1">
              <a:rPr lang="en-US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00223B6-351F-4D1D-8410-2F1940303858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angularjs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1336" y="3073271"/>
            <a:ext cx="85413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Introduction to AngularJS 1</a:t>
            </a:r>
            <a:endParaRPr lang="en-US" sz="3200" b="1" i="1" spc="3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55575" y="5411225"/>
            <a:ext cx="726598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 smtClean="0">
                <a:solidFill>
                  <a:srgbClr val="00CCFF"/>
                </a:solidFill>
                <a:latin typeface="Arial"/>
                <a:ea typeface="+mn-ea"/>
                <a:cs typeface="Arial"/>
              </a:rPr>
              <a:t>Mark J. Buckler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spc="300" dirty="0" smtClean="0">
                <a:solidFill>
                  <a:srgbClr val="00CCFF"/>
                </a:solidFill>
                <a:latin typeface="Arial"/>
                <a:ea typeface="+mn-ea"/>
                <a:cs typeface="Arial"/>
              </a:rPr>
              <a:t>OCPJP,CIWJS</a:t>
            </a:r>
            <a:endParaRPr lang="en-US" sz="2400" b="1" i="1" spc="300" dirty="0">
              <a:solidFill>
                <a:srgbClr val="00CCFF"/>
              </a:solidFill>
              <a:latin typeface="Arial"/>
              <a:ea typeface="+mn-ea"/>
              <a:cs typeface="Arial"/>
            </a:endParaRPr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7432675" y="5297285"/>
            <a:ext cx="0" cy="138767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461" y="5297285"/>
            <a:ext cx="1126375" cy="65254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48" y="6009578"/>
            <a:ext cx="762000" cy="67665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9805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527326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Binding and Directives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995881"/>
            <a:ext cx="8229600" cy="5287446"/>
          </a:xfrm>
          <a:ln>
            <a:noFill/>
          </a:ln>
        </p:spPr>
        <p:txBody>
          <a:bodyPr/>
          <a:lstStyle/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AngularJS Scripts</a:t>
            </a:r>
            <a:endParaRPr lang="en-US" b="1" i="1" dirty="0">
              <a:solidFill>
                <a:srgbClr val="FFFF00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sz="2800" dirty="0" smtClean="0">
                <a:solidFill>
                  <a:schemeClr val="bg1"/>
                </a:solidFill>
              </a:rPr>
              <a:t>To implement AngularJS in the HTML we will need to add its various </a:t>
            </a:r>
            <a:r>
              <a:rPr lang="en-US" sz="2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r>
              <a:rPr lang="en-US" sz="2800" dirty="0" smtClean="0">
                <a:solidFill>
                  <a:schemeClr val="bg1"/>
                </a:solidFill>
              </a:rPr>
              <a:t> elements</a:t>
            </a:r>
          </a:p>
          <a:p>
            <a:pPr lvl="3">
              <a:buClr>
                <a:srgbClr val="FFFF00"/>
              </a:buClr>
            </a:pPr>
            <a:r>
              <a:rPr lang="en-US" sz="2400" dirty="0" smtClean="0">
                <a:solidFill>
                  <a:schemeClr val="bg1"/>
                </a:solidFill>
              </a:rPr>
              <a:t>There are a number of different AngularJS scripts for implementing various pieces of functionality</a:t>
            </a:r>
          </a:p>
          <a:p>
            <a:pPr lvl="3">
              <a:buClr>
                <a:srgbClr val="FFFF00"/>
              </a:buClr>
            </a:pPr>
            <a:r>
              <a:rPr lang="en-US" sz="2400" dirty="0" smtClean="0">
                <a:solidFill>
                  <a:schemeClr val="bg1"/>
                </a:solidFill>
              </a:rPr>
              <a:t>They are available on the AngularJS.org website</a:t>
            </a:r>
          </a:p>
          <a:p>
            <a:pPr lvl="2">
              <a:buClr>
                <a:srgbClr val="FFFF00"/>
              </a:buClr>
            </a:pPr>
            <a:r>
              <a:rPr lang="en-US" sz="2800" dirty="0" smtClean="0">
                <a:solidFill>
                  <a:schemeClr val="bg1"/>
                </a:solidFill>
              </a:rPr>
              <a:t>AngularJS scripts should always be at the </a:t>
            </a:r>
            <a:r>
              <a:rPr lang="en-US" sz="2800" b="1" i="1" dirty="0" smtClean="0">
                <a:solidFill>
                  <a:srgbClr val="92D050"/>
                </a:solidFill>
              </a:rPr>
              <a:t>beginning</a:t>
            </a:r>
            <a:r>
              <a:rPr lang="en-US" sz="2800" dirty="0" smtClean="0">
                <a:solidFill>
                  <a:schemeClr val="bg1"/>
                </a:solidFill>
              </a:rPr>
              <a:t> of the page</a:t>
            </a:r>
          </a:p>
          <a:p>
            <a:pPr lvl="3">
              <a:buClr>
                <a:srgbClr val="FFFF00"/>
              </a:buClr>
            </a:pPr>
            <a:r>
              <a:rPr lang="en-US" sz="2400" dirty="0" smtClean="0">
                <a:solidFill>
                  <a:schemeClr val="bg1"/>
                </a:solidFill>
              </a:rPr>
              <a:t>This allows the application to be managed by AngularJS</a:t>
            </a:r>
            <a:endParaRPr lang="en-US" sz="2400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11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527326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Binding and Directives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869133"/>
            <a:ext cx="8229600" cy="5414194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Data Binding</a:t>
            </a:r>
            <a:endParaRPr lang="en-US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Creates a </a:t>
            </a:r>
            <a:r>
              <a:rPr lang="en-US" b="1" i="1" dirty="0" smtClean="0">
                <a:solidFill>
                  <a:srgbClr val="92D050"/>
                </a:solidFill>
              </a:rPr>
              <a:t>relationship</a:t>
            </a:r>
            <a:r>
              <a:rPr lang="en-US" dirty="0" smtClean="0">
                <a:solidFill>
                  <a:schemeClr val="bg1"/>
                </a:solidFill>
              </a:rPr>
              <a:t> between the data and the rest of the code</a:t>
            </a:r>
            <a:endParaRPr lang="en-US" b="1" i="1" dirty="0" smtClean="0">
              <a:solidFill>
                <a:srgbClr val="92D050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AngularJS employs </a:t>
            </a:r>
            <a:r>
              <a:rPr lang="en-US" b="1" i="1" dirty="0" smtClean="0">
                <a:solidFill>
                  <a:srgbClr val="92D050"/>
                </a:solidFill>
              </a:rPr>
              <a:t>directives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to enable the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rocess </a:t>
            </a:r>
            <a:endParaRPr lang="en-US" b="1" i="1" dirty="0" smtClean="0">
              <a:solidFill>
                <a:srgbClr val="92D05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Directives</a:t>
            </a:r>
            <a:endParaRPr lang="en-US" b="1" i="1" dirty="0" smtClean="0">
              <a:solidFill>
                <a:srgbClr val="FFFF00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 directive is an AngularJS </a:t>
            </a:r>
            <a:r>
              <a:rPr lang="en-US" b="1" i="1" dirty="0" smtClean="0">
                <a:solidFill>
                  <a:srgbClr val="92D050"/>
                </a:solidFill>
              </a:rPr>
              <a:t>command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They almost always begin with an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prefix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Directives appear to be HTML </a:t>
            </a:r>
            <a:r>
              <a:rPr lang="en-US" b="1" i="1" dirty="0" smtClean="0">
                <a:solidFill>
                  <a:srgbClr val="92D050"/>
                </a:solidFill>
              </a:rPr>
              <a:t>attributes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AngularJS Scripts</a:t>
            </a:r>
            <a:endParaRPr lang="en-US" b="1" i="1" dirty="0">
              <a:solidFill>
                <a:srgbClr val="FFFF00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To implement AngularJS in the HTML we will need to add its &lt;script&gt; elements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AngularJS script should always be at the beginning of the page</a:t>
            </a:r>
            <a:endParaRPr lang="en-US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39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527326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Binding and Directives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059255"/>
            <a:ext cx="8229600" cy="5224072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i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g-app</a:t>
            </a:r>
            <a:r>
              <a:rPr lang="en-US" b="1" i="1" dirty="0" smtClean="0">
                <a:solidFill>
                  <a:srgbClr val="FFFF00"/>
                </a:solidFill>
              </a:rPr>
              <a:t> </a:t>
            </a:r>
            <a:r>
              <a:rPr lang="en-US" b="1" i="1" dirty="0">
                <a:solidFill>
                  <a:srgbClr val="FFFF00"/>
                </a:solidFill>
              </a:rPr>
              <a:t>D</a:t>
            </a:r>
            <a:r>
              <a:rPr lang="en-US" b="1" i="1" dirty="0" smtClean="0">
                <a:solidFill>
                  <a:srgbClr val="FFFF00"/>
                </a:solidFill>
              </a:rPr>
              <a:t>irective</a:t>
            </a:r>
            <a:endParaRPr lang="en-US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Declares the part of the HTML code that we want to use as an </a:t>
            </a:r>
            <a:r>
              <a:rPr lang="en-US" b="1" i="1" dirty="0" smtClean="0">
                <a:solidFill>
                  <a:srgbClr val="92D050"/>
                </a:solidFill>
              </a:rPr>
              <a:t>application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May encompass the </a:t>
            </a:r>
            <a:r>
              <a:rPr lang="en-US" b="1" i="1" dirty="0" smtClean="0">
                <a:solidFill>
                  <a:srgbClr val="92D050"/>
                </a:solidFill>
              </a:rPr>
              <a:t>entire</a:t>
            </a:r>
            <a:r>
              <a:rPr lang="en-US" dirty="0" smtClean="0">
                <a:solidFill>
                  <a:schemeClr val="bg1"/>
                </a:solidFill>
              </a:rPr>
              <a:t> code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May mark off just a </a:t>
            </a:r>
            <a:r>
              <a:rPr lang="en-US" b="1" i="1" dirty="0" smtClean="0">
                <a:solidFill>
                  <a:srgbClr val="92D050"/>
                </a:solidFill>
              </a:rPr>
              <a:t>section</a:t>
            </a:r>
            <a:r>
              <a:rPr lang="en-US" dirty="0" smtClean="0">
                <a:solidFill>
                  <a:schemeClr val="bg1"/>
                </a:solidFill>
              </a:rPr>
              <a:t> of the code</a:t>
            </a:r>
            <a:endParaRPr lang="en-US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79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527326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Binding and Directives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869133"/>
            <a:ext cx="8229600" cy="5414194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i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g-model</a:t>
            </a:r>
            <a:r>
              <a:rPr lang="en-US" b="1" i="1" dirty="0" smtClean="0">
                <a:solidFill>
                  <a:srgbClr val="FFFF00"/>
                </a:solidFill>
              </a:rPr>
              <a:t> </a:t>
            </a:r>
            <a:r>
              <a:rPr lang="en-US" b="1" i="1" dirty="0">
                <a:solidFill>
                  <a:srgbClr val="FFFF00"/>
                </a:solidFill>
              </a:rPr>
              <a:t>D</a:t>
            </a:r>
            <a:r>
              <a:rPr lang="en-US" b="1" i="1" dirty="0" smtClean="0">
                <a:solidFill>
                  <a:srgbClr val="FFFF00"/>
                </a:solidFill>
              </a:rPr>
              <a:t>irective</a:t>
            </a:r>
            <a:endParaRPr lang="en-US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Creates a </a:t>
            </a:r>
            <a:r>
              <a:rPr lang="en-US" b="1" i="1" dirty="0" smtClean="0">
                <a:solidFill>
                  <a:srgbClr val="92D050"/>
                </a:solidFill>
              </a:rPr>
              <a:t>variable </a:t>
            </a:r>
            <a:r>
              <a:rPr lang="en-US" dirty="0" smtClean="0">
                <a:solidFill>
                  <a:schemeClr val="bg1"/>
                </a:solidFill>
              </a:rPr>
              <a:t>in the application scope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It is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laced inside an HTML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&lt;form&gt;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element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This allows the variable to be accessed within both the HTML </a:t>
            </a:r>
            <a:r>
              <a:rPr lang="en-US" b="1" i="1" dirty="0" smtClean="0">
                <a:solidFill>
                  <a:srgbClr val="92D050"/>
                </a:solidFill>
              </a:rPr>
              <a:t>template</a:t>
            </a:r>
            <a:r>
              <a:rPr lang="en-US" dirty="0" smtClean="0">
                <a:solidFill>
                  <a:schemeClr val="bg1"/>
                </a:solidFill>
              </a:rPr>
              <a:t> and the JS </a:t>
            </a:r>
            <a:r>
              <a:rPr lang="en-US" b="1" i="1" dirty="0" smtClean="0">
                <a:solidFill>
                  <a:srgbClr val="92D050"/>
                </a:solidFill>
              </a:rPr>
              <a:t>scripts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This is the actual implementation of </a:t>
            </a:r>
            <a:r>
              <a:rPr lang="en-US" b="1" i="1" dirty="0" smtClean="0">
                <a:solidFill>
                  <a:srgbClr val="92D050"/>
                </a:solidFill>
              </a:rPr>
              <a:t>two way data binding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Expressions</a:t>
            </a:r>
            <a:r>
              <a:rPr lang="en-US" dirty="0" smtClean="0">
                <a:solidFill>
                  <a:schemeClr val="bg1"/>
                </a:solidFill>
              </a:rPr>
              <a:t> are used as a way to </a:t>
            </a:r>
            <a:r>
              <a:rPr lang="en-US" b="1" i="1" dirty="0" smtClean="0">
                <a:solidFill>
                  <a:srgbClr val="92D050"/>
                </a:solidFill>
              </a:rPr>
              <a:t>display</a:t>
            </a:r>
            <a:r>
              <a:rPr lang="en-US" dirty="0" smtClean="0">
                <a:solidFill>
                  <a:schemeClr val="bg1"/>
                </a:solidFill>
              </a:rPr>
              <a:t> data in the template: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 }}</a:t>
            </a:r>
            <a:endParaRPr lang="en-US" b="1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56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Exercise04_01_01 – Step 2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Implementing Directives and Expressions</a:t>
            </a:r>
            <a:endParaRPr lang="en-US" b="1" i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28" y="2830284"/>
            <a:ext cx="7395545" cy="2769327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Binding and Directives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527326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Modules and Controllers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995881"/>
            <a:ext cx="8229600" cy="5287446"/>
          </a:xfrm>
          <a:ln>
            <a:noFill/>
          </a:ln>
        </p:spPr>
        <p:txBody>
          <a:bodyPr/>
          <a:lstStyle/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Modules</a:t>
            </a:r>
            <a:endParaRPr lang="en-US" b="1" i="1" dirty="0">
              <a:solidFill>
                <a:srgbClr val="FFFF00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sz="2800" dirty="0" smtClean="0">
                <a:solidFill>
                  <a:schemeClr val="bg1"/>
                </a:solidFill>
              </a:rPr>
              <a:t>An </a:t>
            </a:r>
            <a:r>
              <a:rPr lang="en-US" sz="2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angular.module()</a:t>
            </a:r>
            <a:r>
              <a:rPr lang="en-US" sz="2800" dirty="0" smtClean="0">
                <a:solidFill>
                  <a:schemeClr val="bg1"/>
                </a:solidFill>
              </a:rPr>
              <a:t>is a </a:t>
            </a:r>
            <a:r>
              <a:rPr lang="en-US" sz="2800" b="1" i="1" dirty="0" smtClean="0">
                <a:solidFill>
                  <a:srgbClr val="92D050"/>
                </a:solidFill>
              </a:rPr>
              <a:t>container</a:t>
            </a:r>
            <a:r>
              <a:rPr lang="en-US" sz="2800" dirty="0" smtClean="0">
                <a:solidFill>
                  <a:schemeClr val="bg1"/>
                </a:solidFill>
              </a:rPr>
              <a:t> for different parts of an application</a:t>
            </a:r>
          </a:p>
          <a:p>
            <a:pPr lvl="3">
              <a:buClr>
                <a:srgbClr val="FFFF00"/>
              </a:buClr>
            </a:pPr>
            <a:r>
              <a:rPr lang="en-US" sz="2400" dirty="0">
                <a:solidFill>
                  <a:schemeClr val="bg1"/>
                </a:solidFill>
              </a:rPr>
              <a:t>A module connects with the HTML by using the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ng-app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directive</a:t>
            </a:r>
          </a:p>
          <a:p>
            <a:pPr marL="914400" lvl="2" indent="0">
              <a:buClr>
                <a:srgbClr val="FFFF00"/>
              </a:buClr>
              <a:buNone/>
            </a:pP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app = angular.module(’myApp’, []);</a:t>
            </a:r>
          </a:p>
          <a:p>
            <a:pPr lvl="2">
              <a:buClr>
                <a:srgbClr val="FFFF00"/>
              </a:buClr>
            </a:pPr>
            <a:r>
              <a:rPr lang="en-US" sz="2800" dirty="0" smtClean="0">
                <a:solidFill>
                  <a:schemeClr val="bg1"/>
                </a:solidFill>
              </a:rPr>
              <a:t>A module can contain AngularJS components called </a:t>
            </a:r>
            <a:r>
              <a:rPr lang="en-US" sz="2800" b="1" i="1" dirty="0" smtClean="0">
                <a:solidFill>
                  <a:srgbClr val="92D050"/>
                </a:solidFill>
              </a:rPr>
              <a:t>controllers</a:t>
            </a:r>
            <a:endParaRPr lang="en-US" sz="2400" b="1" i="1" dirty="0" smtClean="0">
              <a:solidFill>
                <a:srgbClr val="92D050"/>
              </a:solidFill>
            </a:endParaRPr>
          </a:p>
          <a:p>
            <a:pPr lvl="3">
              <a:buClr>
                <a:srgbClr val="FFFF00"/>
              </a:buClr>
            </a:pPr>
            <a:r>
              <a:rPr lang="en-US" sz="2400" dirty="0" smtClean="0">
                <a:solidFill>
                  <a:schemeClr val="bg1"/>
                </a:solidFill>
              </a:rPr>
              <a:t>A module may have </a:t>
            </a:r>
            <a:r>
              <a:rPr lang="en-US" sz="2400" b="1" i="1" dirty="0" smtClean="0">
                <a:solidFill>
                  <a:srgbClr val="92D050"/>
                </a:solidFill>
              </a:rPr>
              <a:t>multiple</a:t>
            </a:r>
            <a:r>
              <a:rPr lang="en-US" sz="2400" dirty="0" smtClean="0">
                <a:solidFill>
                  <a:schemeClr val="bg1"/>
                </a:solidFill>
              </a:rPr>
              <a:t> controllers</a:t>
            </a:r>
          </a:p>
          <a:p>
            <a:pPr lvl="3">
              <a:buClr>
                <a:srgbClr val="FFFF00"/>
              </a:buClr>
            </a:pPr>
            <a:r>
              <a:rPr lang="en-US" sz="2400" dirty="0" smtClean="0">
                <a:solidFill>
                  <a:schemeClr val="bg1"/>
                </a:solidFill>
              </a:rPr>
              <a:t>Controllers may be specified to handle different parts of an application</a:t>
            </a:r>
            <a:endParaRPr lang="en-US" sz="2400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8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527326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Modules and Controllers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995881"/>
            <a:ext cx="8229600" cy="5287446"/>
          </a:xfrm>
          <a:ln>
            <a:noFill/>
          </a:ln>
        </p:spPr>
        <p:txBody>
          <a:bodyPr/>
          <a:lstStyle/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Controller Features</a:t>
            </a:r>
            <a:endParaRPr lang="en-US" b="1" i="1" dirty="0">
              <a:solidFill>
                <a:srgbClr val="FFFF00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sz="2800" dirty="0" smtClean="0">
                <a:solidFill>
                  <a:schemeClr val="bg1"/>
                </a:solidFill>
              </a:rPr>
              <a:t>Controllers are created using the </a:t>
            </a:r>
            <a:r>
              <a:rPr lang="en-US" sz="2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controller()</a:t>
            </a:r>
            <a:r>
              <a:rPr lang="en-US" sz="2800" dirty="0" smtClean="0">
                <a:solidFill>
                  <a:schemeClr val="bg1"/>
                </a:solidFill>
              </a:rPr>
              <a:t>constructor</a:t>
            </a:r>
          </a:p>
          <a:p>
            <a:pPr lvl="2">
              <a:buClr>
                <a:srgbClr val="FFFF00"/>
              </a:buClr>
            </a:pPr>
            <a:r>
              <a:rPr lang="en-US" sz="2800" dirty="0">
                <a:solidFill>
                  <a:schemeClr val="bg1"/>
                </a:solidFill>
              </a:rPr>
              <a:t>T</a:t>
            </a:r>
            <a:r>
              <a:rPr lang="en-US" sz="2800" dirty="0" smtClean="0">
                <a:solidFill>
                  <a:schemeClr val="bg1"/>
                </a:solidFill>
              </a:rPr>
              <a:t>o specify </a:t>
            </a:r>
            <a:r>
              <a:rPr lang="en-US" sz="2800" b="1" i="1" dirty="0" smtClean="0">
                <a:solidFill>
                  <a:srgbClr val="92D050"/>
                </a:solidFill>
              </a:rPr>
              <a:t>where</a:t>
            </a:r>
            <a:r>
              <a:rPr lang="en-US" sz="2800" dirty="0" smtClean="0">
                <a:solidFill>
                  <a:schemeClr val="bg1"/>
                </a:solidFill>
              </a:rPr>
              <a:t> a specific controller handles functionality, use the </a:t>
            </a:r>
            <a:r>
              <a:rPr lang="en-US" sz="2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ng-controller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directive</a:t>
            </a:r>
          </a:p>
          <a:p>
            <a:pPr lvl="2">
              <a:buClr>
                <a:srgbClr val="FFFF00"/>
              </a:buClr>
            </a:pPr>
            <a:r>
              <a:rPr lang="en-US" sz="2800" dirty="0" smtClean="0">
                <a:solidFill>
                  <a:schemeClr val="bg1"/>
                </a:solidFill>
              </a:rPr>
              <a:t>Controllers may also be defined to have various </a:t>
            </a:r>
            <a:r>
              <a:rPr lang="en-US" sz="2800" b="1" i="1" dirty="0" smtClean="0">
                <a:solidFill>
                  <a:srgbClr val="92D050"/>
                </a:solidFill>
              </a:rPr>
              <a:t>dependencies</a:t>
            </a:r>
            <a:endParaRPr lang="en-US" sz="2400" b="1" i="1" dirty="0" smtClean="0">
              <a:solidFill>
                <a:srgbClr val="92D050"/>
              </a:solidFill>
            </a:endParaRPr>
          </a:p>
          <a:p>
            <a:pPr lvl="3">
              <a:buClr>
                <a:srgbClr val="FFFF00"/>
              </a:buClr>
            </a:pPr>
            <a:r>
              <a:rPr lang="en-US" sz="2400" dirty="0" smtClean="0">
                <a:solidFill>
                  <a:schemeClr val="bg1"/>
                </a:solidFill>
              </a:rPr>
              <a:t>A dependency is something that a controller needs in order to work</a:t>
            </a:r>
          </a:p>
        </p:txBody>
      </p:sp>
    </p:spTree>
    <p:extLst>
      <p:ext uri="{BB962C8B-B14F-4D97-AF65-F5344CB8AC3E}">
        <p14:creationId xmlns:p14="http://schemas.microsoft.com/office/powerpoint/2010/main" val="317086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527326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Modules and Controllers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995881"/>
            <a:ext cx="8229600" cy="5287446"/>
          </a:xfrm>
          <a:ln>
            <a:noFill/>
          </a:ln>
        </p:spPr>
        <p:txBody>
          <a:bodyPr/>
          <a:lstStyle/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$scope</a:t>
            </a:r>
            <a:endParaRPr lang="en-US" b="1" i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Clr>
                <a:srgbClr val="FFFF00"/>
              </a:buClr>
            </a:pPr>
            <a:r>
              <a:rPr lang="en-US" sz="2800" dirty="0" smtClean="0">
                <a:solidFill>
                  <a:schemeClr val="bg1"/>
                </a:solidFill>
              </a:rPr>
              <a:t>Used as one of the most common ways to </a:t>
            </a:r>
            <a:r>
              <a:rPr lang="en-US" sz="2800" b="1" i="1" dirty="0" smtClean="0">
                <a:solidFill>
                  <a:srgbClr val="92D050"/>
                </a:solidFill>
              </a:rPr>
              <a:t>initialize</a:t>
            </a:r>
            <a:r>
              <a:rPr lang="en-US" sz="2800" dirty="0" smtClean="0">
                <a:solidFill>
                  <a:schemeClr val="bg1"/>
                </a:solidFill>
              </a:rPr>
              <a:t> components</a:t>
            </a:r>
          </a:p>
          <a:p>
            <a:pPr lvl="2">
              <a:buClr>
                <a:srgbClr val="FFFF00"/>
              </a:buClr>
            </a:pPr>
            <a:r>
              <a:rPr lang="en-US" sz="2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$scope</a:t>
            </a:r>
            <a:r>
              <a:rPr lang="en-US" sz="2800" dirty="0" smtClean="0">
                <a:solidFill>
                  <a:schemeClr val="bg1"/>
                </a:solidFill>
              </a:rPr>
              <a:t> acts as a </a:t>
            </a:r>
            <a:r>
              <a:rPr lang="en-US" sz="2800" b="1" i="1" dirty="0" smtClean="0">
                <a:solidFill>
                  <a:srgbClr val="92D050"/>
                </a:solidFill>
              </a:rPr>
              <a:t>special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b="1" i="1" dirty="0" smtClean="0">
                <a:solidFill>
                  <a:srgbClr val="92D050"/>
                </a:solidFill>
              </a:rPr>
              <a:t>variable</a:t>
            </a:r>
            <a:endParaRPr lang="en-US" sz="2800" b="1" i="1" dirty="0">
              <a:solidFill>
                <a:srgbClr val="92D050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sz="2800" dirty="0" smtClean="0">
                <a:solidFill>
                  <a:schemeClr val="bg1"/>
                </a:solidFill>
              </a:rPr>
              <a:t>It can be thought of as a </a:t>
            </a:r>
            <a:r>
              <a:rPr lang="en-US" sz="2800" b="1" i="1" dirty="0" smtClean="0">
                <a:solidFill>
                  <a:srgbClr val="92D050"/>
                </a:solidFill>
              </a:rPr>
              <a:t>global object</a:t>
            </a:r>
            <a:endParaRPr lang="en-US" sz="2400" b="1" i="1" dirty="0" smtClean="0">
              <a:solidFill>
                <a:srgbClr val="92D050"/>
              </a:solidFill>
            </a:endParaRPr>
          </a:p>
          <a:p>
            <a:pPr lvl="3">
              <a:buClr>
                <a:srgbClr val="FFFF00"/>
              </a:buClr>
            </a:pPr>
            <a:r>
              <a:rPr lang="en-US" sz="2400" dirty="0" smtClean="0">
                <a:solidFill>
                  <a:schemeClr val="bg1"/>
                </a:solidFill>
              </a:rPr>
              <a:t>If we insert a property within the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$scope</a:t>
            </a:r>
            <a:r>
              <a:rPr lang="en-US" sz="2400" dirty="0" smtClean="0">
                <a:solidFill>
                  <a:schemeClr val="bg1"/>
                </a:solidFill>
              </a:rPr>
              <a:t>, it means that it can be used within the HTML in the app</a:t>
            </a:r>
          </a:p>
        </p:txBody>
      </p:sp>
    </p:spTree>
    <p:extLst>
      <p:ext uri="{BB962C8B-B14F-4D97-AF65-F5344CB8AC3E}">
        <p14:creationId xmlns:p14="http://schemas.microsoft.com/office/powerpoint/2010/main" val="93824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Exercise04_01_01 – Step </a:t>
            </a:r>
            <a:r>
              <a:rPr lang="en-US" b="1" i="1" dirty="0" smtClean="0">
                <a:solidFill>
                  <a:srgbClr val="FFFF00"/>
                </a:solidFill>
              </a:rPr>
              <a:t>3</a:t>
            </a:r>
            <a:endParaRPr lang="en-US" b="1" i="1" dirty="0" smtClean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Implementing Modules and Controllers</a:t>
            </a:r>
            <a:endParaRPr lang="en-US" b="1" i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28" y="2830284"/>
            <a:ext cx="7395545" cy="2769327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Modules and Controllers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49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527326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Image Problems with AngularJS 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995881"/>
            <a:ext cx="8229600" cy="5287446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Image Problem 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AngularJS </a:t>
            </a:r>
            <a:r>
              <a:rPr lang="en-US" b="1" i="1" dirty="0" smtClean="0">
                <a:solidFill>
                  <a:srgbClr val="92D050"/>
                </a:solidFill>
              </a:rPr>
              <a:t>expressions</a:t>
            </a:r>
            <a:r>
              <a:rPr lang="en-US" dirty="0" smtClean="0">
                <a:solidFill>
                  <a:schemeClr val="bg1"/>
                </a:solidFill>
              </a:rPr>
              <a:t> are often used in the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attribute</a:t>
            </a:r>
            <a:r>
              <a:rPr lang="en-US" dirty="0" smtClean="0">
                <a:solidFill>
                  <a:schemeClr val="bg1"/>
                </a:solidFill>
              </a:rPr>
              <a:t> of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&lt;img&gt;</a:t>
            </a:r>
            <a:r>
              <a:rPr lang="en-US" dirty="0" smtClean="0">
                <a:solidFill>
                  <a:schemeClr val="bg1"/>
                </a:solidFill>
              </a:rPr>
              <a:t> elements</a:t>
            </a:r>
          </a:p>
          <a:p>
            <a:pPr marL="514350" lvl="1" indent="0">
              <a:buClr>
                <a:srgbClr val="FFFF00"/>
              </a:buClr>
              <a:buNone/>
            </a:pP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src="images/</a:t>
            </a:r>
            <a:r>
              <a:rPr lang="en-US" sz="2400" b="1" i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{{artist.shortname}}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_tn.jpg"</a:t>
            </a:r>
            <a:endParaRPr lang="en-US" sz="24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Clr>
                <a:srgbClr val="FFFF00"/>
              </a:buClr>
            </a:pPr>
            <a:r>
              <a:rPr lang="en-US" sz="2800" dirty="0" smtClean="0">
                <a:solidFill>
                  <a:schemeClr val="bg1"/>
                </a:solidFill>
              </a:rPr>
              <a:t>The HTML DOM loads before the Controller can pass dynamic data through the Model</a:t>
            </a:r>
            <a:endParaRPr lang="en-US" sz="2800" b="1" i="1" dirty="0">
              <a:solidFill>
                <a:srgbClr val="92D050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sz="2800" dirty="0" smtClean="0">
                <a:solidFill>
                  <a:schemeClr val="bg1"/>
                </a:solidFill>
              </a:rPr>
              <a:t>Usually this does not matter and is not noticeable with regular data</a:t>
            </a:r>
          </a:p>
          <a:p>
            <a:pPr lvl="2">
              <a:buClr>
                <a:srgbClr val="FFFF00"/>
              </a:buClr>
            </a:pPr>
            <a:r>
              <a:rPr lang="en-US" sz="2800" dirty="0" smtClean="0">
                <a:solidFill>
                  <a:schemeClr val="bg1"/>
                </a:solidFill>
              </a:rPr>
              <a:t>However, </a:t>
            </a:r>
            <a:r>
              <a:rPr lang="en-US" sz="2800" b="1" i="1" dirty="0" smtClean="0">
                <a:solidFill>
                  <a:schemeClr val="bg1"/>
                </a:solidFill>
              </a:rPr>
              <a:t>&lt;img&gt;</a:t>
            </a:r>
            <a:r>
              <a:rPr lang="en-US" sz="2800" dirty="0" smtClean="0">
                <a:solidFill>
                  <a:schemeClr val="bg1"/>
                </a:solidFill>
              </a:rPr>
              <a:t> elements appear to the browser as resources, so can throw 404 errors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Solution is a special AngularJS directive: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ng-src</a:t>
            </a:r>
            <a:endParaRPr lang="en-US" sz="28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48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560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Credits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64126"/>
          </a:xfrm>
        </p:spPr>
        <p:txBody>
          <a:bodyPr/>
          <a:lstStyle/>
          <a:p>
            <a:pPr lvl="0">
              <a:buClr>
                <a:srgbClr val="FFFF00"/>
              </a:buClr>
            </a:pPr>
            <a:r>
              <a:rPr lang="en-US" i="1" dirty="0">
                <a:solidFill>
                  <a:prstClr val="white"/>
                </a:solidFill>
              </a:rPr>
              <a:t>Some of the contents of this slide presentation have been referenced and </a:t>
            </a:r>
            <a:r>
              <a:rPr lang="en-US" i="1" dirty="0" smtClean="0">
                <a:solidFill>
                  <a:prstClr val="white"/>
                </a:solidFill>
              </a:rPr>
              <a:t>reproduced, from </a:t>
            </a:r>
            <a:r>
              <a:rPr lang="en-US" i="1" u="sng" dirty="0" smtClean="0">
                <a:solidFill>
                  <a:prstClr val="white"/>
                </a:solidFill>
              </a:rPr>
              <a:t>Learning AngularJS 1</a:t>
            </a:r>
            <a:r>
              <a:rPr lang="en-US" i="1" dirty="0" smtClean="0">
                <a:solidFill>
                  <a:prstClr val="white"/>
                </a:solidFill>
              </a:rPr>
              <a:t>, by Ray Villalobos, </a:t>
            </a:r>
            <a:r>
              <a:rPr lang="en-US" i="1" dirty="0">
                <a:solidFill>
                  <a:prstClr val="white"/>
                </a:solidFill>
              </a:rPr>
              <a:t>©</a:t>
            </a:r>
            <a:r>
              <a:rPr lang="en-US" i="1" dirty="0" smtClean="0">
                <a:solidFill>
                  <a:prstClr val="white"/>
                </a:solidFill>
              </a:rPr>
              <a:t>2018 LinkedIn Corporation.</a:t>
            </a:r>
          </a:p>
        </p:txBody>
      </p:sp>
    </p:spTree>
    <p:extLst>
      <p:ext uri="{BB962C8B-B14F-4D97-AF65-F5344CB8AC3E}">
        <p14:creationId xmlns:p14="http://schemas.microsoft.com/office/powerpoint/2010/main" val="23366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Exercise04_01_01 – Step </a:t>
            </a:r>
            <a:r>
              <a:rPr lang="en-US" b="1" i="1" dirty="0" smtClean="0">
                <a:solidFill>
                  <a:srgbClr val="FFFF00"/>
                </a:solidFill>
              </a:rPr>
              <a:t>4</a:t>
            </a:r>
            <a:endParaRPr lang="en-US" b="1" i="1" dirty="0" smtClean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Fixing AngularJS Image Problems</a:t>
            </a:r>
            <a:endParaRPr lang="en-US" b="1" i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28" y="2830284"/>
            <a:ext cx="7395545" cy="2769327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Image Problems with AngularJS 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06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560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LEARNING OBJECTIVES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258432"/>
            <a:ext cx="8229600" cy="5024894"/>
          </a:xfrm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Setting Up the Project</a:t>
            </a: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What is </a:t>
            </a:r>
            <a:r>
              <a:rPr lang="en-US" dirty="0" smtClean="0">
                <a:solidFill>
                  <a:schemeClr val="bg1"/>
                </a:solidFill>
              </a:rPr>
              <a:t>AngularJS</a:t>
            </a: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Binding and Directives</a:t>
            </a:r>
          </a:p>
          <a:p>
            <a:pPr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Modules and </a:t>
            </a:r>
            <a:r>
              <a:rPr lang="en-US" dirty="0" smtClean="0">
                <a:solidFill>
                  <a:schemeClr val="bg1"/>
                </a:solidFill>
              </a:rPr>
              <a:t>Controllers</a:t>
            </a: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Image Display Problems with AngularJS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59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612602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What is AngularJS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140737"/>
            <a:ext cx="8229600" cy="5142589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Features</a:t>
            </a:r>
            <a:endParaRPr lang="en-US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AngularJS is a </a:t>
            </a:r>
            <a:r>
              <a:rPr lang="en-US" b="1" i="1" dirty="0" smtClean="0">
                <a:solidFill>
                  <a:srgbClr val="92D050"/>
                </a:solidFill>
              </a:rPr>
              <a:t>framework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This implies that instead of writing code however you want, you follow the </a:t>
            </a:r>
            <a:r>
              <a:rPr lang="en-US" b="1" i="1" dirty="0" smtClean="0">
                <a:solidFill>
                  <a:srgbClr val="92D050"/>
                </a:solidFill>
              </a:rPr>
              <a:t>standards</a:t>
            </a:r>
            <a:r>
              <a:rPr lang="en-US" dirty="0" smtClean="0">
                <a:solidFill>
                  <a:schemeClr val="bg1"/>
                </a:solidFill>
              </a:rPr>
              <a:t> set by the framework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It is designed for creating </a:t>
            </a:r>
            <a:r>
              <a:rPr lang="en-US" b="1" i="1" dirty="0" smtClean="0">
                <a:solidFill>
                  <a:srgbClr val="92D050"/>
                </a:solidFill>
              </a:rPr>
              <a:t>single page</a:t>
            </a:r>
            <a:r>
              <a:rPr lang="en-US" dirty="0" smtClean="0">
                <a:solidFill>
                  <a:schemeClr val="bg1"/>
                </a:solidFill>
              </a:rPr>
              <a:t> web applications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Directives</a:t>
            </a:r>
          </a:p>
          <a:p>
            <a:pPr lvl="2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Commands</a:t>
            </a:r>
            <a:r>
              <a:rPr lang="en-US" dirty="0" smtClean="0">
                <a:solidFill>
                  <a:schemeClr val="bg1"/>
                </a:solidFill>
              </a:rPr>
              <a:t> that can be added to HTML to give it “superpowers”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Look exactly like HTML </a:t>
            </a:r>
            <a:r>
              <a:rPr lang="en-US" b="1" i="1" dirty="0" smtClean="0">
                <a:solidFill>
                  <a:srgbClr val="92D050"/>
                </a:solidFill>
              </a:rPr>
              <a:t>attributes</a:t>
            </a:r>
            <a:r>
              <a:rPr lang="en-US" dirty="0" smtClean="0">
                <a:solidFill>
                  <a:schemeClr val="bg1"/>
                </a:solidFill>
              </a:rPr>
              <a:t> that are added to a normal tag</a:t>
            </a:r>
            <a:endParaRPr lang="en-US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7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527326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What is AngularJS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814813"/>
            <a:ext cx="8229600" cy="5468514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Structural Features</a:t>
            </a:r>
            <a:endParaRPr lang="en-US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AngularJS uses an </a:t>
            </a:r>
            <a:r>
              <a:rPr lang="en-US" b="1" i="1" dirty="0" smtClean="0">
                <a:solidFill>
                  <a:srgbClr val="92D050"/>
                </a:solidFill>
              </a:rPr>
              <a:t>MVC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architecture </a:t>
            </a:r>
            <a:r>
              <a:rPr lang="en-US" dirty="0" smtClean="0">
                <a:solidFill>
                  <a:schemeClr val="bg1"/>
                </a:solidFill>
              </a:rPr>
              <a:t>for its framework: </a:t>
            </a:r>
            <a:r>
              <a:rPr lang="en-US" b="1" i="1" dirty="0" smtClean="0">
                <a:solidFill>
                  <a:srgbClr val="92D050"/>
                </a:solidFill>
              </a:rPr>
              <a:t>Model View Controller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Model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model is the part of the structure that deals with the </a:t>
            </a:r>
            <a:r>
              <a:rPr lang="en-US" b="1" i="1" dirty="0" smtClean="0">
                <a:solidFill>
                  <a:srgbClr val="92D050"/>
                </a:solidFill>
              </a:rPr>
              <a:t>data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View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view is a </a:t>
            </a:r>
            <a:r>
              <a:rPr lang="en-US" b="1" i="1" dirty="0" smtClean="0">
                <a:solidFill>
                  <a:srgbClr val="92D050"/>
                </a:solidFill>
              </a:rPr>
              <a:t>template</a:t>
            </a:r>
            <a:r>
              <a:rPr lang="en-US" dirty="0" smtClean="0">
                <a:solidFill>
                  <a:schemeClr val="bg1"/>
                </a:solidFill>
              </a:rPr>
              <a:t> system that allows us to add AngularJS code into HTML pages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Controller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b="1" i="1" dirty="0" smtClean="0">
                <a:solidFill>
                  <a:srgbClr val="92D050"/>
                </a:solidFill>
              </a:rPr>
              <a:t>JavaScript</a:t>
            </a:r>
            <a:r>
              <a:rPr lang="en-US" dirty="0" smtClean="0">
                <a:solidFill>
                  <a:schemeClr val="bg1"/>
                </a:solidFill>
              </a:rPr>
              <a:t> that links the Model to the View, or the data to the template</a:t>
            </a:r>
          </a:p>
        </p:txBody>
      </p:sp>
    </p:spTree>
    <p:extLst>
      <p:ext uri="{BB962C8B-B14F-4D97-AF65-F5344CB8AC3E}">
        <p14:creationId xmlns:p14="http://schemas.microsoft.com/office/powerpoint/2010/main" val="297770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527326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What is AngularJS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869133"/>
            <a:ext cx="8229600" cy="5414194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Data Binding</a:t>
            </a:r>
            <a:endParaRPr lang="en-US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ability to </a:t>
            </a:r>
            <a:r>
              <a:rPr lang="en-US" b="1" i="1" dirty="0" smtClean="0">
                <a:solidFill>
                  <a:srgbClr val="92D050"/>
                </a:solidFill>
              </a:rPr>
              <a:t>bind</a:t>
            </a:r>
            <a:r>
              <a:rPr lang="en-US" dirty="0" smtClean="0">
                <a:solidFill>
                  <a:schemeClr val="bg1"/>
                </a:solidFill>
              </a:rPr>
              <a:t> the Model and the Views together</a:t>
            </a:r>
            <a:endParaRPr lang="en-US" b="1" i="1" dirty="0" smtClean="0">
              <a:solidFill>
                <a:srgbClr val="92D05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AngularJS employs </a:t>
            </a:r>
            <a:r>
              <a:rPr lang="en-US" b="1" i="1" dirty="0" smtClean="0">
                <a:solidFill>
                  <a:srgbClr val="92D050"/>
                </a:solidFill>
              </a:rPr>
              <a:t>two-way data binding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If something changes to a variable in the view, it will cause the scripts to do something to reflect it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They are both tied, or bound, together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Expressions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AngularJS uses double curly braces ( </a:t>
            </a:r>
            <a:r>
              <a:rPr lang="en-US" b="1" i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 }}</a:t>
            </a:r>
            <a:r>
              <a:rPr lang="en-US" dirty="0" smtClean="0">
                <a:solidFill>
                  <a:schemeClr val="bg1"/>
                </a:solidFill>
              </a:rPr>
              <a:t> ) to add expressions to HTML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They enable </a:t>
            </a:r>
            <a:r>
              <a:rPr lang="en-US" b="1" i="1" dirty="0" smtClean="0">
                <a:solidFill>
                  <a:srgbClr val="92D050"/>
                </a:solidFill>
              </a:rPr>
              <a:t>output</a:t>
            </a:r>
            <a:r>
              <a:rPr lang="en-US" dirty="0" smtClean="0">
                <a:solidFill>
                  <a:schemeClr val="bg1"/>
                </a:solidFill>
              </a:rPr>
              <a:t> from the Controller into the View</a:t>
            </a:r>
          </a:p>
        </p:txBody>
      </p:sp>
    </p:spTree>
    <p:extLst>
      <p:ext uri="{BB962C8B-B14F-4D97-AF65-F5344CB8AC3E}">
        <p14:creationId xmlns:p14="http://schemas.microsoft.com/office/powerpoint/2010/main" val="55817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527326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What is AngularJS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769545"/>
            <a:ext cx="8229600" cy="5513782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AngularJS vs Angular</a:t>
            </a:r>
            <a:endParaRPr lang="en-US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AngularJS is technically the </a:t>
            </a:r>
            <a:r>
              <a:rPr lang="en-US" b="1" i="1" dirty="0" smtClean="0">
                <a:solidFill>
                  <a:srgbClr val="92D050"/>
                </a:solidFill>
              </a:rPr>
              <a:t>old</a:t>
            </a:r>
            <a:r>
              <a:rPr lang="en-US" dirty="0" smtClean="0">
                <a:solidFill>
                  <a:schemeClr val="bg1"/>
                </a:solidFill>
              </a:rPr>
              <a:t> version of the framework</a:t>
            </a:r>
            <a:endParaRPr lang="en-US" b="1" i="1" dirty="0" smtClean="0">
              <a:solidFill>
                <a:srgbClr val="92D05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It split apart into first Angular 2, then Angular 4, then just plain Angular</a:t>
            </a:r>
            <a:endParaRPr lang="en-US" b="1" i="1" dirty="0" smtClean="0">
              <a:solidFill>
                <a:srgbClr val="92D050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It is a complete rewrite of the framework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It uses a </a:t>
            </a:r>
            <a:r>
              <a:rPr lang="en-US" b="1" i="1" dirty="0" smtClean="0">
                <a:solidFill>
                  <a:srgbClr val="92D050"/>
                </a:solidFill>
              </a:rPr>
              <a:t>component</a:t>
            </a:r>
            <a:r>
              <a:rPr lang="en-US" b="1" i="1" dirty="0">
                <a:solidFill>
                  <a:srgbClr val="92D050"/>
                </a:solidFill>
              </a:rPr>
              <a:t>-</a:t>
            </a:r>
            <a:r>
              <a:rPr lang="en-US" b="1" i="1" dirty="0" smtClean="0">
                <a:solidFill>
                  <a:srgbClr val="92D050"/>
                </a:solidFill>
              </a:rPr>
              <a:t>based</a:t>
            </a:r>
            <a:r>
              <a:rPr lang="en-US" dirty="0" smtClean="0">
                <a:solidFill>
                  <a:schemeClr val="bg1"/>
                </a:solidFill>
              </a:rPr>
              <a:t> architecture instead of MVC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More similar to ReactJS and Vue.js, we will study later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Why AngularJS 1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It is much more stable, the others are changing quickly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MVC is a valuable architectural pattern, e.g. Android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It is a simpler, building block starting point</a:t>
            </a:r>
          </a:p>
        </p:txBody>
      </p:sp>
    </p:spTree>
    <p:extLst>
      <p:ext uri="{BB962C8B-B14F-4D97-AF65-F5344CB8AC3E}">
        <p14:creationId xmlns:p14="http://schemas.microsoft.com/office/powerpoint/2010/main" val="163730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What is AngularJS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158844"/>
            <a:ext cx="8229600" cy="5124482"/>
          </a:xfrm>
          <a:ln>
            <a:noFill/>
          </a:ln>
        </p:spPr>
        <p:txBody>
          <a:bodyPr>
            <a:scene3d>
              <a:camera prst="orthographicFront"/>
              <a:lightRig rig="threePt" dir="t"/>
            </a:scene3d>
            <a:sp3d extrusionH="57150">
              <a:extrusionClr>
                <a:srgbClr val="FFFF00"/>
              </a:extrusionClr>
            </a:sp3d>
          </a:bodyPr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Installing </a:t>
            </a:r>
            <a:r>
              <a:rPr lang="en-US" b="1" i="1" dirty="0">
                <a:solidFill>
                  <a:srgbClr val="FFFF00"/>
                </a:solidFill>
              </a:rPr>
              <a:t>A</a:t>
            </a:r>
            <a:r>
              <a:rPr lang="en-US" b="1" i="1" dirty="0" smtClean="0">
                <a:solidFill>
                  <a:srgbClr val="FFFF00"/>
                </a:solidFill>
              </a:rPr>
              <a:t>ngularJS		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Website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b="1" dirty="0" smtClean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hlinkClick r:id="rId4"/>
              </a:rPr>
              <a:t>https://angularjs.org/</a:t>
            </a:r>
            <a:endParaRPr lang="en-US" b="1" dirty="0" smtClean="0">
              <a:ln>
                <a:solidFill>
                  <a:srgbClr val="FFFF00"/>
                </a:solidFill>
              </a:ln>
              <a:solidFill>
                <a:schemeClr val="bg1"/>
              </a:solidFill>
              <a:effectLst>
                <a:outerShdw blurRad="50800" dist="50800" dir="5400000" algn="ctr" rotWithShape="0">
                  <a:srgbClr val="FFFF00"/>
                </a:outerShdw>
              </a:effectLst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91478" y="5385523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8" y="2712454"/>
            <a:ext cx="3759455" cy="26547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068" y="2732588"/>
            <a:ext cx="3759455" cy="261447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rot="10800000">
            <a:off x="3404103" y="5172798"/>
            <a:ext cx="914400" cy="91440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973778" y="4685671"/>
            <a:ext cx="1241834" cy="1244349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01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Exercise04_01_01 – Step </a:t>
            </a:r>
            <a:r>
              <a:rPr lang="en-US" b="1" i="1" dirty="0">
                <a:solidFill>
                  <a:srgbClr val="FFFF00"/>
                </a:solidFill>
              </a:rPr>
              <a:t>1</a:t>
            </a:r>
            <a:endParaRPr lang="en-US" b="1" i="1" dirty="0" smtClean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>
                <a:solidFill>
                  <a:srgbClr val="FFFF00"/>
                </a:solidFill>
              </a:rPr>
              <a:t>Setting Up the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28" y="2830284"/>
            <a:ext cx="7395545" cy="2769327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What is AngularJS</a:t>
            </a:r>
          </a:p>
        </p:txBody>
      </p:sp>
    </p:spTree>
    <p:extLst>
      <p:ext uri="{BB962C8B-B14F-4D97-AF65-F5344CB8AC3E}">
        <p14:creationId xmlns:p14="http://schemas.microsoft.com/office/powerpoint/2010/main" val="401556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9527</TotalTime>
  <Words>906</Words>
  <Application>Microsoft Office PowerPoint</Application>
  <PresentationFormat>On-screen Show (4:3)</PresentationFormat>
  <Paragraphs>142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Credits</vt:lpstr>
      <vt:lpstr>LEARNING OBJECTIVES</vt:lpstr>
      <vt:lpstr>What is AngularJS</vt:lpstr>
      <vt:lpstr>What is AngularJS</vt:lpstr>
      <vt:lpstr>What is AngularJS</vt:lpstr>
      <vt:lpstr>What is AngularJS</vt:lpstr>
      <vt:lpstr>What is AngularJS</vt:lpstr>
      <vt:lpstr>What is AngularJS</vt:lpstr>
      <vt:lpstr>Binding and Directives</vt:lpstr>
      <vt:lpstr>Binding and Directives</vt:lpstr>
      <vt:lpstr>Binding and Directives</vt:lpstr>
      <vt:lpstr>Binding and Directives</vt:lpstr>
      <vt:lpstr>Binding and Directives</vt:lpstr>
      <vt:lpstr>Modules and Controllers</vt:lpstr>
      <vt:lpstr>Modules and Controllers</vt:lpstr>
      <vt:lpstr>Modules and Controllers</vt:lpstr>
      <vt:lpstr>Modules and Controllers</vt:lpstr>
      <vt:lpstr>Image Problems with AngularJS </vt:lpstr>
      <vt:lpstr>Image Problems with AngularJS </vt:lpstr>
    </vt:vector>
  </TitlesOfParts>
  <Company>UAT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Brande Ferschke</dc:creator>
  <cp:lastModifiedBy>Mark J. Buckler</cp:lastModifiedBy>
  <cp:revision>378</cp:revision>
  <cp:lastPrinted>2018-03-19T23:12:10Z</cp:lastPrinted>
  <dcterms:created xsi:type="dcterms:W3CDTF">2013-01-24T22:24:37Z</dcterms:created>
  <dcterms:modified xsi:type="dcterms:W3CDTF">2018-03-20T00:00:09Z</dcterms:modified>
</cp:coreProperties>
</file>