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6" r:id="rId2"/>
    <p:sldId id="317" r:id="rId3"/>
    <p:sldId id="271" r:id="rId4"/>
    <p:sldId id="347" r:id="rId5"/>
    <p:sldId id="358" r:id="rId6"/>
    <p:sldId id="346" r:id="rId7"/>
    <p:sldId id="348" r:id="rId8"/>
    <p:sldId id="350" r:id="rId9"/>
    <p:sldId id="351" r:id="rId10"/>
    <p:sldId id="349" r:id="rId11"/>
    <p:sldId id="357" r:id="rId12"/>
    <p:sldId id="353" r:id="rId13"/>
    <p:sldId id="354" r:id="rId14"/>
    <p:sldId id="356" r:id="rId15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149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9AB2F56-8B35-4525-9C57-CFFAE2B705F2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6A3DF1C-54B9-4A4E-AA3B-AE75FA7A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4/9/2018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7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AFC41-0D77-4898-9B4A-3641A2D6273C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3B067-756A-43EE-9641-2B347BCF16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08815-F8C7-47B3-9ADC-B63FC50E4813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DF6F8-487E-48FB-B2A9-DE952F457D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8CF4CE-3FB2-4C76-A5A4-442A9819BFA9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B3EB-88B0-48C0-9D7B-F0D4FF722FE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39DA2-DDC0-43DF-B54F-2E3C9C1A6803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D4F0A-E281-4771-9A3F-0B81C5C9700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A15260-F832-4CE9-9C38-E4A05BA9358B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4690C-1741-4D25-BE7C-4E1D1A5B9F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10952-8CD7-494F-859B-6F1B370EA9E8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F62F4-C9EA-4DB3-A2A2-32C3A6180F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9B6D11-8802-47CD-AFDB-51EA00444A97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6A0CB-F43E-45D2-969E-3473509AEEA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BA129-E43C-4EFB-BB6D-369C0929D01A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E38C9-1406-4F8F-BCD6-2D5596A19A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7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5008A-6B09-49F9-8B13-172246AC50A8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89AD7-E4AD-48DF-AC76-9C28AD4183C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221EA2-617F-44FC-B845-53FA061E5AAC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EDF7E-E21D-4819-9309-13AD8C09FDD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BCC120-1EB5-4215-B6AC-7E2514652CD5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05AE99-2789-445C-B342-7AC4D588C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1878F405-1F9F-4E29-86A1-6764BBA45A9F}" type="datetime1">
              <a:rPr lang="en-US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E00223B6-351F-4D1D-8410-2F194030385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1335" y="3073271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AngularJS 1 Form Validation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55575" y="5411225"/>
            <a:ext cx="7265988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Mark J. Buckler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 spc="300" dirty="0" smtClean="0">
                <a:solidFill>
                  <a:srgbClr val="00CCFF"/>
                </a:solidFill>
                <a:latin typeface="Arial"/>
                <a:ea typeface="+mn-ea"/>
                <a:cs typeface="Arial"/>
              </a:rPr>
              <a:t>OCPJP,CIWJS</a:t>
            </a:r>
            <a:endParaRPr lang="en-US" sz="2400" b="1" i="1" spc="300" dirty="0">
              <a:solidFill>
                <a:srgbClr val="00CC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432675" y="5297285"/>
            <a:ext cx="0" cy="138767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61" y="5297285"/>
            <a:ext cx="1126375" cy="65254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48" y="6009578"/>
            <a:ext cx="762000" cy="6766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805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Exercise05_01_01 – Step 2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AngularJS Validation Properties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Examining AngularJS Validation Class Behavior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9" y="2952206"/>
            <a:ext cx="7504543" cy="297833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How AngularJS Validation Works</a:t>
            </a:r>
          </a:p>
        </p:txBody>
      </p:sp>
    </p:spTree>
    <p:extLst>
      <p:ext uri="{BB962C8B-B14F-4D97-AF65-F5344CB8AC3E}">
        <p14:creationId xmlns:p14="http://schemas.microsoft.com/office/powerpoint/2010/main" val="8411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How AngularJS Validation Works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6775"/>
            <a:ext cx="8229600" cy="541655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AngularJS Validation Properties &amp; Classes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When the validation directives are used, two things are generated for each model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+mj-lt"/>
                <a:cs typeface="Courier New" panose="02070309020205020404" pitchFamily="49" charset="0"/>
              </a:rPr>
              <a:t>Properties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added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and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which may be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checked for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validity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+mj-lt"/>
                <a:cs typeface="Courier New" panose="02070309020205020404" pitchFamily="49" charset="0"/>
              </a:rPr>
              <a:t>Classes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injected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and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which may be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used for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styling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42" y="2650900"/>
            <a:ext cx="5306391" cy="33718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64574" y="601935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Exercise05_01_01 – Step 3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AngularJS Validation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9" y="2714081"/>
            <a:ext cx="7504543" cy="297833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Using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21785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Exercise05_01_01 – Step 4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Using AngularJS to Add </a:t>
            </a:r>
            <a:r>
              <a:rPr lang="en-US" b="1" i="1" dirty="0">
                <a:solidFill>
                  <a:srgbClr val="FFFF00"/>
                </a:solidFill>
              </a:rPr>
              <a:t>D</a:t>
            </a:r>
            <a:r>
              <a:rPr lang="en-US" b="1" i="1" dirty="0" smtClean="0">
                <a:solidFill>
                  <a:srgbClr val="FFFF00"/>
                </a:solidFill>
              </a:rPr>
              <a:t>ynamic Styling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9" y="2714081"/>
            <a:ext cx="7504543" cy="297833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AngularJS and Dynamic Styling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Exercise05_01_01 – Step </a:t>
            </a:r>
            <a:r>
              <a:rPr lang="en-US" b="1" i="1" dirty="0">
                <a:solidFill>
                  <a:srgbClr val="FFFF00"/>
                </a:solidFill>
              </a:rPr>
              <a:t>5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and AngularJS Form Submission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9" y="2714081"/>
            <a:ext cx="7504543" cy="297833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AngularJS and Form Submissions</a:t>
            </a:r>
          </a:p>
        </p:txBody>
      </p:sp>
    </p:spTree>
    <p:extLst>
      <p:ext uri="{BB962C8B-B14F-4D97-AF65-F5344CB8AC3E}">
        <p14:creationId xmlns:p14="http://schemas.microsoft.com/office/powerpoint/2010/main" val="16312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Credits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64126"/>
          </a:xfrm>
        </p:spPr>
        <p:txBody>
          <a:bodyPr/>
          <a:lstStyle/>
          <a:p>
            <a:pPr lvl="0">
              <a:buClr>
                <a:srgbClr val="FFFF00"/>
              </a:buClr>
            </a:pPr>
            <a:r>
              <a:rPr lang="en-US" i="1" dirty="0">
                <a:solidFill>
                  <a:prstClr val="white"/>
                </a:solidFill>
              </a:rPr>
              <a:t>Some of the contents of this slide presentation have been referenced and </a:t>
            </a:r>
            <a:r>
              <a:rPr lang="en-US" i="1" dirty="0" smtClean="0">
                <a:solidFill>
                  <a:prstClr val="white"/>
                </a:solidFill>
              </a:rPr>
              <a:t>reproduced, from </a:t>
            </a:r>
            <a:r>
              <a:rPr lang="en-US" i="1" u="sng" dirty="0" smtClean="0">
                <a:solidFill>
                  <a:prstClr val="white"/>
                </a:solidFill>
              </a:rPr>
              <a:t>Learning AngularJS 1</a:t>
            </a:r>
            <a:r>
              <a:rPr lang="en-US" i="1" dirty="0" smtClean="0">
                <a:solidFill>
                  <a:prstClr val="white"/>
                </a:solidFill>
              </a:rPr>
              <a:t>, by Ray Villalobos, </a:t>
            </a:r>
            <a:r>
              <a:rPr lang="en-US" i="1" dirty="0">
                <a:solidFill>
                  <a:prstClr val="white"/>
                </a:solidFill>
              </a:rPr>
              <a:t>©</a:t>
            </a:r>
            <a:r>
              <a:rPr lang="en-US" i="1" dirty="0" smtClean="0">
                <a:solidFill>
                  <a:prstClr val="white"/>
                </a:solidFill>
              </a:rPr>
              <a:t>2018 LinkedIn Corporation.</a:t>
            </a:r>
          </a:p>
        </p:txBody>
      </p:sp>
    </p:spTree>
    <p:extLst>
      <p:ext uri="{BB962C8B-B14F-4D97-AF65-F5344CB8AC3E}">
        <p14:creationId xmlns:p14="http://schemas.microsoft.com/office/powerpoint/2010/main" val="233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5608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3200" b="1" spc="300" dirty="0" smtClean="0">
              <a:solidFill>
                <a:srgbClr val="00CCFF"/>
              </a:solidFill>
              <a:latin typeface="Arial" charset="0"/>
              <a:cs typeface="Arial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258432"/>
            <a:ext cx="8229600" cy="5024894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Review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How AngularJS Validation </a:t>
            </a:r>
            <a:r>
              <a:rPr lang="en-US" dirty="0" smtClean="0">
                <a:solidFill>
                  <a:schemeClr val="bg1"/>
                </a:solidFill>
              </a:rPr>
              <a:t>Works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Using Validation Rules</a:t>
            </a:r>
          </a:p>
          <a:p>
            <a:pPr>
              <a:buClr>
                <a:srgbClr val="FFFF00"/>
              </a:buClr>
            </a:pPr>
            <a:r>
              <a:rPr lang="en-US" dirty="0">
                <a:solidFill>
                  <a:schemeClr val="bg1"/>
                </a:solidFill>
              </a:rPr>
              <a:t>AngularJS and Dynamic </a:t>
            </a:r>
            <a:r>
              <a:rPr lang="en-US" dirty="0" smtClean="0">
                <a:solidFill>
                  <a:schemeClr val="bg1"/>
                </a:solidFill>
              </a:rPr>
              <a:t>Styling</a:t>
            </a:r>
          </a:p>
          <a:p>
            <a:pPr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and Form Submissions</a:t>
            </a:r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AngularJS Review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40737"/>
            <a:ext cx="8229600" cy="51425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Model View Controller Architecture - MVC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57" y="2219550"/>
            <a:ext cx="4514286" cy="360000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14857" y="581955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AngularJS Review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5311776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Implementing </a:t>
            </a:r>
            <a:r>
              <a:rPr lang="en-US" b="1" i="1" dirty="0">
                <a:solidFill>
                  <a:srgbClr val="FFFF00"/>
                </a:solidFill>
              </a:rPr>
              <a:t>A</a:t>
            </a:r>
            <a:r>
              <a:rPr lang="en-US" b="1" i="1" dirty="0" smtClean="0">
                <a:solidFill>
                  <a:srgbClr val="FFFF00"/>
                </a:solidFill>
              </a:rPr>
              <a:t>ngularJS in the HTML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5715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Add the required AngularJS </a:t>
            </a:r>
            <a:r>
              <a:rPr lang="en-US" b="1" i="1" dirty="0" smtClean="0">
                <a:solidFill>
                  <a:srgbClr val="92D050"/>
                </a:solidFill>
              </a:rPr>
              <a:t>libraries</a:t>
            </a:r>
            <a:r>
              <a:rPr lang="en-US" dirty="0" smtClean="0">
                <a:solidFill>
                  <a:schemeClr val="bg1"/>
                </a:solidFill>
              </a:rPr>
              <a:t> with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US" dirty="0" smtClean="0">
                <a:solidFill>
                  <a:schemeClr val="bg1"/>
                </a:solidFill>
              </a:rPr>
              <a:t> elements to the HTML, or </a:t>
            </a:r>
            <a:r>
              <a:rPr lang="en-US" b="1" i="1" dirty="0" smtClean="0">
                <a:solidFill>
                  <a:srgbClr val="92D050"/>
                </a:solidFill>
              </a:rPr>
              <a:t>View</a:t>
            </a:r>
            <a:r>
              <a:rPr lang="en-US" dirty="0" smtClean="0">
                <a:solidFill>
                  <a:schemeClr val="bg1"/>
                </a:solidFill>
              </a:rPr>
              <a:t>, file</a:t>
            </a:r>
            <a:endParaRPr lang="en-US" b="1" i="1" dirty="0" smtClean="0">
              <a:solidFill>
                <a:srgbClr val="92D050"/>
              </a:solidFill>
            </a:endParaRPr>
          </a:p>
          <a:p>
            <a:pPr marL="1428750" lvl="2" indent="-514350">
              <a:buClr>
                <a:srgbClr val="FFFF00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bg1"/>
                </a:solidFill>
              </a:rPr>
              <a:t>AngularJS scripts should always be placed at the top of the file, in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dirty="0" smtClean="0">
                <a:solidFill>
                  <a:schemeClr val="bg1"/>
                </a:solidFill>
              </a:rPr>
              <a:t> element</a:t>
            </a:r>
          </a:p>
          <a:p>
            <a:pPr marL="1028700" lvl="1" indent="-5715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Denote the area of the HTML file to be managed by AngularJS by using an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ng-app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directive</a:t>
            </a:r>
          </a:p>
          <a:p>
            <a:pPr marL="1028700" lvl="1" indent="-571500">
              <a:buClr>
                <a:srgbClr val="FFFF00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Test the </a:t>
            </a:r>
            <a:r>
              <a:rPr lang="en-US" b="1" i="1" dirty="0" smtClean="0">
                <a:solidFill>
                  <a:srgbClr val="92D050"/>
                </a:solidFill>
              </a:rPr>
              <a:t>Model</a:t>
            </a:r>
            <a:r>
              <a:rPr lang="en-US" dirty="0" smtClean="0">
                <a:solidFill>
                  <a:schemeClr val="bg1"/>
                </a:solidFill>
              </a:rPr>
              <a:t> with  </a:t>
            </a:r>
            <a:r>
              <a:rPr lang="en-US" b="1" i="1" dirty="0" smtClean="0">
                <a:solidFill>
                  <a:srgbClr val="92D050"/>
                </a:solidFill>
              </a:rPr>
              <a:t>two way data binding</a:t>
            </a:r>
          </a:p>
          <a:p>
            <a:pPr marL="1428750" lvl="2" indent="-514350">
              <a:buClr>
                <a:srgbClr val="FFFF00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bg1"/>
                </a:solidFill>
              </a:rPr>
              <a:t>Employ an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ng-model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directive</a:t>
            </a:r>
            <a:r>
              <a:rPr lang="en-US" dirty="0" smtClean="0">
                <a:solidFill>
                  <a:schemeClr val="bg1"/>
                </a:solidFill>
              </a:rPr>
              <a:t> on an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  <a:r>
              <a:rPr lang="en-US" dirty="0" smtClean="0">
                <a:solidFill>
                  <a:schemeClr val="bg1"/>
                </a:solidFill>
              </a:rPr>
              <a:t> field with a named </a:t>
            </a:r>
            <a:r>
              <a:rPr lang="en-US" b="1" i="1" dirty="0" smtClean="0">
                <a:solidFill>
                  <a:srgbClr val="92D050"/>
                </a:solidFill>
              </a:rPr>
              <a:t>value</a:t>
            </a:r>
          </a:p>
          <a:p>
            <a:pPr marL="1428750" lvl="2" indent="-514350">
              <a:buClr>
                <a:srgbClr val="FFFF00"/>
              </a:buClr>
              <a:buFont typeface="+mj-lt"/>
              <a:buAutoNum type="alphaLcPeriod"/>
            </a:pPr>
            <a:r>
              <a:rPr lang="en-US" dirty="0" smtClean="0">
                <a:solidFill>
                  <a:schemeClr val="bg1"/>
                </a:solidFill>
              </a:rPr>
              <a:t>Test the binding with an AngularJS </a:t>
            </a:r>
            <a:r>
              <a:rPr lang="en-US" b="1" i="1" dirty="0" smtClean="0">
                <a:solidFill>
                  <a:srgbClr val="92D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8604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82508" y="1186004"/>
            <a:ext cx="8498941" cy="509732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Programming Exercise05_01_01 – Step </a:t>
            </a:r>
            <a:r>
              <a:rPr lang="en-US" b="1" i="1" dirty="0">
                <a:solidFill>
                  <a:srgbClr val="FFFF00"/>
                </a:solidFill>
              </a:rPr>
              <a:t>1</a:t>
            </a:r>
            <a:endParaRPr lang="en-US" b="1" i="1" dirty="0" smtClean="0">
              <a:solidFill>
                <a:srgbClr val="FFFF00"/>
              </a:solidFill>
            </a:endParaRPr>
          </a:p>
          <a:p>
            <a:pPr lvl="1">
              <a:buClr>
                <a:srgbClr val="FFFF00"/>
              </a:buClr>
            </a:pPr>
            <a:r>
              <a:rPr lang="en-US" b="1" i="1" dirty="0">
                <a:solidFill>
                  <a:srgbClr val="FFFF00"/>
                </a:solidFill>
              </a:rPr>
              <a:t>Setting Up the </a:t>
            </a:r>
            <a:r>
              <a:rPr lang="en-US" b="1" i="1" dirty="0" smtClean="0">
                <a:solidFill>
                  <a:srgbClr val="FFFF00"/>
                </a:solidFill>
              </a:rPr>
              <a:t>Project</a:t>
            </a:r>
          </a:p>
          <a:p>
            <a:pPr lvl="1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Adding AngularJS to the Form</a:t>
            </a:r>
            <a:endParaRPr lang="en-US" b="1" i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9" y="2952206"/>
            <a:ext cx="7504543" cy="2978331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59876" y="274638"/>
            <a:ext cx="8424249" cy="774844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AngularJS Review</a:t>
            </a:r>
          </a:p>
        </p:txBody>
      </p:sp>
    </p:spTree>
    <p:extLst>
      <p:ext uri="{BB962C8B-B14F-4D97-AF65-F5344CB8AC3E}">
        <p14:creationId xmlns:p14="http://schemas.microsoft.com/office/powerpoint/2010/main" val="4015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 smtClean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How AngularJS Validation Works</a:t>
            </a:r>
            <a:endParaRPr lang="en-US" sz="3200" b="1" spc="300" dirty="0">
              <a:solidFill>
                <a:srgbClr val="00CC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40737"/>
            <a:ext cx="8229600" cy="51425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Traditional HTML Validation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Accomplished with standard </a:t>
            </a:r>
            <a:r>
              <a:rPr lang="en-US" dirty="0">
                <a:solidFill>
                  <a:schemeClr val="bg1"/>
                </a:solidFill>
              </a:rPr>
              <a:t>HTML attributes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</a:t>
            </a:r>
            <a:r>
              <a:rPr lang="en-US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=”20”</a:t>
            </a:r>
            <a:endParaRPr lang="en-US" sz="2600" b="1" i="1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AngularJS uses </a:t>
            </a:r>
            <a:r>
              <a:rPr lang="en-US" b="1" i="1" dirty="0" smtClean="0">
                <a:solidFill>
                  <a:srgbClr val="92D050"/>
                </a:solidFill>
              </a:rPr>
              <a:t>directives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accomplish validation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ng-required ng-minlength ng-pattern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HTML validation should be turned off before using AngularJS validation</a:t>
            </a:r>
          </a:p>
          <a:p>
            <a:pPr lvl="2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Can be done with an HTML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novalidation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attribute placed on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element</a:t>
            </a:r>
            <a:endParaRPr lang="en-US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How AngularJS Validation Works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1140737"/>
            <a:ext cx="8229600" cy="5142589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AngularJS Validation Directives</a:t>
            </a:r>
            <a:endParaRPr lang="en-US" b="1" i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69" y="2038350"/>
            <a:ext cx="7079861" cy="38671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32069" y="590210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333103" y="178844"/>
            <a:ext cx="8477794" cy="612602"/>
          </a:xfrm>
        </p:spPr>
        <p:txBody>
          <a:bodyPr/>
          <a:lstStyle/>
          <a:p>
            <a:pPr>
              <a:defRPr/>
            </a:pPr>
            <a:r>
              <a:rPr lang="en-US" sz="3200" b="1" spc="300" dirty="0">
                <a:solidFill>
                  <a:srgbClr val="00CCFF"/>
                </a:solidFill>
                <a:latin typeface="Arial" pitchFamily="34" charset="0"/>
                <a:cs typeface="Arial" pitchFamily="34" charset="0"/>
              </a:rPr>
              <a:t>How AngularJS Validation Works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457200" y="866775"/>
            <a:ext cx="8229600" cy="5416551"/>
          </a:xfrm>
          <a:ln>
            <a:noFill/>
          </a:ln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</a:rPr>
              <a:t>AngularJS Validation Properties &amp; Classes</a:t>
            </a:r>
          </a:p>
          <a:p>
            <a:pPr lvl="1">
              <a:buClr>
                <a:srgbClr val="FFFF00"/>
              </a:buClr>
            </a:pPr>
            <a:r>
              <a:rPr lang="en-US" dirty="0" smtClean="0">
                <a:solidFill>
                  <a:schemeClr val="bg1"/>
                </a:solidFill>
              </a:rPr>
              <a:t>When the validation directives are used, two things are generated for each model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+mj-lt"/>
                <a:cs typeface="Courier New" panose="02070309020205020404" pitchFamily="49" charset="0"/>
              </a:rPr>
              <a:t>Properties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added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and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which may be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checked for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validity</a:t>
            </a:r>
          </a:p>
          <a:p>
            <a:pPr lvl="2">
              <a:buClr>
                <a:srgbClr val="FFFF00"/>
              </a:buClr>
            </a:pPr>
            <a:r>
              <a:rPr lang="en-US" b="1" i="1" dirty="0" smtClean="0">
                <a:solidFill>
                  <a:srgbClr val="FFFF00"/>
                </a:solidFill>
                <a:latin typeface="+mj-lt"/>
                <a:cs typeface="Courier New" panose="02070309020205020404" pitchFamily="49" charset="0"/>
              </a:rPr>
              <a:t>Classes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injected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and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which may be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used for </a:t>
            </a:r>
            <a:br>
              <a:rPr lang="en-US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b="1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styling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42" y="2650900"/>
            <a:ext cx="5306391" cy="33718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64574" y="6019350"/>
            <a:ext cx="1740851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</a:t>
            </a:r>
            <a:r>
              <a:rPr lang="en-US" b="1" dirty="0" smtClean="0">
                <a:solidFill>
                  <a:schemeClr val="bg1"/>
                </a:solidFill>
              </a:rPr>
              <a:t>2017 Lynda.com, Inc.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337</Words>
  <Application>Microsoft Office PowerPoint</Application>
  <PresentationFormat>On-screen Show (4:3)</PresentationFormat>
  <Paragraphs>74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Courier New</vt:lpstr>
      <vt:lpstr>Office Theme</vt:lpstr>
      <vt:lpstr>PowerPoint Presentation</vt:lpstr>
      <vt:lpstr>Credits</vt:lpstr>
      <vt:lpstr>LEARNING OBJECTIVES</vt:lpstr>
      <vt:lpstr>AngularJS Review</vt:lpstr>
      <vt:lpstr>AngularJS Review</vt:lpstr>
      <vt:lpstr>AngularJS Review</vt:lpstr>
      <vt:lpstr>How AngularJS Validation Works</vt:lpstr>
      <vt:lpstr>How AngularJS Validation Works</vt:lpstr>
      <vt:lpstr>How AngularJS Validation Works</vt:lpstr>
      <vt:lpstr>How AngularJS Validation Works</vt:lpstr>
      <vt:lpstr>How AngularJS Validation Works</vt:lpstr>
      <vt:lpstr>Using Validation Rules</vt:lpstr>
      <vt:lpstr>AngularJS and Dynamic Styling</vt:lpstr>
      <vt:lpstr>AngularJS and Form Submissions</vt:lpstr>
    </vt:vector>
  </TitlesOfParts>
  <Company>UAT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Mark Buckler</cp:lastModifiedBy>
  <cp:revision>403</cp:revision>
  <cp:lastPrinted>2018-03-23T17:29:20Z</cp:lastPrinted>
  <dcterms:created xsi:type="dcterms:W3CDTF">2013-01-24T22:24:37Z</dcterms:created>
  <dcterms:modified xsi:type="dcterms:W3CDTF">2018-04-09T18:17:14Z</dcterms:modified>
</cp:coreProperties>
</file>