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6" r:id="rId2"/>
    <p:sldId id="317" r:id="rId3"/>
    <p:sldId id="271" r:id="rId4"/>
    <p:sldId id="352" r:id="rId5"/>
    <p:sldId id="353" r:id="rId6"/>
    <p:sldId id="354" r:id="rId7"/>
    <p:sldId id="346" r:id="rId8"/>
    <p:sldId id="355" r:id="rId9"/>
    <p:sldId id="356" r:id="rId10"/>
    <p:sldId id="357" r:id="rId11"/>
    <p:sldId id="347" r:id="rId12"/>
    <p:sldId id="358" r:id="rId13"/>
    <p:sldId id="348" r:id="rId14"/>
    <p:sldId id="349" r:id="rId15"/>
    <p:sldId id="359" r:id="rId16"/>
    <p:sldId id="350" r:id="rId17"/>
    <p:sldId id="351" r:id="rId18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3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5/5/2019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1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5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04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04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0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04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0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React.js Stack – Section 02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Components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63651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Prop Validation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ESLint</a:t>
            </a:r>
            <a:r>
              <a:rPr lang="en-US" dirty="0" smtClean="0">
                <a:solidFill>
                  <a:schemeClr val="bg1"/>
                </a:solidFill>
              </a:rPr>
              <a:t> will throw an error if we do not </a:t>
            </a:r>
            <a:r>
              <a:rPr lang="en-US" b="1" i="1" dirty="0" smtClean="0">
                <a:solidFill>
                  <a:srgbClr val="92D050"/>
                </a:solidFill>
              </a:rPr>
              <a:t>validate</a:t>
            </a:r>
            <a:r>
              <a:rPr lang="en-US" dirty="0" smtClean="0">
                <a:solidFill>
                  <a:schemeClr val="bg1"/>
                </a:solidFill>
              </a:rPr>
              <a:t> the data types of our props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React needs to know what the types being passed into the component function are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This is done with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property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of the component which is an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object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 object names each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same as the attribute that is being passed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Uses a React API called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to set the data type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02812" y="634125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12" y="5450187"/>
            <a:ext cx="5717679" cy="8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Exercise07_02_01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React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35909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Component Composability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70290"/>
            <a:ext cx="8229600" cy="545767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Component Composability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Most components consist of </a:t>
            </a:r>
            <a:r>
              <a:rPr lang="en-US" b="1" i="1" dirty="0" smtClean="0">
                <a:solidFill>
                  <a:srgbClr val="92D050"/>
                </a:solidFill>
              </a:rPr>
              <a:t>multiple</a:t>
            </a:r>
            <a:r>
              <a:rPr lang="en-US" dirty="0" smtClean="0">
                <a:solidFill>
                  <a:schemeClr val="bg1"/>
                </a:solidFill>
              </a:rPr>
              <a:t> elements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React components are composable to support an element hierarchy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Similar to a DOM </a:t>
            </a:r>
            <a:r>
              <a:rPr lang="en-US" b="1" i="1" dirty="0" smtClean="0">
                <a:solidFill>
                  <a:srgbClr val="92D050"/>
                </a:solidFill>
              </a:rPr>
              <a:t>fragment</a:t>
            </a:r>
            <a:r>
              <a:rPr lang="en-US" dirty="0" smtClean="0">
                <a:solidFill>
                  <a:schemeClr val="bg1"/>
                </a:solidFill>
              </a:rPr>
              <a:t>, but in the </a:t>
            </a:r>
            <a:r>
              <a:rPr lang="en-US" b="1" i="1" dirty="0" smtClean="0">
                <a:solidFill>
                  <a:srgbClr val="92D050"/>
                </a:solidFill>
              </a:rPr>
              <a:t>virtual</a:t>
            </a:r>
            <a:r>
              <a:rPr lang="en-US" dirty="0" smtClean="0">
                <a:solidFill>
                  <a:schemeClr val="bg1"/>
                </a:solidFill>
              </a:rPr>
              <a:t> DOM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All elements in a component must be placed in a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top-level enclosing element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The contained components may be </a:t>
            </a:r>
            <a:r>
              <a:rPr lang="en-US" dirty="0" smtClean="0">
                <a:solidFill>
                  <a:schemeClr val="bg1"/>
                </a:solidFill>
                <a:cs typeface="Courier New" panose="02070309020205020404" pitchFamily="49" charset="0"/>
              </a:rPr>
              <a:t>regular </a:t>
            </a:r>
            <a:r>
              <a:rPr lang="en-US" b="1" i="1" dirty="0" smtClean="0">
                <a:solidFill>
                  <a:srgbClr val="92D050"/>
                </a:solidFill>
                <a:cs typeface="Courier New" panose="02070309020205020404" pitchFamily="49" charset="0"/>
              </a:rPr>
              <a:t>JSX</a:t>
            </a:r>
            <a:endParaRPr lang="en-US" b="1" i="1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 contained components may also be other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React components</a:t>
            </a:r>
            <a:endParaRPr lang="en-US" b="1" i="1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Exercise07_02_01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Component Composability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Component Composability</a:t>
            </a:r>
          </a:p>
        </p:txBody>
      </p:sp>
    </p:spTree>
    <p:extLst>
      <p:ext uri="{BB962C8B-B14F-4D97-AF65-F5344CB8AC3E}">
        <p14:creationId xmlns:p14="http://schemas.microsoft.com/office/powerpoint/2010/main" val="24422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Exercise07_02_01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Components with Modules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Components with Modules</a:t>
            </a:r>
          </a:p>
        </p:txBody>
      </p:sp>
    </p:spTree>
    <p:extLst>
      <p:ext uri="{BB962C8B-B14F-4D97-AF65-F5344CB8AC3E}">
        <p14:creationId xmlns:p14="http://schemas.microsoft.com/office/powerpoint/2010/main" val="2950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Component State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70290"/>
            <a:ext cx="8229600" cy="545767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Component State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Thus far our components have been </a:t>
            </a:r>
            <a:r>
              <a:rPr lang="en-US" b="1" i="1" dirty="0" smtClean="0">
                <a:solidFill>
                  <a:srgbClr val="92D050"/>
                </a:solidFill>
              </a:rPr>
              <a:t>stateless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Component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syntax is good for creating these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These components are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presentational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only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React state may be used to make components more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dynamic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Referred to as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stateful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components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Component will change depending upon its current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context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 the application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Instead of function-based components, we use </a:t>
            </a: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class-based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components to make them stateful</a:t>
            </a:r>
            <a:endParaRPr lang="en-US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Exercise07_02_01 – Step 5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Component State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950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smtClean="0">
                <a:solidFill>
                  <a:srgbClr val="FFFF00"/>
                </a:solidFill>
              </a:rPr>
              <a:t>Programming Exercise07_02_01 </a:t>
            </a:r>
            <a:r>
              <a:rPr lang="en-US" b="1" i="1" dirty="0" smtClean="0">
                <a:solidFill>
                  <a:srgbClr val="FFFF00"/>
                </a:solidFill>
              </a:rPr>
              <a:t>– Step 6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Component Life Cycle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Component Life Cycle</a:t>
            </a:r>
          </a:p>
        </p:txBody>
      </p:sp>
    </p:spTree>
    <p:extLst>
      <p:ext uri="{BB962C8B-B14F-4D97-AF65-F5344CB8AC3E}">
        <p14:creationId xmlns:p14="http://schemas.microsoft.com/office/powerpoint/2010/main" val="2950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>
                <a:solidFill>
                  <a:prstClr val="white"/>
                </a:solidFill>
              </a:rPr>
              <a:t>Learning Full-Stack JavaScript Development: MongoDB, Node, and React </a:t>
            </a:r>
            <a:r>
              <a:rPr lang="en-US" i="1" dirty="0" smtClean="0">
                <a:solidFill>
                  <a:prstClr val="white"/>
                </a:solidFill>
              </a:rPr>
              <a:t>, by </a:t>
            </a:r>
            <a:r>
              <a:rPr lang="en-US" i="1" dirty="0">
                <a:solidFill>
                  <a:prstClr val="white"/>
                </a:solidFill>
              </a:rPr>
              <a:t>Samer Buna, 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React Elements and JSX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React Components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Component Composability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Components with Modules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Component State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Component Life Cycle</a:t>
            </a:r>
          </a:p>
          <a:p>
            <a:pPr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What </a:t>
            </a: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is React.js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04935"/>
            <a:ext cx="8229600" cy="527839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Characteristics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React.js is a </a:t>
            </a:r>
            <a:r>
              <a:rPr lang="en-US" b="1" i="1" dirty="0" smtClean="0">
                <a:solidFill>
                  <a:srgbClr val="92D050"/>
                </a:solidFill>
              </a:rPr>
              <a:t>component based </a:t>
            </a:r>
            <a:r>
              <a:rPr lang="en-US" dirty="0" smtClean="0">
                <a:solidFill>
                  <a:schemeClr val="bg1"/>
                </a:solidFill>
              </a:rPr>
              <a:t>framework 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takes the approach of </a:t>
            </a:r>
            <a:r>
              <a:rPr lang="en-US" b="1" i="1" dirty="0" smtClean="0">
                <a:solidFill>
                  <a:srgbClr val="92D050"/>
                </a:solidFill>
              </a:rPr>
              <a:t>generating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HTML</a:t>
            </a:r>
            <a:r>
              <a:rPr lang="en-US" dirty="0" smtClean="0">
                <a:solidFill>
                  <a:schemeClr val="bg1"/>
                </a:solidFill>
              </a:rPr>
              <a:t> with JavaScript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As opposed to frameworks like AngularJS that </a:t>
            </a:r>
            <a:r>
              <a:rPr lang="en-US" b="1" i="1" dirty="0" smtClean="0">
                <a:solidFill>
                  <a:srgbClr val="92D050"/>
                </a:solidFill>
              </a:rPr>
              <a:t>embed</a:t>
            </a:r>
            <a:r>
              <a:rPr lang="en-US" dirty="0" smtClean="0">
                <a:solidFill>
                  <a:schemeClr val="bg1"/>
                </a:solidFill>
              </a:rPr>
              <a:t> features </a:t>
            </a:r>
            <a:r>
              <a:rPr lang="en-US" b="1" i="1" dirty="0" smtClean="0">
                <a:solidFill>
                  <a:srgbClr val="92D050"/>
                </a:solidFill>
              </a:rPr>
              <a:t>into</a:t>
            </a:r>
            <a:r>
              <a:rPr lang="en-US" dirty="0" smtClean="0">
                <a:solidFill>
                  <a:schemeClr val="bg1"/>
                </a:solidFill>
              </a:rPr>
              <a:t> HTML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Adds the power of working with our data, before generating the HTML</a:t>
            </a:r>
          </a:p>
        </p:txBody>
      </p:sp>
    </p:spTree>
    <p:extLst>
      <p:ext uri="{BB962C8B-B14F-4D97-AF65-F5344CB8AC3E}">
        <p14:creationId xmlns:p14="http://schemas.microsoft.com/office/powerpoint/2010/main" val="3030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Elements and JSX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7"/>
            <a:ext cx="8229600" cy="549188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React Virtual DOM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describe the HTML elements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 smtClean="0">
                <a:solidFill>
                  <a:schemeClr val="bg1"/>
                </a:solidFill>
              </a:rPr>
              <a:t>objects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React puts them together</a:t>
            </a:r>
            <a:r>
              <a:rPr lang="en-US" dirty="0" smtClean="0">
                <a:solidFill>
                  <a:schemeClr val="bg1"/>
                </a:solidFill>
              </a:rPr>
              <a:t> into an </a:t>
            </a:r>
            <a:r>
              <a:rPr lang="en-US" b="1" i="1" dirty="0" smtClean="0">
                <a:solidFill>
                  <a:srgbClr val="92D05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tree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tree is kept in </a:t>
            </a:r>
            <a:r>
              <a:rPr lang="en-US" b="1" i="1" dirty="0" smtClean="0">
                <a:solidFill>
                  <a:srgbClr val="92D050"/>
                </a:solidFill>
              </a:rPr>
              <a:t>memory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When the tree changes, React recalculates it and makes a comparison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It then takes to the browser only the HTML nodes that are different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is what is meant by a </a:t>
            </a:r>
            <a:r>
              <a:rPr lang="en-US" b="1" i="1" dirty="0" smtClean="0">
                <a:solidFill>
                  <a:srgbClr val="92D050"/>
                </a:solidFill>
              </a:rPr>
              <a:t>Virtual DOM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is extremely efficient execution, but not so pleasant to write </a:t>
            </a:r>
            <a:r>
              <a:rPr lang="en-US" dirty="0" smtClean="0">
                <a:solidFill>
                  <a:schemeClr val="bg1"/>
                </a:solidFill>
              </a:rPr>
              <a:t>HTML, therefore </a:t>
            </a:r>
            <a:r>
              <a:rPr lang="en-US" b="1" i="1" dirty="0" smtClean="0">
                <a:solidFill>
                  <a:srgbClr val="92D050"/>
                </a:solidFill>
              </a:rPr>
              <a:t>JSX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Elements and JSX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7"/>
            <a:ext cx="8229600" cy="549188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JSX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Creating the HTML elements with JavaScript in React can sometimes be cumbersome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JSX</a:t>
            </a:r>
            <a:r>
              <a:rPr lang="en-US" dirty="0" smtClean="0">
                <a:solidFill>
                  <a:schemeClr val="bg1"/>
                </a:solidFill>
              </a:rPr>
              <a:t> (JavaScript Extended) allows us to embed HTML directly into the JavaScript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Can be less cumbersome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Visually easier to handle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JSX can also use JavaScript </a:t>
            </a:r>
            <a:r>
              <a:rPr lang="en-US" b="1" i="1" dirty="0" smtClean="0">
                <a:solidFill>
                  <a:srgbClr val="92D050"/>
                </a:solidFill>
              </a:rPr>
              <a:t>variables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i="1" dirty="0" smtClean="0">
                <a:solidFill>
                  <a:srgbClr val="92D050"/>
                </a:solidFill>
              </a:rPr>
              <a:t>expressions</a:t>
            </a:r>
            <a:r>
              <a:rPr lang="en-US" dirty="0" smtClean="0">
                <a:solidFill>
                  <a:schemeClr val="bg1"/>
                </a:solidFill>
              </a:rPr>
              <a:t> by enclosing them in curly braces</a:t>
            </a:r>
          </a:p>
          <a:p>
            <a:pPr marL="457200" lvl="1" indent="0">
              <a:buClr>
                <a:srgbClr val="FFFF00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&lt;h2&gt;Random: {Math.random()}&lt;/h2&gt;</a:t>
            </a:r>
            <a:endParaRPr lang="en-US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Exercise07_02_01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React Elements and JSX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0" y="2873724"/>
            <a:ext cx="6928580" cy="2969392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Elements and JSX</a:t>
            </a: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Components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7"/>
            <a:ext cx="8229600" cy="5491880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React Components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We do not usually work with React components directly as we have been doing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Normally, we create </a:t>
            </a:r>
            <a:r>
              <a:rPr lang="en-US" b="1" i="1" dirty="0" smtClean="0">
                <a:solidFill>
                  <a:srgbClr val="92D050"/>
                </a:solidFill>
              </a:rPr>
              <a:t>components</a:t>
            </a:r>
            <a:r>
              <a:rPr lang="en-US" dirty="0" smtClean="0">
                <a:solidFill>
                  <a:schemeClr val="bg1"/>
                </a:solidFill>
              </a:rPr>
              <a:t> with React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React component is </a:t>
            </a:r>
            <a:r>
              <a:rPr lang="en-US" dirty="0">
                <a:solidFill>
                  <a:schemeClr val="bg1"/>
                </a:solidFill>
              </a:rPr>
              <a:t>usually a </a:t>
            </a:r>
            <a:r>
              <a:rPr lang="en-US" b="1" i="1" dirty="0" smtClean="0">
                <a:solidFill>
                  <a:srgbClr val="92D050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set </a:t>
            </a:r>
            <a:r>
              <a:rPr lang="en-US" dirty="0" smtClean="0">
                <a:solidFill>
                  <a:schemeClr val="bg1"/>
                </a:solidFill>
              </a:rPr>
              <a:t>as 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function </a:t>
            </a:r>
            <a:r>
              <a:rPr lang="en-US" b="1" i="1" dirty="0" smtClean="0">
                <a:solidFill>
                  <a:srgbClr val="92D050"/>
                </a:solidFill>
              </a:rPr>
              <a:t>returns</a:t>
            </a:r>
            <a:r>
              <a:rPr lang="en-US" dirty="0" smtClean="0">
                <a:solidFill>
                  <a:schemeClr val="bg1"/>
                </a:solidFill>
              </a:rPr>
              <a:t> the necessary HTML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component may then be used in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ReactDOM.render()</a:t>
            </a:r>
            <a:r>
              <a:rPr lang="en-US" dirty="0" smtClean="0">
                <a:solidFill>
                  <a:schemeClr val="bg1"/>
                </a:solidFill>
              </a:rPr>
              <a:t>method like a regular HTML element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Best Practices: the topmost level component is usually named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React Components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91446"/>
            <a:ext cx="8229600" cy="563651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React Components Advantages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are very readable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They can be reused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Because they are built with functions, we can pass parameters to them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We usually call the parameter props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App = (props) =&gt; {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We pass the argument to the parameter inside the component’s tag as an attribute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&lt;App someProp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=”A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prop” /&gt;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 attribute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name can be used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 component 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 as a property of the parameter</a:t>
            </a:r>
            <a:r>
              <a:rPr lang="en-US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{props.someProp}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14513</TotalTime>
  <Words>620</Words>
  <Application>Microsoft Office PowerPoint</Application>
  <PresentationFormat>On-screen Show (4:3)</PresentationFormat>
  <Paragraphs>111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Credits</vt:lpstr>
      <vt:lpstr>LEARNING OBJECTIVES</vt:lpstr>
      <vt:lpstr>What is React.js</vt:lpstr>
      <vt:lpstr>React Elements and JSX</vt:lpstr>
      <vt:lpstr>React Elements and JSX</vt:lpstr>
      <vt:lpstr>React Elements and JSX</vt:lpstr>
      <vt:lpstr>React Components</vt:lpstr>
      <vt:lpstr>React Components</vt:lpstr>
      <vt:lpstr>React Components</vt:lpstr>
      <vt:lpstr>React Components</vt:lpstr>
      <vt:lpstr>Component Composability</vt:lpstr>
      <vt:lpstr>Component Composability</vt:lpstr>
      <vt:lpstr>Components with Modules</vt:lpstr>
      <vt:lpstr>Component State</vt:lpstr>
      <vt:lpstr>Component State</vt:lpstr>
      <vt:lpstr>Component Life Cycle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452</cp:revision>
  <cp:lastPrinted>2018-05-03T18:28:31Z</cp:lastPrinted>
  <dcterms:created xsi:type="dcterms:W3CDTF">2013-01-24T22:24:37Z</dcterms:created>
  <dcterms:modified xsi:type="dcterms:W3CDTF">2019-05-05T18:35:28Z</dcterms:modified>
</cp:coreProperties>
</file>