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1" r:id="rId3"/>
    <p:sldId id="316" r:id="rId4"/>
    <p:sldId id="317" r:id="rId5"/>
    <p:sldId id="378" r:id="rId6"/>
    <p:sldId id="379" r:id="rId7"/>
    <p:sldId id="380" r:id="rId8"/>
    <p:sldId id="381" r:id="rId9"/>
    <p:sldId id="382" r:id="rId10"/>
    <p:sldId id="384" r:id="rId11"/>
    <p:sldId id="383" r:id="rId12"/>
    <p:sldId id="388" r:id="rId13"/>
    <p:sldId id="377" r:id="rId14"/>
    <p:sldId id="386" r:id="rId15"/>
    <p:sldId id="385" r:id="rId16"/>
    <p:sldId id="387" r:id="rId17"/>
    <p:sldId id="389" r:id="rId18"/>
    <p:sldId id="391" r:id="rId19"/>
    <p:sldId id="392" r:id="rId20"/>
    <p:sldId id="393" r:id="rId21"/>
    <p:sldId id="394" r:id="rId22"/>
    <p:sldId id="395" r:id="rId23"/>
    <p:sldId id="390" r:id="rId24"/>
    <p:sldId id="396" r:id="rId25"/>
    <p:sldId id="398" r:id="rId26"/>
    <p:sldId id="397" r:id="rId27"/>
    <p:sldId id="399" r:id="rId28"/>
    <p:sldId id="400" r:id="rId29"/>
    <p:sldId id="401" r:id="rId30"/>
    <p:sldId id="402" r:id="rId31"/>
    <p:sldId id="403" r:id="rId32"/>
    <p:sldId id="407" r:id="rId33"/>
    <p:sldId id="406" r:id="rId34"/>
    <p:sldId id="405" r:id="rId35"/>
    <p:sldId id="404" r:id="rId36"/>
    <p:sldId id="408" r:id="rId37"/>
    <p:sldId id="410" r:id="rId38"/>
    <p:sldId id="411" r:id="rId39"/>
    <p:sldId id="412" r:id="rId40"/>
    <p:sldId id="413" r:id="rId41"/>
    <p:sldId id="414" r:id="rId42"/>
    <p:sldId id="409" r:id="rId43"/>
    <p:sldId id="415" r:id="rId44"/>
    <p:sldId id="417" r:id="rId45"/>
    <p:sldId id="419" r:id="rId46"/>
    <p:sldId id="420" r:id="rId47"/>
    <p:sldId id="421" r:id="rId48"/>
    <p:sldId id="422" r:id="rId49"/>
    <p:sldId id="423" r:id="rId50"/>
    <p:sldId id="424" r:id="rId51"/>
    <p:sldId id="426" r:id="rId52"/>
    <p:sldId id="427" r:id="rId53"/>
    <p:sldId id="428" r:id="rId54"/>
    <p:sldId id="425" r:id="rId55"/>
    <p:sldId id="429" r:id="rId56"/>
    <p:sldId id="430" r:id="rId5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16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0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24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0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Functions and Control</a:t>
            </a:r>
            <a:b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Structures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D68E-12A6-1449-8CAB-CBCAF0D81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F80E18-4FFE-DD4D-979C-4AD718D1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15044"/>
            <a:ext cx="6347714" cy="4426319"/>
          </a:xfrm>
        </p:spPr>
        <p:txBody>
          <a:bodyPr/>
          <a:lstStyle/>
          <a:p>
            <a:r>
              <a:rPr lang="en-US" dirty="0"/>
              <a:t>Programming Exercise 02_02_01 – Step 1</a:t>
            </a:r>
          </a:p>
          <a:p>
            <a:pPr lvl="1"/>
            <a:r>
              <a:rPr lang="en-US" dirty="0"/>
              <a:t>Using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95" y="2683410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Passing Parameters </a:t>
            </a:r>
          </a:p>
          <a:p>
            <a:pPr lvl="1"/>
            <a:r>
              <a:rPr lang="en-US"/>
              <a:t>A function parameter can be passed by value or by reference</a:t>
            </a:r>
          </a:p>
          <a:p>
            <a:pPr lvl="1"/>
            <a:r>
              <a:rPr lang="en-US"/>
              <a:t>A function parameter that is passed by value is a local copy of the variable</a:t>
            </a:r>
          </a:p>
          <a:p>
            <a:pPr lvl="2"/>
            <a:r>
              <a:rPr lang="en-US"/>
              <a:t>The original is not changed outside the function</a:t>
            </a:r>
          </a:p>
          <a:p>
            <a:pPr lvl="1"/>
            <a:r>
              <a:rPr lang="en-US"/>
              <a:t>A function parameter that is passed by reference is a reference to the original variable</a:t>
            </a:r>
          </a:p>
          <a:p>
            <a:pPr lvl="2"/>
            <a:r>
              <a:rPr lang="en-US"/>
              <a:t>The original is changed outside the function</a:t>
            </a:r>
          </a:p>
          <a:p>
            <a:pPr lvl="2"/>
            <a:r>
              <a:rPr lang="en-US"/>
              <a:t>Use an ampersand ( &amp; ) before the $ to pass by reference</a:t>
            </a:r>
            <a:br>
              <a:rPr lang="en-US"/>
            </a:br>
            <a:r>
              <a:rPr lang="en-US"/>
              <a:t>	&amp;$companyName = $newName;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Default Parameters </a:t>
            </a:r>
          </a:p>
          <a:p>
            <a:pPr lvl="1"/>
            <a:r>
              <a:rPr lang="en-US"/>
              <a:t>A function parameter can be given a default</a:t>
            </a:r>
            <a:br>
              <a:rPr lang="en-US"/>
            </a:br>
            <a:r>
              <a:rPr lang="en-US"/>
              <a:t>function paint($room=”office”, 					$color=”red”)</a:t>
            </a:r>
          </a:p>
          <a:p>
            <a:pPr lvl="1"/>
            <a:r>
              <a:rPr lang="en-US"/>
              <a:t>The following will work as expected:</a:t>
            </a:r>
            <a:br>
              <a:rPr lang="en-US"/>
            </a:br>
            <a:r>
              <a:rPr lang="en-US"/>
              <a:t>		$paint();</a:t>
            </a:r>
            <a:br>
              <a:rPr lang="en-US"/>
            </a:br>
            <a:r>
              <a:rPr lang="en-US"/>
              <a:t>		$paint(”bedroom”, ”blue”);</a:t>
            </a:r>
            <a:br>
              <a:rPr lang="en-US"/>
            </a:br>
            <a:r>
              <a:rPr lang="en-US"/>
              <a:t>		$paint(”bedroom”, null);</a:t>
            </a:r>
            <a:br>
              <a:rPr lang="en-US"/>
            </a:br>
            <a:r>
              <a:rPr lang="en-US"/>
              <a:t>		$paint(”bedroom”);</a:t>
            </a:r>
          </a:p>
          <a:p>
            <a:pPr lvl="1"/>
            <a:r>
              <a:rPr lang="en-US"/>
              <a:t>The following will not work as expected</a:t>
            </a:r>
            <a:br>
              <a:rPr lang="en-US"/>
            </a:br>
            <a:r>
              <a:rPr lang="en-US"/>
              <a:t>		$paint(”blue”);</a:t>
            </a:r>
          </a:p>
          <a:p>
            <a:pPr lvl="1"/>
            <a:r>
              <a:rPr lang="en-US"/>
              <a:t>The defaults must be after the required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2</a:t>
            </a:r>
          </a:p>
          <a:p>
            <a:pPr lvl="1"/>
            <a:r>
              <a:rPr lang="en-US"/>
              <a:t>Passing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3" y="2944565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Variable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 Scope </a:t>
            </a:r>
          </a:p>
          <a:p>
            <a:pPr lvl="1"/>
            <a:r>
              <a:rPr lang="en-US"/>
              <a:t>Exactly where in a program a declared variable can be seen or used</a:t>
            </a:r>
          </a:p>
          <a:p>
            <a:pPr lvl="1"/>
            <a:r>
              <a:rPr lang="en-US"/>
              <a:t>A variable’s scope can be either global or local</a:t>
            </a:r>
          </a:p>
          <a:p>
            <a:pPr lvl="1"/>
            <a:r>
              <a:rPr lang="en-US"/>
              <a:t>A global variable is one that is declared outside a function and is available to all parts of a program</a:t>
            </a:r>
          </a:p>
          <a:p>
            <a:pPr lvl="1"/>
            <a:r>
              <a:rPr lang="en-US"/>
              <a:t>A local variable is declared inside a function and is only available within that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Variable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global Keyword</a:t>
            </a:r>
          </a:p>
          <a:p>
            <a:pPr lvl="1"/>
            <a:r>
              <a:rPr lang="en-US"/>
              <a:t>A global variable must be declared with the global keyword inside a function </a:t>
            </a:r>
          </a:p>
          <a:p>
            <a:pPr lvl="1"/>
            <a:r>
              <a:rPr lang="en-US"/>
              <a:t>Makes the variable available within the scope of that function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18" y="3834838"/>
            <a:ext cx="5613148" cy="28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Variable Scope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50670"/>
            <a:ext cx="6347714" cy="4390693"/>
          </a:xfrm>
        </p:spPr>
        <p:txBody>
          <a:bodyPr/>
          <a:lstStyle/>
          <a:p>
            <a:r>
              <a:rPr lang="en-US" dirty="0"/>
              <a:t>Programming Exercise 02_02_01 – Step 3</a:t>
            </a:r>
          </a:p>
          <a:p>
            <a:pPr lvl="1"/>
            <a:r>
              <a:rPr lang="en-US" dirty="0"/>
              <a:t>Variable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5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 of Control</a:t>
            </a:r>
          </a:p>
          <a:p>
            <a:pPr lvl="1"/>
            <a:r>
              <a:rPr lang="en-US"/>
              <a:t>Refers to the order in which, or if, the individual statements of a program are executed or evaluated</a:t>
            </a:r>
          </a:p>
          <a:p>
            <a:pPr lvl="1"/>
            <a:r>
              <a:rPr lang="en-US"/>
              <a:t>Purpose is to take execution out of a directly sequential path</a:t>
            </a:r>
          </a:p>
          <a:p>
            <a:pPr lvl="1"/>
            <a:r>
              <a:rPr lang="en-US"/>
              <a:t>Regulates the non-sequential steps</a:t>
            </a:r>
          </a:p>
          <a:p>
            <a:pPr lvl="1"/>
            <a:r>
              <a:rPr lang="en-US"/>
              <a:t>All possible algorithms can be expressed in terms of just three simple logic structures</a:t>
            </a:r>
          </a:p>
          <a:p>
            <a:pPr lvl="2"/>
            <a:r>
              <a:rPr lang="en-US"/>
              <a:t>Sequence</a:t>
            </a:r>
          </a:p>
          <a:p>
            <a:pPr lvl="2"/>
            <a:r>
              <a:rPr lang="en-US"/>
              <a:t>Decision</a:t>
            </a:r>
          </a:p>
          <a:p>
            <a:pPr lvl="2"/>
            <a:r>
              <a:rPr lang="en-US"/>
              <a:t>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 of Control Constructs</a:t>
            </a:r>
          </a:p>
          <a:p>
            <a:pPr lvl="1"/>
            <a:r>
              <a:rPr lang="en-US"/>
              <a:t>Conditional: selection, decisions, branching</a:t>
            </a:r>
          </a:p>
          <a:p>
            <a:pPr lvl="2"/>
            <a:r>
              <a:rPr lang="en-US"/>
              <a:t>if...else construct</a:t>
            </a:r>
          </a:p>
          <a:p>
            <a:pPr lvl="2"/>
            <a:r>
              <a:rPr lang="en-US"/>
              <a:t>switch construct</a:t>
            </a:r>
          </a:p>
          <a:p>
            <a:pPr lvl="1"/>
            <a:r>
              <a:rPr lang="en-US"/>
              <a:t>Iteration: looping, repetition</a:t>
            </a:r>
          </a:p>
          <a:p>
            <a:pPr lvl="2"/>
            <a:r>
              <a:rPr lang="en-US"/>
              <a:t>while loop</a:t>
            </a:r>
          </a:p>
          <a:p>
            <a:pPr lvl="2"/>
            <a:r>
              <a:rPr lang="en-US"/>
              <a:t>do...while loop</a:t>
            </a:r>
          </a:p>
          <a:p>
            <a:pPr lvl="2"/>
            <a:r>
              <a:rPr lang="en-US"/>
              <a:t>for loop</a:t>
            </a:r>
          </a:p>
          <a:p>
            <a:pPr lvl="2"/>
            <a:r>
              <a:rPr lang="en-US"/>
              <a:t>foreach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Expressions</a:t>
            </a:r>
          </a:p>
          <a:p>
            <a:pPr lvl="1"/>
            <a:r>
              <a:rPr lang="en-US"/>
              <a:t>Used to execute specific programming code based on the evaluation of a the expression</a:t>
            </a:r>
          </a:p>
          <a:p>
            <a:pPr lvl="1"/>
            <a:r>
              <a:rPr lang="en-US"/>
              <a:t>Conditional expressions are combinations</a:t>
            </a:r>
          </a:p>
          <a:p>
            <a:pPr lvl="2"/>
            <a:r>
              <a:rPr lang="en-US"/>
              <a:t>Boolean expressions which evaluate to:</a:t>
            </a:r>
          </a:p>
          <a:p>
            <a:pPr lvl="2"/>
            <a:r>
              <a:rPr lang="en-US"/>
              <a:t>		True  False</a:t>
            </a:r>
          </a:p>
          <a:p>
            <a:pPr lvl="2"/>
            <a:r>
              <a:rPr lang="en-US"/>
              <a:t>Relational or comparison operators</a:t>
            </a:r>
          </a:p>
          <a:p>
            <a:pPr lvl="2"/>
            <a:r>
              <a:rPr lang="en-US"/>
              <a:t>		&gt;  &lt;   &gt;=  &lt;=  == === != !==</a:t>
            </a:r>
          </a:p>
          <a:p>
            <a:pPr lvl="2"/>
            <a:r>
              <a:rPr lang="en-US"/>
              <a:t>Logical or Boolean operators combine multiple conditions</a:t>
            </a:r>
          </a:p>
          <a:p>
            <a:pPr lvl="2"/>
            <a:r>
              <a:rPr lang="en-US"/>
              <a:t>		&amp;&amp;  and  ||  or 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Expressions</a:t>
            </a:r>
          </a:p>
          <a:p>
            <a:pPr lvl="1"/>
            <a:r>
              <a:rPr lang="en-US"/>
              <a:t>Conditional expressions are combinations</a:t>
            </a:r>
          </a:p>
          <a:p>
            <a:pPr lvl="2"/>
            <a:r>
              <a:rPr lang="en-US"/>
              <a:t>$age &gt; 65</a:t>
            </a:r>
          </a:p>
          <a:p>
            <a:pPr lvl="2"/>
            <a:r>
              <a:rPr lang="en-US"/>
              <a:t>$answer == ”yes”</a:t>
            </a:r>
          </a:p>
          <a:p>
            <a:pPr lvl="2"/>
            <a:r>
              <a:rPr lang="en-US"/>
              <a:t>$answer === ”yes”</a:t>
            </a:r>
          </a:p>
          <a:p>
            <a:pPr lvl="2"/>
            <a:r>
              <a:rPr lang="en-US"/>
              <a:t>$age &gt; 12 and $age &lt; 65</a:t>
            </a:r>
          </a:p>
          <a:p>
            <a:pPr lvl="2"/>
            <a:r>
              <a:rPr lang="en-US"/>
              <a:t>$age &gt; 12 &amp;&amp; $age &lt; 65</a:t>
            </a:r>
          </a:p>
          <a:p>
            <a:pPr lvl="2"/>
            <a:r>
              <a:rPr lang="en-US"/>
              <a:t>$balance &lt; 0 || $overdraft ===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  <a:p>
            <a:pPr lvl="1"/>
            <a:r>
              <a:rPr lang="en-US"/>
              <a:t>Used to execute specific programming code based on the evaluation of its conditional expression</a:t>
            </a:r>
          </a:p>
          <a:p>
            <a:pPr lvl="1"/>
            <a:r>
              <a:rPr lang="en-US"/>
              <a:t>Syntax</a:t>
            </a:r>
          </a:p>
          <a:p>
            <a:pPr lvl="2"/>
            <a:r>
              <a:rPr lang="en-US"/>
              <a:t>if (conditional expression){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</a:p>
          <a:p>
            <a:pPr lvl="1"/>
            <a:r>
              <a:rPr lang="en-US"/>
              <a:t>Contains three parts:</a:t>
            </a:r>
          </a:p>
          <a:p>
            <a:pPr lvl="2"/>
            <a:r>
              <a:rPr lang="en-US"/>
              <a:t>Keyword if </a:t>
            </a:r>
          </a:p>
          <a:p>
            <a:pPr lvl="2"/>
            <a:r>
              <a:rPr lang="en-US"/>
              <a:t>A conditional expression enclosed within parentheses</a:t>
            </a:r>
          </a:p>
          <a:p>
            <a:pPr lvl="2"/>
            <a:r>
              <a:rPr lang="en-US"/>
              <a:t>The executable statements in a code block delimited with curly braces ( {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  <a:p>
            <a:pPr lvl="2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7" y="2207478"/>
            <a:ext cx="8189785" cy="27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4</a:t>
            </a:r>
          </a:p>
          <a:p>
            <a:pPr lvl="1"/>
            <a:r>
              <a:rPr lang="en-US"/>
              <a:t>if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9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if…else Statements</a:t>
            </a:r>
          </a:p>
          <a:p>
            <a:pPr lvl="1"/>
            <a:r>
              <a:rPr lang="en-US"/>
              <a:t>An if statement that includes an else clause</a:t>
            </a:r>
          </a:p>
          <a:p>
            <a:pPr lvl="1"/>
            <a:r>
              <a:rPr lang="en-US"/>
              <a:t>An else clause executes when the condition in an if...else statement evaluates to false</a:t>
            </a:r>
          </a:p>
          <a:p>
            <a:pPr lvl="1"/>
            <a:r>
              <a:rPr lang="en-US"/>
              <a:t>Syntax</a:t>
            </a:r>
          </a:p>
          <a:p>
            <a:pPr lvl="2"/>
            <a:r>
              <a:rPr lang="en-US"/>
              <a:t>if (conditional expression){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else 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if…else Statements</a:t>
            </a:r>
          </a:p>
          <a:p>
            <a:pPr lvl="1"/>
            <a:r>
              <a:rPr lang="en-US"/>
              <a:t>An if statement can be constructed without the else clause</a:t>
            </a:r>
          </a:p>
          <a:p>
            <a:pPr lvl="1"/>
            <a:r>
              <a:rPr lang="en-US"/>
              <a:t>The else clause can only be used with an if statement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3651022"/>
            <a:ext cx="699232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8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5</a:t>
            </a:r>
          </a:p>
          <a:p>
            <a:pPr lvl="1"/>
            <a:r>
              <a:rPr lang="en-US"/>
              <a:t>if…else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else if and elseif Statements</a:t>
            </a:r>
          </a:p>
          <a:p>
            <a:pPr lvl="1"/>
            <a:r>
              <a:rPr lang="en-US"/>
              <a:t>Used to construct sequential if...else statements</a:t>
            </a:r>
          </a:p>
          <a:p>
            <a:pPr lvl="2"/>
            <a:r>
              <a:rPr lang="en-US"/>
              <a:t>if (conditional expression){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else if (conditional expression){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</a:p>
          <a:p>
            <a:pPr lvl="2"/>
            <a:r>
              <a:rPr lang="en-US"/>
              <a:t>elseif (conditional expression){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else {</a:t>
            </a:r>
            <a:br>
              <a:rPr lang="en-US"/>
            </a:br>
            <a:r>
              <a:rPr lang="en-US"/>
              <a:t>	statements;</a:t>
            </a:r>
            <a:br>
              <a:rPr lang="en-US"/>
            </a:b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4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6</a:t>
            </a:r>
          </a:p>
          <a:p>
            <a:pPr lvl="1"/>
            <a:r>
              <a:rPr lang="en-US"/>
              <a:t>else if and elseif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07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Nested if Statements</a:t>
            </a:r>
          </a:p>
          <a:p>
            <a:pPr lvl="1"/>
            <a:r>
              <a:rPr lang="en-US"/>
              <a:t>When one decision-making statement is contained within another decision-making statement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6" y="2937286"/>
            <a:ext cx="7745808" cy="24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Discover functions to organize PHP code</a:t>
            </a:r>
          </a:p>
          <a:p>
            <a:r>
              <a:rPr lang="en-US"/>
              <a:t>Examine variable scope</a:t>
            </a:r>
          </a:p>
          <a:p>
            <a:r>
              <a:rPr lang="en-US"/>
              <a:t>Contrast conditional statements if, if...else, and switch </a:t>
            </a:r>
          </a:p>
          <a:p>
            <a:r>
              <a:rPr lang="en-US"/>
              <a:t>Compare iteration statements, while, do...while, for, and foreach</a:t>
            </a:r>
          </a:p>
          <a:p>
            <a:r>
              <a:rPr lang="en-US"/>
              <a:t>Analyze include and require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7</a:t>
            </a:r>
          </a:p>
          <a:p>
            <a:pPr lvl="1"/>
            <a:r>
              <a:rPr lang="en-US"/>
              <a:t>Nested if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Statements</a:t>
            </a:r>
          </a:p>
          <a:p>
            <a:pPr lvl="1"/>
            <a:r>
              <a:rPr lang="en-US"/>
              <a:t>Control program flow by executing a specific set of statements depending on the value of an expression</a:t>
            </a:r>
          </a:p>
          <a:p>
            <a:pPr lvl="1"/>
            <a:r>
              <a:rPr lang="en-US"/>
              <a:t>Compare the expression value to a value contained within a statement called a case label</a:t>
            </a:r>
          </a:p>
          <a:p>
            <a:pPr lvl="1"/>
            <a:r>
              <a:rPr lang="en-US"/>
              <a:t>A case label is followed by one or more statements that execute if the value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Statements</a:t>
            </a:r>
          </a:p>
          <a:p>
            <a:pPr lvl="1"/>
            <a:r>
              <a:rPr lang="en-US"/>
              <a:t>A case label consists of:</a:t>
            </a:r>
          </a:p>
          <a:p>
            <a:pPr lvl="2"/>
            <a:r>
              <a:rPr lang="en-US"/>
              <a:t>The keyword case </a:t>
            </a:r>
          </a:p>
          <a:p>
            <a:pPr lvl="2"/>
            <a:r>
              <a:rPr lang="en-US"/>
              <a:t>A literal value or variable name </a:t>
            </a:r>
          </a:p>
          <a:p>
            <a:pPr lvl="2"/>
            <a:r>
              <a:rPr lang="en-US"/>
              <a:t>A colon ( : )</a:t>
            </a:r>
          </a:p>
          <a:p>
            <a:pPr lvl="1"/>
            <a:r>
              <a:rPr lang="en-US"/>
              <a:t>A case label can be followed by a single statement or multiple statements</a:t>
            </a:r>
          </a:p>
          <a:p>
            <a:pPr lvl="1"/>
            <a:r>
              <a:rPr lang="en-US"/>
              <a:t>case usually followed by optional break statement</a:t>
            </a:r>
          </a:p>
          <a:p>
            <a:pPr lvl="2"/>
            <a:r>
              <a:rPr lang="en-US"/>
              <a:t>Without a break, falls through to next case</a:t>
            </a:r>
          </a:p>
          <a:p>
            <a:pPr lvl="1"/>
            <a:r>
              <a:rPr lang="en-US"/>
              <a:t>Multiple statements for a case label do not need to be enclosed within a code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Statements</a:t>
            </a:r>
          </a:p>
          <a:p>
            <a:pPr lvl="1"/>
            <a:r>
              <a:rPr lang="en-US"/>
              <a:t>The default label </a:t>
            </a:r>
          </a:p>
          <a:p>
            <a:pPr lvl="2"/>
            <a:r>
              <a:rPr lang="en-US"/>
              <a:t>Contains statements that execute when the value returned by the switch statement expression does not match a case label</a:t>
            </a:r>
          </a:p>
          <a:p>
            <a:pPr lvl="1"/>
            <a:r>
              <a:rPr lang="en-US"/>
              <a:t>A default label consists of:</a:t>
            </a:r>
          </a:p>
          <a:p>
            <a:pPr lvl="2"/>
            <a:r>
              <a:rPr lang="en-US"/>
              <a:t>The keyword default </a:t>
            </a:r>
          </a:p>
          <a:p>
            <a:pPr lvl="2"/>
            <a:r>
              <a:rPr lang="en-US"/>
              <a:t>Followed by a colon ( : )</a:t>
            </a:r>
          </a:p>
          <a:p>
            <a:pPr lvl="1"/>
            <a:r>
              <a:rPr lang="en-US"/>
              <a:t>Multiple case labels can be used for one set of statements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79" y="5178247"/>
            <a:ext cx="2732383" cy="1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Statements</a:t>
            </a:r>
          </a:p>
          <a:p>
            <a:pPr lvl="1"/>
            <a:r>
              <a:rPr lang="en-US"/>
              <a:t>Syntax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83" y="1757370"/>
            <a:ext cx="4848902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8</a:t>
            </a:r>
          </a:p>
          <a:p>
            <a:pPr lvl="1"/>
            <a:r>
              <a:rPr lang="en-US"/>
              <a:t>switch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5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Iteration or Loops</a:t>
            </a:r>
          </a:p>
          <a:p>
            <a:pPr lvl="1"/>
            <a:r>
              <a:rPr lang="en-US"/>
              <a:t>A loop statement is a control structure that repeatedly executes a code block </a:t>
            </a:r>
          </a:p>
          <a:p>
            <a:pPr lvl="2"/>
            <a:r>
              <a:rPr lang="en-US"/>
              <a:t>Statements execute while a specific condition is true</a:t>
            </a:r>
          </a:p>
          <a:p>
            <a:pPr lvl="2"/>
            <a:r>
              <a:rPr lang="en-US"/>
              <a:t>Or until a specific condition becomes true</a:t>
            </a:r>
          </a:p>
          <a:p>
            <a:pPr lvl="1"/>
            <a:r>
              <a:rPr lang="en-US"/>
              <a:t>Four types of Iteration </a:t>
            </a:r>
          </a:p>
          <a:p>
            <a:pPr lvl="2"/>
            <a:r>
              <a:rPr lang="en-US"/>
              <a:t>while loop</a:t>
            </a:r>
          </a:p>
          <a:p>
            <a:pPr lvl="2"/>
            <a:r>
              <a:rPr lang="en-US"/>
              <a:t>do...while loop</a:t>
            </a:r>
          </a:p>
          <a:p>
            <a:pPr lvl="2"/>
            <a:r>
              <a:rPr lang="en-US"/>
              <a:t>for loop</a:t>
            </a:r>
          </a:p>
          <a:p>
            <a:pPr lvl="2"/>
            <a:r>
              <a:rPr lang="en-US"/>
              <a:t>foreach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Iteration or Loops</a:t>
            </a:r>
          </a:p>
          <a:p>
            <a:pPr lvl="1"/>
            <a:r>
              <a:rPr lang="en-US"/>
              <a:t>Each repetition of a loop is called an iteration</a:t>
            </a:r>
          </a:p>
          <a:p>
            <a:pPr lvl="1"/>
            <a:r>
              <a:rPr lang="en-US"/>
              <a:t>Whether an iteration occurs is controlled by a sentinel</a:t>
            </a:r>
          </a:p>
          <a:p>
            <a:pPr lvl="2"/>
            <a:r>
              <a:rPr lang="en-US"/>
              <a:t>A sentinel may by condition-controlled </a:t>
            </a:r>
          </a:p>
          <a:p>
            <a:pPr lvl="2"/>
            <a:r>
              <a:rPr lang="en-US"/>
              <a:t>A sentinel may by count-controlled </a:t>
            </a:r>
          </a:p>
          <a:p>
            <a:pPr lvl="1"/>
            <a:r>
              <a:rPr lang="en-US"/>
              <a:t>A loop may be either top-tested or bottom-tested</a:t>
            </a:r>
          </a:p>
          <a:p>
            <a:pPr lvl="1"/>
            <a:r>
              <a:rPr lang="en-US"/>
              <a:t>An infinite loop never ends because its conditional expression never evaluates to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Loops</a:t>
            </a:r>
          </a:p>
          <a:p>
            <a:pPr lvl="1"/>
            <a:r>
              <a:rPr lang="en-US"/>
              <a:t>Top-tested, tests the condition prior to executing the loop code block</a:t>
            </a:r>
          </a:p>
          <a:p>
            <a:pPr lvl="2"/>
            <a:r>
              <a:rPr lang="en-US"/>
              <a:t>Therefore, not guaranteed to execute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while (conditional expression){</a:t>
            </a:r>
            <a:br>
              <a:rPr lang="en-US"/>
            </a:br>
            <a:r>
              <a:rPr lang="en-US"/>
              <a:t> 	statements;</a:t>
            </a:r>
            <a:br>
              <a:rPr lang="en-US"/>
            </a:br>
            <a:r>
              <a:rPr lang="en-US"/>
              <a:t>	}</a:t>
            </a:r>
          </a:p>
          <a:p>
            <a:pPr lvl="1"/>
            <a:r>
              <a:rPr lang="en-US"/>
              <a:t>As long as the conditional expression, or sentinel, evaluates to true, the following code block executes repeatedly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Loops</a:t>
            </a:r>
          </a:p>
          <a:p>
            <a:pPr lvl="1"/>
            <a:r>
              <a:rPr lang="en-US"/>
              <a:t>Condition-controlled</a:t>
            </a:r>
            <a:br>
              <a:rPr lang="en-US"/>
            </a:br>
            <a:r>
              <a:rPr lang="en-US"/>
              <a:t>	$number = rand(1,100);</a:t>
            </a:r>
            <a:br>
              <a:rPr lang="en-US"/>
            </a:br>
            <a:r>
              <a:rPr lang="en-US"/>
              <a:t>	while ($number !== 52){</a:t>
            </a:r>
            <a:br>
              <a:rPr lang="en-US"/>
            </a:br>
            <a:r>
              <a:rPr lang="en-US"/>
              <a:t> 	$number = rand(1,100);</a:t>
            </a:r>
            <a:br>
              <a:rPr lang="en-US"/>
            </a:br>
            <a:r>
              <a:rPr lang="en-US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Overview</a:t>
            </a:r>
          </a:p>
          <a:p>
            <a:pPr lvl="1"/>
            <a:r>
              <a:rPr lang="en-US"/>
              <a:t>Functions are groups of statements that execute as a single unit</a:t>
            </a:r>
          </a:p>
          <a:p>
            <a:pPr lvl="1"/>
            <a:r>
              <a:rPr lang="en-US"/>
              <a:t>Usually designed to perform a specific task</a:t>
            </a:r>
          </a:p>
          <a:p>
            <a:pPr lvl="1"/>
            <a:r>
              <a:rPr lang="en-US"/>
              <a:t>Can be called upon whenever that task is needed</a:t>
            </a:r>
          </a:p>
          <a:p>
            <a:pPr lvl="1"/>
            <a:r>
              <a:rPr lang="en-US"/>
              <a:t>The program may provide data to functions</a:t>
            </a:r>
          </a:p>
          <a:p>
            <a:pPr lvl="1"/>
            <a:r>
              <a:rPr lang="en-US"/>
              <a:t>Functions my return data back to the program</a:t>
            </a:r>
          </a:p>
          <a:p>
            <a:pPr lvl="1"/>
            <a:r>
              <a:rPr lang="en-US"/>
              <a:t>Functions may be built-in, or provided by the language API</a:t>
            </a:r>
          </a:p>
          <a:p>
            <a:pPr lvl="1"/>
            <a:r>
              <a:rPr lang="en-US"/>
              <a:t>The programmer may define 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Loops</a:t>
            </a:r>
          </a:p>
          <a:p>
            <a:pPr lvl="1"/>
            <a:r>
              <a:rPr lang="en-US"/>
              <a:t>Count-controlled Increment</a:t>
            </a:r>
            <a:br>
              <a:rPr lang="en-US"/>
            </a:br>
            <a:r>
              <a:rPr lang="en-US"/>
              <a:t>	$count = 1;</a:t>
            </a:r>
            <a:br>
              <a:rPr lang="en-US"/>
            </a:br>
            <a:r>
              <a:rPr lang="en-US"/>
              <a:t>	while ($count &lt;= 5){</a:t>
            </a:r>
            <a:br>
              <a:rPr lang="en-US"/>
            </a:br>
            <a:r>
              <a:rPr lang="en-US"/>
              <a:t>		echo ”$count&lt;br&gt;”;</a:t>
            </a:r>
            <a:br>
              <a:rPr lang="en-US"/>
            </a:br>
            <a:r>
              <a:rPr lang="en-US"/>
              <a:t> 	++$count;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	echo ”&lt;br&gt;You have displayed 5 numbers.”;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04" y="4304542"/>
            <a:ext cx="2873992" cy="20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8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Loops</a:t>
            </a:r>
          </a:p>
          <a:p>
            <a:pPr lvl="1"/>
            <a:r>
              <a:rPr lang="en-US"/>
              <a:t>Count-controlled Decrement</a:t>
            </a:r>
            <a:br>
              <a:rPr lang="en-US"/>
            </a:br>
            <a:r>
              <a:rPr lang="en-US"/>
              <a:t>	$count = 5;</a:t>
            </a:r>
            <a:br>
              <a:rPr lang="en-US"/>
            </a:br>
            <a:r>
              <a:rPr lang="en-US"/>
              <a:t>	while ($count &gt; 0){</a:t>
            </a:r>
            <a:br>
              <a:rPr lang="en-US"/>
            </a:br>
            <a:r>
              <a:rPr lang="en-US"/>
              <a:t>		echo ”$count&lt;br&gt;”;</a:t>
            </a:r>
            <a:br>
              <a:rPr lang="en-US"/>
            </a:br>
            <a:r>
              <a:rPr lang="en-US"/>
              <a:t> 	--$count;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	echo ”&lt;p&gt;We have liftoff.&lt;/p&gt;”;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56" y="4291343"/>
            <a:ext cx="2842488" cy="22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3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9</a:t>
            </a:r>
          </a:p>
          <a:p>
            <a:pPr lvl="1"/>
            <a:r>
              <a:rPr lang="en-US"/>
              <a:t>while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1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do…while Loops</a:t>
            </a:r>
          </a:p>
          <a:p>
            <a:pPr lvl="1"/>
            <a:r>
              <a:rPr lang="en-US"/>
              <a:t>Bottom-tested, tests the condition after executing the loop code block</a:t>
            </a:r>
          </a:p>
          <a:p>
            <a:pPr lvl="2"/>
            <a:r>
              <a:rPr lang="en-US"/>
              <a:t>Therefore, guaranteed to execute at least once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do{</a:t>
            </a:r>
            <a:br>
              <a:rPr lang="en-US"/>
            </a:br>
            <a:r>
              <a:rPr lang="en-US"/>
              <a:t> 	statements;</a:t>
            </a:r>
            <a:br>
              <a:rPr lang="en-US"/>
            </a:br>
            <a:r>
              <a:rPr lang="en-US"/>
              <a:t>	} while (conditional expression);</a:t>
            </a:r>
          </a:p>
          <a:p>
            <a:pPr lvl="1"/>
            <a:r>
              <a:rPr lang="en-US"/>
              <a:t>The following code block executes repeatedly until  the conditional expression, or sentinel, evaluates to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do…while Loops	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4" y="1867426"/>
            <a:ext cx="8184333" cy="36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2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10</a:t>
            </a:r>
          </a:p>
          <a:p>
            <a:pPr lvl="1"/>
            <a:r>
              <a:rPr lang="en-US"/>
              <a:t>do…while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2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Loops</a:t>
            </a:r>
          </a:p>
          <a:p>
            <a:pPr lvl="1"/>
            <a:r>
              <a:rPr lang="en-US"/>
              <a:t>Top-tested</a:t>
            </a:r>
          </a:p>
          <a:p>
            <a:pPr lvl="1"/>
            <a:r>
              <a:rPr lang="en-US"/>
              <a:t>Combines the initialize, conditional expression, and update parts of a loop into a single statement 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for (init; condition test; update) {</a:t>
            </a:r>
            <a:br>
              <a:rPr lang="en-US"/>
            </a:br>
            <a:r>
              <a:rPr lang="en-US"/>
              <a:t> 	statements;</a:t>
            </a:r>
            <a:br>
              <a:rPr lang="en-US"/>
            </a:br>
            <a:r>
              <a:rPr lang="en-US"/>
              <a:t>	}</a:t>
            </a:r>
          </a:p>
          <a:p>
            <a:pPr lvl="1"/>
            <a:r>
              <a:rPr lang="en-US"/>
              <a:t>The code block executes until  the conditional expression, or sentinel, evaluates to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Loops	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2" y="1749638"/>
            <a:ext cx="8483097" cy="40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1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11</a:t>
            </a:r>
          </a:p>
          <a:p>
            <a:pPr lvl="1"/>
            <a:r>
              <a:rPr lang="en-US"/>
              <a:t>for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2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foreach Loops</a:t>
            </a:r>
          </a:p>
          <a:p>
            <a:pPr lvl="1"/>
            <a:r>
              <a:rPr lang="en-US"/>
              <a:t>Used to iterate, or loop, through the elements in an array</a:t>
            </a:r>
          </a:p>
          <a:p>
            <a:pPr lvl="1"/>
            <a:r>
              <a:rPr lang="en-US"/>
              <a:t>Already aware of the structure length: count()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foreach ($arrayName as $varName) {</a:t>
            </a:r>
            <a:br>
              <a:rPr lang="en-US"/>
            </a:br>
            <a:r>
              <a:rPr lang="en-US"/>
              <a:t> 	statements;</a:t>
            </a:r>
            <a:br>
              <a:rPr lang="en-US"/>
            </a:br>
            <a:r>
              <a:rPr lang="en-US"/>
              <a:t>	}</a:t>
            </a:r>
          </a:p>
          <a:p>
            <a:pPr lvl="2"/>
            <a:r>
              <a:rPr lang="en-US"/>
              <a:t>The code block executes through the entire data structure</a:t>
            </a:r>
          </a:p>
          <a:p>
            <a:pPr lvl="2"/>
            <a:r>
              <a:rPr lang="en-US"/>
              <a:t>&amp;$varName uses it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Definitions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function funcName(parameters){</a:t>
            </a:r>
            <a:br>
              <a:rPr lang="en-US"/>
            </a:br>
            <a:r>
              <a:rPr lang="en-US"/>
              <a:t>     statements;</a:t>
            </a:r>
            <a:br>
              <a:rPr lang="en-US"/>
            </a:br>
            <a:r>
              <a:rPr lang="en-US"/>
              <a:t>	}</a:t>
            </a:r>
          </a:p>
          <a:p>
            <a:pPr lvl="1"/>
            <a:r>
              <a:rPr lang="en-US"/>
              <a:t>The keyword function, the name, and the parameter list are known as the function signature</a:t>
            </a:r>
          </a:p>
          <a:p>
            <a:pPr lvl="1"/>
            <a:r>
              <a:rPr lang="en-US"/>
              <a:t>Function names follow the same rules as identifiers</a:t>
            </a:r>
          </a:p>
          <a:p>
            <a:pPr lvl="2"/>
            <a:r>
              <a:rPr lang="en-US"/>
              <a:t>They do not start with a dollar sign ( $ )</a:t>
            </a:r>
          </a:p>
          <a:p>
            <a:pPr lvl="2"/>
            <a:r>
              <a:rPr lang="en-US"/>
              <a:t>However, they are case insensitive</a:t>
            </a:r>
          </a:p>
          <a:p>
            <a:pPr lvl="1"/>
            <a:r>
              <a:rPr lang="en-US"/>
              <a:t>The set of curly braces delimits a code block</a:t>
            </a:r>
          </a:p>
          <a:p>
            <a:pPr lvl="2"/>
            <a:r>
              <a:rPr lang="en-US"/>
              <a:t>Contain the executable function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5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foreach Loops	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9" y="1653253"/>
            <a:ext cx="6851362" cy="41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2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foreach Loops – Associative Array Syntax</a:t>
            </a:r>
          </a:p>
          <a:p>
            <a:pPr lvl="1"/>
            <a:r>
              <a:rPr lang="en-US"/>
              <a:t>We will study associative arrays further on	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0" y="2281479"/>
            <a:ext cx="7306699" cy="40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0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break Statement</a:t>
            </a:r>
          </a:p>
          <a:p>
            <a:pPr lvl="1"/>
            <a:r>
              <a:rPr lang="en-US"/>
              <a:t>Causes an exit from anywhere in the body of a loop</a:t>
            </a:r>
          </a:p>
          <a:p>
            <a:pPr lvl="1"/>
            <a:r>
              <a:rPr lang="en-US"/>
              <a:t>When break is executed a loop immediately terminates</a:t>
            </a:r>
          </a:p>
          <a:p>
            <a:pPr lvl="1"/>
            <a:r>
              <a:rPr lang="en-US"/>
              <a:t>break statements usually occur as a result of if statements</a:t>
            </a:r>
          </a:p>
          <a:p>
            <a:pPr lvl="1"/>
            <a:r>
              <a:rPr lang="en-US"/>
              <a:t>	if (!$happy) {</a:t>
            </a:r>
            <a:br>
              <a:rPr lang="en-US"/>
            </a:br>
            <a:r>
              <a:rPr lang="en-US"/>
              <a:t>		break;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	// rest of loop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continue Statement</a:t>
            </a:r>
          </a:p>
          <a:p>
            <a:pPr lvl="1"/>
            <a:r>
              <a:rPr lang="en-US"/>
              <a:t>Current iteration of the loop terminates </a:t>
            </a:r>
          </a:p>
          <a:p>
            <a:pPr lvl="1"/>
            <a:r>
              <a:rPr lang="en-US"/>
              <a:t>Execution returns to the loop’s condition statement</a:t>
            </a:r>
          </a:p>
          <a:p>
            <a:pPr lvl="1"/>
            <a:r>
              <a:rPr lang="en-US"/>
              <a:t>continue statements usually occur as a result of if statements</a:t>
            </a:r>
          </a:p>
          <a:p>
            <a:pPr lvl="1"/>
            <a:r>
              <a:rPr lang="en-US"/>
              <a:t>	if (!$happy) {</a:t>
            </a:r>
            <a:br>
              <a:rPr lang="en-US"/>
            </a:br>
            <a:r>
              <a:rPr lang="en-US"/>
              <a:t>		continue;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	// rest of loop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02_02_01 – Step 12</a:t>
            </a:r>
          </a:p>
          <a:p>
            <a:pPr lvl="1"/>
            <a:r>
              <a:rPr lang="en-US"/>
              <a:t>foreach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0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and require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Including External Files</a:t>
            </a:r>
          </a:p>
          <a:p>
            <a:pPr lvl="1"/>
            <a:r>
              <a:rPr lang="en-US"/>
              <a:t>The include, require, include_once, and require_once statements insert the contents of an external file at the location of the statement</a:t>
            </a:r>
          </a:p>
          <a:p>
            <a:pPr lvl="1"/>
            <a:r>
              <a:rPr lang="en-US"/>
              <a:t>The purpose is for maintainability and content reuse</a:t>
            </a:r>
          </a:p>
          <a:p>
            <a:pPr lvl="1"/>
            <a:r>
              <a:rPr lang="en-US"/>
              <a:t>Differences</a:t>
            </a:r>
          </a:p>
          <a:p>
            <a:pPr lvl="2"/>
            <a:r>
              <a:rPr lang="en-US"/>
              <a:t>include statements generate a warning if file not found</a:t>
            </a:r>
          </a:p>
          <a:p>
            <a:pPr lvl="2"/>
            <a:r>
              <a:rPr lang="en-US"/>
              <a:t>require statements halt process of the Web page if file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and require Statements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Including External Files</a:t>
            </a:r>
          </a:p>
          <a:p>
            <a:pPr lvl="1"/>
            <a:r>
              <a:rPr lang="en-US"/>
              <a:t>The _once versions assure that the external file is added to the script only one time</a:t>
            </a:r>
          </a:p>
          <a:p>
            <a:pPr lvl="1"/>
            <a:r>
              <a:rPr lang="en-US"/>
              <a:t>Best Practice is to name include files with the prefix inc_</a:t>
            </a:r>
          </a:p>
          <a:p>
            <a:pPr lvl="1"/>
            <a:r>
              <a:rPr lang="en-US"/>
              <a:t>Syntax</a:t>
            </a:r>
          </a:p>
          <a:p>
            <a:pPr lvl="2"/>
            <a:r>
              <a:rPr lang="en-US"/>
              <a:t>&lt;?php include(“inc_header.php”) ?&gt;</a:t>
            </a:r>
          </a:p>
          <a:p>
            <a:pPr lvl="2"/>
            <a:r>
              <a:rPr lang="en-US"/>
              <a:t>&lt;?php require(“inc_header.php”) 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Definitions</a:t>
            </a:r>
          </a:p>
          <a:p>
            <a:pPr lvl="1"/>
            <a:r>
              <a:rPr lang="en-US"/>
              <a:t>		function funcName(parameters)</a:t>
            </a:r>
          </a:p>
          <a:p>
            <a:pPr lvl="1"/>
            <a:r>
              <a:rPr lang="en-US"/>
              <a:t>Parameters </a:t>
            </a:r>
          </a:p>
          <a:p>
            <a:pPr lvl="2"/>
            <a:r>
              <a:rPr lang="en-US"/>
              <a:t>Called formal parameters in the definition</a:t>
            </a:r>
          </a:p>
          <a:p>
            <a:pPr lvl="2"/>
            <a:r>
              <a:rPr lang="en-US"/>
              <a:t>Placed within parentheses following the function name</a:t>
            </a:r>
          </a:p>
          <a:p>
            <a:pPr lvl="2"/>
            <a:r>
              <a:rPr lang="en-US"/>
              <a:t>Functions do not have to contain parameters</a:t>
            </a:r>
          </a:p>
          <a:p>
            <a:pPr lvl="2"/>
            <a:r>
              <a:rPr lang="en-US"/>
              <a:t>Variables that contain values passed to a function when it is called</a:t>
            </a:r>
          </a:p>
          <a:p>
            <a:pPr lvl="2"/>
            <a:r>
              <a:rPr lang="en-US"/>
              <a:t>The values passed on the function call are called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Definitions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18916"/>
            <a:ext cx="8022350" cy="29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15044"/>
            <a:ext cx="6347714" cy="4426319"/>
          </a:xfrm>
        </p:spPr>
        <p:txBody>
          <a:bodyPr/>
          <a:lstStyle/>
          <a:p>
            <a:r>
              <a:rPr lang="en-US"/>
              <a:t>Calling Functions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8" y="2558889"/>
            <a:ext cx="7226711" cy="40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Functions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Returning Values</a:t>
            </a:r>
          </a:p>
          <a:p>
            <a:pPr lvl="1"/>
            <a:r>
              <a:rPr lang="en-US"/>
              <a:t>A return statement returns a value to the statement that called the function</a:t>
            </a:r>
          </a:p>
          <a:p>
            <a:pPr lvl="1"/>
            <a:r>
              <a:rPr lang="en-US"/>
              <a:t>Not all functions return values</a:t>
            </a:r>
          </a:p>
          <a:p>
            <a:pPr lvl="1"/>
            <a:r>
              <a:rPr lang="en-US"/>
              <a:t>Return statement immediately exits the function</a:t>
            </a:r>
          </a:p>
          <a:p>
            <a:pPr lvl="1"/>
            <a:r>
              <a:rPr lang="en-US"/>
              <a:t>Return multiple values by returning them in an array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6" y="4271154"/>
            <a:ext cx="6754627" cy="21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10703</TotalTime>
  <Words>1582</Words>
  <Application>Microsoft Macintosh PowerPoint</Application>
  <PresentationFormat>On-screen Show (4:3)</PresentationFormat>
  <Paragraphs>357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Working with Functions</vt:lpstr>
      <vt:lpstr>Working with Functions</vt:lpstr>
      <vt:lpstr>Working with Functions</vt:lpstr>
      <vt:lpstr>Working with Functions</vt:lpstr>
      <vt:lpstr>Working with Functions</vt:lpstr>
      <vt:lpstr>Working with Functions</vt:lpstr>
      <vt:lpstr>Working with Functions</vt:lpstr>
      <vt:lpstr>Working with Functions</vt:lpstr>
      <vt:lpstr>Working with Functions</vt:lpstr>
      <vt:lpstr>Working with Functions</vt:lpstr>
      <vt:lpstr>Examine Variable Scope</vt:lpstr>
      <vt:lpstr>Examine Variable Scope</vt:lpstr>
      <vt:lpstr>Examine Variable Scope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include and require Statements</vt:lpstr>
      <vt:lpstr>include and require Statements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430</cp:revision>
  <cp:lastPrinted>2017-09-17T22:08:35Z</cp:lastPrinted>
  <dcterms:created xsi:type="dcterms:W3CDTF">2013-01-24T22:24:37Z</dcterms:created>
  <dcterms:modified xsi:type="dcterms:W3CDTF">2019-07-22T19:35:29Z</dcterms:modified>
</cp:coreProperties>
</file>