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56" r:id="rId2"/>
    <p:sldId id="271" r:id="rId3"/>
    <p:sldId id="316" r:id="rId4"/>
    <p:sldId id="317" r:id="rId5"/>
    <p:sldId id="385" r:id="rId6"/>
    <p:sldId id="386" r:id="rId7"/>
    <p:sldId id="387" r:id="rId8"/>
    <p:sldId id="384" r:id="rId9"/>
    <p:sldId id="391" r:id="rId10"/>
    <p:sldId id="388" r:id="rId11"/>
    <p:sldId id="392" r:id="rId12"/>
    <p:sldId id="390" r:id="rId13"/>
    <p:sldId id="393" r:id="rId14"/>
    <p:sldId id="394" r:id="rId15"/>
    <p:sldId id="395" r:id="rId16"/>
    <p:sldId id="397" r:id="rId17"/>
    <p:sldId id="398" r:id="rId18"/>
    <p:sldId id="399" r:id="rId19"/>
    <p:sldId id="400" r:id="rId20"/>
    <p:sldId id="402" r:id="rId21"/>
    <p:sldId id="401" r:id="rId22"/>
    <p:sldId id="403" r:id="rId23"/>
    <p:sldId id="404" r:id="rId24"/>
    <p:sldId id="406" r:id="rId25"/>
    <p:sldId id="407" r:id="rId26"/>
    <p:sldId id="408" r:id="rId27"/>
    <p:sldId id="409" r:id="rId28"/>
    <p:sldId id="405" r:id="rId29"/>
    <p:sldId id="410" r:id="rId30"/>
    <p:sldId id="413" r:id="rId31"/>
    <p:sldId id="414" r:id="rId32"/>
    <p:sldId id="412" r:id="rId33"/>
    <p:sldId id="415" r:id="rId34"/>
    <p:sldId id="417" r:id="rId35"/>
    <p:sldId id="416" r:id="rId36"/>
    <p:sldId id="418" r:id="rId37"/>
    <p:sldId id="420" r:id="rId38"/>
    <p:sldId id="419" r:id="rId39"/>
    <p:sldId id="421" r:id="rId40"/>
    <p:sldId id="422" r:id="rId41"/>
    <p:sldId id="424" r:id="rId42"/>
    <p:sldId id="423" r:id="rId43"/>
    <p:sldId id="425" r:id="rId44"/>
    <p:sldId id="426" r:id="rId45"/>
    <p:sldId id="427" r:id="rId46"/>
    <p:sldId id="429" r:id="rId47"/>
    <p:sldId id="439" r:id="rId48"/>
    <p:sldId id="428" r:id="rId49"/>
    <p:sldId id="430" r:id="rId50"/>
    <p:sldId id="432" r:id="rId51"/>
    <p:sldId id="433" r:id="rId52"/>
    <p:sldId id="435" r:id="rId53"/>
    <p:sldId id="434" r:id="rId54"/>
    <p:sldId id="438" r:id="rId55"/>
    <p:sldId id="431" r:id="rId56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46" autoAdjust="0"/>
  </p:normalViewPr>
  <p:slideViewPr>
    <p:cSldViewPr snapToGrid="0" snapToObjects="1">
      <p:cViewPr varScale="1">
        <p:scale>
          <a:sx n="108" d="100"/>
          <a:sy n="108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6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016992-4FAF-4DE1-ADFC-7D12D83029AB}" type="datetimeFigureOut">
              <a:rPr lang="en-US" smtClean="0"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02B1F7-CB58-42D2-8896-4751D9565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3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7/22/19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954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FC41-0D77-4898-9B4A-3641A2D6273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B067-756A-43EE-9641-2B347BCF16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5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5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4203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55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1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4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815-F8C7-47B3-9ADC-B63FC50E481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F6F8-487E-48FB-B2A9-DE952F457D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43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F4CE-3FB2-4C76-A5A4-442A9819BFA9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B3EB-88B0-48C0-9D7B-F0D4FF722F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9DA2-DDC0-43DF-B54F-2E3C9C1A680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4F0A-E281-4771-9A3F-0B81C5C970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3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260-F832-4CE9-9C38-E4A05BA9358B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690C-1741-4D25-BE7C-4E1D1A5B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0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0952-8CD7-494F-859B-6F1B370EA9E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62F4-C9EA-4DB3-A2A2-32C3A6180F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6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D11-8802-47CD-AFDB-51EA00444A97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0CB-F43E-45D2-969E-3473509AE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29-E43C-4EFB-BB6D-369C0929D01A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38C9-1406-4F8F-BCD6-2D5596A19A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3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08A-6B09-49F9-8B13-172246AC50A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AD7-E4AD-48DF-AC76-9C28AD418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3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EA2-617F-44FC-B845-53FA061E5AA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DF7E-E21D-4819-9309-13AD8C09F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6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120-1EB5-4215-B6AC-7E2514652CD5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E99-2789-445C-B342-7AC4D588C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9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7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509" y="3081125"/>
            <a:ext cx="8541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Strings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F8C5E0-13D9-BB45-90F4-6851CD10E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C935182-5DE3-B04E-A231-86FC01D23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 Text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Escape Sequences</a:t>
            </a:r>
          </a:p>
          <a:p>
            <a:pPr lvl="1"/>
            <a:r>
              <a:rPr lang="en-US"/>
              <a:t>The escape character combined with one or more other characters is an escape sequence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52" y="2288795"/>
            <a:ext cx="5438096" cy="4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9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charRg st="103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 Text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Escape Sequences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9" y="1802534"/>
            <a:ext cx="809738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5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char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 Text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02_03_01 – Step 2</a:t>
            </a:r>
          </a:p>
          <a:p>
            <a:pPr lvl="1"/>
            <a:r>
              <a:rPr lang="en-US"/>
              <a:t>Using Escape Sequences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6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 Text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Simple &amp; Complex String Syntax</a:t>
            </a:r>
          </a:p>
          <a:p>
            <a:pPr lvl="1"/>
            <a:r>
              <a:rPr lang="en-US"/>
              <a:t>Simple string syntax uses the value of a variable embedded in a string with double quotation marks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Complex string syntax is when variables are placed within curly braces inside of a string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3354388"/>
            <a:ext cx="2251075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2011 Cengage Learning.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30" y="2664504"/>
            <a:ext cx="6401695" cy="6966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30" y="4673578"/>
            <a:ext cx="6401694" cy="6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3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 Text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02_03_01 – Step 3</a:t>
            </a:r>
          </a:p>
          <a:p>
            <a:pPr lvl="1"/>
            <a:r>
              <a:rPr lang="en-US"/>
              <a:t>Simple &amp; Complex String Syntax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0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Single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 Functions</a:t>
            </a:r>
          </a:p>
          <a:p>
            <a:pPr lvl="1"/>
            <a:r>
              <a:rPr lang="en-US"/>
              <a:t>PHP provides a number of functions for analyzing, altering, and parsing text strings </a:t>
            </a:r>
          </a:p>
          <a:p>
            <a:pPr lvl="2"/>
            <a:r>
              <a:rPr lang="en-US"/>
              <a:t>Unlike JavaScript, which implements its string utilities as methods of string objects</a:t>
            </a:r>
          </a:p>
          <a:p>
            <a:pPr lvl="1"/>
            <a:r>
              <a:rPr lang="en-US"/>
              <a:t>The functionality provided is quite expansive, some examples:</a:t>
            </a:r>
          </a:p>
          <a:p>
            <a:pPr lvl="2"/>
            <a:r>
              <a:rPr lang="en-US"/>
              <a:t>Counting characters and words</a:t>
            </a:r>
          </a:p>
          <a:p>
            <a:pPr lvl="2"/>
            <a:r>
              <a:rPr lang="en-US"/>
              <a:t>Transposing and converting strings</a:t>
            </a:r>
          </a:p>
          <a:p>
            <a:pPr lvl="2"/>
            <a:r>
              <a:rPr lang="en-US"/>
              <a:t>Changing the case of text within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Single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Counting Characters in a String</a:t>
            </a:r>
          </a:p>
          <a:p>
            <a:pPr lvl="1"/>
            <a:r>
              <a:rPr lang="en-US"/>
              <a:t>The most commonly used string counting function is the strlen() function</a:t>
            </a:r>
          </a:p>
          <a:p>
            <a:pPr lvl="2"/>
            <a:r>
              <a:rPr lang="en-US"/>
              <a:t>Returns the total number of characters in a string</a:t>
            </a:r>
          </a:p>
          <a:p>
            <a:pPr lvl="2"/>
            <a:r>
              <a:rPr lang="en-US"/>
              <a:t>Escape sequences, such as \n, are counted as one character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3" y="4272633"/>
            <a:ext cx="8297434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87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Single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Counting Words in a String</a:t>
            </a:r>
          </a:p>
          <a:p>
            <a:pPr lvl="1"/>
            <a:r>
              <a:rPr lang="en-US"/>
              <a:t>The str_word_count()function the total number of words in a string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5" y="3062789"/>
            <a:ext cx="7981607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98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Single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02_03_01 – Step 4</a:t>
            </a:r>
          </a:p>
          <a:p>
            <a:pPr lvl="1"/>
            <a:r>
              <a:rPr lang="en-US"/>
              <a:t>Counting Characters and Words in a String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3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Single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Modifying the Case of a String</a:t>
            </a:r>
          </a:p>
          <a:p>
            <a:pPr lvl="1"/>
            <a:r>
              <a:rPr lang="en-US"/>
              <a:t>PHP provides a number of functions to manipulate the case of a string </a:t>
            </a:r>
          </a:p>
          <a:p>
            <a:pPr lvl="2"/>
            <a:r>
              <a:rPr lang="en-US"/>
              <a:t>The strtoupper()function converts all letters in a string to uppercase</a:t>
            </a:r>
          </a:p>
          <a:p>
            <a:pPr lvl="2"/>
            <a:r>
              <a:rPr lang="en-US"/>
              <a:t>The strtolower()function converts all letters in a string to lowercase</a:t>
            </a:r>
          </a:p>
          <a:p>
            <a:pPr lvl="2"/>
            <a:r>
              <a:rPr lang="en-US"/>
              <a:t>The ucfirst()function ensures that the first character of a word is uppercase</a:t>
            </a:r>
          </a:p>
          <a:p>
            <a:pPr lvl="2"/>
            <a:r>
              <a:rPr lang="en-US"/>
              <a:t>The lcfirst()function ensures that the first character of a word is lowercase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Some of the contents of this slide presentation have been referenced and reproduced from the textbook for this course, PHP Programming with MySQL (Second Edition) , Don Gosseling, Diana Kokoska, and Robert Easterbrooks, ©2011, Cengage Learning, All Rights Reserved. ISBN 978-0-5387-4584-0.</a:t>
            </a:r>
          </a:p>
          <a:p>
            <a:pPr lvl="0"/>
            <a:r>
              <a:rPr lang="en-US"/>
              <a:t>Thank you for some references to Kevin Skoglund, from PHP with MySQL Essential Training (2013), ©2017 LinkedIn Corporation.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Single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Modifying the Case of a String</a:t>
            </a:r>
          </a:p>
          <a:p>
            <a:pPr lvl="1"/>
            <a:r>
              <a:rPr lang="en-US"/>
              <a:t>The ucwords()function changes the first character of each word</a:t>
            </a:r>
          </a:p>
          <a:p>
            <a:pPr lvl="2"/>
            <a:r>
              <a:rPr lang="en-US"/>
              <a:t>Use the strtolower()function on a string before using the ucfirst()and ucwords() to ensure that the remaining characters in a string are in lowercase</a:t>
            </a:r>
          </a:p>
          <a:p>
            <a:pPr lvl="2"/>
            <a:r>
              <a:rPr lang="en-US"/>
              <a:t>Use the strtoupper()function on a string before using the ucfirst() and ucwords() to ensure that the remaining characters in a string are in uppercase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Single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02_03_01 – Step 5</a:t>
            </a:r>
          </a:p>
          <a:p>
            <a:pPr lvl="1"/>
            <a:r>
              <a:rPr lang="en-US"/>
              <a:t>Modifying the Case of a String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42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Single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Encoding and Decoding a String</a:t>
            </a:r>
          </a:p>
          <a:p>
            <a:pPr lvl="1"/>
            <a:r>
              <a:rPr lang="en-US"/>
              <a:t>Some characters in HTML have a special meaning and must be encoded using HTML entities in order to preserve that meaning  </a:t>
            </a:r>
          </a:p>
          <a:p>
            <a:pPr lvl="2"/>
            <a:r>
              <a:rPr lang="en-US"/>
              <a:t>The htmlspecialchars()function converts special characters to HTML entities </a:t>
            </a:r>
          </a:p>
          <a:p>
            <a:pPr lvl="2"/>
            <a:r>
              <a:rPr lang="en-US"/>
              <a:t>The html_specialcharacters_decode() function converts HTML character entities into their equivalent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5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Single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Encoding and Decoding a String</a:t>
            </a:r>
          </a:p>
          <a:p>
            <a:pPr lvl="1"/>
            <a:r>
              <a:rPr lang="en-US"/>
              <a:t>The characters that are converted with the htmlspecialchars()function are:</a:t>
            </a:r>
          </a:p>
          <a:p>
            <a:pPr lvl="2"/>
            <a:r>
              <a:rPr lang="en-US"/>
              <a:t>'&lt;' (less than) becomes '&amp;lt; ' </a:t>
            </a:r>
          </a:p>
          <a:p>
            <a:pPr lvl="2"/>
            <a:r>
              <a:rPr lang="en-US"/>
              <a:t>'&gt;' (greater than) becomes '&amp;gt; ' </a:t>
            </a:r>
          </a:p>
          <a:p>
            <a:pPr lvl="2"/>
            <a:r>
              <a:rPr lang="en-US"/>
              <a:t>'&amp;' (ampersand) becomes '&amp;amp; '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57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Single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Encoding and Decoding a String</a:t>
            </a:r>
          </a:p>
          <a:p>
            <a:pPr lvl="1"/>
            <a:r>
              <a:rPr lang="en-US"/>
              <a:t>If ENT_QUOTES is enabled in the PHP configuration, both single and double quotes are converted</a:t>
            </a:r>
          </a:p>
          <a:p>
            <a:pPr lvl="1"/>
            <a:r>
              <a:rPr lang="en-US"/>
              <a:t>If ENT_QUOTES is disabled in the PHP configuration, neither single nor double quotes are converted</a:t>
            </a:r>
          </a:p>
          <a:p>
            <a:pPr lvl="2"/>
            <a:r>
              <a:rPr lang="en-US"/>
              <a:t>'"' (double quote) becomes  '&amp;quot; ' when ENT_NOQUOTES is disabled</a:t>
            </a:r>
          </a:p>
          <a:p>
            <a:pPr lvl="2"/>
            <a:r>
              <a:rPr lang="en-US"/>
              <a:t>''' (single quote) becomes  '&amp;#039;' only when ENT_QUOTES is enabled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8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Single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Encoding and Decoding a String</a:t>
            </a:r>
          </a:p>
          <a:p>
            <a:pPr lvl="1"/>
            <a:r>
              <a:rPr lang="en-US"/>
              <a:t>Storing passwords as plain text creates security and privacy issues</a:t>
            </a:r>
          </a:p>
          <a:p>
            <a:pPr lvl="1"/>
            <a:r>
              <a:rPr lang="en-US"/>
              <a:t>The md5()function uses a strong encryption algorithm to create a one-way hash </a:t>
            </a:r>
          </a:p>
          <a:p>
            <a:pPr lvl="1"/>
            <a:r>
              <a:rPr lang="en-US"/>
              <a:t>It does not have an equivalent decode function</a:t>
            </a:r>
          </a:p>
          <a:p>
            <a:pPr lvl="2"/>
            <a:r>
              <a:rPr lang="en-US"/>
              <a:t>Makes it useful for storing passwords in a database</a:t>
            </a:r>
          </a:p>
          <a:p>
            <a:pPr lvl="2"/>
            <a:r>
              <a:rPr lang="en-US"/>
              <a:t>The user’s entered password is passed to the function and the resulting value is compared to the stored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8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Single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Other Ways to Manipulate a String</a:t>
            </a:r>
          </a:p>
          <a:p>
            <a:pPr lvl="1"/>
            <a:r>
              <a:rPr lang="en-US"/>
              <a:t>PHP provides three functions that remove leading or trailing spaces in a string</a:t>
            </a:r>
          </a:p>
          <a:p>
            <a:pPr lvl="2"/>
            <a:r>
              <a:rPr lang="en-US"/>
              <a:t>trim()will strip (remove) leading or trailing spaces in a string</a:t>
            </a:r>
          </a:p>
          <a:p>
            <a:pPr lvl="2"/>
            <a:r>
              <a:rPr lang="en-US"/>
              <a:t>ltrim()removes only the leading spaces</a:t>
            </a:r>
          </a:p>
          <a:p>
            <a:pPr lvl="2"/>
            <a:r>
              <a:rPr lang="en-US"/>
              <a:t>rtrim()removes only the trailing spaces</a:t>
            </a:r>
          </a:p>
          <a:p>
            <a:pPr lvl="1"/>
            <a:r>
              <a:rPr lang="en-US"/>
              <a:t>The strrev()function reverses the order of the characters in a string</a:t>
            </a:r>
          </a:p>
          <a:p>
            <a:pPr lvl="1"/>
            <a:r>
              <a:rPr lang="en-US"/>
              <a:t>The str_shuffle()function randomly scrambles the order of the characters in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Single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Other Ways to Manipulate a String</a:t>
            </a:r>
          </a:p>
          <a:p>
            <a:pPr lvl="1"/>
            <a:r>
              <a:rPr lang="en-US"/>
              <a:t>The substr()function returns part of a string based on the start and length parameters</a:t>
            </a:r>
            <a:br>
              <a:rPr lang="en-US"/>
            </a:br>
            <a:r>
              <a:rPr lang="en-US"/>
              <a:t>substr(string, start, optional length); </a:t>
            </a:r>
          </a:p>
          <a:p>
            <a:pPr lvl="2"/>
            <a:r>
              <a:rPr lang="en-US"/>
              <a:t>A positive start parameter indicates how many characters to skip at the beginning of the string</a:t>
            </a:r>
          </a:p>
          <a:p>
            <a:pPr lvl="2"/>
            <a:r>
              <a:rPr lang="en-US"/>
              <a:t>A negative start parameter indicates how many characters to count in from the end of the string</a:t>
            </a:r>
          </a:p>
          <a:p>
            <a:pPr lvl="2"/>
            <a:r>
              <a:rPr lang="en-US"/>
              <a:t>A positive length parameter determines how many characters to return</a:t>
            </a:r>
          </a:p>
          <a:p>
            <a:pPr lvl="2"/>
            <a:r>
              <a:rPr lang="en-US"/>
              <a:t>A negative length parameter skips that many characters at the end of the string and returns the middle portion</a:t>
            </a:r>
          </a:p>
          <a:p>
            <a:pPr lvl="2"/>
            <a:r>
              <a:rPr lang="en-US"/>
              <a:t>If the length is omitted or is greater than the remaining length of the string, the entire remainder of the string is 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Single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02_03_01 – Step 6</a:t>
            </a:r>
          </a:p>
          <a:p>
            <a:pPr lvl="1"/>
            <a:r>
              <a:rPr lang="en-US"/>
              <a:t>Other Ways to Manipulate a String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65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Multiple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Finding and Extracting Characters &amp; Substrings</a:t>
            </a:r>
          </a:p>
          <a:p>
            <a:pPr lvl="1"/>
            <a:r>
              <a:rPr lang="en-US"/>
              <a:t>Parsing is the act of dividing a string into logical component substrings or tokens</a:t>
            </a:r>
          </a:p>
          <a:p>
            <a:pPr lvl="1"/>
            <a:r>
              <a:rPr lang="en-US"/>
              <a:t>Form submission to PHP requires much string manipulation</a:t>
            </a:r>
          </a:p>
          <a:p>
            <a:pPr lvl="1"/>
            <a:r>
              <a:rPr lang="en-US"/>
              <a:t>There are two types of string search and extraction functions </a:t>
            </a:r>
          </a:p>
          <a:p>
            <a:pPr lvl="2"/>
            <a:r>
              <a:rPr lang="en-US"/>
              <a:t>Functions that return a numeric position in a text string </a:t>
            </a:r>
          </a:p>
          <a:p>
            <a:pPr lvl="2"/>
            <a:r>
              <a:rPr lang="en-US"/>
              <a:t>Functions that return a character or substring</a:t>
            </a:r>
          </a:p>
          <a:p>
            <a:pPr lvl="2"/>
            <a:r>
              <a:rPr lang="en-US"/>
              <a:t>Both functions return a value of false if the search string is not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7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Construct text strings</a:t>
            </a:r>
          </a:p>
          <a:p>
            <a:r>
              <a:rPr lang="en-US"/>
              <a:t>Work with single strings</a:t>
            </a:r>
          </a:p>
          <a:p>
            <a:r>
              <a:rPr lang="en-US"/>
              <a:t>Work with multiple strings and parse strings</a:t>
            </a:r>
          </a:p>
          <a:p>
            <a:r>
              <a:rPr lang="en-US"/>
              <a:t>Compare strings</a:t>
            </a:r>
          </a:p>
          <a:p>
            <a:r>
              <a:rPr lang="en-US"/>
              <a:t>Use 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19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Multiple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Finding and Extracting Characters &amp; Substrings</a:t>
            </a:r>
          </a:p>
          <a:p>
            <a:pPr lvl="1"/>
            <a:r>
              <a:rPr lang="en-US"/>
              <a:t>The strpos()function performs a case-sensitive search</a:t>
            </a:r>
          </a:p>
          <a:p>
            <a:pPr lvl="2"/>
            <a:r>
              <a:rPr lang="en-US"/>
              <a:t>Returns the position of the first occurrence of one string in another string</a:t>
            </a:r>
          </a:p>
          <a:p>
            <a:pPr lvl="1"/>
            <a:r>
              <a:rPr lang="en-US"/>
              <a:t>Pass two arguments to the strpos()function:</a:t>
            </a:r>
          </a:p>
          <a:p>
            <a:pPr lvl="2"/>
            <a:r>
              <a:rPr lang="en-US"/>
              <a:t>The first argument is the string you want to search </a:t>
            </a:r>
          </a:p>
          <a:p>
            <a:pPr lvl="2"/>
            <a:r>
              <a:rPr lang="en-US"/>
              <a:t>The second argument contains the characters for which you want to search</a:t>
            </a:r>
          </a:p>
          <a:p>
            <a:pPr lvl="1"/>
            <a:r>
              <a:rPr lang="en-US"/>
              <a:t>If the search string is not found, the strpos() function returns a Boolean value of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0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Multiple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Finding and Extracting Characters &amp; Substrings</a:t>
            </a:r>
          </a:p>
          <a:p>
            <a:pPr lvl="1"/>
            <a:r>
              <a:rPr lang="en-US"/>
              <a:t>The strchr()and the strrchr() functions are passed the string and the character for which you want to search</a:t>
            </a:r>
          </a:p>
          <a:p>
            <a:pPr lvl="2"/>
            <a:r>
              <a:rPr lang="en-US"/>
              <a:t>Both functions return a substring from the specified characters to the end of the string</a:t>
            </a:r>
          </a:p>
          <a:p>
            <a:pPr lvl="2"/>
            <a:r>
              <a:rPr lang="en-US"/>
              <a:t>strchr() starts searching at the beginning of a string</a:t>
            </a:r>
          </a:p>
          <a:p>
            <a:pPr lvl="2"/>
            <a:r>
              <a:rPr lang="en-US"/>
              <a:t>strrchr() starts searching at the end of a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Multiple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02_03_01 – Step 7</a:t>
            </a:r>
          </a:p>
          <a:p>
            <a:pPr lvl="1"/>
            <a:r>
              <a:rPr lang="en-US"/>
              <a:t>Finding and Extracting Characters &amp; Substrings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58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Multiple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Replacing Characters &amp; Substrings</a:t>
            </a:r>
          </a:p>
          <a:p>
            <a:pPr lvl="1"/>
            <a:r>
              <a:rPr lang="en-US"/>
              <a:t>The case-sensitive str_replace()and case-insensitive str_ireplace() functions </a:t>
            </a:r>
          </a:p>
          <a:p>
            <a:pPr lvl="1"/>
            <a:r>
              <a:rPr lang="en-US"/>
              <a:t>Both accept three arguments</a:t>
            </a:r>
          </a:p>
          <a:p>
            <a:pPr lvl="2"/>
            <a:r>
              <a:rPr lang="en-US"/>
              <a:t>The target string to search for </a:t>
            </a:r>
          </a:p>
          <a:p>
            <a:pPr lvl="2"/>
            <a:r>
              <a:rPr lang="en-US"/>
              <a:t>A replacement string</a:t>
            </a:r>
          </a:p>
          <a:p>
            <a:pPr lvl="2"/>
            <a:r>
              <a:rPr lang="en-US"/>
              <a:t>The string in which you want to replace characters</a:t>
            </a:r>
          </a:p>
          <a:p>
            <a:pPr lvl="1"/>
            <a:r>
              <a:rPr lang="en-US"/>
              <a:t>Neither function modifies the string, they return a new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0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Multiple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Replacing Characters &amp; Substrings</a:t>
            </a:r>
          </a:p>
          <a:p>
            <a:pPr lvl="1"/>
            <a:r>
              <a:rPr lang="en-US"/>
              <a:t>The substr_replace()replaces character only within a specified portion of a string </a:t>
            </a:r>
          </a:p>
          <a:p>
            <a:pPr lvl="1"/>
            <a:r>
              <a:rPr lang="en-US"/>
              <a:t>Both accept four arguments</a:t>
            </a:r>
          </a:p>
          <a:p>
            <a:pPr lvl="2"/>
            <a:r>
              <a:rPr lang="en-US"/>
              <a:t>The target string to search </a:t>
            </a:r>
          </a:p>
          <a:p>
            <a:pPr lvl="2"/>
            <a:r>
              <a:rPr lang="en-US"/>
              <a:t>A replacement string</a:t>
            </a:r>
          </a:p>
          <a:p>
            <a:pPr lvl="2"/>
            <a:r>
              <a:rPr lang="en-US"/>
              <a:t>The start and end positions of the target characters</a:t>
            </a:r>
          </a:p>
          <a:p>
            <a:pPr lvl="2"/>
            <a:r>
              <a:rPr lang="en-US"/>
              <a:t>No end argument replaces rest of string from start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80" y="4898187"/>
            <a:ext cx="8202440" cy="95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20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Multiple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02_03_01 – Step 8 </a:t>
            </a:r>
          </a:p>
          <a:p>
            <a:pPr lvl="1"/>
            <a:r>
              <a:rPr lang="en-US"/>
              <a:t>Replacing Characters &amp; Substrings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40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Multiple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Dividing Strings into Smaller Pieces</a:t>
            </a:r>
          </a:p>
          <a:p>
            <a:pPr lvl="1"/>
            <a:r>
              <a:rPr lang="en-US"/>
              <a:t>A delimiter is a character or a string that is used to separate components</a:t>
            </a:r>
          </a:p>
          <a:p>
            <a:pPr lvl="1"/>
            <a:r>
              <a:rPr lang="en-US"/>
              <a:t>The strtok() function uses delimiters to break a string into smaller strings, called tokens</a:t>
            </a:r>
          </a:p>
          <a:p>
            <a:pPr lvl="1"/>
            <a:r>
              <a:rPr lang="en-US"/>
              <a:t>Syntax</a:t>
            </a:r>
            <a:br>
              <a:rPr lang="en-US"/>
            </a:br>
            <a:r>
              <a:rPr lang="en-US"/>
              <a:t>	 $variable = strtok(string, delimiters);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Multiple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Dividing Strings into Smaller Pieces</a:t>
            </a:r>
          </a:p>
          <a:p>
            <a:pPr lvl="1"/>
            <a:r>
              <a:rPr lang="en-US"/>
              <a:t>A delimiter is a character or a string that is used to separate components</a:t>
            </a:r>
          </a:p>
          <a:p>
            <a:pPr lvl="1"/>
            <a:r>
              <a:rPr lang="en-US"/>
              <a:t>The strtok()function uses delimiters to break a string into smaller strings, called tokens</a:t>
            </a:r>
          </a:p>
          <a:p>
            <a:pPr lvl="2"/>
            <a:r>
              <a:rPr lang="en-US"/>
              <a:t>Multiple delimiters can be used</a:t>
            </a:r>
          </a:p>
          <a:p>
            <a:pPr lvl="1"/>
            <a:r>
              <a:rPr lang="en-US"/>
              <a:t>Syntax</a:t>
            </a:r>
            <a:br>
              <a:rPr lang="en-US"/>
            </a:br>
            <a:r>
              <a:rPr lang="en-US"/>
              <a:t>	 $variable = strtok(string, delimiters);</a:t>
            </a:r>
          </a:p>
          <a:p>
            <a:pPr lvl="2"/>
            <a:r>
              <a:rPr lang="en-US"/>
              <a:t>This first call returns the first token up to a delimiter</a:t>
            </a:r>
          </a:p>
          <a:p>
            <a:pPr lvl="2"/>
            <a:r>
              <a:rPr lang="en-US"/>
              <a:t>The PHP engine remembers the current token</a:t>
            </a:r>
          </a:p>
          <a:p>
            <a:pPr lvl="2"/>
            <a:r>
              <a:rPr lang="en-US"/>
              <a:t>The following calls with just the delimiters return succeeding tokens</a:t>
            </a:r>
            <a:br>
              <a:rPr lang="en-US"/>
            </a:br>
            <a:r>
              <a:rPr lang="en-US"/>
              <a:t>$variable = strtok(delimiter);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9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Multiple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02_03_01 – Step 9 </a:t>
            </a:r>
          </a:p>
          <a:p>
            <a:pPr lvl="1"/>
            <a:r>
              <a:rPr lang="en-US"/>
              <a:t>Dividing Strings into Smaller Pieces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23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Multiple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02_03_01 – Step 10 </a:t>
            </a:r>
          </a:p>
          <a:p>
            <a:pPr lvl="1"/>
            <a:r>
              <a:rPr lang="en-US"/>
              <a:t>Dividing Strings into Smaller Pieces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6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 Text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 Overview</a:t>
            </a:r>
          </a:p>
          <a:p>
            <a:pPr lvl="1"/>
            <a:r>
              <a:rPr lang="en-US"/>
              <a:t>Strings are an extremely important data type to PHP</a:t>
            </a:r>
          </a:p>
          <a:p>
            <a:pPr lvl="1"/>
            <a:r>
              <a:rPr lang="en-US"/>
              <a:t>PHP is often used to perform form processing</a:t>
            </a:r>
          </a:p>
          <a:p>
            <a:pPr lvl="2"/>
            <a:r>
              <a:rPr lang="en-US"/>
              <a:t>All form data is stored by HTML in strings</a:t>
            </a:r>
          </a:p>
          <a:p>
            <a:pPr lvl="2"/>
            <a:r>
              <a:rPr lang="en-US"/>
              <a:t>Form data is submitted in string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5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Multiple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Converting Between Strings and Arrays</a:t>
            </a:r>
          </a:p>
          <a:p>
            <a:pPr lvl="1"/>
            <a:r>
              <a:rPr lang="en-US"/>
              <a:t>The str_split() and  explode() functions split a string into an indexed array</a:t>
            </a:r>
          </a:p>
          <a:p>
            <a:pPr lvl="1"/>
            <a:r>
              <a:rPr lang="en-US"/>
              <a:t>The str_split() function splits each character in a string into an array element using  the syntax</a:t>
            </a:r>
            <a:br>
              <a:rPr lang="en-US"/>
            </a:br>
            <a:r>
              <a:rPr lang="en-US"/>
              <a:t> 	$array = str_split(string[, length]);</a:t>
            </a:r>
          </a:p>
          <a:p>
            <a:pPr lvl="1"/>
            <a:r>
              <a:rPr lang="en-US"/>
              <a:t>The optional length argument is the number of characters to assign to each array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7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Multiple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Converting Between Strings and Arrays</a:t>
            </a:r>
          </a:p>
          <a:p>
            <a:pPr lvl="1"/>
            <a:r>
              <a:rPr lang="en-US"/>
              <a:t>The explode() function splits a string into an indexed array at a specified separator</a:t>
            </a:r>
          </a:p>
          <a:p>
            <a:pPr lvl="1"/>
            <a:r>
              <a:rPr lang="en-US"/>
              <a:t>The syntax for the explode() function is:</a:t>
            </a:r>
            <a:br>
              <a:rPr lang="en-US"/>
            </a:br>
            <a:r>
              <a:rPr lang="en-US"/>
              <a:t> 	$array = explode(separators, string);</a:t>
            </a:r>
          </a:p>
          <a:p>
            <a:pPr lvl="1"/>
            <a:r>
              <a:rPr lang="en-US"/>
              <a:t>Differences from strtok()</a:t>
            </a:r>
          </a:p>
          <a:p>
            <a:pPr lvl="2"/>
            <a:r>
              <a:rPr lang="en-US"/>
              <a:t>The order of the arguments is reversed</a:t>
            </a:r>
          </a:p>
          <a:p>
            <a:pPr lvl="2"/>
            <a:r>
              <a:rPr lang="en-US"/>
              <a:t>Separators is treated as a single string delimiter, not separate delimiters</a:t>
            </a:r>
          </a:p>
          <a:p>
            <a:pPr lvl="1"/>
            <a:r>
              <a:rPr lang="en-US"/>
              <a:t>If the string does not contain the specified separators, the entire string is assigned to the </a:t>
            </a:r>
            <a:br>
              <a:rPr lang="en-US"/>
            </a:br>
            <a:r>
              <a:rPr lang="en-US"/>
              <a:t>first element of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7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Multiple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91294"/>
            <a:ext cx="6347714" cy="4450069"/>
          </a:xfrm>
        </p:spPr>
        <p:txBody>
          <a:bodyPr/>
          <a:lstStyle/>
          <a:p>
            <a:r>
              <a:rPr lang="en-US" dirty="0"/>
              <a:t>Programming Exercise 02_03_01 – Step 11 </a:t>
            </a:r>
          </a:p>
          <a:p>
            <a:pPr lvl="1"/>
            <a:r>
              <a:rPr lang="en-US" dirty="0"/>
              <a:t>Converting Between Strings and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94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Multiple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Comparison Operators</a:t>
            </a:r>
          </a:p>
          <a:p>
            <a:pPr lvl="1"/>
            <a:r>
              <a:rPr lang="en-US" dirty="0"/>
              <a:t>PHP comparison operators compare individual characters by their ASCII codes</a:t>
            </a:r>
          </a:p>
          <a:p>
            <a:pPr lvl="2"/>
            <a:r>
              <a:rPr lang="en-US" dirty="0"/>
              <a:t>This makes comparison operators case-sensitive</a:t>
            </a:r>
          </a:p>
          <a:p>
            <a:pPr lvl="1"/>
            <a:r>
              <a:rPr lang="en-US" dirty="0"/>
              <a:t>The == comparison operator is not safe for string comparisons</a:t>
            </a:r>
          </a:p>
          <a:p>
            <a:pPr lvl="2"/>
            <a:r>
              <a:rPr lang="en-US" dirty="0"/>
              <a:t>It can type cast a string into a number</a:t>
            </a:r>
          </a:p>
          <a:p>
            <a:pPr lvl="1"/>
            <a:r>
              <a:rPr lang="en-US" dirty="0"/>
              <a:t>String comparison functions should always be used for string comparisons</a:t>
            </a:r>
          </a:p>
        </p:txBody>
      </p:sp>
    </p:spTree>
    <p:extLst>
      <p:ext uri="{BB962C8B-B14F-4D97-AF65-F5344CB8AC3E}">
        <p14:creationId xmlns:p14="http://schemas.microsoft.com/office/powerpoint/2010/main" val="3264087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Multiple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745674"/>
            <a:ext cx="6347714" cy="4295690"/>
          </a:xfrm>
        </p:spPr>
        <p:txBody>
          <a:bodyPr/>
          <a:lstStyle/>
          <a:p>
            <a:r>
              <a:rPr lang="en-US" dirty="0"/>
              <a:t>Programming Exercise 02_03_01 – Step 12 </a:t>
            </a:r>
          </a:p>
          <a:p>
            <a:pPr lvl="1"/>
            <a:r>
              <a:rPr lang="en-US" dirty="0"/>
              <a:t>String Comparison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95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Multiple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 Comparison Functions</a:t>
            </a:r>
          </a:p>
          <a:p>
            <a:pPr lvl="1"/>
            <a:r>
              <a:rPr lang="en-US"/>
              <a:t>Comparison operators can have problems when used to compare strings</a:t>
            </a:r>
          </a:p>
          <a:p>
            <a:pPr lvl="1"/>
            <a:r>
              <a:rPr lang="en-US"/>
              <a:t>PHP comparison operators compare individual characters by their ASCII codes</a:t>
            </a:r>
          </a:p>
          <a:p>
            <a:pPr lvl="2"/>
            <a:r>
              <a:rPr lang="en-US"/>
              <a:t>This makes comparison operators case-sensitive</a:t>
            </a:r>
          </a:p>
          <a:p>
            <a:pPr lvl="1"/>
            <a:r>
              <a:rPr lang="en-US"/>
              <a:t>The == comparison operator is not safe for string comparisons</a:t>
            </a:r>
          </a:p>
          <a:p>
            <a:pPr lvl="2"/>
            <a:r>
              <a:rPr lang="en-US"/>
              <a:t>It can type cast a string into a number</a:t>
            </a:r>
          </a:p>
          <a:p>
            <a:pPr lvl="1"/>
            <a:r>
              <a:rPr lang="en-US"/>
              <a:t>String comparison functions should always be used for string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3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Multiple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String Comparison Functions</a:t>
            </a:r>
          </a:p>
          <a:p>
            <a:pPr lvl="1"/>
            <a:r>
              <a:rPr lang="en-US"/>
              <a:t>The strcmp()function performs a case-sensitive comparison of strings</a:t>
            </a:r>
          </a:p>
          <a:p>
            <a:pPr lvl="1"/>
            <a:r>
              <a:rPr lang="en-US"/>
              <a:t>The strcasecmp()function performs a case-insensitive comparison of strings</a:t>
            </a:r>
          </a:p>
          <a:p>
            <a:pPr lvl="2"/>
            <a:r>
              <a:rPr lang="en-US"/>
              <a:t>Both functions accept two arguments representing the strings you want to compare</a:t>
            </a:r>
          </a:p>
          <a:p>
            <a:pPr lvl="2"/>
            <a:r>
              <a:rPr lang="en-US"/>
              <a:t>Compare strings based on their ASCII values</a:t>
            </a:r>
          </a:p>
          <a:p>
            <a:pPr lvl="1"/>
            <a:r>
              <a:rPr lang="en-US"/>
              <a:t>Return values</a:t>
            </a:r>
          </a:p>
          <a:p>
            <a:pPr lvl="2"/>
            <a:r>
              <a:rPr lang="en-US"/>
              <a:t>   0 : equal strings</a:t>
            </a:r>
          </a:p>
          <a:p>
            <a:pPr lvl="2"/>
            <a:r>
              <a:rPr lang="en-US"/>
              <a:t>&lt; 0 : first string less than second</a:t>
            </a:r>
          </a:p>
          <a:p>
            <a:pPr lvl="2"/>
            <a:r>
              <a:rPr lang="en-US"/>
              <a:t>&gt; 0 : first string greater than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0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Multiple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 Similarity Functions</a:t>
            </a:r>
          </a:p>
          <a:p>
            <a:pPr lvl="1"/>
            <a:r>
              <a:rPr lang="en-US"/>
              <a:t>PHP provides functions that can determine the similarities, and the differences, between 2 strings</a:t>
            </a:r>
          </a:p>
          <a:p>
            <a:pPr lvl="1"/>
            <a:r>
              <a:rPr lang="en-US"/>
              <a:t>The similar_text()function returns the number of characters that two strings have in common</a:t>
            </a:r>
          </a:p>
          <a:p>
            <a:pPr lvl="1"/>
            <a:r>
              <a:rPr lang="en-US"/>
              <a:t>The levenshtein()function returns the number of characters that need to be changed for two strings to be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Multiple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67544"/>
            <a:ext cx="6347714" cy="4473820"/>
          </a:xfrm>
        </p:spPr>
        <p:txBody>
          <a:bodyPr/>
          <a:lstStyle/>
          <a:p>
            <a:r>
              <a:rPr lang="en-US" dirty="0"/>
              <a:t>Programming Exercise 02_03_01 – Step 13 </a:t>
            </a:r>
          </a:p>
          <a:p>
            <a:pPr lvl="1"/>
            <a:r>
              <a:rPr lang="en-US" dirty="0"/>
              <a:t>String Comparison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644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Regular Expressions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Regex</a:t>
            </a:r>
          </a:p>
          <a:p>
            <a:pPr lvl="1"/>
            <a:r>
              <a:rPr lang="en-US"/>
              <a:t>Regular expressions are patterns that are used for matching and manipulating strings according to specified rules</a:t>
            </a:r>
          </a:p>
          <a:p>
            <a:pPr lvl="1"/>
            <a:r>
              <a:rPr lang="en-US"/>
              <a:t>PHP supports PCRE, Perl Compatible Regular Expressions</a:t>
            </a:r>
          </a:p>
          <a:p>
            <a:pPr lvl="1"/>
            <a:r>
              <a:rPr lang="en-US"/>
              <a:t>Very often used for validating submitted form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1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 Text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 Characteristics</a:t>
            </a:r>
          </a:p>
          <a:p>
            <a:pPr lvl="1"/>
            <a:r>
              <a:rPr lang="en-US"/>
              <a:t>A text string contains zero or more characters surrounded by double or single quotation marks</a:t>
            </a:r>
          </a:p>
          <a:p>
            <a:pPr lvl="2"/>
            <a:r>
              <a:rPr lang="en-US"/>
              <a:t>Best Practice is double quotes unless embedding strings or displaying variable names</a:t>
            </a:r>
          </a:p>
          <a:p>
            <a:pPr lvl="1"/>
            <a:r>
              <a:rPr lang="en-US"/>
              <a:t>Text strings can be used as literal values or assigned to a variable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2" y="4673376"/>
            <a:ext cx="7306695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47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Regular Expressions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55668"/>
            <a:ext cx="6347714" cy="4485695"/>
          </a:xfrm>
        </p:spPr>
        <p:txBody>
          <a:bodyPr/>
          <a:lstStyle/>
          <a:p>
            <a:r>
              <a:rPr lang="en-US" dirty="0"/>
              <a:t>Regex</a:t>
            </a:r>
          </a:p>
          <a:p>
            <a:pPr lvl="1"/>
            <a:r>
              <a:rPr lang="en-US" dirty="0"/>
              <a:t>Most common PCRE function is </a:t>
            </a:r>
            <a:r>
              <a:rPr lang="en-US" dirty="0" err="1"/>
              <a:t>preg_match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preg_match</a:t>
            </a:r>
            <a:r>
              <a:rPr lang="en-US" dirty="0"/>
              <a:t>(pattern, string);</a:t>
            </a:r>
          </a:p>
          <a:p>
            <a:pPr lvl="2"/>
            <a:r>
              <a:rPr lang="en-US" dirty="0"/>
              <a:t>First argument is the regular expression pattern</a:t>
            </a:r>
          </a:p>
          <a:p>
            <a:pPr lvl="2"/>
            <a:r>
              <a:rPr lang="en-US" dirty="0"/>
              <a:t>Second argument is string to match against it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03" y="3338221"/>
            <a:ext cx="4640839" cy="270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738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Regular Expressions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Regex</a:t>
            </a:r>
          </a:p>
          <a:p>
            <a:pPr lvl="1"/>
            <a:r>
              <a:rPr lang="en-US"/>
              <a:t>A regular expression pattern is a special text string that describes a search pattern</a:t>
            </a:r>
          </a:p>
          <a:p>
            <a:pPr lvl="1"/>
            <a:r>
              <a:rPr lang="en-US"/>
              <a:t>Regular expression patterns consist of literal characters and metacharacters</a:t>
            </a:r>
          </a:p>
          <a:p>
            <a:pPr lvl="2"/>
            <a:r>
              <a:rPr lang="en-US"/>
              <a:t>Special characters that define the pattern-matching rules</a:t>
            </a:r>
          </a:p>
          <a:p>
            <a:pPr lvl="1"/>
            <a:r>
              <a:rPr lang="en-US"/>
              <a:t>Regular expression patterns are enclosed in opening and closing delimiters</a:t>
            </a:r>
          </a:p>
          <a:p>
            <a:pPr lvl="2"/>
            <a:r>
              <a:rPr lang="en-US"/>
              <a:t>The most common character delimiter is the forward slash ( / )</a:t>
            </a:r>
          </a:p>
          <a:p>
            <a:pPr lvl="1"/>
            <a:r>
              <a:rPr lang="en-US"/>
              <a:t>We should be familiar with Regex for tests and certifications, but commonly they are Googled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0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Regular Expressions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365662"/>
            <a:ext cx="6347714" cy="4675701"/>
          </a:xfrm>
        </p:spPr>
        <p:txBody>
          <a:bodyPr/>
          <a:lstStyle/>
          <a:p>
            <a:r>
              <a:rPr lang="en-US" dirty="0"/>
              <a:t>Regex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99" y="2107003"/>
            <a:ext cx="6488644" cy="386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5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Regular Expressions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472540"/>
            <a:ext cx="6347714" cy="4568823"/>
          </a:xfrm>
        </p:spPr>
        <p:txBody>
          <a:bodyPr/>
          <a:lstStyle/>
          <a:p>
            <a:r>
              <a:rPr lang="en-US" dirty="0"/>
              <a:t>Regex</a:t>
            </a:r>
          </a:p>
          <a:p>
            <a:pPr lvl="1"/>
            <a:r>
              <a:rPr lang="en-US" dirty="0"/>
              <a:t>Metacharacters that specify the quantity of a match are called quantifiers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33" y="2435706"/>
            <a:ext cx="6533334" cy="3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571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Regular Expressions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258784"/>
            <a:ext cx="6347714" cy="4782579"/>
          </a:xfrm>
        </p:spPr>
        <p:txBody>
          <a:bodyPr/>
          <a:lstStyle/>
          <a:p>
            <a:r>
              <a:rPr lang="en-US" dirty="0"/>
              <a:t>Regex</a:t>
            </a:r>
          </a:p>
          <a:p>
            <a:pPr lvl="1"/>
            <a:r>
              <a:rPr lang="en-US" dirty="0"/>
              <a:t>Escape sequences define valid character classes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70" y="1972931"/>
            <a:ext cx="4520461" cy="44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773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Regular Expressions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401288"/>
            <a:ext cx="6347714" cy="4640075"/>
          </a:xfrm>
        </p:spPr>
        <p:txBody>
          <a:bodyPr/>
          <a:lstStyle/>
          <a:p>
            <a:r>
              <a:rPr lang="en-US" dirty="0"/>
              <a:t>Programming Exercise 02_03_01 – Step 14 </a:t>
            </a:r>
          </a:p>
          <a:p>
            <a:pPr lvl="1"/>
            <a:r>
              <a:rPr lang="en-US" dirty="0"/>
              <a:t>Regular Expressions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7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 Text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Delimiting Strings</a:t>
            </a:r>
          </a:p>
          <a:p>
            <a:pPr lvl="1"/>
            <a:r>
              <a:rPr lang="en-US"/>
              <a:t>A string must begin and end with a matching quotation mark (single or double)</a:t>
            </a:r>
          </a:p>
          <a:p>
            <a:pPr lvl="1"/>
            <a:r>
              <a:rPr lang="en-US"/>
              <a:t>Strings embedded within strings</a:t>
            </a:r>
          </a:p>
          <a:p>
            <a:pPr lvl="2"/>
            <a:r>
              <a:rPr lang="en-US"/>
              <a:t>A quoted string within a literal string delimited by double quotes is delimited with single quotes</a:t>
            </a:r>
          </a:p>
          <a:p>
            <a:pPr lvl="2"/>
            <a:r>
              <a:rPr lang="en-US"/>
              <a:t>A quoted string within a literal string delimited by single quotes marks is delimited with double quotes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74" y="4742028"/>
            <a:ext cx="6458852" cy="724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30" y="5466029"/>
            <a:ext cx="3837196" cy="113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9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 Text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 Operators</a:t>
            </a:r>
          </a:p>
          <a:p>
            <a:pPr lvl="1"/>
            <a:r>
              <a:rPr lang="en-US"/>
              <a:t>Concatenation operator ( . ) combines two strings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Concatenation assignment operator ( . ) combines two strings and assigns the new value to a variable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29" y="1958492"/>
            <a:ext cx="6401695" cy="19126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31" y="4964821"/>
            <a:ext cx="640169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8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 Text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Exercise 02_03_01 – Step 1</a:t>
            </a:r>
          </a:p>
          <a:p>
            <a:pPr lvl="1"/>
            <a:r>
              <a:rPr lang="en-US"/>
              <a:t>Working with String Operators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" y="2517053"/>
            <a:ext cx="7068662" cy="37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0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 Text Strings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Escape Sequences</a:t>
            </a:r>
          </a:p>
          <a:p>
            <a:pPr lvl="1"/>
            <a:r>
              <a:rPr lang="en-US"/>
              <a:t>An escape character tells the compiler or interpreter that the character that follows it has a special purpose</a:t>
            </a:r>
          </a:p>
          <a:p>
            <a:pPr lvl="1"/>
            <a:r>
              <a:rPr lang="en-US"/>
              <a:t>In PHP the escape character is the backslash ( \ )</a:t>
            </a:r>
            <a:br>
              <a:rPr lang="en-US"/>
            </a:br>
            <a:r>
              <a:rPr lang="en-US"/>
              <a:t>echo ’&lt;p&gt;This code\’s working&lt;/p&gt;’;</a:t>
            </a:r>
          </a:p>
          <a:p>
            <a:pPr lvl="1"/>
            <a:r>
              <a:rPr lang="en-US"/>
              <a:t>Do not use backslash before an apostrophe in a text string delimited with double quotation marks</a:t>
            </a:r>
            <a:br>
              <a:rPr lang="en-US"/>
            </a:br>
            <a:r>
              <a:rPr lang="en-US"/>
              <a:t>echo ”&lt;p&gt;This code’s working&lt;/p&gt;”;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4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{7AF1FD5B-0B99-3D40-883F-D9F5B3B22F9D}tf10001060</Template>
  <TotalTime>11721</TotalTime>
  <Words>2210</Words>
  <Application>Microsoft Macintosh PowerPoint</Application>
  <PresentationFormat>On-screen Show (4:3)</PresentationFormat>
  <Paragraphs>351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ＭＳ Ｐゴシック</vt:lpstr>
      <vt:lpstr>Arial</vt:lpstr>
      <vt:lpstr>Calibri</vt:lpstr>
      <vt:lpstr>Trebuchet MS</vt:lpstr>
      <vt:lpstr>Wingdings 3</vt:lpstr>
      <vt:lpstr>Facet</vt:lpstr>
      <vt:lpstr>PowerPoint Presentation</vt:lpstr>
      <vt:lpstr>Credits</vt:lpstr>
      <vt:lpstr>LEARNING OBJECTIVES</vt:lpstr>
      <vt:lpstr>Construct Text Strings</vt:lpstr>
      <vt:lpstr>Construct Text Strings</vt:lpstr>
      <vt:lpstr>Construct Text Strings</vt:lpstr>
      <vt:lpstr>Construct Text Strings</vt:lpstr>
      <vt:lpstr>Construct Text Strings</vt:lpstr>
      <vt:lpstr>Construct Text Strings</vt:lpstr>
      <vt:lpstr>Construct Text Strings</vt:lpstr>
      <vt:lpstr>Construct Text Strings</vt:lpstr>
      <vt:lpstr>Construct Text Strings</vt:lpstr>
      <vt:lpstr>Construct Text Strings</vt:lpstr>
      <vt:lpstr>Construct Text Strings</vt:lpstr>
      <vt:lpstr>Work With Single Strings</vt:lpstr>
      <vt:lpstr>Work With Single Strings</vt:lpstr>
      <vt:lpstr>Work With Single Strings</vt:lpstr>
      <vt:lpstr>Work With Single Strings</vt:lpstr>
      <vt:lpstr>Work With Single Strings</vt:lpstr>
      <vt:lpstr>Work With Single Strings</vt:lpstr>
      <vt:lpstr>Work With Single Strings</vt:lpstr>
      <vt:lpstr>Work With Single Strings</vt:lpstr>
      <vt:lpstr>Work With Single Strings</vt:lpstr>
      <vt:lpstr>Work With Single Strings</vt:lpstr>
      <vt:lpstr>Work With Single Strings</vt:lpstr>
      <vt:lpstr>Work With Single Strings</vt:lpstr>
      <vt:lpstr>Work With Single Strings</vt:lpstr>
      <vt:lpstr>Work With Single Strings</vt:lpstr>
      <vt:lpstr>Work With Multiple Strings</vt:lpstr>
      <vt:lpstr>Work With Multiple Strings</vt:lpstr>
      <vt:lpstr>Work With Multiple Strings</vt:lpstr>
      <vt:lpstr>Work With Multiple Strings</vt:lpstr>
      <vt:lpstr>Work With Multiple Strings</vt:lpstr>
      <vt:lpstr>Work With Multiple Strings</vt:lpstr>
      <vt:lpstr>Work With Multiple Strings</vt:lpstr>
      <vt:lpstr>Work With Multiple Strings</vt:lpstr>
      <vt:lpstr>Work With Multiple Strings</vt:lpstr>
      <vt:lpstr>Work With Multiple Strings</vt:lpstr>
      <vt:lpstr>Work With Multiple Strings</vt:lpstr>
      <vt:lpstr>Work With Multiple Strings</vt:lpstr>
      <vt:lpstr>Work With Multiple Strings</vt:lpstr>
      <vt:lpstr>Work With Multiple Strings</vt:lpstr>
      <vt:lpstr>Work With Multiple Strings</vt:lpstr>
      <vt:lpstr>Work With Multiple Strings</vt:lpstr>
      <vt:lpstr>Work With Multiple Strings</vt:lpstr>
      <vt:lpstr>Work With Multiple Strings</vt:lpstr>
      <vt:lpstr>Work With Multiple Strings</vt:lpstr>
      <vt:lpstr>Work With Multiple Strings</vt:lpstr>
      <vt:lpstr>Use Regular Expressions</vt:lpstr>
      <vt:lpstr>Use Regular Expressions</vt:lpstr>
      <vt:lpstr>Use Regular Expressions</vt:lpstr>
      <vt:lpstr>Use Regular Expressions</vt:lpstr>
      <vt:lpstr>Use Regular Expressions</vt:lpstr>
      <vt:lpstr>Use Regular Expressions</vt:lpstr>
      <vt:lpstr>Use Regular Expressions</vt:lpstr>
    </vt:vector>
  </TitlesOfParts>
  <Company>UAT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Microsoft Office User</cp:lastModifiedBy>
  <cp:revision>476</cp:revision>
  <cp:lastPrinted>2017-10-01T22:45:47Z</cp:lastPrinted>
  <dcterms:created xsi:type="dcterms:W3CDTF">2013-01-24T22:24:37Z</dcterms:created>
  <dcterms:modified xsi:type="dcterms:W3CDTF">2019-07-22T19:39:00Z</dcterms:modified>
</cp:coreProperties>
</file>