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316" r:id="rId4"/>
    <p:sldId id="317" r:id="rId5"/>
    <p:sldId id="385" r:id="rId6"/>
    <p:sldId id="386" r:id="rId7"/>
    <p:sldId id="387" r:id="rId8"/>
    <p:sldId id="388" r:id="rId9"/>
    <p:sldId id="384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0" r:id="rId18"/>
    <p:sldId id="397" r:id="rId19"/>
    <p:sldId id="399" r:id="rId20"/>
    <p:sldId id="401" r:id="rId21"/>
    <p:sldId id="400" r:id="rId22"/>
    <p:sldId id="402" r:id="rId23"/>
    <p:sldId id="398" r:id="rId24"/>
    <p:sldId id="403" r:id="rId25"/>
    <p:sldId id="405" r:id="rId26"/>
    <p:sldId id="406" r:id="rId27"/>
    <p:sldId id="407" r:id="rId28"/>
    <p:sldId id="408" r:id="rId29"/>
    <p:sldId id="404" r:id="rId30"/>
    <p:sldId id="409" r:id="rId31"/>
    <p:sldId id="410" r:id="rId32"/>
    <p:sldId id="411" r:id="rId33"/>
    <p:sldId id="413" r:id="rId34"/>
    <p:sldId id="412" r:id="rId35"/>
    <p:sldId id="414" r:id="rId36"/>
    <p:sldId id="416" r:id="rId37"/>
    <p:sldId id="417" r:id="rId38"/>
    <p:sldId id="418" r:id="rId39"/>
    <p:sldId id="415" r:id="rId4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8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1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07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48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6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1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0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Handling User Input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226C7-230B-A44B-A744-92F8C699E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0E080D-10FA-5E41-BA57-860D0135F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Web Forms</a:t>
            </a:r>
          </a:p>
          <a:p>
            <a:pPr lvl="1"/>
            <a:r>
              <a:rPr lang="en-US"/>
              <a:t>Contain interactive controls that allow users to enter and submit data</a:t>
            </a:r>
          </a:p>
          <a:p>
            <a:pPr lvl="1"/>
            <a:r>
              <a:rPr lang="en-US"/>
              <a:t>Designed expressly for submission to a processing script</a:t>
            </a:r>
          </a:p>
          <a:p>
            <a:pPr lvl="2"/>
            <a:r>
              <a:rPr lang="en-US"/>
              <a:t>PHP is designed to play extremely well with them</a:t>
            </a:r>
          </a:p>
          <a:p>
            <a:pPr lvl="1"/>
            <a:r>
              <a:rPr lang="en-US"/>
              <a:t>Use a standard HTML &lt;form&gt; element with two required attributes for the target script</a:t>
            </a:r>
          </a:p>
          <a:p>
            <a:pPr lvl="2"/>
            <a:r>
              <a:rPr lang="en-US"/>
              <a:t>action:  identifies the target on the Web server that will process the form data when it is submitted</a:t>
            </a:r>
          </a:p>
          <a:p>
            <a:pPr lvl="2"/>
            <a:r>
              <a:rPr lang="en-US"/>
              <a:t>method:  specifies the HTTP verb or method used to send to the target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Attributes - action</a:t>
            </a:r>
          </a:p>
          <a:p>
            <a:pPr lvl="1"/>
            <a:r>
              <a:rPr lang="en-US"/>
              <a:t>The opening form tag requires an action attribute</a:t>
            </a:r>
          </a:p>
          <a:p>
            <a:pPr lvl="1"/>
            <a:r>
              <a:rPr lang="en-US"/>
              <a:t>The value of the action attribute identifies the target program on the Web server that will process the form data when the form is submitted</a:t>
            </a:r>
          </a:p>
          <a:p>
            <a:pPr lvl="1"/>
            <a:r>
              <a:rPr lang="en-US"/>
              <a:t>Example</a:t>
            </a:r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0" y="4692841"/>
            <a:ext cx="740195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Attributes - method</a:t>
            </a:r>
          </a:p>
          <a:p>
            <a:pPr lvl="1"/>
            <a:r>
              <a:rPr lang="en-US"/>
              <a:t>The value of the method attribute must be either ”post” or ”get”</a:t>
            </a:r>
          </a:p>
          <a:p>
            <a:pPr lvl="1"/>
            <a:r>
              <a:rPr lang="en-US"/>
              <a:t>The post method embeds the form data in the request message</a:t>
            </a:r>
          </a:p>
          <a:p>
            <a:pPr lvl="2"/>
            <a:r>
              <a:rPr lang="en-US"/>
              <a:t>PHP automatically creates and populates a $_POST superglobal array containing the data </a:t>
            </a:r>
          </a:p>
          <a:p>
            <a:pPr lvl="1"/>
            <a:r>
              <a:rPr lang="en-US"/>
              <a:t>The get method appends the form data to the URL specified in the form’s action attribute</a:t>
            </a:r>
          </a:p>
          <a:p>
            <a:pPr lvl="2"/>
            <a:r>
              <a:rPr lang="en-US"/>
              <a:t>PHP automatically creates and populates a superglobal $_GET array containing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Data Transmission</a:t>
            </a:r>
          </a:p>
          <a:p>
            <a:pPr lvl="1"/>
            <a:r>
              <a:rPr lang="en-US"/>
              <a:t>Form fields are sent to the Web server as  name/value pairs</a:t>
            </a:r>
          </a:p>
          <a:p>
            <a:pPr lvl="1"/>
            <a:r>
              <a:rPr lang="en-US"/>
              <a:t>The name portion of the name/value pair becomes the key of an element in either the $_POST or $_GET array</a:t>
            </a:r>
          </a:p>
          <a:p>
            <a:pPr lvl="1"/>
            <a:r>
              <a:rPr lang="en-US"/>
              <a:t>The value portion of the name/value pair is populated in the array element by the data that the user enters in the  control on the Web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Data Transmission</a:t>
            </a:r>
          </a:p>
          <a:p>
            <a:pPr lvl="1"/>
            <a:r>
              <a:rPr lang="en-US"/>
              <a:t>With the get method, form data is appended to the URL specified by the action attribute</a:t>
            </a:r>
          </a:p>
          <a:p>
            <a:pPr lvl="2"/>
            <a:r>
              <a:rPr lang="en-US"/>
              <a:t>Name/value pairs appended to the URL are called URL tokens</a:t>
            </a:r>
          </a:p>
          <a:p>
            <a:pPr lvl="2"/>
            <a:r>
              <a:rPr lang="en-US"/>
              <a:t>The form data is separated from the URL by a question mark ( ? )</a:t>
            </a:r>
          </a:p>
          <a:p>
            <a:pPr lvl="2"/>
            <a:r>
              <a:rPr lang="en-US"/>
              <a:t>The individual name/value pairs are separated by an ampersand ( &amp; )</a:t>
            </a:r>
          </a:p>
          <a:p>
            <a:pPr lvl="2"/>
            <a:r>
              <a:rPr lang="en-US"/>
              <a:t>The element name is separated from the value by an equal sign ( = ). </a:t>
            </a:r>
          </a:p>
          <a:p>
            <a:pPr lvl="2"/>
            <a:r>
              <a:rPr lang="en-US"/>
              <a:t>Spaces in the name and value fields are encoded as plus signs ( +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Data Transmission</a:t>
            </a:r>
          </a:p>
          <a:p>
            <a:pPr lvl="1"/>
            <a:r>
              <a:rPr lang="en-US"/>
              <a:t>Other legal characters with the get method</a:t>
            </a:r>
          </a:p>
          <a:p>
            <a:pPr lvl="2"/>
            <a:r>
              <a:rPr lang="en-US"/>
              <a:t>Letters, numbers, hyphens ( - ), underscores ( _ ) and periods ( . )</a:t>
            </a:r>
          </a:p>
          <a:p>
            <a:pPr lvl="2"/>
            <a:r>
              <a:rPr lang="en-US"/>
              <a:t>All other characters, like quotes and ampersands, are encoded using a percent sign ( % ) followed by the two-digit hexadecimal representation of the character’s ASCII value</a:t>
            </a:r>
          </a:p>
          <a:p>
            <a:pPr lvl="1"/>
            <a:r>
              <a:rPr lang="en-US"/>
              <a:t>Example get URL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5" y="4764835"/>
            <a:ext cx="851653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Form Data Transmission</a:t>
            </a:r>
          </a:p>
          <a:p>
            <a:pPr lvl="1"/>
            <a:r>
              <a:rPr lang="en-US"/>
              <a:t>Limitations of the get method for submitting form data</a:t>
            </a:r>
          </a:p>
          <a:p>
            <a:pPr lvl="2"/>
            <a:r>
              <a:rPr lang="en-US"/>
              <a:t>The number of characters that can be appended to a single variable is limited to 100</a:t>
            </a:r>
          </a:p>
          <a:p>
            <a:pPr lvl="2"/>
            <a:r>
              <a:rPr lang="en-US"/>
              <a:t>The form values are appended to the URL in plain text, making a URL request insecure</a:t>
            </a:r>
          </a:p>
          <a:p>
            <a:pPr lvl="1"/>
            <a:r>
              <a:rPr lang="en-US"/>
              <a:t>Advantage of the get method for submitting form data</a:t>
            </a:r>
          </a:p>
          <a:p>
            <a:pPr lvl="2"/>
            <a:r>
              <a:rPr lang="en-US"/>
              <a:t>Passed values are visible in the Address Bar of the browser</a:t>
            </a:r>
          </a:p>
          <a:p>
            <a:pPr lvl="2"/>
            <a:r>
              <a:rPr lang="en-US"/>
              <a:t>Therefore URL and its data can be bookmarked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Web Forms for PHP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20042"/>
            <a:ext cx="6347714" cy="4521321"/>
          </a:xfrm>
        </p:spPr>
        <p:txBody>
          <a:bodyPr/>
          <a:lstStyle/>
          <a:p>
            <a:r>
              <a:rPr lang="en-US"/>
              <a:t>Programming Exercise 02_04_01 – Step 2</a:t>
            </a:r>
          </a:p>
          <a:p>
            <a:pPr lvl="1"/>
            <a:r>
              <a:rPr lang="en-US"/>
              <a:t>Build an HTML Web Form for 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Form Handler</a:t>
            </a:r>
          </a:p>
          <a:p>
            <a:pPr lvl="1"/>
            <a:r>
              <a:rPr lang="en-US"/>
              <a:t>A form handler is a program or script that processes the information submitted from a Web form</a:t>
            </a:r>
          </a:p>
          <a:p>
            <a:pPr lvl="1"/>
            <a:r>
              <a:rPr lang="en-US"/>
              <a:t>A form handler usually performs the following tasks</a:t>
            </a:r>
          </a:p>
          <a:p>
            <a:pPr lvl="2"/>
            <a:r>
              <a:rPr lang="en-US"/>
              <a:t>Verifies that the user entered the minimum amount of data to process the form</a:t>
            </a:r>
          </a:p>
          <a:p>
            <a:pPr lvl="2"/>
            <a:r>
              <a:rPr lang="en-US"/>
              <a:t>Validates form data</a:t>
            </a:r>
          </a:p>
          <a:p>
            <a:pPr lvl="2"/>
            <a:r>
              <a:rPr lang="en-US"/>
              <a:t>Process the submitted data</a:t>
            </a:r>
          </a:p>
          <a:p>
            <a:pPr lvl="2"/>
            <a:r>
              <a:rPr lang="en-US"/>
              <a:t>Returns appropriate output as 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74422"/>
            <a:ext cx="6347714" cy="4366942"/>
          </a:xfrm>
        </p:spPr>
        <p:txBody>
          <a:bodyPr/>
          <a:lstStyle/>
          <a:p>
            <a:r>
              <a:rPr lang="en-US"/>
              <a:t>PHP Form Handler</a:t>
            </a:r>
          </a:p>
          <a:p>
            <a:pPr lvl="1"/>
            <a:r>
              <a:rPr lang="en-US"/>
              <a:t>Retrieving Submitted Data</a:t>
            </a:r>
          </a:p>
          <a:p>
            <a:pPr lvl="2"/>
            <a:r>
              <a:rPr lang="en-US"/>
              <a:t>The values stored in the superglobal $_POST associative array are easily retrieved by PHP</a:t>
            </a:r>
          </a:p>
          <a:p>
            <a:pPr lvl="2"/>
            <a:r>
              <a:rPr lang="en-US"/>
              <a:t>Therefore, the names of the name / value pairs must be known as part of the specification</a:t>
            </a:r>
          </a:p>
          <a:p>
            <a:pPr lvl="1"/>
            <a:r>
              <a:rPr lang="en-US"/>
              <a:t>Example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66" y="4242971"/>
            <a:ext cx="6008265" cy="18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Form Data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User Data and Undesirable Characters</a:t>
            </a:r>
          </a:p>
          <a:p>
            <a:pPr lvl="1"/>
            <a:r>
              <a:rPr lang="en-US" dirty="0"/>
              <a:t>User’s can enter dangerous input into form fields</a:t>
            </a:r>
          </a:p>
          <a:p>
            <a:pPr lvl="2"/>
            <a:r>
              <a:rPr lang="en-US" dirty="0"/>
              <a:t>PHP has some protection mechanisms for this</a:t>
            </a:r>
          </a:p>
          <a:p>
            <a:pPr lvl="1"/>
            <a:r>
              <a:rPr lang="en-US" dirty="0"/>
              <a:t>Older PHP uses Magic Quotes, now out of favor</a:t>
            </a:r>
          </a:p>
          <a:p>
            <a:pPr lvl="2"/>
            <a:r>
              <a:rPr lang="en-US" dirty="0"/>
              <a:t>Adds a backslash ( \ ) escape character to any single quote, double quote, or NULL character contained in form data that a user submits to a PHP script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70" y="4173003"/>
            <a:ext cx="4877861" cy="21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13164"/>
            <a:ext cx="6347714" cy="4628199"/>
          </a:xfrm>
        </p:spPr>
        <p:txBody>
          <a:bodyPr/>
          <a:lstStyle/>
          <a:p>
            <a:r>
              <a:rPr lang="en-US" dirty="0"/>
              <a:t>User Data and Undesirable Characters</a:t>
            </a:r>
          </a:p>
          <a:p>
            <a:pPr lvl="1"/>
            <a:r>
              <a:rPr lang="en-US" dirty="0"/>
              <a:t>Magic Quotes, should be turned off on server in </a:t>
            </a:r>
            <a:r>
              <a:rPr lang="en-US" dirty="0" err="1"/>
              <a:t>php.ini</a:t>
            </a:r>
            <a:r>
              <a:rPr lang="en-US" dirty="0"/>
              <a:t>, which is default, if any output bugs appear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13" y="2486451"/>
            <a:ext cx="5296775" cy="37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Data and Undesirable Characters</a:t>
            </a:r>
          </a:p>
          <a:p>
            <a:pPr lvl="1"/>
            <a:r>
              <a:rPr lang="en-US"/>
              <a:t>More modern safe data handling</a:t>
            </a:r>
          </a:p>
          <a:p>
            <a:pPr lvl="2"/>
            <a:r>
              <a:rPr lang="en-US"/>
              <a:t>addslashes()function: adds a backslash before a single or double quote or a NULL character in user input (if magic quotes is disabled, this is the alternative to escape a character before saving to a text file or database)</a:t>
            </a:r>
          </a:p>
          <a:p>
            <a:pPr lvl="2"/>
            <a:r>
              <a:rPr lang="en-US"/>
              <a:t>stripslashes()function removes a backslash before a single or double quote or NULL character in user input (if magic quotes is enabled, this is required before outputting a string with the echo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38796"/>
            <a:ext cx="6347714" cy="4402568"/>
          </a:xfrm>
        </p:spPr>
        <p:txBody>
          <a:bodyPr/>
          <a:lstStyle/>
          <a:p>
            <a:r>
              <a:rPr lang="en-US" dirty="0"/>
              <a:t>Programming Exercise 02_04_01 – Step 3</a:t>
            </a:r>
          </a:p>
          <a:p>
            <a:pPr lvl="1"/>
            <a:r>
              <a:rPr lang="en-US" dirty="0"/>
              <a:t>Creating a PHP Form Handler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Checking Submitted Data</a:t>
            </a:r>
          </a:p>
          <a:p>
            <a:pPr lvl="1"/>
            <a:r>
              <a:rPr lang="en-US"/>
              <a:t>It is necessary to validate Web form data to ensure it is complete, valid, and safe</a:t>
            </a:r>
          </a:p>
          <a:p>
            <a:pPr lvl="1"/>
            <a:r>
              <a:rPr lang="en-US"/>
              <a:t>The optimal way to ensure valid form data is client-side</a:t>
            </a:r>
          </a:p>
          <a:p>
            <a:pPr lvl="2"/>
            <a:r>
              <a:rPr lang="en-US"/>
              <a:t>Only allow the user to enter an acceptable response</a:t>
            </a:r>
          </a:p>
          <a:p>
            <a:pPr lvl="1"/>
            <a:r>
              <a:rPr lang="en-US"/>
              <a:t>Examples of data validation include verifying that</a:t>
            </a:r>
          </a:p>
          <a:p>
            <a:pPr lvl="2"/>
            <a:r>
              <a:rPr lang="en-US"/>
              <a:t>Any required fields are not blank</a:t>
            </a:r>
          </a:p>
          <a:p>
            <a:pPr lvl="2"/>
            <a:r>
              <a:rPr lang="en-US"/>
              <a:t>E-mail addresses and other data in the correct format</a:t>
            </a:r>
          </a:p>
          <a:p>
            <a:pPr lvl="2"/>
            <a:r>
              <a:rPr lang="en-US"/>
              <a:t>No exceeding the word limits in controls</a:t>
            </a:r>
          </a:p>
          <a:p>
            <a:pPr lvl="2"/>
            <a:r>
              <a:rPr lang="en-US"/>
              <a:t>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Required Fields</a:t>
            </a:r>
          </a:p>
          <a:p>
            <a:pPr lvl="1"/>
            <a:r>
              <a:rPr lang="en-US"/>
              <a:t>With the post or get methods, most controls get sent to the server even if they do not contain data</a:t>
            </a:r>
          </a:p>
          <a:p>
            <a:pPr lvl="2"/>
            <a:r>
              <a:rPr lang="en-US"/>
              <a:t>Exceptions are unchecked radio buttons and checkboxes </a:t>
            </a:r>
          </a:p>
          <a:p>
            <a:pPr lvl="1"/>
            <a:r>
              <a:rPr lang="en-US"/>
              <a:t>The empty()function is used to determine if a variable contains a value</a:t>
            </a:r>
          </a:p>
          <a:p>
            <a:pPr lvl="2"/>
            <a:r>
              <a:rPr lang="en-US"/>
              <a:t>Returns false if the variable being checked has a nonempty and nonzero value</a:t>
            </a:r>
          </a:p>
          <a:p>
            <a:pPr lvl="2"/>
            <a:r>
              <a:rPr lang="en-US"/>
              <a:t>Returns a value of true if the variable has an empty or zero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Field Data</a:t>
            </a:r>
          </a:p>
          <a:p>
            <a:pPr lvl="1"/>
            <a:r>
              <a:rPr lang="en-US"/>
              <a:t>Refers to verifying that the value entered in a field is appropriate for the data type that should have  been entered</a:t>
            </a:r>
          </a:p>
          <a:p>
            <a:pPr lvl="1"/>
            <a:r>
              <a:rPr lang="en-US"/>
              <a:t>The best way to ensure valid form data is client-side</a:t>
            </a:r>
          </a:p>
          <a:p>
            <a:pPr lvl="2"/>
            <a:r>
              <a:rPr lang="en-US"/>
              <a:t>Build the Web form with proper HTML controls (such as check boxes, radio buttons, and selection lists) that only allow the user to select valid responses</a:t>
            </a:r>
          </a:p>
          <a:p>
            <a:pPr lvl="2"/>
            <a:r>
              <a:rPr lang="en-US"/>
              <a:t>Use a variety of custom validation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Numeric Data</a:t>
            </a:r>
          </a:p>
          <a:p>
            <a:pPr lvl="1"/>
            <a:r>
              <a:rPr lang="en-US"/>
              <a:t>All data in a Web form is string data </a:t>
            </a:r>
          </a:p>
          <a:p>
            <a:pPr lvl="1"/>
            <a:r>
              <a:rPr lang="en-US"/>
              <a:t>PHP automatically converts string data to numeric data if the string is a number</a:t>
            </a:r>
          </a:p>
          <a:p>
            <a:pPr lvl="1"/>
            <a:r>
              <a:rPr lang="en-US"/>
              <a:t>The is_numeric()function can be used to determine if a variable contains a number</a:t>
            </a:r>
          </a:p>
          <a:p>
            <a:pPr lvl="1"/>
            <a:r>
              <a:rPr lang="en-US"/>
              <a:t>The round()function can be used give a numeric variable an appropriate number of decimal 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Validating String Data</a:t>
            </a:r>
          </a:p>
          <a:p>
            <a:pPr lvl="1"/>
            <a:r>
              <a:rPr lang="en-US"/>
              <a:t>Regular expression functions are some of the best tools for verifying that string data meets the strict formatting required for e-mail addresses, Web page URLs, or date values</a:t>
            </a:r>
          </a:p>
          <a:p>
            <a:pPr lvl="1"/>
            <a:r>
              <a:rPr lang="en-US"/>
              <a:t>The stripslashes()function removes the leading slashes for escape sequences</a:t>
            </a:r>
          </a:p>
          <a:p>
            <a:pPr lvl="1"/>
            <a:r>
              <a:rPr lang="en-US"/>
              <a:t>The trim()function removes any leading or trailing white space from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lang="en-US" dirty="0"/>
              <a:t>Programming Exercise 02_04_01 – Step 4</a:t>
            </a:r>
          </a:p>
          <a:p>
            <a:pPr lvl="1"/>
            <a:r>
              <a:rPr lang="en-US" dirty="0"/>
              <a:t>Handling Submitted Form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2" y="2802576"/>
            <a:ext cx="6488206" cy="34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about superglobal variables</a:t>
            </a:r>
          </a:p>
          <a:p>
            <a:r>
              <a:rPr lang="en-US"/>
              <a:t>Build HTML web forms for PHP</a:t>
            </a:r>
          </a:p>
          <a:p>
            <a:r>
              <a:rPr lang="en-US"/>
              <a:t>Process form data</a:t>
            </a:r>
          </a:p>
          <a:p>
            <a:r>
              <a:rPr lang="en-US"/>
              <a:t>Handle submitted form data</a:t>
            </a:r>
          </a:p>
          <a:p>
            <a:r>
              <a:rPr lang="en-US"/>
              <a:t>Create an all-in-one form</a:t>
            </a:r>
          </a:p>
          <a:p>
            <a:r>
              <a:rPr lang="en-US"/>
              <a:t>Display dynamic data based on a URL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Redisplaying the Web Form</a:t>
            </a:r>
          </a:p>
          <a:p>
            <a:pPr lvl="1"/>
            <a:r>
              <a:rPr lang="en-US" dirty="0"/>
              <a:t>A sticky form is used to redisplay the form with the controls set to the values the user entered the last time the form was submitted</a:t>
            </a:r>
          </a:p>
          <a:p>
            <a:pPr lvl="2"/>
            <a:r>
              <a:rPr lang="en-US" dirty="0"/>
              <a:t>Keeps the user from having to enter any but the non-valid fields</a:t>
            </a:r>
          </a:p>
          <a:p>
            <a:pPr lvl="1"/>
            <a:r>
              <a:rPr lang="en-US" dirty="0"/>
              <a:t>Syntax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7" y="4635750"/>
            <a:ext cx="72019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1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Submitted Form Data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02_04_01 – Step 5</a:t>
            </a:r>
          </a:p>
          <a:p>
            <a:pPr lvl="1"/>
            <a:r>
              <a:rPr lang="en-US"/>
              <a:t>Redisplaying the Web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7" y="2908939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All-in-One Form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All-in-One Forms</a:t>
            </a:r>
          </a:p>
          <a:p>
            <a:pPr lvl="1"/>
            <a:r>
              <a:rPr lang="en-US"/>
              <a:t>A two-part form has one page that displays the form and one page that processes the form data</a:t>
            </a:r>
          </a:p>
          <a:p>
            <a:pPr lvl="1"/>
            <a:r>
              <a:rPr lang="en-US"/>
              <a:t>For simple forms that require only minimal processing, it’s often easier to use an All-in-One form—a single script used display a Web form and process its data</a:t>
            </a:r>
          </a:p>
          <a:p>
            <a:pPr lvl="1"/>
            <a:r>
              <a:rPr lang="en-US"/>
              <a:t>An All-in-One form uses two conditionals</a:t>
            </a:r>
          </a:p>
          <a:p>
            <a:pPr lvl="2"/>
            <a:r>
              <a:rPr lang="en-US"/>
              <a:t>The first determines if the form has been submitted and needs to be validated</a:t>
            </a:r>
          </a:p>
          <a:p>
            <a:pPr lvl="2"/>
            <a:r>
              <a:rPr lang="en-US"/>
              <a:t>The second determines if redisplay is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All-in-One Form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Determining if the Form has been Submitted</a:t>
            </a:r>
          </a:p>
          <a:p>
            <a:pPr lvl="1"/>
            <a:r>
              <a:rPr lang="en-US"/>
              <a:t>A conditional determines if the form has been submitted or if it is being viewed for the first time</a:t>
            </a:r>
          </a:p>
          <a:p>
            <a:pPr lvl="2"/>
            <a:r>
              <a:rPr lang="en-US"/>
              <a:t>The isset()function is used to determine if the $Submit variable has been set</a:t>
            </a:r>
          </a:p>
          <a:p>
            <a:pPr lvl="2"/>
            <a:r>
              <a:rPr lang="en-US"/>
              <a:t>If the data did not pass all validation checks or no data entered, will display the Web form, for the user to enter data for the first time or re-enter data that did not pass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29" y="4584222"/>
            <a:ext cx="3977113" cy="18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8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All-in-One Form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15044"/>
            <a:ext cx="6347714" cy="4426319"/>
          </a:xfrm>
        </p:spPr>
        <p:txBody>
          <a:bodyPr/>
          <a:lstStyle/>
          <a:p>
            <a:r>
              <a:rPr lang="en-US" dirty="0"/>
              <a:t>Programming Exercise 02_04_01 – Step 6</a:t>
            </a:r>
          </a:p>
          <a:p>
            <a:pPr lvl="1"/>
            <a:r>
              <a:rPr lang="en-US" dirty="0"/>
              <a:t>Creating an All-in-One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683410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88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Content with URL Tokens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Display Dynamic Content Using a URL Token</a:t>
            </a:r>
          </a:p>
          <a:p>
            <a:pPr lvl="1"/>
            <a:r>
              <a:rPr lang="en-US"/>
              <a:t>The POST method is best for form data, it is secure and unlimited in size</a:t>
            </a:r>
          </a:p>
          <a:p>
            <a:pPr lvl="1"/>
            <a:r>
              <a:rPr lang="en-US"/>
              <a:t>The GET method is ideal for embedding options in a hyperlink</a:t>
            </a:r>
          </a:p>
          <a:p>
            <a:pPr lvl="1"/>
            <a:r>
              <a:rPr lang="en-US"/>
              <a:t>By passing URL tokens to a PHP script, many different types of information can be displayed from the same script</a:t>
            </a:r>
          </a:p>
          <a:p>
            <a:pPr lvl="1"/>
            <a:r>
              <a:rPr lang="en-US"/>
              <a:t>A Web page template with static sections and a dynamic content section, a single PHP script can produce the same content as multiple static XHTML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Content with URL Tokens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Web Page Template</a:t>
            </a:r>
          </a:p>
          <a:p>
            <a:pPr lvl="1"/>
            <a:r>
              <a:rPr lang="en-US"/>
              <a:t>A Web template is a single Web page that is divided into separate sections such as </a:t>
            </a:r>
          </a:p>
          <a:p>
            <a:pPr lvl="2"/>
            <a:r>
              <a:rPr lang="en-US"/>
              <a:t>Header</a:t>
            </a:r>
          </a:p>
          <a:p>
            <a:pPr lvl="2"/>
            <a:r>
              <a:rPr lang="en-US"/>
              <a:t>Navigation</a:t>
            </a:r>
          </a:p>
          <a:p>
            <a:pPr lvl="2"/>
            <a:r>
              <a:rPr lang="en-US"/>
              <a:t>Dynamic Content</a:t>
            </a:r>
          </a:p>
          <a:p>
            <a:pPr lvl="2"/>
            <a:r>
              <a:rPr lang="en-US"/>
              <a:t>Footer</a:t>
            </a:r>
          </a:p>
          <a:p>
            <a:pPr lvl="1"/>
            <a:r>
              <a:rPr lang="en-US"/>
              <a:t>The contents of the individual sections are populated using include files</a:t>
            </a:r>
          </a:p>
          <a:p>
            <a:pPr lvl="1"/>
            <a:r>
              <a:rPr lang="en-US"/>
              <a:t>	&lt;?php include(inc_header.php)?&gt;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Content with URL Tokens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Web Page Template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33" y="2160590"/>
            <a:ext cx="3479344" cy="40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4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Content with URL Tokens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Text Hyperlinks for Navigation</a:t>
            </a:r>
          </a:p>
          <a:p>
            <a:pPr lvl="1"/>
            <a:r>
              <a:rPr lang="en-US"/>
              <a:t>Clicking on a text hyperlink replaces the contents of the browser URL bar with the contents referenced by the hyperlink href attribute</a:t>
            </a:r>
          </a:p>
          <a:p>
            <a:pPr lvl="1"/>
            <a:r>
              <a:rPr lang="en-US"/>
              <a:t>A name/value pair is appended to the URL, which</a:t>
            </a:r>
            <a:br>
              <a:rPr lang="en-US"/>
            </a:br>
            <a:r>
              <a:rPr lang="en-US"/>
              <a:t>can be referenced in the dynamic data section of the target PHP file</a:t>
            </a:r>
          </a:p>
          <a:p>
            <a:pPr lvl="2"/>
            <a:r>
              <a:rPr lang="en-US"/>
              <a:t>The name is user defined</a:t>
            </a:r>
          </a:p>
          <a:p>
            <a:pPr lvl="2"/>
            <a:r>
              <a:rPr lang="en-US"/>
              <a:t>The value is user defined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1" y="5578839"/>
            <a:ext cx="8427558" cy="3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Content with URL Tokens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02_04_01 – Step 7</a:t>
            </a:r>
          </a:p>
          <a:p>
            <a:pPr lvl="1"/>
            <a:r>
              <a:rPr lang="en-US"/>
              <a:t>Creating a Web Page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23" y="3099562"/>
            <a:ext cx="5953296" cy="3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Web Pages with PHP</a:t>
            </a:r>
          </a:p>
          <a:p>
            <a:pPr lvl="1"/>
            <a:r>
              <a:rPr lang="en-US"/>
              <a:t>Request/Response Cycle</a:t>
            </a:r>
          </a:p>
          <a:p>
            <a:pPr lvl="2"/>
            <a:r>
              <a:rPr lang="en-US"/>
              <a:t>Requests start at the browser</a:t>
            </a:r>
          </a:p>
          <a:p>
            <a:pPr lvl="2"/>
            <a:r>
              <a:rPr lang="en-US"/>
              <a:t>Web server processes the PHP</a:t>
            </a:r>
          </a:p>
          <a:p>
            <a:pPr lvl="2"/>
            <a:r>
              <a:rPr lang="en-US"/>
              <a:t>Returns an HTML page back to the browser</a:t>
            </a:r>
          </a:p>
          <a:p>
            <a:pPr lvl="1"/>
            <a:r>
              <a:rPr lang="en-US"/>
              <a:t>Three ways to get data from the user, each corresponds to an HTTP method or verb</a:t>
            </a:r>
          </a:p>
          <a:p>
            <a:pPr lvl="2"/>
            <a:r>
              <a:rPr lang="en-US"/>
              <a:t>URLs / Links : GET</a:t>
            </a:r>
          </a:p>
          <a:p>
            <a:pPr lvl="2"/>
            <a:r>
              <a:rPr lang="en-US"/>
              <a:t>Forms: POST </a:t>
            </a:r>
          </a:p>
          <a:p>
            <a:pPr lvl="2"/>
            <a:r>
              <a:rPr lang="en-US"/>
              <a:t>Cookies: COOKIE  (not really a verb, an access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Superglobals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Superglobals</a:t>
            </a:r>
          </a:p>
          <a:p>
            <a:pPr lvl="1"/>
            <a:r>
              <a:rPr lang="en-US"/>
              <a:t>Contain the data needed to process the web interactions</a:t>
            </a:r>
          </a:p>
          <a:p>
            <a:pPr lvl="1"/>
            <a:r>
              <a:rPr lang="en-US"/>
              <a:t>Sometimes called autoglobals</a:t>
            </a:r>
          </a:p>
          <a:p>
            <a:pPr lvl="1"/>
            <a:r>
              <a:rPr lang="en-US"/>
              <a:t>Superglobals are predefined global arrays</a:t>
            </a:r>
          </a:p>
          <a:p>
            <a:pPr lvl="2"/>
            <a:r>
              <a:rPr lang="en-US"/>
              <a:t>Provide information about server, environment, and user input</a:t>
            </a:r>
          </a:p>
          <a:p>
            <a:pPr lvl="1"/>
            <a:r>
              <a:rPr lang="en-US"/>
              <a:t>Superglobals are associative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Superglobals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Superglobals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5" y="1971091"/>
            <a:ext cx="8006931" cy="38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0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Superglobals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  <a:p>
            <a:pPr lvl="1"/>
            <a:r>
              <a:rPr lang="en-US"/>
              <a:t>An object-indexed collection of objects</a:t>
            </a:r>
          </a:p>
          <a:p>
            <a:pPr lvl="2"/>
            <a:r>
              <a:rPr lang="en-US"/>
              <a:t>Similar to regular arrays, but not integer indexed</a:t>
            </a:r>
          </a:p>
          <a:p>
            <a:pPr lvl="2"/>
            <a:r>
              <a:rPr lang="en-US"/>
              <a:t>Instead, it is indexed by a label of some sort</a:t>
            </a:r>
          </a:p>
          <a:p>
            <a:pPr lvl="1"/>
            <a:r>
              <a:rPr lang="en-US"/>
              <a:t>It is not ordered, because the elements are not numbered</a:t>
            </a:r>
          </a:p>
          <a:p>
            <a:pPr lvl="2"/>
            <a:r>
              <a:rPr lang="en-US"/>
              <a:t>Instead of locating element number X, we locate element labeled ‘something’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Superglobals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  <a:p>
            <a:pPr lvl="1"/>
            <a:r>
              <a:rPr lang="en-US"/>
              <a:t>The element label is called the key</a:t>
            </a:r>
          </a:p>
          <a:p>
            <a:pPr lvl="2"/>
            <a:r>
              <a:rPr lang="en-US"/>
              <a:t>The key may be an alphanumeric value in single or double quotes</a:t>
            </a:r>
          </a:p>
          <a:p>
            <a:pPr lvl="1"/>
            <a:r>
              <a:rPr lang="en-US"/>
              <a:t>Associative arrays form elements which are key / value pairs</a:t>
            </a:r>
          </a:p>
          <a:p>
            <a:pPr lvl="2"/>
            <a:r>
              <a:rPr lang="en-US"/>
              <a:t>The value is stored in the element labeled by the key</a:t>
            </a:r>
          </a:p>
          <a:p>
            <a:pPr lvl="1"/>
            <a:r>
              <a:rPr lang="en-US"/>
              <a:t>Superglobal example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1" y="4921061"/>
            <a:ext cx="613495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Superglobals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02_04_01 – Step 1</a:t>
            </a:r>
          </a:p>
          <a:p>
            <a:pPr lvl="1"/>
            <a:r>
              <a:rPr lang="en-US"/>
              <a:t>Using Superglobals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12667</TotalTime>
  <Words>2069</Words>
  <Application>Microsoft Macintosh PowerPoint</Application>
  <PresentationFormat>On-screen Show (4:3)</PresentationFormat>
  <Paragraphs>264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Introduction</vt:lpstr>
      <vt:lpstr>Using Superglobals</vt:lpstr>
      <vt:lpstr>Using Superglobals</vt:lpstr>
      <vt:lpstr>Using Superglobals</vt:lpstr>
      <vt:lpstr>Using Superglobals</vt:lpstr>
      <vt:lpstr>Using Superglobals</vt:lpstr>
      <vt:lpstr>HTML Web Forms for PHP</vt:lpstr>
      <vt:lpstr>HTML Web Forms for PHP</vt:lpstr>
      <vt:lpstr>HTML Web Forms for PHP</vt:lpstr>
      <vt:lpstr>HTML Web Forms for PHP</vt:lpstr>
      <vt:lpstr>HTML Web Forms for PHP</vt:lpstr>
      <vt:lpstr>HTML Web Forms for PHP</vt:lpstr>
      <vt:lpstr>HTML Web Forms for PHP</vt:lpstr>
      <vt:lpstr>HTML Web Forms for PHP</vt:lpstr>
      <vt:lpstr>Processing Form Data</vt:lpstr>
      <vt:lpstr>Processing Form Data</vt:lpstr>
      <vt:lpstr>Processing Form Data</vt:lpstr>
      <vt:lpstr>Processing Form Data</vt:lpstr>
      <vt:lpstr>Processing Form Data</vt:lpstr>
      <vt:lpstr>Processing Form Data</vt:lpstr>
      <vt:lpstr>Handling Submitted Form Data</vt:lpstr>
      <vt:lpstr>Handling Submitted Form Data</vt:lpstr>
      <vt:lpstr>Handling Submitted Form Data</vt:lpstr>
      <vt:lpstr>Handling Submitted Form Data</vt:lpstr>
      <vt:lpstr>Handling Submitted Form Data</vt:lpstr>
      <vt:lpstr>Handling Submitted Form Data</vt:lpstr>
      <vt:lpstr>Handling Submitted Form Data</vt:lpstr>
      <vt:lpstr>Handling Submitted Form Data</vt:lpstr>
      <vt:lpstr>Creating an All-in-One Form</vt:lpstr>
      <vt:lpstr>Creating an All-in-One Form</vt:lpstr>
      <vt:lpstr>Creating an All-in-One Form</vt:lpstr>
      <vt:lpstr>Dynamic Content with URL Tokens</vt:lpstr>
      <vt:lpstr>Dynamic Content with URL Tokens</vt:lpstr>
      <vt:lpstr>Dynamic Content with URL Tokens</vt:lpstr>
      <vt:lpstr>Dynamic Content with URL Tokens</vt:lpstr>
      <vt:lpstr>Dynamic Content with URL Tokens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522</cp:revision>
  <cp:lastPrinted>2017-10-10T00:05:35Z</cp:lastPrinted>
  <dcterms:created xsi:type="dcterms:W3CDTF">2013-01-24T22:24:37Z</dcterms:created>
  <dcterms:modified xsi:type="dcterms:W3CDTF">2019-07-22T19:42:43Z</dcterms:modified>
</cp:coreProperties>
</file>