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71" r:id="rId3"/>
    <p:sldId id="316" r:id="rId4"/>
    <p:sldId id="317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9" r:id="rId18"/>
    <p:sldId id="384" r:id="rId19"/>
    <p:sldId id="397" r:id="rId20"/>
    <p:sldId id="398" r:id="rId21"/>
    <p:sldId id="400" r:id="rId22"/>
    <p:sldId id="402" r:id="rId23"/>
    <p:sldId id="401" r:id="rId24"/>
    <p:sldId id="403" r:id="rId25"/>
    <p:sldId id="405" r:id="rId26"/>
    <p:sldId id="406" r:id="rId27"/>
    <p:sldId id="404" r:id="rId28"/>
    <p:sldId id="408" r:id="rId29"/>
    <p:sldId id="409" r:id="rId30"/>
    <p:sldId id="410" r:id="rId31"/>
    <p:sldId id="411" r:id="rId32"/>
    <p:sldId id="415" r:id="rId33"/>
    <p:sldId id="412" r:id="rId34"/>
    <p:sldId id="413" r:id="rId35"/>
    <p:sldId id="416" r:id="rId36"/>
    <p:sldId id="418" r:id="rId37"/>
    <p:sldId id="419" r:id="rId38"/>
    <p:sldId id="417" r:id="rId39"/>
    <p:sldId id="420" r:id="rId40"/>
    <p:sldId id="422" r:id="rId41"/>
    <p:sldId id="421" r:id="rId42"/>
    <p:sldId id="423" r:id="rId43"/>
    <p:sldId id="424" r:id="rId44"/>
    <p:sldId id="425" r:id="rId45"/>
    <p:sldId id="427" r:id="rId46"/>
    <p:sldId id="428" r:id="rId47"/>
    <p:sldId id="432" r:id="rId48"/>
    <p:sldId id="429" r:id="rId49"/>
    <p:sldId id="430" r:id="rId50"/>
    <p:sldId id="431" r:id="rId51"/>
    <p:sldId id="426" r:id="rId52"/>
    <p:sldId id="433" r:id="rId53"/>
    <p:sldId id="434" r:id="rId54"/>
    <p:sldId id="435" r:id="rId55"/>
    <p:sldId id="437" r:id="rId56"/>
    <p:sldId id="436" r:id="rId57"/>
    <p:sldId id="438" r:id="rId58"/>
    <p:sldId id="440" r:id="rId59"/>
    <p:sldId id="441" r:id="rId60"/>
    <p:sldId id="442" r:id="rId61"/>
    <p:sldId id="439" r:id="rId6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5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16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80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56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50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9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1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2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5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1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081125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Working with Files &amp; Directories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042644-462F-2B4F-ABAB-AC16ED8D9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56C7CC-9230-EC49-8CE4-CA84FDB50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File Permissions</a:t>
            </a:r>
          </a:p>
          <a:p>
            <a:pPr lvl="1"/>
            <a:r>
              <a:rPr lang="en-US"/>
              <a:t>PHP file permissions are calculated using a four-digit octal (base 8) value</a:t>
            </a:r>
          </a:p>
          <a:p>
            <a:pPr lvl="2"/>
            <a:r>
              <a:rPr lang="en-US"/>
              <a:t>Octal values encode three bits per digit, which matches the three permission bits per level of access</a:t>
            </a:r>
          </a:p>
          <a:p>
            <a:pPr lvl="2"/>
            <a:r>
              <a:rPr lang="en-US"/>
              <a:t>The first digit is always 0</a:t>
            </a:r>
          </a:p>
          <a:p>
            <a:pPr lvl="2"/>
            <a:r>
              <a:rPr lang="en-US"/>
              <a:t>To assign more than one value to an access level, add the values of the permissions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Changing File Permissions</a:t>
            </a:r>
          </a:p>
          <a:p>
            <a:pPr lvl="1"/>
            <a:r>
              <a:rPr lang="en-US"/>
              <a:t>The chmod()function is used to change the permissions or modes of a file or directory</a:t>
            </a:r>
            <a:br>
              <a:rPr lang="en-US"/>
            </a:br>
            <a:r>
              <a:rPr lang="en-US"/>
              <a:t>		chmod($filename, $mode)</a:t>
            </a:r>
          </a:p>
          <a:p>
            <a:pPr lvl="2"/>
            <a:r>
              <a:rPr lang="en-US"/>
              <a:t>$mode is an integer specifying the permissions for the file</a:t>
            </a:r>
          </a:p>
          <a:p>
            <a:pPr lvl="2"/>
            <a:r>
              <a:rPr lang="en-US"/>
              <a:t>To assign more than one value to an access level, add the values of the permissions together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1" y="4240970"/>
            <a:ext cx="6230030" cy="21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Checking File Permissions</a:t>
            </a:r>
          </a:p>
          <a:p>
            <a:pPr lvl="1"/>
            <a:r>
              <a:rPr lang="en-US"/>
              <a:t>The fileperms($fileName)function is used to read permissions associated with a file</a:t>
            </a:r>
          </a:p>
          <a:p>
            <a:pPr lvl="1"/>
            <a:r>
              <a:rPr lang="en-US"/>
              <a:t>Takes one argument and returns an integer bitmap of the permissions associated with the file</a:t>
            </a:r>
          </a:p>
          <a:p>
            <a:pPr lvl="2"/>
            <a:r>
              <a:rPr lang="en-US"/>
              <a:t>Permissions can be extracted using the arithmetic modulus operator with an octal value of 01000</a:t>
            </a:r>
          </a:p>
          <a:p>
            <a:pPr lvl="2"/>
            <a:r>
              <a:rPr lang="en-US"/>
              <a:t>The dococt() function converts a decimal value to an octal value</a:t>
            </a:r>
            <a:br>
              <a:rPr lang="en-US"/>
            </a:br>
            <a:r>
              <a:rPr lang="en-US"/>
              <a:t>	$perms = fileperms($fileName);</a:t>
            </a:r>
            <a:br>
              <a:rPr lang="en-US"/>
            </a:br>
            <a:r>
              <a:rPr lang="en-US"/>
              <a:t>	$perms = decoct($perms % 01000);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08166"/>
            <a:ext cx="6347714" cy="4533197"/>
          </a:xfrm>
        </p:spPr>
        <p:txBody>
          <a:bodyPr/>
          <a:lstStyle/>
          <a:p>
            <a:r>
              <a:rPr lang="en-US" dirty="0"/>
              <a:t>Reading Directories</a:t>
            </a:r>
          </a:p>
          <a:p>
            <a:pPr lvl="1"/>
            <a:r>
              <a:rPr lang="en-US" dirty="0"/>
              <a:t>The following table lists the PHP functions that read the names of files and directories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57" y="2442086"/>
            <a:ext cx="5114286" cy="4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 Directories</a:t>
            </a:r>
          </a:p>
          <a:p>
            <a:pPr lvl="1"/>
            <a:r>
              <a:rPr lang="en-US"/>
              <a:t>The opendir()function is used to open a file handle to a directory</a:t>
            </a:r>
          </a:p>
          <a:p>
            <a:pPr lvl="2"/>
            <a:r>
              <a:rPr lang="en-US"/>
              <a:t>A special type of variable that PHP used to represent a resource such as a file or a directory</a:t>
            </a:r>
          </a:p>
          <a:p>
            <a:pPr lvl="1"/>
            <a:r>
              <a:rPr lang="en-US"/>
              <a:t>The readdir()function iterates through the file and directory names of an open directory</a:t>
            </a:r>
          </a:p>
          <a:p>
            <a:pPr lvl="2"/>
            <a:r>
              <a:rPr lang="en-US"/>
              <a:t>Each call moves a directory pointer through the directory entries</a:t>
            </a:r>
          </a:p>
          <a:p>
            <a:pPr lvl="2"/>
            <a:r>
              <a:rPr lang="en-US"/>
              <a:t>A special type of variable that refers to the currently selected record in a directory listing</a:t>
            </a:r>
          </a:p>
          <a:p>
            <a:pPr lvl="2"/>
            <a:r>
              <a:rPr lang="en-US"/>
              <a:t>Returns the current entry or false when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21922"/>
            <a:ext cx="6347714" cy="4319441"/>
          </a:xfrm>
        </p:spPr>
        <p:txBody>
          <a:bodyPr/>
          <a:lstStyle/>
          <a:p>
            <a:r>
              <a:rPr lang="en-US" dirty="0"/>
              <a:t>Reading Directories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closedir</a:t>
            </a:r>
            <a:r>
              <a:rPr lang="en-US" dirty="0"/>
              <a:t>()function is used to close the file handle</a:t>
            </a:r>
          </a:p>
          <a:p>
            <a:pPr lvl="2"/>
            <a:r>
              <a:rPr lang="en-US" dirty="0"/>
              <a:t>It is very important to return resources to the OS when done</a:t>
            </a:r>
          </a:p>
          <a:p>
            <a:pPr lvl="1"/>
            <a:r>
              <a:rPr lang="en-US" dirty="0"/>
              <a:t>Directory reading sequence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13" y="3870203"/>
            <a:ext cx="6800575" cy="2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 Directories</a:t>
            </a:r>
          </a:p>
          <a:p>
            <a:pPr lvl="1"/>
            <a:r>
              <a:rPr lang="en-US"/>
              <a:t>The PHP scripting engine returns entries for current </a:t>
            </a:r>
            <a:br>
              <a:rPr lang="en-US"/>
            </a:br>
            <a:r>
              <a:rPr lang="en-US"/>
              <a:t>( . ) and parent ( .. )directory when using readdir()</a:t>
            </a:r>
          </a:p>
          <a:p>
            <a:pPr lvl="1"/>
            <a:r>
              <a:rPr lang="en-US"/>
              <a:t>The strcmp()function can be used to exclude those entries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02" y="3832319"/>
            <a:ext cx="7844719" cy="22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Directories</a:t>
            </a:r>
          </a:p>
          <a:p>
            <a:pPr lvl="1"/>
            <a:r>
              <a:rPr lang="en-US"/>
              <a:t>The mkdir()function creates a new directory</a:t>
            </a:r>
          </a:p>
          <a:p>
            <a:pPr lvl="1"/>
            <a:r>
              <a:rPr lang="en-US"/>
              <a:t>To create a new directory within the current directory pass the name of the directory as an argument</a:t>
            </a:r>
            <a:br>
              <a:rPr lang="en-US"/>
            </a:br>
            <a:r>
              <a:rPr lang="en-US"/>
              <a:t>			mkdir(”newdir”);</a:t>
            </a:r>
          </a:p>
          <a:p>
            <a:pPr lvl="1"/>
            <a:r>
              <a:rPr lang="en-US"/>
              <a:t>To create a new directory in a location other than the current directory, use a relative or an absolute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43792"/>
            <a:ext cx="6347714" cy="4497571"/>
          </a:xfrm>
        </p:spPr>
        <p:txBody>
          <a:bodyPr/>
          <a:lstStyle/>
          <a:p>
            <a:r>
              <a:rPr lang="en-US" dirty="0"/>
              <a:t>Programming Exercise 02_05_01 – Step 1</a:t>
            </a:r>
          </a:p>
          <a:p>
            <a:pPr lvl="1"/>
            <a:r>
              <a:rPr lang="en-US" dirty="0"/>
              <a:t>Working with Directories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62546"/>
            <a:ext cx="6347714" cy="4378818"/>
          </a:xfrm>
        </p:spPr>
        <p:txBody>
          <a:bodyPr/>
          <a:lstStyle/>
          <a:p>
            <a:r>
              <a:rPr lang="en-US" dirty="0"/>
              <a:t>Reading Directories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scandir</a:t>
            </a:r>
            <a:r>
              <a:rPr lang="en-US" dirty="0"/>
              <a:t>()function returns the names of the directory entries to an array</a:t>
            </a:r>
          </a:p>
          <a:p>
            <a:pPr lvl="2"/>
            <a:r>
              <a:rPr lang="en-US" dirty="0"/>
              <a:t>It is sorted in ascending alphabetical order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69" y="3118765"/>
            <a:ext cx="6742463" cy="2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31918"/>
            <a:ext cx="6347714" cy="4509446"/>
          </a:xfrm>
        </p:spPr>
        <p:txBody>
          <a:bodyPr/>
          <a:lstStyle/>
          <a:p>
            <a:r>
              <a:rPr lang="en-US" dirty="0"/>
              <a:t>Programming Exercise 02_05_01 – Step 2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scandir</a:t>
            </a:r>
            <a:r>
              <a:rPr lang="en-US" dirty="0"/>
              <a:t>()to Read Directories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0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20042"/>
            <a:ext cx="6347714" cy="4521321"/>
          </a:xfrm>
        </p:spPr>
        <p:txBody>
          <a:bodyPr/>
          <a:lstStyle/>
          <a:p>
            <a:r>
              <a:rPr lang="en-US"/>
              <a:t>Obtaining File and Directory Information</a:t>
            </a:r>
          </a:p>
          <a:p>
            <a:pPr lvl="1"/>
            <a:r>
              <a:rPr lang="en-US"/>
              <a:t>To effectively work with files and directories, a coder needs information about them</a:t>
            </a:r>
          </a:p>
          <a:p>
            <a:pPr lvl="1"/>
            <a:r>
              <a:rPr lang="en-US"/>
              <a:t>PHP provides many functions to support this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6" y="2897110"/>
            <a:ext cx="5356868" cy="36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60666"/>
            <a:ext cx="6347714" cy="4580698"/>
          </a:xfrm>
        </p:spPr>
        <p:txBody>
          <a:bodyPr/>
          <a:lstStyle/>
          <a:p>
            <a:r>
              <a:rPr lang="en-US"/>
              <a:t>Obtaining File and Directory Information</a:t>
            </a:r>
          </a:p>
          <a:p>
            <a:pPr lvl="1"/>
            <a:r>
              <a:rPr lang="en-US"/>
              <a:t>Additional PHP file and directory information functions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0" y="2315419"/>
            <a:ext cx="7321780" cy="37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91294"/>
            <a:ext cx="6347714" cy="4450069"/>
          </a:xfrm>
        </p:spPr>
        <p:txBody>
          <a:bodyPr/>
          <a:lstStyle/>
          <a:p>
            <a:r>
              <a:rPr lang="en-US" dirty="0"/>
              <a:t>Programming Exercise 02_05_01 – Step 3</a:t>
            </a:r>
          </a:p>
          <a:p>
            <a:pPr lvl="1"/>
            <a:r>
              <a:rPr lang="en-US" dirty="0"/>
              <a:t>Creating a More Detailed Directory Listing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7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Uploading Files</a:t>
            </a:r>
          </a:p>
          <a:p>
            <a:pPr lvl="1"/>
            <a:r>
              <a:rPr lang="en-US"/>
              <a:t>Web applications support the uploading of files to the web server from the client</a:t>
            </a:r>
          </a:p>
          <a:p>
            <a:pPr lvl="1"/>
            <a:r>
              <a:rPr lang="en-US"/>
              <a:t>The files that are uploaded and downloaded may be simple text files or more complex file types</a:t>
            </a:r>
          </a:p>
          <a:p>
            <a:pPr lvl="2"/>
            <a:r>
              <a:rPr lang="en-US"/>
              <a:t>Images</a:t>
            </a:r>
          </a:p>
          <a:p>
            <a:pPr lvl="2"/>
            <a:r>
              <a:rPr lang="en-US"/>
              <a:t>Documents</a:t>
            </a:r>
          </a:p>
          <a:p>
            <a:pPr lvl="2"/>
            <a:r>
              <a:rPr lang="en-US"/>
              <a:t>Spreadsheets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Selecting the File</a:t>
            </a:r>
          </a:p>
          <a:p>
            <a:pPr lvl="1"/>
            <a:r>
              <a:rPr lang="en-US"/>
              <a:t>Files are uploaded with an HTML &lt;form&gt; element</a:t>
            </a:r>
          </a:p>
          <a:p>
            <a:pPr lvl="1"/>
            <a:r>
              <a:rPr lang="en-US"/>
              <a:t>The post method must be used</a:t>
            </a:r>
          </a:p>
          <a:p>
            <a:pPr lvl="2"/>
            <a:r>
              <a:rPr lang="en-US"/>
              <a:t>No length limitation and more secure</a:t>
            </a:r>
          </a:p>
          <a:p>
            <a:pPr lvl="1"/>
            <a:r>
              <a:rPr lang="en-US"/>
              <a:t>An additional enctype attribute must be used in the opening &lt;form&gt; tag </a:t>
            </a:r>
          </a:p>
          <a:p>
            <a:pPr lvl="2"/>
            <a:r>
              <a:rPr lang="en-US"/>
              <a:t>Must have a value set to  ”multipart/form-data” </a:t>
            </a:r>
          </a:p>
          <a:p>
            <a:pPr lvl="2"/>
            <a:r>
              <a:rPr lang="en-US"/>
              <a:t>Instructs the browser to post multiple sections</a:t>
            </a:r>
          </a:p>
          <a:p>
            <a:pPr lvl="2"/>
            <a:r>
              <a:rPr lang="en-US"/>
              <a:t>One section holds regular form data </a:t>
            </a:r>
          </a:p>
          <a:p>
            <a:pPr lvl="2"/>
            <a:r>
              <a:rPr lang="en-US"/>
              <a:t>The other one is for the uploaded file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Selecting the File</a:t>
            </a:r>
          </a:p>
          <a:p>
            <a:pPr lvl="1"/>
            <a:r>
              <a:rPr lang="en-US"/>
              <a:t>In the &lt;form&gt; element, use an HTML &lt;input&gt; field with the type attribute set to ”file”</a:t>
            </a:r>
            <a:br>
              <a:rPr lang="en-US"/>
            </a:br>
            <a:r>
              <a:rPr lang="en-US"/>
              <a:t>&lt;input type=”file” name=”someFile”&gt;</a:t>
            </a:r>
          </a:p>
          <a:p>
            <a:pPr lvl="2"/>
            <a:r>
              <a:rPr lang="en-US"/>
              <a:t>Provides a Browse button for file selection</a:t>
            </a:r>
          </a:p>
          <a:p>
            <a:pPr lvl="1"/>
            <a:r>
              <a:rPr lang="en-US"/>
              <a:t>Optionally, the maximum file size may be set</a:t>
            </a:r>
          </a:p>
          <a:p>
            <a:pPr lvl="2"/>
            <a:r>
              <a:rPr lang="en-US"/>
              <a:t>Before the previous field, use an HTML &lt;input&gt; field with the type attribute set to ”hidden”</a:t>
            </a:r>
          </a:p>
          <a:p>
            <a:pPr lvl="2"/>
            <a:r>
              <a:rPr lang="en-US"/>
              <a:t>The name attribute set to ”MAX_FILE_SIZE”</a:t>
            </a:r>
          </a:p>
          <a:p>
            <a:pPr lvl="2"/>
            <a:r>
              <a:rPr lang="en-US"/>
              <a:t>The value attribute should be set to the size in bytes</a:t>
            </a:r>
            <a:br>
              <a:rPr lang="en-US"/>
            </a:b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02_05_01 – Step 4</a:t>
            </a:r>
          </a:p>
          <a:p>
            <a:pPr lvl="1"/>
            <a:r>
              <a:rPr lang="en-US"/>
              <a:t>Creating a Form to Upload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5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Retrieving File Information</a:t>
            </a:r>
          </a:p>
          <a:p>
            <a:pPr lvl="1"/>
            <a:r>
              <a:rPr lang="en-US"/>
              <a:t>On &lt;form&gt; submit, information for the uploaded file is stored in the $_FILES autoglobal array</a:t>
            </a:r>
          </a:p>
          <a:p>
            <a:pPr lvl="1"/>
            <a:r>
              <a:rPr lang="en-US"/>
              <a:t>The $_FILES[] array contains five elements for each of its file elements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86" y="3640974"/>
            <a:ext cx="6112429" cy="26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02_05_01 – Step 5</a:t>
            </a:r>
          </a:p>
          <a:p>
            <a:pPr lvl="1"/>
            <a:r>
              <a:rPr lang="en-US"/>
              <a:t>Retrieving the File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6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file types and permissions</a:t>
            </a:r>
          </a:p>
          <a:p>
            <a:r>
              <a:rPr lang="en-US"/>
              <a:t>Work with directories</a:t>
            </a:r>
          </a:p>
          <a:p>
            <a:r>
              <a:rPr lang="en-US"/>
              <a:t>Upload and download files</a:t>
            </a:r>
          </a:p>
          <a:p>
            <a:r>
              <a:rPr lang="en-US"/>
              <a:t>Write data to files</a:t>
            </a:r>
          </a:p>
          <a:p>
            <a:r>
              <a:rPr lang="en-US"/>
              <a:t>Read data from files</a:t>
            </a:r>
          </a:p>
          <a:p>
            <a:r>
              <a:rPr lang="en-US"/>
              <a:t>Open and close a file stream</a:t>
            </a:r>
          </a:p>
          <a:p>
            <a:r>
              <a:rPr lang="en-US"/>
              <a:t>Manage files and 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Storing the Uploaded File</a:t>
            </a:r>
          </a:p>
          <a:p>
            <a:pPr lvl="1"/>
            <a:r>
              <a:rPr lang="en-US"/>
              <a:t>The uploaded file is first automatically stored to a temporary location</a:t>
            </a:r>
          </a:p>
          <a:p>
            <a:pPr lvl="2"/>
            <a:r>
              <a:rPr lang="en-US"/>
              <a:t>Temp location is found using  the tmp_name array key</a:t>
            </a:r>
          </a:p>
          <a:p>
            <a:pPr lvl="2"/>
            <a:r>
              <a:rPr lang="en-US"/>
              <a:t>move_uploaded_file()moves it from temporary to a permanent destination with the following syntax</a:t>
            </a:r>
            <a:br>
              <a:rPr lang="en-US"/>
            </a:br>
            <a:r>
              <a:rPr lang="en-US"/>
              <a:t>	move_uploaded_file($filename, 							$destination)</a:t>
            </a:r>
          </a:p>
          <a:p>
            <a:pPr lvl="2"/>
            <a:r>
              <a:rPr lang="en-US"/>
              <a:t>$filename is $_FILES['file']['tmp_name'] </a:t>
            </a:r>
          </a:p>
          <a:p>
            <a:pPr lvl="2"/>
            <a:r>
              <a:rPr lang="en-US"/>
              <a:t>$destination is the path and filename of the location where the file will be stored </a:t>
            </a:r>
          </a:p>
          <a:p>
            <a:pPr lvl="2"/>
            <a:r>
              <a:rPr lang="en-US"/>
              <a:t>Returns true on success, false on failure of the move</a:t>
            </a:r>
          </a:p>
          <a:p>
            <a:pPr lvl="2"/>
            <a:r>
              <a:rPr lang="en-US"/>
              <a:t>Be sure to set the file to the proper mode with chmod()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02_05_01 – Step 6</a:t>
            </a:r>
          </a:p>
          <a:p>
            <a:pPr lvl="1"/>
            <a:r>
              <a:rPr lang="en-US"/>
              <a:t>Storing the Uploaded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Downloading Files</a:t>
            </a:r>
          </a:p>
          <a:p>
            <a:pPr lvl="1"/>
            <a:r>
              <a:rPr lang="en-US"/>
              <a:t>To download a file from the web server to the client requires a three-step process</a:t>
            </a:r>
          </a:p>
          <a:p>
            <a:pPr lvl="1"/>
            <a:r>
              <a:rPr lang="en-US"/>
              <a:t>Tell the script which file to download</a:t>
            </a:r>
          </a:p>
          <a:p>
            <a:pPr lvl="2"/>
            <a:r>
              <a:rPr lang="en-US"/>
              <a:t>This is usually done with a URL token that the script can pick up from the $_GET superglobal array</a:t>
            </a:r>
          </a:p>
          <a:p>
            <a:pPr lvl="1"/>
            <a:r>
              <a:rPr lang="en-US"/>
              <a:t>Provide the appropriate headers</a:t>
            </a:r>
          </a:p>
          <a:p>
            <a:pPr lvl="1"/>
            <a:r>
              <a:rPr lang="en-US"/>
              <a:t>Send the file from server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Downloading Files</a:t>
            </a:r>
          </a:p>
          <a:p>
            <a:pPr lvl="1"/>
            <a:r>
              <a:rPr lang="en-US"/>
              <a:t>The header()</a:t>
            </a:r>
            <a:br>
              <a:rPr lang="en-US"/>
            </a:br>
            <a:r>
              <a:rPr lang="en-US"/>
              <a:t>function is used to </a:t>
            </a:r>
            <a:br>
              <a:rPr lang="en-US"/>
            </a:br>
            <a:r>
              <a:rPr lang="en-US"/>
              <a:t>return header </a:t>
            </a:r>
            <a:br>
              <a:rPr lang="en-US"/>
            </a:br>
            <a:r>
              <a:rPr lang="en-US"/>
              <a:t>information to the </a:t>
            </a:r>
            <a:br>
              <a:rPr lang="en-US"/>
            </a:br>
            <a:r>
              <a:rPr lang="en-US"/>
              <a:t>Web browser</a:t>
            </a:r>
          </a:p>
          <a:p>
            <a:pPr lvl="1"/>
            <a:r>
              <a:rPr lang="en-US"/>
              <a:t>Must be executed </a:t>
            </a:r>
            <a:br>
              <a:rPr lang="en-US"/>
            </a:br>
            <a:r>
              <a:rPr lang="en-US"/>
              <a:t>before any HTML </a:t>
            </a:r>
            <a:br>
              <a:rPr lang="en-US"/>
            </a:br>
            <a:r>
              <a:rPr lang="en-US"/>
              <a:t>content</a:t>
            </a:r>
          </a:p>
          <a:p>
            <a:pPr lvl="2"/>
            <a:r>
              <a:rPr lang="en-US"/>
              <a:t>So begin file with </a:t>
            </a:r>
            <a:br>
              <a:rPr lang="en-US"/>
            </a:br>
            <a:r>
              <a:rPr lang="en-US"/>
              <a:t>PHP delimiters and send headers</a:t>
            </a:r>
          </a:p>
          <a:p>
            <a:pPr lvl="1"/>
            <a:r>
              <a:rPr lang="en-US"/>
              <a:t>Send file with the readfile()function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22" y="1005190"/>
            <a:ext cx="4863327" cy="40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25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and Downloading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02_05_01 – Step 7</a:t>
            </a:r>
          </a:p>
          <a:p>
            <a:pPr lvl="1"/>
            <a:r>
              <a:rPr lang="en-US"/>
              <a:t>Downloading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9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Data to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an Entire File</a:t>
            </a:r>
          </a:p>
          <a:p>
            <a:pPr lvl="1"/>
            <a:r>
              <a:rPr lang="en-US"/>
              <a:t>PHP provides functions for reading and writing files</a:t>
            </a:r>
          </a:p>
          <a:p>
            <a:pPr lvl="2"/>
            <a:r>
              <a:rPr lang="en-US"/>
              <a:t>An entire file may be read into a text string</a:t>
            </a:r>
          </a:p>
          <a:p>
            <a:pPr lvl="2"/>
            <a:r>
              <a:rPr lang="en-US"/>
              <a:t>A text string may be written as a file</a:t>
            </a:r>
          </a:p>
          <a:p>
            <a:pPr lvl="1"/>
            <a:r>
              <a:rPr lang="en-US"/>
              <a:t>The file_put_contents()function writes or appends a text string to a file</a:t>
            </a:r>
            <a:br>
              <a:rPr lang="en-US"/>
            </a:br>
            <a:r>
              <a:rPr lang="en-US"/>
              <a:t>	file_put_contents($fileName, </a:t>
            </a:r>
            <a:br>
              <a:rPr lang="en-US"/>
            </a:br>
            <a:r>
              <a:rPr lang="en-US"/>
              <a:t>		string[, options])</a:t>
            </a:r>
          </a:p>
          <a:p>
            <a:pPr lvl="1"/>
            <a:r>
              <a:rPr lang="en-US"/>
              <a:t>Using the option FILE_APPEND constant appends data to any existing contents in the file instead of overwriting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Data to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03170"/>
            <a:ext cx="6347714" cy="4438194"/>
          </a:xfrm>
        </p:spPr>
        <p:txBody>
          <a:bodyPr/>
          <a:lstStyle/>
          <a:p>
            <a:r>
              <a:rPr lang="en-US" dirty="0"/>
              <a:t>Writing an Entire File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2232199"/>
            <a:ext cx="743053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49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Data to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74422"/>
            <a:ext cx="6347714" cy="4366942"/>
          </a:xfrm>
        </p:spPr>
        <p:txBody>
          <a:bodyPr/>
          <a:lstStyle/>
          <a:p>
            <a:r>
              <a:rPr lang="en-US" dirty="0"/>
              <a:t>Writing an Entire File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file_put_contents</a:t>
            </a:r>
            <a:r>
              <a:rPr lang="en-US" dirty="0"/>
              <a:t>()function</a:t>
            </a:r>
          </a:p>
          <a:p>
            <a:pPr lvl="2"/>
            <a:r>
              <a:rPr lang="en-US" dirty="0"/>
              <a:t>If no data was written to the file, the function returns a value of 0</a:t>
            </a:r>
          </a:p>
          <a:p>
            <a:pPr lvl="2"/>
            <a:r>
              <a:rPr lang="en-US" dirty="0"/>
              <a:t>Use the return value to determine whether data was successfully written to the file</a:t>
            </a:r>
          </a:p>
          <a:p>
            <a:pPr lvl="2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8" y="4065738"/>
            <a:ext cx="8294784" cy="21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Data to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84416"/>
            <a:ext cx="6347714" cy="4556947"/>
          </a:xfrm>
        </p:spPr>
        <p:txBody>
          <a:bodyPr/>
          <a:lstStyle/>
          <a:p>
            <a:r>
              <a:rPr lang="en-US" dirty="0"/>
              <a:t>Programming Exercise 02_05_01 – Step 8</a:t>
            </a:r>
          </a:p>
          <a:p>
            <a:pPr lvl="1"/>
            <a:r>
              <a:rPr lang="en-US" dirty="0"/>
              <a:t>Writing an Entire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9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/>
          <a:lstStyle/>
          <a:p>
            <a:r>
              <a:rPr lang="en-US" dirty="0"/>
              <a:t>Reading an Entire File</a:t>
            </a:r>
          </a:p>
          <a:p>
            <a:pPr lvl="1"/>
            <a:r>
              <a:rPr lang="en-US" dirty="0"/>
              <a:t>PHP provides a number of functions to read entire files in different ways</a:t>
            </a:r>
          </a:p>
          <a:p>
            <a:pPr lvl="2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7" y="2870680"/>
            <a:ext cx="7910666" cy="31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Files and Directories</a:t>
            </a:r>
          </a:p>
          <a:p>
            <a:pPr lvl="1"/>
            <a:r>
              <a:rPr lang="en-US"/>
              <a:t>Many programming tasks for Web pages require some form of data storage</a:t>
            </a:r>
          </a:p>
          <a:p>
            <a:pPr lvl="2"/>
            <a:r>
              <a:rPr lang="en-US"/>
              <a:t>User files must be uploaded and downloaded</a:t>
            </a:r>
          </a:p>
          <a:p>
            <a:pPr lvl="2"/>
            <a:r>
              <a:rPr lang="en-US"/>
              <a:t>Form data must be saved and retrieved</a:t>
            </a:r>
          </a:p>
          <a:p>
            <a:pPr lvl="2"/>
            <a:r>
              <a:rPr lang="en-US"/>
              <a:t>Online resources need to be updated</a:t>
            </a:r>
          </a:p>
          <a:p>
            <a:pPr lvl="2"/>
            <a:r>
              <a:rPr lang="en-US"/>
              <a:t>These tasks are usually performed with server-stored files</a:t>
            </a:r>
          </a:p>
          <a:p>
            <a:pPr lvl="1"/>
            <a:r>
              <a:rPr lang="en-US"/>
              <a:t>File types affect how information is stored in files and retrieved from them</a:t>
            </a:r>
          </a:p>
          <a:p>
            <a:pPr lvl="1"/>
            <a:r>
              <a:rPr lang="en-US"/>
              <a:t>File permissions determine the actions that a specific user can and cannot perform on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 an Entire File</a:t>
            </a:r>
          </a:p>
          <a:p>
            <a:pPr lvl="1"/>
            <a:r>
              <a:rPr lang="en-US"/>
              <a:t>The file_get_contents()function reads the entire contents of a file into a string</a:t>
            </a:r>
          </a:p>
          <a:p>
            <a:pPr lvl="1"/>
            <a:endParaRPr lang="en-US"/>
          </a:p>
          <a:p>
            <a:pPr lvl="1"/>
            <a:r>
              <a:rPr lang="en-US"/>
              <a:t>The readfile()function displays the contents of a text file to a Web browser</a:t>
            </a:r>
          </a:p>
          <a:p>
            <a:pPr lvl="1"/>
            <a:endParaRPr lang="en-US"/>
          </a:p>
          <a:p>
            <a:pPr lvl="1"/>
            <a:r>
              <a:rPr lang="en-US"/>
              <a:t>The file()function reads the entire contents of a file into an indexed array</a:t>
            </a:r>
          </a:p>
          <a:p>
            <a:pPr lvl="2"/>
            <a:r>
              <a:rPr lang="en-US"/>
              <a:t>Automatically recognizes whether the lines in a text file end in \n, \r, or \r\n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54" y="2210708"/>
            <a:ext cx="5769493" cy="598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9" y="3589667"/>
            <a:ext cx="5210903" cy="457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4" y="5851107"/>
            <a:ext cx="513469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2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43792"/>
            <a:ext cx="6347714" cy="4497571"/>
          </a:xfrm>
        </p:spPr>
        <p:txBody>
          <a:bodyPr/>
          <a:lstStyle/>
          <a:p>
            <a:r>
              <a:rPr lang="en-US" dirty="0"/>
              <a:t>Programming Exercise 02_05_01 – Step 9</a:t>
            </a:r>
          </a:p>
          <a:p>
            <a:pPr lvl="1"/>
            <a:r>
              <a:rPr lang="en-US" dirty="0"/>
              <a:t>Reading a File with </a:t>
            </a:r>
            <a:r>
              <a:rPr lang="en-US" dirty="0" err="1"/>
              <a:t>file_get_contents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3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98172"/>
            <a:ext cx="6347714" cy="4343192"/>
          </a:xfrm>
        </p:spPr>
        <p:txBody>
          <a:bodyPr/>
          <a:lstStyle/>
          <a:p>
            <a:r>
              <a:rPr lang="en-US" dirty="0"/>
              <a:t>Programming Exercise 02_05_01 – Step 10</a:t>
            </a:r>
          </a:p>
          <a:p>
            <a:pPr lvl="1"/>
            <a:r>
              <a:rPr lang="en-US" dirty="0"/>
              <a:t>Reading a File with </a:t>
            </a:r>
            <a:r>
              <a:rPr lang="en-US" dirty="0" err="1"/>
              <a:t>readfile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5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Files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96292"/>
            <a:ext cx="6347714" cy="4545072"/>
          </a:xfrm>
        </p:spPr>
        <p:txBody>
          <a:bodyPr/>
          <a:lstStyle/>
          <a:p>
            <a:r>
              <a:rPr lang="en-US"/>
              <a:t>Programming Exercise 02_05_01 – Step 11</a:t>
            </a:r>
          </a:p>
          <a:p>
            <a:pPr lvl="1"/>
            <a:r>
              <a:rPr lang="en-US"/>
              <a:t>Reading a File with file()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Streams</a:t>
            </a:r>
          </a:p>
          <a:p>
            <a:pPr lvl="1"/>
            <a:r>
              <a:rPr lang="en-US"/>
              <a:t>A stream is a channel used for accessing a resource to read from or to write to</a:t>
            </a:r>
          </a:p>
          <a:p>
            <a:pPr lvl="2"/>
            <a:r>
              <a:rPr lang="en-US"/>
              <a:t>So far all of our operations have been on entire files</a:t>
            </a:r>
          </a:p>
          <a:p>
            <a:pPr lvl="2"/>
            <a:r>
              <a:rPr lang="en-US"/>
              <a:t>Streams may be used to read or write just parts of files</a:t>
            </a:r>
          </a:p>
          <a:p>
            <a:pPr lvl="1"/>
            <a:r>
              <a:rPr lang="en-US"/>
              <a:t>The input stream reads data from a resource, such as a file </a:t>
            </a:r>
          </a:p>
          <a:p>
            <a:pPr lvl="1"/>
            <a:r>
              <a:rPr lang="en-US"/>
              <a:t>The output stream writes data to a resource</a:t>
            </a:r>
          </a:p>
          <a:p>
            <a:pPr lvl="1"/>
            <a:r>
              <a:rPr lang="en-US"/>
              <a:t>Open the file stream with the fopen()function</a:t>
            </a:r>
          </a:p>
          <a:p>
            <a:pPr lvl="1"/>
            <a:r>
              <a:rPr lang="en-US"/>
              <a:t>Write data to or read data from the file stream</a:t>
            </a:r>
          </a:p>
          <a:p>
            <a:pPr lvl="1"/>
            <a:r>
              <a:rPr lang="en-US"/>
              <a:t>Close the file stream with the fclose()function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Streams</a:t>
            </a:r>
          </a:p>
          <a:p>
            <a:pPr lvl="1"/>
            <a:r>
              <a:rPr lang="en-US"/>
              <a:t>A handle is a special type of variable that PHP uses to represent a resource such as a file</a:t>
            </a:r>
          </a:p>
          <a:p>
            <a:pPr lvl="1"/>
            <a:r>
              <a:rPr lang="en-US"/>
              <a:t>The fopen() function opens a handle to a file stream</a:t>
            </a:r>
          </a:p>
          <a:p>
            <a:pPr lvl="1"/>
            <a:r>
              <a:rPr lang="en-US"/>
              <a:t>Syntax</a:t>
            </a:r>
          </a:p>
          <a:p>
            <a:pPr lvl="1"/>
            <a:r>
              <a:rPr lang="en-US"/>
              <a:t>	$openFile = fopen("fileName", "method");</a:t>
            </a:r>
          </a:p>
          <a:p>
            <a:pPr lvl="1"/>
            <a:r>
              <a:rPr lang="en-US"/>
              <a:t>A file pointer is a special type of variable that refers to the currently selected line or character in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Streams</a:t>
            </a:r>
          </a:p>
          <a:p>
            <a:pPr lvl="1"/>
            <a:r>
              <a:rPr lang="en-US"/>
              <a:t>Valid method </a:t>
            </a:r>
            <a:br>
              <a:rPr lang="en-US"/>
            </a:br>
            <a:r>
              <a:rPr lang="en-US"/>
              <a:t>arguments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52" y="1270000"/>
            <a:ext cx="5200920" cy="52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88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Opening a File Stream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6" y="1741268"/>
            <a:ext cx="8173488" cy="40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7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Opening a File Stream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9" y="1741268"/>
            <a:ext cx="8083062" cy="40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39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Closing File Streams</a:t>
            </a:r>
          </a:p>
          <a:p>
            <a:pPr lvl="1"/>
            <a:r>
              <a:rPr lang="en-US"/>
              <a:t>Use fclose()to close a file stream</a:t>
            </a:r>
          </a:p>
          <a:p>
            <a:pPr lvl="2"/>
            <a:r>
              <a:rPr lang="en-US"/>
              <a:t>Ensures that the file doesn’t keep taking up space in computer RAM memory</a:t>
            </a:r>
          </a:p>
          <a:p>
            <a:pPr lvl="2"/>
            <a:r>
              <a:rPr lang="en-US"/>
              <a:t>Allows other processes to read to and write from the file</a:t>
            </a:r>
          </a:p>
          <a:p>
            <a:pPr lvl="2"/>
            <a:r>
              <a:rPr lang="en-US"/>
              <a:t>Returns the handle resource to the OS</a:t>
            </a:r>
          </a:p>
          <a:p>
            <a:pPr lvl="1"/>
            <a:r>
              <a:rPr lang="en-US"/>
              <a:t>Syntax</a:t>
            </a:r>
          </a:p>
          <a:p>
            <a:pPr lvl="1"/>
            <a:r>
              <a:rPr lang="en-US"/>
              <a:t>		fclose($fileHandle);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File Types</a:t>
            </a:r>
          </a:p>
          <a:p>
            <a:pPr lvl="1"/>
            <a:r>
              <a:rPr lang="en-US"/>
              <a:t>Binary file</a:t>
            </a:r>
          </a:p>
          <a:p>
            <a:pPr lvl="2"/>
            <a:r>
              <a:rPr lang="en-US"/>
              <a:t>A series of characters or bytes for which PHP attaches no special meaning</a:t>
            </a:r>
          </a:p>
          <a:p>
            <a:pPr lvl="2"/>
            <a:r>
              <a:rPr lang="en-US"/>
              <a:t>Structure is determined by the application that reads or writes to the file</a:t>
            </a:r>
          </a:p>
          <a:p>
            <a:pPr lvl="1"/>
            <a:r>
              <a:rPr lang="en-US"/>
              <a:t>Text file</a:t>
            </a:r>
          </a:p>
          <a:p>
            <a:pPr lvl="2"/>
            <a:r>
              <a:rPr lang="en-US"/>
              <a:t>Has mostly printable characters </a:t>
            </a:r>
          </a:p>
          <a:p>
            <a:pPr lvl="2"/>
            <a:r>
              <a:rPr lang="en-US"/>
              <a:t>Also contains a small set of control or formatting characters</a:t>
            </a:r>
          </a:p>
          <a:p>
            <a:pPr lvl="2"/>
            <a:r>
              <a:rPr lang="en-US"/>
              <a:t>Example: translate the end-of-line character sequences such as \n or \r\n to carriage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2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Data Incrementally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fwrite</a:t>
            </a:r>
            <a:r>
              <a:rPr lang="en-US" dirty="0"/>
              <a:t>()function to incrementally write data to a text file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fwrite</a:t>
            </a:r>
            <a:r>
              <a:rPr lang="en-US" dirty="0"/>
              <a:t>($handle, data[, length]);</a:t>
            </a:r>
          </a:p>
          <a:p>
            <a:pPr lvl="2"/>
            <a:r>
              <a:rPr lang="en-US" dirty="0"/>
              <a:t>Returns the number of bytes that were written to the file</a:t>
            </a:r>
          </a:p>
          <a:p>
            <a:pPr lvl="2"/>
            <a:r>
              <a:rPr lang="en-US" dirty="0"/>
              <a:t>If no data was written to the file, the function returns a value of 0</a:t>
            </a:r>
          </a:p>
          <a:p>
            <a:pPr lvl="2"/>
            <a:r>
              <a:rPr lang="en-US" dirty="0"/>
              <a:t>The length argument specifies writing will stop after length bytes have been written or the end of string is reached, whichever comes first</a:t>
            </a:r>
          </a:p>
        </p:txBody>
      </p:sp>
    </p:spTree>
    <p:extLst>
      <p:ext uri="{BB962C8B-B14F-4D97-AF65-F5344CB8AC3E}">
        <p14:creationId xmlns:p14="http://schemas.microsoft.com/office/powerpoint/2010/main" val="33534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Exercise 02_05_01 – Step 12</a:t>
            </a:r>
          </a:p>
          <a:p>
            <a:pPr lvl="1"/>
            <a:r>
              <a:rPr lang="en-US" dirty="0"/>
              <a:t>Writing Data Incrementally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9" y="2944565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4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81300"/>
            <a:ext cx="6347714" cy="4260064"/>
          </a:xfrm>
        </p:spPr>
        <p:txBody>
          <a:bodyPr/>
          <a:lstStyle/>
          <a:p>
            <a:r>
              <a:rPr lang="en-US" dirty="0"/>
              <a:t>Locking Files</a:t>
            </a:r>
          </a:p>
          <a:p>
            <a:pPr lvl="1"/>
            <a:r>
              <a:rPr lang="en-US" dirty="0"/>
              <a:t>Use the flock()function to protect a file</a:t>
            </a:r>
          </a:p>
          <a:p>
            <a:pPr lvl="2"/>
            <a:r>
              <a:rPr lang="en-US" dirty="0"/>
              <a:t>The multi-user nature of servers requires some multi-user file protection</a:t>
            </a:r>
          </a:p>
          <a:p>
            <a:pPr lvl="2"/>
            <a:r>
              <a:rPr lang="en-US" dirty="0"/>
              <a:t>Prevent users from simultaneously modifying a file</a:t>
            </a:r>
          </a:p>
          <a:p>
            <a:pPr lvl="1"/>
            <a:r>
              <a:rPr lang="en-US" dirty="0"/>
              <a:t>Syntax</a:t>
            </a:r>
            <a:br>
              <a:rPr lang="en-US" dirty="0"/>
            </a:br>
            <a:r>
              <a:rPr lang="en-US" dirty="0"/>
              <a:t>		flock($handle, operation);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7" y="4141027"/>
            <a:ext cx="6114286" cy="22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02_05_01 – Step 13</a:t>
            </a:r>
          </a:p>
          <a:p>
            <a:pPr lvl="1"/>
            <a:r>
              <a:rPr lang="en-US"/>
              <a:t>Locking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6" y="2897064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2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 Data Incrementally</a:t>
            </a:r>
          </a:p>
          <a:p>
            <a:pPr lvl="1"/>
            <a:r>
              <a:rPr lang="en-US"/>
              <a:t>The fgets()function uses the file pointer to iterate through a text file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23" y="2937089"/>
            <a:ext cx="4191389" cy="34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5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 Data Incrementally</a:t>
            </a:r>
          </a:p>
          <a:p>
            <a:pPr lvl="1"/>
            <a:r>
              <a:rPr lang="en-US"/>
              <a:t>You must use fopen()and fclose()with the previous functions</a:t>
            </a:r>
          </a:p>
          <a:p>
            <a:pPr lvl="1"/>
            <a:r>
              <a:rPr lang="en-US"/>
              <a:t>Each time you call any of these, the file pointer automatically moves to the next line in the text file </a:t>
            </a:r>
          </a:p>
          <a:p>
            <a:pPr lvl="2"/>
            <a:r>
              <a:rPr lang="en-US"/>
              <a:t>fgetc()is the exception to this rule</a:t>
            </a:r>
          </a:p>
          <a:p>
            <a:pPr lvl="1"/>
            <a:r>
              <a:rPr lang="en-US"/>
              <a:t>With each call to the fgetc()function, the file pointer moves to the next character in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and Closing File Streams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02_05_01 – Step 14</a:t>
            </a:r>
          </a:p>
          <a:p>
            <a:pPr lvl="1"/>
            <a:r>
              <a:rPr lang="en-US"/>
              <a:t>Reading Data Incrementally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72" y="2968316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2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Files and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and Directory Management</a:t>
            </a:r>
          </a:p>
          <a:p>
            <a:pPr lvl="1"/>
            <a:r>
              <a:rPr lang="en-US" dirty="0"/>
              <a:t>PHP can be used to manage files and the directories that store them</a:t>
            </a:r>
          </a:p>
          <a:p>
            <a:pPr lvl="1"/>
            <a:r>
              <a:rPr lang="en-US" dirty="0"/>
              <a:t>Among the file directory and management tasks usually used are</a:t>
            </a:r>
          </a:p>
          <a:p>
            <a:pPr lvl="2"/>
            <a:r>
              <a:rPr lang="en-US" dirty="0"/>
              <a:t>Copying</a:t>
            </a:r>
          </a:p>
          <a:p>
            <a:pPr lvl="2"/>
            <a:r>
              <a:rPr lang="en-US" dirty="0"/>
              <a:t>Moving</a:t>
            </a:r>
          </a:p>
          <a:p>
            <a:pPr lvl="2"/>
            <a:r>
              <a:rPr lang="en-US" dirty="0"/>
              <a:t>Renaming</a:t>
            </a:r>
          </a:p>
          <a:p>
            <a:pPr lvl="2"/>
            <a:r>
              <a:rPr lang="en-US" dirty="0"/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18959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Files and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Copying and Moving Files</a:t>
            </a:r>
          </a:p>
          <a:p>
            <a:pPr lvl="1"/>
            <a:r>
              <a:rPr lang="en-US"/>
              <a:t>Use the copy()function to copy a file with PHP</a:t>
            </a:r>
          </a:p>
          <a:p>
            <a:pPr lvl="2"/>
            <a:r>
              <a:rPr lang="en-US"/>
              <a:t>Returns a value of TRUE if it is successful, or FALSE if it is not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copy($source, $destination)</a:t>
            </a:r>
          </a:p>
          <a:p>
            <a:pPr lvl="1"/>
            <a:r>
              <a:rPr lang="en-US"/>
              <a:t>For the $source and $destination arguments</a:t>
            </a:r>
          </a:p>
          <a:p>
            <a:pPr lvl="2"/>
            <a:r>
              <a:rPr lang="en-US"/>
              <a:t>Include just the name of a file to make a copy in the current directory</a:t>
            </a:r>
          </a:p>
          <a:p>
            <a:pPr lvl="2"/>
            <a:r>
              <a:rPr lang="en-US"/>
              <a:t>Specify the entire path for each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Files and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Renaming Files and Directories</a:t>
            </a:r>
          </a:p>
          <a:p>
            <a:pPr lvl="1"/>
            <a:r>
              <a:rPr lang="en-US"/>
              <a:t>Use the rename()function to rename a file or directory with PHP</a:t>
            </a:r>
          </a:p>
          <a:p>
            <a:pPr lvl="2"/>
            <a:r>
              <a:rPr lang="en-US"/>
              <a:t>Returns a value of TRUE if it is successful, or FALSE if it is not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rename($oldName, $newName)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Control Characters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" y="2088844"/>
            <a:ext cx="8137844" cy="33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Files and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Removing Files and Directories</a:t>
            </a:r>
          </a:p>
          <a:p>
            <a:pPr lvl="1"/>
            <a:r>
              <a:rPr lang="en-US"/>
              <a:t>Use the unlink($fileName)function to delete files</a:t>
            </a:r>
          </a:p>
          <a:p>
            <a:pPr lvl="1"/>
            <a:r>
              <a:rPr lang="en-US"/>
              <a:t>Use the rmdir($dirName)function to delete directories</a:t>
            </a:r>
          </a:p>
          <a:p>
            <a:pPr lvl="1"/>
            <a:r>
              <a:rPr lang="en-US"/>
              <a:t>Both functions return a value of true if successful, or false if not</a:t>
            </a:r>
          </a:p>
          <a:p>
            <a:pPr lvl="1"/>
            <a:r>
              <a:rPr lang="en-US"/>
              <a:t>Use the file_exists()function to determine whether a file or directory name exists before you attempt to delete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Files and Directories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02_05_01 – Step 15</a:t>
            </a:r>
          </a:p>
          <a:p>
            <a:pPr lvl="1"/>
            <a:r>
              <a:rPr lang="en-US"/>
              <a:t>Copying and Moving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70" y="2920814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Control Characters</a:t>
            </a:r>
          </a:p>
          <a:p>
            <a:pPr lvl="1"/>
            <a:r>
              <a:rPr lang="en-US"/>
              <a:t>Different operating systems use different escape sequences to identify the end of a line</a:t>
            </a:r>
          </a:p>
          <a:p>
            <a:pPr lvl="2"/>
            <a:r>
              <a:rPr lang="en-US"/>
              <a:t>Use the \n sequence to end a line on a UNIX/Linux operating system</a:t>
            </a:r>
          </a:p>
          <a:p>
            <a:pPr lvl="2"/>
            <a:r>
              <a:rPr lang="en-US"/>
              <a:t>Use the \n\r sequence to end a line on a Windows operating system</a:t>
            </a:r>
          </a:p>
          <a:p>
            <a:pPr lvl="2"/>
            <a:r>
              <a:rPr lang="en-US"/>
              <a:t>Use the \r sequence to end a line on a Macintosh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Control Characters</a:t>
            </a:r>
          </a:p>
          <a:p>
            <a:pPr lvl="1"/>
            <a:r>
              <a:rPr lang="en-US"/>
              <a:t>You must account for differences to avoid problems</a:t>
            </a:r>
          </a:p>
          <a:p>
            <a:pPr lvl="2"/>
            <a:r>
              <a:rPr lang="en-US"/>
              <a:t>Scripts written in a UNIX/Linux text editor display differently when opened in a Windows-based text editor</a:t>
            </a:r>
          </a:p>
          <a:p>
            <a:pPr lvl="1"/>
            <a:r>
              <a:rPr lang="en-US"/>
              <a:t>PHP has functions that can usually accommodate the differences regardless of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and Permissions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File Permissions</a:t>
            </a:r>
          </a:p>
          <a:p>
            <a:pPr lvl="1"/>
            <a:r>
              <a:rPr lang="en-US"/>
              <a:t>The ability to access files depends on the security permissions granted to the files and directories</a:t>
            </a:r>
          </a:p>
          <a:p>
            <a:pPr lvl="1"/>
            <a:r>
              <a:rPr lang="en-US"/>
              <a:t>Files and directories usually have three access levels </a:t>
            </a:r>
          </a:p>
          <a:p>
            <a:pPr lvl="2"/>
            <a:r>
              <a:rPr lang="en-US"/>
              <a:t>User</a:t>
            </a:r>
          </a:p>
          <a:p>
            <a:pPr lvl="2"/>
            <a:r>
              <a:rPr lang="en-US"/>
              <a:t>Group</a:t>
            </a:r>
          </a:p>
          <a:p>
            <a:pPr lvl="2"/>
            <a:r>
              <a:rPr lang="en-US"/>
              <a:t>Other</a:t>
            </a:r>
          </a:p>
          <a:p>
            <a:pPr lvl="1"/>
            <a:r>
              <a:rPr lang="en-US"/>
              <a:t>The three typical permissions for files and directories</a:t>
            </a:r>
          </a:p>
          <a:p>
            <a:pPr lvl="2"/>
            <a:r>
              <a:rPr lang="en-US"/>
              <a:t>Read (r)</a:t>
            </a:r>
          </a:p>
          <a:p>
            <a:pPr lvl="2"/>
            <a:r>
              <a:rPr lang="en-US"/>
              <a:t>Write (w)</a:t>
            </a:r>
          </a:p>
          <a:p>
            <a:pPr lvl="2"/>
            <a:r>
              <a:rPr lang="en-US"/>
              <a:t>Execute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14412</TotalTime>
  <Words>2243</Words>
  <Application>Microsoft Macintosh PowerPoint</Application>
  <PresentationFormat>On-screen Show (4:3)</PresentationFormat>
  <Paragraphs>389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File Types and Permissions</vt:lpstr>
      <vt:lpstr>File Types and Permissions</vt:lpstr>
      <vt:lpstr>File Types and Permissions</vt:lpstr>
      <vt:lpstr>File Types and Permissions</vt:lpstr>
      <vt:lpstr>File Types and Permissions</vt:lpstr>
      <vt:lpstr>File Types and Permissions</vt:lpstr>
      <vt:lpstr>File Types and Permissions</vt:lpstr>
      <vt:lpstr>File Types and Permissions</vt:lpstr>
      <vt:lpstr>File Types and Permissions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Uploading and Downloading Files</vt:lpstr>
      <vt:lpstr>Uploading and Downloading Files</vt:lpstr>
      <vt:lpstr>Uploading and Downloading Files</vt:lpstr>
      <vt:lpstr>Uploading and Downloading Files</vt:lpstr>
      <vt:lpstr>Uploading and Downloading Files</vt:lpstr>
      <vt:lpstr>Uploading and Downloading Files</vt:lpstr>
      <vt:lpstr>Uploading and Downloading Files</vt:lpstr>
      <vt:lpstr>Uploading and Downloading Files</vt:lpstr>
      <vt:lpstr>Uploading and Downloading Files</vt:lpstr>
      <vt:lpstr>Uploading and Downloading Files</vt:lpstr>
      <vt:lpstr>Uploading and Downloading Files</vt:lpstr>
      <vt:lpstr>Writing Data to Files</vt:lpstr>
      <vt:lpstr>Writing Data to Files</vt:lpstr>
      <vt:lpstr>Writing Data to Files</vt:lpstr>
      <vt:lpstr>Writing Data to Files</vt:lpstr>
      <vt:lpstr>Reading Data from Files</vt:lpstr>
      <vt:lpstr>Reading Data from Files</vt:lpstr>
      <vt:lpstr>Reading Data from Files</vt:lpstr>
      <vt:lpstr>Reading Data from Files</vt:lpstr>
      <vt:lpstr>Reading Data from Files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Opening and Closing File Streams</vt:lpstr>
      <vt:lpstr>Managing Files and Directories</vt:lpstr>
      <vt:lpstr>Managing Files and Directories</vt:lpstr>
      <vt:lpstr>Managing Files and Directories</vt:lpstr>
      <vt:lpstr>Managing Files and Directories</vt:lpstr>
      <vt:lpstr>Managing Files and Directories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569</cp:revision>
  <cp:lastPrinted>2017-10-29T20:31:07Z</cp:lastPrinted>
  <dcterms:created xsi:type="dcterms:W3CDTF">2013-01-24T22:24:37Z</dcterms:created>
  <dcterms:modified xsi:type="dcterms:W3CDTF">2019-07-22T19:48:46Z</dcterms:modified>
</cp:coreProperties>
</file>