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2"/>
  </p:notesMasterIdLst>
  <p:handoutMasterIdLst>
    <p:handoutMasterId r:id="rId73"/>
  </p:handoutMasterIdLst>
  <p:sldIdLst>
    <p:sldId id="256" r:id="rId2"/>
    <p:sldId id="271" r:id="rId3"/>
    <p:sldId id="316" r:id="rId4"/>
    <p:sldId id="387" r:id="rId5"/>
    <p:sldId id="396" r:id="rId6"/>
    <p:sldId id="395" r:id="rId7"/>
    <p:sldId id="394" r:id="rId8"/>
    <p:sldId id="397" r:id="rId9"/>
    <p:sldId id="398" r:id="rId10"/>
    <p:sldId id="400" r:id="rId11"/>
    <p:sldId id="399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384" r:id="rId38"/>
    <p:sldId id="426" r:id="rId39"/>
    <p:sldId id="428" r:id="rId40"/>
    <p:sldId id="429" r:id="rId41"/>
    <p:sldId id="427" r:id="rId42"/>
    <p:sldId id="430" r:id="rId43"/>
    <p:sldId id="431" r:id="rId44"/>
    <p:sldId id="432" r:id="rId45"/>
    <p:sldId id="435" r:id="rId46"/>
    <p:sldId id="436" r:id="rId47"/>
    <p:sldId id="437" r:id="rId48"/>
    <p:sldId id="438" r:id="rId49"/>
    <p:sldId id="434" r:id="rId50"/>
    <p:sldId id="440" r:id="rId51"/>
    <p:sldId id="441" r:id="rId52"/>
    <p:sldId id="442" r:id="rId53"/>
    <p:sldId id="439" r:id="rId54"/>
    <p:sldId id="444" r:id="rId55"/>
    <p:sldId id="443" r:id="rId56"/>
    <p:sldId id="445" r:id="rId57"/>
    <p:sldId id="447" r:id="rId58"/>
    <p:sldId id="448" r:id="rId59"/>
    <p:sldId id="446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8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016992-4FAF-4DE1-ADFC-7D12D83029AB}" type="datetimeFigureOut">
              <a:rPr lang="en-US" smtClean="0"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02B1F7-CB58-42D2-8896-4751D9565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150DB36-2EDE-486A-AF0D-9F9E960A25FD}" type="datetimeFigureOut">
              <a:rPr lang="en-US"/>
              <a:t>7/22/19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8DBF0BD-6A94-4810-BC89-4495240496D7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BF0BD-6A94-4810-BC89-4495240496D7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AFC41-0D77-4898-9B4A-3641A2D6273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B067-756A-43EE-9641-2B347BCF16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1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06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3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49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7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08815-F8C7-47B3-9ADC-B63FC50E481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DF6F8-487E-48FB-B2A9-DE952F457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F4CE-3FB2-4C76-A5A4-442A9819BFA9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B3EB-88B0-48C0-9D7B-F0D4FF722F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9DA2-DDC0-43DF-B54F-2E3C9C1A6803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4F0A-E281-4771-9A3F-0B81C5C970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260-F832-4CE9-9C38-E4A05BA9358B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690C-1741-4D25-BE7C-4E1D1A5B9F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6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0952-8CD7-494F-859B-6F1B370EA9E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F62F4-C9EA-4DB3-A2A2-32C3A6180F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B6D11-8802-47CD-AFDB-51EA00444A97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6A0CB-F43E-45D2-969E-3473509AE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4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A129-E43C-4EFB-BB6D-369C0929D01A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38C9-1406-4F8F-BCD6-2D5596A19A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3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008A-6B09-49F9-8B13-172246AC50A8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9AD7-E4AD-48DF-AC76-9C28AD4183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7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1EA2-617F-44FC-B845-53FA061E5AAC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EDF7E-E21D-4819-9309-13AD8C09F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C120-1EB5-4215-B6AC-7E2514652CD5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E99-2789-445C-B342-7AC4D588C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F405-1F9F-4E29-86A1-6764BBA45A9F}" type="datetime1">
              <a:rPr lang="en-US" smtClean="0"/>
              <a:pPr/>
              <a:t>7/22/19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223B6-351F-4D1D-8410-2F19403038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509" y="3081125"/>
            <a:ext cx="8541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i="1" spc="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Working with Databases and MySQL</a:t>
            </a:r>
            <a:endParaRPr lang="en-US" sz="3200" b="1" i="1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3C7036-7C31-3142-9F01-B8C140E93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5F20768-4D6E-1247-8020-90DAFB835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One-to-one Relationship</a:t>
            </a:r>
          </a:p>
          <a:p>
            <a:pPr lvl="1"/>
            <a:r>
              <a:rPr lang="en-US"/>
              <a:t>Exists between two tables when a child table contains exactly one record for each record in the primary table</a:t>
            </a:r>
          </a:p>
          <a:p>
            <a:pPr lvl="1"/>
            <a:r>
              <a:rPr lang="en-US"/>
              <a:t>These relationships are used to break information into multiple, logical sets</a:t>
            </a:r>
          </a:p>
          <a:p>
            <a:pPr lvl="1"/>
            <a:r>
              <a:rPr lang="en-US"/>
              <a:t>Information in the tables in a one-to-one relationship could be placed within a single table</a:t>
            </a:r>
          </a:p>
          <a:p>
            <a:pPr lvl="1"/>
            <a:r>
              <a:rPr lang="en-US"/>
              <a:t>Purposes</a:t>
            </a:r>
          </a:p>
          <a:p>
            <a:pPr lvl="2"/>
            <a:r>
              <a:rPr lang="en-US"/>
              <a:t>Make the information in one of the tables confidential and accessible only by certain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97596"/>
            <a:ext cx="6347714" cy="4543768"/>
          </a:xfrm>
        </p:spPr>
        <p:txBody>
          <a:bodyPr/>
          <a:lstStyle/>
          <a:p>
            <a:r>
              <a:rPr lang="en-US" dirty="0"/>
              <a:t>One-to-one Relationship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42" y="1851322"/>
            <a:ext cx="6722998" cy="4662569"/>
          </a:xfrm>
          <a:prstGeom prst="rect">
            <a:avLst/>
          </a:prstGeom>
        </p:spPr>
      </p:pic>
      <p:sp>
        <p:nvSpPr>
          <p:cNvPr id="3" name="Curved Right Arrow 2"/>
          <p:cNvSpPr/>
          <p:nvPr/>
        </p:nvSpPr>
        <p:spPr>
          <a:xfrm>
            <a:off x="566150" y="2978404"/>
            <a:ext cx="731520" cy="2408407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4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One-to-many Relationship</a:t>
            </a:r>
          </a:p>
          <a:p>
            <a:pPr lvl="1"/>
            <a:r>
              <a:rPr lang="en-US"/>
              <a:t>Exists between two tables when one record in a primary table has many related records in a child table</a:t>
            </a:r>
          </a:p>
          <a:p>
            <a:pPr lvl="1"/>
            <a:r>
              <a:rPr lang="en-US"/>
              <a:t>Purposes</a:t>
            </a:r>
          </a:p>
          <a:p>
            <a:pPr lvl="2"/>
            <a:r>
              <a:rPr lang="en-US"/>
              <a:t>Breaking tables into multiple related tables to reduce redundant and duplicate information is called normalization</a:t>
            </a:r>
          </a:p>
          <a:p>
            <a:pPr lvl="2"/>
            <a:r>
              <a:rPr lang="en-US"/>
              <a:t>Provides a more efficient and less redundant method of storing this information in a database</a:t>
            </a:r>
          </a:p>
          <a:p>
            <a:pPr lvl="2"/>
            <a:r>
              <a:rPr lang="en-US"/>
              <a:t>Protects against anomalies that can exist in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97594"/>
            <a:ext cx="6347714" cy="4543770"/>
          </a:xfrm>
        </p:spPr>
        <p:txBody>
          <a:bodyPr/>
          <a:lstStyle/>
          <a:p>
            <a:r>
              <a:rPr lang="en-US" dirty="0"/>
              <a:t>Non-normalized Table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18" y="2137558"/>
            <a:ext cx="4012032" cy="41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03170"/>
            <a:ext cx="6347714" cy="4438194"/>
          </a:xfrm>
        </p:spPr>
        <p:txBody>
          <a:bodyPr/>
          <a:lstStyle/>
          <a:p>
            <a:r>
              <a:rPr lang="en-US" dirty="0"/>
              <a:t>Normalized One-to-many Relationship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95" y="2033056"/>
            <a:ext cx="4523961" cy="425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Many-to-many Relationship</a:t>
            </a:r>
          </a:p>
          <a:p>
            <a:pPr lvl="1"/>
            <a:r>
              <a:rPr lang="en-US"/>
              <a:t>When many records in one table are related to many records in another table</a:t>
            </a:r>
          </a:p>
          <a:p>
            <a:pPr lvl="2"/>
            <a:r>
              <a:rPr lang="en-US"/>
              <a:t>Not directly supported in relational databases</a:t>
            </a:r>
          </a:p>
          <a:p>
            <a:pPr lvl="1"/>
            <a:r>
              <a:rPr lang="en-US"/>
              <a:t>A junction table is used to form a one-to-many relationship for each of the two tables in a many-to-many relationship</a:t>
            </a:r>
          </a:p>
          <a:p>
            <a:pPr lvl="1"/>
            <a:r>
              <a:rPr lang="en-US"/>
              <a:t>A junction table contains foreign keys from the two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25040"/>
            <a:ext cx="6347714" cy="4616324"/>
          </a:xfrm>
        </p:spPr>
        <p:txBody>
          <a:bodyPr/>
          <a:lstStyle/>
          <a:p>
            <a:r>
              <a:rPr lang="en-US" dirty="0"/>
              <a:t>Many-to-many Using Junction Table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31" y="2051548"/>
            <a:ext cx="4140318" cy="43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86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DBMS Terminology</a:t>
            </a:r>
          </a:p>
          <a:p>
            <a:pPr lvl="1"/>
            <a:r>
              <a:rPr lang="en-US"/>
              <a:t>A DBMS, Database Management System, is an application or collection of applications used to access and manage a database </a:t>
            </a:r>
          </a:p>
          <a:p>
            <a:pPr lvl="1"/>
            <a:r>
              <a:rPr lang="en-US"/>
              <a:t>A schema is the design structure of a database including its tables, fields, and relationships</a:t>
            </a:r>
          </a:p>
          <a:p>
            <a:pPr lvl="1"/>
            <a:r>
              <a:rPr lang="en-US"/>
              <a:t>A flat-file database management system is a system that stores data in a flat-file format</a:t>
            </a:r>
          </a:p>
          <a:p>
            <a:pPr lvl="1"/>
            <a:r>
              <a:rPr lang="en-US"/>
              <a:t>A relational database management system,  RDBMS, is a system that stores data in a relational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9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Important Aspects of a DBMS</a:t>
            </a:r>
          </a:p>
          <a:p>
            <a:pPr lvl="1"/>
            <a:r>
              <a:rPr lang="en-US"/>
              <a:t>The structuring of the database schema</a:t>
            </a:r>
          </a:p>
          <a:p>
            <a:pPr lvl="1"/>
            <a:r>
              <a:rPr lang="en-US"/>
              <a:t>The preservation of the integrity of the database tables</a:t>
            </a:r>
          </a:p>
          <a:p>
            <a:pPr lvl="1"/>
            <a:r>
              <a:rPr lang="en-US"/>
              <a:t>Ensuring that data is validly and correctly stored in a database’s tables, regardless of the database format</a:t>
            </a:r>
          </a:p>
          <a:p>
            <a:pPr lvl="1"/>
            <a:r>
              <a:rPr lang="en-US"/>
              <a:t>Querying capability</a:t>
            </a:r>
          </a:p>
          <a:p>
            <a:pPr lvl="1"/>
            <a:r>
              <a:rPr lang="en-US"/>
              <a:t>Tools for query building, schema design, management, security, access by GUI, and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Major Concepts of an RDBMS</a:t>
            </a:r>
          </a:p>
          <a:p>
            <a:pPr lvl="1"/>
            <a:r>
              <a:rPr lang="en-US"/>
              <a:t>A query is a structured set of instructions and criteria for retrieving, adding, modifying, and deleting database information</a:t>
            </a:r>
          </a:p>
          <a:p>
            <a:pPr lvl="1"/>
            <a:r>
              <a:rPr lang="en-US"/>
              <a:t>SQL, Structured Query Language, is a standard DML, Data Manipulation Language, used among many database management systems</a:t>
            </a:r>
          </a:p>
          <a:p>
            <a:pPr lvl="1"/>
            <a:r>
              <a:rPr lang="en-US"/>
              <a:t>ODBC, Open Database Connectivity, allows ODBC-compliant applications to access any data source for which there is an ODBC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Some of the contents of this slide presentation have been referenced and reproduced from the textbook for this course, PHP Programming with MySQL (Second Edition) , Don Gosseling, Diana Kokoska, and Robert Easterbrooks, ©2011, Cengage Learning, All Rights Reserved. ISBN 978-0-5387-4584-0.</a:t>
            </a:r>
          </a:p>
          <a:p>
            <a:pPr lvl="0"/>
            <a:r>
              <a:rPr lang="en-US"/>
              <a:t>Thank you for some references to Kevin Skoglund, from PHP with MySQL Essential Training (2013), ©2017 LinkedIn Corporation.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Major Concepts of an RDBMS</a:t>
            </a:r>
          </a:p>
          <a:p>
            <a:pPr lvl="1"/>
            <a:r>
              <a:rPr lang="en-US"/>
              <a:t>Every RDBMS is built on the same mathematical principles for database design</a:t>
            </a:r>
          </a:p>
          <a:p>
            <a:pPr lvl="1"/>
            <a:r>
              <a:rPr lang="en-US"/>
              <a:t>Each RDBMS brand is an individual application with differences in data types, storage procedures, additions to the standard SQL syntax, and features</a:t>
            </a:r>
          </a:p>
          <a:p>
            <a:pPr lvl="1"/>
            <a:r>
              <a:rPr lang="en-US"/>
              <a:t>W3C provides much SQL support</a:t>
            </a:r>
          </a:p>
          <a:p>
            <a:pPr lvl="2"/>
            <a:r>
              <a:rPr lang="en-US"/>
              <a:t>A standard language subset</a:t>
            </a:r>
          </a:p>
          <a:p>
            <a:pPr lvl="2"/>
            <a:r>
              <a:rPr lang="en-US"/>
              <a:t>References to different data type implementations based on brand</a:t>
            </a:r>
          </a:p>
          <a:p>
            <a:pPr lvl="2"/>
            <a:r>
              <a:rPr lang="en-US"/>
              <a:t>SQL language differences and additional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Querying a Database with SQL</a:t>
            </a:r>
          </a:p>
          <a:p>
            <a:pPr lvl="1"/>
            <a:r>
              <a:rPr lang="en-US"/>
              <a:t>Developed at IBM in the early 1970s, for Ted Codd’s relational data model</a:t>
            </a:r>
          </a:p>
          <a:p>
            <a:pPr lvl="2"/>
            <a:r>
              <a:rPr lang="en-US"/>
              <a:t>ISO standard developed in 1987, but not completely portable</a:t>
            </a:r>
          </a:p>
          <a:p>
            <a:pPr lvl="1"/>
            <a:r>
              <a:rPr lang="en-US"/>
              <a:t>Based on relational algebra</a:t>
            </a:r>
          </a:p>
          <a:p>
            <a:pPr lvl="1"/>
            <a:r>
              <a:rPr lang="en-US"/>
              <a:t>Includes DML, DDL (Data Definition Language), and DCL (Data Control Language)</a:t>
            </a:r>
          </a:p>
          <a:p>
            <a:pPr lvl="2"/>
            <a:r>
              <a:rPr lang="en-US"/>
              <a:t>Scope includes data insert, query, update and delete, schema creation and modification, and data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Querying a Database with SQL</a:t>
            </a:r>
          </a:p>
          <a:p>
            <a:pPr lvl="1"/>
            <a:r>
              <a:rPr lang="en-US"/>
              <a:t>SQL uses fairly easy-to-understand statements to execute database commands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09" y="2587698"/>
            <a:ext cx="7355982" cy="34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74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Querying a Database with SQL</a:t>
            </a:r>
          </a:p>
          <a:p>
            <a:pPr lvl="1"/>
            <a:r>
              <a:rPr lang="en-US"/>
              <a:t>Simple SQL statement to return all fields from a table called Employees</a:t>
            </a:r>
          </a:p>
          <a:p>
            <a:pPr lvl="1"/>
            <a:r>
              <a:rPr lang="en-US"/>
              <a:t>	SELECT * FROM Employees</a:t>
            </a:r>
          </a:p>
          <a:p>
            <a:pPr lvl="1"/>
            <a:r>
              <a:rPr lang="en-US"/>
              <a:t>More complex SQL that does a more granular query</a:t>
            </a:r>
          </a:p>
          <a:p>
            <a:pPr lvl="1"/>
            <a:r>
              <a:rPr lang="en-US"/>
              <a:t>SELECT lName, fName FROM Employees</a:t>
            </a:r>
            <a:br>
              <a:rPr lang="en-US"/>
            </a:br>
            <a:r>
              <a:rPr lang="en-US"/>
              <a:t>WHERE city = “Spencer”</a:t>
            </a:r>
            <a:br>
              <a:rPr lang="en-US"/>
            </a:br>
            <a:r>
              <a:rPr lang="en-US"/>
              <a:t>ORDER BY lName, fName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Getting Started with MySQL</a:t>
            </a:r>
          </a:p>
          <a:p>
            <a:pPr lvl="1"/>
            <a:r>
              <a:rPr lang="en-US"/>
              <a:t>MYSQL is a logical fit with Apache and PHP</a:t>
            </a:r>
          </a:p>
          <a:p>
            <a:pPr lvl="2"/>
            <a:r>
              <a:rPr lang="en-US"/>
              <a:t>It supports interfaces with other programming languages: C/C++, Java, and lately, Node.js Javascript</a:t>
            </a:r>
          </a:p>
          <a:p>
            <a:pPr lvl="1"/>
            <a:r>
              <a:rPr lang="en-US"/>
              <a:t>Ways to interface with a MySQL server</a:t>
            </a:r>
          </a:p>
          <a:p>
            <a:pPr lvl="2"/>
            <a:r>
              <a:rPr lang="en-US"/>
              <a:t>MySQL Monitor</a:t>
            </a:r>
          </a:p>
          <a:p>
            <a:pPr lvl="2"/>
            <a:r>
              <a:rPr lang="en-US"/>
              <a:t>phpMyAdmin</a:t>
            </a:r>
          </a:p>
          <a:p>
            <a:pPr lvl="2"/>
            <a:r>
              <a:rPr lang="en-US"/>
              <a:t>MySQL Workbench</a:t>
            </a:r>
          </a:p>
          <a:p>
            <a:pPr lvl="2"/>
            <a:r>
              <a:rPr lang="en-US"/>
              <a:t>PHP API database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8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81300"/>
            <a:ext cx="6347714" cy="4260064"/>
          </a:xfrm>
        </p:spPr>
        <p:txBody>
          <a:bodyPr/>
          <a:lstStyle/>
          <a:p>
            <a:r>
              <a:rPr lang="en-US" dirty="0"/>
              <a:t>MySQL Monitor</a:t>
            </a:r>
          </a:p>
          <a:p>
            <a:pPr lvl="1"/>
            <a:r>
              <a:rPr lang="en-US" dirty="0"/>
              <a:t>Make sure that Apache and MySQL are running on your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2992581"/>
            <a:ext cx="5693167" cy="368676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679010" y="3512745"/>
            <a:ext cx="1249378" cy="6337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9010" y="3576119"/>
            <a:ext cx="1249378" cy="1991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715347" y="5700664"/>
            <a:ext cx="1249378" cy="6337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15347" y="5764038"/>
            <a:ext cx="1249378" cy="21124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284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10048"/>
            <a:ext cx="6347714" cy="4331316"/>
          </a:xfrm>
        </p:spPr>
        <p:txBody>
          <a:bodyPr/>
          <a:lstStyle/>
          <a:p>
            <a:r>
              <a:rPr lang="en-US" dirty="0"/>
              <a:t>MySQL Monitor</a:t>
            </a:r>
          </a:p>
          <a:p>
            <a:pPr lvl="1"/>
            <a:r>
              <a:rPr lang="en-US" dirty="0"/>
              <a:t>MySQL Monitor is a command-line program for manipulating MySQL databases</a:t>
            </a:r>
          </a:p>
          <a:p>
            <a:pPr lvl="1"/>
            <a:r>
              <a:rPr lang="en-US" dirty="0"/>
              <a:t>Connect to the MySQL server using a command-line connect</a:t>
            </a:r>
          </a:p>
          <a:p>
            <a:pPr lvl="1"/>
            <a:r>
              <a:rPr lang="en-US" dirty="0"/>
              <a:t>Commands are entered at the </a:t>
            </a:r>
            <a:r>
              <a:rPr lang="en-US" dirty="0" err="1"/>
              <a:t>mysql</a:t>
            </a:r>
            <a:r>
              <a:rPr lang="en-US" dirty="0"/>
              <a:t>-&gt; command prompt in the console window</a:t>
            </a:r>
          </a:p>
          <a:p>
            <a:pPr lvl="2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6" y="4741749"/>
            <a:ext cx="7294049" cy="16518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612456" y="5706695"/>
            <a:ext cx="1249378" cy="21124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MySQL Monitor - Login</a:t>
            </a:r>
          </a:p>
          <a:p>
            <a:pPr lvl="1"/>
            <a:r>
              <a:rPr lang="en-US"/>
              <a:t>Login to the MySQL database server from the console</a:t>
            </a:r>
            <a:br>
              <a:rPr lang="en-US"/>
            </a:br>
            <a:r>
              <a:rPr lang="en-US"/>
              <a:t>		mysql –h host –u user –p</a:t>
            </a:r>
          </a:p>
          <a:p>
            <a:pPr lvl="2"/>
            <a:r>
              <a:rPr lang="en-US"/>
              <a:t>host default is localhost</a:t>
            </a:r>
          </a:p>
          <a:p>
            <a:pPr lvl="2"/>
            <a:r>
              <a:rPr lang="en-US"/>
              <a:t>Blank user account allows login without specifying a username or password</a:t>
            </a:r>
          </a:p>
          <a:p>
            <a:pPr lvl="2"/>
            <a:r>
              <a:rPr lang="en-US"/>
              <a:t>user root is the primary administrative account for MySQL: initially created without a password</a:t>
            </a:r>
            <a:br>
              <a:rPr lang="en-US"/>
            </a:br>
            <a:r>
              <a:rPr lang="en-US"/>
              <a:t>	mysql –u root</a:t>
            </a:r>
          </a:p>
          <a:p>
            <a:pPr lvl="2"/>
            <a:r>
              <a:rPr lang="en-US"/>
              <a:t>-p requires a password entry</a:t>
            </a:r>
          </a:p>
          <a:p>
            <a:pPr lvl="1"/>
            <a:r>
              <a:rPr lang="en-US"/>
              <a:t>Logout with the exit or quit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62546"/>
            <a:ext cx="6347714" cy="4378818"/>
          </a:xfrm>
        </p:spPr>
        <p:txBody>
          <a:bodyPr/>
          <a:lstStyle/>
          <a:p>
            <a:r>
              <a:rPr lang="en-US"/>
              <a:t>MySQL Monitor - Login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7" y="2180418"/>
            <a:ext cx="6622792" cy="33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16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Monitor – Entering SQL Commands</a:t>
            </a:r>
          </a:p>
          <a:p>
            <a:pPr lvl="1"/>
            <a:r>
              <a:rPr lang="en-US" dirty="0"/>
              <a:t>MySQL Monitor uses SQL commands </a:t>
            </a:r>
          </a:p>
          <a:p>
            <a:pPr lvl="2"/>
            <a:r>
              <a:rPr lang="en-US" dirty="0"/>
              <a:t>At the </a:t>
            </a:r>
            <a:r>
              <a:rPr lang="en-US" dirty="0" err="1"/>
              <a:t>mysql</a:t>
            </a:r>
            <a:r>
              <a:rPr lang="en-US" dirty="0"/>
              <a:t>&gt; command prompt terminate the command with a semicolon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mysql</a:t>
            </a:r>
            <a:r>
              <a:rPr lang="en-US" dirty="0"/>
              <a:t>&gt; SELECT * FROM inventory;</a:t>
            </a:r>
          </a:p>
          <a:p>
            <a:pPr lvl="2"/>
            <a:r>
              <a:rPr lang="en-US" dirty="0"/>
              <a:t>Without a semicolon, the MySQL Monitor enters a multiple-line command and changes the prompt to -&gt;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mysql</a:t>
            </a:r>
            <a:r>
              <a:rPr lang="en-US" dirty="0"/>
              <a:t>&gt; SELECT * FROM inventory</a:t>
            </a:r>
            <a:br>
              <a:rPr lang="en-US" dirty="0"/>
            </a:br>
            <a:r>
              <a:rPr lang="en-US" dirty="0"/>
              <a:t>  -&gt;</a:t>
            </a:r>
          </a:p>
          <a:p>
            <a:pPr lvl="2"/>
            <a:r>
              <a:rPr lang="en-US" dirty="0"/>
              <a:t>The SQL keywords entered in the MySQL Monitor are not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40758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basics of databases and MySQL</a:t>
            </a:r>
          </a:p>
          <a:p>
            <a:r>
              <a:rPr lang="en-US"/>
              <a:t>Work with MySQL databases</a:t>
            </a:r>
          </a:p>
          <a:p>
            <a:r>
              <a:rPr lang="en-US"/>
              <a:t>Define database tables</a:t>
            </a:r>
          </a:p>
          <a:p>
            <a:r>
              <a:rPr lang="en-US"/>
              <a:t>Modify user privileges</a:t>
            </a:r>
          </a:p>
          <a:p>
            <a:r>
              <a:rPr lang="en-US"/>
              <a:t>Work with database records</a:t>
            </a:r>
          </a:p>
          <a:p>
            <a:r>
              <a:rPr lang="en-US"/>
              <a:t>Work with phpMyAdmin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19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67544"/>
            <a:ext cx="6347714" cy="4473820"/>
          </a:xfrm>
        </p:spPr>
        <p:txBody>
          <a:bodyPr/>
          <a:lstStyle/>
          <a:p>
            <a:r>
              <a:rPr lang="en-US" dirty="0"/>
              <a:t>MySQL Monitor – Entering SQL Commands</a:t>
            </a:r>
          </a:p>
          <a:p>
            <a:pPr lvl="1"/>
            <a:r>
              <a:rPr lang="en-US" dirty="0"/>
              <a:t>MySQL Monitor SQL example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mysql</a:t>
            </a:r>
            <a:r>
              <a:rPr lang="en-US" dirty="0"/>
              <a:t>&gt; SHOW databases;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9" y="2697964"/>
            <a:ext cx="7627683" cy="38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Understanding MySQL Identifiers</a:t>
            </a:r>
          </a:p>
          <a:p>
            <a:pPr lvl="1"/>
            <a:r>
              <a:rPr lang="en-US"/>
              <a:t>MySQL requires defined identifiers for databases, tables, fields, indexes, and aliases</a:t>
            </a:r>
          </a:p>
          <a:p>
            <a:pPr lvl="2"/>
            <a:r>
              <a:rPr lang="en-US"/>
              <a:t>An alias is an alternate name used to refer to a table or field in SQL statements</a:t>
            </a:r>
          </a:p>
          <a:p>
            <a:pPr lvl="1"/>
            <a:r>
              <a:rPr lang="en-US"/>
              <a:t>The case sensitivity of database and table identifiers depends on the operating system</a:t>
            </a:r>
          </a:p>
          <a:p>
            <a:pPr lvl="2"/>
            <a:r>
              <a:rPr lang="en-US"/>
              <a:t>Not case sensitive on Windows platforms</a:t>
            </a:r>
          </a:p>
          <a:p>
            <a:pPr lvl="2"/>
            <a:r>
              <a:rPr lang="en-US"/>
              <a:t>Case sensitive on UNIX/Linux systems</a:t>
            </a:r>
          </a:p>
          <a:p>
            <a:pPr lvl="2"/>
            <a:r>
              <a:rPr lang="en-US"/>
              <a:t>MySQL stores each database in a directory of the same name as the database identifier</a:t>
            </a:r>
          </a:p>
          <a:p>
            <a:pPr lvl="2"/>
            <a:r>
              <a:rPr lang="en-US"/>
              <a:t>Field and index identifiers are case insensitive on all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Understanding MySQL Identifiers</a:t>
            </a:r>
          </a:p>
          <a:p>
            <a:pPr lvl="1"/>
            <a:r>
              <a:rPr lang="en-US"/>
              <a:t>Identifiers may or may not be used with single quotes</a:t>
            </a:r>
          </a:p>
          <a:p>
            <a:pPr lvl="1"/>
            <a:r>
              <a:rPr lang="en-US"/>
              <a:t>Some require single quotes, or backtick ( ’)</a:t>
            </a:r>
          </a:p>
          <a:p>
            <a:pPr lvl="2"/>
            <a:r>
              <a:rPr lang="en-US"/>
              <a:t>An identifier that includes any character except standard alphanumeric characters, underscores (_) or dollar signs ($)</a:t>
            </a:r>
          </a:p>
          <a:p>
            <a:pPr lvl="2"/>
            <a:r>
              <a:rPr lang="en-US"/>
              <a:t>Any identifier that contains one or more space characters</a:t>
            </a:r>
          </a:p>
          <a:p>
            <a:pPr lvl="2"/>
            <a:r>
              <a:rPr lang="en-US"/>
              <a:t>An identifier that is a reserved word in MySQL</a:t>
            </a:r>
          </a:p>
          <a:p>
            <a:pPr lvl="2"/>
            <a:r>
              <a:rPr lang="en-US"/>
              <a:t>An identifier made entirely of numeric digits</a:t>
            </a:r>
          </a:p>
          <a:p>
            <a:pPr lvl="2"/>
            <a:r>
              <a:rPr lang="en-US"/>
              <a:t>An identifier that contains a backtick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20042"/>
            <a:ext cx="6347714" cy="4521321"/>
          </a:xfrm>
        </p:spPr>
        <p:txBody>
          <a:bodyPr/>
          <a:lstStyle/>
          <a:p>
            <a:r>
              <a:rPr lang="en-US" dirty="0"/>
              <a:t>MySQL Monitor – Commands</a:t>
            </a:r>
          </a:p>
          <a:p>
            <a:pPr lvl="1"/>
            <a:r>
              <a:rPr lang="en-US" dirty="0"/>
              <a:t>Some MySQL Monitor commands are not SQL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mysql</a:t>
            </a:r>
            <a:r>
              <a:rPr lang="en-US" dirty="0"/>
              <a:t>&gt; help or  </a:t>
            </a:r>
            <a:r>
              <a:rPr lang="en-US" dirty="0" err="1"/>
              <a:t>mysql</a:t>
            </a:r>
            <a:r>
              <a:rPr lang="en-US" dirty="0"/>
              <a:t>&gt; ?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39" y="2520269"/>
            <a:ext cx="6393722" cy="41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2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43792"/>
            <a:ext cx="6347714" cy="4497571"/>
          </a:xfrm>
        </p:spPr>
        <p:txBody>
          <a:bodyPr/>
          <a:lstStyle/>
          <a:p>
            <a:r>
              <a:rPr lang="en-US" dirty="0"/>
              <a:t>MySQL Monitor – Commands</a:t>
            </a:r>
          </a:p>
          <a:p>
            <a:pPr lvl="1"/>
            <a:r>
              <a:rPr lang="en-US" dirty="0"/>
              <a:t>For general help with language and features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mysql</a:t>
            </a:r>
            <a:r>
              <a:rPr lang="en-US" dirty="0"/>
              <a:t>&gt; help contents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11" y="2571184"/>
            <a:ext cx="7518979" cy="404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with MySQL Databases - DDL</a:t>
            </a:r>
          </a:p>
          <a:p>
            <a:pPr lvl="1"/>
            <a:r>
              <a:rPr lang="en-US"/>
              <a:t>Use the CREATE DATABASE statement to create a new database</a:t>
            </a:r>
            <a:br>
              <a:rPr lang="en-US"/>
            </a:br>
            <a:r>
              <a:rPr lang="en-US"/>
              <a:t>mysql&gt; CREATE DATABASE sitevisitors;</a:t>
            </a:r>
          </a:p>
          <a:p>
            <a:pPr lvl="1"/>
            <a:r>
              <a:rPr lang="en-US"/>
              <a:t>To use a new database, select it by executing the USE DATABASE statement</a:t>
            </a:r>
            <a:br>
              <a:rPr lang="en-US"/>
            </a:br>
            <a:r>
              <a:rPr lang="en-US"/>
              <a:t>	mysql&gt; USE sitevisitors;</a:t>
            </a:r>
          </a:p>
          <a:p>
            <a:pPr lvl="1"/>
            <a:r>
              <a:rPr lang="en-US"/>
              <a:t>Use the SELECT DATABASE()function to return the name of the currently active database</a:t>
            </a:r>
            <a:br>
              <a:rPr lang="en-US"/>
            </a:br>
            <a:r>
              <a:rPr lang="en-US"/>
              <a:t>  mysql&gt; SELECT DATABASE();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MySQL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with MySQL Databases</a:t>
            </a:r>
          </a:p>
          <a:p>
            <a:pPr lvl="1"/>
            <a:r>
              <a:rPr lang="en-US"/>
              <a:t>View the available databases using the SHOW DATABASES statement</a:t>
            </a:r>
            <a:br>
              <a:rPr lang="en-US"/>
            </a:br>
            <a:r>
              <a:rPr lang="en-US"/>
              <a:t>  mysql&gt; SHOW DATABASES;</a:t>
            </a:r>
          </a:p>
          <a:p>
            <a:pPr lvl="1"/>
            <a:r>
              <a:rPr lang="en-US"/>
              <a:t>Use the DROP DATABASE statement to remove all tables and delete a database</a:t>
            </a:r>
            <a:br>
              <a:rPr lang="en-US"/>
            </a:br>
            <a:r>
              <a:rPr lang="en-US"/>
              <a:t>	mysql&gt; DROP DATABASE sitevisitors;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Management Systems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Exercise 02_07_01 – Step 1</a:t>
            </a:r>
          </a:p>
          <a:p>
            <a:pPr lvl="1"/>
            <a:r>
              <a:rPr lang="en-US" dirty="0"/>
              <a:t>Working with MySQL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" y="3029965"/>
            <a:ext cx="6872284" cy="34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3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Database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Defining and Creating Database Tables - DDL</a:t>
            </a:r>
          </a:p>
          <a:p>
            <a:pPr lvl="1"/>
            <a:r>
              <a:rPr lang="en-US"/>
              <a:t>Data types that are assigned to fields determine how much storage space the computer allocates for the data in the database</a:t>
            </a:r>
          </a:p>
          <a:p>
            <a:pPr lvl="2"/>
            <a:r>
              <a:rPr lang="en-US"/>
              <a:t>Choose the smallest data type possible for each field</a:t>
            </a:r>
          </a:p>
          <a:p>
            <a:pPr lvl="1"/>
            <a:r>
              <a:rPr lang="en-US"/>
              <a:t>Use the CREATE TABLE statement to create a new table and define the column names and data types for each column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641332"/>
            <a:ext cx="7562416" cy="16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Database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03170"/>
            <a:ext cx="6347714" cy="4438194"/>
          </a:xfrm>
        </p:spPr>
        <p:txBody>
          <a:bodyPr/>
          <a:lstStyle/>
          <a:p>
            <a:r>
              <a:rPr lang="en-US" dirty="0"/>
              <a:t>Defining and Creating Database Tables</a:t>
            </a:r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02" y="2030770"/>
            <a:ext cx="4304503" cy="43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0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A common use of Web pages is to gather information stored in a database on a server</a:t>
            </a:r>
          </a:p>
          <a:p>
            <a:pPr lvl="1"/>
            <a:r>
              <a:rPr lang="en-US"/>
              <a:t>PHP, and most server-side scripting languages support creation of Web pages that can read and write data to and from databases</a:t>
            </a:r>
          </a:p>
          <a:p>
            <a:pPr lvl="1"/>
            <a:r>
              <a:rPr lang="en-US"/>
              <a:t>MySQL is an open source database</a:t>
            </a:r>
          </a:p>
          <a:p>
            <a:pPr lvl="2"/>
            <a:r>
              <a:rPr lang="en-US"/>
              <a:t>Originally developed by MySQL AB and owned by Sun Microsystems, creators and owners of Java</a:t>
            </a:r>
          </a:p>
          <a:p>
            <a:pPr lvl="2"/>
            <a:r>
              <a:rPr lang="en-US"/>
              <a:t>Both now owned by Oracle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Database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20042"/>
            <a:ext cx="6347714" cy="4521321"/>
          </a:xfrm>
        </p:spPr>
        <p:txBody>
          <a:bodyPr/>
          <a:lstStyle/>
          <a:p>
            <a:r>
              <a:rPr lang="en-US" dirty="0"/>
              <a:t>Viewing Table Structure</a:t>
            </a:r>
          </a:p>
          <a:p>
            <a:pPr lvl="1"/>
            <a:r>
              <a:rPr lang="en-US" dirty="0"/>
              <a:t>Use the DESCRIBE </a:t>
            </a:r>
            <a:r>
              <a:rPr lang="en-US" dirty="0" err="1"/>
              <a:t>tableName</a:t>
            </a:r>
            <a:r>
              <a:rPr lang="en-US" dirty="0"/>
              <a:t> statement to view the structure of the table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&gt; DESCRIBE vehicles;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3" y="2942821"/>
            <a:ext cx="7739052" cy="30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90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Database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91294"/>
            <a:ext cx="6347714" cy="4450069"/>
          </a:xfrm>
        </p:spPr>
        <p:txBody>
          <a:bodyPr/>
          <a:lstStyle/>
          <a:p>
            <a:r>
              <a:rPr lang="en-US" dirty="0"/>
              <a:t>Programming Exercise 02_07_01 – Step 2</a:t>
            </a:r>
          </a:p>
          <a:p>
            <a:pPr lvl="1"/>
            <a:r>
              <a:rPr lang="en-US" dirty="0"/>
              <a:t>Defining and Creating Database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" y="2571185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27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Database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Altering Tables - DDL</a:t>
            </a:r>
          </a:p>
          <a:p>
            <a:pPr lvl="1"/>
            <a:r>
              <a:rPr lang="en-US"/>
              <a:t>Use the ALTER TABLE statement to modify the structure of a table</a:t>
            </a:r>
          </a:p>
          <a:p>
            <a:pPr lvl="2"/>
            <a:r>
              <a:rPr lang="en-US"/>
              <a:t>To add a new column, and pick its data type, employ the ADD COLUMN syntax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To change the data type of an existing column, employ the MODIFY COLUMN syntax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11888"/>
            <a:ext cx="2251075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842574"/>
            <a:ext cx="7506748" cy="7906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4" y="5354992"/>
            <a:ext cx="818311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1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Database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Altering Tables - DDL</a:t>
            </a:r>
          </a:p>
          <a:p>
            <a:pPr lvl="1"/>
            <a:r>
              <a:rPr lang="en-US"/>
              <a:t>Use the ALTER TABLE statement to modify the structure of a table</a:t>
            </a:r>
          </a:p>
          <a:p>
            <a:pPr lvl="2"/>
            <a:r>
              <a:rPr lang="en-US"/>
              <a:t>To rename a column, employ the CHANGE COLUMN syntax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To rename an existing table, employ the RENAME TO syntax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11888"/>
            <a:ext cx="2252663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05" y="3686631"/>
            <a:ext cx="7506748" cy="769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84" y="5066476"/>
            <a:ext cx="698059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Database Tables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Altering Tables - DDL</a:t>
            </a:r>
          </a:p>
          <a:p>
            <a:pPr lvl="1"/>
            <a:r>
              <a:rPr lang="en-US"/>
              <a:t>Use the ALTER TABLE statement to modify the structure of a table</a:t>
            </a:r>
          </a:p>
          <a:p>
            <a:pPr lvl="2"/>
            <a:r>
              <a:rPr lang="en-US"/>
              <a:t>To remove a column, employ the DROP COLUMN syntax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To delete an existing table, employ the DROP TABLE syntax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5702300"/>
            <a:ext cx="2252663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1" y="3720942"/>
            <a:ext cx="7506748" cy="760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1" y="5165332"/>
            <a:ext cx="6980590" cy="53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User Privileges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377538"/>
            <a:ext cx="6347714" cy="4663825"/>
          </a:xfrm>
        </p:spPr>
        <p:txBody>
          <a:bodyPr/>
          <a:lstStyle/>
          <a:p>
            <a:r>
              <a:rPr lang="en-US" dirty="0"/>
              <a:t>Granting and Revoking Privileges - DCL</a:t>
            </a:r>
          </a:p>
          <a:p>
            <a:pPr lvl="1"/>
            <a:r>
              <a:rPr lang="en-US" dirty="0"/>
              <a:t>Privileges are actions and operations a user can perform with a table or a database</a:t>
            </a:r>
          </a:p>
          <a:p>
            <a:pPr lvl="2"/>
            <a:r>
              <a:rPr lang="en-US" dirty="0"/>
              <a:t>User accounts should only be assigned the minimum necessary privileges to perform given tasks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75" y="3062439"/>
            <a:ext cx="4824837" cy="29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7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User Privileges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Granting Privileges - DCL</a:t>
            </a:r>
          </a:p>
          <a:p>
            <a:pPr lvl="1"/>
            <a:r>
              <a:rPr lang="en-US"/>
              <a:t>The GRANT statement creates the user account </a:t>
            </a:r>
            <a:br>
              <a:rPr lang="en-US"/>
            </a:br>
            <a:r>
              <a:rPr lang="en-US"/>
              <a:t>if it does not exist and assigns the specified privileges</a:t>
            </a:r>
          </a:p>
          <a:p>
            <a:pPr lvl="1"/>
            <a:r>
              <a:rPr lang="en-US"/>
              <a:t>If the user account already exists, the GRANT statement just updates the privileges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100976"/>
            <a:ext cx="8165624" cy="10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68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User Privileges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43792"/>
            <a:ext cx="6347714" cy="4497571"/>
          </a:xfrm>
        </p:spPr>
        <p:txBody>
          <a:bodyPr/>
          <a:lstStyle/>
          <a:p>
            <a:r>
              <a:rPr lang="en-US" dirty="0"/>
              <a:t>Revoking Privileges - DCL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REVOKE ALL PRIVILEGES statement removes all privileges from a user account for a specified table or database</a:t>
            </a:r>
          </a:p>
          <a:p>
            <a:pPr lvl="2"/>
            <a:r>
              <a:rPr lang="en-US" dirty="0"/>
              <a:t>You must be logged in with the root account or have sufficient privileges to revoke privileges from another user account</a:t>
            </a:r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189663"/>
            <a:ext cx="2251075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04" y="4861427"/>
            <a:ext cx="5387808" cy="1002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80018"/>
            <a:ext cx="8001001" cy="9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4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Records - DML</a:t>
            </a:r>
          </a:p>
          <a:p>
            <a:pPr lvl="1"/>
            <a:r>
              <a:rPr lang="en-US"/>
              <a:t>Use the INSERT INTO statement to add individual records to a table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The values entered in the VALUES list must </a:t>
            </a:r>
            <a:br>
              <a:rPr lang="en-US"/>
            </a:br>
            <a:r>
              <a:rPr lang="en-US"/>
              <a:t>be in the same order in which you defined the table fields</a:t>
            </a:r>
          </a:p>
          <a:p>
            <a:pPr lvl="1"/>
            <a:r>
              <a:rPr lang="en-US"/>
              <a:t>Specify NULL in any fields for which you do not have a value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106669"/>
            <a:ext cx="8165624" cy="7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91294"/>
            <a:ext cx="6347714" cy="4450069"/>
          </a:xfrm>
        </p:spPr>
        <p:txBody>
          <a:bodyPr/>
          <a:lstStyle/>
          <a:p>
            <a:r>
              <a:rPr lang="en-US" dirty="0"/>
              <a:t>Programming Exercise 02_07_01 – Step 3</a:t>
            </a:r>
          </a:p>
          <a:p>
            <a:pPr lvl="1"/>
            <a:r>
              <a:rPr lang="en-US" dirty="0"/>
              <a:t>Adding Records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" y="2571185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pPr lvl="1"/>
            <a:r>
              <a:rPr lang="en-US"/>
              <a:t>MySQL</a:t>
            </a:r>
          </a:p>
          <a:p>
            <a:pPr lvl="2"/>
            <a:r>
              <a:rPr lang="en-US"/>
              <a:t>Not a part of PHP, although PHP is the language most often associated with it</a:t>
            </a:r>
          </a:p>
          <a:p>
            <a:pPr lvl="2"/>
            <a:r>
              <a:rPr lang="en-US"/>
              <a:t>Just one of many databases PHP can manipulate</a:t>
            </a:r>
          </a:p>
          <a:p>
            <a:pPr lvl="2"/>
            <a:r>
              <a:rPr lang="en-US"/>
              <a:t>Uses SQL, Structured query Language, as its data manipulation language</a:t>
            </a:r>
          </a:p>
          <a:p>
            <a:pPr lvl="2"/>
            <a:r>
              <a:rPr lang="en-US"/>
              <a:t>Used primarily for Web applications</a:t>
            </a:r>
          </a:p>
          <a:p>
            <a:pPr lvl="1"/>
            <a:r>
              <a:rPr lang="en-US"/>
              <a:t>PHP Database Manipulation</a:t>
            </a:r>
          </a:p>
          <a:p>
            <a:pPr lvl="2"/>
            <a:r>
              <a:rPr lang="en-US"/>
              <a:t>Direct manipulation is supported</a:t>
            </a:r>
          </a:p>
          <a:p>
            <a:pPr lvl="2"/>
            <a:r>
              <a:rPr lang="en-US"/>
              <a:t>ODBC: Open Database Connectivity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5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Records from a Text File- DML</a:t>
            </a:r>
          </a:p>
          <a:p>
            <a:pPr lvl="1"/>
            <a:r>
              <a:rPr lang="en-US"/>
              <a:t>Use the LOAD DATA statement to add multiple records to a table from a local text file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Each record in the text file must be placed on a separate line with a tab delimiter between each field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164979"/>
            <a:ext cx="8027196" cy="93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56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Records from a Text File- DML</a:t>
            </a:r>
          </a:p>
          <a:p>
            <a:pPr lvl="1"/>
            <a:r>
              <a:rPr lang="en-US"/>
              <a:t>If the column list is omitted, the values on each line must be in the same order as the defined table fields</a:t>
            </a:r>
          </a:p>
          <a:p>
            <a:pPr lvl="2"/>
            <a:r>
              <a:rPr lang="en-US"/>
              <a:t>Use consecutive tabs with nothing between them to designate a column with no value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8" y="3825419"/>
            <a:ext cx="7947263" cy="9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Records from a Text File - DML</a:t>
            </a:r>
          </a:p>
          <a:p>
            <a:pPr lvl="1"/>
            <a:r>
              <a:rPr lang="en-US"/>
              <a:t>The optional FIELDS TERMINATED BY clause of the LOAD DATA statement enables changing the field delimiter to another character such as (~ or ,) instead of the default tab character</a:t>
            </a:r>
          </a:p>
          <a:p>
            <a:pPr lvl="2"/>
            <a:r>
              <a:rPr lang="en-US"/>
              <a:t>Use consecutive delimiters with nothing between them to designate a column with no value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4500859"/>
            <a:ext cx="7709013" cy="13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59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Database Records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98172"/>
            <a:ext cx="6347714" cy="4343192"/>
          </a:xfrm>
        </p:spPr>
        <p:txBody>
          <a:bodyPr/>
          <a:lstStyle/>
          <a:p>
            <a:r>
              <a:rPr lang="en-US" dirty="0"/>
              <a:t>Programming Exercise 02_07_01 – Step 4</a:t>
            </a:r>
          </a:p>
          <a:p>
            <a:pPr lvl="1"/>
            <a:r>
              <a:rPr lang="en-US" dirty="0"/>
              <a:t>Adding Records from a Text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3" y="2559310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2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Retrieving Records - DML</a:t>
            </a:r>
          </a:p>
          <a:p>
            <a:pPr lvl="1"/>
            <a:r>
              <a:rPr lang="en-US"/>
              <a:t>Use the SELECT statement to retrieve records from a table</a:t>
            </a:r>
            <a:br>
              <a:rPr lang="en-US"/>
            </a:br>
            <a:r>
              <a:rPr lang="en-US"/>
              <a:t>	SELECT criteria FROM tableName;</a:t>
            </a:r>
          </a:p>
          <a:p>
            <a:pPr lvl="1"/>
            <a:r>
              <a:rPr lang="en-US"/>
              <a:t>Use the asterisk ( * ) wildcard with the SELECT statement to retrieve all fields from a table</a:t>
            </a:r>
          </a:p>
          <a:p>
            <a:pPr lvl="1"/>
            <a:r>
              <a:rPr lang="en-US"/>
              <a:t>To return multiple fields, separate field names with a comma</a:t>
            </a:r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4" y="5060669"/>
            <a:ext cx="7709013" cy="9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50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20042"/>
            <a:ext cx="6347714" cy="4521321"/>
          </a:xfrm>
        </p:spPr>
        <p:txBody>
          <a:bodyPr/>
          <a:lstStyle/>
          <a:p>
            <a:r>
              <a:rPr lang="en-US" dirty="0"/>
              <a:t>Programming Exercise 02_07_01 – Step 5</a:t>
            </a:r>
          </a:p>
          <a:p>
            <a:pPr lvl="1"/>
            <a:r>
              <a:rPr lang="en-US" dirty="0"/>
              <a:t>Retrieving Records from a 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" y="2571185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52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330036"/>
            <a:ext cx="6347714" cy="4711327"/>
          </a:xfrm>
        </p:spPr>
        <p:txBody>
          <a:bodyPr/>
          <a:lstStyle/>
          <a:p>
            <a:r>
              <a:rPr lang="en-US" dirty="0"/>
              <a:t>Using Aggregate Functions - DML</a:t>
            </a:r>
          </a:p>
          <a:p>
            <a:pPr lvl="1"/>
            <a:r>
              <a:rPr lang="en-US" dirty="0"/>
              <a:t>Aggregate functions summarize data in record sets rather than display the individual records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7" y="2397820"/>
            <a:ext cx="6372109" cy="400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2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84416"/>
            <a:ext cx="6347714" cy="4556947"/>
          </a:xfrm>
        </p:spPr>
        <p:txBody>
          <a:bodyPr/>
          <a:lstStyle/>
          <a:p>
            <a:r>
              <a:rPr lang="en-US" dirty="0"/>
              <a:t>Using Aggregate Functions - DML</a:t>
            </a:r>
          </a:p>
          <a:p>
            <a:pPr lvl="1"/>
            <a:r>
              <a:rPr lang="en-US" dirty="0"/>
              <a:t>There are two ways to use aggregate functions</a:t>
            </a:r>
          </a:p>
          <a:p>
            <a:pPr lvl="2"/>
            <a:r>
              <a:rPr lang="en-US" dirty="0"/>
              <a:t>If they are used in the SELECT, with or without a WHERE clause, the results include all records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To retrieve aggregate values for groups of records, use the GROUP BY clause and include the fields that you use to group the records as part of the query</a:t>
            </a:r>
          </a:p>
          <a:p>
            <a:pPr lvl="1"/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3148013"/>
            <a:ext cx="2251075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18" y="4475353"/>
            <a:ext cx="7811257" cy="13411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021876"/>
            <a:ext cx="839269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57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03170"/>
            <a:ext cx="6347714" cy="4438194"/>
          </a:xfrm>
        </p:spPr>
        <p:txBody>
          <a:bodyPr/>
          <a:lstStyle/>
          <a:p>
            <a:r>
              <a:rPr lang="en-US" dirty="0"/>
              <a:t>Using Aggregate Functions - DML</a:t>
            </a:r>
          </a:p>
          <a:p>
            <a:pPr lvl="1"/>
            <a:r>
              <a:rPr lang="en-US" dirty="0"/>
              <a:t>The COUNT()function is unique in that</a:t>
            </a:r>
          </a:p>
          <a:p>
            <a:pPr lvl="2"/>
            <a:r>
              <a:rPr lang="en-US" dirty="0"/>
              <a:t>The wildcard ( * ) can be used as a function argument instead of a field name</a:t>
            </a:r>
          </a:p>
          <a:p>
            <a:pPr lvl="2"/>
            <a:r>
              <a:rPr lang="en-US" dirty="0"/>
              <a:t>The keyword DISTINCT can be used after the opening parentheses</a:t>
            </a:r>
            <a:br>
              <a:rPr lang="en-US" dirty="0"/>
            </a:br>
            <a:r>
              <a:rPr lang="en-US" dirty="0"/>
              <a:t>	SELECT COUNT(DISTINCT Country)</a:t>
            </a:r>
            <a:br>
              <a:rPr lang="en-US" dirty="0"/>
            </a:br>
            <a:r>
              <a:rPr lang="en-US" dirty="0"/>
              <a:t>	FROM Customers;</a:t>
            </a:r>
          </a:p>
          <a:p>
            <a:pPr lvl="2"/>
            <a:r>
              <a:rPr lang="en-US" dirty="0"/>
              <a:t>With DISTINCT, each unique value is counted as 1, no matter how many records contain it</a:t>
            </a:r>
          </a:p>
          <a:p>
            <a:pPr lvl="2"/>
            <a:r>
              <a:rPr lang="en-US" dirty="0"/>
              <a:t>DISTINCT can also be used with the SELECT statement to retrieve records with a unique value in the WHERE clause</a:t>
            </a:r>
            <a:br>
              <a:rPr lang="en-US" dirty="0"/>
            </a:br>
            <a:r>
              <a:rPr lang="en-US" dirty="0"/>
              <a:t>	SELECT DISTINCT Country FROM Customers;</a:t>
            </a:r>
          </a:p>
        </p:txBody>
      </p:sp>
    </p:spTree>
    <p:extLst>
      <p:ext uri="{BB962C8B-B14F-4D97-AF65-F5344CB8AC3E}">
        <p14:creationId xmlns:p14="http://schemas.microsoft.com/office/powerpoint/2010/main" val="39303297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31918"/>
            <a:ext cx="6347714" cy="4509446"/>
          </a:xfrm>
        </p:spPr>
        <p:txBody>
          <a:bodyPr/>
          <a:lstStyle/>
          <a:p>
            <a:r>
              <a:rPr lang="en-US" dirty="0"/>
              <a:t>Programming Exercise 02_07_01 – Step 6</a:t>
            </a:r>
          </a:p>
          <a:p>
            <a:pPr lvl="1"/>
            <a:r>
              <a:rPr lang="en-US" dirty="0"/>
              <a:t>Using Aggregate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" y="2571185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1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Terminology</a:t>
            </a:r>
          </a:p>
          <a:p>
            <a:pPr lvl="1"/>
            <a:r>
              <a:rPr lang="en-US"/>
              <a:t>A database is an ordered collection of information that a computer program can access </a:t>
            </a:r>
          </a:p>
          <a:p>
            <a:pPr lvl="1"/>
            <a:r>
              <a:rPr lang="en-US"/>
              <a:t>Computer databases store information in tables, similar to spreadsheets</a:t>
            </a:r>
          </a:p>
          <a:p>
            <a:pPr lvl="1"/>
            <a:r>
              <a:rPr lang="en-US"/>
              <a:t>A record in a database is a single complete set of related information</a:t>
            </a:r>
          </a:p>
          <a:p>
            <a:pPr lvl="1"/>
            <a:r>
              <a:rPr lang="en-US"/>
              <a:t>Each column in a database table is called a field </a:t>
            </a:r>
          </a:p>
          <a:p>
            <a:pPr lvl="2"/>
            <a:r>
              <a:rPr lang="en-US"/>
              <a:t>Fields are the individual categories of information stored in a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Sorting Query Results - DML</a:t>
            </a:r>
          </a:p>
          <a:p>
            <a:pPr lvl="1"/>
            <a:r>
              <a:rPr lang="en-US"/>
              <a:t>Use the ORDER  BY keyword with the SELECT statement to perform an alphanumeric sort of the query results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To perform a reverse sort, add the DESC keyword after the name of the field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3184525"/>
            <a:ext cx="2252663" cy="24447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34" y="4815874"/>
            <a:ext cx="7139333" cy="732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361120"/>
            <a:ext cx="7139333" cy="6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01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67544"/>
            <a:ext cx="6347714" cy="4473820"/>
          </a:xfrm>
        </p:spPr>
        <p:txBody>
          <a:bodyPr/>
          <a:lstStyle/>
          <a:p>
            <a:r>
              <a:rPr lang="en-US" dirty="0"/>
              <a:t>Programming Exercise 02_07_01 – Step 7</a:t>
            </a:r>
          </a:p>
          <a:p>
            <a:pPr lvl="1"/>
            <a:r>
              <a:rPr lang="en-US" dirty="0"/>
              <a:t>Sorting Query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66188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33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13164"/>
            <a:ext cx="6347714" cy="4628199"/>
          </a:xfrm>
        </p:spPr>
        <p:txBody>
          <a:bodyPr/>
          <a:lstStyle/>
          <a:p>
            <a:r>
              <a:rPr lang="en-US" dirty="0"/>
              <a:t>Filtering Query Results - DML</a:t>
            </a:r>
          </a:p>
          <a:p>
            <a:pPr lvl="1"/>
            <a:r>
              <a:rPr lang="en-US" dirty="0"/>
              <a:t>The criteria portion of the SELECT statement determines which fields to retrieve from a table</a:t>
            </a:r>
          </a:p>
          <a:p>
            <a:pPr lvl="1"/>
            <a:r>
              <a:rPr lang="en-US" dirty="0"/>
              <a:t>You can also specify which records to return by using the WHERE keyword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the keywords AND and OR to specify more detailed conditions about the records to return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3852863"/>
            <a:ext cx="2149475" cy="1905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© 2011 Cengage Learning.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24" y="4809580"/>
            <a:ext cx="6364663" cy="1307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69" y="3023774"/>
            <a:ext cx="6364663" cy="8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2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08166"/>
            <a:ext cx="6347714" cy="4533197"/>
          </a:xfrm>
        </p:spPr>
        <p:txBody>
          <a:bodyPr/>
          <a:lstStyle/>
          <a:p>
            <a:r>
              <a:rPr lang="en-US" dirty="0"/>
              <a:t>Programming Exercise 02_07_01 – Step 8</a:t>
            </a:r>
          </a:p>
          <a:p>
            <a:pPr lvl="1"/>
            <a:r>
              <a:rPr lang="en-US" dirty="0"/>
              <a:t>Filtering Query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" y="2571185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7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733798"/>
            <a:ext cx="6347714" cy="4307566"/>
          </a:xfrm>
        </p:spPr>
        <p:txBody>
          <a:bodyPr/>
          <a:lstStyle/>
          <a:p>
            <a:r>
              <a:rPr lang="en-US" dirty="0"/>
              <a:t>Updating Records - DML</a:t>
            </a:r>
          </a:p>
          <a:p>
            <a:pPr lvl="1"/>
            <a:r>
              <a:rPr lang="en-US" dirty="0"/>
              <a:t>To update records in a table, use the UPDATE statement and specify the name of the table to update</a:t>
            </a:r>
          </a:p>
          <a:p>
            <a:pPr lvl="1"/>
            <a:r>
              <a:rPr lang="en-US" dirty="0"/>
              <a:t>The SET keyword specifies the value to assign to the fields in the records that match the condition in the WHERE keyword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91" y="3987492"/>
            <a:ext cx="6012618" cy="187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383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96292"/>
            <a:ext cx="6347714" cy="4545072"/>
          </a:xfrm>
        </p:spPr>
        <p:txBody>
          <a:bodyPr/>
          <a:lstStyle/>
          <a:p>
            <a:r>
              <a:rPr lang="en-US" dirty="0"/>
              <a:t>Programming Exercise 02_07_01 – Step 9</a:t>
            </a:r>
          </a:p>
          <a:p>
            <a:pPr lvl="1"/>
            <a:r>
              <a:rPr lang="en-US" dirty="0"/>
              <a:t>Updating Records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" y="2571185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80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43792"/>
            <a:ext cx="6347714" cy="4497571"/>
          </a:xfrm>
        </p:spPr>
        <p:txBody>
          <a:bodyPr/>
          <a:lstStyle/>
          <a:p>
            <a:r>
              <a:rPr lang="en-US" dirty="0"/>
              <a:t>Deleting Records - DML</a:t>
            </a:r>
          </a:p>
          <a:p>
            <a:pPr lvl="1"/>
            <a:r>
              <a:rPr lang="en-US" dirty="0"/>
              <a:t>The DELETE statement deletes all records that match the condition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 delete all the records in a table, leave off the WHERE keyword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8" y="2864592"/>
            <a:ext cx="7016048" cy="18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6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with Database Records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08166"/>
            <a:ext cx="6347714" cy="4533197"/>
          </a:xfrm>
        </p:spPr>
        <p:txBody>
          <a:bodyPr/>
          <a:lstStyle/>
          <a:p>
            <a:r>
              <a:rPr lang="en-US" dirty="0"/>
              <a:t>Programming Exercise 02_07_01 – Step 10</a:t>
            </a:r>
          </a:p>
          <a:p>
            <a:pPr lvl="1"/>
            <a:r>
              <a:rPr lang="en-US" dirty="0"/>
              <a:t>Deleting Records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2" y="2571185"/>
            <a:ext cx="7783156" cy="39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350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phpMyAdmin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425040"/>
            <a:ext cx="6347714" cy="4616324"/>
          </a:xfrm>
        </p:spPr>
        <p:txBody>
          <a:bodyPr/>
          <a:lstStyle/>
          <a:p>
            <a:r>
              <a:rPr lang="en-US" dirty="0"/>
              <a:t>phpMyAdmin</a:t>
            </a:r>
          </a:p>
          <a:p>
            <a:pPr lvl="1"/>
            <a:r>
              <a:rPr lang="en-US" dirty="0"/>
              <a:t>A GUI, written in PHP, shipped with XAMPP used to handle the administration of MySQL databases</a:t>
            </a:r>
          </a:p>
          <a:p>
            <a:pPr lvl="1"/>
            <a:r>
              <a:rPr lang="en-US" dirty="0"/>
              <a:t>Can perform all </a:t>
            </a:r>
            <a:br>
              <a:rPr lang="en-US" dirty="0"/>
            </a:br>
            <a:r>
              <a:rPr lang="en-US" dirty="0"/>
              <a:t>of the tasks that </a:t>
            </a:r>
            <a:br>
              <a:rPr lang="en-US" dirty="0"/>
            </a:br>
            <a:r>
              <a:rPr lang="en-US" dirty="0"/>
              <a:t>we have done </a:t>
            </a:r>
            <a:br>
              <a:rPr lang="en-US" dirty="0"/>
            </a:br>
            <a:r>
              <a:rPr lang="en-US" dirty="0"/>
              <a:t>using the </a:t>
            </a:r>
            <a:br>
              <a:rPr lang="en-US" dirty="0"/>
            </a:br>
            <a:r>
              <a:rPr lang="en-US" dirty="0"/>
              <a:t>Console of </a:t>
            </a:r>
            <a:br>
              <a:rPr lang="en-US" dirty="0"/>
            </a:br>
            <a:r>
              <a:rPr lang="en-US" dirty="0"/>
              <a:t>MySQL Monitor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791" y="2563724"/>
            <a:ext cx="4953692" cy="4020111"/>
          </a:xfrm>
          <a:prstGeom prst="rect">
            <a:avLst/>
          </a:prstGeom>
        </p:spPr>
      </p:pic>
      <p:sp>
        <p:nvSpPr>
          <p:cNvPr id="4" name="Bent Arrow 3"/>
          <p:cNvSpPr/>
          <p:nvPr/>
        </p:nvSpPr>
        <p:spPr>
          <a:xfrm flipH="1" flipV="1">
            <a:off x="6405590" y="3866606"/>
            <a:ext cx="813816" cy="868680"/>
          </a:xfrm>
          <a:prstGeom prst="bentArrow">
            <a:avLst>
              <a:gd name="adj1" fmla="val 13617"/>
              <a:gd name="adj2" fmla="val 12159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97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phpMyAdmin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phpMyAdmin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4" y="2704012"/>
            <a:ext cx="7838255" cy="2638697"/>
          </a:xfrm>
          <a:prstGeom prst="rect">
            <a:avLst/>
          </a:prstGeom>
        </p:spPr>
      </p:pic>
      <p:sp>
        <p:nvSpPr>
          <p:cNvPr id="4" name="Bent Arrow 3"/>
          <p:cNvSpPr/>
          <p:nvPr/>
        </p:nvSpPr>
        <p:spPr>
          <a:xfrm rot="16200000" flipV="1">
            <a:off x="7000783" y="3658550"/>
            <a:ext cx="2026998" cy="868680"/>
          </a:xfrm>
          <a:prstGeom prst="bentArrow">
            <a:avLst>
              <a:gd name="adj1" fmla="val 13617"/>
              <a:gd name="adj2" fmla="val 12159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86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603170"/>
            <a:ext cx="6347714" cy="4438194"/>
          </a:xfrm>
        </p:spPr>
        <p:txBody>
          <a:bodyPr/>
          <a:lstStyle/>
          <a:p>
            <a:r>
              <a:rPr lang="en-US" dirty="0"/>
              <a:t>Database Terminology</a:t>
            </a:r>
          </a:p>
          <a:p>
            <a:pPr lvl="1"/>
            <a:r>
              <a:rPr lang="en-US" dirty="0"/>
              <a:t>A flat-file database stores information in a single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relational database stores information across multiple related tables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Cengage Learning.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8" y="2452447"/>
            <a:ext cx="6975785" cy="23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34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phpMyAdmin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609599" y="1508166"/>
            <a:ext cx="6347714" cy="4533197"/>
          </a:xfrm>
        </p:spPr>
        <p:txBody>
          <a:bodyPr/>
          <a:lstStyle/>
          <a:p>
            <a:r>
              <a:rPr lang="en-US"/>
              <a:t>phpMyAdmin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036222"/>
            <a:ext cx="6857589" cy="36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9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Understanding Table Relationships</a:t>
            </a:r>
          </a:p>
          <a:p>
            <a:pPr lvl="1"/>
            <a:r>
              <a:rPr lang="en-US"/>
              <a:t>Relational databases consist of one or more related tables</a:t>
            </a:r>
          </a:p>
          <a:p>
            <a:pPr lvl="1"/>
            <a:r>
              <a:rPr lang="en-US"/>
              <a:t>A primary table is the main table in a relationship that is referenced by another table</a:t>
            </a:r>
          </a:p>
          <a:p>
            <a:pPr lvl="1"/>
            <a:r>
              <a:rPr lang="en-US"/>
              <a:t>A child table, or related table, references a primary table in a relational database</a:t>
            </a:r>
          </a:p>
          <a:p>
            <a:pPr lvl="1"/>
            <a:r>
              <a:rPr lang="en-US"/>
              <a:t>A primary key is a field that contains a unique identifier for each record in a primary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6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Databases</a:t>
            </a:r>
            <a:endParaRPr lang="en-US" dirty="0"/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Table Relationships are Based on Keys</a:t>
            </a:r>
          </a:p>
          <a:p>
            <a:pPr lvl="1"/>
            <a:r>
              <a:rPr lang="en-US"/>
              <a:t>A primary key is a field in a table, a type of index, which uniquely identifies the records </a:t>
            </a:r>
          </a:p>
          <a:p>
            <a:pPr lvl="1"/>
            <a:r>
              <a:rPr lang="en-US"/>
              <a:t>A foreign key is a field in a related table that refers to the primary key in a primary table</a:t>
            </a:r>
          </a:p>
          <a:p>
            <a:pPr lvl="1"/>
            <a:r>
              <a:rPr lang="en-US"/>
              <a:t>Primary and foreign keys link records into relationships across multiple tables in a relational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{7AF1FD5B-0B99-3D40-883F-D9F5B3B22F9D}tf10001060</Template>
  <TotalTime>16378</TotalTime>
  <Words>2678</Words>
  <Application>Microsoft Macintosh PowerPoint</Application>
  <PresentationFormat>On-screen Show (4:3)</PresentationFormat>
  <Paragraphs>466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ＭＳ Ｐゴシック</vt:lpstr>
      <vt:lpstr>Arial</vt:lpstr>
      <vt:lpstr>Calibri</vt:lpstr>
      <vt:lpstr>Trebuchet MS</vt:lpstr>
      <vt:lpstr>Wingdings 3</vt:lpstr>
      <vt:lpstr>Facet</vt:lpstr>
      <vt:lpstr>PowerPoint Presentation</vt:lpstr>
      <vt:lpstr>Credits</vt:lpstr>
      <vt:lpstr>LEARNING OBJECTIVES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Introduction to Databases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Database Management Systems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Work with MySQL Databases</vt:lpstr>
      <vt:lpstr>Database Management Systems</vt:lpstr>
      <vt:lpstr>Define Database Tables</vt:lpstr>
      <vt:lpstr>Define Database Tables</vt:lpstr>
      <vt:lpstr>Define Database Tables</vt:lpstr>
      <vt:lpstr>Define Database Tables</vt:lpstr>
      <vt:lpstr>Define Database Tables</vt:lpstr>
      <vt:lpstr>Define Database Tables</vt:lpstr>
      <vt:lpstr>Define Database Tables</vt:lpstr>
      <vt:lpstr>Modifying User Privileges</vt:lpstr>
      <vt:lpstr>Modifying User Privileges</vt:lpstr>
      <vt:lpstr>Modifying User Privileges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 with Database Records</vt:lpstr>
      <vt:lpstr>Working with phpMyAdmin</vt:lpstr>
      <vt:lpstr>Working with phpMyAdmin</vt:lpstr>
      <vt:lpstr>Working with phpMyAdmin</vt:lpstr>
    </vt:vector>
  </TitlesOfParts>
  <Company>UAT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Brande Ferschke</dc:creator>
  <cp:lastModifiedBy>Microsoft Office User</cp:lastModifiedBy>
  <cp:revision>645</cp:revision>
  <cp:lastPrinted>2017-11-26T22:15:05Z</cp:lastPrinted>
  <dcterms:created xsi:type="dcterms:W3CDTF">2013-01-24T22:24:37Z</dcterms:created>
  <dcterms:modified xsi:type="dcterms:W3CDTF">2019-07-22T20:03:45Z</dcterms:modified>
</cp:coreProperties>
</file>