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316" r:id="rId4"/>
    <p:sldId id="387" r:id="rId5"/>
    <p:sldId id="388" r:id="rId6"/>
    <p:sldId id="38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1" r:id="rId19"/>
    <p:sldId id="402" r:id="rId20"/>
    <p:sldId id="403" r:id="rId21"/>
    <p:sldId id="404" r:id="rId22"/>
    <p:sldId id="400" r:id="rId23"/>
    <p:sldId id="405" r:id="rId24"/>
    <p:sldId id="406" r:id="rId25"/>
    <p:sldId id="407" r:id="rId26"/>
    <p:sldId id="409" r:id="rId27"/>
    <p:sldId id="410" r:id="rId28"/>
    <p:sldId id="408" r:id="rId29"/>
    <p:sldId id="411" r:id="rId30"/>
    <p:sldId id="413" r:id="rId31"/>
    <p:sldId id="414" r:id="rId32"/>
    <p:sldId id="412" r:id="rId33"/>
    <p:sldId id="415" r:id="rId34"/>
    <p:sldId id="416" r:id="rId3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2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6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8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6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7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41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1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4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4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41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18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56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50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8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7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14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96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9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3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E3BA5-770E-CC4B-9D09-D926203FB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Managing State Information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4E57363-4178-2A40-AB24-7924030BC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5</a:t>
            </a:r>
          </a:p>
          <a:p>
            <a:pPr lvl="1"/>
            <a:r>
              <a:rPr lang="en-US"/>
              <a:t>Adding a User to the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8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Maintaining State with Hidden Form Fields</a:t>
            </a:r>
          </a:p>
          <a:p>
            <a:pPr lvl="1"/>
            <a:r>
              <a:rPr lang="en-US"/>
              <a:t>Not displayed by the Web browser</a:t>
            </a:r>
          </a:p>
          <a:p>
            <a:pPr lvl="2"/>
            <a:r>
              <a:rPr lang="en-US"/>
              <a:t>Allows information to be hidden from the user</a:t>
            </a:r>
          </a:p>
          <a:p>
            <a:pPr lvl="1"/>
            <a:r>
              <a:rPr lang="en-US"/>
              <a:t>Can be sent to the server with the rest of the form</a:t>
            </a:r>
          </a:p>
          <a:p>
            <a:pPr lvl="2"/>
            <a:r>
              <a:rPr lang="en-US"/>
              <a:t>Use the name and value attributes</a:t>
            </a:r>
          </a:p>
          <a:p>
            <a:pPr lvl="2"/>
            <a:r>
              <a:rPr lang="en-US"/>
              <a:t>Will be sent to the server on a submit with the rest of the form</a:t>
            </a:r>
          </a:p>
          <a:p>
            <a:pPr lvl="2"/>
            <a:r>
              <a:rPr lang="en-US"/>
              <a:t>Probably sensitive data, so should always use a post method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6</a:t>
            </a:r>
          </a:p>
          <a:p>
            <a:pPr lvl="1"/>
            <a:r>
              <a:rPr lang="en-US"/>
              <a:t>A Verify Login Form with a Hidden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$_REQUEST Superglobal</a:t>
            </a:r>
          </a:p>
          <a:p>
            <a:pPr lvl="1"/>
            <a:r>
              <a:rPr lang="en-US"/>
              <a:t>Contains all of the associative array elements of $_GET, $POST, and $_COOKIE superglobals</a:t>
            </a:r>
          </a:p>
          <a:p>
            <a:pPr lvl="1"/>
            <a:r>
              <a:rPr lang="en-US"/>
              <a:t>Very convenient for an app which may be reached by differing methods</a:t>
            </a:r>
          </a:p>
          <a:p>
            <a:pPr lvl="1"/>
            <a:r>
              <a:rPr lang="en-US"/>
              <a:t>Also useful for state information passed with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7</a:t>
            </a:r>
          </a:p>
          <a:p>
            <a:pPr lvl="1"/>
            <a:r>
              <a:rPr lang="en-US"/>
              <a:t>An Available Opportunities Form Using the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Strings to Pass State</a:t>
            </a:r>
          </a:p>
          <a:p>
            <a:pPr lvl="1"/>
            <a:r>
              <a:rPr lang="en-US"/>
              <a:t>Query strings are appended to the end of a URL</a:t>
            </a:r>
          </a:p>
          <a:p>
            <a:pPr lvl="1"/>
            <a:r>
              <a:rPr lang="en-US"/>
              <a:t>They consist of name/value pairs</a:t>
            </a:r>
          </a:p>
          <a:p>
            <a:pPr lvl="1"/>
            <a:r>
              <a:rPr lang="en-US"/>
              <a:t>We often use hyperlinks with appended query strings to produce a GET method</a:t>
            </a:r>
          </a:p>
          <a:p>
            <a:pPr lvl="1"/>
            <a:r>
              <a:rPr lang="en-US"/>
              <a:t>Query strings are automatically appended to the URL on forms submitted with the GET method</a:t>
            </a:r>
          </a:p>
          <a:p>
            <a:pPr lvl="1"/>
            <a:r>
              <a:rPr lang="en-US"/>
              <a:t>The data becomes available in both the $_GET and $_REQUEST superglobals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8</a:t>
            </a:r>
          </a:p>
          <a:p>
            <a:pPr lvl="1"/>
            <a:r>
              <a:rPr lang="en-US"/>
              <a:t>Using URL Query 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The method of passing state needs to take into account whether the state remains available after the current session of a Web page</a:t>
            </a:r>
          </a:p>
          <a:p>
            <a:pPr lvl="2"/>
            <a:r>
              <a:rPr lang="en-US"/>
              <a:t>Should information be persistent?</a:t>
            </a:r>
          </a:p>
          <a:p>
            <a:pPr lvl="2"/>
            <a:r>
              <a:rPr lang="en-US"/>
              <a:t>Hidden form fields and query strings disappear after the current session</a:t>
            </a:r>
          </a:p>
          <a:p>
            <a:pPr lvl="1"/>
            <a:r>
              <a:rPr lang="en-US"/>
              <a:t>Cookies may be used to provide persistent state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There are two types of cookies</a:t>
            </a:r>
          </a:p>
          <a:p>
            <a:pPr lvl="1"/>
            <a:r>
              <a:rPr lang="en-US"/>
              <a:t>Temporary cookies remain available only for the current Web session</a:t>
            </a:r>
          </a:p>
          <a:p>
            <a:pPr lvl="1"/>
            <a:r>
              <a:rPr lang="en-US"/>
              <a:t>Persistent cookies remain available after current session</a:t>
            </a:r>
          </a:p>
          <a:p>
            <a:pPr lvl="2"/>
            <a:r>
              <a:rPr lang="en-US"/>
              <a:t>Stored in a text file on the client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Creating cookies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To omit value, path, or domain arguments, set them to an empty string</a:t>
            </a:r>
          </a:p>
          <a:p>
            <a:pPr lvl="2"/>
            <a:r>
              <a:rPr lang="en-US"/>
              <a:t>To omit expires or secure arguments, set them to 0</a:t>
            </a:r>
          </a:p>
          <a:p>
            <a:pPr lvl="1"/>
            <a:r>
              <a:rPr lang="en-US"/>
              <a:t>The function must be called  before sending any output to the browser</a:t>
            </a:r>
          </a:p>
          <a:p>
            <a:pPr lvl="2"/>
            <a:r>
              <a:rPr lang="en-US"/>
              <a:t>Includes HTML elements, white space, echo() or print() output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9" y="2347941"/>
            <a:ext cx="7886681" cy="5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Setting temporary cookies</a:t>
            </a:r>
          </a:p>
          <a:p>
            <a:pPr lvl="2"/>
            <a:r>
              <a:rPr lang="en-US"/>
              <a:t>Set the cookie with only the name and value arguments</a:t>
            </a:r>
          </a:p>
          <a:p>
            <a:pPr lvl="2"/>
            <a:r>
              <a:rPr lang="en-US"/>
              <a:t>Can be called multiple times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8" y="3877840"/>
            <a:ext cx="7129481" cy="13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Storing cookies in arrays</a:t>
            </a:r>
          </a:p>
          <a:p>
            <a:pPr lvl="2"/>
            <a:r>
              <a:rPr lang="en-US"/>
              <a:t>Indexed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Associative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051550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9" y="2730720"/>
            <a:ext cx="7129481" cy="121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2" y="5016108"/>
            <a:ext cx="7522903" cy="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9</a:t>
            </a:r>
          </a:p>
          <a:p>
            <a:pPr lvl="1"/>
            <a:r>
              <a:rPr lang="en-US"/>
              <a:t>Using Temporary Cookies to Save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Setting persistent cookies</a:t>
            </a:r>
          </a:p>
          <a:p>
            <a:pPr lvl="2"/>
            <a:r>
              <a:rPr lang="en-US"/>
              <a:t>Must set the cookie with the expires argument</a:t>
            </a:r>
          </a:p>
          <a:p>
            <a:pPr lvl="2"/>
            <a:r>
              <a:rPr lang="en-US"/>
              <a:t>Determines how long a cookie can remain on a client system before it is deleted</a:t>
            </a:r>
          </a:p>
          <a:p>
            <a:pPr lvl="2"/>
            <a:r>
              <a:rPr lang="en-US"/>
              <a:t>The following code specifies a cookie which expires one hour from the current time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8" y="4767898"/>
            <a:ext cx="8390792" cy="7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10</a:t>
            </a:r>
          </a:p>
          <a:p>
            <a:pPr lvl="1"/>
            <a:r>
              <a:rPr lang="en-US"/>
              <a:t>Using Persistent Cookies to Save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The path argument</a:t>
            </a:r>
          </a:p>
          <a:p>
            <a:pPr lvl="2"/>
            <a:r>
              <a:rPr lang="en-US"/>
              <a:t>Determines availability of a cookie to other Web pages on a server</a:t>
            </a:r>
          </a:p>
          <a:p>
            <a:pPr lvl="2"/>
            <a:r>
              <a:rPr lang="en-US"/>
              <a:t>Default is all pages in the same folder and subfolders</a:t>
            </a:r>
          </a:p>
          <a:p>
            <a:pPr lvl="2"/>
            <a:r>
              <a:rPr lang="en-US"/>
              <a:t>The path argument sets availability to all pages in the path and all of its subdirectories</a:t>
            </a:r>
          </a:p>
          <a:p>
            <a:pPr lvl="2"/>
            <a:r>
              <a:rPr lang="en-US"/>
              <a:t>All directories on a server and a directory path: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8" y="4785814"/>
            <a:ext cx="5859863" cy="394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7" y="5248456"/>
            <a:ext cx="5861304" cy="4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The domain argument</a:t>
            </a:r>
          </a:p>
          <a:p>
            <a:pPr lvl="2"/>
            <a:r>
              <a:rPr lang="en-US"/>
              <a:t>Determines availability of a cookie to multiple servers in the same domain: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02" y="3244173"/>
            <a:ext cx="6794596" cy="9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Cookies to Save State Information</a:t>
            </a:r>
          </a:p>
          <a:p>
            <a:pPr lvl="1"/>
            <a:r>
              <a:rPr lang="en-US"/>
              <a:t>Reading cookies</a:t>
            </a:r>
          </a:p>
          <a:p>
            <a:pPr lvl="2"/>
            <a:r>
              <a:rPr lang="en-US"/>
              <a:t>Cookies available to the current Web page are automatically assigned to the $_COOKIES superglobal</a:t>
            </a:r>
          </a:p>
          <a:p>
            <a:pPr lvl="1"/>
            <a:r>
              <a:rPr lang="en-US"/>
              <a:t>Deleting cookies</a:t>
            </a:r>
          </a:p>
          <a:p>
            <a:pPr lvl="2"/>
            <a:r>
              <a:rPr lang="en-US"/>
              <a:t>Temporary cookies do not have to be deleted, they expire at end of session</a:t>
            </a:r>
          </a:p>
          <a:p>
            <a:pPr lvl="2"/>
            <a:r>
              <a:rPr lang="en-US"/>
              <a:t>Persistent cookies automatically delete themselves at expiration</a:t>
            </a:r>
          </a:p>
          <a:p>
            <a:pPr lvl="2"/>
            <a:r>
              <a:rPr lang="en-US"/>
              <a:t>To delete a cookie early, update the expires argument to a time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11</a:t>
            </a:r>
          </a:p>
          <a:p>
            <a:pPr lvl="1"/>
            <a:r>
              <a:rPr lang="en-US"/>
              <a:t>Reading Cookies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3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Sessions to Save State Information</a:t>
            </a:r>
          </a:p>
          <a:p>
            <a:pPr lvl="1"/>
            <a:r>
              <a:rPr lang="en-US"/>
              <a:t>Cookies can cause certain security problems</a:t>
            </a:r>
          </a:p>
          <a:p>
            <a:pPr lvl="2"/>
            <a:r>
              <a:rPr lang="en-US"/>
              <a:t>Cannot insure the security of every client computer</a:t>
            </a:r>
          </a:p>
          <a:p>
            <a:pPr lvl="2"/>
            <a:r>
              <a:rPr lang="en-US"/>
              <a:t>Private information stored in cookies may be accessible to hackers</a:t>
            </a:r>
          </a:p>
          <a:p>
            <a:pPr lvl="2"/>
            <a:r>
              <a:rPr lang="en-US"/>
              <a:t>Highly vulnerable to spyware</a:t>
            </a:r>
          </a:p>
          <a:p>
            <a:pPr lvl="1"/>
            <a:r>
              <a:rPr lang="en-US"/>
              <a:t>Session</a:t>
            </a:r>
          </a:p>
          <a:p>
            <a:pPr lvl="2"/>
            <a:r>
              <a:rPr lang="en-US"/>
              <a:t>The period of activity when a PHP script can store state information on a Web server</a:t>
            </a:r>
          </a:p>
          <a:p>
            <a:pPr lvl="2"/>
            <a:r>
              <a:rPr lang="en-US"/>
              <a:t>Similar to a temporary cookie: only available for current browser session</a:t>
            </a:r>
          </a:p>
          <a:p>
            <a:pPr lvl="2"/>
            <a:r>
              <a:rPr lang="en-US"/>
              <a:t>More secure (on server), gets around disabling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about state information</a:t>
            </a:r>
          </a:p>
          <a:p>
            <a:r>
              <a:rPr lang="en-US"/>
              <a:t>Use hidden form fields to save state information</a:t>
            </a:r>
          </a:p>
          <a:p>
            <a:r>
              <a:rPr lang="en-US"/>
              <a:t>Use query strings to save state information</a:t>
            </a:r>
          </a:p>
          <a:p>
            <a:r>
              <a:rPr lang="en-US"/>
              <a:t>Use cookies to save state information</a:t>
            </a:r>
          </a:p>
          <a:p>
            <a:r>
              <a:rPr lang="en-US"/>
              <a:t>Use sessions to save state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Sessions to Save State Information</a:t>
            </a:r>
          </a:p>
          <a:p>
            <a:pPr lvl="1"/>
            <a:r>
              <a:rPr lang="en-US"/>
              <a:t>Starting a session, or continuing an existing one, uses the session_start()function</a:t>
            </a:r>
          </a:p>
          <a:p>
            <a:pPr lvl="2"/>
            <a:r>
              <a:rPr lang="en-US"/>
              <a:t>Generates unique session ID like 7f39d7dd020773f115d753c71290e11f</a:t>
            </a:r>
          </a:p>
          <a:p>
            <a:pPr lvl="2"/>
            <a:r>
              <a:rPr lang="en-US"/>
              <a:t>Creates a text file on the server with the same name as the session ID, preceded by sess_</a:t>
            </a:r>
          </a:p>
          <a:p>
            <a:pPr lvl="2"/>
            <a:r>
              <a:rPr lang="en-US"/>
              <a:t>Like cookies, must be called before any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Sessions to Save State Information</a:t>
            </a:r>
          </a:p>
          <a:p>
            <a:pPr lvl="1"/>
            <a:r>
              <a:rPr lang="en-US"/>
              <a:t>Passing a session ID</a:t>
            </a:r>
          </a:p>
          <a:p>
            <a:pPr lvl="2"/>
            <a:r>
              <a:rPr lang="en-US"/>
              <a:t>Session ID is also assigned to a temporary cookie named PHPSESSID</a:t>
            </a:r>
          </a:p>
          <a:p>
            <a:pPr lvl="2"/>
            <a:r>
              <a:rPr lang="en-US"/>
              <a:t>Because cookies may not be enabled, also pass the ID as a query string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PHP also uses a constant named SID which contains the string “PHPSESSIID=“ and the session id, but dangerous as server may not be configured for it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35" y="3708897"/>
            <a:ext cx="7087127" cy="63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10" y="5732273"/>
            <a:ext cx="560977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12</a:t>
            </a:r>
          </a:p>
          <a:p>
            <a:pPr lvl="1"/>
            <a:r>
              <a:rPr lang="en-US"/>
              <a:t>Modify Registration / Login to Use Session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37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Sessions to Save State Information</a:t>
            </a:r>
          </a:p>
          <a:p>
            <a:pPr lvl="1"/>
            <a:r>
              <a:rPr lang="en-US"/>
              <a:t>Using session variables to save state</a:t>
            </a:r>
          </a:p>
          <a:p>
            <a:pPr lvl="2"/>
            <a:r>
              <a:rPr lang="en-US"/>
              <a:t>Session information can be stored in the $_SESSION superglobal</a:t>
            </a:r>
          </a:p>
          <a:p>
            <a:pPr lvl="2"/>
            <a:r>
              <a:rPr lang="en-US"/>
              <a:t>A session_start() call either initializes a new superglobal or retrieves any variables for the current session based on the session ID</a:t>
            </a:r>
          </a:p>
          <a:p>
            <a:pPr lvl="1"/>
            <a:r>
              <a:rPr lang="en-US"/>
              <a:t>Deleting a session</a:t>
            </a:r>
          </a:p>
          <a:p>
            <a:pPr lvl="2"/>
            <a:r>
              <a:rPr lang="en-US"/>
              <a:t>Use an array constructor to wipe out the superglobal</a:t>
            </a:r>
            <a:br>
              <a:rPr lang="en-US"/>
            </a:br>
            <a:r>
              <a:rPr lang="en-US"/>
              <a:t>		$_SESSION = array()</a:t>
            </a:r>
          </a:p>
          <a:p>
            <a:pPr lvl="2"/>
            <a:r>
              <a:rPr lang="en-US"/>
              <a:t>Destroy the session</a:t>
            </a:r>
            <a:br>
              <a:rPr lang="en-US"/>
            </a:br>
            <a:r>
              <a:rPr lang="en-US"/>
              <a:t>		session_destroy()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13</a:t>
            </a:r>
          </a:p>
          <a:p>
            <a:pPr lvl="1"/>
            <a:r>
              <a:rPr lang="en-US"/>
              <a:t>Using Session Variables to Save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HTTP was originally designed to be stateless</a:t>
            </a:r>
          </a:p>
          <a:p>
            <a:pPr lvl="2"/>
            <a:r>
              <a:rPr lang="en-US"/>
              <a:t>Web pages stored no data about pages viewed on previous visits to a site</a:t>
            </a:r>
          </a:p>
          <a:p>
            <a:pPr lvl="1"/>
            <a:r>
              <a:rPr lang="en-US"/>
              <a:t>Maintaining state </a:t>
            </a:r>
          </a:p>
          <a:p>
            <a:pPr lvl="2"/>
            <a:r>
              <a:rPr lang="en-US"/>
              <a:t>Storing persistent data about a Web site visit</a:t>
            </a:r>
          </a:p>
          <a:p>
            <a:pPr lvl="1"/>
            <a:r>
              <a:rPr lang="en-US"/>
              <a:t>Techniques</a:t>
            </a:r>
          </a:p>
          <a:p>
            <a:pPr lvl="2"/>
            <a:r>
              <a:rPr lang="en-US"/>
              <a:t>Hidden form fields</a:t>
            </a:r>
          </a:p>
          <a:p>
            <a:pPr lvl="2"/>
            <a:r>
              <a:rPr lang="en-US"/>
              <a:t>Query strings</a:t>
            </a:r>
          </a:p>
          <a:p>
            <a:pPr lvl="2"/>
            <a:r>
              <a:rPr lang="en-US"/>
              <a:t>Cookies</a:t>
            </a:r>
          </a:p>
          <a:p>
            <a:pPr lvl="2"/>
            <a:r>
              <a:rPr lang="en-US"/>
              <a:t>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State Information</a:t>
            </a:r>
          </a:p>
          <a:p>
            <a:pPr lvl="1"/>
            <a:r>
              <a:rPr lang="en-US"/>
              <a:t>A stateless design is highly efficient, but limiting</a:t>
            </a:r>
          </a:p>
          <a:p>
            <a:pPr lvl="2"/>
            <a:r>
              <a:rPr lang="en-US"/>
              <a:t>Quick, no special information needed to load a particular Web page from a server</a:t>
            </a:r>
          </a:p>
          <a:p>
            <a:pPr lvl="2"/>
            <a:r>
              <a:rPr lang="en-US"/>
              <a:t>Web server can’t remember individual user information</a:t>
            </a:r>
          </a:p>
          <a:p>
            <a:pPr lvl="2"/>
            <a:r>
              <a:rPr lang="en-US"/>
              <a:t>Treats each visit as an entirely new session</a:t>
            </a:r>
          </a:p>
          <a:p>
            <a:pPr lvl="2"/>
            <a:r>
              <a:rPr lang="en-US"/>
              <a:t>Limits interactivity and amount of personal information</a:t>
            </a:r>
          </a:p>
          <a:p>
            <a:pPr lvl="1"/>
            <a:r>
              <a:rPr lang="en-US"/>
              <a:t>Reasons to maintain state information</a:t>
            </a:r>
          </a:p>
          <a:p>
            <a:pPr lvl="2"/>
            <a:r>
              <a:rPr lang="en-US"/>
              <a:t>Page access control</a:t>
            </a:r>
          </a:p>
          <a:p>
            <a:pPr lvl="2"/>
            <a:r>
              <a:rPr lang="en-US"/>
              <a:t>Consistent user experience</a:t>
            </a:r>
          </a:p>
          <a:p>
            <a:pPr lvl="2"/>
            <a:r>
              <a:rPr lang="en-US"/>
              <a:t>Ability to use browsing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1</a:t>
            </a:r>
          </a:p>
          <a:p>
            <a:pPr lvl="1"/>
            <a:r>
              <a:rPr lang="en-US"/>
              <a:t>Create a Database for the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2</a:t>
            </a:r>
          </a:p>
          <a:p>
            <a:pPr lvl="1"/>
            <a:r>
              <a:rPr lang="en-US"/>
              <a:t>Create a Registration / 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3</a:t>
            </a:r>
          </a:p>
          <a:p>
            <a:pPr lvl="1"/>
            <a:r>
              <a:rPr lang="en-US"/>
              <a:t>Create a New Intern Registration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State Information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02_09_01 – Step 4</a:t>
            </a:r>
          </a:p>
          <a:p>
            <a:pPr lvl="1"/>
            <a:r>
              <a:rPr lang="en-US"/>
              <a:t>Connect to the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1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17423</TotalTime>
  <Words>1340</Words>
  <Application>Microsoft Macintosh PowerPoint</Application>
  <PresentationFormat>On-screen Show (4:3)</PresentationFormat>
  <Paragraphs>226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Calibri</vt:lpstr>
      <vt:lpstr>Trebuchet MS</vt:lpstr>
      <vt:lpstr>Wingdings 3</vt:lpstr>
      <vt:lpstr>Facet</vt:lpstr>
      <vt:lpstr>Managing State Information</vt:lpstr>
      <vt:lpstr>Credits</vt:lpstr>
      <vt:lpstr>LEARNING OBJECTIVES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  <vt:lpstr>Managing State Information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630</cp:revision>
  <cp:lastPrinted>2018-11-06T17:16:00Z</cp:lastPrinted>
  <dcterms:created xsi:type="dcterms:W3CDTF">2013-01-24T22:24:37Z</dcterms:created>
  <dcterms:modified xsi:type="dcterms:W3CDTF">2019-07-22T20:17:26Z</dcterms:modified>
</cp:coreProperties>
</file>