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1" r:id="rId3"/>
    <p:sldId id="316" r:id="rId4"/>
    <p:sldId id="387" r:id="rId5"/>
    <p:sldId id="417" r:id="rId6"/>
    <p:sldId id="419" r:id="rId7"/>
    <p:sldId id="418" r:id="rId8"/>
    <p:sldId id="423" r:id="rId9"/>
    <p:sldId id="384" r:id="rId10"/>
    <p:sldId id="421" r:id="rId11"/>
    <p:sldId id="424" r:id="rId12"/>
    <p:sldId id="420" r:id="rId13"/>
    <p:sldId id="425" r:id="rId14"/>
    <p:sldId id="427" r:id="rId15"/>
    <p:sldId id="428" r:id="rId16"/>
    <p:sldId id="426" r:id="rId17"/>
    <p:sldId id="429" r:id="rId18"/>
    <p:sldId id="432" r:id="rId19"/>
    <p:sldId id="431" r:id="rId20"/>
    <p:sldId id="430" r:id="rId21"/>
    <p:sldId id="433" r:id="rId22"/>
    <p:sldId id="435" r:id="rId23"/>
    <p:sldId id="434" r:id="rId24"/>
    <p:sldId id="436" r:id="rId25"/>
    <p:sldId id="437" r:id="rId26"/>
    <p:sldId id="438" r:id="rId27"/>
    <p:sldId id="440" r:id="rId28"/>
    <p:sldId id="441" r:id="rId29"/>
    <p:sldId id="439" r:id="rId30"/>
    <p:sldId id="443" r:id="rId31"/>
    <p:sldId id="444" r:id="rId32"/>
    <p:sldId id="445" r:id="rId33"/>
    <p:sldId id="442" r:id="rId34"/>
    <p:sldId id="446" r:id="rId35"/>
    <p:sldId id="447" r:id="rId36"/>
    <p:sldId id="448" r:id="rId37"/>
    <p:sldId id="450" r:id="rId38"/>
    <p:sldId id="449" r:id="rId39"/>
    <p:sldId id="451" r:id="rId40"/>
    <p:sldId id="452" r:id="rId41"/>
    <p:sldId id="453" r:id="rId4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2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6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7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22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0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9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94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69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6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3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59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5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77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46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7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2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6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Developing Object-Oriented PHP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33784B-6A0A-9D4D-84BC-3A9E5981F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31F7C5-000F-8D4C-8563-9A48FE348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Object-Oriented Programming and Classes</a:t>
            </a:r>
          </a:p>
          <a:p>
            <a:pPr lvl="1"/>
            <a:r>
              <a:rPr lang="en-US"/>
              <a:t>An object inherits its methods and properties from a class</a:t>
            </a:r>
          </a:p>
          <a:p>
            <a:pPr lvl="2"/>
            <a:r>
              <a:rPr lang="en-US"/>
              <a:t>The object takes on the characteristics of the class on which it is based</a:t>
            </a:r>
          </a:p>
          <a:p>
            <a:pPr lvl="1"/>
            <a:r>
              <a:rPr lang="en-US"/>
              <a:t>Declaring Objects</a:t>
            </a:r>
          </a:p>
          <a:p>
            <a:pPr lvl="2"/>
            <a:r>
              <a:rPr lang="en-US"/>
              <a:t>Use the new operator with a class constructor </a:t>
            </a:r>
          </a:p>
          <a:p>
            <a:pPr lvl="2"/>
            <a:r>
              <a:rPr lang="en-US"/>
              <a:t>A class constructor is a special function with the same name as its class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5402176"/>
            <a:ext cx="4933949" cy="6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Object-Oriented Programming and Classes</a:t>
            </a:r>
          </a:p>
          <a:p>
            <a:pPr lvl="1"/>
            <a:r>
              <a:rPr lang="en-US"/>
              <a:t>Initializing Properties</a:t>
            </a:r>
          </a:p>
          <a:p>
            <a:pPr lvl="2"/>
            <a:r>
              <a:rPr lang="en-US"/>
              <a:t>The class constructor can take arguments with which to initialize properties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Accessing Properties and Methods</a:t>
            </a:r>
          </a:p>
          <a:p>
            <a:pPr lvl="2"/>
            <a:r>
              <a:rPr lang="en-US"/>
              <a:t>Properties and methods are called members of a class</a:t>
            </a:r>
          </a:p>
          <a:p>
            <a:pPr lvl="2"/>
            <a:r>
              <a:rPr lang="en-US"/>
              <a:t>Use member selection notation for access: -&gt;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96" y="2342340"/>
            <a:ext cx="4312401" cy="407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03" y="5342559"/>
            <a:ext cx="5289592" cy="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2</a:t>
            </a:r>
          </a:p>
          <a:p>
            <a:pPr lvl="1"/>
            <a:r>
              <a:rPr lang="en-US"/>
              <a:t>Create a PHP Store Script for the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Working with DB Connections as Objects</a:t>
            </a:r>
          </a:p>
          <a:p>
            <a:pPr lvl="1"/>
            <a:r>
              <a:rPr lang="en-US"/>
              <a:t>The mysqli API supports both procedural and object-oriented techniques </a:t>
            </a:r>
          </a:p>
          <a:p>
            <a:pPr lvl="2"/>
            <a:r>
              <a:rPr lang="en-US"/>
              <a:t>So far we have used only procedural</a:t>
            </a:r>
          </a:p>
          <a:p>
            <a:pPr lvl="2"/>
            <a:r>
              <a:rPr lang="en-US"/>
              <a:t>In PHP, as most other languages, object-oriented is becoming the preferred paradigm</a:t>
            </a:r>
          </a:p>
          <a:p>
            <a:pPr lvl="1"/>
            <a:r>
              <a:rPr lang="en-US"/>
              <a:t>Instantiating Objects</a:t>
            </a:r>
          </a:p>
          <a:p>
            <a:pPr lvl="2"/>
            <a:r>
              <a:rPr lang="en-US"/>
              <a:t>Access MySQL database connections by instantiating an object from the mysqli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Instantiating &amp; Closing a MySQL DB Object</a:t>
            </a:r>
          </a:p>
          <a:p>
            <a:pPr lvl="1"/>
            <a:r>
              <a:rPr lang="en-US"/>
              <a:t>Instantiate an object from the mysqli class</a:t>
            </a:r>
          </a:p>
          <a:p>
            <a:pPr lvl="2"/>
            <a:r>
              <a:rPr lang="en-US"/>
              <a:t>The select functionality is part of the constructor</a:t>
            </a:r>
            <a:br>
              <a:rPr lang="en-US"/>
            </a:br>
            <a:r>
              <a:rPr lang="en-US"/>
              <a:t>$DBConnect = new mysqli(”host”, </a:t>
            </a:r>
            <a:br>
              <a:rPr lang="en-US"/>
            </a:br>
            <a:r>
              <a:rPr lang="en-US"/>
              <a:t>	”user”, ”password”, ”database”)</a:t>
            </a:r>
          </a:p>
          <a:p>
            <a:pPr lvl="1"/>
            <a:r>
              <a:rPr lang="en-US"/>
              <a:t>Close the connection when done using the close()method of the object</a:t>
            </a:r>
            <a:br>
              <a:rPr lang="en-US"/>
            </a:br>
            <a:r>
              <a:rPr lang="en-US"/>
              <a:t>	$DBConnect-&gt;close();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Handling MySQL Errors</a:t>
            </a:r>
          </a:p>
          <a:p>
            <a:pPr lvl="1"/>
            <a:r>
              <a:rPr lang="en-US"/>
              <a:t>The mysqli()constructor function builds an object whether or not the connection attempt is successful</a:t>
            </a:r>
          </a:p>
          <a:p>
            <a:pPr lvl="2"/>
            <a:r>
              <a:rPr lang="en-US"/>
              <a:t>Procedural syntax returns false on failure</a:t>
            </a:r>
          </a:p>
          <a:p>
            <a:pPr lvl="2"/>
            <a:r>
              <a:rPr lang="en-US"/>
              <a:t>Object-oriented syntax returns an object</a:t>
            </a:r>
          </a:p>
          <a:p>
            <a:pPr lvl="2"/>
            <a:r>
              <a:rPr lang="en-US"/>
              <a:t>Must use a method of the object to ascertain if there was an error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41" y="4825093"/>
            <a:ext cx="6272518" cy="15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3</a:t>
            </a:r>
          </a:p>
          <a:p>
            <a:pPr lvl="1"/>
            <a:r>
              <a:rPr lang="en-US"/>
              <a:t>Instantiating &amp; Closing a MySQL Database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4</a:t>
            </a:r>
          </a:p>
          <a:p>
            <a:pPr lvl="1"/>
            <a:r>
              <a:rPr lang="en-US"/>
              <a:t>Executing Object-Oriented SQL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Creating a Class Definition</a:t>
            </a:r>
          </a:p>
          <a:p>
            <a:pPr lvl="1"/>
            <a:r>
              <a:rPr lang="en-US"/>
              <a:t>The contents of a class are called class members</a:t>
            </a:r>
          </a:p>
          <a:p>
            <a:pPr lvl="2"/>
            <a:r>
              <a:rPr lang="en-US"/>
              <a:t>Variables: called properties or data members</a:t>
            </a:r>
          </a:p>
          <a:p>
            <a:pPr lvl="2"/>
            <a:r>
              <a:rPr lang="en-US"/>
              <a:t>Functions: called methods or function members</a:t>
            </a:r>
          </a:p>
          <a:p>
            <a:pPr lvl="1"/>
            <a:r>
              <a:rPr lang="en-US"/>
              <a:t>Classes are programmer-defined data types</a:t>
            </a:r>
          </a:p>
          <a:p>
            <a:pPr lvl="1"/>
            <a:r>
              <a:rPr lang="en-US"/>
              <a:t>Advantages</a:t>
            </a:r>
          </a:p>
          <a:p>
            <a:pPr lvl="2"/>
            <a:r>
              <a:rPr lang="en-US"/>
              <a:t>Make complex programs easier to manage</a:t>
            </a:r>
          </a:p>
          <a:p>
            <a:pPr lvl="2"/>
            <a:r>
              <a:rPr lang="en-US"/>
              <a:t>Hide information that other programmers do not need to know about</a:t>
            </a:r>
          </a:p>
          <a:p>
            <a:pPr lvl="2"/>
            <a:r>
              <a:rPr lang="en-US"/>
              <a:t>Easier to reuse code, becomes components</a:t>
            </a:r>
          </a:p>
          <a:p>
            <a:pPr lvl="2"/>
            <a:r>
              <a:rPr lang="en-US"/>
              <a:t>Inheritance to make objects more specialized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Defining Custom PHP Classes</a:t>
            </a:r>
          </a:p>
          <a:p>
            <a:pPr lvl="1"/>
            <a:r>
              <a:rPr lang="en-US"/>
              <a:t>Class definition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Determining if a class exists and instantiating an object from it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Best practice is to store custom classes each in its own include file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040313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28" y="2250340"/>
            <a:ext cx="4846744" cy="610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28" y="4262844"/>
            <a:ext cx="4876218" cy="7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 in PHP Scripts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5</a:t>
            </a:r>
          </a:p>
          <a:p>
            <a:pPr lvl="1"/>
            <a:r>
              <a:rPr lang="en-US"/>
              <a:t>Defining Custom Classes in External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is Information Hiding?</a:t>
            </a:r>
          </a:p>
          <a:p>
            <a:pPr lvl="1"/>
            <a:r>
              <a:rPr lang="en-US"/>
              <a:t>Class members should be hidden when clients do not need to access or know about them</a:t>
            </a:r>
          </a:p>
          <a:p>
            <a:pPr lvl="2"/>
            <a:r>
              <a:rPr lang="en-US"/>
              <a:t>Gives an encapsulated object its black box capabilities</a:t>
            </a:r>
          </a:p>
          <a:p>
            <a:pPr lvl="2"/>
            <a:r>
              <a:rPr lang="en-US"/>
              <a:t>The members of an object that a client can see are called its public interface</a:t>
            </a:r>
          </a:p>
          <a:p>
            <a:pPr lvl="2"/>
            <a:r>
              <a:rPr lang="en-US"/>
              <a:t>The object truly becomes a pluggable component, much like the parts of modern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Using Access Specifiers</a:t>
            </a:r>
          </a:p>
          <a:p>
            <a:pPr lvl="1"/>
            <a:r>
              <a:rPr lang="en-US"/>
              <a:t>Control a client’s access to individual properties and methods</a:t>
            </a:r>
          </a:p>
          <a:p>
            <a:pPr lvl="1"/>
            <a:r>
              <a:rPr lang="en-US"/>
              <a:t>Three levels of access specifiers in PHP: public, private, and protected</a:t>
            </a:r>
          </a:p>
          <a:p>
            <a:pPr lvl="2"/>
            <a:r>
              <a:rPr lang="en-US"/>
              <a:t>public allows anyone to call a member function or modify or retrieve the value of a data member</a:t>
            </a:r>
          </a:p>
          <a:p>
            <a:pPr lvl="2"/>
            <a:r>
              <a:rPr lang="en-US"/>
              <a:t>private access prevents clients from calling a member function or accessing a data member</a:t>
            </a:r>
          </a:p>
          <a:p>
            <a:pPr lvl="2"/>
            <a:r>
              <a:rPr lang="en-US"/>
              <a:t>Properties must have an access specifier on declaration </a:t>
            </a:r>
          </a:p>
          <a:p>
            <a:pPr lvl="1"/>
            <a:r>
              <a:rPr lang="en-US"/>
              <a:t>Best practice is to always assign an initial value to a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6</a:t>
            </a:r>
          </a:p>
          <a:p>
            <a:pPr lvl="1"/>
            <a:r>
              <a:rPr lang="en-US"/>
              <a:t>Adding Data Members to a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Serializing Objects</a:t>
            </a:r>
          </a:p>
          <a:p>
            <a:pPr lvl="1"/>
            <a:r>
              <a:rPr lang="en-US"/>
              <a:t>Serialization converts an object into a string</a:t>
            </a:r>
          </a:p>
          <a:p>
            <a:pPr lvl="2"/>
            <a:r>
              <a:rPr lang="en-US"/>
              <a:t>Cannot use a complex object outside a running PHP script</a:t>
            </a:r>
          </a:p>
          <a:p>
            <a:pPr lvl="2"/>
            <a:r>
              <a:rPr lang="en-US"/>
              <a:t>Allows the objects contents to be stored for reuse</a:t>
            </a:r>
          </a:p>
          <a:p>
            <a:pPr lvl="2"/>
            <a:r>
              <a:rPr lang="en-US"/>
              <a:t>Stores both properties and methods</a:t>
            </a:r>
          </a:p>
          <a:p>
            <a:pPr lvl="2"/>
            <a:r>
              <a:rPr lang="en-US"/>
              <a:t>Can be stored in text files or databases, or passed as state </a:t>
            </a:r>
          </a:p>
          <a:p>
            <a:pPr lvl="1"/>
            <a:r>
              <a:rPr lang="en-US"/>
              <a:t>Serializing an object: convert object to string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Unserializing an object: convert string to object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6200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35" y="4416377"/>
            <a:ext cx="4846744" cy="523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62" y="5858734"/>
            <a:ext cx="4775089" cy="5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7</a:t>
            </a:r>
          </a:p>
          <a:p>
            <a:pPr lvl="1"/>
            <a:r>
              <a:rPr lang="en-US"/>
              <a:t>Using Sessions to Serialize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Member Functions</a:t>
            </a:r>
          </a:p>
          <a:p>
            <a:pPr lvl="1"/>
            <a:r>
              <a:rPr lang="en-US"/>
              <a:t>Perform most of the work in a class</a:t>
            </a:r>
          </a:p>
          <a:p>
            <a:pPr lvl="1"/>
            <a:r>
              <a:rPr lang="en-US"/>
              <a:t>The access levels of methods can be public or private</a:t>
            </a:r>
          </a:p>
          <a:p>
            <a:pPr lvl="2"/>
            <a:r>
              <a:rPr lang="en-US"/>
              <a:t>public for client use, private for use restricted to within the class</a:t>
            </a:r>
          </a:p>
          <a:p>
            <a:pPr lvl="2"/>
            <a:r>
              <a:rPr lang="en-US"/>
              <a:t>Methods are not required to have an access specifier on declaration, default is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$this Reference</a:t>
            </a:r>
          </a:p>
          <a:p>
            <a:pPr lvl="1"/>
            <a:r>
              <a:rPr lang="en-US" dirty="0"/>
              <a:t>Within a class function, it is often necessary to refer to a property</a:t>
            </a:r>
          </a:p>
          <a:p>
            <a:pPr lvl="2"/>
            <a:r>
              <a:rPr lang="en-US" dirty="0"/>
              <a:t>Outside the class, refer to a public property with the object name, member selection notation, name of member</a:t>
            </a:r>
            <a:br>
              <a:rPr lang="en-US" dirty="0"/>
            </a:br>
            <a:r>
              <a:rPr lang="en-US" dirty="0"/>
              <a:t>	$</a:t>
            </a:r>
            <a:r>
              <a:rPr lang="en-US" dirty="0" err="1"/>
              <a:t>BankAccount</a:t>
            </a:r>
            <a:r>
              <a:rPr lang="en-US" dirty="0"/>
              <a:t>-&gt;Balance = 1000.00;</a:t>
            </a:r>
          </a:p>
          <a:p>
            <a:pPr lvl="2"/>
            <a:r>
              <a:rPr lang="en-US" dirty="0"/>
              <a:t>Inside the class, cannot refer to a private property with the object name</a:t>
            </a:r>
          </a:p>
          <a:p>
            <a:pPr lvl="3"/>
            <a:r>
              <a:rPr lang="en-US" dirty="0"/>
              <a:t>Object does not yet necessarily exist </a:t>
            </a:r>
          </a:p>
          <a:p>
            <a:pPr lvl="3"/>
            <a:r>
              <a:rPr lang="en-US" dirty="0"/>
              <a:t>There may be multiple objects instantiated from a single class</a:t>
            </a:r>
          </a:p>
          <a:p>
            <a:pPr lvl="2"/>
            <a:r>
              <a:rPr lang="en-US" dirty="0"/>
              <a:t>Inside the class use the $this notation which always refers to the current object</a:t>
            </a:r>
            <a:br>
              <a:rPr lang="en-US" dirty="0"/>
            </a:br>
            <a:r>
              <a:rPr lang="en-US" dirty="0"/>
              <a:t>	$this-&gt;Balance = 1000.00;</a:t>
            </a:r>
          </a:p>
        </p:txBody>
      </p:sp>
    </p:spTree>
    <p:extLst>
      <p:ext uri="{BB962C8B-B14F-4D97-AF65-F5344CB8AC3E}">
        <p14:creationId xmlns:p14="http://schemas.microsoft.com/office/powerpoint/2010/main" val="36176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Constructor Functions</a:t>
            </a:r>
          </a:p>
          <a:p>
            <a:pPr lvl="1"/>
            <a:r>
              <a:rPr lang="en-US"/>
              <a:t>When an object is first instantiated from a class, some type of initializations are often required</a:t>
            </a:r>
          </a:p>
          <a:p>
            <a:pPr lvl="2"/>
            <a:r>
              <a:rPr lang="en-US"/>
              <a:t>Set a private property value or call a private method</a:t>
            </a:r>
          </a:p>
          <a:p>
            <a:pPr lvl="1"/>
            <a:r>
              <a:rPr lang="en-US"/>
              <a:t>A constructor function is a special function automatically called when an object is instantiated</a:t>
            </a:r>
          </a:p>
          <a:p>
            <a:pPr lvl="1"/>
            <a:r>
              <a:rPr lang="en-US"/>
              <a:t>Two legal syntaxes for constructor functions</a:t>
            </a:r>
          </a:p>
          <a:p>
            <a:pPr lvl="2"/>
            <a:r>
              <a:rPr lang="en-US"/>
              <a:t>Named __construct()with 2 underscores</a:t>
            </a:r>
          </a:p>
          <a:p>
            <a:pPr lvl="2"/>
            <a:r>
              <a:rPr lang="en-US"/>
              <a:t>Named the same as the class name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99" y="4748566"/>
            <a:ext cx="6102601" cy="17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8</a:t>
            </a:r>
          </a:p>
          <a:p>
            <a:pPr lvl="1"/>
            <a:r>
              <a:rPr lang="en-US"/>
              <a:t>Initializing with Constructor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object-oriented programming concepts</a:t>
            </a:r>
          </a:p>
          <a:p>
            <a:r>
              <a:rPr lang="en-US"/>
              <a:t>Use objects in PHP scripts</a:t>
            </a:r>
          </a:p>
          <a:p>
            <a:r>
              <a:rPr lang="en-US"/>
              <a:t>Declare data members in classes</a:t>
            </a:r>
          </a:p>
          <a:p>
            <a:r>
              <a:rPr lang="en-US"/>
              <a:t>Work with class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Garbage Collection</a:t>
            </a:r>
          </a:p>
          <a:p>
            <a:pPr lvl="1"/>
            <a:r>
              <a:rPr lang="en-US"/>
              <a:t>Cleaning up or reclaiming memory that is reserved by a program</a:t>
            </a:r>
          </a:p>
          <a:p>
            <a:pPr lvl="1"/>
            <a:r>
              <a:rPr lang="en-US"/>
              <a:t>PHP does not require garbage collection</a:t>
            </a:r>
          </a:p>
          <a:p>
            <a:pPr lvl="2"/>
            <a:r>
              <a:rPr lang="en-US"/>
              <a:t>You can manually remove a variable or object with the unset() function</a:t>
            </a:r>
          </a:p>
          <a:p>
            <a:pPr lvl="2"/>
            <a:r>
              <a:rPr lang="en-US"/>
              <a:t>Automatically cleans up when an object within a function goes out of scope, or at end of script for globals</a:t>
            </a:r>
          </a:p>
          <a:p>
            <a:pPr lvl="1"/>
            <a:r>
              <a:rPr lang="en-US"/>
              <a:t>Some garbage collection should be done as a best practice</a:t>
            </a:r>
          </a:p>
          <a:p>
            <a:pPr lvl="2"/>
            <a:r>
              <a:rPr lang="en-US"/>
              <a:t>Database connections</a:t>
            </a:r>
          </a:p>
          <a:p>
            <a:pPr lvl="2"/>
            <a:r>
              <a:rPr lang="en-US"/>
              <a:t>Database result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Cleaning Up with Destructor Functions</a:t>
            </a:r>
          </a:p>
          <a:p>
            <a:pPr lvl="1"/>
            <a:r>
              <a:rPr lang="en-US"/>
              <a:t>Cleaning up or reclaiming memory that is reserved by a program</a:t>
            </a:r>
          </a:p>
          <a:p>
            <a:pPr lvl="1"/>
            <a:r>
              <a:rPr lang="en-US"/>
              <a:t>PHP does not require garbage collection</a:t>
            </a:r>
          </a:p>
          <a:p>
            <a:pPr lvl="2"/>
            <a:r>
              <a:rPr lang="en-US"/>
              <a:t>You can manually remove a variable or object with the unset()function</a:t>
            </a:r>
          </a:p>
          <a:p>
            <a:pPr lvl="2"/>
            <a:r>
              <a:rPr lang="en-US"/>
              <a:t>Automatically cleans up when an object within a function goes out of scope, or at end of script for globals</a:t>
            </a:r>
          </a:p>
          <a:p>
            <a:pPr lvl="1"/>
            <a:r>
              <a:rPr lang="en-US"/>
              <a:t>Some garbage collection should be done as a best practice</a:t>
            </a:r>
          </a:p>
          <a:p>
            <a:pPr lvl="2"/>
            <a:r>
              <a:rPr lang="en-US"/>
              <a:t>Database connections</a:t>
            </a:r>
          </a:p>
          <a:p>
            <a:pPr lvl="2"/>
            <a:r>
              <a:rPr lang="en-US"/>
              <a:t>Database result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Destructor Functions</a:t>
            </a:r>
          </a:p>
          <a:p>
            <a:pPr lvl="1"/>
            <a:r>
              <a:rPr lang="en-US"/>
              <a:t>When an object is destroyed, some type of cleanup is often required</a:t>
            </a:r>
          </a:p>
          <a:p>
            <a:pPr lvl="2"/>
            <a:r>
              <a:rPr lang="en-US"/>
              <a:t>Such as closing a database connection</a:t>
            </a:r>
          </a:p>
          <a:p>
            <a:pPr lvl="1"/>
            <a:r>
              <a:rPr lang="en-US"/>
              <a:t>A destructor function is a special function automatically called when an object is destroyed</a:t>
            </a:r>
          </a:p>
          <a:p>
            <a:pPr lvl="2"/>
            <a:r>
              <a:rPr lang="en-US"/>
              <a:t>Using either unset()or at end of script</a:t>
            </a:r>
          </a:p>
          <a:p>
            <a:pPr lvl="1"/>
            <a:r>
              <a:rPr lang="en-US"/>
              <a:t>Syntaxes for constructor functions</a:t>
            </a:r>
          </a:p>
          <a:p>
            <a:pPr lvl="2"/>
            <a:r>
              <a:rPr lang="en-US"/>
              <a:t>Named __destruct()with 2 underscores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84" y="4930758"/>
            <a:ext cx="4658032" cy="11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9</a:t>
            </a:r>
          </a:p>
          <a:p>
            <a:pPr lvl="1"/>
            <a:r>
              <a:rPr lang="en-US"/>
              <a:t>Cleaning Up with Destructor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93" y="2956440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Serialization Functions</a:t>
            </a:r>
          </a:p>
          <a:p>
            <a:pPr lvl="1"/>
            <a:r>
              <a:rPr lang="en-US"/>
              <a:t>When a script ends, the __destructor() function for a class is always called</a:t>
            </a:r>
          </a:p>
          <a:p>
            <a:pPr lvl="2"/>
            <a:r>
              <a:rPr lang="en-US"/>
              <a:t>An object which has been serialized ceases to exist</a:t>
            </a:r>
          </a:p>
          <a:p>
            <a:pPr lvl="1"/>
            <a:r>
              <a:rPr lang="en-US"/>
              <a:t>When an object is unserialized in a new script, the __constructor()is not called</a:t>
            </a:r>
          </a:p>
          <a:p>
            <a:pPr lvl="2"/>
            <a:r>
              <a:rPr lang="en-US"/>
              <a:t>Only called automatically on instantiation</a:t>
            </a:r>
          </a:p>
          <a:p>
            <a:pPr lvl="2"/>
            <a:r>
              <a:rPr lang="en-US"/>
              <a:t>Can cause side effects of no initialization of properties</a:t>
            </a:r>
          </a:p>
          <a:p>
            <a:pPr lvl="1"/>
            <a:r>
              <a:rPr lang="en-US"/>
              <a:t>On unserialization, PHP looks for a __wakeup() function in the class</a:t>
            </a:r>
          </a:p>
          <a:p>
            <a:pPr lvl="2"/>
            <a:r>
              <a:rPr lang="en-US"/>
              <a:t>Can be used to restore any database or file connections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57548"/>
            <a:ext cx="6347714" cy="4283815"/>
          </a:xfrm>
        </p:spPr>
        <p:txBody>
          <a:bodyPr/>
          <a:lstStyle/>
          <a:p>
            <a:r>
              <a:rPr lang="en-US" dirty="0"/>
              <a:t>Programming Exercise 02_10_01 – Step 10</a:t>
            </a:r>
          </a:p>
          <a:p>
            <a:pPr lvl="1"/>
            <a:r>
              <a:rPr lang="en-US" dirty="0"/>
              <a:t>Using Serialization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Accessor and Mutator Functions</a:t>
            </a:r>
          </a:p>
          <a:p>
            <a:pPr lvl="1"/>
            <a:r>
              <a:rPr lang="en-US"/>
              <a:t>Accessor functions, getters, are public member functions called to retrieve the value of a data member</a:t>
            </a:r>
          </a:p>
          <a:p>
            <a:pPr lvl="1"/>
            <a:r>
              <a:rPr lang="en-US"/>
              <a:t>Mutator functions, setters, are public member functions called to modify the value of a data member</a:t>
            </a:r>
          </a:p>
          <a:p>
            <a:pPr lvl="2"/>
            <a:r>
              <a:rPr lang="en-US"/>
              <a:t>Parameters are often passed with setters to provide a value to set into a member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Purpose of Getter and Setter Functions</a:t>
            </a:r>
          </a:p>
          <a:p>
            <a:pPr lvl="1"/>
            <a:r>
              <a:rPr lang="en-US"/>
              <a:t>Supports encapsulation by hiding the private data members, no direct access</a:t>
            </a:r>
          </a:p>
          <a:p>
            <a:pPr lvl="1"/>
            <a:r>
              <a:rPr lang="en-US"/>
              <a:t>Can perform various validation of values before storage</a:t>
            </a:r>
          </a:p>
          <a:p>
            <a:pPr lvl="1"/>
            <a:r>
              <a:rPr lang="en-US"/>
              <a:t>Can perform various conversions of values from user format to storage format</a:t>
            </a:r>
          </a:p>
          <a:p>
            <a:pPr lvl="1"/>
            <a:r>
              <a:rPr lang="en-US"/>
              <a:t>Can perform various calculations on values before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69424"/>
            <a:ext cx="6347714" cy="4271940"/>
          </a:xfrm>
        </p:spPr>
        <p:txBody>
          <a:bodyPr/>
          <a:lstStyle/>
          <a:p>
            <a:r>
              <a:rPr lang="en-US" dirty="0"/>
              <a:t>Programming Exercise 02_10_01 – Step 11</a:t>
            </a:r>
          </a:p>
          <a:p>
            <a:pPr lvl="1"/>
            <a:r>
              <a:rPr lang="en-US" dirty="0"/>
              <a:t>Using Setter and Getter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9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Data Members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Utility Methods</a:t>
            </a:r>
          </a:p>
          <a:p>
            <a:pPr lvl="1"/>
            <a:r>
              <a:rPr lang="en-US"/>
              <a:t>Not all member methods are getters or setters</a:t>
            </a:r>
          </a:p>
          <a:p>
            <a:pPr lvl="1"/>
            <a:r>
              <a:rPr lang="en-US"/>
              <a:t>The purpose of methods is to implement the behavior of objects</a:t>
            </a:r>
          </a:p>
          <a:p>
            <a:pPr lvl="1"/>
            <a:r>
              <a:rPr lang="en-US"/>
              <a:t>These types of methods are often referred to as utility methods</a:t>
            </a:r>
          </a:p>
          <a:p>
            <a:pPr lvl="2"/>
            <a:r>
              <a:rPr lang="en-US"/>
              <a:t>Can be public or private</a:t>
            </a:r>
          </a:p>
          <a:p>
            <a:pPr lvl="2"/>
            <a:r>
              <a:rPr lang="en-US"/>
              <a:t>Can implement any job or behavior related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  <a:p>
            <a:pPr lvl="1"/>
            <a:r>
              <a:rPr lang="en-US"/>
              <a:t>The concept of merging related variables and functions into a single interface</a:t>
            </a:r>
          </a:p>
          <a:p>
            <a:pPr lvl="1"/>
            <a:r>
              <a:rPr lang="en-US"/>
              <a:t>An object refers to programming code and data that can be treated as an individual unit</a:t>
            </a:r>
          </a:p>
          <a:p>
            <a:pPr lvl="1"/>
            <a:r>
              <a:rPr lang="en-US"/>
              <a:t>Objects are often also called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12</a:t>
            </a:r>
          </a:p>
          <a:p>
            <a:pPr lvl="1"/>
            <a:r>
              <a:rPr lang="en-US"/>
              <a:t>Implementing a Utility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3028207"/>
            <a:ext cx="6109310" cy="32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0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Member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13</a:t>
            </a:r>
          </a:p>
          <a:p>
            <a:pPr lvl="1"/>
            <a:r>
              <a:rPr lang="en-US"/>
              <a:t>Implementing Code Reuse with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3033487"/>
            <a:ext cx="6099401" cy="32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0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Programming Language Requirements</a:t>
            </a:r>
          </a:p>
          <a:p>
            <a:pPr lvl="1"/>
            <a:r>
              <a:rPr lang="en-US"/>
              <a:t>Encapsulation</a:t>
            </a:r>
          </a:p>
          <a:p>
            <a:pPr lvl="1"/>
            <a:r>
              <a:rPr lang="en-US"/>
              <a:t>Inheritance</a:t>
            </a:r>
          </a:p>
          <a:p>
            <a:pPr lvl="1"/>
            <a:r>
              <a:rPr lang="en-US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Programming and Classes</a:t>
            </a:r>
          </a:p>
          <a:p>
            <a:pPr lvl="1"/>
            <a:r>
              <a:rPr lang="en-US"/>
              <a:t>The code, methods, attributes, and other information that make up an object are organized into classes</a:t>
            </a:r>
          </a:p>
          <a:p>
            <a:pPr lvl="2"/>
            <a:r>
              <a:rPr lang="en-US"/>
              <a:t>Classes are blueprints for objects</a:t>
            </a:r>
          </a:p>
          <a:p>
            <a:pPr lvl="1"/>
            <a:r>
              <a:rPr lang="en-US"/>
              <a:t>An instance is an object that has been created from a class</a:t>
            </a:r>
          </a:p>
          <a:p>
            <a:pPr lvl="2"/>
            <a:r>
              <a:rPr lang="en-US"/>
              <a:t>Creating an object from an existing class is called instantiating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Terminology</a:t>
            </a:r>
          </a:p>
          <a:p>
            <a:pPr lvl="1"/>
            <a:r>
              <a:rPr lang="en-US"/>
              <a:t>The variables that are associated with an object are called properties or attributes</a:t>
            </a:r>
          </a:p>
          <a:p>
            <a:pPr lvl="2"/>
            <a:r>
              <a:rPr lang="en-US"/>
              <a:t>Data refers to information contained within variables</a:t>
            </a:r>
          </a:p>
          <a:p>
            <a:pPr lvl="1"/>
            <a:r>
              <a:rPr lang="en-US"/>
              <a:t>The functions associated with an object are called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Terminology</a:t>
            </a:r>
          </a:p>
          <a:p>
            <a:pPr lvl="1"/>
            <a:r>
              <a:rPr lang="en-US"/>
              <a:t>Objects are encapsulated</a:t>
            </a:r>
          </a:p>
          <a:p>
            <a:pPr lvl="2"/>
            <a:r>
              <a:rPr lang="en-US"/>
              <a:t>All code and required data are contained within the object itself</a:t>
            </a:r>
          </a:p>
          <a:p>
            <a:pPr lvl="2"/>
            <a:r>
              <a:rPr lang="en-US"/>
              <a:t>Encapsulated objects hide all the internal code </a:t>
            </a:r>
            <a:br>
              <a:rPr lang="en-US"/>
            </a:br>
            <a:r>
              <a:rPr lang="en-US"/>
              <a:t>and data from the outside</a:t>
            </a:r>
          </a:p>
          <a:p>
            <a:pPr lvl="1"/>
            <a:r>
              <a:rPr lang="en-US"/>
              <a:t>Interface</a:t>
            </a:r>
          </a:p>
          <a:p>
            <a:pPr lvl="2"/>
            <a:r>
              <a:rPr lang="en-US"/>
              <a:t>The mechanism by which code and data contained in an encapsulated object are accessed </a:t>
            </a:r>
          </a:p>
          <a:p>
            <a:pPr lvl="2"/>
            <a:r>
              <a:rPr lang="en-US"/>
              <a:t>Only the properties and methods required for a source program to communicate with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Object-Oriented Programming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02_10_01 – Step 1</a:t>
            </a:r>
          </a:p>
          <a:p>
            <a:pPr lvl="1"/>
            <a:r>
              <a:rPr lang="en-US"/>
              <a:t>Create a Database for the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19242</TotalTime>
  <Words>1718</Words>
  <Application>Microsoft Macintosh PowerPoint</Application>
  <PresentationFormat>On-screen Show (4:3)</PresentationFormat>
  <Paragraphs>283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Intro to Object-Oriented Programming</vt:lpstr>
      <vt:lpstr>Intro to Object-Oriented Programming</vt:lpstr>
      <vt:lpstr>Intro to Object-Oriented Programming</vt:lpstr>
      <vt:lpstr>Intro to Object-Oriented Programming</vt:lpstr>
      <vt:lpstr>Intro to Object-Oriented Programming</vt:lpstr>
      <vt:lpstr>Intro to Object-Oriented Programming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Using Objects in PHP Scripts</vt:lpstr>
      <vt:lpstr>Declaring Data Members</vt:lpstr>
      <vt:lpstr>Declaring Data Members</vt:lpstr>
      <vt:lpstr>Declaring Data Members</vt:lpstr>
      <vt:lpstr>Declaring Data Members</vt:lpstr>
      <vt:lpstr>Declaring Data Members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Working with Member Functions</vt:lpstr>
      <vt:lpstr>Declaring Data Members</vt:lpstr>
      <vt:lpstr>Declaring Data Members</vt:lpstr>
      <vt:lpstr>Working with Member Functions</vt:lpstr>
      <vt:lpstr>Declaring Data Members</vt:lpstr>
      <vt:lpstr>Working with Member Functions</vt:lpstr>
      <vt:lpstr>Working with Member Functions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692</cp:revision>
  <cp:lastPrinted>2018-12-06T21:00:21Z</cp:lastPrinted>
  <dcterms:created xsi:type="dcterms:W3CDTF">2013-01-24T22:24:37Z</dcterms:created>
  <dcterms:modified xsi:type="dcterms:W3CDTF">2019-07-22T20:20:17Z</dcterms:modified>
</cp:coreProperties>
</file>