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7" r:id="rId5"/>
    <p:sldId id="273" r:id="rId6"/>
    <p:sldId id="274" r:id="rId7"/>
    <p:sldId id="275" r:id="rId8"/>
    <p:sldId id="256" r:id="rId9"/>
    <p:sldId id="267" r:id="rId10"/>
    <p:sldId id="278" r:id="rId11"/>
    <p:sldId id="281" r:id="rId12"/>
    <p:sldId id="276" r:id="rId13"/>
    <p:sldId id="283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sederburg" initials="ws" lastIdx="1" clrIdx="0">
    <p:extLst>
      <p:ext uri="{19B8F6BF-5375-455C-9EA6-DF929625EA0E}">
        <p15:presenceInfo xmlns:p15="http://schemas.microsoft.com/office/powerpoint/2012/main" userId="e9c8623c289210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A9D6-4D00-4D2B-8BEC-ED1FA9DEB46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1C8E-9184-4206-AB5A-0F9AB0561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0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A9D6-4D00-4D2B-8BEC-ED1FA9DEB46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1C8E-9184-4206-AB5A-0F9AB0561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0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A9D6-4D00-4D2B-8BEC-ED1FA9DEB46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1C8E-9184-4206-AB5A-0F9AB0561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1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A9D6-4D00-4D2B-8BEC-ED1FA9DEB46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1C8E-9184-4206-AB5A-0F9AB0561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8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A9D6-4D00-4D2B-8BEC-ED1FA9DEB46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1C8E-9184-4206-AB5A-0F9AB0561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6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A9D6-4D00-4D2B-8BEC-ED1FA9DEB46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1C8E-9184-4206-AB5A-0F9AB0561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34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A9D6-4D00-4D2B-8BEC-ED1FA9DEB46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1C8E-9184-4206-AB5A-0F9AB0561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3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A9D6-4D00-4D2B-8BEC-ED1FA9DEB46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1C8E-9184-4206-AB5A-0F9AB0561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5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A9D6-4D00-4D2B-8BEC-ED1FA9DEB46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1C8E-9184-4206-AB5A-0F9AB0561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A9D6-4D00-4D2B-8BEC-ED1FA9DEB46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1C8E-9184-4206-AB5A-0F9AB0561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2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A9D6-4D00-4D2B-8BEC-ED1FA9DEB46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1C8E-9184-4206-AB5A-0F9AB0561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4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AA9D6-4D00-4D2B-8BEC-ED1FA9DEB46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41C8E-9184-4206-AB5A-0F9AB0561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8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vitordumato/683312386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lickr.com/photos/fernandoshoiti/1767713568/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vitordumato/683312386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lickr.com/photos/fernandoshoiti/1767713568/" TargetMode="External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vitordumato/683312386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hyperlink" Target="https://www.flickr.com/photos/fernandoshoiti/1767713568/" TargetMode="External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vitordumato/683312386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lickr.com/photos/fernandoshoiti/1767713568/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vitordumato/683312386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lickr.com/photos/fernandoshoiti/1767713568/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vitordumato/683312386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rrate.net/2012/08/05/welcome-to-my-blog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ative-commons-images.com/highway-signs/b/broadband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eobrava.wordpress.com/2013/10/15/how-a-small-rural-town-built-a-gigabit-broadband-test-bed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tworks.org/please-rsvp-now-the-good-bad-and-ugly-in-public-private-partnerships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29059B-0A73-49C4-B89F-2353E81CA2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890" t="7933" r="12703" b="15421"/>
          <a:stretch/>
        </p:blipFill>
        <p:spPr>
          <a:xfrm>
            <a:off x="423746" y="579863"/>
            <a:ext cx="8274205" cy="40311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765AF3-6CE3-40F7-91E6-DA7EE5E8DE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3807" b="-656"/>
          <a:stretch/>
        </p:blipFill>
        <p:spPr>
          <a:xfrm>
            <a:off x="8954429" y="1320703"/>
            <a:ext cx="3237571" cy="44429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10F6AE-EBE7-49BF-96DD-465A84B11DDE}"/>
              </a:ext>
            </a:extLst>
          </p:cNvPr>
          <p:cNvSpPr txBox="1"/>
          <p:nvPr/>
        </p:nvSpPr>
        <p:spPr>
          <a:xfrm>
            <a:off x="1478404" y="1764449"/>
            <a:ext cx="5957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Blackadder ITC" panose="04020505051007020D02" pitchFamily="82" charset="0"/>
              </a:rPr>
              <a:t>Welcome to Broadband 101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70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A6A77-A755-4932-90BF-087DDCF26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538031" cy="923848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Phase One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DEC9-980F-46E2-8580-CE58FD8A1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982"/>
            <a:ext cx="508429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Public hearings in four cities with </a:t>
            </a:r>
            <a:r>
              <a:rPr lang="en-US" dirty="0" err="1"/>
              <a:t>RiverStreet</a:t>
            </a:r>
            <a:endParaRPr lang="en-US" dirty="0"/>
          </a:p>
          <a:p>
            <a:pPr lvl="1"/>
            <a:r>
              <a:rPr lang="en-US" dirty="0"/>
              <a:t>Hendersonville, Fletcher, Laurel Park &amp; Biltmore Forest</a:t>
            </a:r>
          </a:p>
          <a:p>
            <a:r>
              <a:rPr lang="en-US" dirty="0"/>
              <a:t>Working on getting public feedback about market potential</a:t>
            </a:r>
          </a:p>
          <a:p>
            <a:r>
              <a:rPr lang="en-US" dirty="0"/>
              <a:t>Asheville – conversations with new city manager</a:t>
            </a:r>
          </a:p>
          <a:p>
            <a:r>
              <a:rPr lang="en-US" dirty="0"/>
              <a:t>Waynesville – potentially inviting </a:t>
            </a:r>
            <a:r>
              <a:rPr lang="en-US" dirty="0" err="1"/>
              <a:t>RiverStreet</a:t>
            </a:r>
            <a:r>
              <a:rPr lang="en-US" dirty="0"/>
              <a:t> to analyze market</a:t>
            </a:r>
          </a:p>
          <a:p>
            <a:r>
              <a:rPr lang="en-US" dirty="0"/>
              <a:t>UNCA students developing an App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4807A-09A9-430A-9E18-3D7E4CED8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419555" y="1027906"/>
            <a:ext cx="5655211" cy="42414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C42B56-27D0-4FA0-BA3A-AAA5765F582D}"/>
              </a:ext>
            </a:extLst>
          </p:cNvPr>
          <p:cNvSpPr txBox="1"/>
          <p:nvPr/>
        </p:nvSpPr>
        <p:spPr>
          <a:xfrm>
            <a:off x="6705011" y="5486400"/>
            <a:ext cx="508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Laurel Park Public Hearing – Dec. 2018</a:t>
            </a:r>
          </a:p>
        </p:txBody>
      </p:sp>
    </p:spTree>
    <p:extLst>
      <p:ext uri="{BB962C8B-B14F-4D97-AF65-F5344CB8AC3E}">
        <p14:creationId xmlns:p14="http://schemas.microsoft.com/office/powerpoint/2010/main" val="416498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064D4-CBF2-4216-B060-389D56619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837" y="611438"/>
            <a:ext cx="5215128" cy="119533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WNGN - Two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A8C01-EEBE-439B-954A-80B583C43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5215" y="2251512"/>
            <a:ext cx="8543544" cy="4351338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Phase 2 – Less urban areas in Land of Sky service region (Henderson, Transylvania, Buncombe &amp; Madison Counties)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CF175B-9131-458A-B76C-191A80BBE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404" y="116714"/>
            <a:ext cx="3235047" cy="18643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9930CC3-38F0-4C21-8FA8-CD0189F0DFF2}"/>
              </a:ext>
            </a:extLst>
          </p:cNvPr>
          <p:cNvSpPr/>
          <p:nvPr/>
        </p:nvSpPr>
        <p:spPr>
          <a:xfrm>
            <a:off x="2361084" y="4054132"/>
            <a:ext cx="6096000" cy="20108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Building local rural capacity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Jeff Sural – NC DIT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Keith </a:t>
            </a:r>
            <a:r>
              <a:rPr lang="en-US" sz="2400" dirty="0" err="1"/>
              <a:t>Connover</a:t>
            </a:r>
            <a:endParaRPr lang="en-US" sz="2400" dirty="0"/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Amy Huffman 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(others)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9ECCC-DEED-40EC-8C8C-0033ED7F6BC9}"/>
              </a:ext>
            </a:extLst>
          </p:cNvPr>
          <p:cNvSpPr txBox="1"/>
          <p:nvPr/>
        </p:nvSpPr>
        <p:spPr>
          <a:xfrm>
            <a:off x="7260336" y="5789938"/>
            <a:ext cx="3959352" cy="95410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More from Sara and today presenters</a:t>
            </a:r>
          </a:p>
        </p:txBody>
      </p:sp>
    </p:spTree>
    <p:extLst>
      <p:ext uri="{BB962C8B-B14F-4D97-AF65-F5344CB8AC3E}">
        <p14:creationId xmlns:p14="http://schemas.microsoft.com/office/powerpoint/2010/main" val="39484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29059B-0A73-49C4-B89F-2353E81CA2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890" t="7933" r="12703" b="15421"/>
          <a:stretch/>
        </p:blipFill>
        <p:spPr>
          <a:xfrm>
            <a:off x="423746" y="579863"/>
            <a:ext cx="8274205" cy="40311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765AF3-6CE3-40F7-91E6-DA7EE5E8DE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3807" b="-656"/>
          <a:stretch/>
        </p:blipFill>
        <p:spPr>
          <a:xfrm>
            <a:off x="8954429" y="1320703"/>
            <a:ext cx="3237571" cy="44429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7CAE2E-6F7E-4977-BF29-49F092791C60}"/>
              </a:ext>
            </a:extLst>
          </p:cNvPr>
          <p:cNvSpPr txBox="1"/>
          <p:nvPr/>
        </p:nvSpPr>
        <p:spPr>
          <a:xfrm>
            <a:off x="1106424" y="1051560"/>
            <a:ext cx="60624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Blackadder ITC" panose="04020505051007020D02" pitchFamily="82" charset="0"/>
              </a:rPr>
              <a:t>Future requires</a:t>
            </a:r>
          </a:p>
          <a:p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Blackadder ITC" panose="04020505051007020D02" pitchFamily="82" charset="0"/>
              </a:rPr>
              <a:t>	Collaboration</a:t>
            </a:r>
          </a:p>
          <a:p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Blackadder ITC" panose="04020505051007020D02" pitchFamily="82" charset="0"/>
              </a:rPr>
              <a:t>	Innovative strategies</a:t>
            </a:r>
          </a:p>
          <a:p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Blackadder ITC" panose="04020505051007020D02" pitchFamily="82" charset="0"/>
              </a:rPr>
              <a:t>	Money</a:t>
            </a:r>
          </a:p>
        </p:txBody>
      </p:sp>
    </p:spTree>
    <p:extLst>
      <p:ext uri="{BB962C8B-B14F-4D97-AF65-F5344CB8AC3E}">
        <p14:creationId xmlns:p14="http://schemas.microsoft.com/office/powerpoint/2010/main" val="1474954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29059B-0A73-49C4-B89F-2353E81CA2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890" t="7933" r="12703" b="15421"/>
          <a:stretch/>
        </p:blipFill>
        <p:spPr>
          <a:xfrm>
            <a:off x="423746" y="579863"/>
            <a:ext cx="8274205" cy="40311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765AF3-6CE3-40F7-91E6-DA7EE5E8DE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3807" b="-656"/>
          <a:stretch/>
        </p:blipFill>
        <p:spPr>
          <a:xfrm>
            <a:off x="8954429" y="1320703"/>
            <a:ext cx="3237571" cy="44429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7CAE2E-6F7E-4977-BF29-49F092791C60}"/>
              </a:ext>
            </a:extLst>
          </p:cNvPr>
          <p:cNvSpPr txBox="1"/>
          <p:nvPr/>
        </p:nvSpPr>
        <p:spPr>
          <a:xfrm>
            <a:off x="1106424" y="1051560"/>
            <a:ext cx="60624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Blackadder ITC" panose="04020505051007020D02" pitchFamily="82" charset="0"/>
              </a:rPr>
              <a:t>Theme for our future</a:t>
            </a:r>
          </a:p>
          <a:p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Blackadder ITC" panose="04020505051007020D02" pitchFamily="82" charset="0"/>
              </a:rPr>
              <a:t>	Fiber on every street</a:t>
            </a:r>
          </a:p>
          <a:p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Blackadder ITC" panose="04020505051007020D02" pitchFamily="82" charset="0"/>
              </a:rPr>
              <a:t>	5G cell on every street 	corner or in every holler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4EED87-745A-41DD-A96B-585D286C7816}"/>
              </a:ext>
            </a:extLst>
          </p:cNvPr>
          <p:cNvSpPr txBox="1"/>
          <p:nvPr/>
        </p:nvSpPr>
        <p:spPr>
          <a:xfrm>
            <a:off x="1792224" y="5029200"/>
            <a:ext cx="567721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Allows WNC to be competitive!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0388D0-60B6-4D35-B158-9901F02527C8}"/>
              </a:ext>
            </a:extLst>
          </p:cNvPr>
          <p:cNvSpPr txBox="1"/>
          <p:nvPr/>
        </p:nvSpPr>
        <p:spPr>
          <a:xfrm>
            <a:off x="7733841" y="5800764"/>
            <a:ext cx="4283009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Theme provided by Stagg Newman – former chief technologist for the FCC.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F2D7BE-D365-4AC6-8F49-4CF0A32985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429" y="1057237"/>
            <a:ext cx="3062421" cy="460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3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29059B-0A73-49C4-B89F-2353E81CA2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890" t="7933" r="12703" b="15421"/>
          <a:stretch/>
        </p:blipFill>
        <p:spPr>
          <a:xfrm>
            <a:off x="423746" y="579863"/>
            <a:ext cx="8274205" cy="40311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765AF3-6CE3-40F7-91E6-DA7EE5E8DE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3807" b="-656"/>
          <a:stretch/>
        </p:blipFill>
        <p:spPr>
          <a:xfrm>
            <a:off x="8954429" y="1320703"/>
            <a:ext cx="3237571" cy="44429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7CAE2E-6F7E-4977-BF29-49F092791C60}"/>
              </a:ext>
            </a:extLst>
          </p:cNvPr>
          <p:cNvSpPr txBox="1"/>
          <p:nvPr/>
        </p:nvSpPr>
        <p:spPr>
          <a:xfrm>
            <a:off x="1734385" y="1764449"/>
            <a:ext cx="6120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Blackadder ITC" panose="04020505051007020D02" pitchFamily="82" charset="0"/>
              </a:rPr>
              <a:t>You all get an   A! –</a:t>
            </a:r>
          </a:p>
          <a:p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Blackadder ITC" panose="04020505051007020D02" pitchFamily="82" charset="0"/>
              </a:rPr>
              <a:t>   Assuming you pay 	attention</a:t>
            </a:r>
          </a:p>
        </p:txBody>
      </p:sp>
    </p:spTree>
    <p:extLst>
      <p:ext uri="{BB962C8B-B14F-4D97-AF65-F5344CB8AC3E}">
        <p14:creationId xmlns:p14="http://schemas.microsoft.com/office/powerpoint/2010/main" val="188718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4CDC7-5F64-45C6-A07B-D9130C240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083" y="4991880"/>
            <a:ext cx="10515600" cy="1325563"/>
          </a:xfrm>
        </p:spPr>
        <p:txBody>
          <a:bodyPr/>
          <a:lstStyle/>
          <a:p>
            <a:r>
              <a:rPr lang="en-US" dirty="0"/>
              <a:t>Remember this technology?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9059B-0A73-49C4-B89F-2353E81CA2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890" t="7933" r="12703" b="15421"/>
          <a:stretch/>
        </p:blipFill>
        <p:spPr>
          <a:xfrm>
            <a:off x="423746" y="579863"/>
            <a:ext cx="8274205" cy="40311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765AF3-6CE3-40F7-91E6-DA7EE5E8DE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3807" b="-656"/>
          <a:stretch/>
        </p:blipFill>
        <p:spPr>
          <a:xfrm>
            <a:off x="8954429" y="1320703"/>
            <a:ext cx="3237571" cy="44429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7CAE2E-6F7E-4977-BF29-49F092791C60}"/>
              </a:ext>
            </a:extLst>
          </p:cNvPr>
          <p:cNvSpPr txBox="1"/>
          <p:nvPr/>
        </p:nvSpPr>
        <p:spPr>
          <a:xfrm>
            <a:off x="1106424" y="1051560"/>
            <a:ext cx="6062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Blackadder ITC" panose="04020505051007020D02" pitchFamily="82" charset="0"/>
              </a:rPr>
              <a:t>Thanks to Sara Nichols, Erica Anderson &amp; Land of Sky Team</a:t>
            </a:r>
          </a:p>
        </p:txBody>
      </p:sp>
    </p:spTree>
    <p:extLst>
      <p:ext uri="{BB962C8B-B14F-4D97-AF65-F5344CB8AC3E}">
        <p14:creationId xmlns:p14="http://schemas.microsoft.com/office/powerpoint/2010/main" val="179837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29059B-0A73-49C4-B89F-2353E81CA2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890" t="7933" r="12703" b="15421"/>
          <a:stretch/>
        </p:blipFill>
        <p:spPr>
          <a:xfrm>
            <a:off x="1649042" y="747922"/>
            <a:ext cx="8274205" cy="40311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BCE3DA-D305-495B-AEAB-31AD8E74AC9E}"/>
              </a:ext>
            </a:extLst>
          </p:cNvPr>
          <p:cNvSpPr txBox="1"/>
          <p:nvPr/>
        </p:nvSpPr>
        <p:spPr>
          <a:xfrm>
            <a:off x="2605820" y="1351280"/>
            <a:ext cx="254203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75000"/>
                  </a:schemeClr>
                </a:solidFill>
              </a:rPr>
              <a:t>Sara gave me three tasks!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D0E049-1493-491F-81A1-50E3D156E313}"/>
              </a:ext>
            </a:extLst>
          </p:cNvPr>
          <p:cNvSpPr txBox="1"/>
          <p:nvPr/>
        </p:nvSpPr>
        <p:spPr>
          <a:xfrm>
            <a:off x="5577840" y="1410506"/>
            <a:ext cx="325526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Welcome</a:t>
            </a:r>
          </a:p>
          <a:p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Importance of endeavor</a:t>
            </a:r>
          </a:p>
          <a:p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West Next Generation Network</a:t>
            </a:r>
          </a:p>
        </p:txBody>
      </p:sp>
    </p:spTree>
    <p:extLst>
      <p:ext uri="{BB962C8B-B14F-4D97-AF65-F5344CB8AC3E}">
        <p14:creationId xmlns:p14="http://schemas.microsoft.com/office/powerpoint/2010/main" val="42244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1958A0D-B557-4962-BB50-09123427D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2670" y="1039724"/>
            <a:ext cx="10484684" cy="43473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AE4CA9-2FE5-453F-B15F-CD8304D93F49}"/>
              </a:ext>
            </a:extLst>
          </p:cNvPr>
          <p:cNvSpPr txBox="1"/>
          <p:nvPr/>
        </p:nvSpPr>
        <p:spPr>
          <a:xfrm>
            <a:off x="1930400" y="5156200"/>
            <a:ext cx="8331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www.serrate.net/2012/08/05/welcome-to-my-blog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D9A159-BC29-45D8-93CC-B1C811508595}"/>
              </a:ext>
            </a:extLst>
          </p:cNvPr>
          <p:cNvSpPr txBox="1"/>
          <p:nvPr/>
        </p:nvSpPr>
        <p:spPr>
          <a:xfrm>
            <a:off x="972670" y="393895"/>
            <a:ext cx="150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-  </a:t>
            </a:r>
          </a:p>
        </p:txBody>
      </p:sp>
    </p:spTree>
    <p:extLst>
      <p:ext uri="{BB962C8B-B14F-4D97-AF65-F5344CB8AC3E}">
        <p14:creationId xmlns:p14="http://schemas.microsoft.com/office/powerpoint/2010/main" val="102742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95D00-1D96-4936-86CC-C5F9077B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Importance:  Things you already know!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447FF-07E1-465A-BC9A-8B3DDEC96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86435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Access to high speed broadband is essential to the future of Western North Carolina!</a:t>
            </a:r>
          </a:p>
          <a:p>
            <a:pPr lvl="2"/>
            <a:r>
              <a:rPr lang="en-US" dirty="0"/>
              <a:t>Telemedicine  </a:t>
            </a:r>
          </a:p>
          <a:p>
            <a:pPr lvl="2"/>
            <a:r>
              <a:rPr lang="en-US" dirty="0"/>
              <a:t>Education</a:t>
            </a:r>
          </a:p>
          <a:p>
            <a:pPr lvl="2"/>
            <a:r>
              <a:rPr lang="en-US" dirty="0"/>
              <a:t>Commerce</a:t>
            </a:r>
          </a:p>
          <a:p>
            <a:pPr lvl="2"/>
            <a:r>
              <a:rPr lang="en-US" dirty="0"/>
              <a:t>Tourism</a:t>
            </a:r>
          </a:p>
          <a:p>
            <a:pPr lvl="2"/>
            <a:r>
              <a:rPr lang="en-US" dirty="0"/>
              <a:t>Governmental services</a:t>
            </a:r>
          </a:p>
          <a:p>
            <a:pPr lvl="2"/>
            <a:endParaRPr lang="en-US" dirty="0"/>
          </a:p>
          <a:p>
            <a:r>
              <a:rPr lang="en-US" dirty="0"/>
              <a:t>Gigabit speeds are needed</a:t>
            </a:r>
          </a:p>
          <a:p>
            <a:pPr lvl="1"/>
            <a:r>
              <a:rPr lang="en-US" dirty="0"/>
              <a:t>100 </a:t>
            </a:r>
            <a:r>
              <a:rPr lang="en-US" dirty="0" err="1"/>
              <a:t>Mpbs</a:t>
            </a:r>
            <a:r>
              <a:rPr lang="en-US" dirty="0"/>
              <a:t> by 2020 (National plan)</a:t>
            </a:r>
          </a:p>
          <a:p>
            <a:pPr lvl="1"/>
            <a:r>
              <a:rPr lang="en-US" dirty="0"/>
              <a:t>1 Gigabit by 2030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0E3B69-FCE9-4D0C-AA76-F295A8084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29411" y="2861016"/>
            <a:ext cx="4601565" cy="3063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B014E4-DF56-411B-BA7D-EB2547AB58FE}"/>
              </a:ext>
            </a:extLst>
          </p:cNvPr>
          <p:cNvSpPr txBox="1"/>
          <p:nvPr/>
        </p:nvSpPr>
        <p:spPr>
          <a:xfrm>
            <a:off x="6629411" y="6081068"/>
            <a:ext cx="4216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www.creative-commons-images.com/highway-signs/b/broadband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00534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95D00-1D96-4936-86CC-C5F9077B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Importance:  Things you already know!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447FF-07E1-465A-BC9A-8B3DDEC96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137271"/>
            <a:ext cx="6036324" cy="4039691"/>
          </a:xfrm>
        </p:spPr>
        <p:txBody>
          <a:bodyPr/>
          <a:lstStyle/>
          <a:p>
            <a:r>
              <a:rPr lang="en-US" dirty="0"/>
              <a:t>Fiber is essential for every part of Western North Carolina!</a:t>
            </a:r>
          </a:p>
          <a:p>
            <a:pPr lvl="2"/>
            <a:r>
              <a:rPr lang="en-US" dirty="0"/>
              <a:t>Area does not want separation of haves and have nots</a:t>
            </a:r>
          </a:p>
          <a:p>
            <a:pPr lvl="2"/>
            <a:r>
              <a:rPr lang="en-US" dirty="0"/>
              <a:t>Fiber is reliable and long lasting</a:t>
            </a:r>
          </a:p>
          <a:p>
            <a:pPr lvl="2"/>
            <a:r>
              <a:rPr lang="en-US" dirty="0"/>
              <a:t>5 G wireless requires fiber backbone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B8700A-9CAF-4E79-8976-750DF96CA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4280" y="1899137"/>
            <a:ext cx="4399519" cy="27155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5352B3-F544-410C-AEC1-85567DACCD7B}"/>
              </a:ext>
            </a:extLst>
          </p:cNvPr>
          <p:cNvSpPr txBox="1"/>
          <p:nvPr/>
        </p:nvSpPr>
        <p:spPr>
          <a:xfrm>
            <a:off x="6954280" y="4654049"/>
            <a:ext cx="4216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geobrava.wordpress.com/2013/10/15/how-a-small-rural-town-built-a-gigabit-broadband-test-bed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77524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95D00-1D96-4936-86CC-C5F9077B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Importance:  Things you already know!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447FF-07E1-465A-BC9A-8B3DDEC96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137271"/>
            <a:ext cx="6036324" cy="4039691"/>
          </a:xfrm>
        </p:spPr>
        <p:txBody>
          <a:bodyPr/>
          <a:lstStyle/>
          <a:p>
            <a:r>
              <a:rPr lang="en-US" dirty="0"/>
              <a:t>Solutions require public/private partnerships</a:t>
            </a:r>
          </a:p>
          <a:p>
            <a:pPr lvl="2"/>
            <a:r>
              <a:rPr lang="en-US" dirty="0"/>
              <a:t>Current approach treats broadband as a private, not public good</a:t>
            </a:r>
          </a:p>
          <a:p>
            <a:pPr lvl="2"/>
            <a:r>
              <a:rPr lang="en-US" dirty="0"/>
              <a:t>Government limits governments providing service</a:t>
            </a:r>
          </a:p>
          <a:p>
            <a:pPr lvl="2"/>
            <a:r>
              <a:rPr lang="en-US" dirty="0"/>
              <a:t>Critical need for data and selling of potential markets for private firms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10C3D1-6C46-4505-9346-913709EA7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53067" y="2137271"/>
            <a:ext cx="4212101" cy="2098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83767A-4A84-4F45-B1F6-D91708F5028B}"/>
              </a:ext>
            </a:extLst>
          </p:cNvPr>
          <p:cNvSpPr txBox="1"/>
          <p:nvPr/>
        </p:nvSpPr>
        <p:spPr>
          <a:xfrm>
            <a:off x="7253067" y="4328361"/>
            <a:ext cx="42121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ictworks.org/please-rsvp-now-the-good-bad-and-ugly-in-public-private-partnership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4968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05" y="3957172"/>
            <a:ext cx="5943600" cy="2333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22364" y="1182918"/>
            <a:ext cx="6099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772" y="1182918"/>
            <a:ext cx="3682124" cy="47240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5E03B8-2752-4E5B-93FB-7F3942E8CC32}"/>
              </a:ext>
            </a:extLst>
          </p:cNvPr>
          <p:cNvSpPr txBox="1"/>
          <p:nvPr/>
        </p:nvSpPr>
        <p:spPr>
          <a:xfrm>
            <a:off x="8439912" y="6181069"/>
            <a:ext cx="4247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one good picture is back!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627912-F8B0-461A-A6E7-3DACFAF39908}"/>
              </a:ext>
            </a:extLst>
          </p:cNvPr>
          <p:cNvSpPr txBox="1"/>
          <p:nvPr/>
        </p:nvSpPr>
        <p:spPr>
          <a:xfrm>
            <a:off x="1023534" y="982863"/>
            <a:ext cx="52895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Our approach has been to build upon the work of the NC Next Generation Network organization &amp; use state expertise</a:t>
            </a:r>
          </a:p>
        </p:txBody>
      </p:sp>
    </p:spTree>
    <p:extLst>
      <p:ext uri="{BB962C8B-B14F-4D97-AF65-F5344CB8AC3E}">
        <p14:creationId xmlns:p14="http://schemas.microsoft.com/office/powerpoint/2010/main" val="2125544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064D4-CBF2-4216-B060-389D56619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49" y="319158"/>
            <a:ext cx="5215128" cy="119533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WNGN - Two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A8C01-EEBE-439B-954A-80B583C43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767" y="2187504"/>
            <a:ext cx="6049753" cy="4351338"/>
          </a:xfrm>
        </p:spPr>
        <p:txBody>
          <a:bodyPr>
            <a:normAutofit/>
          </a:bodyPr>
          <a:lstStyle/>
          <a:p>
            <a:r>
              <a:rPr lang="en-US" dirty="0"/>
              <a:t>Phase 1 – Urban areas along fiber networks with available “dark fiber”</a:t>
            </a:r>
          </a:p>
          <a:p>
            <a:pPr lvl="1"/>
            <a:r>
              <a:rPr lang="en-US" dirty="0"/>
              <a:t>Asheville, Waynesville, Hendersonville, Fletcher, Laurel Park &amp; Biltmore Forest</a:t>
            </a:r>
          </a:p>
          <a:p>
            <a:pPr lvl="1"/>
            <a:r>
              <a:rPr lang="en-US" dirty="0" err="1"/>
              <a:t>RiverStreet</a:t>
            </a:r>
            <a:r>
              <a:rPr lang="en-US" dirty="0"/>
              <a:t> and Hotwire selected from RFN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CF175B-9131-458A-B76C-191A80BBE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67" y="4780154"/>
            <a:ext cx="3235047" cy="186435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F1A82C8-22A4-4E66-B7B6-71B56EF0F21F}"/>
              </a:ext>
            </a:extLst>
          </p:cNvPr>
          <p:cNvGrpSpPr/>
          <p:nvPr/>
        </p:nvGrpSpPr>
        <p:grpSpPr>
          <a:xfrm>
            <a:off x="6944199" y="1360836"/>
            <a:ext cx="4238914" cy="4136328"/>
            <a:chOff x="4731350" y="350703"/>
            <a:chExt cx="6338765" cy="586746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8302C16-8700-4236-BE3E-18ED2D1DF6BD}"/>
                </a:ext>
              </a:extLst>
            </p:cNvPr>
            <p:cNvSpPr/>
            <p:nvPr/>
          </p:nvSpPr>
          <p:spPr>
            <a:xfrm>
              <a:off x="4731350" y="1388125"/>
              <a:ext cx="1567446" cy="13972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6E52E74-E88B-4972-BE76-8D7EDE4E1A3A}"/>
                </a:ext>
              </a:extLst>
            </p:cNvPr>
            <p:cNvSpPr/>
            <p:nvPr/>
          </p:nvSpPr>
          <p:spPr>
            <a:xfrm>
              <a:off x="6891672" y="350703"/>
              <a:ext cx="1567446" cy="13972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BE4000D-6195-43BE-9435-DBEEA34C5EDA}"/>
                </a:ext>
              </a:extLst>
            </p:cNvPr>
            <p:cNvSpPr/>
            <p:nvPr/>
          </p:nvSpPr>
          <p:spPr>
            <a:xfrm>
              <a:off x="9502669" y="1388125"/>
              <a:ext cx="1567446" cy="13972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3FA4F21-1BD9-4713-91ED-C3F19DC0134F}"/>
                </a:ext>
              </a:extLst>
            </p:cNvPr>
            <p:cNvSpPr/>
            <p:nvPr/>
          </p:nvSpPr>
          <p:spPr>
            <a:xfrm>
              <a:off x="9229718" y="3607940"/>
              <a:ext cx="1567446" cy="13972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8F348DF-BF79-40F6-B618-126C737791B5}"/>
                </a:ext>
              </a:extLst>
            </p:cNvPr>
            <p:cNvSpPr/>
            <p:nvPr/>
          </p:nvSpPr>
          <p:spPr>
            <a:xfrm>
              <a:off x="7046975" y="4820889"/>
              <a:ext cx="1567446" cy="13972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52D3F15-880F-43D4-814F-B1505B625F7A}"/>
                </a:ext>
              </a:extLst>
            </p:cNvPr>
            <p:cNvSpPr/>
            <p:nvPr/>
          </p:nvSpPr>
          <p:spPr>
            <a:xfrm>
              <a:off x="4745149" y="3607940"/>
              <a:ext cx="1567446" cy="13972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2446F3-80F3-4F6B-AB4C-81F29E2F6066}"/>
                </a:ext>
              </a:extLst>
            </p:cNvPr>
            <p:cNvSpPr txBox="1"/>
            <p:nvPr/>
          </p:nvSpPr>
          <p:spPr>
            <a:xfrm>
              <a:off x="6970074" y="2998948"/>
              <a:ext cx="1731266" cy="39292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Land of Sky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5EF7223-2864-49C5-A5C2-595631C1D0C6}"/>
                </a:ext>
              </a:extLst>
            </p:cNvPr>
            <p:cNvSpPr txBox="1"/>
            <p:nvPr/>
          </p:nvSpPr>
          <p:spPr>
            <a:xfrm>
              <a:off x="5030685" y="1878502"/>
              <a:ext cx="1451121" cy="392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Asheville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CA6ABE-44C0-4256-B38E-F137B1935F3B}"/>
                </a:ext>
              </a:extLst>
            </p:cNvPr>
            <p:cNvSpPr txBox="1"/>
            <p:nvPr/>
          </p:nvSpPr>
          <p:spPr>
            <a:xfrm>
              <a:off x="6891673" y="864675"/>
              <a:ext cx="1722748" cy="392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Hendersonville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69D994-6C40-4783-974D-F2B195A860D7}"/>
                </a:ext>
              </a:extLst>
            </p:cNvPr>
            <p:cNvSpPr txBox="1"/>
            <p:nvPr/>
          </p:nvSpPr>
          <p:spPr>
            <a:xfrm>
              <a:off x="9651318" y="1890298"/>
              <a:ext cx="1301516" cy="392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Laurel Park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206E7B-CD0B-4E09-9135-0BEEEE9B5167}"/>
                </a:ext>
              </a:extLst>
            </p:cNvPr>
            <p:cNvSpPr txBox="1"/>
            <p:nvPr/>
          </p:nvSpPr>
          <p:spPr>
            <a:xfrm>
              <a:off x="9502669" y="3990936"/>
              <a:ext cx="1195343" cy="654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Biltmore Forest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5758897-09CB-4B76-B880-C20745904194}"/>
                </a:ext>
              </a:extLst>
            </p:cNvPr>
            <p:cNvSpPr txBox="1"/>
            <p:nvPr/>
          </p:nvSpPr>
          <p:spPr>
            <a:xfrm>
              <a:off x="7227065" y="5378935"/>
              <a:ext cx="1387356" cy="392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Waynesville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D38AC4-549B-4650-B4EA-04BAED5E7651}"/>
                </a:ext>
              </a:extLst>
            </p:cNvPr>
            <p:cNvSpPr txBox="1"/>
            <p:nvPr/>
          </p:nvSpPr>
          <p:spPr>
            <a:xfrm>
              <a:off x="5092725" y="4121914"/>
              <a:ext cx="1035586" cy="392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Fletcher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711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415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Blackadder ITC</vt:lpstr>
      <vt:lpstr>Calibri</vt:lpstr>
      <vt:lpstr>Calibri Light</vt:lpstr>
      <vt:lpstr>Office Theme</vt:lpstr>
      <vt:lpstr>PowerPoint Presentation</vt:lpstr>
      <vt:lpstr>Remember this technology?</vt:lpstr>
      <vt:lpstr>PowerPoint Presentation</vt:lpstr>
      <vt:lpstr>PowerPoint Presentation</vt:lpstr>
      <vt:lpstr>Importance:  Things you already know!</vt:lpstr>
      <vt:lpstr>Importance:  Things you already know!</vt:lpstr>
      <vt:lpstr>Importance:  Things you already know!</vt:lpstr>
      <vt:lpstr>PowerPoint Presentation</vt:lpstr>
      <vt:lpstr>WNGN - Two Phases</vt:lpstr>
      <vt:lpstr>Phase One Update</vt:lpstr>
      <vt:lpstr>WNGN - Two Phases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sederburg</dc:creator>
  <cp:lastModifiedBy>william sederburg</cp:lastModifiedBy>
  <cp:revision>39</cp:revision>
  <dcterms:created xsi:type="dcterms:W3CDTF">2016-12-08T22:51:13Z</dcterms:created>
  <dcterms:modified xsi:type="dcterms:W3CDTF">2019-04-25T13:13:31Z</dcterms:modified>
</cp:coreProperties>
</file>