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80" r:id="rId7"/>
    <p:sldId id="261" r:id="rId8"/>
    <p:sldId id="262" r:id="rId9"/>
    <p:sldId id="266" r:id="rId10"/>
    <p:sldId id="268" r:id="rId11"/>
    <p:sldId id="269" r:id="rId12"/>
    <p:sldId id="283" r:id="rId13"/>
    <p:sldId id="282" r:id="rId14"/>
    <p:sldId id="284" r:id="rId15"/>
    <p:sldId id="281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6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09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5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6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0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C28AE-2A5B-429D-954A-858DADD1B363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1A403-1872-4292-AEDC-E1482FF97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7239" y="1789610"/>
            <a:ext cx="10742023" cy="258071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sz="5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US" altLang="zh-CN" sz="5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 of </a:t>
            </a:r>
            <a:r>
              <a:rPr lang="en-US" altLang="zh-CN" sz="5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verifiable </a:t>
            </a:r>
            <a:r>
              <a:rPr lang="en-US" altLang="zh-CN" sz="5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streaming </a:t>
            </a:r>
            <a:r>
              <a:rPr lang="en-US" altLang="zh-CN" sz="5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accountability</a:t>
            </a:r>
            <a:br>
              <a:rPr lang="en-US" altLang="zh-CN" sz="5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Annals of Telecommunications (2019)</a:t>
            </a:r>
            <a:endParaRPr lang="zh-CN" altLang="en-US" sz="3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8685" y="4926333"/>
            <a:ext cx="9144000" cy="803366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人：李佳薇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0490" y="234950"/>
            <a:ext cx="3607435" cy="873760"/>
            <a:chOff x="820" y="783"/>
            <a:chExt cx="5681" cy="137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  <a:endParaRPr lang="en-US" altLang="zh-CN" sz="1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光行楷_CNKI" panose="02000500000000000000" charset="-122"/>
                <a:ea typeface="华光行楷_CNKI" panose="02000500000000000000" charset="-122"/>
              </a:endParaRP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6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𝑉𝑒𝑟𝑖𝑓𝑦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：输入公钥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、流元素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的索引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、辅助信息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，根据证明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表明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个元素就是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否则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返回⊥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，进一步明确服务器或客户是否对此故障负责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𝑈𝑝𝑑𝑎𝑡𝑒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：输入公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私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、记录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、更新为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索引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辅助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该更新算法修改存储在服务器中的外包数据流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个元素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值，以及辅助信息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的相关参数。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8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2" y="1293222"/>
            <a:ext cx="10515600" cy="5003075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布隆过滤器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(BF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一种紧凑型的、比较巧妙的概率型数据结构，它由一个很长的二进制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一系列随机均匀分布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的哈希函数组成。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用多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，将一个数据映射到位数组结构中，可以用来高效地插入元素和检索判断“某个元素一定不存在或者可能存在于某个集合当中”。此种方式不仅可以提升查询效率，也可以节省大量的内存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当一个元素被加入元素集合时，通过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将这个元素映射成一个位数组中的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个点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把它们置为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检索时这些点如果是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则被检元素可能存在，如果这些点当中有任何一个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则被检元素一定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不在。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计数布隆过滤器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(CBF)[40]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推广了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隆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滤波器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的数据结构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，允许对插入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删除动态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更改的集合进行成员资格查询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444447" y="457200"/>
            <a:ext cx="203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布隆过滤器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87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2" y="1293222"/>
            <a:ext cx="10515600" cy="556477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布隆过滤器的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在增加元素或查询元素的时候其时间复杂度都为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O(k),(k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的个数，一般都比较小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且该时间复杂度与数据量的大小没有关系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隆过滤器不需要存储元素本身，所以对某些数据要求严格保密的情况下选择布隆过滤器更好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能够承担一定的误判时，布隆过滤器和其他的数据结构对比更具有空间优势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量很大时，布隆过滤器可以表示全集，而其他数据结构不能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522823" y="457200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布隆过滤器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4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2" y="1293222"/>
            <a:ext cx="10515600" cy="4781007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隆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过滤器的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①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误判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假阳性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准确判断元素是否存在于该集合当中，也不能获得这个元素，只能判断这个元素存在或者不存在。因为存在误判，所以误判率被提出来，对于固定长度的位数组来说，当存入的元素数量增加，那么误判率就会增加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②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从布隆过滤器中删除元素。对于一个已经放入布隆过滤器的元素，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将它映射到位数组的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个位置上是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，那么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删除的时候就不能直接将这些位置重新置为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同一个位有可能有好几个随机数都标记了它，直接删除可能会影响其他元素的判断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因此：采用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计数方式删除一个元素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位数组的每一位扩展为一个计数器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(Counter)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增加了删除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插入元素时将对应的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k(k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为哈希函数个数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的值分别加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1,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删除元素时将对应的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Counter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的值分别减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92641" y="457220"/>
            <a:ext cx="202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布隆过滤器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92641" y="457220"/>
            <a:ext cx="202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布隆过滤器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484" y="1293221"/>
            <a:ext cx="8611054" cy="501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2"/>
                <a:ext cx="10515600" cy="4689567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基于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计数布隆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过滤器的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CVDS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方案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(P-CVDS)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𝑆𝑒𝑡𝑢𝑝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：设置可接受的错误率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设置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哈希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函数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ln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zh-CN" alt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∙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，其中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𝑙𝑜𝑔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log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1/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可过滤的元素数量。设置第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个计数器为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𝐶𝑜𝑢𝑛𝑡𝑒𝑟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≔0</m:t>
                    </m:r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哈希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</m:d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j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=1,….,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k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u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{0,1}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{1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⋯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𝐾𝑒𝑦𝐺𝑒𝑛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初始化增维向量承诺方案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公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𝑖</m:t>
                                    </m:r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,{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私钥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𝑆𝑃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𝑠𝑠𝑘</m:t>
                            </m:r>
                          </m:e>
                        </m:d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辅助信息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2"/>
                <a:ext cx="10515600" cy="4689567"/>
              </a:xfrm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11097" y="482144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6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𝐴𝑝𝑝𝑒𝑛𝑑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附加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时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𝐶𝑜𝑚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。将其添加到服务器的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中。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如果附加的元素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是单元格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中的最后一个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客户端将单元格承诺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添加到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𝐶𝐵𝐹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①使用哈希函数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1||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的哈希值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=1,···,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1||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②第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个计数器设置为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𝐶𝑜𝑢𝑛𝑡𝑒𝑟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𝐶𝑜𝑢𝑛𝑡𝑒𝑟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+1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424160" y="507068"/>
            <a:ext cx="134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P-CVDS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80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𝑆𝑒𝑡𝑢𝑝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𝑂𝑝𝑒𝑛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，得到该元素的单元承诺证明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服务器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使用单元格承诺重新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布隆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过滤器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x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[1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y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[1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1||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服务器计数器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S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𝐶𝑜𝑢𝑛𝑡𝑒𝑟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𝐶𝑜𝑢𝑛𝑡𝑒𝑟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1,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S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𝐶𝑜𝑢𝑛𝑡𝑒𝑟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②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服务器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使用抗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碰撞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加密哈希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𝐻𝑎𝑠h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·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来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𝐻𝑎𝑠h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({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𝑆𝐶𝑜𝑢𝑛𝑡𝑒𝑟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𝛼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)]}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③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服务器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客户端证明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𝐻𝑎𝑠h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{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𝐶𝑜𝑢𝑛𝑡𝑒𝑟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)]}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1,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④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查询结果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，其中查询证明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 r="-464" b="-3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84971" y="457200"/>
            <a:ext cx="134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P-CVDS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2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𝑉𝑒𝑟𝑖𝑓𝑦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：验证者将证明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解析为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，进一步解析为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验证当前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𝐶𝐵𝐹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有效：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=1,···,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]≠0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则进行下一步，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否则该算法中止并返回错误⊥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②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检查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？。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相等，验证过程继续，否则该算法中止并返回错误⊥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③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调用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来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验证给定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的签名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是否正确，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是否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有效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如果结果为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，返回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，否则返回错误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⊥。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注意：实现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问责要求，验证者可以执行其他操作，并在以下证明中说明。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928" t="-2122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26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P-CVDS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404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𝑈𝑝𝑑𝑎𝑡𝑒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	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：重新计算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两个相关参数部分。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的两个部分是由服务器存储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第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个单元格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承诺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和客户端持有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𝐶𝐵𝐹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𝑢𝑛𝑡𝑒𝑟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)]}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𝑈𝑝𝑑𝑎𝑡𝑒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承诺值从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，将签名值从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𝐶𝐵𝐹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计数器修改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通过以下步骤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设置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，从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CBF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删除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||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，并添加值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||</m:t>
                    </m:r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②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=1,···,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，更新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𝑜𝑢𝑛𝑡𝑒𝑟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e>
                        <m:d>
                          <m:dPr>
                            <m:beg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𝑜𝑢𝑛𝑡𝑒𝑟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e>
                        <m:d>
                          <m:dPr>
                            <m:beg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</m:t>
                    </m:r>
                  </m:oMath>
                </a14:m>
                <a:endParaRPr lang="en-US" altLang="zh-CN" sz="2400" b="0" dirty="0" smtClea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𝑜𝑢𝑛𝑡𝑒𝑟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e>
                        <m:d>
                          <m:dPr>
                            <m:beg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𝐶𝑜𝑢𝑛𝑡𝑒𝑟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[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endChr m:val="]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e>
                        <m:d>
                          <m:dPr>
                            <m:beg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29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P-CVDS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7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2" y="1188720"/>
            <a:ext cx="10515600" cy="488374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数据流方案中的问题：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①树结构的复杂性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②向量承诺的公共参数爆炸性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③缺乏问责制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问责制：当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失败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验证者能够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判断服务器或客户端的伪造。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CVC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VDS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方案的方案缺点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：只能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验证单个数据的正确性，而不是整个数据流的正确性。</a:t>
            </a:r>
          </a:p>
          <a:p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9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2"/>
                <a:ext cx="10515600" cy="5199017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基于动态累加器的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CVDS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方案（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D-CVDS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𝑆𝑒𝑡𝑢𝑝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𝐾𝑒𝑦𝐺𝑒𝑛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获得以下参数：两个双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线性素数群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映射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×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随机选择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②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选择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一个随机整数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作为密钥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的参数，并初始化辅助材料为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}={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0</m:t>
                            </m:r>
                          </m:sup>
                        </m:sSup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和客户端累加器值为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③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公钥为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}}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密钥为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e>
                        </m:d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辅助信息为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2"/>
                <a:ext cx="10515600" cy="5199017"/>
              </a:xfrm>
              <a:blipFill>
                <a:blip r:embed="rId2"/>
                <a:stretch>
                  <a:fillRect l="-928" t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29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2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𝐴𝑝𝑝𝑒𝑛𝑑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：客户端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𝐶𝑜𝑚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。将新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添加到服务器的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。如果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该附加元素是其单元中的最后一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将完成的单元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承诺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添加到累加器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−1)/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设置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累加器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</m:oMath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𝑐𝑛𝑡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1)|</m:t>
                    </m:r>
                    <m:d>
                      <m:dPr>
                        <m:begChr m:val="|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𝑐𝑛𝑡</m:t>
                            </m:r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zh-CN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𝑖𝑠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 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:{0,1}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并设置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𝑃𝑆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∪{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𝛼</m:t>
                            </m:r>
                          </m:sup>
                        </m:sSup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35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0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𝑄𝑢𝑒𝑟𝑦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：调用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𝑂𝑝𝑒𝑛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得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单元证明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。让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𝛽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，服务器计算当前累加器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∏"/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𝛽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𝑗𝑠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𝑗𝑠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</m:nary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𝛽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𝛽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𝑔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是多项式中的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系数。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服务器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端查询证明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查询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查询结果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，其中查询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0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𝑉𝑒𝑟𝑖𝑓𝑦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验证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者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解析为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，进一步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解析为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𝛼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①确定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是否所有的单元承诺值都与原始承诺值一致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。检查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成员身份验证是否成功。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𝑔</m:t>
                        </m:r>
                      </m:e>
                      <m:sup>
                        <m: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|</m:t>
                        </m:r>
                        <m:d>
                          <m:dPr>
                            <m:begChr m:val="|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②如果上式相等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则进入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下一步；否则，将中止并返回错误⊥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③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确定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签名和单元证明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是否有效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，返回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元素值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，否则输出错误⊥。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928" t="-2122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31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5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𝑈𝑝𝑑𝑎𝑡𝑒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：重新计算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两个相关参数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部分。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让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/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。参数的两个部分是由服务器存储的具有签名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个单元格承诺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𝛼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和客户端持有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的累积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调用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𝑈𝑝𝑑𝑎𝑡𝑒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进行更新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。承诺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将签名值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修改本地累积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)×(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928" t="-2122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138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8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5" y="1370433"/>
            <a:ext cx="11152315" cy="42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652" y="1293223"/>
            <a:ext cx="10515600" cy="488374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增维向量承诺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(DIVC)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每个新到达的元素与单元格中之前的元素都按时间顺序提交，只有在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的数量到达单元格容量的上限之前，才能确定单元格的承诺。此外，这些单元格共享一组关键参数，这直接减少了整个数据流过程的参数数量，并避免了使用基于树的结构。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效率和问责制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效率要求：客户端和验证者的操作复杂性应独立于外包元素的数量，而责任要求：验证者能够确定对失败的验证结果的责任。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P-CVDS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基于计数布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过滤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P-CVDS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动态累加器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D-CVDS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DIVC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可用于验证已完成的单元格的完整性，而布隆过滤器和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累加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器可确保所有的单元格承诺都是正确的。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0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470" y="1227909"/>
            <a:ext cx="10515600" cy="488374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维向量承诺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(DIVC</a:t>
            </a:r>
            <a:r>
              <a:rPr lang="en-US" altLang="zh-CN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新元素外包时，客户端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更新本地承诺，并在计数器达到单元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大小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附加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两个附加值（单元承诺和承诺签名）。因此，服务器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按到达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存储外包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流元素和来自客户端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的其他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消息，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并通过单元承诺和承诺签名将它们分成固定大小的单元格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缓存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单元格是其元素数量小于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的当前单元格，当单元格大小达到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，但尚未接收到单元格的承诺和签名时，它被称为完整的单元格。完成整个单元格后，它将从缓存存储器移动到整个存储器。在每一组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元素中，它们的矢量承诺和签名被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称为一个完整单元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，而服务器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中所有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完整单元的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集合被</a:t>
            </a:r>
            <a:r>
              <a:rPr lang="zh-CN" altLang="en-US" sz="24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称为完整存储。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DIVC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0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DIVC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5" y="1441041"/>
            <a:ext cx="11406507" cy="40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𝐾𝑒𝑦𝐺𝑒𝑛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e>
                    </m:d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：输入安全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、单元大小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和全局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输出公共参数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和秘密参数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𝑆𝑃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𝐶𝑜𝑚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𝑆𝑃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①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输入公私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、全局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、新元素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先前状态承诺值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②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计数器加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，附加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到服务器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，将缓存窗口承诺从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③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当前缓存单元格已满，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作为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具有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签名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单元格承诺附加到服务器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包含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在辅助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④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设置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当前状态承诺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𝑐𝑛𝑡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辅助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928" t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DIVC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8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𝑂𝑝𝑒𝑛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𝑃𝑃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𝑎𝑢𝑥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：输入公共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及其索引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、单元格大小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和辅助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≔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𝑚𝑜𝑑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一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整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单元格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中的第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个元素。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𝑉𝑒𝑟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：输入公共参数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、具有索引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单元格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大小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和相应的证明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、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单以及元格承诺值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该验证算法输出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或错误⊥。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𝑈𝑝𝑑𝑎𝑡𝑒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𝑆𝑃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  <m:r>
                      <a:rPr lang="zh-CN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）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公共参数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秘密参数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、原始单元承诺值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、带索引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的原始元素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、单元大小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和新单元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’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。输出新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的承诺值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及其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新的签名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𝐷𝐼𝑉𝐶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𝑃𝑟𝑜𝑜𝑓𝑈𝑝𝑑𝑎𝑡𝑒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。输入公共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、原始单元承诺值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、原始证明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更新信息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𝑈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单元格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大小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新的证明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Λ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和更新的承诺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2122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DIVC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5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为了解决验证整个数据流的问题，提出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两种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常数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可验证数据流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(CVDS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。基于计数布隆过滤器的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P-CVDS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和基于动态累加器的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D-CVDS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常数可验证数据流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(CVDS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 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𝑆𝑒𝑡𝑢𝑝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：输入安全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单元格大小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和全局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计数器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𝑐𝑛𝑡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公钥元组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私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𝐴𝑝𝑝𝑒𝑛𝑑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私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𝑆𝐾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和新元素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，输出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更新的数据流记录集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和辅助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包括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元素总数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、证明等信息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𝐶𝑉𝐷𝑆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𝑄𝑢𝑒𝑟𝑦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：输入公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𝑃𝐾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、外包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数据流记录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𝐷𝑆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、元素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的索引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、辅助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𝑎𝑢𝑥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zh-CN" alt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证明由两部分组成，由服务器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S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和客户端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独立提供，可表示为服务器证明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客户端证明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，或者输出⊥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4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6652" y="1293223"/>
                <a:ext cx="10515600" cy="4883740"/>
              </a:xfrm>
              <a:blipFill>
                <a:blip r:embed="rId2"/>
                <a:stretch>
                  <a:fillRect l="-812" t="-1748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554789" y="457200"/>
            <a:ext cx="927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CVDS</a:t>
            </a:r>
            <a:endParaRPr lang="zh-CN" altLang="en-US" sz="2800" b="1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</a:t>
              </a:r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POSTS </a:t>
              </a:r>
            </a:p>
            <a:p>
              <a:r>
                <a:rPr lang="en-US" altLang="zh-CN" sz="1200" dirty="0" smtClean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</a:t>
              </a:r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566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1410</Words>
  <Application>Microsoft Office PowerPoint</Application>
  <PresentationFormat>宽屏</PresentationFormat>
  <Paragraphs>204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等线 Light</vt:lpstr>
      <vt:lpstr>华光行楷_CNKI</vt:lpstr>
      <vt:lpstr>宋体</vt:lpstr>
      <vt:lpstr>新宋体</vt:lpstr>
      <vt:lpstr>Arial</vt:lpstr>
      <vt:lpstr>Cambria Math</vt:lpstr>
      <vt:lpstr>Times New Roman</vt:lpstr>
      <vt:lpstr>Office 主题​​</vt:lpstr>
      <vt:lpstr>   New efficient constructions of verifiable data streaming with accountability  Annals of Telecommunications (2019)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Nearly Optimal Verifiable Data Streaming   PKC  2016</dc:title>
  <dc:creator>华硕</dc:creator>
  <cp:lastModifiedBy>华硕</cp:lastModifiedBy>
  <cp:revision>73</cp:revision>
  <dcterms:created xsi:type="dcterms:W3CDTF">2021-04-08T02:13:29Z</dcterms:created>
  <dcterms:modified xsi:type="dcterms:W3CDTF">2021-04-19T02:07:24Z</dcterms:modified>
</cp:coreProperties>
</file>