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5" r:id="rId3"/>
    <p:sldId id="286" r:id="rId4"/>
    <p:sldId id="260" r:id="rId5"/>
    <p:sldId id="273" r:id="rId6"/>
    <p:sldId id="264" r:id="rId7"/>
    <p:sldId id="269" r:id="rId8"/>
    <p:sldId id="277" r:id="rId9"/>
    <p:sldId id="259" r:id="rId10"/>
    <p:sldId id="274" r:id="rId11"/>
    <p:sldId id="275" r:id="rId12"/>
    <p:sldId id="266" r:id="rId13"/>
    <p:sldId id="279" r:id="rId14"/>
    <p:sldId id="267" r:id="rId15"/>
    <p:sldId id="276" r:id="rId16"/>
    <p:sldId id="268" r:id="rId17"/>
    <p:sldId id="270" r:id="rId18"/>
    <p:sldId id="271" r:id="rId19"/>
    <p:sldId id="281" r:id="rId20"/>
    <p:sldId id="282" r:id="rId21"/>
    <p:sldId id="283" r:id="rId22"/>
    <p:sldId id="284" r:id="rId23"/>
    <p:sldId id="272" r:id="rId24"/>
    <p:sldId id="287" r:id="rId25"/>
    <p:sldId id="263"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06120-2BD0-4947-91F8-A6780FB5CC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9A628D-EEC1-4B14-A6EF-54EA84BA8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1E52CF8-57F4-431B-A3B4-FE994F583546}"/>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5" name="页脚占位符 4">
            <a:extLst>
              <a:ext uri="{FF2B5EF4-FFF2-40B4-BE49-F238E27FC236}">
                <a16:creationId xmlns:a16="http://schemas.microsoft.com/office/drawing/2014/main" id="{CF37E931-2FFC-43E2-8D69-F1528833BF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EA3A36-FEBD-4CDB-A2A2-D28AB3DEB531}"/>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409033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00C9E-1C6B-4B7E-ADF8-F875C65E6BA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EBE397-B79D-4119-83CE-7F5053E545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87DB4F-7760-4377-B9A1-025EE253BC7E}"/>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5" name="页脚占位符 4">
            <a:extLst>
              <a:ext uri="{FF2B5EF4-FFF2-40B4-BE49-F238E27FC236}">
                <a16:creationId xmlns:a16="http://schemas.microsoft.com/office/drawing/2014/main" id="{1CA3293C-DAEF-4D8A-9E98-01E4162D66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7C3E90-13DB-4743-95E1-F8F279CABC18}"/>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13090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6FD258-A55B-4EE4-BC8E-D178BF634D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958D8A9-A2D1-40CC-80A6-409FB8D8A5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849973-4AB4-44C1-8800-9ED01F43EAD7}"/>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5" name="页脚占位符 4">
            <a:extLst>
              <a:ext uri="{FF2B5EF4-FFF2-40B4-BE49-F238E27FC236}">
                <a16:creationId xmlns:a16="http://schemas.microsoft.com/office/drawing/2014/main" id="{053DA3C7-13DC-4781-9192-1ED0D8E0DC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B03735-E9A3-48DB-A623-6A4E4774FB15}"/>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361381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A22B1-A3C4-43C8-BCED-EE97F05049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477B5A-4AEA-4347-AE8D-7B51D28F21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39EE07-003D-42E7-8ADC-115C5A068C1E}"/>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5" name="页脚占位符 4">
            <a:extLst>
              <a:ext uri="{FF2B5EF4-FFF2-40B4-BE49-F238E27FC236}">
                <a16:creationId xmlns:a16="http://schemas.microsoft.com/office/drawing/2014/main" id="{072176F4-AF33-46A1-92CE-471A6A7DA8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D9DE2F-27D7-407A-A687-FDAE5D126402}"/>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350075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FFEA1-BA72-42E2-AF1E-FBB080BAAED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840CFC-4994-4C38-A0C6-B5F291AC6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E4E4A0C-0905-46CB-A7DC-BDBC7AC6C1FE}"/>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5" name="页脚占位符 4">
            <a:extLst>
              <a:ext uri="{FF2B5EF4-FFF2-40B4-BE49-F238E27FC236}">
                <a16:creationId xmlns:a16="http://schemas.microsoft.com/office/drawing/2014/main" id="{FF6E77D9-4AAA-4859-8F93-9700555B8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116DAF-5D6E-4BB5-9F40-5142C407707A}"/>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340401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49574-0823-40D0-B5CD-D9B069D514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E3EC48-B196-4FB1-A5E3-4FDEDEBE01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AC16013-CC9C-4306-9E8D-CF11D53C792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686B95-8D96-4851-AC22-F238C3F83175}"/>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6" name="页脚占位符 5">
            <a:extLst>
              <a:ext uri="{FF2B5EF4-FFF2-40B4-BE49-F238E27FC236}">
                <a16:creationId xmlns:a16="http://schemas.microsoft.com/office/drawing/2014/main" id="{71E2FA31-079B-4732-AA1C-AD7926CF04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AEE324-6DE1-44FC-82A4-66F5AA35DB50}"/>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352896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B0356-29BF-41AA-A5DC-DC8C762BC5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5337462-48B6-4914-960B-5BE633CAF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63D5C7-C689-41E2-ADBB-3C4173C10A4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B2869D-5BAC-4EBB-A2CF-80930A103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C834E33-C18C-4EEA-BA2A-2B7AF98783F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0FEF3D-DD0F-449E-BF7A-F4BFB8C5BAC1}"/>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8" name="页脚占位符 7">
            <a:extLst>
              <a:ext uri="{FF2B5EF4-FFF2-40B4-BE49-F238E27FC236}">
                <a16:creationId xmlns:a16="http://schemas.microsoft.com/office/drawing/2014/main" id="{893B22DE-3149-4097-BC0F-C106DF121D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6286E6-F1C5-4A34-90D3-A32DD429CC33}"/>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258565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A5DB7-3830-463C-A4A5-7C2A8E0DBB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7D00DA3-7E98-4D12-AB71-D5A190D71BE0}"/>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4" name="页脚占位符 3">
            <a:extLst>
              <a:ext uri="{FF2B5EF4-FFF2-40B4-BE49-F238E27FC236}">
                <a16:creationId xmlns:a16="http://schemas.microsoft.com/office/drawing/2014/main" id="{20620C05-9A90-46AB-AAB8-A3A6D34EA9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6163E9E-8BE0-4AB2-BDA7-B508431C89CD}"/>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372068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B58E39-5383-41BB-ABF1-11B9AF32D6EE}"/>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3" name="页脚占位符 2">
            <a:extLst>
              <a:ext uri="{FF2B5EF4-FFF2-40B4-BE49-F238E27FC236}">
                <a16:creationId xmlns:a16="http://schemas.microsoft.com/office/drawing/2014/main" id="{8CF4C2BA-4F4B-4F09-AFBD-21AA969240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D8EEDD-EBC7-4344-ACB8-EA4848910BCE}"/>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74156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6A425-6B71-4074-BBD4-B65547B16D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93E001-834C-43A2-B3E4-1A740D3F9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1585E2-09E1-4A58-8693-B7FA1C766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C2469A-F562-400E-A8B1-DF4F6B9AD90C}"/>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6" name="页脚占位符 5">
            <a:extLst>
              <a:ext uri="{FF2B5EF4-FFF2-40B4-BE49-F238E27FC236}">
                <a16:creationId xmlns:a16="http://schemas.microsoft.com/office/drawing/2014/main" id="{2BBBA961-115B-42E1-A3D1-A429C67EAC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3A2F37-788A-4ED6-8551-3AE561CFD927}"/>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178610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87C2D-AE59-4B66-8DD1-D66B506439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5290A40-BD75-4E4A-B4E1-A64B5DBC3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7BA40C-55E6-41D3-AC8D-93D7FE0EA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688570-36C7-496A-BA18-B9BCC6EFC780}"/>
              </a:ext>
            </a:extLst>
          </p:cNvPr>
          <p:cNvSpPr>
            <a:spLocks noGrp="1"/>
          </p:cNvSpPr>
          <p:nvPr>
            <p:ph type="dt" sz="half" idx="10"/>
          </p:nvPr>
        </p:nvSpPr>
        <p:spPr/>
        <p:txBody>
          <a:bodyPr/>
          <a:lstStyle/>
          <a:p>
            <a:fld id="{E8BFE53F-3150-48A8-BED8-B0A7C386465E}" type="datetimeFigureOut">
              <a:rPr lang="zh-CN" altLang="en-US" smtClean="0"/>
              <a:t>2022/3/22</a:t>
            </a:fld>
            <a:endParaRPr lang="zh-CN" altLang="en-US"/>
          </a:p>
        </p:txBody>
      </p:sp>
      <p:sp>
        <p:nvSpPr>
          <p:cNvPr id="6" name="页脚占位符 5">
            <a:extLst>
              <a:ext uri="{FF2B5EF4-FFF2-40B4-BE49-F238E27FC236}">
                <a16:creationId xmlns:a16="http://schemas.microsoft.com/office/drawing/2014/main" id="{867413BB-8F2E-4A40-AE29-09DFF33D12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F43D22-BB2E-4B42-8526-3A8AF07B2368}"/>
              </a:ext>
            </a:extLst>
          </p:cNvPr>
          <p:cNvSpPr>
            <a:spLocks noGrp="1"/>
          </p:cNvSpPr>
          <p:nvPr>
            <p:ph type="sldNum" sz="quarter" idx="12"/>
          </p:nvPr>
        </p:nvSpPr>
        <p:spPr/>
        <p:txBody>
          <a:body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186630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E834D7-5728-45EF-86F2-C50F0B19B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B0FEAF-2F2B-4D19-9B27-759D12A5F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9F0350-2C1B-4950-BB35-9E5BE3869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FE53F-3150-48A8-BED8-B0A7C386465E}" type="datetimeFigureOut">
              <a:rPr lang="zh-CN" altLang="en-US" smtClean="0"/>
              <a:t>2022/3/22</a:t>
            </a:fld>
            <a:endParaRPr lang="zh-CN" altLang="en-US"/>
          </a:p>
        </p:txBody>
      </p:sp>
      <p:sp>
        <p:nvSpPr>
          <p:cNvPr id="5" name="页脚占位符 4">
            <a:extLst>
              <a:ext uri="{FF2B5EF4-FFF2-40B4-BE49-F238E27FC236}">
                <a16:creationId xmlns:a16="http://schemas.microsoft.com/office/drawing/2014/main" id="{B1574709-AF89-43F9-826C-EE2645BB3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9C465A8-3126-4338-9CE8-58E2487F8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7F9CD-152A-4C3F-A709-E65B9A162B5A}" type="slidenum">
              <a:rPr lang="zh-CN" altLang="en-US" smtClean="0"/>
              <a:t>‹#›</a:t>
            </a:fld>
            <a:endParaRPr lang="zh-CN" altLang="en-US"/>
          </a:p>
        </p:txBody>
      </p:sp>
    </p:spTree>
    <p:extLst>
      <p:ext uri="{BB962C8B-B14F-4D97-AF65-F5344CB8AC3E}">
        <p14:creationId xmlns:p14="http://schemas.microsoft.com/office/powerpoint/2010/main" val="461944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1.png"/><Relationship Id="rId18" Type="http://schemas.openxmlformats.org/officeDocument/2006/relationships/image" Target="../media/image291.png"/><Relationship Id="rId3" Type="http://schemas.openxmlformats.org/officeDocument/2006/relationships/image" Target="../media/image44.png"/><Relationship Id="rId7" Type="http://schemas.openxmlformats.org/officeDocument/2006/relationships/image" Target="../media/image31.svg"/><Relationship Id="rId12" Type="http://schemas.openxmlformats.org/officeDocument/2006/relationships/image" Target="../media/image221.png"/><Relationship Id="rId17" Type="http://schemas.openxmlformats.org/officeDocument/2006/relationships/image" Target="../media/image28.svg"/><Relationship Id="rId2" Type="http://schemas.openxmlformats.org/officeDocument/2006/relationships/image" Target="../media/image1.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24.svg"/><Relationship Id="rId5" Type="http://schemas.openxmlformats.org/officeDocument/2006/relationships/image" Target="../media/image14.svg"/><Relationship Id="rId15" Type="http://schemas.openxmlformats.org/officeDocument/2006/relationships/image" Target="../media/image45.png"/><Relationship Id="rId10" Type="http://schemas.openxmlformats.org/officeDocument/2006/relationships/image" Target="../media/image23.png"/><Relationship Id="rId19" Type="http://schemas.openxmlformats.org/officeDocument/2006/relationships/image" Target="../media/image300.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41.png"/></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47.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51.png"/><Relationship Id="rId7" Type="http://schemas.openxmlformats.org/officeDocument/2006/relationships/image" Target="../media/image17.png"/><Relationship Id="rId12" Type="http://schemas.openxmlformats.org/officeDocument/2006/relationships/image" Target="../media/image46.png"/><Relationship Id="rId17" Type="http://schemas.openxmlformats.org/officeDocument/2006/relationships/image" Target="../media/image28.svg"/><Relationship Id="rId2" Type="http://schemas.openxmlformats.org/officeDocument/2006/relationships/image" Target="../media/image1.png"/><Relationship Id="rId16" Type="http://schemas.openxmlformats.org/officeDocument/2006/relationships/image" Target="../media/image27.png"/><Relationship Id="rId20"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31.svg"/><Relationship Id="rId11" Type="http://schemas.openxmlformats.org/officeDocument/2006/relationships/image" Target="../media/image310.png"/><Relationship Id="rId5" Type="http://schemas.openxmlformats.org/officeDocument/2006/relationships/image" Target="../media/image30.png"/><Relationship Id="rId15" Type="http://schemas.openxmlformats.org/officeDocument/2006/relationships/image" Target="../media/image49.png"/><Relationship Id="rId10" Type="http://schemas.openxmlformats.org/officeDocument/2006/relationships/image" Target="../media/image24.svg"/><Relationship Id="rId19" Type="http://schemas.openxmlformats.org/officeDocument/2006/relationships/image" Target="../media/image350.png"/><Relationship Id="rId4" Type="http://schemas.openxmlformats.org/officeDocument/2006/relationships/image" Target="../media/image14.svg"/><Relationship Id="rId9" Type="http://schemas.openxmlformats.org/officeDocument/2006/relationships/image" Target="../media/image23.png"/><Relationship Id="rId14" Type="http://schemas.openxmlformats.org/officeDocument/2006/relationships/image" Target="../media/image48.png"/><Relationship Id="rId22"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6.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0.png"/><Relationship Id="rId18" Type="http://schemas.openxmlformats.org/officeDocument/2006/relationships/image" Target="../media/image260.png"/><Relationship Id="rId3" Type="http://schemas.openxmlformats.org/officeDocument/2006/relationships/image" Target="../media/image440.png"/><Relationship Id="rId21" Type="http://schemas.openxmlformats.org/officeDocument/2006/relationships/image" Target="../media/image290.png"/><Relationship Id="rId7" Type="http://schemas.openxmlformats.org/officeDocument/2006/relationships/image" Target="../media/image150.png"/><Relationship Id="rId12" Type="http://schemas.openxmlformats.org/officeDocument/2006/relationships/image" Target="../media/image200.png"/><Relationship Id="rId17" Type="http://schemas.openxmlformats.org/officeDocument/2006/relationships/image" Target="../media/image250.png"/><Relationship Id="rId2" Type="http://schemas.openxmlformats.org/officeDocument/2006/relationships/image" Target="../media/image1.png"/><Relationship Id="rId16" Type="http://schemas.openxmlformats.org/officeDocument/2006/relationships/image" Target="../media/image240.png"/><Relationship Id="rId20" Type="http://schemas.openxmlformats.org/officeDocument/2006/relationships/image" Target="../media/image280.png"/><Relationship Id="rId1" Type="http://schemas.openxmlformats.org/officeDocument/2006/relationships/slideLayout" Target="../slideLayouts/slideLayout1.xml"/><Relationship Id="rId6" Type="http://schemas.openxmlformats.org/officeDocument/2006/relationships/image" Target="../media/image140.png"/><Relationship Id="rId11" Type="http://schemas.openxmlformats.org/officeDocument/2006/relationships/image" Target="../media/image190.png"/><Relationship Id="rId5" Type="http://schemas.openxmlformats.org/officeDocument/2006/relationships/image" Target="../media/image65.png"/><Relationship Id="rId15" Type="http://schemas.openxmlformats.org/officeDocument/2006/relationships/image" Target="../media/image230.png"/><Relationship Id="rId10" Type="http://schemas.openxmlformats.org/officeDocument/2006/relationships/image" Target="../media/image180.png"/><Relationship Id="rId19" Type="http://schemas.openxmlformats.org/officeDocument/2006/relationships/image" Target="../media/image270.png"/><Relationship Id="rId4" Type="http://schemas.openxmlformats.org/officeDocument/2006/relationships/image" Target="../media/image64.png"/><Relationship Id="rId9" Type="http://schemas.openxmlformats.org/officeDocument/2006/relationships/image" Target="../media/image170.png"/><Relationship Id="rId14" Type="http://schemas.openxmlformats.org/officeDocument/2006/relationships/image" Target="../media/image220.pn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01.png"/><Relationship Id="rId5" Type="http://schemas.openxmlformats.org/officeDocument/2006/relationships/image" Target="../media/image68.png"/><Relationship Id="rId4" Type="http://schemas.openxmlformats.org/officeDocument/2006/relationships/image" Target="../media/image67.png"/></Relationships>
</file>

<file path=ppt/slides/_rels/slide1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590.png"/><Relationship Id="rId4" Type="http://schemas.openxmlformats.org/officeDocument/2006/relationships/image" Target="../media/image70.png"/><Relationship Id="rId9" Type="http://schemas.openxmlformats.org/officeDocument/2006/relationships/image" Target="../media/image75.png"/></Relationships>
</file>

<file path=ppt/slides/_rels/slide19.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8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10.png"/><Relationship Id="rId4" Type="http://schemas.openxmlformats.org/officeDocument/2006/relationships/image" Target="../media/image700.png"/></Relationships>
</file>

<file path=ppt/slides/_rels/slide21.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30.png"/></Relationships>
</file>

<file path=ppt/slides/_rels/slide22.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8" Type="http://schemas.openxmlformats.org/officeDocument/2006/relationships/image" Target="../media/image780.png"/><Relationship Id="rId3" Type="http://schemas.openxmlformats.org/officeDocument/2006/relationships/image" Target="../media/image78.png"/><Relationship Id="rId7" Type="http://schemas.openxmlformats.org/officeDocument/2006/relationships/image" Target="../media/image76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50.png"/><Relationship Id="rId5" Type="http://schemas.openxmlformats.org/officeDocument/2006/relationships/image" Target="../media/image81.png"/><Relationship Id="rId4" Type="http://schemas.openxmlformats.org/officeDocument/2006/relationships/image" Target="../media/image79.png"/></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3.png"/><Relationship Id="rId21" Type="http://schemas.openxmlformats.org/officeDocument/2006/relationships/image" Target="../media/image6.png"/><Relationship Id="rId7" Type="http://schemas.openxmlformats.org/officeDocument/2006/relationships/image" Target="../media/image17.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image" Target="../media/image1.png"/><Relationship Id="rId16" Type="http://schemas.openxmlformats.org/officeDocument/2006/relationships/image" Target="../media/image24.svg"/><Relationship Id="rId20" Type="http://schemas.openxmlformats.org/officeDocument/2006/relationships/image" Target="../media/image28.svg"/><Relationship Id="rId1" Type="http://schemas.openxmlformats.org/officeDocument/2006/relationships/slideLayout" Target="../slideLayouts/slideLayout1.xml"/><Relationship Id="rId6" Type="http://schemas.openxmlformats.org/officeDocument/2006/relationships/image" Target="../media/image16.sv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3.png"/><Relationship Id="rId10" Type="http://schemas.openxmlformats.org/officeDocument/2006/relationships/image" Target="../media/image500.png"/><Relationship Id="rId19" Type="http://schemas.openxmlformats.org/officeDocument/2006/relationships/image" Target="../media/image27.png"/><Relationship Id="rId4" Type="http://schemas.openxmlformats.org/officeDocument/2006/relationships/image" Target="../media/image14.svg"/><Relationship Id="rId9" Type="http://schemas.openxmlformats.org/officeDocument/2006/relationships/image" Target="../media/image490.png"/><Relationship Id="rId14" Type="http://schemas.openxmlformats.org/officeDocument/2006/relationships/image" Target="../media/image22.svg"/><Relationship Id="rId22" Type="http://schemas.openxmlformats.org/officeDocument/2006/relationships/image" Target="../media/image7.svg"/></Relationships>
</file>

<file path=ppt/slides/_rels/slide5.xml.rels><?xml version="1.0" encoding="UTF-8" standalone="yes"?>
<Relationships xmlns="http://schemas.openxmlformats.org/package/2006/relationships"><Relationship Id="rId18" Type="http://schemas.openxmlformats.org/officeDocument/2006/relationships/image" Target="../media/image30.png"/><Relationship Id="rId26" Type="http://schemas.openxmlformats.org/officeDocument/2006/relationships/image" Target="../media/image34.png"/><Relationship Id="rId3" Type="http://schemas.openxmlformats.org/officeDocument/2006/relationships/image" Target="../media/image29.png"/><Relationship Id="rId21" Type="http://schemas.openxmlformats.org/officeDocument/2006/relationships/image" Target="../media/image18.svg"/><Relationship Id="rId17" Type="http://schemas.openxmlformats.org/officeDocument/2006/relationships/image" Target="../media/image14.svg"/><Relationship Id="rId25" Type="http://schemas.openxmlformats.org/officeDocument/2006/relationships/image" Target="../media/image33.sv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24" Type="http://schemas.openxmlformats.org/officeDocument/2006/relationships/image" Target="../media/image32.png"/><Relationship Id="rId15" Type="http://schemas.openxmlformats.org/officeDocument/2006/relationships/image" Target="../media/image16.png"/><Relationship Id="rId23" Type="http://schemas.openxmlformats.org/officeDocument/2006/relationships/image" Target="../media/image24.svg"/><Relationship Id="rId19" Type="http://schemas.openxmlformats.org/officeDocument/2006/relationships/image" Target="../media/image31.sv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E4350-ED9C-4653-AFFD-E5E3E5CAC23A}"/>
              </a:ext>
            </a:extLst>
          </p:cNvPr>
          <p:cNvSpPr>
            <a:spLocks noGrp="1"/>
          </p:cNvSpPr>
          <p:nvPr>
            <p:ph type="ctrTitle"/>
          </p:nvPr>
        </p:nvSpPr>
        <p:spPr>
          <a:xfrm>
            <a:off x="1524000" y="1210515"/>
            <a:ext cx="9144000" cy="2387600"/>
          </a:xfrm>
        </p:spPr>
        <p:txBody>
          <a:bodyPr>
            <a:normAutofit/>
          </a:bodyPr>
          <a:lstStyle/>
          <a:p>
            <a:r>
              <a:rPr lang="en-US" altLang="zh-CN" sz="5400" b="1" dirty="0">
                <a:solidFill>
                  <a:schemeClr val="accent5">
                    <a:lumMod val="75000"/>
                  </a:schemeClr>
                </a:solidFill>
                <a:effectLst/>
                <a:latin typeface="Times New Roman" panose="02020603050405020304" pitchFamily="18" charset="0"/>
                <a:cs typeface="Times New Roman" panose="02020603050405020304" pitchFamily="18" charset="0"/>
              </a:rPr>
              <a:t>Revocable Policy-Based Chameleon Hash</a:t>
            </a:r>
            <a:endParaRPr lang="zh-CN" altLang="en-US" sz="5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BE97CB78-96AC-405E-9BA5-C5A735A72F4A}"/>
              </a:ext>
            </a:extLst>
          </p:cNvPr>
          <p:cNvSpPr>
            <a:spLocks noGrp="1"/>
          </p:cNvSpPr>
          <p:nvPr>
            <p:ph type="subTitle" idx="1"/>
          </p:nvPr>
        </p:nvSpPr>
        <p:spPr>
          <a:xfrm>
            <a:off x="1524000" y="4308437"/>
            <a:ext cx="9144000" cy="1655762"/>
          </a:xfrm>
        </p:spPr>
        <p:txBody>
          <a:bodyPr/>
          <a:lstStyle/>
          <a:p>
            <a:r>
              <a:rPr lang="zh-CN" altLang="en-US" sz="2000" dirty="0">
                <a:solidFill>
                  <a:srgbClr val="000000"/>
                </a:solidFill>
                <a:effectLst/>
                <a:latin typeface="Times New Roman" panose="02020603050405020304" pitchFamily="18" charset="0"/>
                <a:cs typeface="Times New Roman" panose="02020603050405020304" pitchFamily="18" charset="0"/>
              </a:rPr>
              <a:t>（</a:t>
            </a:r>
            <a:r>
              <a:rPr lang="en-US" altLang="zh-CN" sz="2000" dirty="0">
                <a:solidFill>
                  <a:srgbClr val="000000"/>
                </a:solidFill>
                <a:effectLst/>
                <a:latin typeface="Times New Roman" panose="02020603050405020304" pitchFamily="18" charset="0"/>
                <a:cs typeface="Times New Roman" panose="02020603050405020304" pitchFamily="18" charset="0"/>
              </a:rPr>
              <a:t>European Symposium on Research in Computer Security</a:t>
            </a:r>
            <a:r>
              <a:rPr lang="zh-CN" altLang="en-US" sz="2000" dirty="0">
                <a:solidFill>
                  <a:srgbClr val="000000"/>
                </a:solidFill>
                <a:effectLst/>
                <a:latin typeface="Times New Roman" panose="02020603050405020304" pitchFamily="18" charset="0"/>
                <a:cs typeface="Times New Roman" panose="02020603050405020304" pitchFamily="18" charset="0"/>
              </a:rPr>
              <a:t>）</a:t>
            </a:r>
            <a:endParaRPr lang="en-US" altLang="zh-CN" sz="2000" dirty="0">
              <a:solidFill>
                <a:srgbClr val="000000"/>
              </a:solidFill>
              <a:effectLst/>
              <a:latin typeface="Times New Roman" panose="02020603050405020304" pitchFamily="18" charset="0"/>
              <a:cs typeface="Times New Roman" panose="02020603050405020304" pitchFamily="18" charset="0"/>
            </a:endParaRPr>
          </a:p>
          <a:p>
            <a:r>
              <a:rPr lang="zh-CN" altLang="en-US" sz="2000" dirty="0">
                <a:solidFill>
                  <a:srgbClr val="000000"/>
                </a:solidFill>
                <a:effectLst/>
                <a:latin typeface="Times New Roman" panose="02020603050405020304" pitchFamily="18" charset="0"/>
                <a:cs typeface="Times New Roman" panose="02020603050405020304" pitchFamily="18" charset="0"/>
              </a:rPr>
              <a:t>（</a:t>
            </a:r>
            <a:r>
              <a:rPr lang="en-US" altLang="zh-CN" sz="2000" dirty="0">
                <a:solidFill>
                  <a:srgbClr val="000000"/>
                </a:solidFill>
                <a:effectLst/>
                <a:latin typeface="Times New Roman" panose="02020603050405020304" pitchFamily="18" charset="0"/>
                <a:cs typeface="Times New Roman" panose="02020603050405020304" pitchFamily="18" charset="0"/>
              </a:rPr>
              <a:t>ESORICS 2021</a:t>
            </a:r>
            <a:r>
              <a:rPr lang="zh-CN" altLang="en-US" sz="2000" dirty="0">
                <a:solidFill>
                  <a:srgbClr val="000000"/>
                </a:solidFill>
                <a:effectLst/>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汇报人：李佳薇</a:t>
            </a:r>
          </a:p>
        </p:txBody>
      </p:sp>
      <p:grpSp>
        <p:nvGrpSpPr>
          <p:cNvPr id="4" name="组合 3">
            <a:extLst>
              <a:ext uri="{FF2B5EF4-FFF2-40B4-BE49-F238E27FC236}">
                <a16:creationId xmlns:a16="http://schemas.microsoft.com/office/drawing/2014/main" id="{FFF50510-ABB0-4065-ABA8-1623845ACB47}"/>
              </a:ext>
            </a:extLst>
          </p:cNvPr>
          <p:cNvGrpSpPr/>
          <p:nvPr/>
        </p:nvGrpSpPr>
        <p:grpSpPr>
          <a:xfrm>
            <a:off x="168517" y="168238"/>
            <a:ext cx="3608070" cy="874395"/>
            <a:chOff x="820" y="783"/>
            <a:chExt cx="5682" cy="1377"/>
          </a:xfrm>
        </p:grpSpPr>
        <p:pic>
          <p:nvPicPr>
            <p:cNvPr id="5" name="图片 4">
              <a:extLst>
                <a:ext uri="{FF2B5EF4-FFF2-40B4-BE49-F238E27FC236}">
                  <a16:creationId xmlns:a16="http://schemas.microsoft.com/office/drawing/2014/main" id="{DE154025-ED1E-4BD8-96C1-54CE888731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6" name="文本框 8">
              <a:extLst>
                <a:ext uri="{FF2B5EF4-FFF2-40B4-BE49-F238E27FC236}">
                  <a16:creationId xmlns:a16="http://schemas.microsoft.com/office/drawing/2014/main" id="{FFA5ED33-8449-4CE6-825A-F91605A07087}"/>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48AB228-9A84-46AE-96DC-C72D96183878}"/>
                  </a:ext>
                </a:extLst>
              </p:cNvPr>
              <p:cNvSpPr txBox="1"/>
              <p:nvPr/>
            </p:nvSpPr>
            <p:spPr>
              <a:xfrm>
                <a:off x="3238500" y="3939105"/>
                <a:ext cx="6096000" cy="369332"/>
              </a:xfrm>
              <a:prstGeom prst="rect">
                <a:avLst/>
              </a:prstGeom>
              <a:noFill/>
            </p:spPr>
            <p:txBody>
              <a:bodyPr wrap="square">
                <a:spAutoFit/>
              </a:bodyPr>
              <a:lstStyle/>
              <a:p>
                <a:r>
                  <a:rPr lang="en-US" altLang="zh-CN" sz="1800" dirty="0">
                    <a:solidFill>
                      <a:srgbClr val="000000"/>
                    </a:solidFill>
                    <a:effectLst/>
                    <a:latin typeface="Roboto-Regular"/>
                  </a:rPr>
                  <a:t>(</a:t>
                </a:r>
                <a14:m>
                  <m:oMath xmlns:m="http://schemas.openxmlformats.org/officeDocument/2006/math">
                    <m:r>
                      <m:rPr>
                        <m:sty m:val="p"/>
                      </m:rPr>
                      <a:rPr lang="en-US" altLang="zh-CN" sz="1800" i="1" dirty="0" smtClean="0">
                        <a:solidFill>
                          <a:srgbClr val="000000"/>
                        </a:solidFill>
                        <a:effectLst/>
                        <a:latin typeface="Cambria Math" panose="02040503050406030204" pitchFamily="18" charset="0"/>
                      </a:rPr>
                      <m:t>XU</m:t>
                    </m:r>
                    <m:r>
                      <a:rPr lang="en-US" altLang="zh-CN" sz="1800" i="1" dirty="0" smtClean="0">
                        <a:solidFill>
                          <a:srgbClr val="000000"/>
                        </a:solidFill>
                        <a:effectLst/>
                        <a:latin typeface="Cambria Math" panose="02040503050406030204" pitchFamily="18" charset="0"/>
                      </a:rPr>
                      <m:t> </m:t>
                    </m:r>
                    <m:r>
                      <m:rPr>
                        <m:sty m:val="p"/>
                      </m:rPr>
                      <a:rPr lang="en-US" altLang="zh-CN" sz="1800" i="1" dirty="0" smtClean="0">
                        <a:solidFill>
                          <a:srgbClr val="000000"/>
                        </a:solidFill>
                        <a:effectLst/>
                        <a:latin typeface="Cambria Math" panose="02040503050406030204" pitchFamily="18" charset="0"/>
                      </a:rPr>
                      <m:t>Shengmin</m:t>
                    </m:r>
                    <m:r>
                      <a:rPr lang="en-US" altLang="zh-CN" sz="1800" i="1" dirty="0" smtClean="0">
                        <a:solidFill>
                          <a:srgbClr val="000000"/>
                        </a:solidFill>
                        <a:effectLst/>
                        <a:latin typeface="Cambria Math" panose="02040503050406030204" pitchFamily="18" charset="0"/>
                      </a:rPr>
                      <m:t>; </m:t>
                    </m:r>
                    <m:r>
                      <m:rPr>
                        <m:sty m:val="p"/>
                      </m:rPr>
                      <a:rPr lang="en-US" altLang="zh-CN" sz="1800" i="1" dirty="0" smtClean="0">
                        <a:solidFill>
                          <a:srgbClr val="000000"/>
                        </a:solidFill>
                        <a:effectLst/>
                        <a:latin typeface="Cambria Math" panose="02040503050406030204" pitchFamily="18" charset="0"/>
                      </a:rPr>
                      <m:t>NING</m:t>
                    </m:r>
                    <m:r>
                      <a:rPr lang="en-US" altLang="zh-CN" sz="1800" i="1" dirty="0" smtClean="0">
                        <a:solidFill>
                          <a:srgbClr val="000000"/>
                        </a:solidFill>
                        <a:effectLst/>
                        <a:latin typeface="Cambria Math" panose="02040503050406030204" pitchFamily="18" charset="0"/>
                      </a:rPr>
                      <m:t> </m:t>
                    </m:r>
                    <m:r>
                      <m:rPr>
                        <m:sty m:val="p"/>
                      </m:rPr>
                      <a:rPr lang="en-US" altLang="zh-CN" sz="1800" i="1" dirty="0" smtClean="0">
                        <a:solidFill>
                          <a:srgbClr val="000000"/>
                        </a:solidFill>
                        <a:effectLst/>
                        <a:latin typeface="Cambria Math" panose="02040503050406030204" pitchFamily="18" charset="0"/>
                      </a:rPr>
                      <m:t>Jianting</m:t>
                    </m:r>
                    <m:r>
                      <a:rPr lang="en-US" altLang="zh-CN" sz="1800" i="1" dirty="0" smtClean="0">
                        <a:solidFill>
                          <a:srgbClr val="000000"/>
                        </a:solidFill>
                        <a:effectLst/>
                        <a:latin typeface="Cambria Math" panose="02040503050406030204" pitchFamily="18" charset="0"/>
                      </a:rPr>
                      <m:t>; </m:t>
                    </m:r>
                    <m:r>
                      <m:rPr>
                        <m:sty m:val="p"/>
                      </m:rPr>
                      <a:rPr lang="en-US" altLang="zh-CN" sz="1800" i="1" dirty="0" smtClean="0">
                        <a:solidFill>
                          <a:srgbClr val="000000"/>
                        </a:solidFill>
                        <a:effectLst/>
                        <a:latin typeface="Cambria Math" panose="02040503050406030204" pitchFamily="18" charset="0"/>
                      </a:rPr>
                      <m:t>MA</m:t>
                    </m:r>
                    <m:r>
                      <a:rPr lang="en-US" altLang="zh-CN" sz="1800" i="1" dirty="0" smtClean="0">
                        <a:solidFill>
                          <a:srgbClr val="000000"/>
                        </a:solidFill>
                        <a:effectLst/>
                        <a:latin typeface="Cambria Math" panose="02040503050406030204" pitchFamily="18" charset="0"/>
                      </a:rPr>
                      <m:t> </m:t>
                    </m:r>
                    <m:r>
                      <m:rPr>
                        <m:sty m:val="p"/>
                      </m:rPr>
                      <a:rPr lang="en-US" altLang="zh-CN" sz="1800" i="1" dirty="0" smtClean="0">
                        <a:solidFill>
                          <a:srgbClr val="000000"/>
                        </a:solidFill>
                        <a:effectLst/>
                        <a:latin typeface="Cambria Math" panose="02040503050406030204" pitchFamily="18" charset="0"/>
                      </a:rPr>
                      <m:t>Jinhua</m:t>
                    </m:r>
                    <m:r>
                      <a:rPr lang="en-US" altLang="zh-CN" sz="1800" i="1" dirty="0" smtClean="0">
                        <a:solidFill>
                          <a:srgbClr val="000000"/>
                        </a:solidFill>
                        <a:effectLst/>
                        <a:latin typeface="Cambria Math" panose="02040503050406030204" pitchFamily="18" charset="0"/>
                      </a:rPr>
                      <m:t>; </m:t>
                    </m:r>
                    <m:r>
                      <m:rPr>
                        <m:sty m:val="p"/>
                      </m:rPr>
                      <a:rPr lang="en-US" altLang="zh-CN" sz="1800" i="1" dirty="0" smtClean="0">
                        <a:solidFill>
                          <a:srgbClr val="000000"/>
                        </a:solidFill>
                        <a:effectLst/>
                        <a:latin typeface="Cambria Math" panose="02040503050406030204" pitchFamily="18" charset="0"/>
                      </a:rPr>
                      <m:t>XU</m:t>
                    </m:r>
                    <m:r>
                      <a:rPr lang="en-US" altLang="zh-CN" sz="1800" i="1" dirty="0" smtClean="0">
                        <a:solidFill>
                          <a:srgbClr val="000000"/>
                        </a:solidFill>
                        <a:effectLst/>
                        <a:latin typeface="Cambria Math" panose="02040503050406030204" pitchFamily="18" charset="0"/>
                      </a:rPr>
                      <m:t> </m:t>
                    </m:r>
                    <m:r>
                      <m:rPr>
                        <m:sty m:val="p"/>
                      </m:rPr>
                      <a:rPr lang="en-US" altLang="zh-CN" sz="1800" i="1" dirty="0" smtClean="0">
                        <a:solidFill>
                          <a:srgbClr val="000000"/>
                        </a:solidFill>
                        <a:effectLst/>
                        <a:latin typeface="Cambria Math" panose="02040503050406030204" pitchFamily="18" charset="0"/>
                      </a:rPr>
                      <m:t>Guowen</m:t>
                    </m:r>
                  </m:oMath>
                </a14:m>
                <a:r>
                  <a:rPr lang="en-US" altLang="zh-CN" sz="1800" dirty="0">
                    <a:solidFill>
                      <a:srgbClr val="000000"/>
                    </a:solidFill>
                    <a:effectLst/>
                    <a:latin typeface="Roboto-Regular"/>
                  </a:rPr>
                  <a:t>;) </a:t>
                </a:r>
                <a:endParaRPr lang="zh-CN" altLang="en-US" dirty="0"/>
              </a:p>
            </p:txBody>
          </p:sp>
        </mc:Choice>
        <mc:Fallback>
          <p:sp>
            <p:nvSpPr>
              <p:cNvPr id="8" name="文本框 7">
                <a:extLst>
                  <a:ext uri="{FF2B5EF4-FFF2-40B4-BE49-F238E27FC236}">
                    <a16:creationId xmlns:a16="http://schemas.microsoft.com/office/drawing/2014/main" id="{348AB228-9A84-46AE-96DC-C72D96183878}"/>
                  </a:ext>
                </a:extLst>
              </p:cNvPr>
              <p:cNvSpPr txBox="1">
                <a:spLocks noRot="1" noChangeAspect="1" noMove="1" noResize="1" noEditPoints="1" noAdjustHandles="1" noChangeArrowheads="1" noChangeShapeType="1" noTextEdit="1"/>
              </p:cNvSpPr>
              <p:nvPr/>
            </p:nvSpPr>
            <p:spPr>
              <a:xfrm>
                <a:off x="3238500" y="3939105"/>
                <a:ext cx="6096000" cy="369332"/>
              </a:xfrm>
              <a:prstGeom prst="rect">
                <a:avLst/>
              </a:prstGeom>
              <a:blipFill>
                <a:blip r:embed="rId3"/>
                <a:stretch>
                  <a:fillRect l="-800"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7124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7512424" y="622326"/>
            <a:ext cx="4052046"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Revocable Policy-Based Chameleon Hash</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84F0F4E-41B6-45F8-BE4A-1D2FF126E28A}"/>
              </a:ext>
            </a:extLst>
          </p:cNvPr>
          <p:cNvSpPr txBox="1"/>
          <p:nvPr/>
        </p:nvSpPr>
        <p:spPr>
          <a:xfrm>
            <a:off x="807094" y="6106392"/>
            <a:ext cx="10578082" cy="276999"/>
          </a:xfrm>
          <a:prstGeom prst="rect">
            <a:avLst/>
          </a:prstGeom>
          <a:noFill/>
          <a:ln>
            <a:solidFill>
              <a:schemeClr val="accent5">
                <a:lumMod val="75000"/>
              </a:schemeClr>
            </a:solidFill>
          </a:ln>
        </p:spPr>
        <p:txBody>
          <a:bodyPr wrap="square">
            <a:spAutoFit/>
          </a:bodyPr>
          <a:lstStyle/>
          <a:p>
            <a:r>
              <a:rPr lang="en-US" altLang="zh-CN" sz="1200" dirty="0" err="1">
                <a:solidFill>
                  <a:srgbClr val="0070C0"/>
                </a:solidFill>
                <a:effectLst/>
                <a:latin typeface="Times New Roman" panose="02020603050405020304" pitchFamily="18" charset="0"/>
                <a:cs typeface="Times New Roman" panose="02020603050405020304" pitchFamily="18" charset="0"/>
              </a:rPr>
              <a:t>Derler</a:t>
            </a:r>
            <a:r>
              <a:rPr lang="en-US" altLang="zh-CN" sz="1200" dirty="0">
                <a:solidFill>
                  <a:srgbClr val="0070C0"/>
                </a:solidFill>
                <a:effectLst/>
                <a:latin typeface="Times New Roman" panose="02020603050405020304" pitchFamily="18" charset="0"/>
                <a:cs typeface="Times New Roman" panose="02020603050405020304" pitchFamily="18" charset="0"/>
              </a:rPr>
              <a:t>, D., </a:t>
            </a:r>
            <a:r>
              <a:rPr lang="en-US" altLang="zh-CN" sz="1200" dirty="0" err="1">
                <a:solidFill>
                  <a:srgbClr val="0070C0"/>
                </a:solidFill>
                <a:effectLst/>
                <a:latin typeface="Times New Roman" panose="02020603050405020304" pitchFamily="18" charset="0"/>
                <a:cs typeface="Times New Roman" panose="02020603050405020304" pitchFamily="18" charset="0"/>
              </a:rPr>
              <a:t>Samelin</a:t>
            </a:r>
            <a:r>
              <a:rPr lang="en-US" altLang="zh-CN" sz="1200" dirty="0">
                <a:solidFill>
                  <a:srgbClr val="0070C0"/>
                </a:solidFill>
                <a:effectLst/>
                <a:latin typeface="Times New Roman" panose="02020603050405020304" pitchFamily="18" charset="0"/>
                <a:cs typeface="Times New Roman" panose="02020603050405020304" pitchFamily="18" charset="0"/>
              </a:rPr>
              <a:t>, K., </a:t>
            </a:r>
            <a:r>
              <a:rPr lang="en-US" altLang="zh-CN" sz="1200" dirty="0" err="1">
                <a:solidFill>
                  <a:srgbClr val="0070C0"/>
                </a:solidFill>
                <a:effectLst/>
                <a:latin typeface="Times New Roman" panose="02020603050405020304" pitchFamily="18" charset="0"/>
                <a:cs typeface="Times New Roman" panose="02020603050405020304" pitchFamily="18" charset="0"/>
              </a:rPr>
              <a:t>Slamanig</a:t>
            </a:r>
            <a:r>
              <a:rPr lang="en-US" altLang="zh-CN" sz="1200" dirty="0">
                <a:solidFill>
                  <a:srgbClr val="0070C0"/>
                </a:solidFill>
                <a:effectLst/>
                <a:latin typeface="Times New Roman" panose="02020603050405020304" pitchFamily="18" charset="0"/>
                <a:cs typeface="Times New Roman" panose="02020603050405020304" pitchFamily="18" charset="0"/>
              </a:rPr>
              <a:t>, D., </a:t>
            </a:r>
            <a:r>
              <a:rPr lang="en-US" altLang="zh-CN" sz="1200" dirty="0" err="1">
                <a:solidFill>
                  <a:srgbClr val="0070C0"/>
                </a:solidFill>
                <a:effectLst/>
                <a:latin typeface="Times New Roman" panose="02020603050405020304" pitchFamily="18" charset="0"/>
                <a:cs typeface="Times New Roman" panose="02020603050405020304" pitchFamily="18" charset="0"/>
              </a:rPr>
              <a:t>Striecks</a:t>
            </a:r>
            <a:r>
              <a:rPr lang="en-US" altLang="zh-CN" sz="1200" dirty="0">
                <a:solidFill>
                  <a:srgbClr val="0070C0"/>
                </a:solidFill>
                <a:effectLst/>
                <a:latin typeface="Times New Roman" panose="02020603050405020304" pitchFamily="18" charset="0"/>
                <a:cs typeface="Times New Roman" panose="02020603050405020304" pitchFamily="18" charset="0"/>
              </a:rPr>
              <a:t>, C.: Fine-grained and controlled rewriting in blockchains: Chameleon-hashing gone attribute-based. In: NDSS (2019)</a:t>
            </a:r>
            <a:endParaRPr lang="zh-CN" altLang="en-US" sz="1200" dirty="0">
              <a:solidFill>
                <a:srgbClr val="0070C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F12E2A5-6DD2-4233-B0CD-EEE970439A9B}"/>
              </a:ext>
            </a:extLst>
          </p:cNvPr>
          <p:cNvPicPr>
            <a:picLocks noChangeAspect="1"/>
          </p:cNvPicPr>
          <p:nvPr/>
        </p:nvPicPr>
        <p:blipFill>
          <a:blip r:embed="rId3"/>
          <a:stretch>
            <a:fillRect/>
          </a:stretch>
        </p:blipFill>
        <p:spPr>
          <a:xfrm>
            <a:off x="811641" y="1596134"/>
            <a:ext cx="5891902" cy="4019170"/>
          </a:xfrm>
          <a:prstGeom prst="rect">
            <a:avLst/>
          </a:prstGeom>
        </p:spPr>
      </p:pic>
      <p:grpSp>
        <p:nvGrpSpPr>
          <p:cNvPr id="2" name="组合 1">
            <a:extLst>
              <a:ext uri="{FF2B5EF4-FFF2-40B4-BE49-F238E27FC236}">
                <a16:creationId xmlns:a16="http://schemas.microsoft.com/office/drawing/2014/main" id="{03C99BE9-00F6-4157-A96B-959DF08AFB8A}"/>
              </a:ext>
            </a:extLst>
          </p:cNvPr>
          <p:cNvGrpSpPr/>
          <p:nvPr/>
        </p:nvGrpSpPr>
        <p:grpSpPr>
          <a:xfrm>
            <a:off x="6956700" y="1613818"/>
            <a:ext cx="4676391" cy="3295693"/>
            <a:chOff x="7216676" y="1840651"/>
            <a:chExt cx="4676391" cy="3295693"/>
          </a:xfrm>
        </p:grpSpPr>
        <p:grpSp>
          <p:nvGrpSpPr>
            <p:cNvPr id="9" name="组合 8">
              <a:extLst>
                <a:ext uri="{FF2B5EF4-FFF2-40B4-BE49-F238E27FC236}">
                  <a16:creationId xmlns:a16="http://schemas.microsoft.com/office/drawing/2014/main" id="{D73567C4-65B2-4F07-8E35-8428EFC56642}"/>
                </a:ext>
              </a:extLst>
            </p:cNvPr>
            <p:cNvGrpSpPr/>
            <p:nvPr/>
          </p:nvGrpSpPr>
          <p:grpSpPr>
            <a:xfrm>
              <a:off x="7216676" y="1840651"/>
              <a:ext cx="4676391" cy="3295693"/>
              <a:chOff x="7436451" y="1229346"/>
              <a:chExt cx="4676391" cy="3295693"/>
            </a:xfrm>
          </p:grpSpPr>
          <p:pic>
            <p:nvPicPr>
              <p:cNvPr id="10" name="图形 9" descr="教授">
                <a:extLst>
                  <a:ext uri="{FF2B5EF4-FFF2-40B4-BE49-F238E27FC236}">
                    <a16:creationId xmlns:a16="http://schemas.microsoft.com/office/drawing/2014/main" id="{E46E3996-8D2A-4154-B366-D36F545AA0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51774" y="3279824"/>
                <a:ext cx="681537" cy="681537"/>
              </a:xfrm>
              <a:prstGeom prst="rect">
                <a:avLst/>
              </a:prstGeom>
            </p:spPr>
          </p:pic>
          <p:pic>
            <p:nvPicPr>
              <p:cNvPr id="11" name="图形 10" descr="程序员">
                <a:extLst>
                  <a:ext uri="{FF2B5EF4-FFF2-40B4-BE49-F238E27FC236}">
                    <a16:creationId xmlns:a16="http://schemas.microsoft.com/office/drawing/2014/main" id="{71FAE14B-4AF5-4F05-AD43-DE8521DB33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11475" y="3183563"/>
                <a:ext cx="671228" cy="671228"/>
              </a:xfrm>
              <a:prstGeom prst="rect">
                <a:avLst/>
              </a:prstGeom>
            </p:spPr>
          </p:pic>
          <p:pic>
            <p:nvPicPr>
              <p:cNvPr id="12" name="图形 11" descr="银行">
                <a:extLst>
                  <a:ext uri="{FF2B5EF4-FFF2-40B4-BE49-F238E27FC236}">
                    <a16:creationId xmlns:a16="http://schemas.microsoft.com/office/drawing/2014/main" id="{E2E026DF-BF8B-4D9B-9323-E26B482D01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81589" y="1229346"/>
                <a:ext cx="588818" cy="588818"/>
              </a:xfrm>
              <a:prstGeom prst="rect">
                <a:avLst/>
              </a:prstGeom>
            </p:spPr>
          </p:pic>
          <p:pic>
            <p:nvPicPr>
              <p:cNvPr id="13" name="图形 12" descr="文档">
                <a:extLst>
                  <a:ext uri="{FF2B5EF4-FFF2-40B4-BE49-F238E27FC236}">
                    <a16:creationId xmlns:a16="http://schemas.microsoft.com/office/drawing/2014/main" id="{61A97D3F-76FB-4AA4-8BAD-41006C67B45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36881" y="3127010"/>
                <a:ext cx="555139" cy="555139"/>
              </a:xfrm>
              <a:prstGeom prst="rect">
                <a:avLst/>
              </a:prstGeom>
            </p:spPr>
          </p:pic>
          <p:sp>
            <p:nvSpPr>
              <p:cNvPr id="16" name="文本框 15">
                <a:extLst>
                  <a:ext uri="{FF2B5EF4-FFF2-40B4-BE49-F238E27FC236}">
                    <a16:creationId xmlns:a16="http://schemas.microsoft.com/office/drawing/2014/main" id="{FA7E79B4-C0E2-42AB-85A0-BCC4F8A3D203}"/>
                  </a:ext>
                </a:extLst>
              </p:cNvPr>
              <p:cNvSpPr txBox="1"/>
              <p:nvPr/>
            </p:nvSpPr>
            <p:spPr>
              <a:xfrm>
                <a:off x="7436451" y="3785154"/>
                <a:ext cx="1183985"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数据拥有者</a:t>
                </a:r>
              </a:p>
            </p:txBody>
          </p:sp>
          <p:sp>
            <p:nvSpPr>
              <p:cNvPr id="17" name="文本框 16">
                <a:extLst>
                  <a:ext uri="{FF2B5EF4-FFF2-40B4-BE49-F238E27FC236}">
                    <a16:creationId xmlns:a16="http://schemas.microsoft.com/office/drawing/2014/main" id="{58E93347-5DD4-4A87-A02B-54D706BBE94D}"/>
                  </a:ext>
                </a:extLst>
              </p:cNvPr>
              <p:cNvSpPr txBox="1"/>
              <p:nvPr/>
            </p:nvSpPr>
            <p:spPr>
              <a:xfrm>
                <a:off x="10905010" y="3952022"/>
                <a:ext cx="1207832"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拥有变色龙陷门的人</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778871B-4CE4-4D57-8A91-925A20246DA3}"/>
                      </a:ext>
                    </a:extLst>
                  </p:cNvPr>
                  <p:cNvSpPr txBox="1"/>
                  <p:nvPr/>
                </p:nvSpPr>
                <p:spPr>
                  <a:xfrm>
                    <a:off x="8577277" y="2862875"/>
                    <a:ext cx="100783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消息</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𝑚</m:t>
                        </m:r>
                      </m:oMath>
                    </a14:m>
                    <a:endParaRPr lang="zh-CN" altLang="en-US" sz="1400" dirty="0">
                      <a:latin typeface="宋体" panose="02010600030101010101" pitchFamily="2" charset="-122"/>
                      <a:ea typeface="宋体" panose="02010600030101010101" pitchFamily="2" charset="-122"/>
                    </a:endParaRPr>
                  </a:p>
                </p:txBody>
              </p:sp>
            </mc:Choice>
            <mc:Fallback xmlns="">
              <p:sp>
                <p:nvSpPr>
                  <p:cNvPr id="19" name="文本框 18">
                    <a:extLst>
                      <a:ext uri="{FF2B5EF4-FFF2-40B4-BE49-F238E27FC236}">
                        <a16:creationId xmlns:a16="http://schemas.microsoft.com/office/drawing/2014/main" id="{A778871B-4CE4-4D57-8A91-925A20246DA3}"/>
                      </a:ext>
                    </a:extLst>
                  </p:cNvPr>
                  <p:cNvSpPr txBox="1">
                    <a:spLocks noRot="1" noChangeAspect="1" noMove="1" noResize="1" noEditPoints="1" noAdjustHandles="1" noChangeArrowheads="1" noChangeShapeType="1" noTextEdit="1"/>
                  </p:cNvSpPr>
                  <p:nvPr/>
                </p:nvSpPr>
                <p:spPr>
                  <a:xfrm>
                    <a:off x="8577277" y="2862875"/>
                    <a:ext cx="1007834" cy="307777"/>
                  </a:xfrm>
                  <a:prstGeom prst="rect">
                    <a:avLst/>
                  </a:prstGeom>
                  <a:blipFill>
                    <a:blip r:embed="rId12"/>
                    <a:stretch>
                      <a:fillRect l="-1818" t="-5882" b="-17647"/>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27DB3828-1BDF-4E0D-91D6-8690AE7BD1FB}"/>
                  </a:ext>
                </a:extLst>
              </p:cNvPr>
              <p:cNvGrpSpPr/>
              <p:nvPr/>
            </p:nvGrpSpPr>
            <p:grpSpPr>
              <a:xfrm>
                <a:off x="8555216" y="3831321"/>
                <a:ext cx="649088" cy="417768"/>
                <a:chOff x="7327228" y="4769143"/>
                <a:chExt cx="1159079" cy="768840"/>
              </a:xfrm>
            </p:grpSpPr>
            <p:sp>
              <p:nvSpPr>
                <p:cNvPr id="33" name="椭圆 32">
                  <a:extLst>
                    <a:ext uri="{FF2B5EF4-FFF2-40B4-BE49-F238E27FC236}">
                      <a16:creationId xmlns:a16="http://schemas.microsoft.com/office/drawing/2014/main" id="{9E9ECF15-E061-4800-A0BB-3A8D26F31759}"/>
                    </a:ext>
                  </a:extLst>
                </p:cNvPr>
                <p:cNvSpPr/>
                <p:nvPr/>
              </p:nvSpPr>
              <p:spPr>
                <a:xfrm>
                  <a:off x="7840184" y="4769143"/>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3F88D0B-ACF4-408C-8945-B98CE0FEDD04}"/>
                    </a:ext>
                  </a:extLst>
                </p:cNvPr>
                <p:cNvSpPr/>
                <p:nvPr/>
              </p:nvSpPr>
              <p:spPr>
                <a:xfrm>
                  <a:off x="7575177" y="5059071"/>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4906968-2CF8-4AE4-BD2D-B82DF7F23CE8}"/>
                    </a:ext>
                  </a:extLst>
                </p:cNvPr>
                <p:cNvSpPr/>
                <p:nvPr/>
              </p:nvSpPr>
              <p:spPr>
                <a:xfrm>
                  <a:off x="8054634" y="5329581"/>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A42CA424-88AF-4784-9FFE-193B8663579E}"/>
                    </a:ext>
                  </a:extLst>
                </p:cNvPr>
                <p:cNvSpPr/>
                <p:nvPr/>
              </p:nvSpPr>
              <p:spPr>
                <a:xfrm>
                  <a:off x="7327228" y="5334777"/>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EF3085C-9D61-48FD-995C-AEE220D712EE}"/>
                    </a:ext>
                  </a:extLst>
                </p:cNvPr>
                <p:cNvSpPr/>
                <p:nvPr/>
              </p:nvSpPr>
              <p:spPr>
                <a:xfrm>
                  <a:off x="7797544" y="5334777"/>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55506944-873E-4EE7-B3A7-5696EFD30BB7}"/>
                    </a:ext>
                  </a:extLst>
                </p:cNvPr>
                <p:cNvSpPr/>
                <p:nvPr/>
              </p:nvSpPr>
              <p:spPr>
                <a:xfrm>
                  <a:off x="8148764" y="5044575"/>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391B8ABB-AB3B-4781-9478-ABE48F02AD01}"/>
                    </a:ext>
                  </a:extLst>
                </p:cNvPr>
                <p:cNvSpPr/>
                <p:nvPr/>
              </p:nvSpPr>
              <p:spPr>
                <a:xfrm>
                  <a:off x="7559161" y="5334777"/>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BCB11C32-1663-44E0-8CB0-D696A3DE6B5E}"/>
                    </a:ext>
                  </a:extLst>
                </p:cNvPr>
                <p:cNvSpPr/>
                <p:nvPr/>
              </p:nvSpPr>
              <p:spPr>
                <a:xfrm>
                  <a:off x="8298048" y="5320994"/>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665847D1-A8B2-4BC0-B787-4AE2310929F1}"/>
                    </a:ext>
                  </a:extLst>
                </p:cNvPr>
                <p:cNvCxnSpPr>
                  <a:stCxn id="33" idx="4"/>
                  <a:endCxn id="34" idx="0"/>
                </p:cNvCxnSpPr>
                <p:nvPr/>
              </p:nvCxnSpPr>
              <p:spPr>
                <a:xfrm flipH="1">
                  <a:off x="7669307" y="4972349"/>
                  <a:ext cx="265007" cy="86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26887EB-A35B-4AC5-9E84-17EAB03B5719}"/>
                    </a:ext>
                  </a:extLst>
                </p:cNvPr>
                <p:cNvCxnSpPr>
                  <a:stCxn id="33" idx="4"/>
                  <a:endCxn id="38" idx="0"/>
                </p:cNvCxnSpPr>
                <p:nvPr/>
              </p:nvCxnSpPr>
              <p:spPr>
                <a:xfrm>
                  <a:off x="7934314" y="4972349"/>
                  <a:ext cx="308580" cy="72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D24197D-C360-4756-B8D3-92242A3B83CD}"/>
                    </a:ext>
                  </a:extLst>
                </p:cNvPr>
                <p:cNvCxnSpPr>
                  <a:cxnSpLocks/>
                  <a:stCxn id="34" idx="4"/>
                  <a:endCxn id="36" idx="0"/>
                </p:cNvCxnSpPr>
                <p:nvPr/>
              </p:nvCxnSpPr>
              <p:spPr>
                <a:xfrm flipH="1">
                  <a:off x="7421358" y="5262277"/>
                  <a:ext cx="247949" cy="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3B98B12-89CB-4C60-A4FE-021CDE670C59}"/>
                    </a:ext>
                  </a:extLst>
                </p:cNvPr>
                <p:cNvCxnSpPr>
                  <a:cxnSpLocks/>
                  <a:stCxn id="34" idx="4"/>
                  <a:endCxn id="39" idx="1"/>
                </p:cNvCxnSpPr>
                <p:nvPr/>
              </p:nvCxnSpPr>
              <p:spPr>
                <a:xfrm flipH="1">
                  <a:off x="7586731" y="5262277"/>
                  <a:ext cx="82576" cy="102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B17169-D431-4EA5-9AA6-C35F54A5F579}"/>
                    </a:ext>
                  </a:extLst>
                </p:cNvPr>
                <p:cNvCxnSpPr>
                  <a:cxnSpLocks/>
                  <a:stCxn id="34" idx="4"/>
                  <a:endCxn id="37" idx="0"/>
                </p:cNvCxnSpPr>
                <p:nvPr/>
              </p:nvCxnSpPr>
              <p:spPr>
                <a:xfrm>
                  <a:off x="7669307" y="5262277"/>
                  <a:ext cx="222367" cy="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4463361D-2F5A-4E28-BE3C-4DF50B05D097}"/>
                    </a:ext>
                  </a:extLst>
                </p:cNvPr>
                <p:cNvCxnSpPr>
                  <a:cxnSpLocks/>
                  <a:stCxn id="38" idx="4"/>
                  <a:endCxn id="35" idx="0"/>
                </p:cNvCxnSpPr>
                <p:nvPr/>
              </p:nvCxnSpPr>
              <p:spPr>
                <a:xfrm flipH="1">
                  <a:off x="8148764" y="5247781"/>
                  <a:ext cx="94130" cy="8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03AF80E-A54D-4E53-BF95-A0BB4275CA53}"/>
                    </a:ext>
                  </a:extLst>
                </p:cNvPr>
                <p:cNvCxnSpPr>
                  <a:stCxn id="38" idx="4"/>
                  <a:endCxn id="40" idx="0"/>
                </p:cNvCxnSpPr>
                <p:nvPr/>
              </p:nvCxnSpPr>
              <p:spPr>
                <a:xfrm>
                  <a:off x="8242894" y="5247781"/>
                  <a:ext cx="149284" cy="7321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0350CEAD-866F-436F-A8B8-B99AAE764C17}"/>
                  </a:ext>
                </a:extLst>
              </p:cNvPr>
              <p:cNvSpPr txBox="1"/>
              <p:nvPr/>
            </p:nvSpPr>
            <p:spPr>
              <a:xfrm>
                <a:off x="8240084" y="4217262"/>
                <a:ext cx="1483129"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访问控制结构</a:t>
                </a:r>
                <a:r>
                  <a:rPr lang="en-US" altLang="zh-CN" sz="1400" dirty="0">
                    <a:latin typeface="宋体" panose="02010600030101010101" pitchFamily="2" charset="-122"/>
                    <a:ea typeface="宋体" panose="02010600030101010101" pitchFamily="2" charset="-122"/>
                  </a:rPr>
                  <a:t>A</a:t>
                </a:r>
                <a:endParaRPr lang="zh-CN" altLang="en-US" sz="1400" dirty="0">
                  <a:latin typeface="宋体" panose="02010600030101010101" pitchFamily="2" charset="-122"/>
                  <a:ea typeface="宋体" panose="02010600030101010101" pitchFamily="2" charset="-122"/>
                </a:endParaRPr>
              </a:p>
            </p:txBody>
          </p:sp>
          <p:cxnSp>
            <p:nvCxnSpPr>
              <p:cNvPr id="22" name="直接箭头连接符 21">
                <a:extLst>
                  <a:ext uri="{FF2B5EF4-FFF2-40B4-BE49-F238E27FC236}">
                    <a16:creationId xmlns:a16="http://schemas.microsoft.com/office/drawing/2014/main" id="{73567385-291C-45BF-A676-47613F2347CF}"/>
                  </a:ext>
                </a:extLst>
              </p:cNvPr>
              <p:cNvCxnSpPr>
                <a:cxnSpLocks/>
              </p:cNvCxnSpPr>
              <p:nvPr/>
            </p:nvCxnSpPr>
            <p:spPr>
              <a:xfrm flipV="1">
                <a:off x="8392480" y="3730207"/>
                <a:ext cx="1222462" cy="4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A435156A-0399-411A-BF82-D03C3FAF79AA}"/>
                  </a:ext>
                </a:extLst>
              </p:cNvPr>
              <p:cNvCxnSpPr>
                <a:cxnSpLocks/>
              </p:cNvCxnSpPr>
              <p:nvPr/>
            </p:nvCxnSpPr>
            <p:spPr>
              <a:xfrm flipV="1">
                <a:off x="10177771" y="3723787"/>
                <a:ext cx="881693" cy="6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88E1E4E8-F26F-4932-9F37-BB718A15118D}"/>
                  </a:ext>
                </a:extLst>
              </p:cNvPr>
              <p:cNvSpPr txBox="1"/>
              <p:nvPr/>
            </p:nvSpPr>
            <p:spPr>
              <a:xfrm>
                <a:off x="9040149" y="1722636"/>
                <a:ext cx="526949"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KGC</a:t>
                </a:r>
                <a:endParaRPr lang="zh-CN" altLang="en-US" sz="1400" dirty="0">
                  <a:latin typeface="宋体" panose="02010600030101010101" pitchFamily="2" charset="-122"/>
                  <a:ea typeface="宋体" panose="02010600030101010101" pitchFamily="2" charset="-122"/>
                </a:endParaRPr>
              </a:p>
            </p:txBody>
          </p:sp>
          <p:cxnSp>
            <p:nvCxnSpPr>
              <p:cNvPr id="25" name="直接箭头连接符 24">
                <a:extLst>
                  <a:ext uri="{FF2B5EF4-FFF2-40B4-BE49-F238E27FC236}">
                    <a16:creationId xmlns:a16="http://schemas.microsoft.com/office/drawing/2014/main" id="{83450C00-B999-4818-A3A0-72E307B2B4A1}"/>
                  </a:ext>
                </a:extLst>
              </p:cNvPr>
              <p:cNvCxnSpPr>
                <a:cxnSpLocks/>
                <a:endCxn id="11" idx="0"/>
              </p:cNvCxnSpPr>
              <p:nvPr/>
            </p:nvCxnSpPr>
            <p:spPr>
              <a:xfrm flipH="1">
                <a:off x="7947089" y="2054442"/>
                <a:ext cx="1224934" cy="1129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E89116A0-74AD-420D-963E-D5838053DD0D}"/>
                      </a:ext>
                    </a:extLst>
                  </p:cNvPr>
                  <p:cNvSpPr txBox="1"/>
                  <p:nvPr/>
                </p:nvSpPr>
                <p:spPr>
                  <a:xfrm>
                    <a:off x="7731029" y="2317366"/>
                    <a:ext cx="104416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dirty="0" smtClean="0">
                              <a:latin typeface="Cambria Math" panose="02040503050406030204" pitchFamily="18" charset="0"/>
                              <a:ea typeface="宋体" panose="02010600030101010101" pitchFamily="2" charset="-122"/>
                            </a:rPr>
                            <m:t>(</m:t>
                          </m:r>
                          <m:r>
                            <a:rPr lang="en-US" altLang="zh-CN" sz="1400" i="1" dirty="0" err="1" smtClean="0">
                              <a:latin typeface="Cambria Math" panose="02040503050406030204" pitchFamily="18" charset="0"/>
                              <a:ea typeface="宋体" panose="02010600030101010101" pitchFamily="2" charset="-122"/>
                            </a:rPr>
                            <m:t>𝑠𝑘</m:t>
                          </m:r>
                          <m:r>
                            <a:rPr lang="en-US" altLang="zh-CN" sz="1400" i="1" dirty="0" err="1" smtClean="0">
                              <a:latin typeface="Cambria Math" panose="02040503050406030204" pitchFamily="18" charset="0"/>
                              <a:ea typeface="宋体" panose="02010600030101010101" pitchFamily="2" charset="-122"/>
                            </a:rPr>
                            <m:t>,</m:t>
                          </m:r>
                          <m:r>
                            <a:rPr lang="en-US" altLang="zh-CN" sz="1400" i="1" dirty="0" err="1" smtClean="0">
                              <a:latin typeface="Cambria Math" panose="02040503050406030204" pitchFamily="18" charset="0"/>
                              <a:ea typeface="宋体" panose="02010600030101010101" pitchFamily="2" charset="-122"/>
                            </a:rPr>
                            <m:t>𝑝𝑘</m:t>
                          </m:r>
                          <m:r>
                            <a:rPr lang="en-US" altLang="zh-CN" sz="1400" i="1" dirty="0" smtClean="0">
                              <a:latin typeface="Cambria Math" panose="02040503050406030204" pitchFamily="18" charset="0"/>
                              <a:ea typeface="宋体" panose="02010600030101010101" pitchFamily="2" charset="-122"/>
                            </a:rPr>
                            <m:t>)</m:t>
                          </m:r>
                        </m:oMath>
                      </m:oMathPara>
                    </a14:m>
                    <a:endParaRPr lang="zh-CN" altLang="en-US" sz="1400" dirty="0">
                      <a:latin typeface="宋体" panose="02010600030101010101" pitchFamily="2" charset="-122"/>
                      <a:ea typeface="宋体" panose="02010600030101010101" pitchFamily="2" charset="-122"/>
                    </a:endParaRPr>
                  </a:p>
                </p:txBody>
              </p:sp>
            </mc:Choice>
            <mc:Fallback xmlns="">
              <p:sp>
                <p:nvSpPr>
                  <p:cNvPr id="26" name="文本框 25">
                    <a:extLst>
                      <a:ext uri="{FF2B5EF4-FFF2-40B4-BE49-F238E27FC236}">
                        <a16:creationId xmlns:a16="http://schemas.microsoft.com/office/drawing/2014/main" id="{E89116A0-74AD-420D-963E-D5838053DD0D}"/>
                      </a:ext>
                    </a:extLst>
                  </p:cNvPr>
                  <p:cNvSpPr txBox="1">
                    <a:spLocks noRot="1" noChangeAspect="1" noMove="1" noResize="1" noEditPoints="1" noAdjustHandles="1" noChangeArrowheads="1" noChangeShapeType="1" noTextEdit="1"/>
                  </p:cNvSpPr>
                  <p:nvPr/>
                </p:nvSpPr>
                <p:spPr>
                  <a:xfrm>
                    <a:off x="7731029" y="2317366"/>
                    <a:ext cx="1044161" cy="307777"/>
                  </a:xfrm>
                  <a:prstGeom prst="rect">
                    <a:avLst/>
                  </a:prstGeom>
                  <a:blipFill>
                    <a:blip r:embed="rId13"/>
                    <a:stretch>
                      <a:fillRect b="-12000"/>
                    </a:stretch>
                  </a:blipFill>
                </p:spPr>
                <p:txBody>
                  <a:bodyPr/>
                  <a:lstStyle/>
                  <a:p>
                    <a:r>
                      <a:rPr lang="zh-CN" altLang="en-US">
                        <a:noFill/>
                      </a:rPr>
                      <a:t> </a:t>
                    </a:r>
                  </a:p>
                </p:txBody>
              </p:sp>
            </mc:Fallback>
          </mc:AlternateContent>
          <p:cxnSp>
            <p:nvCxnSpPr>
              <p:cNvPr id="27" name="直接箭头连接符 26">
                <a:extLst>
                  <a:ext uri="{FF2B5EF4-FFF2-40B4-BE49-F238E27FC236}">
                    <a16:creationId xmlns:a16="http://schemas.microsoft.com/office/drawing/2014/main" id="{CFFB3A8A-6F74-4C4D-A4EA-2CA60FE632C9}"/>
                  </a:ext>
                </a:extLst>
              </p:cNvPr>
              <p:cNvCxnSpPr>
                <a:cxnSpLocks/>
                <a:endCxn id="28" idx="1"/>
              </p:cNvCxnSpPr>
              <p:nvPr/>
            </p:nvCxnSpPr>
            <p:spPr>
              <a:xfrm>
                <a:off x="9197789" y="2054442"/>
                <a:ext cx="1766530" cy="1162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FAC9184C-F46F-47EB-8AD9-FC24EF07BFB0}"/>
                  </a:ext>
                </a:extLst>
              </p:cNvPr>
              <p:cNvSpPr txBox="1"/>
              <p:nvPr/>
            </p:nvSpPr>
            <p:spPr>
              <a:xfrm>
                <a:off x="10964319" y="3062822"/>
                <a:ext cx="97239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属性集</a:t>
                </a:r>
                <a:r>
                  <a:rPr lang="en-US" altLang="zh-CN" sz="1400" dirty="0">
                    <a:latin typeface="宋体" panose="02010600030101010101" pitchFamily="2" charset="-122"/>
                    <a:ea typeface="宋体" panose="02010600030101010101" pitchFamily="2" charset="-122"/>
                  </a:rPr>
                  <a:t>S</a:t>
                </a:r>
                <a:endParaRPr lang="zh-CN" altLang="en-US" sz="14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185764F-D566-4091-94F0-19C95B18020D}"/>
                      </a:ext>
                    </a:extLst>
                  </p:cNvPr>
                  <p:cNvSpPr txBox="1"/>
                  <p:nvPr/>
                </p:nvSpPr>
                <p:spPr>
                  <a:xfrm>
                    <a:off x="9994089" y="2354906"/>
                    <a:ext cx="1044161"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m:rPr>
                                <m:nor/>
                              </m:rPr>
                              <a:rPr lang="en-US" altLang="zh-CN" sz="1400" i="1" dirty="0">
                                <a:latin typeface="宋体" panose="02010600030101010101" pitchFamily="2" charset="-122"/>
                                <a:ea typeface="宋体" panose="02010600030101010101" pitchFamily="2" charset="-122"/>
                              </a:rPr>
                              <m:t>sk</m:t>
                            </m:r>
                          </m:e>
                          <m:sub>
                            <m:r>
                              <a:rPr lang="en-US" altLang="zh-CN" sz="1400" b="0" i="1" smtClean="0">
                                <a:latin typeface="Cambria Math" panose="02040503050406030204" pitchFamily="18" charset="0"/>
                                <a:ea typeface="宋体" panose="02010600030101010101" pitchFamily="2" charset="-122"/>
                              </a:rPr>
                              <m:t>𝑆</m:t>
                            </m:r>
                          </m:sub>
                        </m:sSub>
                      </m:oMath>
                    </a14:m>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mc:Choice>
            <mc:Fallback xmlns="">
              <p:sp>
                <p:nvSpPr>
                  <p:cNvPr id="29" name="文本框 28">
                    <a:extLst>
                      <a:ext uri="{FF2B5EF4-FFF2-40B4-BE49-F238E27FC236}">
                        <a16:creationId xmlns:a16="http://schemas.microsoft.com/office/drawing/2014/main" id="{D185764F-D566-4091-94F0-19C95B18020D}"/>
                      </a:ext>
                    </a:extLst>
                  </p:cNvPr>
                  <p:cNvSpPr txBox="1">
                    <a:spLocks noRot="1" noChangeAspect="1" noMove="1" noResize="1" noEditPoints="1" noAdjustHandles="1" noChangeArrowheads="1" noChangeShapeType="1" noTextEdit="1"/>
                  </p:cNvSpPr>
                  <p:nvPr/>
                </p:nvSpPr>
                <p:spPr>
                  <a:xfrm>
                    <a:off x="9994089" y="2354906"/>
                    <a:ext cx="1044161" cy="307777"/>
                  </a:xfrm>
                  <a:prstGeom prst="rect">
                    <a:avLst/>
                  </a:prstGeom>
                  <a:blipFill>
                    <a:blip r:embed="rId14"/>
                    <a:stretch>
                      <a:fillRect l="-1744" t="-6000" b="-18000"/>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AF478138-9B2F-487C-A469-E945EDABE780}"/>
                  </a:ext>
                </a:extLst>
              </p:cNvPr>
              <p:cNvSpPr txBox="1"/>
              <p:nvPr/>
            </p:nvSpPr>
            <p:spPr>
              <a:xfrm>
                <a:off x="9543775" y="1380971"/>
                <a:ext cx="97239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属性集</a:t>
                </a:r>
                <a:r>
                  <a:rPr lang="en-US" altLang="zh-CN" sz="1400" dirty="0">
                    <a:latin typeface="宋体" panose="02010600030101010101" pitchFamily="2" charset="-122"/>
                    <a:ea typeface="宋体" panose="02010600030101010101" pitchFamily="2" charset="-122"/>
                  </a:rPr>
                  <a:t>U</a:t>
                </a:r>
                <a:endParaRPr lang="zh-CN" altLang="en-US" sz="1400" dirty="0">
                  <a:latin typeface="宋体" panose="02010600030101010101" pitchFamily="2" charset="-122"/>
                  <a:ea typeface="宋体" panose="02010600030101010101" pitchFamily="2" charset="-122"/>
                </a:endParaRPr>
              </a:p>
            </p:txBody>
          </p:sp>
        </p:grpSp>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370B1FBA-A8D4-4F2E-99DB-5212F44858AA}"/>
                    </a:ext>
                  </a:extLst>
                </p:cNvPr>
                <p:cNvSpPr txBox="1"/>
                <p:nvPr/>
              </p:nvSpPr>
              <p:spPr>
                <a:xfrm>
                  <a:off x="9358137" y="4161717"/>
                  <a:ext cx="6660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FF0000"/>
                            </a:solidFill>
                            <a:latin typeface="Cambria Math" panose="02040503050406030204" pitchFamily="18" charset="0"/>
                            <a:ea typeface="宋体" panose="02010600030101010101" pitchFamily="2" charset="-122"/>
                          </a:rPr>
                          <m:t>(</m:t>
                        </m:r>
                        <m:r>
                          <a:rPr lang="en-US" altLang="zh-CN" sz="1400" i="1" dirty="0" err="1" smtClean="0">
                            <a:solidFill>
                              <a:srgbClr val="FF0000"/>
                            </a:solidFill>
                            <a:latin typeface="Cambria Math" panose="02040503050406030204" pitchFamily="18" charset="0"/>
                            <a:ea typeface="宋体" panose="02010600030101010101" pitchFamily="2" charset="-122"/>
                          </a:rPr>
                          <m:t>h</m:t>
                        </m:r>
                        <m:r>
                          <a:rPr lang="en-US" altLang="zh-CN" sz="1400" i="1" dirty="0" err="1" smtClean="0">
                            <a:solidFill>
                              <a:srgbClr val="FF0000"/>
                            </a:solidFill>
                            <a:latin typeface="Cambria Math" panose="02040503050406030204" pitchFamily="18" charset="0"/>
                            <a:ea typeface="宋体" panose="02010600030101010101" pitchFamily="2" charset="-122"/>
                          </a:rPr>
                          <m:t>,</m:t>
                        </m:r>
                        <m:r>
                          <a:rPr lang="en-US" altLang="zh-CN" sz="1400" i="1" dirty="0" err="1" smtClean="0">
                            <a:solidFill>
                              <a:srgbClr val="FF0000"/>
                            </a:solidFill>
                            <a:latin typeface="Cambria Math" panose="02040503050406030204" pitchFamily="18" charset="0"/>
                            <a:ea typeface="宋体" panose="02010600030101010101" pitchFamily="2" charset="-122"/>
                          </a:rPr>
                          <m:t>𝑟</m:t>
                        </m:r>
                        <m:r>
                          <a:rPr lang="en-US" altLang="zh-CN" sz="1400" i="1" dirty="0" smtClean="0">
                            <a:solidFill>
                              <a:srgbClr val="FF0000"/>
                            </a:solidFill>
                            <a:latin typeface="Cambria Math" panose="02040503050406030204" pitchFamily="18" charset="0"/>
                            <a:ea typeface="宋体" panose="02010600030101010101" pitchFamily="2" charset="-122"/>
                          </a:rPr>
                          <m:t>)</m:t>
                        </m:r>
                      </m:oMath>
                    </m:oMathPara>
                  </a14:m>
                  <a:endParaRPr lang="zh-CN" altLang="en-US" sz="1400" dirty="0">
                    <a:solidFill>
                      <a:srgbClr val="FF0000"/>
                    </a:solidFill>
                    <a:latin typeface="宋体" panose="02010600030101010101" pitchFamily="2" charset="-122"/>
                    <a:ea typeface="宋体" panose="02010600030101010101" pitchFamily="2" charset="-122"/>
                  </a:endParaRPr>
                </a:p>
              </p:txBody>
            </p:sp>
          </mc:Choice>
          <mc:Fallback>
            <p:sp>
              <p:nvSpPr>
                <p:cNvPr id="50" name="文本框 49">
                  <a:extLst>
                    <a:ext uri="{FF2B5EF4-FFF2-40B4-BE49-F238E27FC236}">
                      <a16:creationId xmlns:a16="http://schemas.microsoft.com/office/drawing/2014/main" id="{370B1FBA-A8D4-4F2E-99DB-5212F44858AA}"/>
                    </a:ext>
                  </a:extLst>
                </p:cNvPr>
                <p:cNvSpPr txBox="1">
                  <a:spLocks noRot="1" noChangeAspect="1" noMove="1" noResize="1" noEditPoints="1" noAdjustHandles="1" noChangeArrowheads="1" noChangeShapeType="1" noTextEdit="1"/>
                </p:cNvSpPr>
                <p:nvPr/>
              </p:nvSpPr>
              <p:spPr>
                <a:xfrm>
                  <a:off x="9358137" y="4161717"/>
                  <a:ext cx="666045" cy="307777"/>
                </a:xfrm>
                <a:prstGeom prst="rect">
                  <a:avLst/>
                </a:prstGeom>
                <a:blipFill>
                  <a:blip r:embed="rId15"/>
                  <a:stretch>
                    <a:fillRect b="-9804"/>
                  </a:stretch>
                </a:blipFill>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026E15A4-6698-4D16-B563-5C8833C21291}"/>
              </a:ext>
            </a:extLst>
          </p:cNvPr>
          <p:cNvGrpSpPr/>
          <p:nvPr/>
        </p:nvGrpSpPr>
        <p:grpSpPr>
          <a:xfrm>
            <a:off x="10194056" y="4832966"/>
            <a:ext cx="807150" cy="855143"/>
            <a:chOff x="10561241" y="5201722"/>
            <a:chExt cx="807150" cy="855143"/>
          </a:xfrm>
        </p:grpSpPr>
        <p:pic>
          <p:nvPicPr>
            <p:cNvPr id="51" name="图形 50" descr="文档">
              <a:extLst>
                <a:ext uri="{FF2B5EF4-FFF2-40B4-BE49-F238E27FC236}">
                  <a16:creationId xmlns:a16="http://schemas.microsoft.com/office/drawing/2014/main" id="{ED4D3B5B-FDF3-4388-8BE7-9A25902CFA7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600134" y="5201722"/>
              <a:ext cx="555139" cy="555139"/>
            </a:xfrm>
            <a:prstGeom prst="rect">
              <a:avLst/>
            </a:prstGeom>
          </p:spPr>
        </p:pic>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60E526BC-B864-4CDA-B7B1-BA8C378005F8}"/>
                    </a:ext>
                  </a:extLst>
                </p:cNvPr>
                <p:cNvSpPr txBox="1"/>
                <p:nvPr/>
              </p:nvSpPr>
              <p:spPr>
                <a:xfrm>
                  <a:off x="10561241" y="5749088"/>
                  <a:ext cx="807150"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消息</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𝑚</m:t>
                      </m:r>
                      <m:r>
                        <a:rPr lang="en-US" altLang="zh-CN" sz="1400" i="1" dirty="0" smtClean="0">
                          <a:latin typeface="Cambria Math" panose="02040503050406030204" pitchFamily="18" charset="0"/>
                          <a:ea typeface="宋体" panose="02010600030101010101" pitchFamily="2" charset="-122"/>
                        </a:rPr>
                        <m:t>’</m:t>
                      </m:r>
                    </m:oMath>
                  </a14:m>
                  <a:endParaRPr lang="zh-CN" altLang="en-US" sz="1400" dirty="0">
                    <a:latin typeface="宋体" panose="02010600030101010101" pitchFamily="2" charset="-122"/>
                    <a:ea typeface="宋体" panose="02010600030101010101" pitchFamily="2" charset="-122"/>
                  </a:endParaRPr>
                </a:p>
              </p:txBody>
            </p:sp>
          </mc:Choice>
          <mc:Fallback xmlns="">
            <p:sp>
              <p:nvSpPr>
                <p:cNvPr id="52" name="文本框 51">
                  <a:extLst>
                    <a:ext uri="{FF2B5EF4-FFF2-40B4-BE49-F238E27FC236}">
                      <a16:creationId xmlns:a16="http://schemas.microsoft.com/office/drawing/2014/main" id="{60E526BC-B864-4CDA-B7B1-BA8C378005F8}"/>
                    </a:ext>
                  </a:extLst>
                </p:cNvPr>
                <p:cNvSpPr txBox="1">
                  <a:spLocks noRot="1" noChangeAspect="1" noMove="1" noResize="1" noEditPoints="1" noAdjustHandles="1" noChangeArrowheads="1" noChangeShapeType="1" noTextEdit="1"/>
                </p:cNvSpPr>
                <p:nvPr/>
              </p:nvSpPr>
              <p:spPr>
                <a:xfrm>
                  <a:off x="10561241" y="5749088"/>
                  <a:ext cx="807150" cy="307777"/>
                </a:xfrm>
                <a:prstGeom prst="rect">
                  <a:avLst/>
                </a:prstGeom>
                <a:blipFill>
                  <a:blip r:embed="rId18"/>
                  <a:stretch>
                    <a:fillRect l="-2256" t="-6000" b="-18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CD54FFD5-AC3C-4907-9F90-391248961BFB}"/>
                  </a:ext>
                </a:extLst>
              </p:cNvPr>
              <p:cNvSpPr txBox="1"/>
              <p:nvPr/>
            </p:nvSpPr>
            <p:spPr>
              <a:xfrm>
                <a:off x="10767347" y="4870139"/>
                <a:ext cx="1044161"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m:rPr>
                            <m:nor/>
                          </m:rPr>
                          <a:rPr lang="en-US" altLang="zh-CN" sz="1400" i="1" dirty="0">
                            <a:latin typeface="宋体" panose="02010600030101010101" pitchFamily="2" charset="-122"/>
                            <a:ea typeface="宋体" panose="02010600030101010101" pitchFamily="2" charset="-122"/>
                          </a:rPr>
                          <m:t>sk</m:t>
                        </m:r>
                      </m:e>
                      <m:sub>
                        <m:r>
                          <a:rPr lang="en-US" altLang="zh-CN" sz="1400" b="0" i="1" smtClean="0">
                            <a:latin typeface="Cambria Math" panose="02040503050406030204" pitchFamily="18" charset="0"/>
                            <a:ea typeface="宋体" panose="02010600030101010101" pitchFamily="2" charset="-122"/>
                          </a:rPr>
                          <m:t>𝑆</m:t>
                        </m:r>
                      </m:sub>
                    </m:sSub>
                  </m:oMath>
                </a14:m>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mc:Choice>
        <mc:Fallback xmlns="">
          <p:sp>
            <p:nvSpPr>
              <p:cNvPr id="53" name="文本框 52">
                <a:extLst>
                  <a:ext uri="{FF2B5EF4-FFF2-40B4-BE49-F238E27FC236}">
                    <a16:creationId xmlns:a16="http://schemas.microsoft.com/office/drawing/2014/main" id="{CD54FFD5-AC3C-4907-9F90-391248961BFB}"/>
                  </a:ext>
                </a:extLst>
              </p:cNvPr>
              <p:cNvSpPr txBox="1">
                <a:spLocks noRot="1" noChangeAspect="1" noMove="1" noResize="1" noEditPoints="1" noAdjustHandles="1" noChangeArrowheads="1" noChangeShapeType="1" noTextEdit="1"/>
              </p:cNvSpPr>
              <p:nvPr/>
            </p:nvSpPr>
            <p:spPr>
              <a:xfrm>
                <a:off x="10767347" y="4870139"/>
                <a:ext cx="1044161" cy="307777"/>
              </a:xfrm>
              <a:prstGeom prst="rect">
                <a:avLst/>
              </a:prstGeom>
              <a:blipFill>
                <a:blip r:embed="rId19"/>
                <a:stretch>
                  <a:fillRect l="-1744" t="-6000"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D9A8F4F0-A6ED-4015-97FE-E5270F6B1437}"/>
                  </a:ext>
                </a:extLst>
              </p:cNvPr>
              <p:cNvSpPr txBox="1"/>
              <p:nvPr/>
            </p:nvSpPr>
            <p:spPr>
              <a:xfrm>
                <a:off x="11297172" y="5100111"/>
                <a:ext cx="680582"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h</m:t>
                    </m:r>
                    <m:r>
                      <a:rPr lang="en-US" altLang="zh-CN" sz="1400" i="1" dirty="0" smtClean="0">
                        <a:latin typeface="Cambria Math" panose="02040503050406030204" pitchFamily="18" charset="0"/>
                        <a:ea typeface="宋体" panose="02010600030101010101" pitchFamily="2" charset="-122"/>
                      </a:rPr>
                      <m:t>,</m:t>
                    </m:r>
                    <m:r>
                      <a:rPr lang="en-US" altLang="zh-CN" sz="1400" i="1" dirty="0" smtClean="0">
                        <a:latin typeface="Cambria Math" panose="02040503050406030204" pitchFamily="18" charset="0"/>
                        <a:ea typeface="宋体" panose="02010600030101010101" pitchFamily="2" charset="-122"/>
                      </a:rPr>
                      <m:t>𝑟</m:t>
                    </m:r>
                    <m:r>
                      <a:rPr lang="en-US" altLang="zh-CN" sz="1400" i="1" dirty="0" smtClean="0">
                        <a:latin typeface="Cambria Math" panose="02040503050406030204" pitchFamily="18" charset="0"/>
                        <a:ea typeface="宋体" panose="02010600030101010101" pitchFamily="2" charset="-122"/>
                      </a:rPr>
                      <m:t>’</m:t>
                    </m:r>
                  </m:oMath>
                </a14:m>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mc:Choice>
        <mc:Fallback xmlns="">
          <p:sp>
            <p:nvSpPr>
              <p:cNvPr id="55" name="文本框 54">
                <a:extLst>
                  <a:ext uri="{FF2B5EF4-FFF2-40B4-BE49-F238E27FC236}">
                    <a16:creationId xmlns:a16="http://schemas.microsoft.com/office/drawing/2014/main" id="{D9A8F4F0-A6ED-4015-97FE-E5270F6B1437}"/>
                  </a:ext>
                </a:extLst>
              </p:cNvPr>
              <p:cNvSpPr txBox="1">
                <a:spLocks noRot="1" noChangeAspect="1" noMove="1" noResize="1" noEditPoints="1" noAdjustHandles="1" noChangeArrowheads="1" noChangeShapeType="1" noTextEdit="1"/>
              </p:cNvSpPr>
              <p:nvPr/>
            </p:nvSpPr>
            <p:spPr>
              <a:xfrm>
                <a:off x="11297172" y="5100111"/>
                <a:ext cx="680582" cy="307777"/>
              </a:xfrm>
              <a:prstGeom prst="rect">
                <a:avLst/>
              </a:prstGeom>
              <a:blipFill>
                <a:blip r:embed="rId20"/>
                <a:stretch>
                  <a:fillRect l="-2679" t="-6000" b="-18000"/>
                </a:stretch>
              </a:blipFill>
            </p:spPr>
            <p:txBody>
              <a:bodyPr/>
              <a:lstStyle/>
              <a:p>
                <a:r>
                  <a:rPr lang="zh-CN" altLang="en-US">
                    <a:noFill/>
                  </a:rPr>
                  <a:t> </a:t>
                </a:r>
              </a:p>
            </p:txBody>
          </p:sp>
        </mc:Fallback>
      </mc:AlternateContent>
      <p:cxnSp>
        <p:nvCxnSpPr>
          <p:cNvPr id="56" name="直接箭头连接符 55">
            <a:extLst>
              <a:ext uri="{FF2B5EF4-FFF2-40B4-BE49-F238E27FC236}">
                <a16:creationId xmlns:a16="http://schemas.microsoft.com/office/drawing/2014/main" id="{F2802950-66EA-4A75-9EBD-681DF1944BC1}"/>
              </a:ext>
            </a:extLst>
          </p:cNvPr>
          <p:cNvCxnSpPr>
            <a:cxnSpLocks/>
          </p:cNvCxnSpPr>
          <p:nvPr/>
        </p:nvCxnSpPr>
        <p:spPr>
          <a:xfrm>
            <a:off x="10833466" y="5205102"/>
            <a:ext cx="468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文本框 53">
            <a:extLst>
              <a:ext uri="{FF2B5EF4-FFF2-40B4-BE49-F238E27FC236}">
                <a16:creationId xmlns:a16="http://schemas.microsoft.com/office/drawing/2014/main" id="{F0F4880E-1FAC-42DF-A367-7E9EF62CC2F5}"/>
              </a:ext>
            </a:extLst>
          </p:cNvPr>
          <p:cNvSpPr txBox="1"/>
          <p:nvPr/>
        </p:nvSpPr>
        <p:spPr>
          <a:xfrm>
            <a:off x="709592" y="1147723"/>
            <a:ext cx="6096000" cy="369332"/>
          </a:xfrm>
          <a:prstGeom prst="rect">
            <a:avLst/>
          </a:prstGeom>
          <a:noFill/>
        </p:spPr>
        <p:txBody>
          <a:bodyPr wrap="square">
            <a:spAutoFit/>
          </a:bodyPr>
          <a:lstStyle/>
          <a:p>
            <a:r>
              <a:rPr lang="en-US" altLang="zh-CN" sz="1800" b="1" dirty="0">
                <a:solidFill>
                  <a:srgbClr val="000000"/>
                </a:solidFill>
                <a:effectLst/>
                <a:latin typeface="CMSS10"/>
              </a:rPr>
              <a:t>PCH </a:t>
            </a:r>
            <a:r>
              <a:rPr lang="en-US" altLang="zh-CN" sz="1800" b="1" dirty="0">
                <a:solidFill>
                  <a:srgbClr val="000000"/>
                </a:solidFill>
                <a:effectLst/>
                <a:latin typeface="CMR10"/>
              </a:rPr>
              <a:t>construction </a:t>
            </a:r>
            <a:endParaRPr lang="zh-CN" altLang="en-US" b="1" dirty="0"/>
          </a:p>
        </p:txBody>
      </p:sp>
    </p:spTree>
    <p:extLst>
      <p:ext uri="{BB962C8B-B14F-4D97-AF65-F5344CB8AC3E}">
        <p14:creationId xmlns:p14="http://schemas.microsoft.com/office/powerpoint/2010/main" val="367531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7512424" y="622326"/>
            <a:ext cx="4052046"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Revocable Policy-Based Chameleon Hash</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84F0F4E-41B6-45F8-BE4A-1D2FF126E28A}"/>
              </a:ext>
            </a:extLst>
          </p:cNvPr>
          <p:cNvSpPr txBox="1"/>
          <p:nvPr/>
        </p:nvSpPr>
        <p:spPr>
          <a:xfrm>
            <a:off x="705510" y="6391856"/>
            <a:ext cx="10483880" cy="276999"/>
          </a:xfrm>
          <a:prstGeom prst="rect">
            <a:avLst/>
          </a:prstGeom>
          <a:noFill/>
          <a:ln>
            <a:solidFill>
              <a:schemeClr val="accent5">
                <a:lumMod val="75000"/>
              </a:schemeClr>
            </a:solidFill>
          </a:ln>
        </p:spPr>
        <p:txBody>
          <a:bodyPr wrap="square">
            <a:spAutoFit/>
          </a:bodyPr>
          <a:lstStyle/>
          <a:p>
            <a:r>
              <a:rPr lang="en-US" altLang="zh-CN" sz="1200" dirty="0" err="1">
                <a:solidFill>
                  <a:srgbClr val="0070C0"/>
                </a:solidFill>
                <a:effectLst/>
                <a:latin typeface="Times New Roman" panose="02020603050405020304" pitchFamily="18" charset="0"/>
                <a:cs typeface="Times New Roman" panose="02020603050405020304" pitchFamily="18" charset="0"/>
              </a:rPr>
              <a:t>Derler</a:t>
            </a:r>
            <a:r>
              <a:rPr lang="en-US" altLang="zh-CN" sz="1200" dirty="0">
                <a:solidFill>
                  <a:srgbClr val="0070C0"/>
                </a:solidFill>
                <a:effectLst/>
                <a:latin typeface="Times New Roman" panose="02020603050405020304" pitchFamily="18" charset="0"/>
                <a:cs typeface="Times New Roman" panose="02020603050405020304" pitchFamily="18" charset="0"/>
              </a:rPr>
              <a:t>, D., </a:t>
            </a:r>
            <a:r>
              <a:rPr lang="en-US" altLang="zh-CN" sz="1200" dirty="0" err="1">
                <a:solidFill>
                  <a:srgbClr val="0070C0"/>
                </a:solidFill>
                <a:effectLst/>
                <a:latin typeface="Times New Roman" panose="02020603050405020304" pitchFamily="18" charset="0"/>
                <a:cs typeface="Times New Roman" panose="02020603050405020304" pitchFamily="18" charset="0"/>
              </a:rPr>
              <a:t>Samelin</a:t>
            </a:r>
            <a:r>
              <a:rPr lang="en-US" altLang="zh-CN" sz="1200" dirty="0">
                <a:solidFill>
                  <a:srgbClr val="0070C0"/>
                </a:solidFill>
                <a:effectLst/>
                <a:latin typeface="Times New Roman" panose="02020603050405020304" pitchFamily="18" charset="0"/>
                <a:cs typeface="Times New Roman" panose="02020603050405020304" pitchFamily="18" charset="0"/>
              </a:rPr>
              <a:t>, K., </a:t>
            </a:r>
            <a:r>
              <a:rPr lang="en-US" altLang="zh-CN" sz="1200" dirty="0" err="1">
                <a:solidFill>
                  <a:srgbClr val="0070C0"/>
                </a:solidFill>
                <a:effectLst/>
                <a:latin typeface="Times New Roman" panose="02020603050405020304" pitchFamily="18" charset="0"/>
                <a:cs typeface="Times New Roman" panose="02020603050405020304" pitchFamily="18" charset="0"/>
              </a:rPr>
              <a:t>Slamanig</a:t>
            </a:r>
            <a:r>
              <a:rPr lang="en-US" altLang="zh-CN" sz="1200" dirty="0">
                <a:solidFill>
                  <a:srgbClr val="0070C0"/>
                </a:solidFill>
                <a:effectLst/>
                <a:latin typeface="Times New Roman" panose="02020603050405020304" pitchFamily="18" charset="0"/>
                <a:cs typeface="Times New Roman" panose="02020603050405020304" pitchFamily="18" charset="0"/>
              </a:rPr>
              <a:t>, D., </a:t>
            </a:r>
            <a:r>
              <a:rPr lang="en-US" altLang="zh-CN" sz="1200" dirty="0" err="1">
                <a:solidFill>
                  <a:srgbClr val="0070C0"/>
                </a:solidFill>
                <a:effectLst/>
                <a:latin typeface="Times New Roman" panose="02020603050405020304" pitchFamily="18" charset="0"/>
                <a:cs typeface="Times New Roman" panose="02020603050405020304" pitchFamily="18" charset="0"/>
              </a:rPr>
              <a:t>Striecks</a:t>
            </a:r>
            <a:r>
              <a:rPr lang="en-US" altLang="zh-CN" sz="1200" dirty="0">
                <a:solidFill>
                  <a:srgbClr val="0070C0"/>
                </a:solidFill>
                <a:effectLst/>
                <a:latin typeface="Times New Roman" panose="02020603050405020304" pitchFamily="18" charset="0"/>
                <a:cs typeface="Times New Roman" panose="02020603050405020304" pitchFamily="18" charset="0"/>
              </a:rPr>
              <a:t>, C.: Fine-grained and controlled rewriting in blockchains: Chameleon-hashing gone attribute-based. In: NDSS (2019)</a:t>
            </a:r>
            <a:endParaRPr lang="zh-CN" altLang="en-US" sz="1200" dirty="0">
              <a:solidFill>
                <a:srgbClr val="0070C0"/>
              </a:solidFill>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03C99BE9-00F6-4157-A96B-959DF08AFB8A}"/>
              </a:ext>
            </a:extLst>
          </p:cNvPr>
          <p:cNvGrpSpPr/>
          <p:nvPr/>
        </p:nvGrpSpPr>
        <p:grpSpPr>
          <a:xfrm>
            <a:off x="6584081" y="1832667"/>
            <a:ext cx="5436469" cy="3810355"/>
            <a:chOff x="6824052" y="1840651"/>
            <a:chExt cx="5436469" cy="3810355"/>
          </a:xfrm>
        </p:grpSpPr>
        <p:grpSp>
          <p:nvGrpSpPr>
            <p:cNvPr id="9" name="组合 8">
              <a:extLst>
                <a:ext uri="{FF2B5EF4-FFF2-40B4-BE49-F238E27FC236}">
                  <a16:creationId xmlns:a16="http://schemas.microsoft.com/office/drawing/2014/main" id="{D73567C4-65B2-4F07-8E35-8428EFC56642}"/>
                </a:ext>
              </a:extLst>
            </p:cNvPr>
            <p:cNvGrpSpPr/>
            <p:nvPr/>
          </p:nvGrpSpPr>
          <p:grpSpPr>
            <a:xfrm>
              <a:off x="6824052" y="1840651"/>
              <a:ext cx="5436469" cy="3810355"/>
              <a:chOff x="7043827" y="1229346"/>
              <a:chExt cx="5436469" cy="3810355"/>
            </a:xfrm>
          </p:grpSpPr>
          <p:pic>
            <p:nvPicPr>
              <p:cNvPr id="10" name="图形 9" descr="教授">
                <a:extLst>
                  <a:ext uri="{FF2B5EF4-FFF2-40B4-BE49-F238E27FC236}">
                    <a16:creationId xmlns:a16="http://schemas.microsoft.com/office/drawing/2014/main" id="{E46E3996-8D2A-4154-B366-D36F545AA0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1774" y="3279824"/>
                <a:ext cx="681537" cy="681537"/>
              </a:xfrm>
              <a:prstGeom prst="rect">
                <a:avLst/>
              </a:prstGeom>
            </p:spPr>
          </p:pic>
          <p:pic>
            <p:nvPicPr>
              <p:cNvPr id="11" name="图形 10" descr="程序员">
                <a:extLst>
                  <a:ext uri="{FF2B5EF4-FFF2-40B4-BE49-F238E27FC236}">
                    <a16:creationId xmlns:a16="http://schemas.microsoft.com/office/drawing/2014/main" id="{71FAE14B-4AF5-4F05-AD43-DE8521DB33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11475" y="3183563"/>
                <a:ext cx="671228" cy="671228"/>
              </a:xfrm>
              <a:prstGeom prst="rect">
                <a:avLst/>
              </a:prstGeom>
            </p:spPr>
          </p:pic>
          <p:pic>
            <p:nvPicPr>
              <p:cNvPr id="12" name="图形 11" descr="银行">
                <a:extLst>
                  <a:ext uri="{FF2B5EF4-FFF2-40B4-BE49-F238E27FC236}">
                    <a16:creationId xmlns:a16="http://schemas.microsoft.com/office/drawing/2014/main" id="{E2E026DF-BF8B-4D9B-9323-E26B482D01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81589" y="1229346"/>
                <a:ext cx="588818" cy="588818"/>
              </a:xfrm>
              <a:prstGeom prst="rect">
                <a:avLst/>
              </a:prstGeom>
            </p:spPr>
          </p:pic>
          <p:pic>
            <p:nvPicPr>
              <p:cNvPr id="13" name="图形 12" descr="文档">
                <a:extLst>
                  <a:ext uri="{FF2B5EF4-FFF2-40B4-BE49-F238E27FC236}">
                    <a16:creationId xmlns:a16="http://schemas.microsoft.com/office/drawing/2014/main" id="{61A97D3F-76FB-4AA4-8BAD-41006C67B4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36881" y="3127010"/>
                <a:ext cx="555139" cy="555139"/>
              </a:xfrm>
              <a:prstGeom prst="rect">
                <a:avLst/>
              </a:prstGeom>
            </p:spPr>
          </p:pic>
          <p:sp>
            <p:nvSpPr>
              <p:cNvPr id="16" name="文本框 15">
                <a:extLst>
                  <a:ext uri="{FF2B5EF4-FFF2-40B4-BE49-F238E27FC236}">
                    <a16:creationId xmlns:a16="http://schemas.microsoft.com/office/drawing/2014/main" id="{FA7E79B4-C0E2-42AB-85A0-BCC4F8A3D203}"/>
                  </a:ext>
                </a:extLst>
              </p:cNvPr>
              <p:cNvSpPr txBox="1"/>
              <p:nvPr/>
            </p:nvSpPr>
            <p:spPr>
              <a:xfrm>
                <a:off x="7436451" y="3785154"/>
                <a:ext cx="1183985"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数据拥有者</a:t>
                </a:r>
              </a:p>
            </p:txBody>
          </p:sp>
          <p:sp>
            <p:nvSpPr>
              <p:cNvPr id="17" name="文本框 16">
                <a:extLst>
                  <a:ext uri="{FF2B5EF4-FFF2-40B4-BE49-F238E27FC236}">
                    <a16:creationId xmlns:a16="http://schemas.microsoft.com/office/drawing/2014/main" id="{58E93347-5DD4-4A87-A02B-54D706BBE94D}"/>
                  </a:ext>
                </a:extLst>
              </p:cNvPr>
              <p:cNvSpPr txBox="1"/>
              <p:nvPr/>
            </p:nvSpPr>
            <p:spPr>
              <a:xfrm>
                <a:off x="10905010" y="3952022"/>
                <a:ext cx="157528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拥有变色龙私钥和暂时陷门的人</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778871B-4CE4-4D57-8A91-925A20246DA3}"/>
                      </a:ext>
                    </a:extLst>
                  </p:cNvPr>
                  <p:cNvSpPr txBox="1"/>
                  <p:nvPr/>
                </p:nvSpPr>
                <p:spPr>
                  <a:xfrm>
                    <a:off x="8577277" y="2862875"/>
                    <a:ext cx="100783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消息</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𝑚</m:t>
                        </m:r>
                      </m:oMath>
                    </a14:m>
                    <a:endParaRPr lang="zh-CN" altLang="en-US" sz="1400" dirty="0">
                      <a:latin typeface="宋体" panose="02010600030101010101" pitchFamily="2" charset="-122"/>
                      <a:ea typeface="宋体" panose="02010600030101010101" pitchFamily="2" charset="-122"/>
                    </a:endParaRPr>
                  </a:p>
                </p:txBody>
              </p:sp>
            </mc:Choice>
            <mc:Fallback xmlns="">
              <p:sp>
                <p:nvSpPr>
                  <p:cNvPr id="19" name="文本框 18">
                    <a:extLst>
                      <a:ext uri="{FF2B5EF4-FFF2-40B4-BE49-F238E27FC236}">
                        <a16:creationId xmlns:a16="http://schemas.microsoft.com/office/drawing/2014/main" id="{A778871B-4CE4-4D57-8A91-925A20246DA3}"/>
                      </a:ext>
                    </a:extLst>
                  </p:cNvPr>
                  <p:cNvSpPr txBox="1">
                    <a:spLocks noRot="1" noChangeAspect="1" noMove="1" noResize="1" noEditPoints="1" noAdjustHandles="1" noChangeArrowheads="1" noChangeShapeType="1" noTextEdit="1"/>
                  </p:cNvSpPr>
                  <p:nvPr/>
                </p:nvSpPr>
                <p:spPr>
                  <a:xfrm>
                    <a:off x="8577277" y="2862875"/>
                    <a:ext cx="1007834" cy="307777"/>
                  </a:xfrm>
                  <a:prstGeom prst="rect">
                    <a:avLst/>
                  </a:prstGeom>
                  <a:blipFill>
                    <a:blip r:embed="rId11"/>
                    <a:stretch>
                      <a:fillRect l="-1818" t="-6000" b="-18000"/>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27DB3828-1BDF-4E0D-91D6-8690AE7BD1FB}"/>
                  </a:ext>
                </a:extLst>
              </p:cNvPr>
              <p:cNvGrpSpPr/>
              <p:nvPr/>
            </p:nvGrpSpPr>
            <p:grpSpPr>
              <a:xfrm>
                <a:off x="8555216" y="3831321"/>
                <a:ext cx="649088" cy="417768"/>
                <a:chOff x="7327228" y="4769143"/>
                <a:chExt cx="1159079" cy="768840"/>
              </a:xfrm>
            </p:grpSpPr>
            <p:sp>
              <p:nvSpPr>
                <p:cNvPr id="33" name="椭圆 32">
                  <a:extLst>
                    <a:ext uri="{FF2B5EF4-FFF2-40B4-BE49-F238E27FC236}">
                      <a16:creationId xmlns:a16="http://schemas.microsoft.com/office/drawing/2014/main" id="{9E9ECF15-E061-4800-A0BB-3A8D26F31759}"/>
                    </a:ext>
                  </a:extLst>
                </p:cNvPr>
                <p:cNvSpPr/>
                <p:nvPr/>
              </p:nvSpPr>
              <p:spPr>
                <a:xfrm>
                  <a:off x="7840184" y="4769143"/>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3F88D0B-ACF4-408C-8945-B98CE0FEDD04}"/>
                    </a:ext>
                  </a:extLst>
                </p:cNvPr>
                <p:cNvSpPr/>
                <p:nvPr/>
              </p:nvSpPr>
              <p:spPr>
                <a:xfrm>
                  <a:off x="7575177" y="5059071"/>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4906968-2CF8-4AE4-BD2D-B82DF7F23CE8}"/>
                    </a:ext>
                  </a:extLst>
                </p:cNvPr>
                <p:cNvSpPr/>
                <p:nvPr/>
              </p:nvSpPr>
              <p:spPr>
                <a:xfrm>
                  <a:off x="8054634" y="5329581"/>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A42CA424-88AF-4784-9FFE-193B8663579E}"/>
                    </a:ext>
                  </a:extLst>
                </p:cNvPr>
                <p:cNvSpPr/>
                <p:nvPr/>
              </p:nvSpPr>
              <p:spPr>
                <a:xfrm>
                  <a:off x="7327228" y="5334777"/>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EF3085C-9D61-48FD-995C-AEE220D712EE}"/>
                    </a:ext>
                  </a:extLst>
                </p:cNvPr>
                <p:cNvSpPr/>
                <p:nvPr/>
              </p:nvSpPr>
              <p:spPr>
                <a:xfrm>
                  <a:off x="7797544" y="5334777"/>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55506944-873E-4EE7-B3A7-5696EFD30BB7}"/>
                    </a:ext>
                  </a:extLst>
                </p:cNvPr>
                <p:cNvSpPr/>
                <p:nvPr/>
              </p:nvSpPr>
              <p:spPr>
                <a:xfrm>
                  <a:off x="8148764" y="5044575"/>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391B8ABB-AB3B-4781-9478-ABE48F02AD01}"/>
                    </a:ext>
                  </a:extLst>
                </p:cNvPr>
                <p:cNvSpPr/>
                <p:nvPr/>
              </p:nvSpPr>
              <p:spPr>
                <a:xfrm>
                  <a:off x="7559161" y="5334777"/>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BCB11C32-1663-44E0-8CB0-D696A3DE6B5E}"/>
                    </a:ext>
                  </a:extLst>
                </p:cNvPr>
                <p:cNvSpPr/>
                <p:nvPr/>
              </p:nvSpPr>
              <p:spPr>
                <a:xfrm>
                  <a:off x="8298048" y="5320994"/>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665847D1-A8B2-4BC0-B787-4AE2310929F1}"/>
                    </a:ext>
                  </a:extLst>
                </p:cNvPr>
                <p:cNvCxnSpPr>
                  <a:stCxn id="33" idx="4"/>
                  <a:endCxn id="34" idx="0"/>
                </p:cNvCxnSpPr>
                <p:nvPr/>
              </p:nvCxnSpPr>
              <p:spPr>
                <a:xfrm flipH="1">
                  <a:off x="7669307" y="4972349"/>
                  <a:ext cx="265007" cy="86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26887EB-A35B-4AC5-9E84-17EAB03B5719}"/>
                    </a:ext>
                  </a:extLst>
                </p:cNvPr>
                <p:cNvCxnSpPr>
                  <a:stCxn id="33" idx="4"/>
                  <a:endCxn id="38" idx="0"/>
                </p:cNvCxnSpPr>
                <p:nvPr/>
              </p:nvCxnSpPr>
              <p:spPr>
                <a:xfrm>
                  <a:off x="7934314" y="4972349"/>
                  <a:ext cx="308580" cy="72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D24197D-C360-4756-B8D3-92242A3B83CD}"/>
                    </a:ext>
                  </a:extLst>
                </p:cNvPr>
                <p:cNvCxnSpPr>
                  <a:cxnSpLocks/>
                  <a:stCxn id="34" idx="4"/>
                  <a:endCxn id="36" idx="0"/>
                </p:cNvCxnSpPr>
                <p:nvPr/>
              </p:nvCxnSpPr>
              <p:spPr>
                <a:xfrm flipH="1">
                  <a:off x="7421358" y="5262277"/>
                  <a:ext cx="247949" cy="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3B98B12-89CB-4C60-A4FE-021CDE670C59}"/>
                    </a:ext>
                  </a:extLst>
                </p:cNvPr>
                <p:cNvCxnSpPr>
                  <a:cxnSpLocks/>
                  <a:stCxn id="34" idx="4"/>
                  <a:endCxn id="39" idx="1"/>
                </p:cNvCxnSpPr>
                <p:nvPr/>
              </p:nvCxnSpPr>
              <p:spPr>
                <a:xfrm flipH="1">
                  <a:off x="7586731" y="5262277"/>
                  <a:ext cx="82576" cy="102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B17169-D431-4EA5-9AA6-C35F54A5F579}"/>
                    </a:ext>
                  </a:extLst>
                </p:cNvPr>
                <p:cNvCxnSpPr>
                  <a:cxnSpLocks/>
                  <a:stCxn id="34" idx="4"/>
                  <a:endCxn id="37" idx="0"/>
                </p:cNvCxnSpPr>
                <p:nvPr/>
              </p:nvCxnSpPr>
              <p:spPr>
                <a:xfrm>
                  <a:off x="7669307" y="5262277"/>
                  <a:ext cx="222367" cy="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4463361D-2F5A-4E28-BE3C-4DF50B05D097}"/>
                    </a:ext>
                  </a:extLst>
                </p:cNvPr>
                <p:cNvCxnSpPr>
                  <a:cxnSpLocks/>
                  <a:stCxn id="38" idx="4"/>
                  <a:endCxn id="35" idx="0"/>
                </p:cNvCxnSpPr>
                <p:nvPr/>
              </p:nvCxnSpPr>
              <p:spPr>
                <a:xfrm flipH="1">
                  <a:off x="8148764" y="5247781"/>
                  <a:ext cx="94130" cy="8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03AF80E-A54D-4E53-BF95-A0BB4275CA53}"/>
                    </a:ext>
                  </a:extLst>
                </p:cNvPr>
                <p:cNvCxnSpPr>
                  <a:stCxn id="38" idx="4"/>
                  <a:endCxn id="40" idx="0"/>
                </p:cNvCxnSpPr>
                <p:nvPr/>
              </p:nvCxnSpPr>
              <p:spPr>
                <a:xfrm>
                  <a:off x="8242894" y="5247781"/>
                  <a:ext cx="149284" cy="7321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0350CEAD-866F-436F-A8B8-B99AAE764C17}"/>
                  </a:ext>
                </a:extLst>
              </p:cNvPr>
              <p:cNvSpPr txBox="1"/>
              <p:nvPr/>
            </p:nvSpPr>
            <p:spPr>
              <a:xfrm>
                <a:off x="8240084" y="4217262"/>
                <a:ext cx="1483129"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访问控制结构</a:t>
                </a:r>
                <a:r>
                  <a:rPr lang="en-US" altLang="zh-CN" sz="1400" dirty="0">
                    <a:latin typeface="宋体" panose="02010600030101010101" pitchFamily="2" charset="-122"/>
                    <a:ea typeface="宋体" panose="02010600030101010101" pitchFamily="2" charset="-122"/>
                  </a:rPr>
                  <a:t>A</a:t>
                </a:r>
                <a:endParaRPr lang="zh-CN" altLang="en-US" sz="1400" dirty="0">
                  <a:latin typeface="宋体" panose="02010600030101010101" pitchFamily="2" charset="-122"/>
                  <a:ea typeface="宋体" panose="02010600030101010101" pitchFamily="2" charset="-122"/>
                </a:endParaRPr>
              </a:p>
            </p:txBody>
          </p:sp>
          <p:cxnSp>
            <p:nvCxnSpPr>
              <p:cNvPr id="22" name="直接箭头连接符 21">
                <a:extLst>
                  <a:ext uri="{FF2B5EF4-FFF2-40B4-BE49-F238E27FC236}">
                    <a16:creationId xmlns:a16="http://schemas.microsoft.com/office/drawing/2014/main" id="{73567385-291C-45BF-A676-47613F2347CF}"/>
                  </a:ext>
                </a:extLst>
              </p:cNvPr>
              <p:cNvCxnSpPr>
                <a:cxnSpLocks/>
              </p:cNvCxnSpPr>
              <p:nvPr/>
            </p:nvCxnSpPr>
            <p:spPr>
              <a:xfrm flipV="1">
                <a:off x="8392480" y="3730207"/>
                <a:ext cx="1222462" cy="4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A435156A-0399-411A-BF82-D03C3FAF79AA}"/>
                  </a:ext>
                </a:extLst>
              </p:cNvPr>
              <p:cNvCxnSpPr>
                <a:cxnSpLocks/>
              </p:cNvCxnSpPr>
              <p:nvPr/>
            </p:nvCxnSpPr>
            <p:spPr>
              <a:xfrm flipV="1">
                <a:off x="10177771" y="3723787"/>
                <a:ext cx="881693" cy="6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88E1E4E8-F26F-4932-9F37-BB718A15118D}"/>
                  </a:ext>
                </a:extLst>
              </p:cNvPr>
              <p:cNvSpPr txBox="1"/>
              <p:nvPr/>
            </p:nvSpPr>
            <p:spPr>
              <a:xfrm>
                <a:off x="8999027" y="1733754"/>
                <a:ext cx="588818"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KGC</a:t>
                </a:r>
                <a:endParaRPr lang="zh-CN" altLang="en-US" sz="1400" dirty="0">
                  <a:latin typeface="宋体" panose="02010600030101010101" pitchFamily="2" charset="-122"/>
                  <a:ea typeface="宋体" panose="02010600030101010101" pitchFamily="2" charset="-122"/>
                </a:endParaRPr>
              </a:p>
            </p:txBody>
          </p:sp>
          <p:cxnSp>
            <p:nvCxnSpPr>
              <p:cNvPr id="25" name="直接箭头连接符 24">
                <a:extLst>
                  <a:ext uri="{FF2B5EF4-FFF2-40B4-BE49-F238E27FC236}">
                    <a16:creationId xmlns:a16="http://schemas.microsoft.com/office/drawing/2014/main" id="{83450C00-B999-4818-A3A0-72E307B2B4A1}"/>
                  </a:ext>
                </a:extLst>
              </p:cNvPr>
              <p:cNvCxnSpPr>
                <a:cxnSpLocks/>
                <a:endCxn id="11" idx="0"/>
              </p:cNvCxnSpPr>
              <p:nvPr/>
            </p:nvCxnSpPr>
            <p:spPr>
              <a:xfrm flipH="1">
                <a:off x="7947089" y="2054442"/>
                <a:ext cx="1224934" cy="1129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E89116A0-74AD-420D-963E-D5838053DD0D}"/>
                      </a:ext>
                    </a:extLst>
                  </p:cNvPr>
                  <p:cNvSpPr txBox="1"/>
                  <p:nvPr/>
                </p:nvSpPr>
                <p:spPr>
                  <a:xfrm>
                    <a:off x="7043827" y="2114731"/>
                    <a:ext cx="176653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dirty="0" smtClean="0">
                              <a:latin typeface="Cambria Math" panose="02040503050406030204" pitchFamily="18" charset="0"/>
                              <a:ea typeface="宋体" panose="02010600030101010101" pitchFamily="2" charset="-122"/>
                            </a:rPr>
                            <m:t>(</m:t>
                          </m:r>
                          <m:r>
                            <a:rPr lang="en-US" altLang="zh-CN" sz="1400" i="1" dirty="0" smtClean="0">
                              <a:solidFill>
                                <a:srgbClr val="FF0000"/>
                              </a:solidFill>
                              <a:latin typeface="Cambria Math" panose="02040503050406030204" pitchFamily="18" charset="0"/>
                              <a:ea typeface="宋体" panose="02010600030101010101" pitchFamily="2" charset="-122"/>
                            </a:rPr>
                            <m:t>𝑠𝑘</m:t>
                          </m:r>
                          <m:r>
                            <a:rPr lang="en-US" altLang="zh-CN" sz="1400" i="1" dirty="0" smtClean="0">
                              <a:solidFill>
                                <a:srgbClr val="FF0000"/>
                              </a:solidFill>
                              <a:latin typeface="Cambria Math" panose="02040503050406030204" pitchFamily="18" charset="0"/>
                              <a:ea typeface="Cambria Math" panose="02040503050406030204" pitchFamily="18" charset="0"/>
                            </a:rPr>
                            <m:t>←</m:t>
                          </m:r>
                          <m:r>
                            <a:rPr lang="en-US" altLang="zh-CN" sz="1400" b="0" i="1" dirty="0" smtClean="0">
                              <a:solidFill>
                                <a:srgbClr val="FF0000"/>
                              </a:solidFill>
                              <a:latin typeface="Cambria Math" panose="02040503050406030204" pitchFamily="18" charset="0"/>
                              <a:ea typeface="Cambria Math" panose="02040503050406030204" pitchFamily="18" charset="0"/>
                            </a:rPr>
                            <m:t>(</m:t>
                          </m:r>
                          <m:r>
                            <a:rPr lang="en-US" altLang="zh-CN" sz="1400" b="0" i="1" dirty="0" smtClean="0">
                              <a:solidFill>
                                <a:srgbClr val="FF0000"/>
                              </a:solidFill>
                              <a:latin typeface="Cambria Math" panose="02040503050406030204" pitchFamily="18" charset="0"/>
                              <a:ea typeface="Cambria Math" panose="02040503050406030204" pitchFamily="18" charset="0"/>
                            </a:rPr>
                            <m:t>𝑚𝑠𝑘</m:t>
                          </m:r>
                          <m:r>
                            <a:rPr lang="en-US" altLang="zh-CN" sz="1400" b="0" i="1" dirty="0" smtClean="0">
                              <a:solidFill>
                                <a:srgbClr val="FF0000"/>
                              </a:solidFill>
                              <a:latin typeface="Cambria Math" panose="02040503050406030204" pitchFamily="18" charset="0"/>
                              <a:ea typeface="Cambria Math" panose="02040503050406030204" pitchFamily="18" charset="0"/>
                            </a:rPr>
                            <m:t>,</m:t>
                          </m:r>
                          <m:sSub>
                            <m:sSubPr>
                              <m:ctrlPr>
                                <a:rPr lang="en-US" altLang="zh-CN" sz="1400" i="1">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Cambria Math" panose="02040503050406030204" pitchFamily="18" charset="0"/>
                                </a:rPr>
                                <m:t>𝑠𝑘</m:t>
                              </m:r>
                            </m:e>
                            <m:sub>
                              <m:r>
                                <a:rPr lang="en-US" altLang="zh-CN" sz="1400" i="1">
                                  <a:solidFill>
                                    <a:srgbClr val="FF0000"/>
                                  </a:solidFill>
                                  <a:latin typeface="Cambria Math" panose="02040503050406030204" pitchFamily="18" charset="0"/>
                                  <a:ea typeface="Cambria Math" panose="02040503050406030204" pitchFamily="18" charset="0"/>
                                </a:rPr>
                                <m:t>𝑐h𝑒𝑡</m:t>
                              </m:r>
                            </m:sub>
                          </m:sSub>
                          <m:r>
                            <a:rPr lang="en-US" altLang="zh-CN" sz="1400" b="0" i="1" dirty="0" smtClean="0">
                              <a:solidFill>
                                <a:srgbClr val="FF0000"/>
                              </a:solidFill>
                              <a:latin typeface="Cambria Math" panose="02040503050406030204" pitchFamily="18" charset="0"/>
                              <a:ea typeface="Cambria Math" panose="02040503050406030204" pitchFamily="18" charset="0"/>
                            </a:rPr>
                            <m:t>)</m:t>
                          </m:r>
                          <m:r>
                            <a:rPr lang="en-US" altLang="zh-CN" sz="1400" i="1" dirty="0" err="1" smtClean="0">
                              <a:solidFill>
                                <a:srgbClr val="FF0000"/>
                              </a:solidFill>
                              <a:latin typeface="Cambria Math" panose="02040503050406030204" pitchFamily="18" charset="0"/>
                              <a:ea typeface="宋体" panose="02010600030101010101" pitchFamily="2" charset="-122"/>
                            </a:rPr>
                            <m:t>,</m:t>
                          </m:r>
                        </m:oMath>
                      </m:oMathPara>
                    </a14:m>
                    <a:endParaRPr lang="en-US" altLang="zh-CN" sz="1400" i="1" dirty="0">
                      <a:solidFill>
                        <a:srgbClr val="FF0000"/>
                      </a:solidFill>
                      <a:latin typeface="Cambria Math" panose="020405030504060302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1400" i="1" dirty="0" err="1" smtClean="0">
                              <a:solidFill>
                                <a:srgbClr val="FF0000"/>
                              </a:solidFill>
                              <a:latin typeface="Cambria Math" panose="02040503050406030204" pitchFamily="18" charset="0"/>
                              <a:ea typeface="宋体" panose="02010600030101010101" pitchFamily="2" charset="-122"/>
                            </a:rPr>
                            <m:t>𝑝𝑘</m:t>
                          </m:r>
                          <m:r>
                            <a:rPr lang="en-US" altLang="zh-CN" sz="1400" i="1" dirty="0" smtClean="0">
                              <a:solidFill>
                                <a:srgbClr val="FF0000"/>
                              </a:solidFill>
                              <a:latin typeface="Cambria Math" panose="02040503050406030204" pitchFamily="18" charset="0"/>
                              <a:ea typeface="Cambria Math" panose="02040503050406030204" pitchFamily="18" charset="0"/>
                            </a:rPr>
                            <m:t>←</m:t>
                          </m:r>
                          <m:r>
                            <a:rPr lang="en-US" altLang="zh-CN" sz="1400" b="0" i="1" dirty="0" smtClean="0">
                              <a:solidFill>
                                <a:srgbClr val="FF0000"/>
                              </a:solidFill>
                              <a:latin typeface="Cambria Math" panose="02040503050406030204" pitchFamily="18" charset="0"/>
                              <a:ea typeface="Cambria Math" panose="02040503050406030204" pitchFamily="18" charset="0"/>
                            </a:rPr>
                            <m:t>(</m:t>
                          </m:r>
                          <m:r>
                            <a:rPr lang="en-US" altLang="zh-CN" sz="1400" b="0" i="1" dirty="0" smtClean="0">
                              <a:solidFill>
                                <a:srgbClr val="FF0000"/>
                              </a:solidFill>
                              <a:latin typeface="Cambria Math" panose="02040503050406030204" pitchFamily="18" charset="0"/>
                              <a:ea typeface="Cambria Math" panose="02040503050406030204" pitchFamily="18" charset="0"/>
                            </a:rPr>
                            <m:t>𝑚𝑝𝑘</m:t>
                          </m:r>
                          <m:r>
                            <a:rPr lang="en-US" altLang="zh-CN" sz="1400" b="0" i="1" dirty="0" smtClean="0">
                              <a:solidFill>
                                <a:srgbClr val="FF0000"/>
                              </a:solidFill>
                              <a:latin typeface="Cambria Math" panose="02040503050406030204" pitchFamily="18" charset="0"/>
                              <a:ea typeface="Cambria Math" panose="02040503050406030204" pitchFamily="18" charset="0"/>
                            </a:rPr>
                            <m:t>,</m:t>
                          </m:r>
                          <m:sSub>
                            <m:sSubPr>
                              <m:ctrlPr>
                                <a:rPr lang="en-US" altLang="zh-CN" sz="1400" i="1">
                                  <a:solidFill>
                                    <a:srgbClr val="FF0000"/>
                                  </a:solidFill>
                                  <a:latin typeface="Cambria Math" panose="02040503050406030204" pitchFamily="18" charset="0"/>
                                  <a:ea typeface="Cambria Math" panose="02040503050406030204" pitchFamily="18" charset="0"/>
                                </a:rPr>
                              </m:ctrlPr>
                            </m:sSubPr>
                            <m:e>
                              <m:r>
                                <a:rPr lang="en-US" altLang="zh-CN" sz="1400" b="0" i="1" smtClean="0">
                                  <a:solidFill>
                                    <a:srgbClr val="FF0000"/>
                                  </a:solidFill>
                                  <a:latin typeface="Cambria Math" panose="02040503050406030204" pitchFamily="18" charset="0"/>
                                  <a:ea typeface="Cambria Math" panose="02040503050406030204" pitchFamily="18" charset="0"/>
                                </a:rPr>
                                <m:t>𝑝</m:t>
                              </m:r>
                              <m:r>
                                <a:rPr lang="en-US" altLang="zh-CN" sz="1400" i="1">
                                  <a:solidFill>
                                    <a:srgbClr val="FF0000"/>
                                  </a:solidFill>
                                  <a:latin typeface="Cambria Math" panose="02040503050406030204" pitchFamily="18" charset="0"/>
                                  <a:ea typeface="Cambria Math" panose="02040503050406030204" pitchFamily="18" charset="0"/>
                                </a:rPr>
                                <m:t>𝑘</m:t>
                              </m:r>
                            </m:e>
                            <m:sub>
                              <m:r>
                                <a:rPr lang="en-US" altLang="zh-CN" sz="1400" i="1">
                                  <a:solidFill>
                                    <a:srgbClr val="FF0000"/>
                                  </a:solidFill>
                                  <a:latin typeface="Cambria Math" panose="02040503050406030204" pitchFamily="18" charset="0"/>
                                  <a:ea typeface="Cambria Math" panose="02040503050406030204" pitchFamily="18" charset="0"/>
                                </a:rPr>
                                <m:t>𝑐h𝑒𝑡</m:t>
                              </m:r>
                            </m:sub>
                          </m:sSub>
                          <m:r>
                            <a:rPr lang="en-US" altLang="zh-CN" sz="1400" b="0" i="1" dirty="0" smtClean="0">
                              <a:latin typeface="Cambria Math" panose="02040503050406030204" pitchFamily="18" charset="0"/>
                              <a:ea typeface="Cambria Math" panose="02040503050406030204" pitchFamily="18" charset="0"/>
                            </a:rPr>
                            <m:t>)</m:t>
                          </m:r>
                          <m:r>
                            <a:rPr lang="en-US" altLang="zh-CN" sz="1400" i="1" dirty="0" smtClean="0">
                              <a:latin typeface="Cambria Math" panose="02040503050406030204" pitchFamily="18" charset="0"/>
                              <a:ea typeface="宋体" panose="02010600030101010101" pitchFamily="2" charset="-122"/>
                            </a:rPr>
                            <m:t>)</m:t>
                          </m:r>
                        </m:oMath>
                      </m:oMathPara>
                    </a14:m>
                    <a:endParaRPr lang="zh-CN" altLang="en-US" sz="1400" dirty="0">
                      <a:latin typeface="宋体" panose="02010600030101010101" pitchFamily="2" charset="-122"/>
                      <a:ea typeface="宋体" panose="02010600030101010101" pitchFamily="2" charset="-122"/>
                    </a:endParaRPr>
                  </a:p>
                </p:txBody>
              </p:sp>
            </mc:Choice>
            <mc:Fallback>
              <p:sp>
                <p:nvSpPr>
                  <p:cNvPr id="26" name="文本框 25">
                    <a:extLst>
                      <a:ext uri="{FF2B5EF4-FFF2-40B4-BE49-F238E27FC236}">
                        <a16:creationId xmlns:a16="http://schemas.microsoft.com/office/drawing/2014/main" id="{E89116A0-74AD-420D-963E-D5838053DD0D}"/>
                      </a:ext>
                    </a:extLst>
                  </p:cNvPr>
                  <p:cNvSpPr txBox="1">
                    <a:spLocks noRot="1" noChangeAspect="1" noMove="1" noResize="1" noEditPoints="1" noAdjustHandles="1" noChangeArrowheads="1" noChangeShapeType="1" noTextEdit="1"/>
                  </p:cNvSpPr>
                  <p:nvPr/>
                </p:nvSpPr>
                <p:spPr>
                  <a:xfrm>
                    <a:off x="7043827" y="2114731"/>
                    <a:ext cx="1766530" cy="523220"/>
                  </a:xfrm>
                  <a:prstGeom prst="rect">
                    <a:avLst/>
                  </a:prstGeom>
                  <a:blipFill>
                    <a:blip r:embed="rId12"/>
                    <a:stretch>
                      <a:fillRect b="-5814"/>
                    </a:stretch>
                  </a:blipFill>
                </p:spPr>
                <p:txBody>
                  <a:bodyPr/>
                  <a:lstStyle/>
                  <a:p>
                    <a:r>
                      <a:rPr lang="zh-CN" altLang="en-US">
                        <a:noFill/>
                      </a:rPr>
                      <a:t> </a:t>
                    </a:r>
                  </a:p>
                </p:txBody>
              </p:sp>
            </mc:Fallback>
          </mc:AlternateContent>
          <p:cxnSp>
            <p:nvCxnSpPr>
              <p:cNvPr id="27" name="直接箭头连接符 26">
                <a:extLst>
                  <a:ext uri="{FF2B5EF4-FFF2-40B4-BE49-F238E27FC236}">
                    <a16:creationId xmlns:a16="http://schemas.microsoft.com/office/drawing/2014/main" id="{CFFB3A8A-6F74-4C4D-A4EA-2CA60FE632C9}"/>
                  </a:ext>
                </a:extLst>
              </p:cNvPr>
              <p:cNvCxnSpPr>
                <a:cxnSpLocks/>
                <a:endCxn id="28" idx="1"/>
              </p:cNvCxnSpPr>
              <p:nvPr/>
            </p:nvCxnSpPr>
            <p:spPr>
              <a:xfrm>
                <a:off x="9197789" y="2054442"/>
                <a:ext cx="1766530" cy="1162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FAC9184C-F46F-47EB-8AD9-FC24EF07BFB0}"/>
                  </a:ext>
                </a:extLst>
              </p:cNvPr>
              <p:cNvSpPr txBox="1"/>
              <p:nvPr/>
            </p:nvSpPr>
            <p:spPr>
              <a:xfrm>
                <a:off x="10964319" y="3062822"/>
                <a:ext cx="97239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属性集</a:t>
                </a:r>
                <a:r>
                  <a:rPr lang="en-US" altLang="zh-CN" sz="1400" dirty="0">
                    <a:latin typeface="宋体" panose="02010600030101010101" pitchFamily="2" charset="-122"/>
                    <a:ea typeface="宋体" panose="02010600030101010101" pitchFamily="2" charset="-122"/>
                  </a:rPr>
                  <a:t>S</a:t>
                </a:r>
                <a:endParaRPr lang="zh-CN" altLang="en-US" sz="14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D185764F-D566-4091-94F0-19C95B18020D}"/>
                      </a:ext>
                    </a:extLst>
                  </p:cNvPr>
                  <p:cNvSpPr txBox="1"/>
                  <p:nvPr/>
                </p:nvSpPr>
                <p:spPr>
                  <a:xfrm>
                    <a:off x="9994089" y="2354906"/>
                    <a:ext cx="1942624"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1400" i="1" smtClean="0">
                                <a:solidFill>
                                  <a:srgbClr val="FF0000"/>
                                </a:solidFill>
                                <a:latin typeface="Cambria Math" panose="02040503050406030204" pitchFamily="18" charset="0"/>
                                <a:ea typeface="宋体" panose="02010600030101010101" pitchFamily="2" charset="-122"/>
                              </a:rPr>
                            </m:ctrlPr>
                          </m:sSubPr>
                          <m:e>
                            <m:r>
                              <m:rPr>
                                <m:nor/>
                              </m:rPr>
                              <a:rPr lang="en-US" altLang="zh-CN" sz="1400" i="1" dirty="0">
                                <a:solidFill>
                                  <a:srgbClr val="FF0000"/>
                                </a:solidFill>
                                <a:latin typeface="宋体" panose="02010600030101010101" pitchFamily="2" charset="-122"/>
                                <a:ea typeface="宋体" panose="02010600030101010101" pitchFamily="2" charset="-122"/>
                              </a:rPr>
                              <m:t>sk</m:t>
                            </m:r>
                          </m:e>
                          <m:sub>
                            <m:r>
                              <a:rPr lang="en-US" altLang="zh-CN" sz="1400" b="0" i="1" smtClean="0">
                                <a:solidFill>
                                  <a:srgbClr val="FF0000"/>
                                </a:solidFill>
                                <a:latin typeface="Cambria Math" panose="02040503050406030204" pitchFamily="18" charset="0"/>
                                <a:ea typeface="宋体" panose="02010600030101010101" pitchFamily="2" charset="-122"/>
                              </a:rPr>
                              <m:t>𝑆</m:t>
                            </m:r>
                          </m:sub>
                        </m:sSub>
                        <m:r>
                          <a:rPr lang="en-US" altLang="zh-CN" sz="1400" b="0" i="1" smtClean="0">
                            <a:solidFill>
                              <a:srgbClr val="FF0000"/>
                            </a:solidFill>
                            <a:latin typeface="Cambria Math" panose="02040503050406030204" pitchFamily="18" charset="0"/>
                            <a:ea typeface="Cambria Math" panose="02040503050406030204" pitchFamily="18" charset="0"/>
                          </a:rPr>
                          <m:t>←(</m:t>
                        </m:r>
                        <m:sSub>
                          <m:sSubPr>
                            <m:ctrlPr>
                              <a:rPr lang="en-US" altLang="zh-CN" sz="1400" b="0" i="1" smtClean="0">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Cambria Math" panose="02040503050406030204" pitchFamily="18" charset="0"/>
                              </a:rPr>
                              <m:t>𝑠𝑘</m:t>
                            </m:r>
                          </m:e>
                          <m:sub>
                            <m:r>
                              <a:rPr lang="en-US" altLang="zh-CN" sz="1400" b="0" i="1" smtClean="0">
                                <a:solidFill>
                                  <a:srgbClr val="FF0000"/>
                                </a:solidFill>
                                <a:latin typeface="Cambria Math" panose="02040503050406030204" pitchFamily="18" charset="0"/>
                                <a:ea typeface="Cambria Math" panose="02040503050406030204" pitchFamily="18" charset="0"/>
                              </a:rPr>
                              <m:t>𝑐h𝑒𝑡</m:t>
                            </m:r>
                          </m:sub>
                        </m:sSub>
                        <m:r>
                          <a:rPr lang="en-US" altLang="zh-CN" sz="1400" b="0" i="1" smtClean="0">
                            <a:solidFill>
                              <a:srgbClr val="FF0000"/>
                            </a:solidFill>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𝑠𝑠𝑘</m:t>
                        </m:r>
                        <m:r>
                          <a:rPr lang="en-US" altLang="zh-CN" sz="1400" b="0" i="1" smtClean="0">
                            <a:solidFill>
                              <a:srgbClr val="FF0000"/>
                            </a:solidFill>
                            <a:latin typeface="Cambria Math" panose="02040503050406030204" pitchFamily="18" charset="0"/>
                            <a:ea typeface="Cambria Math" panose="02040503050406030204" pitchFamily="18" charset="0"/>
                          </a:rPr>
                          <m:t>′)</m:t>
                        </m:r>
                      </m:oMath>
                    </a14:m>
                    <a:r>
                      <a:rPr lang="en-US" altLang="zh-CN" sz="1400" dirty="0">
                        <a:solidFill>
                          <a:srgbClr val="FF0000"/>
                        </a:solidFill>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mc:Choice>
            <mc:Fallback>
              <p:sp>
                <p:nvSpPr>
                  <p:cNvPr id="29" name="文本框 28">
                    <a:extLst>
                      <a:ext uri="{FF2B5EF4-FFF2-40B4-BE49-F238E27FC236}">
                        <a16:creationId xmlns:a16="http://schemas.microsoft.com/office/drawing/2014/main" id="{D185764F-D566-4091-94F0-19C95B18020D}"/>
                      </a:ext>
                    </a:extLst>
                  </p:cNvPr>
                  <p:cNvSpPr txBox="1">
                    <a:spLocks noRot="1" noChangeAspect="1" noMove="1" noResize="1" noEditPoints="1" noAdjustHandles="1" noChangeArrowheads="1" noChangeShapeType="1" noTextEdit="1"/>
                  </p:cNvSpPr>
                  <p:nvPr/>
                </p:nvSpPr>
                <p:spPr>
                  <a:xfrm>
                    <a:off x="9994089" y="2354906"/>
                    <a:ext cx="1942624" cy="307777"/>
                  </a:xfrm>
                  <a:prstGeom prst="rect">
                    <a:avLst/>
                  </a:prstGeom>
                  <a:blipFill>
                    <a:blip r:embed="rId13"/>
                    <a:stretch>
                      <a:fillRect l="-940" t="-3922" b="-17647"/>
                    </a:stretch>
                  </a:blipFill>
                </p:spPr>
                <p:txBody>
                  <a:bodyPr/>
                  <a:lstStyle/>
                  <a:p>
                    <a:r>
                      <a:rPr lang="zh-CN" altLang="en-US">
                        <a:noFill/>
                      </a:rPr>
                      <a:t> </a:t>
                    </a:r>
                  </a:p>
                </p:txBody>
              </p:sp>
            </mc:Fallback>
          </mc:AlternateContent>
          <p:pic>
            <p:nvPicPr>
              <p:cNvPr id="31" name="图形 30" descr="文档">
                <a:extLst>
                  <a:ext uri="{FF2B5EF4-FFF2-40B4-BE49-F238E27FC236}">
                    <a16:creationId xmlns:a16="http://schemas.microsoft.com/office/drawing/2014/main" id="{7DE92207-4F14-46A3-A95D-2EDE3DA72E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1382" y="4484562"/>
                <a:ext cx="555139" cy="555139"/>
              </a:xfrm>
              <a:prstGeom prst="rect">
                <a:avLst/>
              </a:prstGeom>
            </p:spPr>
          </p:pic>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DC5FD4B7-869B-4406-9BA9-65D807241F8A}"/>
                      </a:ext>
                    </a:extLst>
                  </p:cNvPr>
                  <p:cNvSpPr txBox="1"/>
                  <p:nvPr/>
                </p:nvSpPr>
                <p:spPr>
                  <a:xfrm>
                    <a:off x="9621567" y="3772158"/>
                    <a:ext cx="1086758" cy="523220"/>
                  </a:xfrm>
                  <a:prstGeom prst="rect">
                    <a:avLst/>
                  </a:prstGeom>
                  <a:noFill/>
                </p:spPr>
                <p:txBody>
                  <a:bodyPr wrap="square" rtlCol="0">
                    <a:spAutoFit/>
                  </a:bodyPr>
                  <a:lstStyle/>
                  <a:p>
                    <a:r>
                      <a:rPr lang="zh-CN" altLang="en-US" sz="1400" b="0" dirty="0">
                        <a:ea typeface="宋体" panose="02010600030101010101" pitchFamily="2" charset="-122"/>
                      </a:rPr>
                      <a:t>密文</a:t>
                    </a:r>
                    <a14:m>
                      <m:oMath xmlns:m="http://schemas.openxmlformats.org/officeDocument/2006/math">
                        <m:r>
                          <a:rPr lang="en-US" altLang="zh-CN" sz="1400" b="0" i="1" smtClean="0">
                            <a:solidFill>
                              <a:srgbClr val="FF0000"/>
                            </a:solidFill>
                            <a:latin typeface="Cambria Math" panose="02040503050406030204" pitchFamily="18" charset="0"/>
                            <a:ea typeface="宋体" panose="02010600030101010101" pitchFamily="2" charset="-122"/>
                          </a:rPr>
                          <m:t>𝐶</m:t>
                        </m:r>
                        <m:r>
                          <a:rPr lang="en-US" altLang="zh-CN" sz="1400" b="0" i="1" smtClean="0">
                            <a:solidFill>
                              <a:srgbClr val="FF0000"/>
                            </a:solidFill>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𝐸𝑛𝑐</m:t>
                        </m:r>
                        <m:r>
                          <a:rPr lang="en-US" altLang="zh-CN" sz="1400" b="0" i="1" smtClean="0">
                            <a:solidFill>
                              <a:srgbClr val="FF0000"/>
                            </a:solidFill>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𝑒𝑡𝑑</m:t>
                        </m:r>
                        <m:r>
                          <a:rPr lang="en-US" altLang="zh-CN" sz="1400" b="0" i="1" smtClean="0">
                            <a:solidFill>
                              <a:srgbClr val="FF0000"/>
                            </a:solidFill>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𝐴</m:t>
                        </m:r>
                        <m:r>
                          <a:rPr lang="en-US" altLang="zh-CN" sz="1400" b="0" i="1" smtClean="0">
                            <a:solidFill>
                              <a:srgbClr val="FF0000"/>
                            </a:solidFill>
                            <a:latin typeface="Cambria Math" panose="02040503050406030204" pitchFamily="18" charset="0"/>
                            <a:ea typeface="Cambria Math" panose="02040503050406030204" pitchFamily="18" charset="0"/>
                          </a:rPr>
                          <m:t>)</m:t>
                        </m:r>
                      </m:oMath>
                    </a14:m>
                    <a:endParaRPr lang="zh-CN" altLang="en-US" sz="1400" dirty="0">
                      <a:latin typeface="宋体" panose="02010600030101010101" pitchFamily="2" charset="-122"/>
                      <a:ea typeface="宋体" panose="02010600030101010101" pitchFamily="2" charset="-122"/>
                    </a:endParaRPr>
                  </a:p>
                </p:txBody>
              </p:sp>
            </mc:Choice>
            <mc:Fallback>
              <p:sp>
                <p:nvSpPr>
                  <p:cNvPr id="32" name="文本框 31">
                    <a:extLst>
                      <a:ext uri="{FF2B5EF4-FFF2-40B4-BE49-F238E27FC236}">
                        <a16:creationId xmlns:a16="http://schemas.microsoft.com/office/drawing/2014/main" id="{DC5FD4B7-869B-4406-9BA9-65D807241F8A}"/>
                      </a:ext>
                    </a:extLst>
                  </p:cNvPr>
                  <p:cNvSpPr txBox="1">
                    <a:spLocks noRot="1" noChangeAspect="1" noMove="1" noResize="1" noEditPoints="1" noAdjustHandles="1" noChangeArrowheads="1" noChangeShapeType="1" noTextEdit="1"/>
                  </p:cNvSpPr>
                  <p:nvPr/>
                </p:nvSpPr>
                <p:spPr>
                  <a:xfrm>
                    <a:off x="9621567" y="3772158"/>
                    <a:ext cx="1086758" cy="523220"/>
                  </a:xfrm>
                  <a:prstGeom prst="rect">
                    <a:avLst/>
                  </a:prstGeom>
                  <a:blipFill>
                    <a:blip r:embed="rId14"/>
                    <a:stretch>
                      <a:fillRect l="-1685" t="-3488" b="-5814"/>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370B1FBA-A8D4-4F2E-99DB-5212F44858AA}"/>
                    </a:ext>
                  </a:extLst>
                </p:cNvPr>
                <p:cNvSpPr txBox="1"/>
                <p:nvPr/>
              </p:nvSpPr>
              <p:spPr>
                <a:xfrm>
                  <a:off x="8991323" y="4032646"/>
                  <a:ext cx="17399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FF0000"/>
                            </a:solidFill>
                            <a:latin typeface="Cambria Math" panose="02040503050406030204" pitchFamily="18" charset="0"/>
                            <a:ea typeface="宋体" panose="02010600030101010101" pitchFamily="2" charset="-122"/>
                          </a:rPr>
                          <m:t>(</m:t>
                        </m:r>
                        <m:r>
                          <a:rPr lang="en-US" altLang="zh-CN" sz="1400" b="1" i="1" dirty="0" smtClean="0">
                            <a:solidFill>
                              <a:srgbClr val="FF0000"/>
                            </a:solidFill>
                            <a:latin typeface="Cambria Math" panose="02040503050406030204" pitchFamily="18" charset="0"/>
                            <a:ea typeface="宋体" panose="02010600030101010101" pitchFamily="2" charset="-122"/>
                          </a:rPr>
                          <m:t>𝒉</m:t>
                        </m:r>
                        <m:r>
                          <a:rPr lang="en-US" altLang="zh-CN" sz="1400" b="1" i="1" dirty="0" smtClean="0">
                            <a:solidFill>
                              <a:srgbClr val="FF0000"/>
                            </a:solidFill>
                            <a:latin typeface="Cambria Math" panose="02040503050406030204" pitchFamily="18" charset="0"/>
                            <a:ea typeface="宋体" panose="02010600030101010101" pitchFamily="2" charset="-122"/>
                          </a:rPr>
                          <m:t>,</m:t>
                        </m:r>
                        <m:r>
                          <a:rPr lang="en-US" altLang="zh-CN" sz="1400" b="1" i="1" dirty="0" smtClean="0">
                            <a:solidFill>
                              <a:srgbClr val="FF0000"/>
                            </a:solidFill>
                            <a:latin typeface="Cambria Math" panose="02040503050406030204" pitchFamily="18" charset="0"/>
                            <a:ea typeface="宋体" panose="02010600030101010101" pitchFamily="2" charset="-122"/>
                          </a:rPr>
                          <m:t>𝒓</m:t>
                        </m:r>
                        <m:r>
                          <a:rPr lang="en-US" altLang="zh-CN" sz="1400" b="1" i="1" dirty="0" smtClean="0">
                            <a:solidFill>
                              <a:srgbClr val="FF0000"/>
                            </a:solidFill>
                            <a:latin typeface="Cambria Math" panose="02040503050406030204" pitchFamily="18" charset="0"/>
                            <a:ea typeface="宋体" panose="02010600030101010101" pitchFamily="2" charset="-122"/>
                          </a:rPr>
                          <m:t>)</m:t>
                        </m:r>
                        <m:r>
                          <a:rPr lang="en-US" altLang="zh-CN" sz="1400" i="1" dirty="0">
                            <a:solidFill>
                              <a:srgbClr val="FF0000"/>
                            </a:solidFill>
                            <a:latin typeface="Cambria Math" panose="02040503050406030204" pitchFamily="18" charset="0"/>
                            <a:ea typeface="宋体" panose="02010600030101010101" pitchFamily="2" charset="-122"/>
                          </a:rPr>
                          <m:t>←</m:t>
                        </m:r>
                        <m:r>
                          <a:rPr lang="en-US" altLang="zh-CN" sz="1400" b="0" i="1" dirty="0" smtClean="0">
                            <a:solidFill>
                              <a:srgbClr val="FF0000"/>
                            </a:solidFill>
                            <a:latin typeface="Cambria Math" panose="02040503050406030204" pitchFamily="18" charset="0"/>
                            <a:ea typeface="宋体" panose="02010600030101010101" pitchFamily="2" charset="-122"/>
                          </a:rPr>
                          <m:t>(</m:t>
                        </m:r>
                        <m:d>
                          <m:dPr>
                            <m:ctrlPr>
                              <a:rPr lang="en-US" altLang="zh-CN" sz="1400" b="0" i="1" dirty="0" smtClean="0">
                                <a:solidFill>
                                  <a:srgbClr val="FF0000"/>
                                </a:solidFill>
                                <a:latin typeface="Cambria Math" panose="02040503050406030204" pitchFamily="18" charset="0"/>
                                <a:ea typeface="宋体" panose="02010600030101010101" pitchFamily="2" charset="-122"/>
                              </a:rPr>
                            </m:ctrlPr>
                          </m:dPr>
                          <m:e>
                            <m:r>
                              <a:rPr lang="en-US" altLang="zh-CN" sz="1400" b="0" i="1" dirty="0" smtClean="0">
                                <a:solidFill>
                                  <a:srgbClr val="FF0000"/>
                                </a:solidFill>
                                <a:latin typeface="Cambria Math" panose="02040503050406030204" pitchFamily="18" charset="0"/>
                                <a:ea typeface="宋体" panose="02010600030101010101" pitchFamily="2" charset="-122"/>
                              </a:rPr>
                              <m:t>h</m:t>
                            </m:r>
                            <m:r>
                              <a:rPr lang="en-US" altLang="zh-CN" sz="1400" b="0" i="1" dirty="0" smtClean="0">
                                <a:solidFill>
                                  <a:srgbClr val="FF0000"/>
                                </a:solidFill>
                                <a:latin typeface="Cambria Math" panose="02040503050406030204" pitchFamily="18" charset="0"/>
                                <a:ea typeface="宋体" panose="02010600030101010101" pitchFamily="2" charset="-122"/>
                              </a:rPr>
                              <m:t>,</m:t>
                            </m:r>
                            <m:r>
                              <a:rPr lang="en-US" altLang="zh-CN" sz="1400" b="0" i="1" dirty="0" smtClean="0">
                                <a:solidFill>
                                  <a:srgbClr val="FF0000"/>
                                </a:solidFill>
                                <a:latin typeface="Cambria Math" panose="02040503050406030204" pitchFamily="18" charset="0"/>
                                <a:ea typeface="宋体" panose="02010600030101010101" pitchFamily="2" charset="-122"/>
                              </a:rPr>
                              <m:t>𝐶</m:t>
                            </m:r>
                          </m:e>
                        </m:d>
                        <m:r>
                          <a:rPr lang="en-US" altLang="zh-CN" sz="1400" b="0" i="1" dirty="0" smtClean="0">
                            <a:solidFill>
                              <a:srgbClr val="FF0000"/>
                            </a:solidFill>
                            <a:latin typeface="Cambria Math" panose="02040503050406030204" pitchFamily="18" charset="0"/>
                            <a:ea typeface="宋体" panose="02010600030101010101" pitchFamily="2" charset="-122"/>
                          </a:rPr>
                          <m:t>,</m:t>
                        </m:r>
                        <m:r>
                          <a:rPr lang="en-US" altLang="zh-CN" sz="1400" b="0" i="1" dirty="0" smtClean="0">
                            <a:solidFill>
                              <a:srgbClr val="FF0000"/>
                            </a:solidFill>
                            <a:latin typeface="Cambria Math" panose="02040503050406030204" pitchFamily="18" charset="0"/>
                            <a:ea typeface="宋体" panose="02010600030101010101" pitchFamily="2" charset="-122"/>
                          </a:rPr>
                          <m:t>𝑟</m:t>
                        </m:r>
                        <m:r>
                          <a:rPr lang="en-US" altLang="zh-CN" sz="1400" b="0" i="1" dirty="0" smtClean="0">
                            <a:latin typeface="Cambria Math" panose="02040503050406030204" pitchFamily="18" charset="0"/>
                            <a:ea typeface="宋体" panose="02010600030101010101" pitchFamily="2" charset="-122"/>
                          </a:rPr>
                          <m:t>)</m:t>
                        </m:r>
                      </m:oMath>
                    </m:oMathPara>
                  </a14:m>
                  <a:endParaRPr lang="zh-CN" altLang="en-US" sz="1400" dirty="0">
                    <a:latin typeface="宋体" panose="02010600030101010101" pitchFamily="2" charset="-122"/>
                    <a:ea typeface="宋体" panose="02010600030101010101" pitchFamily="2" charset="-122"/>
                  </a:endParaRPr>
                </a:p>
              </p:txBody>
            </p:sp>
          </mc:Choice>
          <mc:Fallback>
            <p:sp>
              <p:nvSpPr>
                <p:cNvPr id="50" name="文本框 49">
                  <a:extLst>
                    <a:ext uri="{FF2B5EF4-FFF2-40B4-BE49-F238E27FC236}">
                      <a16:creationId xmlns:a16="http://schemas.microsoft.com/office/drawing/2014/main" id="{370B1FBA-A8D4-4F2E-99DB-5212F44858AA}"/>
                    </a:ext>
                  </a:extLst>
                </p:cNvPr>
                <p:cNvSpPr txBox="1">
                  <a:spLocks noRot="1" noChangeAspect="1" noMove="1" noResize="1" noEditPoints="1" noAdjustHandles="1" noChangeArrowheads="1" noChangeShapeType="1" noTextEdit="1"/>
                </p:cNvSpPr>
                <p:nvPr/>
              </p:nvSpPr>
              <p:spPr>
                <a:xfrm>
                  <a:off x="8991323" y="4032646"/>
                  <a:ext cx="1739911" cy="307777"/>
                </a:xfrm>
                <a:prstGeom prst="rect">
                  <a:avLst/>
                </a:prstGeom>
                <a:blipFill>
                  <a:blip r:embed="rId15"/>
                  <a:stretch>
                    <a:fillRect b="-9804"/>
                  </a:stretch>
                </a:blipFill>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026E15A4-6698-4D16-B563-5C8833C21291}"/>
              </a:ext>
            </a:extLst>
          </p:cNvPr>
          <p:cNvGrpSpPr/>
          <p:nvPr/>
        </p:nvGrpSpPr>
        <p:grpSpPr>
          <a:xfrm>
            <a:off x="10025360" y="5031486"/>
            <a:ext cx="807150" cy="790799"/>
            <a:chOff x="10790677" y="5399165"/>
            <a:chExt cx="807150" cy="790799"/>
          </a:xfrm>
        </p:grpSpPr>
        <p:pic>
          <p:nvPicPr>
            <p:cNvPr id="51" name="图形 50" descr="文档">
              <a:extLst>
                <a:ext uri="{FF2B5EF4-FFF2-40B4-BE49-F238E27FC236}">
                  <a16:creationId xmlns:a16="http://schemas.microsoft.com/office/drawing/2014/main" id="{ED4D3B5B-FDF3-4388-8BE7-9A25902CFA7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848101" y="5399165"/>
              <a:ext cx="555139" cy="555139"/>
            </a:xfrm>
            <a:prstGeom prst="rect">
              <a:avLst/>
            </a:prstGeom>
          </p:spPr>
        </p:pic>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60E526BC-B864-4CDA-B7B1-BA8C378005F8}"/>
                    </a:ext>
                  </a:extLst>
                </p:cNvPr>
                <p:cNvSpPr txBox="1"/>
                <p:nvPr/>
              </p:nvSpPr>
              <p:spPr>
                <a:xfrm>
                  <a:off x="10790677" y="5882187"/>
                  <a:ext cx="807150"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消息</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𝑚</m:t>
                      </m:r>
                      <m:r>
                        <a:rPr lang="en-US" altLang="zh-CN" sz="1400" i="1" dirty="0" smtClean="0">
                          <a:latin typeface="Cambria Math" panose="02040503050406030204" pitchFamily="18" charset="0"/>
                          <a:ea typeface="宋体" panose="02010600030101010101" pitchFamily="2" charset="-122"/>
                        </a:rPr>
                        <m:t>’</m:t>
                      </m:r>
                    </m:oMath>
                  </a14:m>
                  <a:endParaRPr lang="zh-CN" altLang="en-US" sz="1400" dirty="0">
                    <a:latin typeface="宋体" panose="02010600030101010101" pitchFamily="2" charset="-122"/>
                    <a:ea typeface="宋体" panose="02010600030101010101" pitchFamily="2" charset="-122"/>
                  </a:endParaRPr>
                </a:p>
              </p:txBody>
            </p:sp>
          </mc:Choice>
          <mc:Fallback xmlns="">
            <p:sp>
              <p:nvSpPr>
                <p:cNvPr id="52" name="文本框 51">
                  <a:extLst>
                    <a:ext uri="{FF2B5EF4-FFF2-40B4-BE49-F238E27FC236}">
                      <a16:creationId xmlns:a16="http://schemas.microsoft.com/office/drawing/2014/main" id="{60E526BC-B864-4CDA-B7B1-BA8C378005F8}"/>
                    </a:ext>
                  </a:extLst>
                </p:cNvPr>
                <p:cNvSpPr txBox="1">
                  <a:spLocks noRot="1" noChangeAspect="1" noMove="1" noResize="1" noEditPoints="1" noAdjustHandles="1" noChangeArrowheads="1" noChangeShapeType="1" noTextEdit="1"/>
                </p:cNvSpPr>
                <p:nvPr/>
              </p:nvSpPr>
              <p:spPr>
                <a:xfrm>
                  <a:off x="10790677" y="5882187"/>
                  <a:ext cx="807150" cy="307777"/>
                </a:xfrm>
                <a:prstGeom prst="rect">
                  <a:avLst/>
                </a:prstGeom>
                <a:blipFill>
                  <a:blip r:embed="rId18"/>
                  <a:stretch>
                    <a:fillRect l="-2273" t="-3922" b="-1764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CD54FFD5-AC3C-4907-9F90-391248961BFB}"/>
                  </a:ext>
                </a:extLst>
              </p:cNvPr>
              <p:cNvSpPr txBox="1"/>
              <p:nvPr/>
            </p:nvSpPr>
            <p:spPr>
              <a:xfrm>
                <a:off x="10667404" y="5029424"/>
                <a:ext cx="1044161"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m:rPr>
                            <m:nor/>
                          </m:rPr>
                          <a:rPr lang="en-US" altLang="zh-CN" sz="1400" i="1" dirty="0">
                            <a:latin typeface="宋体" panose="02010600030101010101" pitchFamily="2" charset="-122"/>
                            <a:ea typeface="宋体" panose="02010600030101010101" pitchFamily="2" charset="-122"/>
                          </a:rPr>
                          <m:t>sk</m:t>
                        </m:r>
                      </m:e>
                      <m:sub>
                        <m:r>
                          <a:rPr lang="en-US" altLang="zh-CN" sz="1400" b="0" i="1" smtClean="0">
                            <a:latin typeface="Cambria Math" panose="02040503050406030204" pitchFamily="18" charset="0"/>
                            <a:ea typeface="宋体" panose="02010600030101010101" pitchFamily="2" charset="-122"/>
                          </a:rPr>
                          <m:t>𝑆</m:t>
                        </m:r>
                      </m:sub>
                    </m:sSub>
                  </m:oMath>
                </a14:m>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mc:Choice>
        <mc:Fallback xmlns="">
          <p:sp>
            <p:nvSpPr>
              <p:cNvPr id="53" name="文本框 52">
                <a:extLst>
                  <a:ext uri="{FF2B5EF4-FFF2-40B4-BE49-F238E27FC236}">
                    <a16:creationId xmlns:a16="http://schemas.microsoft.com/office/drawing/2014/main" id="{CD54FFD5-AC3C-4907-9F90-391248961BFB}"/>
                  </a:ext>
                </a:extLst>
              </p:cNvPr>
              <p:cNvSpPr txBox="1">
                <a:spLocks noRot="1" noChangeAspect="1" noMove="1" noResize="1" noEditPoints="1" noAdjustHandles="1" noChangeArrowheads="1" noChangeShapeType="1" noTextEdit="1"/>
              </p:cNvSpPr>
              <p:nvPr/>
            </p:nvSpPr>
            <p:spPr>
              <a:xfrm>
                <a:off x="10667404" y="5029424"/>
                <a:ext cx="1044161" cy="307777"/>
              </a:xfrm>
              <a:prstGeom prst="rect">
                <a:avLst/>
              </a:prstGeom>
              <a:blipFill>
                <a:blip r:embed="rId19"/>
                <a:stretch>
                  <a:fillRect l="-1754" t="-5882"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D9A8F4F0-A6ED-4015-97FE-E5270F6B1437}"/>
                  </a:ext>
                </a:extLst>
              </p:cNvPr>
              <p:cNvSpPr txBox="1"/>
              <p:nvPr/>
            </p:nvSpPr>
            <p:spPr>
              <a:xfrm>
                <a:off x="11170712" y="5247646"/>
                <a:ext cx="680582"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h</m:t>
                    </m:r>
                    <m:r>
                      <a:rPr lang="en-US" altLang="zh-CN" sz="1400" i="1" dirty="0" smtClean="0">
                        <a:latin typeface="Cambria Math" panose="02040503050406030204" pitchFamily="18" charset="0"/>
                        <a:ea typeface="宋体" panose="02010600030101010101" pitchFamily="2" charset="-122"/>
                      </a:rPr>
                      <m:t>,</m:t>
                    </m:r>
                    <m:r>
                      <a:rPr lang="en-US" altLang="zh-CN" sz="1400" i="1" dirty="0" smtClean="0">
                        <a:latin typeface="Cambria Math" panose="02040503050406030204" pitchFamily="18" charset="0"/>
                        <a:ea typeface="宋体" panose="02010600030101010101" pitchFamily="2" charset="-122"/>
                      </a:rPr>
                      <m:t>𝑟</m:t>
                    </m:r>
                    <m:r>
                      <a:rPr lang="en-US" altLang="zh-CN" sz="1400" i="1" dirty="0" smtClean="0">
                        <a:latin typeface="Cambria Math" panose="02040503050406030204" pitchFamily="18" charset="0"/>
                        <a:ea typeface="宋体" panose="02010600030101010101" pitchFamily="2" charset="-122"/>
                      </a:rPr>
                      <m:t>’</m:t>
                    </m:r>
                  </m:oMath>
                </a14:m>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mc:Choice>
        <mc:Fallback xmlns="">
          <p:sp>
            <p:nvSpPr>
              <p:cNvPr id="55" name="文本框 54">
                <a:extLst>
                  <a:ext uri="{FF2B5EF4-FFF2-40B4-BE49-F238E27FC236}">
                    <a16:creationId xmlns:a16="http://schemas.microsoft.com/office/drawing/2014/main" id="{D9A8F4F0-A6ED-4015-97FE-E5270F6B1437}"/>
                  </a:ext>
                </a:extLst>
              </p:cNvPr>
              <p:cNvSpPr txBox="1">
                <a:spLocks noRot="1" noChangeAspect="1" noMove="1" noResize="1" noEditPoints="1" noAdjustHandles="1" noChangeArrowheads="1" noChangeShapeType="1" noTextEdit="1"/>
              </p:cNvSpPr>
              <p:nvPr/>
            </p:nvSpPr>
            <p:spPr>
              <a:xfrm>
                <a:off x="11170712" y="5247646"/>
                <a:ext cx="680582" cy="307777"/>
              </a:xfrm>
              <a:prstGeom prst="rect">
                <a:avLst/>
              </a:prstGeom>
              <a:blipFill>
                <a:blip r:embed="rId11"/>
                <a:stretch>
                  <a:fillRect l="-2679" t="-6000" b="-18000"/>
                </a:stretch>
              </a:blipFill>
            </p:spPr>
            <p:txBody>
              <a:bodyPr/>
              <a:lstStyle/>
              <a:p>
                <a:r>
                  <a:rPr lang="zh-CN" altLang="en-US">
                    <a:noFill/>
                  </a:rPr>
                  <a:t> </a:t>
                </a:r>
              </a:p>
            </p:txBody>
          </p:sp>
        </mc:Fallback>
      </mc:AlternateContent>
      <p:cxnSp>
        <p:nvCxnSpPr>
          <p:cNvPr id="56" name="直接箭头连接符 55">
            <a:extLst>
              <a:ext uri="{FF2B5EF4-FFF2-40B4-BE49-F238E27FC236}">
                <a16:creationId xmlns:a16="http://schemas.microsoft.com/office/drawing/2014/main" id="{F2802950-66EA-4A75-9EBD-681DF1944BC1}"/>
              </a:ext>
            </a:extLst>
          </p:cNvPr>
          <p:cNvCxnSpPr>
            <a:cxnSpLocks/>
          </p:cNvCxnSpPr>
          <p:nvPr/>
        </p:nvCxnSpPr>
        <p:spPr>
          <a:xfrm>
            <a:off x="10667404" y="5365452"/>
            <a:ext cx="468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文本框 56">
            <a:extLst>
              <a:ext uri="{FF2B5EF4-FFF2-40B4-BE49-F238E27FC236}">
                <a16:creationId xmlns:a16="http://schemas.microsoft.com/office/drawing/2014/main" id="{FFB92998-2CCB-4477-AD47-0DA9D9912272}"/>
              </a:ext>
            </a:extLst>
          </p:cNvPr>
          <p:cNvSpPr txBox="1"/>
          <p:nvPr/>
        </p:nvSpPr>
        <p:spPr>
          <a:xfrm>
            <a:off x="524243" y="1120338"/>
            <a:ext cx="10143161" cy="369332"/>
          </a:xfrm>
          <a:prstGeom prst="rect">
            <a:avLst/>
          </a:prstGeom>
          <a:noFill/>
        </p:spPr>
        <p:txBody>
          <a:bodyPr wrap="square">
            <a:spAutoFit/>
          </a:bodyPr>
          <a:lstStyle/>
          <a:p>
            <a:r>
              <a:rPr lang="en-US" altLang="zh-CN" sz="1800" b="1" dirty="0">
                <a:solidFill>
                  <a:srgbClr val="000000"/>
                </a:solidFill>
                <a:effectLst/>
                <a:latin typeface="CMSS10"/>
              </a:rPr>
              <a:t>PCH </a:t>
            </a:r>
            <a:r>
              <a:rPr lang="en-US" altLang="zh-CN" sz="1800" b="1" dirty="0">
                <a:solidFill>
                  <a:srgbClr val="000000"/>
                </a:solidFill>
                <a:effectLst/>
                <a:latin typeface="CMR10"/>
              </a:rPr>
              <a:t>with ephemeral trapdoors (CHET)</a:t>
            </a:r>
            <a:endParaRPr lang="zh-CN" altLang="en-US" b="1" dirty="0"/>
          </a:p>
        </p:txBody>
      </p:sp>
      <p:pic>
        <p:nvPicPr>
          <p:cNvPr id="8" name="图片 7">
            <a:extLst>
              <a:ext uri="{FF2B5EF4-FFF2-40B4-BE49-F238E27FC236}">
                <a16:creationId xmlns:a16="http://schemas.microsoft.com/office/drawing/2014/main" id="{1B08F3DA-736F-4F63-B230-1EA859FEF914}"/>
              </a:ext>
            </a:extLst>
          </p:cNvPr>
          <p:cNvPicPr>
            <a:picLocks noChangeAspect="1"/>
          </p:cNvPicPr>
          <p:nvPr/>
        </p:nvPicPr>
        <p:blipFill rotWithShape="1">
          <a:blip r:embed="rId20"/>
          <a:srcRect b="1116"/>
          <a:stretch/>
        </p:blipFill>
        <p:spPr>
          <a:xfrm>
            <a:off x="661490" y="1613670"/>
            <a:ext cx="5977013" cy="4654185"/>
          </a:xfrm>
          <a:prstGeom prst="rect">
            <a:avLst/>
          </a:prstGeom>
        </p:spPr>
      </p:pic>
      <p:pic>
        <p:nvPicPr>
          <p:cNvPr id="59" name="图形 58" descr="锁定">
            <a:extLst>
              <a:ext uri="{FF2B5EF4-FFF2-40B4-BE49-F238E27FC236}">
                <a16:creationId xmlns:a16="http://schemas.microsoft.com/office/drawing/2014/main" id="{17093E80-E2CE-4A26-BB84-2E8118FB856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898026" y="4498700"/>
            <a:ext cx="340768" cy="340768"/>
          </a:xfrm>
          <a:prstGeom prst="rect">
            <a:avLst/>
          </a:prstGeom>
        </p:spPr>
      </p:pic>
      <p:cxnSp>
        <p:nvCxnSpPr>
          <p:cNvPr id="18" name="直接箭头连接符 17">
            <a:extLst>
              <a:ext uri="{FF2B5EF4-FFF2-40B4-BE49-F238E27FC236}">
                <a16:creationId xmlns:a16="http://schemas.microsoft.com/office/drawing/2014/main" id="{A77845BA-7A5A-4F0C-A326-7941AF88953B}"/>
              </a:ext>
            </a:extLst>
          </p:cNvPr>
          <p:cNvCxnSpPr>
            <a:cxnSpLocks/>
            <a:stCxn id="59" idx="3"/>
            <a:endCxn id="32" idx="1"/>
          </p:cNvCxnSpPr>
          <p:nvPr/>
        </p:nvCxnSpPr>
        <p:spPr>
          <a:xfrm flipH="1" flipV="1">
            <a:off x="9161821" y="4637089"/>
            <a:ext cx="76973" cy="31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0B804246-E3DC-447C-9E6E-E65CB12F59EF}"/>
              </a:ext>
            </a:extLst>
          </p:cNvPr>
          <p:cNvCxnSpPr>
            <a:cxnSpLocks/>
          </p:cNvCxnSpPr>
          <p:nvPr/>
        </p:nvCxnSpPr>
        <p:spPr>
          <a:xfrm>
            <a:off x="9679776" y="5344461"/>
            <a:ext cx="468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07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B1A0C1C1-C13F-4F2B-ACF2-AE4EA6C8CDDC}"/>
              </a:ext>
            </a:extLst>
          </p:cNvPr>
          <p:cNvSpPr txBox="1"/>
          <p:nvPr/>
        </p:nvSpPr>
        <p:spPr>
          <a:xfrm>
            <a:off x="9625225" y="622326"/>
            <a:ext cx="2133599" cy="369332"/>
          </a:xfrm>
          <a:prstGeom prst="rect">
            <a:avLst/>
          </a:prstGeom>
          <a:noFill/>
        </p:spPr>
        <p:txBody>
          <a:bodyPr wrap="square">
            <a:spAutoFit/>
          </a:bodyPr>
          <a:lstStyle/>
          <a:p>
            <a:r>
              <a:rPr lang="en-US" altLang="zh-CN" sz="1800" dirty="0">
                <a:solidFill>
                  <a:srgbClr val="000000"/>
                </a:solidFill>
                <a:effectLst/>
                <a:latin typeface="CMBX1213"/>
                <a:ea typeface="宋体" panose="02010600030101010101" pitchFamily="2" charset="-122"/>
              </a:rPr>
              <a:t>RPCH Introduction</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963613C-98E1-4303-AD52-5CBB16496F9D}"/>
              </a:ext>
            </a:extLst>
          </p:cNvPr>
          <p:cNvSpPr txBox="1"/>
          <p:nvPr/>
        </p:nvSpPr>
        <p:spPr>
          <a:xfrm>
            <a:off x="1541293" y="3473304"/>
            <a:ext cx="9617381" cy="2062103"/>
          </a:xfrm>
          <a:prstGeom prst="rect">
            <a:avLst/>
          </a:prstGeom>
          <a:noFill/>
        </p:spPr>
        <p:txBody>
          <a:bodyPr wrap="square">
            <a:spAutoFit/>
          </a:bodyPr>
          <a:lstStyle/>
          <a:p>
            <a:r>
              <a:rPr lang="en-US" altLang="zh-CN" sz="1600" dirty="0">
                <a:latin typeface="宋体" panose="02010600030101010101" pitchFamily="2" charset="-122"/>
                <a:ea typeface="宋体" panose="02010600030101010101" pitchFamily="2" charset="-122"/>
              </a:rPr>
              <a:t>RPCH</a:t>
            </a:r>
            <a:r>
              <a:rPr lang="zh-CN" altLang="en-US" sz="1600" dirty="0">
                <a:latin typeface="宋体" panose="02010600030101010101" pitchFamily="2" charset="-122"/>
                <a:ea typeface="宋体" panose="02010600030101010101" pitchFamily="2" charset="-122"/>
              </a:rPr>
              <a:t>系统模型概述：</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    RPCH</a:t>
            </a:r>
            <a:r>
              <a:rPr lang="zh-CN" altLang="en-US" sz="1600" dirty="0">
                <a:latin typeface="宋体" panose="02010600030101010101" pitchFamily="2" charset="-122"/>
                <a:ea typeface="宋体" panose="02010600030101010101" pitchFamily="2" charset="-122"/>
              </a:rPr>
              <a:t>允许数据所有者计算与访问策略和时间戳关联的变色龙哈希。另一方被称为变色龙陷门持有人或修改者，谁拥有特权和有效的密钥更新材料，满足访问策略和给定哈希中的时间戳，然后可以找到任意冲突。因此，</a:t>
            </a:r>
            <a:r>
              <a:rPr lang="en-US" altLang="zh-CN" sz="1600" dirty="0">
                <a:latin typeface="宋体" panose="02010600030101010101" pitchFamily="2" charset="-122"/>
                <a:ea typeface="宋体" panose="02010600030101010101" pitchFamily="2" charset="-122"/>
              </a:rPr>
              <a:t>RPCH</a:t>
            </a:r>
            <a:r>
              <a:rPr lang="zh-CN" altLang="en-US" sz="1600" dirty="0">
                <a:latin typeface="宋体" panose="02010600030101010101" pitchFamily="2" charset="-122"/>
                <a:ea typeface="宋体" panose="02010600030101010101" pitchFamily="2" charset="-122"/>
              </a:rPr>
              <a:t>支持在细粒度级别上的可修改性和修改者重写特权的可撤销性</a:t>
            </a:r>
            <a:r>
              <a:rPr lang="zh-CN" altLang="en-US" sz="1600" dirty="0"/>
              <a:t>。</a:t>
            </a:r>
            <a:endParaRPr lang="en-US" altLang="zh-CN" sz="1600" dirty="0"/>
          </a:p>
          <a:p>
            <a:r>
              <a:rPr lang="en-US" altLang="zh-CN" sz="1600" dirty="0">
                <a:latin typeface="宋体" panose="02010600030101010101" pitchFamily="2" charset="-122"/>
                <a:ea typeface="宋体" panose="02010600030101010101" pitchFamily="2" charset="-122"/>
              </a:rPr>
              <a:t>RPCH</a:t>
            </a:r>
            <a:r>
              <a:rPr lang="zh-CN" altLang="en-US" sz="1600" dirty="0">
                <a:latin typeface="宋体" panose="02010600030101010101" pitchFamily="2" charset="-122"/>
                <a:ea typeface="宋体" panose="02010600030101010101" pitchFamily="2" charset="-122"/>
              </a:rPr>
              <a:t>技术概述：</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    PRCH</a:t>
            </a:r>
            <a:r>
              <a:rPr lang="zh-CN" altLang="en-US" sz="1600" dirty="0">
                <a:latin typeface="宋体" panose="02010600030101010101" pitchFamily="2" charset="-122"/>
                <a:ea typeface="宋体" panose="02010600030101010101" pitchFamily="2" charset="-122"/>
              </a:rPr>
              <a:t>遵循了之前的</a:t>
            </a:r>
            <a:r>
              <a:rPr lang="en-US" altLang="zh-CN" sz="1600" dirty="0">
                <a:latin typeface="宋体" panose="02010600030101010101" pitchFamily="2" charset="-122"/>
                <a:ea typeface="宋体" panose="02010600030101010101" pitchFamily="2" charset="-122"/>
              </a:rPr>
              <a:t>PCH</a:t>
            </a:r>
            <a:r>
              <a:rPr lang="zh-CN" altLang="en-US" sz="1600" dirty="0">
                <a:latin typeface="宋体" panose="02010600030101010101" pitchFamily="2" charset="-122"/>
                <a:ea typeface="宋体" panose="02010600030101010101" pitchFamily="2" charset="-122"/>
              </a:rPr>
              <a:t>解决方案</a:t>
            </a:r>
            <a:r>
              <a:rPr lang="en-US" altLang="zh-CN" sz="1600" dirty="0">
                <a:latin typeface="宋体" panose="02010600030101010101" pitchFamily="2" charset="-122"/>
                <a:ea typeface="宋体" panose="02010600030101010101" pitchFamily="2" charset="-122"/>
              </a:rPr>
              <a:t>[16,34]</a:t>
            </a:r>
            <a:r>
              <a:rPr lang="zh-CN" altLang="en-US" sz="1600" dirty="0">
                <a:latin typeface="宋体" panose="02010600030101010101" pitchFamily="2" charset="-122"/>
                <a:ea typeface="宋体" panose="02010600030101010101" pitchFamily="2" charset="-122"/>
              </a:rPr>
              <a:t>，用</a:t>
            </a:r>
            <a:r>
              <a:rPr lang="en-US" altLang="zh-CN" sz="1600" dirty="0">
                <a:latin typeface="宋体" panose="02010600030101010101" pitchFamily="2" charset="-122"/>
                <a:ea typeface="宋体" panose="02010600030101010101" pitchFamily="2" charset="-122"/>
              </a:rPr>
              <a:t>RABE</a:t>
            </a:r>
            <a:r>
              <a:rPr lang="zh-CN" altLang="en-US" sz="1600" dirty="0">
                <a:latin typeface="宋体" panose="02010600030101010101" pitchFamily="2" charset="-122"/>
                <a:ea typeface="宋体" panose="02010600030101010101" pitchFamily="2" charset="-122"/>
              </a:rPr>
              <a:t>取代了底层的</a:t>
            </a:r>
            <a:r>
              <a:rPr lang="en-US" altLang="zh-CN" sz="1600" dirty="0">
                <a:latin typeface="宋体" panose="02010600030101010101" pitchFamily="2" charset="-122"/>
                <a:ea typeface="宋体" panose="02010600030101010101" pitchFamily="2" charset="-122"/>
              </a:rPr>
              <a:t>ABE</a:t>
            </a:r>
            <a:r>
              <a:rPr lang="zh-CN" altLang="en-US" sz="1600" dirty="0">
                <a:latin typeface="宋体" panose="02010600030101010101" pitchFamily="2" charset="-122"/>
                <a:ea typeface="宋体" panose="02010600030101010101" pitchFamily="2" charset="-122"/>
              </a:rPr>
              <a:t>方案，并与</a:t>
            </a:r>
            <a:r>
              <a:rPr lang="en-US" altLang="zh-CN" sz="1600" dirty="0">
                <a:latin typeface="宋体" panose="02010600030101010101" pitchFamily="2" charset="-122"/>
                <a:ea typeface="宋体" panose="02010600030101010101" pitchFamily="2" charset="-122"/>
              </a:rPr>
              <a:t>CHET</a:t>
            </a:r>
            <a:r>
              <a:rPr lang="zh-CN" altLang="en-US" sz="1600" dirty="0">
                <a:latin typeface="宋体" panose="02010600030101010101" pitchFamily="2" charset="-122"/>
                <a:ea typeface="宋体" panose="02010600030101010101" pitchFamily="2" charset="-122"/>
              </a:rPr>
              <a:t>相结合。在</a:t>
            </a:r>
            <a:r>
              <a:rPr lang="en-US" altLang="zh-CN" sz="1600" dirty="0">
                <a:latin typeface="宋体" panose="02010600030101010101" pitchFamily="2" charset="-122"/>
                <a:ea typeface="宋体" panose="02010600030101010101" pitchFamily="2" charset="-122"/>
              </a:rPr>
              <a:t>RABE</a:t>
            </a:r>
            <a:r>
              <a:rPr lang="zh-CN" altLang="en-US" sz="1600" dirty="0">
                <a:latin typeface="宋体" panose="02010600030101010101" pitchFamily="2" charset="-122"/>
                <a:ea typeface="宋体" panose="02010600030101010101" pitchFamily="2" charset="-122"/>
              </a:rPr>
              <a:t>中，当修改者加入时，公布一个基于属性的</a:t>
            </a:r>
            <a:r>
              <a:rPr lang="zh-CN" altLang="en-US" sz="1600" dirty="0">
                <a:solidFill>
                  <a:srgbClr val="FF0000"/>
                </a:solidFill>
                <a:latin typeface="宋体" panose="02010600030101010101" pitchFamily="2" charset="-122"/>
                <a:ea typeface="宋体" panose="02010600030101010101" pitchFamily="2" charset="-122"/>
              </a:rPr>
              <a:t>长期密钥</a:t>
            </a:r>
            <a:r>
              <a:rPr lang="zh-CN" altLang="en-US" sz="1600" dirty="0">
                <a:latin typeface="宋体" panose="02010600030101010101" pitchFamily="2" charset="-122"/>
                <a:ea typeface="宋体" panose="02010600030101010101" pitchFamily="2" charset="-122"/>
              </a:rPr>
              <a:t>，并在每个周期内公开分发一个</a:t>
            </a:r>
            <a:r>
              <a:rPr lang="zh-CN" altLang="en-US" sz="1600" dirty="0">
                <a:solidFill>
                  <a:srgbClr val="FF0000"/>
                </a:solidFill>
                <a:latin typeface="宋体" panose="02010600030101010101" pitchFamily="2" charset="-122"/>
                <a:ea typeface="宋体" panose="02010600030101010101" pitchFamily="2" charset="-122"/>
              </a:rPr>
              <a:t>密钥更新材料</a:t>
            </a:r>
            <a:r>
              <a:rPr lang="zh-CN" altLang="en-US" sz="1600" dirty="0">
                <a:latin typeface="宋体" panose="02010600030101010101" pitchFamily="2" charset="-122"/>
                <a:ea typeface="宋体" panose="02010600030101010101" pitchFamily="2" charset="-122"/>
              </a:rPr>
              <a:t>。在</a:t>
            </a:r>
            <a:r>
              <a:rPr lang="en-US" altLang="zh-CN" sz="1600" dirty="0">
                <a:latin typeface="宋体" panose="02010600030101010101" pitchFamily="2" charset="-122"/>
                <a:ea typeface="宋体" panose="02010600030101010101" pitchFamily="2" charset="-122"/>
              </a:rPr>
              <a:t>CHET</a:t>
            </a:r>
            <a:r>
              <a:rPr lang="zh-CN" altLang="en-US" sz="1600" dirty="0">
                <a:latin typeface="宋体" panose="02010600030101010101" pitchFamily="2" charset="-122"/>
                <a:ea typeface="宋体" panose="02010600030101010101" pitchFamily="2" charset="-122"/>
              </a:rPr>
              <a:t>中，两个陷门保证重写的安全性：一个长期的陷门和一个暂时的陷门。</a:t>
            </a:r>
          </a:p>
        </p:txBody>
      </p:sp>
      <p:pic>
        <p:nvPicPr>
          <p:cNvPr id="4" name="图片 3">
            <a:extLst>
              <a:ext uri="{FF2B5EF4-FFF2-40B4-BE49-F238E27FC236}">
                <a16:creationId xmlns:a16="http://schemas.microsoft.com/office/drawing/2014/main" id="{9FBA74E4-480E-4150-9073-FF6C15A779EF}"/>
              </a:ext>
            </a:extLst>
          </p:cNvPr>
          <p:cNvPicPr>
            <a:picLocks noChangeAspect="1"/>
          </p:cNvPicPr>
          <p:nvPr/>
        </p:nvPicPr>
        <p:blipFill>
          <a:blip r:embed="rId3"/>
          <a:stretch>
            <a:fillRect/>
          </a:stretch>
        </p:blipFill>
        <p:spPr>
          <a:xfrm>
            <a:off x="2357707" y="1322593"/>
            <a:ext cx="7458110" cy="2150711"/>
          </a:xfrm>
          <a:prstGeom prst="rect">
            <a:avLst/>
          </a:prstGeom>
        </p:spPr>
      </p:pic>
      <p:sp>
        <p:nvSpPr>
          <p:cNvPr id="9" name="文本框 8">
            <a:extLst>
              <a:ext uri="{FF2B5EF4-FFF2-40B4-BE49-F238E27FC236}">
                <a16:creationId xmlns:a16="http://schemas.microsoft.com/office/drawing/2014/main" id="{4C0EBCC9-2A14-4262-A0E5-5F8F038E970D}"/>
              </a:ext>
            </a:extLst>
          </p:cNvPr>
          <p:cNvSpPr txBox="1"/>
          <p:nvPr/>
        </p:nvSpPr>
        <p:spPr>
          <a:xfrm>
            <a:off x="1373277" y="5795465"/>
            <a:ext cx="9953411" cy="646331"/>
          </a:xfrm>
          <a:prstGeom prst="rect">
            <a:avLst/>
          </a:prstGeom>
          <a:noFill/>
          <a:ln>
            <a:solidFill>
              <a:schemeClr val="accent5">
                <a:lumMod val="75000"/>
              </a:schemeClr>
            </a:solidFill>
          </a:ln>
        </p:spPr>
        <p:txBody>
          <a:bodyPr wrap="square">
            <a:spAutoFit/>
          </a:bodyPr>
          <a:lstStyle/>
          <a:p>
            <a:r>
              <a:rPr lang="en-US" altLang="zh-CN" sz="1200" dirty="0">
                <a:solidFill>
                  <a:srgbClr val="0070C0"/>
                </a:solidFill>
                <a:latin typeface="Times New Roman" panose="02020603050405020304" pitchFamily="18" charset="0"/>
                <a:cs typeface="Times New Roman" panose="02020603050405020304" pitchFamily="18" charset="0"/>
              </a:rPr>
              <a:t>[16]</a:t>
            </a:r>
            <a:r>
              <a:rPr lang="en-US" altLang="zh-CN" sz="1200" dirty="0" err="1">
                <a:solidFill>
                  <a:srgbClr val="0070C0"/>
                </a:solidFill>
                <a:latin typeface="Times New Roman" panose="02020603050405020304" pitchFamily="18" charset="0"/>
                <a:cs typeface="Times New Roman" panose="02020603050405020304" pitchFamily="18" charset="0"/>
              </a:rPr>
              <a:t>Derler</a:t>
            </a:r>
            <a:r>
              <a:rPr lang="en-US" altLang="zh-CN" sz="1200" dirty="0">
                <a:solidFill>
                  <a:srgbClr val="0070C0"/>
                </a:solidFill>
                <a:latin typeface="Times New Roman" panose="02020603050405020304" pitchFamily="18" charset="0"/>
                <a:cs typeface="Times New Roman" panose="02020603050405020304" pitchFamily="18" charset="0"/>
              </a:rPr>
              <a:t>, D., </a:t>
            </a:r>
            <a:r>
              <a:rPr lang="en-US" altLang="zh-CN" sz="1200" dirty="0" err="1">
                <a:solidFill>
                  <a:srgbClr val="0070C0"/>
                </a:solidFill>
                <a:latin typeface="Times New Roman" panose="02020603050405020304" pitchFamily="18" charset="0"/>
                <a:cs typeface="Times New Roman" panose="02020603050405020304" pitchFamily="18" charset="0"/>
              </a:rPr>
              <a:t>Samelin</a:t>
            </a:r>
            <a:r>
              <a:rPr lang="en-US" altLang="zh-CN" sz="1200" dirty="0">
                <a:solidFill>
                  <a:srgbClr val="0070C0"/>
                </a:solidFill>
                <a:latin typeface="Times New Roman" panose="02020603050405020304" pitchFamily="18" charset="0"/>
                <a:cs typeface="Times New Roman" panose="02020603050405020304" pitchFamily="18" charset="0"/>
              </a:rPr>
              <a:t>, K., </a:t>
            </a:r>
            <a:r>
              <a:rPr lang="en-US" altLang="zh-CN" sz="1200" dirty="0" err="1">
                <a:solidFill>
                  <a:srgbClr val="0070C0"/>
                </a:solidFill>
                <a:latin typeface="Times New Roman" panose="02020603050405020304" pitchFamily="18" charset="0"/>
                <a:cs typeface="Times New Roman" panose="02020603050405020304" pitchFamily="18" charset="0"/>
              </a:rPr>
              <a:t>Slamanig</a:t>
            </a:r>
            <a:r>
              <a:rPr lang="en-US" altLang="zh-CN" sz="1200" dirty="0">
                <a:solidFill>
                  <a:srgbClr val="0070C0"/>
                </a:solidFill>
                <a:latin typeface="Times New Roman" panose="02020603050405020304" pitchFamily="18" charset="0"/>
                <a:cs typeface="Times New Roman" panose="02020603050405020304" pitchFamily="18" charset="0"/>
              </a:rPr>
              <a:t>, D., </a:t>
            </a:r>
            <a:r>
              <a:rPr lang="en-US" altLang="zh-CN" sz="1200" dirty="0" err="1">
                <a:solidFill>
                  <a:srgbClr val="0070C0"/>
                </a:solidFill>
                <a:latin typeface="Times New Roman" panose="02020603050405020304" pitchFamily="18" charset="0"/>
                <a:cs typeface="Times New Roman" panose="02020603050405020304" pitchFamily="18" charset="0"/>
              </a:rPr>
              <a:t>Striecks</a:t>
            </a:r>
            <a:r>
              <a:rPr lang="en-US" altLang="zh-CN" sz="1200" dirty="0">
                <a:solidFill>
                  <a:srgbClr val="0070C0"/>
                </a:solidFill>
                <a:latin typeface="Times New Roman" panose="02020603050405020304" pitchFamily="18" charset="0"/>
                <a:cs typeface="Times New Roman" panose="02020603050405020304" pitchFamily="18" charset="0"/>
              </a:rPr>
              <a:t>, C.: Fine-grained and controlled rewriting in blockchains: Chameleon-hashing gone attribute-based. In: NDSS (2019)</a:t>
            </a:r>
            <a:endParaRPr lang="zh-CN" altLang="en-US" sz="1200" dirty="0">
              <a:solidFill>
                <a:srgbClr val="0070C0"/>
              </a:solidFill>
              <a:latin typeface="Times New Roman" panose="02020603050405020304" pitchFamily="18" charset="0"/>
              <a:cs typeface="Times New Roman" panose="02020603050405020304" pitchFamily="18" charset="0"/>
            </a:endParaRPr>
          </a:p>
          <a:p>
            <a:r>
              <a:rPr lang="en-US" altLang="zh-CN" sz="1200" dirty="0">
                <a:solidFill>
                  <a:srgbClr val="0070C0"/>
                </a:solidFill>
                <a:effectLst/>
                <a:latin typeface="CMR915"/>
                <a:ea typeface="宋体" panose="02010600030101010101" pitchFamily="2" charset="-122"/>
              </a:rPr>
              <a:t>[34]</a:t>
            </a:r>
            <a:r>
              <a:rPr lang="en-US" altLang="zh-CN" sz="1200" dirty="0" err="1">
                <a:solidFill>
                  <a:srgbClr val="0070C0"/>
                </a:solidFill>
                <a:effectLst/>
                <a:latin typeface="CMR915"/>
                <a:ea typeface="宋体" panose="02010600030101010101" pitchFamily="2" charset="-122"/>
              </a:rPr>
              <a:t>Samelin</a:t>
            </a:r>
            <a:r>
              <a:rPr lang="en-US" altLang="zh-CN" sz="1200" dirty="0">
                <a:solidFill>
                  <a:srgbClr val="0070C0"/>
                </a:solidFill>
                <a:effectLst/>
                <a:latin typeface="CMR915"/>
                <a:ea typeface="宋体" panose="02010600030101010101" pitchFamily="2" charset="-122"/>
              </a:rPr>
              <a:t>, K., </a:t>
            </a:r>
            <a:r>
              <a:rPr lang="en-US" altLang="zh-CN" sz="1200" dirty="0" err="1">
                <a:solidFill>
                  <a:srgbClr val="0070C0"/>
                </a:solidFill>
                <a:effectLst/>
                <a:latin typeface="CMR915"/>
                <a:ea typeface="宋体" panose="02010600030101010101" pitchFamily="2" charset="-122"/>
              </a:rPr>
              <a:t>Slamanig</a:t>
            </a:r>
            <a:r>
              <a:rPr lang="en-US" altLang="zh-CN" sz="1200" dirty="0">
                <a:solidFill>
                  <a:srgbClr val="0070C0"/>
                </a:solidFill>
                <a:effectLst/>
                <a:latin typeface="CMR915"/>
                <a:ea typeface="宋体" panose="02010600030101010101" pitchFamily="2" charset="-122"/>
              </a:rPr>
              <a:t>, D.: Policy-based </a:t>
            </a:r>
            <a:r>
              <a:rPr lang="en-US" altLang="zh-CN" sz="1200" dirty="0" err="1">
                <a:solidFill>
                  <a:srgbClr val="0070C0"/>
                </a:solidFill>
                <a:effectLst/>
                <a:latin typeface="CMR915"/>
                <a:ea typeface="宋体" panose="02010600030101010101" pitchFamily="2" charset="-122"/>
              </a:rPr>
              <a:t>sanitizable</a:t>
            </a:r>
            <a:r>
              <a:rPr lang="en-US" altLang="zh-CN" sz="1200" dirty="0">
                <a:solidFill>
                  <a:srgbClr val="0070C0"/>
                </a:solidFill>
                <a:effectLst/>
                <a:latin typeface="CMR915"/>
                <a:ea typeface="宋体" panose="02010600030101010101" pitchFamily="2" charset="-122"/>
              </a:rPr>
              <a:t> signatures. In: </a:t>
            </a:r>
            <a:r>
              <a:rPr lang="en-US" altLang="zh-CN" sz="1200" dirty="0" err="1">
                <a:solidFill>
                  <a:srgbClr val="0070C0"/>
                </a:solidFill>
                <a:effectLst/>
                <a:latin typeface="CMR915"/>
                <a:ea typeface="宋体" panose="02010600030101010101" pitchFamily="2" charset="-122"/>
              </a:rPr>
              <a:t>Jarecki</a:t>
            </a:r>
            <a:r>
              <a:rPr lang="en-US" altLang="zh-CN" sz="1200" dirty="0">
                <a:solidFill>
                  <a:srgbClr val="0070C0"/>
                </a:solidFill>
                <a:effectLst/>
                <a:latin typeface="CMR915"/>
                <a:ea typeface="宋体" panose="02010600030101010101" pitchFamily="2" charset="-122"/>
              </a:rPr>
              <a:t>, S. (ed.) </a:t>
            </a:r>
            <a:r>
              <a:rPr lang="en-US" altLang="zh-CN" sz="1200" dirty="0">
                <a:solidFill>
                  <a:srgbClr val="0070C0"/>
                </a:solidFill>
                <a:effectLst/>
                <a:latin typeface="CMR915"/>
              </a:rPr>
              <a:t>CT-RSA 2020. LNCS, vol. 12006, pp. 538–563. Springer, Cham (2020). </a:t>
            </a:r>
          </a:p>
        </p:txBody>
      </p:sp>
    </p:spTree>
    <p:extLst>
      <p:ext uri="{BB962C8B-B14F-4D97-AF65-F5344CB8AC3E}">
        <p14:creationId xmlns:p14="http://schemas.microsoft.com/office/powerpoint/2010/main" val="206355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45FF6F12-D50E-4B91-800D-FFA0E7856A08}"/>
                  </a:ext>
                </a:extLst>
              </p:cNvPr>
              <p:cNvSpPr txBox="1"/>
              <p:nvPr/>
            </p:nvSpPr>
            <p:spPr>
              <a:xfrm>
                <a:off x="1432037" y="1656754"/>
                <a:ext cx="9610165"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密钥结构：</a:t>
                </a:r>
                <a:endParaRPr lang="en-US" altLang="zh-CN"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在每个周期时间的开始，发布密钥更新材料</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包含带有额外的基于时间限制的</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𝑔</m:t>
                        </m:r>
                      </m:e>
                      <m:sub>
                        <m:r>
                          <a:rPr lang="en-US" altLang="zh-CN" i="1" dirty="0">
                            <a:latin typeface="Cambria Math" panose="02040503050406030204" pitchFamily="18" charset="0"/>
                          </a:rPr>
                          <m:t>𝜃</m:t>
                        </m:r>
                      </m:sub>
                    </m:sSub>
                  </m:oMath>
                </a14:m>
                <a:r>
                  <a:rPr lang="zh-CN" altLang="en-US" i="0" dirty="0">
                    <a:latin typeface="+mj-lt"/>
                    <a:ea typeface="宋体" panose="02010600030101010101" pitchFamily="2" charset="-122"/>
                  </a:rPr>
                  <a:t>：删除一个随机元素</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𝑔</m:t>
                        </m:r>
                      </m:e>
                      <m:sub>
                        <m:r>
                          <a:rPr lang="en-US" altLang="zh-CN" i="1" dirty="0">
                            <a:latin typeface="Cambria Math" panose="02040503050406030204" pitchFamily="18" charset="0"/>
                          </a:rPr>
                          <m:t>𝜃</m:t>
                        </m:r>
                      </m:sub>
                    </m:sSub>
                  </m:oMath>
                </a14:m>
                <a:r>
                  <a:rPr lang="zh-CN" altLang="en-US" i="0" dirty="0">
                    <a:latin typeface="+mj-lt"/>
                    <a:ea typeface="宋体" panose="02010600030101010101" pitchFamily="2" charset="-122"/>
                  </a:rPr>
                  <a:t>管理用户撤销</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未被撤销的用户可以通过密钥更新材料和基于属性的长期密钥，获得具有基于时间限制的解密密钥，如果时间限制与密文关联的时间戳相匹配，则此密钥可用于解密。</a:t>
                </a:r>
              </a:p>
            </p:txBody>
          </p:sp>
        </mc:Choice>
        <mc:Fallback>
          <p:sp>
            <p:nvSpPr>
              <p:cNvPr id="12" name="文本框 11">
                <a:extLst>
                  <a:ext uri="{FF2B5EF4-FFF2-40B4-BE49-F238E27FC236}">
                    <a16:creationId xmlns:a16="http://schemas.microsoft.com/office/drawing/2014/main" id="{45FF6F12-D50E-4B91-800D-FFA0E7856A08}"/>
                  </a:ext>
                </a:extLst>
              </p:cNvPr>
              <p:cNvSpPr txBox="1">
                <a:spLocks noRot="1" noChangeAspect="1" noMove="1" noResize="1" noEditPoints="1" noAdjustHandles="1" noChangeArrowheads="1" noChangeShapeType="1" noTextEdit="1"/>
              </p:cNvSpPr>
              <p:nvPr/>
            </p:nvSpPr>
            <p:spPr>
              <a:xfrm>
                <a:off x="1432037" y="1656754"/>
                <a:ext cx="9610165" cy="1477328"/>
              </a:xfrm>
              <a:prstGeom prst="rect">
                <a:avLst/>
              </a:prstGeom>
              <a:blipFill>
                <a:blip r:embed="rId3"/>
                <a:stretch>
                  <a:fillRect l="-444" t="-2479" b="-5785"/>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1A0C1C1-C13F-4F2B-ACF2-AE4EA6C8CDDC}"/>
              </a:ext>
            </a:extLst>
          </p:cNvPr>
          <p:cNvSpPr txBox="1"/>
          <p:nvPr/>
        </p:nvSpPr>
        <p:spPr>
          <a:xfrm>
            <a:off x="10101475" y="644018"/>
            <a:ext cx="2133599" cy="369332"/>
          </a:xfrm>
          <a:prstGeom prst="rect">
            <a:avLst/>
          </a:prstGeom>
          <a:noFill/>
        </p:spPr>
        <p:txBody>
          <a:bodyPr wrap="square">
            <a:spAutoFit/>
          </a:bodyPr>
          <a:lstStyle/>
          <a:p>
            <a:r>
              <a:rPr lang="en-US" altLang="zh-CN" sz="1800" dirty="0">
                <a:solidFill>
                  <a:srgbClr val="000000"/>
                </a:solidFill>
                <a:effectLst/>
                <a:latin typeface="CMBX1213"/>
                <a:ea typeface="宋体" panose="02010600030101010101" pitchFamily="2" charset="-122"/>
              </a:rPr>
              <a:t>Introduction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BA6C6B7F-8662-4543-8EBF-F87E32563769}"/>
                  </a:ext>
                </a:extLst>
              </p:cNvPr>
              <p:cNvSpPr txBox="1"/>
              <p:nvPr/>
            </p:nvSpPr>
            <p:spPr>
              <a:xfrm>
                <a:off x="1432037" y="3312395"/>
                <a:ext cx="9610164" cy="1754326"/>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密钥的定期管理：</a:t>
                </a:r>
                <a:endParaRPr lang="en-US" altLang="zh-CN"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通过</a:t>
                </a:r>
                <a14:m>
                  <m:oMath xmlns:m="http://schemas.openxmlformats.org/officeDocument/2006/math">
                    <m:r>
                      <a:rPr lang="en-US" altLang="zh-CN" i="1" dirty="0">
                        <a:latin typeface="Cambria Math" panose="02040503050406030204" pitchFamily="18" charset="0"/>
                        <a:ea typeface="宋体" panose="02010600030101010101" pitchFamily="2" charset="-122"/>
                      </a:rPr>
                      <m:t>𝐾𝑈𝑁𝑜𝑑𝑒𝑠</m:t>
                    </m:r>
                    <m:r>
                      <a:rPr lang="en-US" altLang="zh-CN"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𝑠𝑡</m:t>
                    </m:r>
                    <m:r>
                      <a:rPr lang="en-US" altLang="zh-CN" dirty="0">
                        <a:latin typeface="Cambria Math" panose="02040503050406030204" pitchFamily="18" charset="0"/>
                        <a:ea typeface="宋体" panose="02010600030101010101" pitchFamily="2" charset="-122"/>
                      </a:rPr>
                      <m:t>,</m:t>
                    </m:r>
                    <m:r>
                      <m:rPr>
                        <m:sty m:val="p"/>
                      </m:rPr>
                      <a:rPr lang="en-US" altLang="zh-CN" dirty="0">
                        <a:latin typeface="Cambria Math" panose="02040503050406030204" pitchFamily="18" charset="0"/>
                        <a:ea typeface="宋体" panose="02010600030101010101" pitchFamily="2" charset="-122"/>
                      </a:rPr>
                      <m:t>rl</m:t>
                    </m:r>
                    <m:r>
                      <a:rPr lang="en-US" altLang="zh-CN" dirty="0">
                        <a:latin typeface="Cambria Math" panose="02040503050406030204" pitchFamily="18" charset="0"/>
                        <a:ea typeface="宋体" panose="02010600030101010101" pitchFamily="2" charset="-122"/>
                      </a:rPr>
                      <m:t>,</m:t>
                    </m:r>
                    <m:r>
                      <m:rPr>
                        <m:sty m:val="p"/>
                      </m:rPr>
                      <a:rPr lang="en-US" altLang="zh-CN" dirty="0">
                        <a:latin typeface="Cambria Math" panose="02040503050406030204" pitchFamily="18" charset="0"/>
                        <a:ea typeface="宋体" panose="02010600030101010101" pitchFamily="2" charset="-122"/>
                      </a:rPr>
                      <m:t>t</m:t>
                    </m:r>
                    <m:r>
                      <a:rPr lang="en-US" altLang="zh-CN" dirty="0">
                        <a:latin typeface="Cambria Math" panose="02040503050406030204" pitchFamily="18" charset="0"/>
                        <a:ea typeface="宋体" panose="02010600030101010101" pitchFamily="2" charset="-122"/>
                      </a:rPr>
                      <m:t>)</m:t>
                    </m:r>
                    <m:r>
                      <a:rPr lang="zh-CN" altLang="en-US" i="1" dirty="0">
                        <a:latin typeface="Cambria Math" panose="02040503050406030204" pitchFamily="18" charset="0"/>
                        <a:ea typeface="宋体" panose="02010600030101010101" pitchFamily="2" charset="-122"/>
                      </a:rPr>
                      <m:t>输出</m:t>
                    </m:r>
                  </m:oMath>
                </a14:m>
                <a:r>
                  <a:rPr lang="zh-CN" altLang="en-US" dirty="0">
                    <a:latin typeface="宋体" panose="02010600030101010101" pitchFamily="2" charset="-122"/>
                    <a:ea typeface="宋体" panose="02010600030101010101" pitchFamily="2" charset="-122"/>
                  </a:rPr>
                  <a:t>密钥更新材料。每个带有标识符</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𝑖𝑑</m:t>
                    </m:r>
                  </m:oMath>
                </a14:m>
                <a:r>
                  <a:rPr lang="zh-CN" altLang="en-US" dirty="0">
                    <a:latin typeface="宋体" panose="02010600030101010101" pitchFamily="2" charset="-122"/>
                    <a:ea typeface="宋体" panose="02010600030101010101" pitchFamily="2" charset="-122"/>
                  </a:rPr>
                  <a:t>的修改者都有</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𝑙𝑜𝑔</m:t>
                        </m:r>
                      </m:e>
                      <m:sub>
                        <m:r>
                          <a:rPr lang="en-US" altLang="zh-CN" i="1" dirty="0">
                            <a:latin typeface="Cambria Math" panose="02040503050406030204" pitchFamily="18" charset="0"/>
                            <a:ea typeface="宋体" panose="02010600030101010101" pitchFamily="2" charset="-122"/>
                          </a:rPr>
                          <m:t>𝑛</m:t>
                        </m:r>
                      </m:sub>
                    </m:sSub>
                  </m:oMath>
                </a14:m>
                <a:r>
                  <a:rPr lang="zh-CN" altLang="en-US" dirty="0">
                    <a:latin typeface="宋体" panose="02010600030101010101" pitchFamily="2" charset="-122"/>
                    <a:ea typeface="宋体" panose="02010600030101010101" pitchFamily="2" charset="-122"/>
                  </a:rPr>
                  <a:t>个密钥，表示为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𝑝𝑎𝑡h</m:t>
                    </m:r>
                    <m:r>
                      <a:rPr lang="en-US" altLang="zh-CN" i="1" dirty="0" smtClean="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𝑖𝑑</m:t>
                    </m:r>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每个未被撤销的用户只能找到一个节点</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𝜃</m:t>
                    </m:r>
                    <m:r>
                      <a:rPr lang="en-US" altLang="zh-CN" i="1" dirty="0" smtClean="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𝑝𝑎𝑡h</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𝑖𝑑</m:t>
                    </m:r>
                    <m:r>
                      <a:rPr lang="en-US" altLang="zh-CN" i="1" dirty="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𝐾𝑈𝑁𝑜𝑑𝑒𝑠</m:t>
                    </m:r>
                    <m:r>
                      <a:rPr lang="en-US" altLang="zh-CN" i="1" dirty="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𝑠𝑡</m:t>
                    </m:r>
                    <m:r>
                      <a:rPr lang="zh-CN" altLang="en-US" i="1" dirty="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𝑟𝑙</m:t>
                    </m:r>
                    <m:r>
                      <a:rPr lang="zh-CN" altLang="en-US"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𝑡</m:t>
                    </m:r>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来生成解密密钥，而被撤销的用户无法找到它</a:t>
                </a:r>
                <a14:m>
                  <m:oMath xmlns:m="http://schemas.openxmlformats.org/officeDocument/2006/math">
                    <m:r>
                      <a:rPr lang="zh-CN" altLang="en-US" i="1" dirty="0" smtClean="0">
                        <a:latin typeface="Cambria Math" panose="02040503050406030204" pitchFamily="18" charset="0"/>
                        <a:ea typeface="宋体" panose="02010600030101010101" pitchFamily="2" charset="-122"/>
                      </a:rPr>
                      <m:t>𝜃</m:t>
                    </m:r>
                    <m:r>
                      <a:rPr lang="zh-CN" altLang="en-US"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𝑝𝑎𝑡h</m:t>
                    </m:r>
                    <m:d>
                      <m:dPr>
                        <m:ctrlPr>
                          <a:rPr lang="en-US" altLang="zh-CN" b="0" i="1" dirty="0">
                            <a:latin typeface="Cambria Math" panose="02040503050406030204" pitchFamily="18" charset="0"/>
                            <a:ea typeface="宋体" panose="02010600030101010101" pitchFamily="2" charset="-122"/>
                          </a:rPr>
                        </m:ctrlPr>
                      </m:dPr>
                      <m:e>
                        <m:r>
                          <a:rPr lang="en-US" altLang="zh-CN" i="1" dirty="0">
                            <a:latin typeface="Cambria Math" panose="02040503050406030204" pitchFamily="18" charset="0"/>
                            <a:ea typeface="宋体" panose="02010600030101010101" pitchFamily="2" charset="-122"/>
                          </a:rPr>
                          <m:t>𝑖𝑑</m:t>
                        </m:r>
                      </m:e>
                    </m:d>
                    <m:r>
                      <a:rPr lang="en-US" altLang="zh-CN" i="1" dirty="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𝐾𝑈𝑁𝑜𝑑𝑒𝑠</m:t>
                    </m:r>
                    <m:d>
                      <m:dPr>
                        <m:ctrlPr>
                          <a:rPr lang="en-US" altLang="zh-CN" i="1" dirty="0">
                            <a:latin typeface="Cambria Math" panose="02040503050406030204" pitchFamily="18" charset="0"/>
                            <a:ea typeface="宋体" panose="02010600030101010101" pitchFamily="2" charset="-122"/>
                          </a:rPr>
                        </m:ctrlPr>
                      </m:dPr>
                      <m:e>
                        <m:r>
                          <a:rPr lang="en-US" altLang="zh-CN" i="1" dirty="0" err="1">
                            <a:latin typeface="Cambria Math" panose="02040503050406030204" pitchFamily="18" charset="0"/>
                            <a:ea typeface="宋体" panose="02010600030101010101" pitchFamily="2" charset="-122"/>
                          </a:rPr>
                          <m:t>𝑠𝑡</m:t>
                        </m:r>
                        <m:r>
                          <a:rPr lang="zh-CN" altLang="en-US" i="1" dirty="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𝑟𝑙</m:t>
                        </m:r>
                        <m:r>
                          <a:rPr lang="zh-CN" altLang="en-US"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𝑡</m:t>
                        </m:r>
                      </m:e>
                    </m:d>
                    <m:r>
                      <a:rPr lang="en-US" altLang="zh-CN" b="0" i="1" dirty="0" smtClean="0">
                        <a:latin typeface="Cambria Math" panose="02040503050406030204" pitchFamily="18" charset="0"/>
                        <a:ea typeface="宋体" panose="02010600030101010101" pitchFamily="2" charset="-122"/>
                      </a:rPr>
                      <m:t>=</m:t>
                    </m:r>
                  </m:oMath>
                </a14:m>
                <a:r>
                  <a:rPr lang="zh-CN" altLang="en-US" dirty="0">
                    <a:ea typeface="宋体" panose="02010600030101010101" pitchFamily="2" charset="-122"/>
                  </a:rPr>
                  <a:t> </a:t>
                </a:r>
                <a14:m>
                  <m:oMath xmlns:m="http://schemas.openxmlformats.org/officeDocument/2006/math">
                    <m:r>
                      <a:rPr lang="zh-CN" altLang="en-US"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，因此，证明该用户已被撤销。</a:t>
                </a:r>
              </a:p>
            </p:txBody>
          </p:sp>
        </mc:Choice>
        <mc:Fallback>
          <p:sp>
            <p:nvSpPr>
              <p:cNvPr id="15" name="文本框 14">
                <a:extLst>
                  <a:ext uri="{FF2B5EF4-FFF2-40B4-BE49-F238E27FC236}">
                    <a16:creationId xmlns:a16="http://schemas.microsoft.com/office/drawing/2014/main" id="{BA6C6B7F-8662-4543-8EBF-F87E32563769}"/>
                  </a:ext>
                </a:extLst>
              </p:cNvPr>
              <p:cNvSpPr txBox="1">
                <a:spLocks noRot="1" noChangeAspect="1" noMove="1" noResize="1" noEditPoints="1" noAdjustHandles="1" noChangeArrowheads="1" noChangeShapeType="1" noTextEdit="1"/>
              </p:cNvSpPr>
              <p:nvPr/>
            </p:nvSpPr>
            <p:spPr>
              <a:xfrm>
                <a:off x="1432037" y="3312395"/>
                <a:ext cx="9610164" cy="1754326"/>
              </a:xfrm>
              <a:prstGeom prst="rect">
                <a:avLst/>
              </a:prstGeom>
              <a:blipFill>
                <a:blip r:embed="rId4"/>
                <a:stretch>
                  <a:fillRect l="-444" t="-1736" r="-2855" b="-451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0025F006-1117-4152-8F9D-631ACD1ABF50}"/>
              </a:ext>
            </a:extLst>
          </p:cNvPr>
          <p:cNvSpPr txBox="1"/>
          <p:nvPr/>
        </p:nvSpPr>
        <p:spPr>
          <a:xfrm>
            <a:off x="1165412" y="1139540"/>
            <a:ext cx="165847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改进：</a:t>
            </a:r>
          </a:p>
        </p:txBody>
      </p:sp>
    </p:spTree>
    <p:extLst>
      <p:ext uri="{BB962C8B-B14F-4D97-AF65-F5344CB8AC3E}">
        <p14:creationId xmlns:p14="http://schemas.microsoft.com/office/powerpoint/2010/main" val="252829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B1A0C1C1-C13F-4F2B-ACF2-AE4EA6C8CDDC}"/>
              </a:ext>
            </a:extLst>
          </p:cNvPr>
          <p:cNvSpPr txBox="1"/>
          <p:nvPr/>
        </p:nvSpPr>
        <p:spPr>
          <a:xfrm>
            <a:off x="10772266" y="633610"/>
            <a:ext cx="1066800" cy="369332"/>
          </a:xfrm>
          <a:prstGeom prst="rect">
            <a:avLst/>
          </a:prstGeom>
          <a:noFill/>
        </p:spPr>
        <p:txBody>
          <a:bodyPr wrap="square">
            <a:spAutoFit/>
          </a:bodyPr>
          <a:lstStyle/>
          <a:p>
            <a:r>
              <a:rPr lang="en-US" altLang="zh-CN" sz="1800" dirty="0">
                <a:solidFill>
                  <a:srgbClr val="000000"/>
                </a:solidFill>
                <a:effectLst/>
                <a:latin typeface="CMBX1213"/>
                <a:ea typeface="宋体" panose="02010600030101010101" pitchFamily="2" charset="-122"/>
              </a:rPr>
              <a:t>RABE</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243A0E9-C3BB-4E5D-8B52-8AC48629ED9D}"/>
              </a:ext>
            </a:extLst>
          </p:cNvPr>
          <p:cNvPicPr>
            <a:picLocks noChangeAspect="1"/>
          </p:cNvPicPr>
          <p:nvPr/>
        </p:nvPicPr>
        <p:blipFill>
          <a:blip r:embed="rId3"/>
          <a:stretch>
            <a:fillRect/>
          </a:stretch>
        </p:blipFill>
        <p:spPr>
          <a:xfrm>
            <a:off x="407595" y="1509966"/>
            <a:ext cx="6975373" cy="3189663"/>
          </a:xfrm>
          <a:prstGeom prst="rect">
            <a:avLst/>
          </a:prstGeom>
        </p:spPr>
      </p:pic>
      <p:pic>
        <p:nvPicPr>
          <p:cNvPr id="6" name="图片 5">
            <a:extLst>
              <a:ext uri="{FF2B5EF4-FFF2-40B4-BE49-F238E27FC236}">
                <a16:creationId xmlns:a16="http://schemas.microsoft.com/office/drawing/2014/main" id="{FB36186D-1B2F-4035-B5BD-E9C175C94B77}"/>
              </a:ext>
            </a:extLst>
          </p:cNvPr>
          <p:cNvPicPr>
            <a:picLocks noChangeAspect="1"/>
          </p:cNvPicPr>
          <p:nvPr/>
        </p:nvPicPr>
        <p:blipFill>
          <a:blip r:embed="rId4"/>
          <a:stretch>
            <a:fillRect/>
          </a:stretch>
        </p:blipFill>
        <p:spPr>
          <a:xfrm>
            <a:off x="361672" y="4636879"/>
            <a:ext cx="6945630" cy="1889147"/>
          </a:xfrm>
          <a:prstGeom prst="rect">
            <a:avLst/>
          </a:prstGeom>
        </p:spPr>
      </p:pic>
      <p:sp>
        <p:nvSpPr>
          <p:cNvPr id="16" name="文本框 15">
            <a:extLst>
              <a:ext uri="{FF2B5EF4-FFF2-40B4-BE49-F238E27FC236}">
                <a16:creationId xmlns:a16="http://schemas.microsoft.com/office/drawing/2014/main" id="{DCA3EEAA-436C-4203-AD3C-D99F743F005E}"/>
              </a:ext>
            </a:extLst>
          </p:cNvPr>
          <p:cNvSpPr txBox="1"/>
          <p:nvPr/>
        </p:nvSpPr>
        <p:spPr>
          <a:xfrm>
            <a:off x="459441" y="1066146"/>
            <a:ext cx="6118412" cy="369332"/>
          </a:xfrm>
          <a:prstGeom prst="rect">
            <a:avLst/>
          </a:prstGeom>
          <a:noFill/>
        </p:spPr>
        <p:txBody>
          <a:bodyPr wrap="square">
            <a:spAutoFit/>
          </a:bodyPr>
          <a:lstStyle/>
          <a:p>
            <a:r>
              <a:rPr lang="en-US" altLang="zh-CN" sz="1800" b="1" dirty="0">
                <a:solidFill>
                  <a:srgbClr val="000000"/>
                </a:solidFill>
                <a:effectLst/>
                <a:latin typeface="CMBX1013"/>
              </a:rPr>
              <a:t>Revocable Attribute-Based Encryption</a:t>
            </a:r>
            <a:endParaRPr lang="zh-CN" altLang="en-US" b="1" dirty="0"/>
          </a:p>
        </p:txBody>
      </p:sp>
      <p:sp>
        <p:nvSpPr>
          <p:cNvPr id="4" name="矩形 3">
            <a:extLst>
              <a:ext uri="{FF2B5EF4-FFF2-40B4-BE49-F238E27FC236}">
                <a16:creationId xmlns:a16="http://schemas.microsoft.com/office/drawing/2014/main" id="{3B8F6C59-101B-4AE5-82D5-76E0BEC0524B}"/>
              </a:ext>
            </a:extLst>
          </p:cNvPr>
          <p:cNvSpPr/>
          <p:nvPr/>
        </p:nvSpPr>
        <p:spPr>
          <a:xfrm>
            <a:off x="580292" y="3191607"/>
            <a:ext cx="1837593" cy="2805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223A468-51E3-4CED-A712-B547910271E0}"/>
              </a:ext>
            </a:extLst>
          </p:cNvPr>
          <p:cNvSpPr/>
          <p:nvPr/>
        </p:nvSpPr>
        <p:spPr>
          <a:xfrm>
            <a:off x="590210" y="3932062"/>
            <a:ext cx="2337628" cy="2805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AE45162-0175-4911-BCFC-B1D28D2446B6}"/>
              </a:ext>
            </a:extLst>
          </p:cNvPr>
          <p:cNvSpPr/>
          <p:nvPr/>
        </p:nvSpPr>
        <p:spPr>
          <a:xfrm>
            <a:off x="553672" y="5818776"/>
            <a:ext cx="1591651" cy="2567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50A5CDB9-623A-424C-A68A-976DB94A8472}"/>
              </a:ext>
            </a:extLst>
          </p:cNvPr>
          <p:cNvGrpSpPr/>
          <p:nvPr/>
        </p:nvGrpSpPr>
        <p:grpSpPr>
          <a:xfrm>
            <a:off x="7428891" y="1333886"/>
            <a:ext cx="4610510" cy="4741599"/>
            <a:chOff x="7428891" y="1333886"/>
            <a:chExt cx="4610510" cy="4741599"/>
          </a:xfrm>
        </p:grpSpPr>
        <p:grpSp>
          <p:nvGrpSpPr>
            <p:cNvPr id="5" name="组合 4">
              <a:extLst>
                <a:ext uri="{FF2B5EF4-FFF2-40B4-BE49-F238E27FC236}">
                  <a16:creationId xmlns:a16="http://schemas.microsoft.com/office/drawing/2014/main" id="{B1C7AA6F-159E-4D0E-A155-30B578A6CDDA}"/>
                </a:ext>
              </a:extLst>
            </p:cNvPr>
            <p:cNvGrpSpPr/>
            <p:nvPr/>
          </p:nvGrpSpPr>
          <p:grpSpPr>
            <a:xfrm>
              <a:off x="7428891" y="1333886"/>
              <a:ext cx="4610510" cy="4741599"/>
              <a:chOff x="7458635" y="1472384"/>
              <a:chExt cx="4610510" cy="4741599"/>
            </a:xfrm>
          </p:grpSpPr>
          <p:grpSp>
            <p:nvGrpSpPr>
              <p:cNvPr id="9" name="组合 8">
                <a:extLst>
                  <a:ext uri="{FF2B5EF4-FFF2-40B4-BE49-F238E27FC236}">
                    <a16:creationId xmlns:a16="http://schemas.microsoft.com/office/drawing/2014/main" id="{98F9F3FF-0303-4116-9909-2A38A9D6DACD}"/>
                  </a:ext>
                </a:extLst>
              </p:cNvPr>
              <p:cNvGrpSpPr/>
              <p:nvPr/>
            </p:nvGrpSpPr>
            <p:grpSpPr>
              <a:xfrm>
                <a:off x="7458635" y="1515043"/>
                <a:ext cx="4610510" cy="4698940"/>
                <a:chOff x="7584141" y="1585585"/>
                <a:chExt cx="4485004" cy="4628397"/>
              </a:xfrm>
            </p:grpSpPr>
            <p:pic>
              <p:nvPicPr>
                <p:cNvPr id="8" name="图片 7">
                  <a:extLst>
                    <a:ext uri="{FF2B5EF4-FFF2-40B4-BE49-F238E27FC236}">
                      <a16:creationId xmlns:a16="http://schemas.microsoft.com/office/drawing/2014/main" id="{DDA5780C-2F00-4205-A778-B7F555C490F5}"/>
                    </a:ext>
                  </a:extLst>
                </p:cNvPr>
                <p:cNvPicPr>
                  <a:picLocks noChangeAspect="1"/>
                </p:cNvPicPr>
                <p:nvPr/>
              </p:nvPicPr>
              <p:blipFill>
                <a:blip r:embed="rId5"/>
                <a:stretch>
                  <a:fillRect/>
                </a:stretch>
              </p:blipFill>
              <p:spPr>
                <a:xfrm>
                  <a:off x="7584141" y="1585585"/>
                  <a:ext cx="4485004" cy="4628397"/>
                </a:xfrm>
                <a:prstGeom prst="rect">
                  <a:avLst/>
                </a:prstGeom>
              </p:spPr>
            </p:pic>
            <p:sp>
              <p:nvSpPr>
                <p:cNvPr id="2" name="矩形 1">
                  <a:extLst>
                    <a:ext uri="{FF2B5EF4-FFF2-40B4-BE49-F238E27FC236}">
                      <a16:creationId xmlns:a16="http://schemas.microsoft.com/office/drawing/2014/main" id="{7BBE5C2B-D207-47DC-A402-3FABF1ECF5E6}"/>
                    </a:ext>
                  </a:extLst>
                </p:cNvPr>
                <p:cNvSpPr/>
                <p:nvPr/>
              </p:nvSpPr>
              <p:spPr>
                <a:xfrm>
                  <a:off x="10486593" y="5682565"/>
                  <a:ext cx="1272988" cy="295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FF0000"/>
                      </a:solidFill>
                      <a:latin typeface="华文仿宋" panose="02010600040101010101" pitchFamily="2" charset="-122"/>
                      <a:ea typeface="华文仿宋" panose="02010600040101010101" pitchFamily="2" charset="-122"/>
                    </a:rPr>
                    <a:t>密钥更新材料</a:t>
                  </a:r>
                </a:p>
              </p:txBody>
            </p:sp>
            <p:pic>
              <p:nvPicPr>
                <p:cNvPr id="7" name="图形 6" descr="纸张">
                  <a:extLst>
                    <a:ext uri="{FF2B5EF4-FFF2-40B4-BE49-F238E27FC236}">
                      <a16:creationId xmlns:a16="http://schemas.microsoft.com/office/drawing/2014/main" id="{F1E59981-9FB5-4BB9-92AC-A3ED081084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10098" y="5319346"/>
                  <a:ext cx="316351" cy="316351"/>
                </a:xfrm>
                <a:prstGeom prst="rect">
                  <a:avLst/>
                </a:prstGeom>
              </p:spPr>
            </p:pic>
            <p:sp>
              <p:nvSpPr>
                <p:cNvPr id="15" name="矩形 14">
                  <a:extLst>
                    <a:ext uri="{FF2B5EF4-FFF2-40B4-BE49-F238E27FC236}">
                      <a16:creationId xmlns:a16="http://schemas.microsoft.com/office/drawing/2014/main" id="{420EAD7B-7A9A-4CD8-9142-4F03F7911E5E}"/>
                    </a:ext>
                  </a:extLst>
                </p:cNvPr>
                <p:cNvSpPr/>
                <p:nvPr/>
              </p:nvSpPr>
              <p:spPr>
                <a:xfrm>
                  <a:off x="9213605" y="2779941"/>
                  <a:ext cx="1272988" cy="295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rgbClr val="FF0000"/>
                      </a:solidFill>
                      <a:latin typeface="华文仿宋" panose="02010600040101010101" pitchFamily="2" charset="-122"/>
                      <a:ea typeface="华文仿宋" panose="02010600040101010101" pitchFamily="2" charset="-122"/>
                    </a:rPr>
                    <a:t>密钥更新材料</a:t>
                  </a:r>
                </a:p>
              </p:txBody>
            </p:sp>
          </p:grpSp>
          <p:sp>
            <p:nvSpPr>
              <p:cNvPr id="19" name="矩形 18">
                <a:extLst>
                  <a:ext uri="{FF2B5EF4-FFF2-40B4-BE49-F238E27FC236}">
                    <a16:creationId xmlns:a16="http://schemas.microsoft.com/office/drawing/2014/main" id="{905D80EB-57A8-441D-91D7-4B923B8029D0}"/>
                  </a:ext>
                </a:extLst>
              </p:cNvPr>
              <p:cNvSpPr/>
              <p:nvPr/>
            </p:nvSpPr>
            <p:spPr>
              <a:xfrm>
                <a:off x="9287550" y="1472384"/>
                <a:ext cx="1000903" cy="585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latin typeface="华文仿宋" panose="02010600040101010101" pitchFamily="2" charset="-122"/>
                  <a:ea typeface="华文仿宋" panose="02010600040101010101" pitchFamily="2" charset="-122"/>
                </a:endParaRPr>
              </a:p>
            </p:txBody>
          </p:sp>
        </p:grpSp>
        <p:sp>
          <p:nvSpPr>
            <p:cNvPr id="20" name="矩形 19">
              <a:extLst>
                <a:ext uri="{FF2B5EF4-FFF2-40B4-BE49-F238E27FC236}">
                  <a16:creationId xmlns:a16="http://schemas.microsoft.com/office/drawing/2014/main" id="{70B5C926-6CC5-4E47-BBE7-08D2FB335E5B}"/>
                </a:ext>
              </a:extLst>
            </p:cNvPr>
            <p:cNvSpPr/>
            <p:nvPr/>
          </p:nvSpPr>
          <p:spPr>
            <a:xfrm>
              <a:off x="9459570" y="3191607"/>
              <a:ext cx="665505" cy="23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华文仿宋" panose="02010600040101010101" pitchFamily="2" charset="-122"/>
                  <a:ea typeface="华文仿宋" panose="02010600040101010101" pitchFamily="2" charset="-122"/>
                </a:rPr>
                <a:t>KGC</a:t>
              </a:r>
              <a:endParaRPr lang="zh-CN" altLang="en-US" sz="1100" dirty="0">
                <a:solidFill>
                  <a:schemeClr val="tx1"/>
                </a:solidFill>
                <a:latin typeface="华文仿宋" panose="02010600040101010101" pitchFamily="2" charset="-122"/>
                <a:ea typeface="华文仿宋" panose="02010600040101010101" pitchFamily="2" charset="-122"/>
              </a:endParaRPr>
            </a:p>
          </p:txBody>
        </p:sp>
      </p:grpSp>
    </p:spTree>
    <p:extLst>
      <p:ext uri="{BB962C8B-B14F-4D97-AF65-F5344CB8AC3E}">
        <p14:creationId xmlns:p14="http://schemas.microsoft.com/office/powerpoint/2010/main" val="421209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779789" y="626088"/>
            <a:ext cx="842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RABE</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1179DF4-33F3-4713-92AD-D52213B50707}"/>
              </a:ext>
            </a:extLst>
          </p:cNvPr>
          <p:cNvPicPr>
            <a:picLocks noChangeAspect="1"/>
          </p:cNvPicPr>
          <p:nvPr/>
        </p:nvPicPr>
        <p:blipFill>
          <a:blip r:embed="rId3"/>
          <a:stretch>
            <a:fillRect/>
          </a:stretch>
        </p:blipFill>
        <p:spPr>
          <a:xfrm>
            <a:off x="182208" y="1083365"/>
            <a:ext cx="5984902" cy="2244338"/>
          </a:xfrm>
          <a:prstGeom prst="rect">
            <a:avLst/>
          </a:prstGeom>
        </p:spPr>
      </p:pic>
      <p:pic>
        <p:nvPicPr>
          <p:cNvPr id="6" name="图片 5">
            <a:extLst>
              <a:ext uri="{FF2B5EF4-FFF2-40B4-BE49-F238E27FC236}">
                <a16:creationId xmlns:a16="http://schemas.microsoft.com/office/drawing/2014/main" id="{D5F32A8C-1CA9-4C22-8D5D-BB4F5116935F}"/>
              </a:ext>
            </a:extLst>
          </p:cNvPr>
          <p:cNvPicPr>
            <a:picLocks noChangeAspect="1"/>
          </p:cNvPicPr>
          <p:nvPr/>
        </p:nvPicPr>
        <p:blipFill>
          <a:blip r:embed="rId4"/>
          <a:stretch>
            <a:fillRect/>
          </a:stretch>
        </p:blipFill>
        <p:spPr>
          <a:xfrm>
            <a:off x="111098" y="3419410"/>
            <a:ext cx="5984902" cy="2989093"/>
          </a:xfrm>
          <a:prstGeom prst="rect">
            <a:avLst/>
          </a:prstGeom>
        </p:spPr>
      </p:pic>
      <p:pic>
        <p:nvPicPr>
          <p:cNvPr id="10" name="图片 9">
            <a:extLst>
              <a:ext uri="{FF2B5EF4-FFF2-40B4-BE49-F238E27FC236}">
                <a16:creationId xmlns:a16="http://schemas.microsoft.com/office/drawing/2014/main" id="{3F58B933-84DF-49A7-8C54-BD37E5DE9FAF}"/>
              </a:ext>
            </a:extLst>
          </p:cNvPr>
          <p:cNvPicPr>
            <a:picLocks noChangeAspect="1"/>
          </p:cNvPicPr>
          <p:nvPr/>
        </p:nvPicPr>
        <p:blipFill>
          <a:blip r:embed="rId5"/>
          <a:stretch>
            <a:fillRect/>
          </a:stretch>
        </p:blipFill>
        <p:spPr>
          <a:xfrm>
            <a:off x="6238219" y="1141929"/>
            <a:ext cx="5827059" cy="2287071"/>
          </a:xfrm>
          <a:prstGeom prst="rect">
            <a:avLst/>
          </a:prstGeom>
        </p:spPr>
      </p:pic>
      <p:pic>
        <p:nvPicPr>
          <p:cNvPr id="14" name="图片 13">
            <a:extLst>
              <a:ext uri="{FF2B5EF4-FFF2-40B4-BE49-F238E27FC236}">
                <a16:creationId xmlns:a16="http://schemas.microsoft.com/office/drawing/2014/main" id="{65A43617-4372-48BA-A917-819E7D5CD018}"/>
              </a:ext>
            </a:extLst>
          </p:cNvPr>
          <p:cNvPicPr>
            <a:picLocks noChangeAspect="1"/>
          </p:cNvPicPr>
          <p:nvPr/>
        </p:nvPicPr>
        <p:blipFill>
          <a:blip r:embed="rId6"/>
          <a:stretch>
            <a:fillRect/>
          </a:stretch>
        </p:blipFill>
        <p:spPr>
          <a:xfrm>
            <a:off x="6248466" y="3522109"/>
            <a:ext cx="5806566" cy="2783697"/>
          </a:xfrm>
          <a:prstGeom prst="rect">
            <a:avLst/>
          </a:prstGeom>
        </p:spPr>
      </p:pic>
      <p:sp>
        <p:nvSpPr>
          <p:cNvPr id="2" name="矩形 1">
            <a:extLst>
              <a:ext uri="{FF2B5EF4-FFF2-40B4-BE49-F238E27FC236}">
                <a16:creationId xmlns:a16="http://schemas.microsoft.com/office/drawing/2014/main" id="{4D64BF80-0F0B-44FB-B9D9-A59B26756E56}"/>
              </a:ext>
            </a:extLst>
          </p:cNvPr>
          <p:cNvSpPr/>
          <p:nvPr/>
        </p:nvSpPr>
        <p:spPr>
          <a:xfrm>
            <a:off x="10125075" y="1409700"/>
            <a:ext cx="1152525" cy="133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D71EB53-FC01-406F-8A57-12ABC4189CD8}"/>
              </a:ext>
            </a:extLst>
          </p:cNvPr>
          <p:cNvSpPr/>
          <p:nvPr/>
        </p:nvSpPr>
        <p:spPr>
          <a:xfrm>
            <a:off x="6791325" y="2809875"/>
            <a:ext cx="809626" cy="171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032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7512424" y="622326"/>
            <a:ext cx="4052046"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Tree-Based Structure for User Revocation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4660E43-9342-42EC-97DF-1C0E2F8C5463}"/>
                  </a:ext>
                </a:extLst>
              </p:cNvPr>
              <p:cNvSpPr txBox="1"/>
              <p:nvPr/>
            </p:nvSpPr>
            <p:spPr>
              <a:xfrm>
                <a:off x="6005502" y="1562697"/>
                <a:ext cx="5217970" cy="2308324"/>
              </a:xfrm>
              <a:prstGeom prst="rect">
                <a:avLst/>
              </a:prstGeom>
              <a:noFill/>
            </p:spPr>
            <p:txBody>
              <a:bodyPr wrap="square">
                <a:spAutoFit/>
              </a:bodyPr>
              <a:lstStyle/>
              <a:p>
                <a:pPr marL="285750" indent="-285750" algn="jus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表示一个二叉树，</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𝑣</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是一个叶子节点，代表用户的属性，路径</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𝑃𝑎𝑡h</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𝑣</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表示从叶节点</a:t>
                </a:r>
                <a14:m>
                  <m:oMath xmlns:m="http://schemas.openxmlformats.org/officeDocument/2006/math">
                    <m:r>
                      <a:rPr lang="zh-CN" altLang="en-US" sz="1600"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𝑣</m:t>
                    </m:r>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到根节点的集合。</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是一个中间节点，则</a:t>
                </a:r>
                <a14:m>
                  <m:oMath xmlns:m="http://schemas.openxmlformats.org/officeDocument/2006/math">
                    <m:sSub>
                      <m:sSubPr>
                        <m:ctrlP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𝑙</m:t>
                        </m:r>
                      </m:sub>
                    </m:sSub>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1600" i="1" dirty="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表示节点</a:t>
                </a:r>
                <a14:m>
                  <m:oMath xmlns:m="http://schemas.openxmlformats.org/officeDocument/2006/math">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的左右子节点。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每一个用户属性和一个叶子节点绑定，定义</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为撤销属性的时间，</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为在时间</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之后被撤销的属性所在路径</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𝑃𝑎𝑡h</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𝑣</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中所有节点的集合，</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𝑌</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为在时间</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之后未撤销的属性集合。</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实现属性撤销的算法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KUNodes</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如下</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p>
            </p:txBody>
          </p:sp>
        </mc:Choice>
        <mc:Fallback xmlns="">
          <p:sp>
            <p:nvSpPr>
              <p:cNvPr id="11" name="文本框 10">
                <a:extLst>
                  <a:ext uri="{FF2B5EF4-FFF2-40B4-BE49-F238E27FC236}">
                    <a16:creationId xmlns:a16="http://schemas.microsoft.com/office/drawing/2014/main" id="{84660E43-9342-42EC-97DF-1C0E2F8C5463}"/>
                  </a:ext>
                </a:extLst>
              </p:cNvPr>
              <p:cNvSpPr txBox="1">
                <a:spLocks noRot="1" noChangeAspect="1" noMove="1" noResize="1" noEditPoints="1" noAdjustHandles="1" noChangeArrowheads="1" noChangeShapeType="1" noTextEdit="1"/>
              </p:cNvSpPr>
              <p:nvPr/>
            </p:nvSpPr>
            <p:spPr>
              <a:xfrm>
                <a:off x="6005502" y="1562697"/>
                <a:ext cx="5217970" cy="2308324"/>
              </a:xfrm>
              <a:prstGeom prst="rect">
                <a:avLst/>
              </a:prstGeom>
              <a:blipFill>
                <a:blip r:embed="rId3"/>
                <a:stretch>
                  <a:fillRect l="-467" t="-1055" r="-4673" b="-263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8D50A3E-AF1F-4CE0-9C57-3006D163B6DA}"/>
              </a:ext>
            </a:extLst>
          </p:cNvPr>
          <p:cNvPicPr>
            <a:picLocks noChangeAspect="1"/>
          </p:cNvPicPr>
          <p:nvPr/>
        </p:nvPicPr>
        <p:blipFill rotWithShape="1">
          <a:blip r:embed="rId4"/>
          <a:srcRect b="7472"/>
          <a:stretch/>
        </p:blipFill>
        <p:spPr>
          <a:xfrm>
            <a:off x="7075126" y="4039984"/>
            <a:ext cx="3421982" cy="1942414"/>
          </a:xfrm>
          <a:prstGeom prst="rect">
            <a:avLst/>
          </a:prstGeom>
        </p:spPr>
      </p:pic>
      <p:grpSp>
        <p:nvGrpSpPr>
          <p:cNvPr id="5" name="组合 4">
            <a:extLst>
              <a:ext uri="{FF2B5EF4-FFF2-40B4-BE49-F238E27FC236}">
                <a16:creationId xmlns:a16="http://schemas.microsoft.com/office/drawing/2014/main" id="{29E95F55-7616-4201-85FE-BBCE3C3A4792}"/>
              </a:ext>
            </a:extLst>
          </p:cNvPr>
          <p:cNvGrpSpPr/>
          <p:nvPr/>
        </p:nvGrpSpPr>
        <p:grpSpPr>
          <a:xfrm>
            <a:off x="869344" y="1235906"/>
            <a:ext cx="4553104" cy="5003101"/>
            <a:chOff x="852545" y="1329614"/>
            <a:chExt cx="4553104" cy="5003101"/>
          </a:xfrm>
        </p:grpSpPr>
        <p:grpSp>
          <p:nvGrpSpPr>
            <p:cNvPr id="4" name="组合 3">
              <a:extLst>
                <a:ext uri="{FF2B5EF4-FFF2-40B4-BE49-F238E27FC236}">
                  <a16:creationId xmlns:a16="http://schemas.microsoft.com/office/drawing/2014/main" id="{635A3294-D1B0-43E9-9A9B-A7D3DD8BA805}"/>
                </a:ext>
              </a:extLst>
            </p:cNvPr>
            <p:cNvGrpSpPr/>
            <p:nvPr/>
          </p:nvGrpSpPr>
          <p:grpSpPr>
            <a:xfrm>
              <a:off x="852545" y="1329614"/>
              <a:ext cx="4543357" cy="5003101"/>
              <a:chOff x="852545" y="1329614"/>
              <a:chExt cx="4543357" cy="5003101"/>
            </a:xfrm>
          </p:grpSpPr>
          <p:pic>
            <p:nvPicPr>
              <p:cNvPr id="3" name="图片 2">
                <a:extLst>
                  <a:ext uri="{FF2B5EF4-FFF2-40B4-BE49-F238E27FC236}">
                    <a16:creationId xmlns:a16="http://schemas.microsoft.com/office/drawing/2014/main" id="{10E60531-AF6C-44A8-82F4-1DDE6AF9BB70}"/>
                  </a:ext>
                </a:extLst>
              </p:cNvPr>
              <p:cNvPicPr>
                <a:picLocks noChangeAspect="1"/>
              </p:cNvPicPr>
              <p:nvPr/>
            </p:nvPicPr>
            <p:blipFill>
              <a:blip r:embed="rId5"/>
              <a:stretch>
                <a:fillRect/>
              </a:stretch>
            </p:blipFill>
            <p:spPr>
              <a:xfrm>
                <a:off x="852545" y="1329614"/>
                <a:ext cx="4543357" cy="5003101"/>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AF3149-FA86-4E5D-8F4B-0F9DB39BF0CC}"/>
                      </a:ext>
                    </a:extLst>
                  </p:cNvPr>
                  <p:cNvSpPr txBox="1"/>
                  <p:nvPr/>
                </p:nvSpPr>
                <p:spPr>
                  <a:xfrm>
                    <a:off x="852545" y="3089069"/>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2" name="文本框 1">
                    <a:extLst>
                      <a:ext uri="{FF2B5EF4-FFF2-40B4-BE49-F238E27FC236}">
                        <a16:creationId xmlns:a16="http://schemas.microsoft.com/office/drawing/2014/main" id="{38AF3149-FA86-4E5D-8F4B-0F9DB39BF0CC}"/>
                      </a:ext>
                    </a:extLst>
                  </p:cNvPr>
                  <p:cNvSpPr txBox="1">
                    <a:spLocks noRot="1" noChangeAspect="1" noMove="1" noResize="1" noEditPoints="1" noAdjustHandles="1" noChangeArrowheads="1" noChangeShapeType="1" noTextEdit="1"/>
                  </p:cNvSpPr>
                  <p:nvPr/>
                </p:nvSpPr>
                <p:spPr>
                  <a:xfrm>
                    <a:off x="852545" y="3089069"/>
                    <a:ext cx="224357" cy="215444"/>
                  </a:xfrm>
                  <a:prstGeom prst="rect">
                    <a:avLst/>
                  </a:prstGeom>
                  <a:blipFill>
                    <a:blip r:embed="rId6"/>
                    <a:stretch>
                      <a:fillRect l="-10811" r="-2703"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274EDF9-7753-4585-BFA6-306618953350}"/>
                      </a:ext>
                    </a:extLst>
                  </p:cNvPr>
                  <p:cNvSpPr txBox="1"/>
                  <p:nvPr/>
                </p:nvSpPr>
                <p:spPr>
                  <a:xfrm>
                    <a:off x="1462145" y="3078882"/>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2" name="文本框 11">
                    <a:extLst>
                      <a:ext uri="{FF2B5EF4-FFF2-40B4-BE49-F238E27FC236}">
                        <a16:creationId xmlns:a16="http://schemas.microsoft.com/office/drawing/2014/main" id="{8274EDF9-7753-4585-BFA6-306618953350}"/>
                      </a:ext>
                    </a:extLst>
                  </p:cNvPr>
                  <p:cNvSpPr txBox="1">
                    <a:spLocks noRot="1" noChangeAspect="1" noMove="1" noResize="1" noEditPoints="1" noAdjustHandles="1" noChangeArrowheads="1" noChangeShapeType="1" noTextEdit="1"/>
                  </p:cNvSpPr>
                  <p:nvPr/>
                </p:nvSpPr>
                <p:spPr>
                  <a:xfrm>
                    <a:off x="1462145" y="3078882"/>
                    <a:ext cx="224357" cy="215444"/>
                  </a:xfrm>
                  <a:prstGeom prst="rect">
                    <a:avLst/>
                  </a:prstGeom>
                  <a:blipFill>
                    <a:blip r:embed="rId7"/>
                    <a:stretch>
                      <a:fillRect l="-10811" r="-5405"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3E4577B-30EC-42A1-A423-89AB406D08D4}"/>
                      </a:ext>
                    </a:extLst>
                  </p:cNvPr>
                  <p:cNvSpPr txBox="1"/>
                  <p:nvPr/>
                </p:nvSpPr>
                <p:spPr>
                  <a:xfrm>
                    <a:off x="2071745" y="3089069"/>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3</m:t>
                              </m:r>
                            </m:sub>
                          </m:sSub>
                        </m:oMath>
                      </m:oMathPara>
                    </a14:m>
                    <a:endParaRPr lang="zh-CN" altLang="en-US" sz="1400" dirty="0"/>
                  </a:p>
                </p:txBody>
              </p:sp>
            </mc:Choice>
            <mc:Fallback xmlns="">
              <p:sp>
                <p:nvSpPr>
                  <p:cNvPr id="13" name="文本框 12">
                    <a:extLst>
                      <a:ext uri="{FF2B5EF4-FFF2-40B4-BE49-F238E27FC236}">
                        <a16:creationId xmlns:a16="http://schemas.microsoft.com/office/drawing/2014/main" id="{43E4577B-30EC-42A1-A423-89AB406D08D4}"/>
                      </a:ext>
                    </a:extLst>
                  </p:cNvPr>
                  <p:cNvSpPr txBox="1">
                    <a:spLocks noRot="1" noChangeAspect="1" noMove="1" noResize="1" noEditPoints="1" noAdjustHandles="1" noChangeArrowheads="1" noChangeShapeType="1" noTextEdit="1"/>
                  </p:cNvSpPr>
                  <p:nvPr/>
                </p:nvSpPr>
                <p:spPr>
                  <a:xfrm>
                    <a:off x="2071745" y="3089069"/>
                    <a:ext cx="224357" cy="215444"/>
                  </a:xfrm>
                  <a:prstGeom prst="rect">
                    <a:avLst/>
                  </a:prstGeom>
                  <a:blipFill>
                    <a:blip r:embed="rId8"/>
                    <a:stretch>
                      <a:fillRect l="-10811" r="-5405"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7063782-9A2D-4C9A-AC2F-C77ACEE77F6F}"/>
                      </a:ext>
                    </a:extLst>
                  </p:cNvPr>
                  <p:cNvSpPr txBox="1"/>
                  <p:nvPr/>
                </p:nvSpPr>
                <p:spPr>
                  <a:xfrm>
                    <a:off x="2681345" y="3089069"/>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4</m:t>
                              </m:r>
                            </m:sub>
                          </m:sSub>
                        </m:oMath>
                      </m:oMathPara>
                    </a14:m>
                    <a:endParaRPr lang="zh-CN" altLang="en-US" sz="1400" dirty="0"/>
                  </a:p>
                </p:txBody>
              </p:sp>
            </mc:Choice>
            <mc:Fallback xmlns="">
              <p:sp>
                <p:nvSpPr>
                  <p:cNvPr id="14" name="文本框 13">
                    <a:extLst>
                      <a:ext uri="{FF2B5EF4-FFF2-40B4-BE49-F238E27FC236}">
                        <a16:creationId xmlns:a16="http://schemas.microsoft.com/office/drawing/2014/main" id="{27063782-9A2D-4C9A-AC2F-C77ACEE77F6F}"/>
                      </a:ext>
                    </a:extLst>
                  </p:cNvPr>
                  <p:cNvSpPr txBox="1">
                    <a:spLocks noRot="1" noChangeAspect="1" noMove="1" noResize="1" noEditPoints="1" noAdjustHandles="1" noChangeArrowheads="1" noChangeShapeType="1" noTextEdit="1"/>
                  </p:cNvSpPr>
                  <p:nvPr/>
                </p:nvSpPr>
                <p:spPr>
                  <a:xfrm>
                    <a:off x="2681345" y="3089069"/>
                    <a:ext cx="224357" cy="215444"/>
                  </a:xfrm>
                  <a:prstGeom prst="rect">
                    <a:avLst/>
                  </a:prstGeom>
                  <a:blipFill>
                    <a:blip r:embed="rId9"/>
                    <a:stretch>
                      <a:fillRect l="-10811" r="-2703"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A9AA389-7A24-4A54-B86F-CC38B35ECA22}"/>
                      </a:ext>
                    </a:extLst>
                  </p:cNvPr>
                  <p:cNvSpPr txBox="1"/>
                  <p:nvPr/>
                </p:nvSpPr>
                <p:spPr>
                  <a:xfrm>
                    <a:off x="3290945" y="3089069"/>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5</m:t>
                              </m:r>
                            </m:sub>
                          </m:sSub>
                        </m:oMath>
                      </m:oMathPara>
                    </a14:m>
                    <a:endParaRPr lang="zh-CN" altLang="en-US" sz="1400" dirty="0"/>
                  </a:p>
                </p:txBody>
              </p:sp>
            </mc:Choice>
            <mc:Fallback xmlns="">
              <p:sp>
                <p:nvSpPr>
                  <p:cNvPr id="15" name="文本框 14">
                    <a:extLst>
                      <a:ext uri="{FF2B5EF4-FFF2-40B4-BE49-F238E27FC236}">
                        <a16:creationId xmlns:a16="http://schemas.microsoft.com/office/drawing/2014/main" id="{5A9AA389-7A24-4A54-B86F-CC38B35ECA22}"/>
                      </a:ext>
                    </a:extLst>
                  </p:cNvPr>
                  <p:cNvSpPr txBox="1">
                    <a:spLocks noRot="1" noChangeAspect="1" noMove="1" noResize="1" noEditPoints="1" noAdjustHandles="1" noChangeArrowheads="1" noChangeShapeType="1" noTextEdit="1"/>
                  </p:cNvSpPr>
                  <p:nvPr/>
                </p:nvSpPr>
                <p:spPr>
                  <a:xfrm>
                    <a:off x="3290945" y="3089069"/>
                    <a:ext cx="224357" cy="215444"/>
                  </a:xfrm>
                  <a:prstGeom prst="rect">
                    <a:avLst/>
                  </a:prstGeom>
                  <a:blipFill>
                    <a:blip r:embed="rId10"/>
                    <a:stretch>
                      <a:fillRect l="-10811" r="-5405"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28CEA1C-69B5-4F5F-AB89-CE2154BF5F9D}"/>
                      </a:ext>
                    </a:extLst>
                  </p:cNvPr>
                  <p:cNvSpPr txBox="1"/>
                  <p:nvPr/>
                </p:nvSpPr>
                <p:spPr>
                  <a:xfrm>
                    <a:off x="862292" y="5348806"/>
                    <a:ext cx="171181"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6" name="文本框 15">
                    <a:extLst>
                      <a:ext uri="{FF2B5EF4-FFF2-40B4-BE49-F238E27FC236}">
                        <a16:creationId xmlns:a16="http://schemas.microsoft.com/office/drawing/2014/main" id="{528CEA1C-69B5-4F5F-AB89-CE2154BF5F9D}"/>
                      </a:ext>
                    </a:extLst>
                  </p:cNvPr>
                  <p:cNvSpPr txBox="1">
                    <a:spLocks noRot="1" noChangeAspect="1" noMove="1" noResize="1" noEditPoints="1" noAdjustHandles="1" noChangeArrowheads="1" noChangeShapeType="1" noTextEdit="1"/>
                  </p:cNvSpPr>
                  <p:nvPr/>
                </p:nvSpPr>
                <p:spPr>
                  <a:xfrm>
                    <a:off x="862292" y="5348806"/>
                    <a:ext cx="171181" cy="215444"/>
                  </a:xfrm>
                  <a:prstGeom prst="rect">
                    <a:avLst/>
                  </a:prstGeom>
                  <a:blipFill>
                    <a:blip r:embed="rId11"/>
                    <a:stretch>
                      <a:fillRect l="-24138" r="-17241"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CA34A05-3709-499F-9D05-76EF40ACD55D}"/>
                      </a:ext>
                    </a:extLst>
                  </p:cNvPr>
                  <p:cNvSpPr txBox="1"/>
                  <p:nvPr/>
                </p:nvSpPr>
                <p:spPr>
                  <a:xfrm>
                    <a:off x="1462144" y="5348806"/>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7" name="文本框 16">
                    <a:extLst>
                      <a:ext uri="{FF2B5EF4-FFF2-40B4-BE49-F238E27FC236}">
                        <a16:creationId xmlns:a16="http://schemas.microsoft.com/office/drawing/2014/main" id="{7CA34A05-3709-499F-9D05-76EF40ACD55D}"/>
                      </a:ext>
                    </a:extLst>
                  </p:cNvPr>
                  <p:cNvSpPr txBox="1">
                    <a:spLocks noRot="1" noChangeAspect="1" noMove="1" noResize="1" noEditPoints="1" noAdjustHandles="1" noChangeArrowheads="1" noChangeShapeType="1" noTextEdit="1"/>
                  </p:cNvSpPr>
                  <p:nvPr/>
                </p:nvSpPr>
                <p:spPr>
                  <a:xfrm>
                    <a:off x="1462144" y="5348806"/>
                    <a:ext cx="224357" cy="215444"/>
                  </a:xfrm>
                  <a:prstGeom prst="rect">
                    <a:avLst/>
                  </a:prstGeom>
                  <a:blipFill>
                    <a:blip r:embed="rId12"/>
                    <a:stretch>
                      <a:fillRect l="-10811" r="-5405"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529B182-A446-4C94-80BE-F26B8679DDCD}"/>
                      </a:ext>
                    </a:extLst>
                  </p:cNvPr>
                  <p:cNvSpPr txBox="1"/>
                  <p:nvPr/>
                </p:nvSpPr>
                <p:spPr>
                  <a:xfrm>
                    <a:off x="2681345" y="5348806"/>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4</m:t>
                              </m:r>
                            </m:sub>
                          </m:sSub>
                        </m:oMath>
                      </m:oMathPara>
                    </a14:m>
                    <a:endParaRPr lang="zh-CN" altLang="en-US" sz="1400" dirty="0"/>
                  </a:p>
                </p:txBody>
              </p:sp>
            </mc:Choice>
            <mc:Fallback xmlns="">
              <p:sp>
                <p:nvSpPr>
                  <p:cNvPr id="18" name="文本框 17">
                    <a:extLst>
                      <a:ext uri="{FF2B5EF4-FFF2-40B4-BE49-F238E27FC236}">
                        <a16:creationId xmlns:a16="http://schemas.microsoft.com/office/drawing/2014/main" id="{0529B182-A446-4C94-80BE-F26B8679DDCD}"/>
                      </a:ext>
                    </a:extLst>
                  </p:cNvPr>
                  <p:cNvSpPr txBox="1">
                    <a:spLocks noRot="1" noChangeAspect="1" noMove="1" noResize="1" noEditPoints="1" noAdjustHandles="1" noChangeArrowheads="1" noChangeShapeType="1" noTextEdit="1"/>
                  </p:cNvSpPr>
                  <p:nvPr/>
                </p:nvSpPr>
                <p:spPr>
                  <a:xfrm>
                    <a:off x="2681345" y="5348806"/>
                    <a:ext cx="224357" cy="215444"/>
                  </a:xfrm>
                  <a:prstGeom prst="rect">
                    <a:avLst/>
                  </a:prstGeom>
                  <a:blipFill>
                    <a:blip r:embed="rId13"/>
                    <a:stretch>
                      <a:fillRect l="-10811" r="-2703"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8E50B40-B7DA-4269-AC5A-8E71A74D4F50}"/>
                      </a:ext>
                    </a:extLst>
                  </p:cNvPr>
                  <p:cNvSpPr txBox="1"/>
                  <p:nvPr/>
                </p:nvSpPr>
                <p:spPr>
                  <a:xfrm>
                    <a:off x="2071745" y="5348806"/>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3</m:t>
                              </m:r>
                            </m:sub>
                          </m:sSub>
                        </m:oMath>
                      </m:oMathPara>
                    </a14:m>
                    <a:endParaRPr lang="zh-CN" altLang="en-US" sz="1400" dirty="0"/>
                  </a:p>
                </p:txBody>
              </p:sp>
            </mc:Choice>
            <mc:Fallback xmlns="">
              <p:sp>
                <p:nvSpPr>
                  <p:cNvPr id="19" name="文本框 18">
                    <a:extLst>
                      <a:ext uri="{FF2B5EF4-FFF2-40B4-BE49-F238E27FC236}">
                        <a16:creationId xmlns:a16="http://schemas.microsoft.com/office/drawing/2014/main" id="{B8E50B40-B7DA-4269-AC5A-8E71A74D4F50}"/>
                      </a:ext>
                    </a:extLst>
                  </p:cNvPr>
                  <p:cNvSpPr txBox="1">
                    <a:spLocks noRot="1" noChangeAspect="1" noMove="1" noResize="1" noEditPoints="1" noAdjustHandles="1" noChangeArrowheads="1" noChangeShapeType="1" noTextEdit="1"/>
                  </p:cNvSpPr>
                  <p:nvPr/>
                </p:nvSpPr>
                <p:spPr>
                  <a:xfrm>
                    <a:off x="2071745" y="5348806"/>
                    <a:ext cx="224357" cy="215444"/>
                  </a:xfrm>
                  <a:prstGeom prst="rect">
                    <a:avLst/>
                  </a:prstGeom>
                  <a:blipFill>
                    <a:blip r:embed="rId14"/>
                    <a:stretch>
                      <a:fillRect l="-10811" r="-5405"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3A885F0-2DC7-4076-AAB5-364DB180BA2E}"/>
                      </a:ext>
                    </a:extLst>
                  </p:cNvPr>
                  <p:cNvSpPr txBox="1"/>
                  <p:nvPr/>
                </p:nvSpPr>
                <p:spPr>
                  <a:xfrm>
                    <a:off x="3290945" y="5348806"/>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5</m:t>
                              </m:r>
                            </m:sub>
                          </m:sSub>
                        </m:oMath>
                      </m:oMathPara>
                    </a14:m>
                    <a:endParaRPr lang="zh-CN" altLang="en-US" sz="1400" dirty="0"/>
                  </a:p>
                </p:txBody>
              </p:sp>
            </mc:Choice>
            <mc:Fallback xmlns="">
              <p:sp>
                <p:nvSpPr>
                  <p:cNvPr id="20" name="文本框 19">
                    <a:extLst>
                      <a:ext uri="{FF2B5EF4-FFF2-40B4-BE49-F238E27FC236}">
                        <a16:creationId xmlns:a16="http://schemas.microsoft.com/office/drawing/2014/main" id="{E3A885F0-2DC7-4076-AAB5-364DB180BA2E}"/>
                      </a:ext>
                    </a:extLst>
                  </p:cNvPr>
                  <p:cNvSpPr txBox="1">
                    <a:spLocks noRot="1" noChangeAspect="1" noMove="1" noResize="1" noEditPoints="1" noAdjustHandles="1" noChangeArrowheads="1" noChangeShapeType="1" noTextEdit="1"/>
                  </p:cNvSpPr>
                  <p:nvPr/>
                </p:nvSpPr>
                <p:spPr>
                  <a:xfrm>
                    <a:off x="3290945" y="5348806"/>
                    <a:ext cx="224357" cy="215444"/>
                  </a:xfrm>
                  <a:prstGeom prst="rect">
                    <a:avLst/>
                  </a:prstGeom>
                  <a:blipFill>
                    <a:blip r:embed="rId15"/>
                    <a:stretch>
                      <a:fillRect l="-10811" r="-5405" b="-1388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71B55B9-5DDE-4F63-9EE4-89C920E2E4EF}"/>
                    </a:ext>
                  </a:extLst>
                </p:cNvPr>
                <p:cNvSpPr txBox="1"/>
                <p:nvPr/>
              </p:nvSpPr>
              <p:spPr>
                <a:xfrm>
                  <a:off x="3900545" y="3089069"/>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6</m:t>
                            </m:r>
                          </m:sub>
                        </m:sSub>
                      </m:oMath>
                    </m:oMathPara>
                  </a14:m>
                  <a:endParaRPr lang="zh-CN" altLang="en-US" sz="1400" dirty="0"/>
                </a:p>
              </p:txBody>
            </p:sp>
          </mc:Choice>
          <mc:Fallback xmlns="">
            <p:sp>
              <p:nvSpPr>
                <p:cNvPr id="21" name="文本框 20">
                  <a:extLst>
                    <a:ext uri="{FF2B5EF4-FFF2-40B4-BE49-F238E27FC236}">
                      <a16:creationId xmlns:a16="http://schemas.microsoft.com/office/drawing/2014/main" id="{871B55B9-5DDE-4F63-9EE4-89C920E2E4EF}"/>
                    </a:ext>
                  </a:extLst>
                </p:cNvPr>
                <p:cNvSpPr txBox="1">
                  <a:spLocks noRot="1" noChangeAspect="1" noMove="1" noResize="1" noEditPoints="1" noAdjustHandles="1" noChangeArrowheads="1" noChangeShapeType="1" noTextEdit="1"/>
                </p:cNvSpPr>
                <p:nvPr/>
              </p:nvSpPr>
              <p:spPr>
                <a:xfrm>
                  <a:off x="3900545" y="3089069"/>
                  <a:ext cx="224357" cy="215444"/>
                </a:xfrm>
                <a:prstGeom prst="rect">
                  <a:avLst/>
                </a:prstGeom>
                <a:blipFill>
                  <a:blip r:embed="rId16"/>
                  <a:stretch>
                    <a:fillRect l="-10811" r="-5405"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D43A87D-0C4F-4562-AC67-99B910F963FC}"/>
                    </a:ext>
                  </a:extLst>
                </p:cNvPr>
                <p:cNvSpPr txBox="1"/>
                <p:nvPr/>
              </p:nvSpPr>
              <p:spPr>
                <a:xfrm>
                  <a:off x="4536045" y="3089069"/>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7</m:t>
                            </m:r>
                          </m:sub>
                        </m:sSub>
                      </m:oMath>
                    </m:oMathPara>
                  </a14:m>
                  <a:endParaRPr lang="zh-CN" altLang="en-US" sz="1400" dirty="0"/>
                </a:p>
              </p:txBody>
            </p:sp>
          </mc:Choice>
          <mc:Fallback xmlns="">
            <p:sp>
              <p:nvSpPr>
                <p:cNvPr id="22" name="文本框 21">
                  <a:extLst>
                    <a:ext uri="{FF2B5EF4-FFF2-40B4-BE49-F238E27FC236}">
                      <a16:creationId xmlns:a16="http://schemas.microsoft.com/office/drawing/2014/main" id="{5D43A87D-0C4F-4562-AC67-99B910F963FC}"/>
                    </a:ext>
                  </a:extLst>
                </p:cNvPr>
                <p:cNvSpPr txBox="1">
                  <a:spLocks noRot="1" noChangeAspect="1" noMove="1" noResize="1" noEditPoints="1" noAdjustHandles="1" noChangeArrowheads="1" noChangeShapeType="1" noTextEdit="1"/>
                </p:cNvSpPr>
                <p:nvPr/>
              </p:nvSpPr>
              <p:spPr>
                <a:xfrm>
                  <a:off x="4536045" y="3089069"/>
                  <a:ext cx="224357" cy="215444"/>
                </a:xfrm>
                <a:prstGeom prst="rect">
                  <a:avLst/>
                </a:prstGeom>
                <a:blipFill>
                  <a:blip r:embed="rId17"/>
                  <a:stretch>
                    <a:fillRect l="-8108" r="-5405"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5E84006-9463-4D43-8BA1-27816D232224}"/>
                    </a:ext>
                  </a:extLst>
                </p:cNvPr>
                <p:cNvSpPr txBox="1"/>
                <p:nvPr/>
              </p:nvSpPr>
              <p:spPr>
                <a:xfrm>
                  <a:off x="5171545" y="3089069"/>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8</m:t>
                            </m:r>
                          </m:sub>
                        </m:sSub>
                      </m:oMath>
                    </m:oMathPara>
                  </a14:m>
                  <a:endParaRPr lang="zh-CN" altLang="en-US" sz="1400" dirty="0"/>
                </a:p>
              </p:txBody>
            </p:sp>
          </mc:Choice>
          <mc:Fallback xmlns="">
            <p:sp>
              <p:nvSpPr>
                <p:cNvPr id="23" name="文本框 22">
                  <a:extLst>
                    <a:ext uri="{FF2B5EF4-FFF2-40B4-BE49-F238E27FC236}">
                      <a16:creationId xmlns:a16="http://schemas.microsoft.com/office/drawing/2014/main" id="{35E84006-9463-4D43-8BA1-27816D232224}"/>
                    </a:ext>
                  </a:extLst>
                </p:cNvPr>
                <p:cNvSpPr txBox="1">
                  <a:spLocks noRot="1" noChangeAspect="1" noMove="1" noResize="1" noEditPoints="1" noAdjustHandles="1" noChangeArrowheads="1" noChangeShapeType="1" noTextEdit="1"/>
                </p:cNvSpPr>
                <p:nvPr/>
              </p:nvSpPr>
              <p:spPr>
                <a:xfrm>
                  <a:off x="5171545" y="3089069"/>
                  <a:ext cx="224357" cy="215444"/>
                </a:xfrm>
                <a:prstGeom prst="rect">
                  <a:avLst/>
                </a:prstGeom>
                <a:blipFill>
                  <a:blip r:embed="rId18"/>
                  <a:stretch>
                    <a:fillRect l="-8108" r="-5405"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7120333-7702-4596-8001-E7D30E64D054}"/>
                    </a:ext>
                  </a:extLst>
                </p:cNvPr>
                <p:cNvSpPr txBox="1"/>
                <p:nvPr/>
              </p:nvSpPr>
              <p:spPr>
                <a:xfrm>
                  <a:off x="5181292" y="5348806"/>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8</m:t>
                            </m:r>
                          </m:sub>
                        </m:sSub>
                      </m:oMath>
                    </m:oMathPara>
                  </a14:m>
                  <a:endParaRPr lang="zh-CN" altLang="en-US" sz="1400" dirty="0"/>
                </a:p>
              </p:txBody>
            </p:sp>
          </mc:Choice>
          <mc:Fallback xmlns="">
            <p:sp>
              <p:nvSpPr>
                <p:cNvPr id="24" name="文本框 23">
                  <a:extLst>
                    <a:ext uri="{FF2B5EF4-FFF2-40B4-BE49-F238E27FC236}">
                      <a16:creationId xmlns:a16="http://schemas.microsoft.com/office/drawing/2014/main" id="{C7120333-7702-4596-8001-E7D30E64D054}"/>
                    </a:ext>
                  </a:extLst>
                </p:cNvPr>
                <p:cNvSpPr txBox="1">
                  <a:spLocks noRot="1" noChangeAspect="1" noMove="1" noResize="1" noEditPoints="1" noAdjustHandles="1" noChangeArrowheads="1" noChangeShapeType="1" noTextEdit="1"/>
                </p:cNvSpPr>
                <p:nvPr/>
              </p:nvSpPr>
              <p:spPr>
                <a:xfrm>
                  <a:off x="5181292" y="5348806"/>
                  <a:ext cx="224357" cy="215444"/>
                </a:xfrm>
                <a:prstGeom prst="rect">
                  <a:avLst/>
                </a:prstGeom>
                <a:blipFill>
                  <a:blip r:embed="rId19"/>
                  <a:stretch>
                    <a:fillRect l="-10811" r="-5405"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6B7EEA2-47DD-4B27-B6CE-0D8AF61A914E}"/>
                    </a:ext>
                  </a:extLst>
                </p:cNvPr>
                <p:cNvSpPr txBox="1"/>
                <p:nvPr/>
              </p:nvSpPr>
              <p:spPr>
                <a:xfrm>
                  <a:off x="4536045" y="5348806"/>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7</m:t>
                            </m:r>
                          </m:sub>
                        </m:sSub>
                      </m:oMath>
                    </m:oMathPara>
                  </a14:m>
                  <a:endParaRPr lang="zh-CN" altLang="en-US" sz="1400" dirty="0"/>
                </a:p>
              </p:txBody>
            </p:sp>
          </mc:Choice>
          <mc:Fallback xmlns="">
            <p:sp>
              <p:nvSpPr>
                <p:cNvPr id="25" name="文本框 24">
                  <a:extLst>
                    <a:ext uri="{FF2B5EF4-FFF2-40B4-BE49-F238E27FC236}">
                      <a16:creationId xmlns:a16="http://schemas.microsoft.com/office/drawing/2014/main" id="{86B7EEA2-47DD-4B27-B6CE-0D8AF61A914E}"/>
                    </a:ext>
                  </a:extLst>
                </p:cNvPr>
                <p:cNvSpPr txBox="1">
                  <a:spLocks noRot="1" noChangeAspect="1" noMove="1" noResize="1" noEditPoints="1" noAdjustHandles="1" noChangeArrowheads="1" noChangeShapeType="1" noTextEdit="1"/>
                </p:cNvSpPr>
                <p:nvPr/>
              </p:nvSpPr>
              <p:spPr>
                <a:xfrm>
                  <a:off x="4536045" y="5348806"/>
                  <a:ext cx="224357" cy="215444"/>
                </a:xfrm>
                <a:prstGeom prst="rect">
                  <a:avLst/>
                </a:prstGeom>
                <a:blipFill>
                  <a:blip r:embed="rId20"/>
                  <a:stretch>
                    <a:fillRect l="-8108" r="-5405"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81C1A48-7958-498F-8431-8AD59B6C2B94}"/>
                    </a:ext>
                  </a:extLst>
                </p:cNvPr>
                <p:cNvSpPr txBox="1"/>
                <p:nvPr/>
              </p:nvSpPr>
              <p:spPr>
                <a:xfrm>
                  <a:off x="3936192" y="5348806"/>
                  <a:ext cx="22435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6</m:t>
                            </m:r>
                          </m:sub>
                        </m:sSub>
                      </m:oMath>
                    </m:oMathPara>
                  </a14:m>
                  <a:endParaRPr lang="zh-CN" altLang="en-US" sz="1400" dirty="0"/>
                </a:p>
              </p:txBody>
            </p:sp>
          </mc:Choice>
          <mc:Fallback xmlns="">
            <p:sp>
              <p:nvSpPr>
                <p:cNvPr id="26" name="文本框 25">
                  <a:extLst>
                    <a:ext uri="{FF2B5EF4-FFF2-40B4-BE49-F238E27FC236}">
                      <a16:creationId xmlns:a16="http://schemas.microsoft.com/office/drawing/2014/main" id="{181C1A48-7958-498F-8431-8AD59B6C2B94}"/>
                    </a:ext>
                  </a:extLst>
                </p:cNvPr>
                <p:cNvSpPr txBox="1">
                  <a:spLocks noRot="1" noChangeAspect="1" noMove="1" noResize="1" noEditPoints="1" noAdjustHandles="1" noChangeArrowheads="1" noChangeShapeType="1" noTextEdit="1"/>
                </p:cNvSpPr>
                <p:nvPr/>
              </p:nvSpPr>
              <p:spPr>
                <a:xfrm>
                  <a:off x="3936192" y="5348806"/>
                  <a:ext cx="224357" cy="215444"/>
                </a:xfrm>
                <a:prstGeom prst="rect">
                  <a:avLst/>
                </a:prstGeom>
                <a:blipFill>
                  <a:blip r:embed="rId21"/>
                  <a:stretch>
                    <a:fillRect l="-10811" r="-5405" b="-11111"/>
                  </a:stretch>
                </a:blipFill>
              </p:spPr>
              <p:txBody>
                <a:bodyPr/>
                <a:lstStyle/>
                <a:p>
                  <a:r>
                    <a:rPr lang="zh-CN" altLang="en-US">
                      <a:noFill/>
                    </a:rPr>
                    <a:t> </a:t>
                  </a:r>
                </a:p>
              </p:txBody>
            </p:sp>
          </mc:Fallback>
        </mc:AlternateContent>
      </p:grpSp>
      <p:sp>
        <p:nvSpPr>
          <p:cNvPr id="29" name="文本框 28">
            <a:extLst>
              <a:ext uri="{FF2B5EF4-FFF2-40B4-BE49-F238E27FC236}">
                <a16:creationId xmlns:a16="http://schemas.microsoft.com/office/drawing/2014/main" id="{EEDD897A-BB9C-4424-97FD-BA336A594D48}"/>
              </a:ext>
            </a:extLst>
          </p:cNvPr>
          <p:cNvSpPr txBox="1"/>
          <p:nvPr/>
        </p:nvSpPr>
        <p:spPr>
          <a:xfrm>
            <a:off x="869344" y="991658"/>
            <a:ext cx="6096000" cy="369332"/>
          </a:xfrm>
          <a:prstGeom prst="rect">
            <a:avLst/>
          </a:prstGeom>
          <a:noFill/>
        </p:spPr>
        <p:txBody>
          <a:bodyPr wrap="square">
            <a:spAutoFit/>
          </a:bodyPr>
          <a:lstStyle/>
          <a:p>
            <a:r>
              <a:rPr lang="en-US" altLang="zh-CN" sz="1800" b="1" dirty="0">
                <a:solidFill>
                  <a:srgbClr val="000000"/>
                </a:solidFill>
                <a:effectLst/>
                <a:latin typeface="CMBX1013"/>
              </a:rPr>
              <a:t>Tree-Based Structure for User Revocation</a:t>
            </a:r>
            <a:endParaRPr lang="zh-CN" altLang="en-US" dirty="0"/>
          </a:p>
        </p:txBody>
      </p:sp>
      <p:sp>
        <p:nvSpPr>
          <p:cNvPr id="30" name="文本框 29">
            <a:extLst>
              <a:ext uri="{FF2B5EF4-FFF2-40B4-BE49-F238E27FC236}">
                <a16:creationId xmlns:a16="http://schemas.microsoft.com/office/drawing/2014/main" id="{32D85B2E-7D35-4A39-867E-B77666ED906F}"/>
              </a:ext>
            </a:extLst>
          </p:cNvPr>
          <p:cNvSpPr txBox="1"/>
          <p:nvPr/>
        </p:nvSpPr>
        <p:spPr>
          <a:xfrm>
            <a:off x="964681" y="6440714"/>
            <a:ext cx="8787178" cy="307777"/>
          </a:xfrm>
          <a:prstGeom prst="rect">
            <a:avLst/>
          </a:prstGeom>
          <a:noFill/>
          <a:ln>
            <a:solidFill>
              <a:schemeClr val="accent5">
                <a:lumMod val="75000"/>
              </a:schemeClr>
            </a:solidFill>
          </a:ln>
        </p:spPr>
        <p:txBody>
          <a:bodyPr wrap="square">
            <a:spAutoFit/>
          </a:bodyPr>
          <a:lstStyle/>
          <a:p>
            <a:r>
              <a:rPr lang="en-US" altLang="zh-CN" sz="1400" dirty="0" err="1">
                <a:solidFill>
                  <a:schemeClr val="accent5">
                    <a:lumMod val="75000"/>
                  </a:schemeClr>
                </a:solidFill>
                <a:effectLst/>
                <a:latin typeface="CMR915"/>
              </a:rPr>
              <a:t>Boldyreva</a:t>
            </a:r>
            <a:r>
              <a:rPr lang="en-US" altLang="zh-CN" sz="1400" dirty="0">
                <a:solidFill>
                  <a:schemeClr val="accent5">
                    <a:lumMod val="75000"/>
                  </a:schemeClr>
                </a:solidFill>
                <a:effectLst/>
                <a:latin typeface="CMR915"/>
              </a:rPr>
              <a:t>, A., Goyal, V., Kumar, V.: Identity-based encryption with </a:t>
            </a:r>
            <a:r>
              <a:rPr lang="en-US" altLang="zh-CN" sz="1400" dirty="0" err="1">
                <a:solidFill>
                  <a:schemeClr val="accent5">
                    <a:lumMod val="75000"/>
                  </a:schemeClr>
                </a:solidFill>
                <a:effectLst/>
                <a:latin typeface="CMR915"/>
              </a:rPr>
              <a:t>effiffifficient</a:t>
            </a:r>
            <a:r>
              <a:rPr lang="en-US" altLang="zh-CN" sz="1400" dirty="0">
                <a:solidFill>
                  <a:schemeClr val="accent5">
                    <a:lumMod val="75000"/>
                  </a:schemeClr>
                </a:solidFill>
                <a:effectLst/>
                <a:latin typeface="CMR915"/>
              </a:rPr>
              <a:t> revocation. In: CCS, pp. 417–426 (2008)</a:t>
            </a:r>
            <a:endParaRPr lang="zh-CN" altLang="en-US" sz="1400" dirty="0">
              <a:solidFill>
                <a:schemeClr val="accent5">
                  <a:lumMod val="75000"/>
                </a:schemeClr>
              </a:solidFill>
            </a:endParaRPr>
          </a:p>
        </p:txBody>
      </p:sp>
    </p:spTree>
    <p:extLst>
      <p:ext uri="{BB962C8B-B14F-4D97-AF65-F5344CB8AC3E}">
        <p14:creationId xmlns:p14="http://schemas.microsoft.com/office/powerpoint/2010/main" val="120966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9583271" y="626088"/>
            <a:ext cx="2039200"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Access structures</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4B08E2B-8C62-44B4-8FEA-3059C3D77C44}"/>
              </a:ext>
            </a:extLst>
          </p:cNvPr>
          <p:cNvPicPr>
            <a:picLocks noChangeAspect="1"/>
          </p:cNvPicPr>
          <p:nvPr/>
        </p:nvPicPr>
        <p:blipFill>
          <a:blip r:embed="rId3"/>
          <a:stretch>
            <a:fillRect/>
          </a:stretch>
        </p:blipFill>
        <p:spPr>
          <a:xfrm>
            <a:off x="778842" y="1114362"/>
            <a:ext cx="4621645" cy="829943"/>
          </a:xfrm>
          <a:prstGeom prst="rect">
            <a:avLst/>
          </a:prstGeom>
        </p:spPr>
      </p:pic>
      <p:pic>
        <p:nvPicPr>
          <p:cNvPr id="7" name="图片 6">
            <a:extLst>
              <a:ext uri="{FF2B5EF4-FFF2-40B4-BE49-F238E27FC236}">
                <a16:creationId xmlns:a16="http://schemas.microsoft.com/office/drawing/2014/main" id="{C5477810-3690-4217-9E80-FB34EC5FB383}"/>
              </a:ext>
            </a:extLst>
          </p:cNvPr>
          <p:cNvPicPr>
            <a:picLocks noChangeAspect="1"/>
          </p:cNvPicPr>
          <p:nvPr/>
        </p:nvPicPr>
        <p:blipFill>
          <a:blip r:embed="rId4"/>
          <a:stretch>
            <a:fillRect/>
          </a:stretch>
        </p:blipFill>
        <p:spPr>
          <a:xfrm>
            <a:off x="734559" y="1888538"/>
            <a:ext cx="4592360" cy="2929748"/>
          </a:xfrm>
          <a:prstGeom prst="rect">
            <a:avLst/>
          </a:prstGeom>
        </p:spPr>
      </p:pic>
      <p:pic>
        <p:nvPicPr>
          <p:cNvPr id="9" name="图片 8">
            <a:extLst>
              <a:ext uri="{FF2B5EF4-FFF2-40B4-BE49-F238E27FC236}">
                <a16:creationId xmlns:a16="http://schemas.microsoft.com/office/drawing/2014/main" id="{B2257F40-88BD-41B7-A83B-951DC40AEFA4}"/>
              </a:ext>
            </a:extLst>
          </p:cNvPr>
          <p:cNvPicPr>
            <a:picLocks noChangeAspect="1"/>
          </p:cNvPicPr>
          <p:nvPr/>
        </p:nvPicPr>
        <p:blipFill>
          <a:blip r:embed="rId5"/>
          <a:stretch>
            <a:fillRect/>
          </a:stretch>
        </p:blipFill>
        <p:spPr>
          <a:xfrm>
            <a:off x="749165" y="4793188"/>
            <a:ext cx="4584739" cy="1528247"/>
          </a:xfrm>
          <a:prstGeom prst="rect">
            <a:avLst/>
          </a:prstGeom>
        </p:spPr>
      </p:pic>
      <p:sp>
        <p:nvSpPr>
          <p:cNvPr id="11" name="文本框 10">
            <a:extLst>
              <a:ext uri="{FF2B5EF4-FFF2-40B4-BE49-F238E27FC236}">
                <a16:creationId xmlns:a16="http://schemas.microsoft.com/office/drawing/2014/main" id="{BC4936DA-4E22-469C-9277-010E75AA897E}"/>
              </a:ext>
            </a:extLst>
          </p:cNvPr>
          <p:cNvSpPr txBox="1"/>
          <p:nvPr/>
        </p:nvSpPr>
        <p:spPr>
          <a:xfrm>
            <a:off x="5755342" y="1121747"/>
            <a:ext cx="6096000" cy="307777"/>
          </a:xfrm>
          <a:prstGeom prst="rect">
            <a:avLst/>
          </a:prstGeom>
          <a:noFill/>
        </p:spPr>
        <p:txBody>
          <a:bodyPr wrap="square">
            <a:spAutoFit/>
          </a:bodyPr>
          <a:lstStyle/>
          <a:p>
            <a:r>
              <a:rPr lang="zh-CN" altLang="en-US" sz="1400" b="1" dirty="0">
                <a:solidFill>
                  <a:srgbClr val="000000"/>
                </a:solidFill>
                <a:latin typeface="宋体" panose="02010600030101010101" pitchFamily="2" charset="-122"/>
                <a:ea typeface="宋体" panose="02010600030101010101" pitchFamily="2" charset="-122"/>
              </a:rPr>
              <a:t>线性秘密分享方案</a:t>
            </a:r>
            <a:r>
              <a:rPr lang="zh-CN" altLang="en-US" sz="1400" b="1" dirty="0">
                <a:solidFill>
                  <a:srgbClr val="000000"/>
                </a:solidFill>
                <a:latin typeface="CMBX1013"/>
              </a:rPr>
              <a:t>（</a:t>
            </a:r>
            <a:r>
              <a:rPr lang="en-US" altLang="zh-CN" sz="1400" b="1" dirty="0">
                <a:solidFill>
                  <a:srgbClr val="000000"/>
                </a:solidFill>
                <a:latin typeface="CMBX1013"/>
              </a:rPr>
              <a:t>Linear Secret Sharing Scheme</a:t>
            </a:r>
            <a:r>
              <a:rPr lang="zh-CN" altLang="en-US" sz="1400" b="1" dirty="0">
                <a:solidFill>
                  <a:srgbClr val="000000"/>
                </a:solidFill>
                <a:latin typeface="CMBX1013"/>
              </a:rPr>
              <a:t>，</a:t>
            </a:r>
            <a:r>
              <a:rPr lang="en-US" altLang="zh-CN" sz="1400" b="1" dirty="0">
                <a:solidFill>
                  <a:srgbClr val="000000"/>
                </a:solidFill>
                <a:latin typeface="CMBX1013"/>
              </a:rPr>
              <a:t>LSSS</a:t>
            </a:r>
            <a:r>
              <a:rPr lang="zh-CN" altLang="en-US" sz="1400" b="1" dirty="0">
                <a:solidFill>
                  <a:srgbClr val="000000"/>
                </a:solidFill>
                <a:latin typeface="CMBX1013"/>
              </a:rPr>
              <a:t>）</a:t>
            </a:r>
          </a:p>
        </p:txBody>
      </p:sp>
      <p:sp>
        <p:nvSpPr>
          <p:cNvPr id="3" name="矩形 2">
            <a:extLst>
              <a:ext uri="{FF2B5EF4-FFF2-40B4-BE49-F238E27FC236}">
                <a16:creationId xmlns:a16="http://schemas.microsoft.com/office/drawing/2014/main" id="{E63E0FC7-9AD6-4F6E-95F3-F2085D6B952C}"/>
              </a:ext>
            </a:extLst>
          </p:cNvPr>
          <p:cNvSpPr/>
          <p:nvPr/>
        </p:nvSpPr>
        <p:spPr>
          <a:xfrm>
            <a:off x="3910606" y="3149636"/>
            <a:ext cx="1401181" cy="2061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1DF33928-B1F8-4B6D-8A1B-E5AB503D31C8}"/>
              </a:ext>
            </a:extLst>
          </p:cNvPr>
          <p:cNvGrpSpPr/>
          <p:nvPr/>
        </p:nvGrpSpPr>
        <p:grpSpPr>
          <a:xfrm>
            <a:off x="5755342" y="1417588"/>
            <a:ext cx="6176682" cy="5430526"/>
            <a:chOff x="5755342" y="1417588"/>
            <a:chExt cx="6176682" cy="5430526"/>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E282F6E-1CF2-44FF-98AF-B2EF893887D4}"/>
                    </a:ext>
                  </a:extLst>
                </p:cNvPr>
                <p:cNvSpPr txBox="1"/>
                <p:nvPr/>
              </p:nvSpPr>
              <p:spPr>
                <a:xfrm>
                  <a:off x="5755342" y="1417588"/>
                  <a:ext cx="6176682" cy="5430526"/>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访问策略 </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𝑝</m:t>
                      </m:r>
                      <m:r>
                        <a:rPr lang="en-US" altLang="zh-CN" sz="1400" b="0" i="1" smtClean="0">
                          <a:latin typeface="Cambria Math" panose="02040503050406030204" pitchFamily="18" charset="0"/>
                          <a:ea typeface="宋体" panose="02010600030101010101" pitchFamily="2" charset="-122"/>
                        </a:rPr>
                        <m:t>=</m:t>
                      </m:r>
                      <m:d>
                        <m:dPr>
                          <m:ctrlPr>
                            <a:rPr lang="en-US" altLang="zh-CN" sz="1400" b="0" i="1" smtClean="0">
                              <a:latin typeface="Cambria Math" panose="02040503050406030204" pitchFamily="18" charset="0"/>
                              <a:ea typeface="宋体" panose="02010600030101010101" pitchFamily="2" charset="-122"/>
                            </a:rPr>
                          </m:ctrlPr>
                        </m:dPr>
                        <m:e>
                          <m:sSub>
                            <m:sSubPr>
                              <m:ctrlPr>
                                <a:rPr lang="en-US" altLang="zh-CN" sz="1400" b="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1</m:t>
                              </m:r>
                            </m:sub>
                          </m:sSub>
                          <m:r>
                            <m:rPr>
                              <m:lit/>
                            </m:rPr>
                            <a:rPr lang="en-US" altLang="zh-CN" sz="1400" i="1">
                              <a:latin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2</m:t>
                              </m:r>
                            </m:sub>
                          </m:sSub>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3</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4</m:t>
                              </m:r>
                            </m:sub>
                          </m:sSub>
                        </m:e>
                      </m:d>
                      <m:r>
                        <a:rPr lang="en-US" altLang="zh-CN" sz="1400" b="0" i="1" smtClean="0">
                          <a:latin typeface="Cambria Math" panose="02040503050406030204" pitchFamily="18" charset="0"/>
                          <a:ea typeface="Cambria Math" panose="02040503050406030204" pitchFamily="18" charset="0"/>
                        </a:rPr>
                        <m:t>,</m:t>
                      </m:r>
                    </m:oMath>
                  </a14:m>
                  <a:r>
                    <a:rPr lang="zh-CN" altLang="en-US" sz="14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𝑝</m:t>
                          </m:r>
                        </m:e>
                        <m:sub>
                          <m:r>
                            <a:rPr lang="en-US" altLang="zh-CN" sz="1400" b="0" i="1" smtClean="0">
                              <a:latin typeface="Cambria Math" panose="02040503050406030204" pitchFamily="18" charset="0"/>
                              <a:ea typeface="宋体" panose="02010600030101010101" pitchFamily="2" charset="-122"/>
                            </a:rPr>
                            <m:t>𝑎</m:t>
                          </m:r>
                        </m:sub>
                      </m:sSub>
                      <m:r>
                        <a:rPr lang="en-US" altLang="zh-CN" sz="1400" i="1">
                          <a:latin typeface="Cambria Math" panose="02040503050406030204" pitchFamily="18" charset="0"/>
                          <a:ea typeface="宋体" panose="02010600030101010101" pitchFamily="2" charset="-122"/>
                        </a:rPr>
                        <m:t>=</m:t>
                      </m:r>
                      <m:d>
                        <m:dPr>
                          <m:ctrlPr>
                            <a:rPr lang="en-US" altLang="zh-CN" sz="1400" i="1">
                              <a:latin typeface="Cambria Math" panose="02040503050406030204" pitchFamily="18" charset="0"/>
                              <a:ea typeface="宋体" panose="02010600030101010101" pitchFamily="2" charset="-122"/>
                            </a:rPr>
                          </m:ctrlPr>
                        </m:dP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1</m:t>
                              </m:r>
                            </m:sub>
                          </m:sSub>
                          <m:r>
                            <m:rPr>
                              <m:lit/>
                            </m:rPr>
                            <a:rPr lang="en-US" altLang="zh-CN" sz="1400" i="1">
                              <a:latin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2</m:t>
                              </m:r>
                            </m:sub>
                          </m:sSub>
                        </m:e>
                      </m:d>
                      <m:r>
                        <a:rPr lang="en-US" altLang="zh-CN" sz="1400" b="0" i="1" smtClean="0">
                          <a:latin typeface="Cambria Math" panose="02040503050406030204" pitchFamily="18" charset="0"/>
                          <a:ea typeface="宋体" panose="02010600030101010101" pitchFamily="2" charset="-122"/>
                        </a:rPr>
                        <m:t>,</m:t>
                      </m:r>
                    </m:oMath>
                  </a14:m>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𝑝</m:t>
                          </m:r>
                        </m:e>
                        <m:sub>
                          <m:r>
                            <a:rPr lang="en-US" altLang="zh-CN" sz="1400" b="0" i="1" smtClean="0">
                              <a:latin typeface="Cambria Math" panose="02040503050406030204" pitchFamily="18" charset="0"/>
                              <a:ea typeface="宋体" panose="02010600030101010101" pitchFamily="2" charset="-122"/>
                            </a:rPr>
                            <m:t>𝑏</m:t>
                          </m:r>
                        </m:sub>
                      </m:sSub>
                      <m:r>
                        <a:rPr lang="en-US" altLang="zh-CN" sz="1400" i="1">
                          <a:latin typeface="Cambria Math" panose="02040503050406030204" pitchFamily="18" charset="0"/>
                          <a:ea typeface="宋体" panose="02010600030101010101" pitchFamily="2" charset="-122"/>
                        </a:rPr>
                        <m:t>= </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3</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4</m:t>
                              </m:r>
                            </m:sub>
                          </m:sSub>
                        </m:e>
                      </m:d>
                    </m:oMath>
                  </a14:m>
                  <a:endParaRPr lang="en-US" altLang="zh-CN" sz="1400"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sz="1400" b="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𝐶</m:t>
                          </m:r>
                        </m:e>
                        <m:sub>
                          <m:r>
                            <a:rPr lang="en-US" altLang="zh-CN" sz="1400" b="0" i="1" smtClean="0">
                              <a:latin typeface="Cambria Math" panose="02040503050406030204" pitchFamily="18" charset="0"/>
                              <a:ea typeface="宋体" panose="02010600030101010101" pitchFamily="2" charset="-122"/>
                            </a:rPr>
                            <m:t>𝑎</m:t>
                          </m:r>
                        </m:sub>
                      </m:sSub>
                      <m:r>
                        <a:rPr lang="zh-CN" altLang="en-US" sz="1400" i="1">
                          <a:latin typeface="Cambria Math" panose="02040503050406030204" pitchFamily="18" charset="0"/>
                          <a:ea typeface="宋体" panose="02010600030101010101" pitchFamily="2" charset="-122"/>
                        </a:rPr>
                        <m:t>表示</m:t>
                      </m:r>
                      <m:r>
                        <a:rPr lang="zh-CN" altLang="en-US" sz="1400" i="1" smtClean="0">
                          <a:latin typeface="Cambria Math" panose="02040503050406030204" pitchFamily="18" charset="0"/>
                          <a:ea typeface="宋体" panose="02010600030101010101" pitchFamily="2" charset="-122"/>
                        </a:rPr>
                        <m:t>矩阵</m:t>
                      </m:r>
                    </m:oMath>
                  </a14:m>
                  <a:r>
                    <a:rPr lang="zh-CN" altLang="en-US" sz="1400" dirty="0">
                      <a:latin typeface="宋体" panose="02010600030101010101" pitchFamily="2" charset="-122"/>
                      <a:ea typeface="宋体" panose="02010600030101010101" pitchFamily="2" charset="-122"/>
                    </a:rPr>
                    <a:t>的第一列，</a:t>
                  </a:r>
                  <a:r>
                    <a:rPr lang="en-US" altLang="zh-CN" sz="1400" dirty="0">
                      <a:ea typeface="宋体" panose="02010600030101010101" pitchFamily="2" charset="-122"/>
                    </a:rPr>
                    <a:t> </a:t>
                  </a:r>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𝑅</m:t>
                          </m:r>
                        </m:e>
                        <m:sub>
                          <m:r>
                            <a:rPr lang="en-US" altLang="zh-CN" sz="1400" i="1">
                              <a:latin typeface="Cambria Math" panose="02040503050406030204" pitchFamily="18" charset="0"/>
                              <a:ea typeface="宋体" panose="02010600030101010101" pitchFamily="2" charset="-122"/>
                            </a:rPr>
                            <m:t>𝑎</m:t>
                          </m:r>
                        </m:sub>
                      </m:sSub>
                    </m:oMath>
                  </a14:m>
                  <a:r>
                    <a:rPr lang="zh-CN" altLang="en-US" sz="1400" dirty="0">
                      <a:latin typeface="宋体" panose="02010600030101010101" pitchFamily="2" charset="-122"/>
                      <a:ea typeface="宋体" panose="02010600030101010101" pitchFamily="2" charset="-122"/>
                    </a:rPr>
                    <a:t>表示除了第一列的其他列</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不够时用</a:t>
                  </a:r>
                  <a:r>
                    <a:rPr lang="en-US" altLang="zh-CN" sz="1400" dirty="0">
                      <a:latin typeface="宋体" panose="02010600030101010101" pitchFamily="2" charset="-122"/>
                      <a:ea typeface="宋体" panose="02010600030101010101" pitchFamily="2" charset="-122"/>
                    </a:rPr>
                    <a:t>0</a:t>
                  </a:r>
                  <a:r>
                    <a:rPr lang="zh-CN" altLang="en-US" sz="1400" dirty="0">
                      <a:latin typeface="宋体" panose="02010600030101010101" pitchFamily="2" charset="-122"/>
                      <a:ea typeface="宋体" panose="02010600030101010101" pitchFamily="2" charset="-122"/>
                    </a:rPr>
                    <a:t>补全</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、矩阵转化</a:t>
                  </a:r>
                  <a:endParaRPr lang="en-US" altLang="zh-CN" sz="1400" dirty="0">
                    <a:latin typeface="宋体" panose="02010600030101010101" pitchFamily="2" charset="-122"/>
                    <a:ea typeface="宋体" panose="02010600030101010101" pitchFamily="2" charset="-122"/>
                  </a:endParaRPr>
                </a:p>
                <a:p>
                  <a:r>
                    <a:rPr lang="en-US" altLang="zh-CN" sz="1400" dirty="0">
                      <a:ea typeface="宋体" panose="02010600030101010101" pitchFamily="2" charset="-122"/>
                    </a:rPr>
                    <a:t>                    </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𝑀</m:t>
                          </m:r>
                        </m:e>
                        <m:sub>
                          <m:r>
                            <m:rPr>
                              <m:sty m:val="p"/>
                            </m:rPr>
                            <a:rPr lang="en-US" altLang="zh-CN" sz="1400" i="1">
                              <a:latin typeface="Cambria Math" panose="02040503050406030204" pitchFamily="18" charset="0"/>
                              <a:ea typeface="宋体" panose="02010600030101010101" pitchFamily="2" charset="-122"/>
                            </a:rPr>
                            <m:t>and</m:t>
                          </m:r>
                        </m:sub>
                      </m:sSub>
                      <m:r>
                        <a:rPr lang="en-US" altLang="zh-CN" sz="1400" b="0" i="1" smtClean="0">
                          <a:latin typeface="Cambria Math" panose="02040503050406030204" pitchFamily="18" charset="0"/>
                          <a:ea typeface="宋体" panose="02010600030101010101" pitchFamily="2" charset="-122"/>
                        </a:rPr>
                        <m:t>=</m:t>
                      </m:r>
                      <m:m>
                        <m:mPr>
                          <m:mcs>
                            <m:mc>
                              <m:mcPr>
                                <m:count m:val="3"/>
                                <m:mcJc m:val="center"/>
                              </m:mcPr>
                            </m:mc>
                          </m:mcs>
                          <m:ctrlPr>
                            <a:rPr lang="en-US" altLang="zh-CN" sz="1400" b="0" i="1" smtClean="0">
                              <a:latin typeface="Cambria Math" panose="02040503050406030204" pitchFamily="18" charset="0"/>
                              <a:ea typeface="宋体" panose="02010600030101010101" pitchFamily="2" charset="-122"/>
                            </a:rPr>
                          </m:ctrlPr>
                        </m:mPr>
                        <m:mr>
                          <m:e>
                            <m:sSub>
                              <m:sSubPr>
                                <m:ctrlPr>
                                  <a:rPr lang="en-US" altLang="zh-CN" sz="1400" b="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𝐶</m:t>
                                </m:r>
                              </m:e>
                              <m:sub>
                                <m:r>
                                  <a:rPr lang="en-US" altLang="zh-CN" sz="1400" b="0" i="1" smtClean="0">
                                    <a:latin typeface="Cambria Math" panose="02040503050406030204" pitchFamily="18" charset="0"/>
                                    <a:ea typeface="宋体" panose="02010600030101010101" pitchFamily="2" charset="-122"/>
                                  </a:rPr>
                                  <m:t>𝑎</m:t>
                                </m:r>
                              </m:sub>
                            </m:sSub>
                          </m:e>
                          <m:e>
                            <m:sSub>
                              <m:sSubPr>
                                <m:ctrlPr>
                                  <a:rPr lang="en-US" altLang="zh-CN" sz="1400" b="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𝐶</m:t>
                                </m:r>
                              </m:e>
                              <m:sub>
                                <m:r>
                                  <a:rPr lang="en-US" altLang="zh-CN" sz="1400" b="0" i="1" smtClean="0">
                                    <a:latin typeface="Cambria Math" panose="02040503050406030204" pitchFamily="18" charset="0"/>
                                    <a:ea typeface="宋体" panose="02010600030101010101" pitchFamily="2" charset="-122"/>
                                  </a:rPr>
                                  <m:t>𝑎</m:t>
                                </m:r>
                              </m:sub>
                            </m:sSub>
                          </m:e>
                          <m:e>
                            <m:sSub>
                              <m:sSubPr>
                                <m:ctrlPr>
                                  <a:rPr lang="en-US" altLang="zh-CN" sz="1400" b="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𝑅</m:t>
                                </m:r>
                              </m:e>
                              <m:sub>
                                <m:r>
                                  <a:rPr lang="en-US" altLang="zh-CN" sz="1400" b="0" i="1" smtClean="0">
                                    <a:latin typeface="Cambria Math" panose="02040503050406030204" pitchFamily="18" charset="0"/>
                                    <a:ea typeface="宋体" panose="02010600030101010101" pitchFamily="2" charset="-122"/>
                                  </a:rPr>
                                  <m:t>𝑎</m:t>
                                </m:r>
                              </m:sub>
                            </m:sSub>
                          </m:e>
                        </m:mr>
                        <m:mr>
                          <m:e>
                            <m:r>
                              <a:rPr lang="en-US" altLang="zh-CN" sz="1400" b="0" i="1" smtClean="0">
                                <a:latin typeface="Cambria Math" panose="02040503050406030204" pitchFamily="18" charset="0"/>
                                <a:ea typeface="宋体" panose="02010600030101010101" pitchFamily="2" charset="-122"/>
                              </a:rPr>
                              <m:t>0</m:t>
                            </m:r>
                          </m:e>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𝐶</m:t>
                                </m:r>
                              </m:e>
                              <m:sub>
                                <m:r>
                                  <a:rPr lang="en-US" altLang="zh-CN" sz="1400" b="0" i="1" smtClean="0">
                                    <a:latin typeface="Cambria Math" panose="02040503050406030204" pitchFamily="18" charset="0"/>
                                    <a:ea typeface="宋体" panose="02010600030101010101" pitchFamily="2" charset="-122"/>
                                  </a:rPr>
                                  <m:t>𝑏</m:t>
                                </m:r>
                              </m:sub>
                            </m:sSub>
                          </m:e>
                          <m:e>
                            <m:r>
                              <a:rPr lang="en-US" altLang="zh-CN" sz="1400" b="0" i="1" smtClean="0">
                                <a:latin typeface="Cambria Math" panose="02040503050406030204" pitchFamily="18" charset="0"/>
                                <a:ea typeface="宋体" panose="02010600030101010101" pitchFamily="2" charset="-122"/>
                              </a:rPr>
                              <m:t>0</m:t>
                            </m:r>
                          </m:e>
                        </m:mr>
                      </m:m>
                      <m:r>
                        <a:rPr lang="en-US" altLang="zh-CN" sz="1400" b="0" i="1" smtClean="0">
                          <a:latin typeface="Cambria Math" panose="02040503050406030204" pitchFamily="18" charset="0"/>
                          <a:ea typeface="宋体" panose="02010600030101010101" pitchFamily="2" charset="-122"/>
                        </a:rPr>
                        <m:t>   </m:t>
                      </m:r>
                      <m:m>
                        <m:mPr>
                          <m:mcs>
                            <m:mc>
                              <m:mcPr>
                                <m:count m:val="1"/>
                                <m:mcJc m:val="center"/>
                              </m:mcPr>
                            </m:mc>
                          </m:mcs>
                          <m:ctrlPr>
                            <a:rPr lang="en-US" altLang="zh-CN" sz="1400" b="0" i="1" smtClean="0">
                              <a:latin typeface="Cambria Math" panose="02040503050406030204" pitchFamily="18" charset="0"/>
                              <a:ea typeface="宋体" panose="02010600030101010101" pitchFamily="2" charset="-122"/>
                            </a:rPr>
                          </m:ctrlPr>
                        </m:mPr>
                        <m:mr>
                          <m:e>
                            <m:r>
                              <m:rPr>
                                <m:brk m:alnAt="7"/>
                              </m:rPr>
                              <a:rPr lang="en-US" altLang="zh-CN" sz="1400" b="0" i="1" smtClean="0">
                                <a:latin typeface="Cambria Math" panose="02040503050406030204" pitchFamily="18" charset="0"/>
                                <a:ea typeface="宋体" panose="02010600030101010101" pitchFamily="2" charset="-122"/>
                              </a:rPr>
                              <m:t>0</m:t>
                            </m:r>
                          </m:e>
                        </m:mr>
                        <m:m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𝑅</m:t>
                                </m:r>
                              </m:e>
                              <m:sub>
                                <m:r>
                                  <a:rPr lang="en-US" altLang="zh-CN" sz="1400" b="0" i="1" smtClean="0">
                                    <a:latin typeface="Cambria Math" panose="02040503050406030204" pitchFamily="18" charset="0"/>
                                    <a:ea typeface="宋体" panose="02010600030101010101" pitchFamily="2" charset="-122"/>
                                  </a:rPr>
                                  <m:t>𝑏</m:t>
                                </m:r>
                              </m:sub>
                            </m:sSub>
                          </m:e>
                        </m:mr>
                      </m:m>
                    </m:oMath>
                  </a14:m>
                  <a:r>
                    <a:rPr lang="en-US" altLang="zh-CN" sz="1400" dirty="0">
                      <a:latin typeface="宋体" panose="02010600030101010101" pitchFamily="2" charset="-122"/>
                      <a:ea typeface="宋体" panose="02010600030101010101" pitchFamily="2" charset="-122"/>
                    </a:rPr>
                    <a:t>,</a:t>
                  </a:r>
                  <a:r>
                    <a:rPr lang="en-US" altLang="zh-CN" sz="1400" dirty="0">
                      <a:ea typeface="宋体" panose="02010600030101010101" pitchFamily="2" charset="-122"/>
                    </a:rPr>
                    <a:t>      </a:t>
                  </a:r>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𝑀</m:t>
                          </m:r>
                        </m:e>
                        <m:sub>
                          <m:r>
                            <m:rPr>
                              <m:sty m:val="p"/>
                            </m:rPr>
                            <a:rPr lang="en-US" altLang="zh-CN" sz="1400" i="1" smtClean="0">
                              <a:latin typeface="Cambria Math" panose="02040503050406030204" pitchFamily="18" charset="0"/>
                              <a:ea typeface="宋体" panose="02010600030101010101" pitchFamily="2" charset="-122"/>
                            </a:rPr>
                            <m:t>or</m:t>
                          </m:r>
                        </m:sub>
                      </m:sSub>
                      <m:r>
                        <a:rPr lang="en-US" altLang="zh-CN" sz="1400" i="1">
                          <a:latin typeface="Cambria Math" panose="02040503050406030204" pitchFamily="18" charset="0"/>
                          <a:ea typeface="宋体" panose="02010600030101010101" pitchFamily="2" charset="-122"/>
                        </a:rPr>
                        <m:t>=</m:t>
                      </m:r>
                      <m:m>
                        <m:mPr>
                          <m:mcs>
                            <m:mc>
                              <m:mcPr>
                                <m:count m:val="3"/>
                                <m:mcJc m:val="center"/>
                              </m:mcPr>
                            </m:mc>
                          </m:mcs>
                          <m:ctrlPr>
                            <a:rPr lang="en-US" altLang="zh-CN" sz="1400" i="1">
                              <a:latin typeface="Cambria Math" panose="02040503050406030204" pitchFamily="18" charset="0"/>
                              <a:ea typeface="宋体" panose="02010600030101010101" pitchFamily="2" charset="-122"/>
                            </a:rPr>
                          </m:ctrlPr>
                        </m:mPr>
                        <m:m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𝐶</m:t>
                                </m:r>
                              </m:e>
                              <m:sub>
                                <m:r>
                                  <a:rPr lang="en-US" altLang="zh-CN" sz="1400" i="1">
                                    <a:latin typeface="Cambria Math" panose="02040503050406030204" pitchFamily="18" charset="0"/>
                                    <a:ea typeface="宋体" panose="02010600030101010101" pitchFamily="2" charset="-122"/>
                                  </a:rPr>
                                  <m:t>𝑎</m:t>
                                </m:r>
                              </m:sub>
                            </m:sSub>
                          </m:e>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𝑅</m:t>
                                </m:r>
                              </m:e>
                              <m:sub>
                                <m:r>
                                  <a:rPr lang="en-US" altLang="zh-CN" sz="1400" i="1">
                                    <a:latin typeface="Cambria Math" panose="02040503050406030204" pitchFamily="18" charset="0"/>
                                    <a:ea typeface="宋体" panose="02010600030101010101" pitchFamily="2" charset="-122"/>
                                  </a:rPr>
                                  <m:t>𝑎</m:t>
                                </m:r>
                              </m:sub>
                            </m:sSub>
                          </m:e>
                          <m:e>
                            <m:r>
                              <a:rPr lang="en-US" altLang="zh-CN" sz="1400" b="0" i="1" smtClean="0">
                                <a:latin typeface="Cambria Math" panose="02040503050406030204" pitchFamily="18" charset="0"/>
                                <a:ea typeface="宋体" panose="02010600030101010101" pitchFamily="2" charset="-122"/>
                              </a:rPr>
                              <m:t>0</m:t>
                            </m:r>
                          </m:e>
                        </m:mr>
                        <m:m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𝐶</m:t>
                                </m:r>
                              </m:e>
                              <m:sub>
                                <m:r>
                                  <a:rPr lang="en-US" altLang="zh-CN" sz="1400" i="1">
                                    <a:latin typeface="Cambria Math" panose="02040503050406030204" pitchFamily="18" charset="0"/>
                                    <a:ea typeface="宋体" panose="02010600030101010101" pitchFamily="2" charset="-122"/>
                                  </a:rPr>
                                  <m:t>𝑏</m:t>
                                </m:r>
                              </m:sub>
                            </m:sSub>
                          </m:e>
                          <m:e>
                            <m:r>
                              <a:rPr lang="en-US" altLang="zh-CN" sz="1400" b="0" i="1" smtClean="0">
                                <a:latin typeface="Cambria Math" panose="02040503050406030204" pitchFamily="18" charset="0"/>
                                <a:ea typeface="宋体" panose="02010600030101010101" pitchFamily="2" charset="-122"/>
                              </a:rPr>
                              <m:t>0</m:t>
                            </m:r>
                          </m:e>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𝑅</m:t>
                                </m:r>
                              </m:e>
                              <m:sub>
                                <m:r>
                                  <a:rPr lang="en-US" altLang="zh-CN" sz="1400" b="0" i="1" smtClean="0">
                                    <a:latin typeface="Cambria Math" panose="02040503050406030204" pitchFamily="18" charset="0"/>
                                    <a:ea typeface="宋体" panose="02010600030101010101" pitchFamily="2" charset="-122"/>
                                  </a:rPr>
                                  <m:t>𝑏</m:t>
                                </m:r>
                              </m:sub>
                            </m:sSub>
                          </m:e>
                        </m:mr>
                      </m:m>
                    </m:oMath>
                  </a14:m>
                  <a:endParaRPr lang="en-US" altLang="zh-CN" sz="1400" dirty="0">
                    <a:latin typeface="宋体" panose="02010600030101010101" pitchFamily="2" charset="-122"/>
                    <a:ea typeface="宋体" panose="02010600030101010101" pitchFamily="2" charset="-122"/>
                  </a:endParaRPr>
                </a:p>
                <a:p>
                  <a:r>
                    <a:rPr lang="en-US" altLang="zh-CN" sz="1400" dirty="0">
                      <a:ea typeface="宋体" panose="02010600030101010101" pitchFamily="2" charset="-122"/>
                    </a:rPr>
                    <a:t>    </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𝑝</m:t>
                          </m:r>
                        </m:e>
                        <m:sub>
                          <m:r>
                            <a:rPr lang="en-US" altLang="zh-CN" sz="1400" b="0" i="1" smtClean="0">
                              <a:latin typeface="Cambria Math" panose="02040503050406030204" pitchFamily="18" charset="0"/>
                              <a:ea typeface="宋体" panose="02010600030101010101" pitchFamily="2" charset="-122"/>
                            </a:rPr>
                            <m:t>𝑎</m:t>
                          </m:r>
                        </m:sub>
                      </m:sSub>
                      <m:r>
                        <a:rPr lang="en-US" altLang="zh-CN" sz="1400" i="1">
                          <a:latin typeface="Cambria Math" panose="02040503050406030204" pitchFamily="18" charset="0"/>
                          <a:ea typeface="宋体" panose="02010600030101010101" pitchFamily="2" charset="-122"/>
                        </a:rPr>
                        <m:t>=</m:t>
                      </m:r>
                      <m:d>
                        <m:dPr>
                          <m:ctrlPr>
                            <a:rPr lang="en-US" altLang="zh-CN" sz="1400" i="1">
                              <a:latin typeface="Cambria Math" panose="02040503050406030204" pitchFamily="18" charset="0"/>
                              <a:ea typeface="宋体" panose="02010600030101010101" pitchFamily="2" charset="-122"/>
                            </a:rPr>
                          </m:ctrlPr>
                        </m:dP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1</m:t>
                              </m:r>
                            </m:sub>
                          </m:sSub>
                          <m:r>
                            <m:rPr>
                              <m:lit/>
                            </m:rPr>
                            <a:rPr lang="en-US" altLang="zh-CN" sz="1400" i="1">
                              <a:latin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2</m:t>
                              </m:r>
                            </m:sub>
                          </m:sSub>
                        </m:e>
                      </m:d>
                      <m:r>
                        <a:rPr lang="en-US" altLang="zh-CN" sz="1400" i="1">
                          <a:latin typeface="Cambria Math" panose="02040503050406030204" pitchFamily="18" charset="0"/>
                          <a:ea typeface="宋体" panose="02010600030101010101" pitchFamily="2" charset="-122"/>
                        </a:rPr>
                        <m:t>=</m:t>
                      </m:r>
                      <m:d>
                        <m:dPr>
                          <m:begChr m:val="["/>
                          <m:endChr m:val="]"/>
                          <m:ctrlPr>
                            <a:rPr lang="en-US" altLang="zh-CN" sz="1400" b="0" i="1" smtClean="0">
                              <a:latin typeface="Cambria Math" panose="02040503050406030204" pitchFamily="18" charset="0"/>
                              <a:ea typeface="宋体" panose="02010600030101010101" pitchFamily="2" charset="-122"/>
                            </a:rPr>
                          </m:ctrlPr>
                        </m:dPr>
                        <m:e>
                          <m:r>
                            <a:rPr lang="en-US" altLang="zh-CN" sz="1400" b="0" i="1" smtClean="0">
                              <a:latin typeface="Cambria Math" panose="02040503050406030204" pitchFamily="18" charset="0"/>
                              <a:ea typeface="宋体" panose="02010600030101010101" pitchFamily="2" charset="-122"/>
                            </a:rPr>
                            <m:t>1</m:t>
                          </m:r>
                        </m:e>
                      </m:d>
                      <m:r>
                        <a:rPr lang="en-US" altLang="zh-CN" sz="1400" b="0" i="1" smtClean="0">
                          <a:latin typeface="Cambria Math" panose="02040503050406030204" pitchFamily="18" charset="0"/>
                          <a:ea typeface="Cambria Math" panose="02040503050406030204" pitchFamily="18" charset="0"/>
                        </a:rPr>
                        <m:t>∧</m:t>
                      </m:r>
                      <m:d>
                        <m:dPr>
                          <m:begChr m:val="["/>
                          <m:endChr m:val="]"/>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1</m:t>
                          </m:r>
                        </m:e>
                      </m:d>
                      <m:r>
                        <a:rPr lang="en-US" altLang="zh-CN" sz="1400" b="0" i="1" smtClean="0">
                          <a:latin typeface="Cambria Math" panose="02040503050406030204" pitchFamily="18" charset="0"/>
                          <a:ea typeface="Cambria Math" panose="02040503050406030204" pitchFamily="18" charset="0"/>
                        </a:rPr>
                        <m:t>=</m:t>
                      </m:r>
                      <m:d>
                        <m:dPr>
                          <m:ctrlPr>
                            <a:rPr lang="en-US" altLang="zh-CN" sz="1400"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1400" i="1" smtClean="0">
                                  <a:latin typeface="Cambria Math" panose="02040503050406030204" pitchFamily="18" charset="0"/>
                                  <a:ea typeface="宋体" panose="02010600030101010101" pitchFamily="2" charset="-122"/>
                                </a:rPr>
                              </m:ctrlPr>
                            </m:mPr>
                            <m:mr>
                              <m:e>
                                <m:r>
                                  <m:rPr>
                                    <m:brk m:alnAt="7"/>
                                  </m:rP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1</m:t>
                                </m:r>
                              </m:e>
                            </m:mr>
                            <m:mr>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1</m:t>
                                </m:r>
                              </m:e>
                            </m:mr>
                          </m:m>
                        </m:e>
                      </m:d>
                    </m:oMath>
                  </a14:m>
                  <a:r>
                    <a:rPr lang="zh-CN" altLang="en-US" sz="1400" dirty="0">
                      <a:latin typeface="宋体" panose="02010600030101010101" pitchFamily="2" charset="-122"/>
                      <a:ea typeface="宋体" panose="02010600030101010101" pitchFamily="2" charset="-122"/>
                    </a:rPr>
                    <a:t>，</a:t>
                  </a:r>
                  <a:r>
                    <a:rPr lang="en-US" altLang="zh-CN" sz="1400" dirty="0">
                      <a:ea typeface="宋体" panose="02010600030101010101" pitchFamily="2" charset="-122"/>
                    </a:rPr>
                    <a:t> </a:t>
                  </a:r>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𝑝</m:t>
                          </m:r>
                        </m:e>
                        <m:sub>
                          <m:r>
                            <a:rPr lang="en-US" altLang="zh-CN" sz="1400" i="1">
                              <a:latin typeface="Cambria Math" panose="02040503050406030204" pitchFamily="18" charset="0"/>
                              <a:ea typeface="宋体" panose="02010600030101010101" pitchFamily="2" charset="-122"/>
                            </a:rPr>
                            <m:t>𝑏</m:t>
                          </m:r>
                        </m:sub>
                      </m:sSub>
                      <m:r>
                        <a:rPr lang="en-US" altLang="zh-CN" sz="1400" i="1">
                          <a:latin typeface="Cambria Math" panose="02040503050406030204" pitchFamily="18" charset="0"/>
                          <a:ea typeface="宋体" panose="02010600030101010101" pitchFamily="2" charset="-122"/>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3</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i="1">
                                  <a:latin typeface="Cambria Math" panose="02040503050406030204" pitchFamily="18" charset="0"/>
                                  <a:ea typeface="宋体" panose="02010600030101010101" pitchFamily="2" charset="-122"/>
                                </a:rPr>
                                <m:t>4</m:t>
                              </m:r>
                            </m:sub>
                          </m:sSub>
                        </m:e>
                      </m:d>
                      <m:r>
                        <a:rPr lang="en-US" altLang="zh-CN" sz="1400" i="1">
                          <a:latin typeface="Cambria Math" panose="02040503050406030204" pitchFamily="18" charset="0"/>
                          <a:ea typeface="宋体" panose="02010600030101010101" pitchFamily="2" charset="-122"/>
                        </a:rPr>
                        <m:t>=</m:t>
                      </m:r>
                      <m:d>
                        <m:dPr>
                          <m:ctrlPr>
                            <a:rPr lang="en-US" altLang="zh-CN" sz="1400" i="1" smtClean="0">
                              <a:latin typeface="Cambria Math" panose="02040503050406030204" pitchFamily="18" charset="0"/>
                              <a:ea typeface="宋体" panose="02010600030101010101" pitchFamily="2" charset="-122"/>
                            </a:rPr>
                          </m:ctrlPr>
                        </m:dPr>
                        <m:e>
                          <m:m>
                            <m:mPr>
                              <m:mcs>
                                <m:mc>
                                  <m:mcPr>
                                    <m:count m:val="3"/>
                                    <m:mcJc m:val="center"/>
                                  </m:mcPr>
                                </m:mc>
                              </m:mcs>
                              <m:ctrlPr>
                                <a:rPr lang="en-US" altLang="zh-CN" sz="1400" i="1" smtClean="0">
                                  <a:latin typeface="Cambria Math" panose="02040503050406030204" pitchFamily="18" charset="0"/>
                                  <a:ea typeface="宋体" panose="02010600030101010101" pitchFamily="2" charset="-122"/>
                                </a:rPr>
                              </m:ctrlPr>
                            </m:mPr>
                            <m:mr>
                              <m:e>
                                <m:r>
                                  <m:rPr>
                                    <m:brk m:alnAt="7"/>
                                  </m:rP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1</m:t>
                                </m:r>
                              </m:e>
                            </m:mr>
                            <m:mr>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1</m:t>
                                </m:r>
                              </m:e>
                            </m:mr>
                            <m:mr>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0</m:t>
                                </m:r>
                              </m:e>
                            </m:mr>
                          </m:m>
                        </m:e>
                      </m:d>
                    </m:oMath>
                  </a14:m>
                  <a:endParaRPr lang="en-US" altLang="zh-CN" sz="1400" dirty="0">
                    <a:latin typeface="宋体" panose="02010600030101010101" pitchFamily="2" charset="-122"/>
                    <a:ea typeface="宋体" panose="02010600030101010101" pitchFamily="2" charset="-122"/>
                  </a:endParaRPr>
                </a:p>
                <a:p>
                  <a:r>
                    <a:rPr lang="en-US" altLang="zh-CN" sz="1400" b="0" dirty="0">
                      <a:ea typeface="宋体" panose="02010600030101010101" pitchFamily="2" charset="-122"/>
                    </a:rPr>
                    <a:t>    </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𝑀</m:t>
                      </m:r>
                      <m:r>
                        <a:rPr lang="en-US" altLang="zh-CN" sz="1400" b="0" i="1" smtClean="0">
                          <a:latin typeface="Cambria Math" panose="02040503050406030204" pitchFamily="18" charset="0"/>
                          <a:ea typeface="宋体" panose="02010600030101010101" pitchFamily="2" charset="-122"/>
                        </a:rPr>
                        <m:t>=</m:t>
                      </m:r>
                      <m:sSub>
                        <m:sSubPr>
                          <m:ctrlPr>
                            <a:rPr lang="en-US" altLang="zh-CN" sz="140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𝑝</m:t>
                          </m:r>
                        </m:e>
                        <m:sub>
                          <m:r>
                            <a:rPr lang="en-US" altLang="zh-CN" sz="1400" b="0" i="1" smtClean="0">
                              <a:latin typeface="Cambria Math" panose="02040503050406030204" pitchFamily="18" charset="0"/>
                              <a:ea typeface="宋体" panose="02010600030101010101" pitchFamily="2" charset="-122"/>
                            </a:rPr>
                            <m:t>𝑎</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𝑝</m:t>
                          </m:r>
                        </m:e>
                        <m:sub>
                          <m:r>
                            <a:rPr lang="en-US" altLang="zh-CN" sz="1400" b="0" i="1" smtClean="0">
                              <a:latin typeface="Cambria Math" panose="02040503050406030204" pitchFamily="18" charset="0"/>
                              <a:ea typeface="宋体" panose="02010600030101010101" pitchFamily="2" charset="-122"/>
                            </a:rPr>
                            <m:t>𝑏</m:t>
                          </m:r>
                        </m:sub>
                      </m:sSub>
                      <m:r>
                        <a:rPr lang="en-US" altLang="zh-CN" sz="1400" b="0" i="1" smtClean="0">
                          <a:latin typeface="Cambria Math" panose="02040503050406030204" pitchFamily="18" charset="0"/>
                          <a:ea typeface="宋体" panose="02010600030101010101" pitchFamily="2" charset="-122"/>
                        </a:rPr>
                        <m:t>=</m:t>
                      </m:r>
                      <m:d>
                        <m:dPr>
                          <m:ctrlPr>
                            <a:rPr lang="en-US" altLang="zh-CN" sz="1400" b="0"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1400" i="1">
                                  <a:latin typeface="Cambria Math" panose="02040503050406030204" pitchFamily="18" charset="0"/>
                                  <a:ea typeface="宋体" panose="02010600030101010101" pitchFamily="2" charset="-122"/>
                                </a:rPr>
                              </m:ctrlPr>
                            </m:mPr>
                            <m:mr>
                              <m:e>
                                <m:r>
                                  <m:rPr>
                                    <m:brk m:alnAt="7"/>
                                  </m:rPr>
                                  <a:rPr lang="en-US" altLang="zh-CN" sz="1400" i="1">
                                    <a:latin typeface="Cambria Math" panose="02040503050406030204" pitchFamily="18" charset="0"/>
                                    <a:ea typeface="宋体" panose="02010600030101010101" pitchFamily="2" charset="-122"/>
                                  </a:rPr>
                                  <m:t>1</m:t>
                                </m:r>
                              </m:e>
                              <m:e>
                                <m:r>
                                  <a:rPr lang="en-US" altLang="zh-CN" sz="1400" i="1">
                                    <a:latin typeface="Cambria Math" panose="02040503050406030204" pitchFamily="18" charset="0"/>
                                    <a:ea typeface="宋体" panose="02010600030101010101" pitchFamily="2" charset="-122"/>
                                  </a:rPr>
                                  <m:t>1</m:t>
                                </m:r>
                              </m:e>
                            </m:mr>
                            <m:mr>
                              <m:e>
                                <m:r>
                                  <a:rPr lang="en-US" altLang="zh-CN" sz="1400" i="1">
                                    <a:latin typeface="Cambria Math" panose="02040503050406030204" pitchFamily="18" charset="0"/>
                                    <a:ea typeface="宋体" panose="02010600030101010101" pitchFamily="2" charset="-122"/>
                                  </a:rPr>
                                  <m:t>0</m:t>
                                </m:r>
                              </m:e>
                              <m:e>
                                <m:r>
                                  <a:rPr lang="en-US" altLang="zh-CN" sz="1400" i="1">
                                    <a:latin typeface="Cambria Math" panose="02040503050406030204" pitchFamily="18" charset="0"/>
                                    <a:ea typeface="宋体" panose="02010600030101010101" pitchFamily="2" charset="-122"/>
                                  </a:rPr>
                                  <m:t>1</m:t>
                                </m:r>
                              </m:e>
                            </m:mr>
                          </m:m>
                        </m:e>
                      </m:d>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宋体" panose="02010600030101010101" pitchFamily="2" charset="-122"/>
                    </a:rPr>
                    <a:t> </a:t>
                  </a:r>
                  <a14:m>
                    <m:oMath xmlns:m="http://schemas.openxmlformats.org/officeDocument/2006/math">
                      <m:d>
                        <m:dPr>
                          <m:ctrlPr>
                            <a:rPr lang="en-US" altLang="zh-CN" sz="1400" i="1">
                              <a:latin typeface="Cambria Math" panose="02040503050406030204" pitchFamily="18" charset="0"/>
                              <a:ea typeface="宋体" panose="02010600030101010101" pitchFamily="2" charset="-122"/>
                            </a:rPr>
                          </m:ctrlPr>
                        </m:dPr>
                        <m:e>
                          <m:m>
                            <m:mPr>
                              <m:mcs>
                                <m:mc>
                                  <m:mcPr>
                                    <m:count m:val="3"/>
                                    <m:mcJc m:val="center"/>
                                  </m:mcPr>
                                </m:mc>
                              </m:mcs>
                              <m:ctrlPr>
                                <a:rPr lang="en-US" altLang="zh-CN" sz="1400" i="1">
                                  <a:latin typeface="Cambria Math" panose="02040503050406030204" pitchFamily="18" charset="0"/>
                                  <a:ea typeface="宋体" panose="02010600030101010101" pitchFamily="2" charset="-122"/>
                                </a:rPr>
                              </m:ctrlPr>
                            </m:mPr>
                            <m:mr>
                              <m:e>
                                <m:r>
                                  <m:rPr>
                                    <m:brk m:alnAt="7"/>
                                  </m:rPr>
                                  <a:rPr lang="en-US" altLang="zh-CN" sz="1400" i="1">
                                    <a:latin typeface="Cambria Math" panose="02040503050406030204" pitchFamily="18" charset="0"/>
                                    <a:ea typeface="宋体" panose="02010600030101010101" pitchFamily="2" charset="-122"/>
                                  </a:rPr>
                                  <m:t>1</m:t>
                                </m:r>
                              </m:e>
                              <m:e>
                                <m:r>
                                  <a:rPr lang="en-US" altLang="zh-CN" sz="1400" i="1">
                                    <a:latin typeface="Cambria Math" panose="02040503050406030204" pitchFamily="18" charset="0"/>
                                    <a:ea typeface="宋体" panose="02010600030101010101" pitchFamily="2" charset="-122"/>
                                  </a:rPr>
                                  <m:t>1</m:t>
                                </m:r>
                              </m:e>
                              <m:e>
                                <m:r>
                                  <a:rPr lang="en-US" altLang="zh-CN" sz="1400" i="1">
                                    <a:latin typeface="Cambria Math" panose="02040503050406030204" pitchFamily="18" charset="0"/>
                                    <a:ea typeface="宋体" panose="02010600030101010101" pitchFamily="2" charset="-122"/>
                                  </a:rPr>
                                  <m:t>1</m:t>
                                </m:r>
                              </m:e>
                            </m:mr>
                            <m:mr>
                              <m:e>
                                <m:r>
                                  <a:rPr lang="en-US" altLang="zh-CN" sz="1400" i="1">
                                    <a:latin typeface="Cambria Math" panose="02040503050406030204" pitchFamily="18" charset="0"/>
                                    <a:ea typeface="宋体" panose="02010600030101010101" pitchFamily="2" charset="-122"/>
                                  </a:rPr>
                                  <m:t>0</m:t>
                                </m:r>
                              </m:e>
                              <m:e>
                                <m:r>
                                  <a:rPr lang="en-US" altLang="zh-CN" sz="1400" i="1">
                                    <a:latin typeface="Cambria Math" panose="02040503050406030204" pitchFamily="18" charset="0"/>
                                    <a:ea typeface="宋体" panose="02010600030101010101" pitchFamily="2" charset="-122"/>
                                  </a:rPr>
                                  <m:t>0</m:t>
                                </m:r>
                              </m:e>
                              <m:e>
                                <m:r>
                                  <a:rPr lang="en-US" altLang="zh-CN" sz="1400" i="1">
                                    <a:latin typeface="Cambria Math" panose="02040503050406030204" pitchFamily="18" charset="0"/>
                                    <a:ea typeface="宋体" panose="02010600030101010101" pitchFamily="2" charset="-122"/>
                                  </a:rPr>
                                  <m:t>1</m:t>
                                </m:r>
                              </m:e>
                            </m:mr>
                            <m:mr>
                              <m:e>
                                <m:r>
                                  <a:rPr lang="en-US" altLang="zh-CN" sz="1400" i="1">
                                    <a:latin typeface="Cambria Math" panose="02040503050406030204" pitchFamily="18" charset="0"/>
                                    <a:ea typeface="宋体" panose="02010600030101010101" pitchFamily="2" charset="-122"/>
                                  </a:rPr>
                                  <m:t>0</m:t>
                                </m:r>
                              </m:e>
                              <m:e>
                                <m:r>
                                  <a:rPr lang="en-US" altLang="zh-CN" sz="1400" i="1">
                                    <a:latin typeface="Cambria Math" panose="02040503050406030204" pitchFamily="18" charset="0"/>
                                    <a:ea typeface="宋体" panose="02010600030101010101" pitchFamily="2" charset="-122"/>
                                  </a:rPr>
                                  <m:t>1</m:t>
                                </m:r>
                              </m:e>
                              <m:e>
                                <m:r>
                                  <a:rPr lang="en-US" altLang="zh-CN" sz="1400" i="1">
                                    <a:latin typeface="Cambria Math" panose="02040503050406030204" pitchFamily="18" charset="0"/>
                                    <a:ea typeface="宋体" panose="02010600030101010101" pitchFamily="2" charset="-122"/>
                                  </a:rPr>
                                  <m:t>0</m:t>
                                </m:r>
                              </m:e>
                            </m:mr>
                          </m:m>
                        </m:e>
                      </m:d>
                      <m:r>
                        <a:rPr lang="en-US" altLang="zh-CN" sz="1400" b="0" i="1" smtClean="0">
                          <a:latin typeface="Cambria Math" panose="02040503050406030204" pitchFamily="18" charset="0"/>
                          <a:ea typeface="宋体" panose="02010600030101010101" pitchFamily="2" charset="-122"/>
                        </a:rPr>
                        <m:t>=</m:t>
                      </m:r>
                      <m:d>
                        <m:dPr>
                          <m:ctrlPr>
                            <a:rPr lang="en-US" altLang="zh-CN" sz="1400" b="0" i="1" smtClean="0">
                              <a:latin typeface="Cambria Math" panose="02040503050406030204" pitchFamily="18" charset="0"/>
                              <a:ea typeface="宋体" panose="02010600030101010101" pitchFamily="2" charset="-122"/>
                            </a:rPr>
                          </m:ctrlPr>
                        </m:dPr>
                        <m:e>
                          <m:m>
                            <m:mPr>
                              <m:mcs>
                                <m:mc>
                                  <m:mcPr>
                                    <m:count m:val="3"/>
                                    <m:mcJc m:val="center"/>
                                  </m:mcPr>
                                </m:mc>
                              </m:mcs>
                              <m:ctrlPr>
                                <a:rPr lang="en-US" altLang="zh-CN" sz="1400" i="1">
                                  <a:latin typeface="Cambria Math" panose="02040503050406030204" pitchFamily="18" charset="0"/>
                                  <a:ea typeface="宋体" panose="02010600030101010101" pitchFamily="2" charset="-122"/>
                                </a:rPr>
                              </m:ctrlPr>
                            </m:mPr>
                            <m:mr>
                              <m:e>
                                <m:r>
                                  <m:rPr>
                                    <m:brk m:alnAt="7"/>
                                  </m:rPr>
                                  <a:rPr lang="en-US" altLang="zh-CN" sz="1400" i="1">
                                    <a:latin typeface="Cambria Math" panose="02040503050406030204" pitchFamily="18" charset="0"/>
                                    <a:ea typeface="宋体" panose="02010600030101010101" pitchFamily="2" charset="-122"/>
                                  </a:rPr>
                                  <m:t>1</m:t>
                                </m:r>
                              </m:e>
                              <m:e>
                                <m:r>
                                  <a:rPr lang="en-US" altLang="zh-CN" sz="1400" i="1">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0</m:t>
                                </m:r>
                              </m:e>
                            </m:mr>
                            <m:mr>
                              <m:e>
                                <m:r>
                                  <a:rPr lang="en-US" altLang="zh-CN" sz="1400" i="1">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0</m:t>
                                </m:r>
                              </m:e>
                            </m:mr>
                            <m:mr>
                              <m:e>
                                <m:eqArr>
                                  <m:eqArrPr>
                                    <m:ctrlPr>
                                      <a:rPr lang="en-US" altLang="zh-CN" sz="1400" b="0" i="1" smtClean="0">
                                        <a:latin typeface="Cambria Math" panose="02040503050406030204" pitchFamily="18" charset="0"/>
                                        <a:ea typeface="宋体" panose="02010600030101010101" pitchFamily="2" charset="-122"/>
                                      </a:rPr>
                                    </m:ctrlPr>
                                  </m:eqArrPr>
                                  <m:e>
                                    <m: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0</m:t>
                                    </m:r>
                                  </m:e>
                                </m:eqArr>
                              </m:e>
                              <m:e>
                                <m:eqArr>
                                  <m:eqArrPr>
                                    <m:ctrlPr>
                                      <a:rPr lang="en-US" altLang="zh-CN" sz="1400" b="0" i="1" smtClean="0">
                                        <a:latin typeface="Cambria Math" panose="02040503050406030204" pitchFamily="18" charset="0"/>
                                        <a:ea typeface="宋体" panose="02010600030101010101" pitchFamily="2" charset="-122"/>
                                      </a:rPr>
                                    </m:ctrlPr>
                                  </m:eqArrPr>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0</m:t>
                                    </m:r>
                                  </m:e>
                                </m:eqArr>
                              </m:e>
                              <m:e>
                                <m:eqArr>
                                  <m:eqArrPr>
                                    <m:ctrlPr>
                                      <a:rPr lang="en-US" altLang="zh-CN" sz="1400" b="0" i="1" smtClean="0">
                                        <a:latin typeface="Cambria Math" panose="02040503050406030204" pitchFamily="18" charset="0"/>
                                        <a:ea typeface="宋体" panose="02010600030101010101" pitchFamily="2" charset="-122"/>
                                      </a:rPr>
                                    </m:ctrlPr>
                                  </m:eqArrPr>
                                  <m:e>
                                    <m: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1</m:t>
                                    </m:r>
                                  </m:e>
                                </m:eqArr>
                              </m:e>
                            </m:mr>
                          </m:m>
                          <m:r>
                            <a:rPr lang="en-US" altLang="zh-CN" sz="1400" b="0" i="1" smtClean="0">
                              <a:latin typeface="Cambria Math" panose="02040503050406030204" pitchFamily="18" charset="0"/>
                              <a:ea typeface="宋体" panose="02010600030101010101" pitchFamily="2" charset="-122"/>
                            </a:rPr>
                            <m:t>    </m:t>
                          </m:r>
                          <m:m>
                            <m:mPr>
                              <m:mcs>
                                <m:mc>
                                  <m:mcPr>
                                    <m:count m:val="1"/>
                                    <m:mcJc m:val="center"/>
                                  </m:mcPr>
                                </m:mc>
                              </m:mcs>
                              <m:ctrlPr>
                                <a:rPr lang="en-US" altLang="zh-CN" sz="1400" i="1" smtClean="0">
                                  <a:latin typeface="Cambria Math" panose="02040503050406030204" pitchFamily="18" charset="0"/>
                                  <a:ea typeface="宋体" panose="02010600030101010101" pitchFamily="2" charset="-122"/>
                                </a:rPr>
                              </m:ctrlPr>
                            </m:mPr>
                            <m:mr>
                              <m:e>
                                <m:r>
                                  <m:rPr>
                                    <m:brk m:alnAt="7"/>
                                  </m:rPr>
                                  <a:rPr lang="en-US" altLang="zh-CN" sz="1400" b="0" i="1" smtClean="0">
                                    <a:latin typeface="Cambria Math" panose="02040503050406030204" pitchFamily="18" charset="0"/>
                                    <a:ea typeface="宋体" panose="02010600030101010101" pitchFamily="2" charset="-122"/>
                                  </a:rPr>
                                  <m:t>0</m:t>
                                </m:r>
                              </m:e>
                            </m:mr>
                            <m:mr>
                              <m:e>
                                <m:r>
                                  <a:rPr lang="en-US" altLang="zh-CN" sz="1400" b="0" i="1" smtClean="0">
                                    <a:latin typeface="Cambria Math" panose="02040503050406030204" pitchFamily="18" charset="0"/>
                                    <a:ea typeface="宋体" panose="02010600030101010101" pitchFamily="2" charset="-122"/>
                                  </a:rPr>
                                  <m:t>0</m:t>
                                </m:r>
                              </m:e>
                            </m:mr>
                            <m:mr>
                              <m:e>
                                <m:eqArr>
                                  <m:eqArrPr>
                                    <m:ctrlPr>
                                      <a:rPr lang="en-US" altLang="zh-CN" sz="1400" b="0" i="1" smtClean="0">
                                        <a:latin typeface="Cambria Math" panose="02040503050406030204" pitchFamily="18" charset="0"/>
                                        <a:ea typeface="宋体" panose="02010600030101010101" pitchFamily="2" charset="-122"/>
                                      </a:rPr>
                                    </m:ctrlPr>
                                  </m:eqArrPr>
                                  <m:e>
                                    <m: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0</m:t>
                                    </m:r>
                                  </m:e>
                                </m:eqArr>
                              </m:e>
                            </m:mr>
                          </m:m>
                        </m:e>
                      </m:d>
                      <m:r>
                        <a:rPr lang="en-US" altLang="zh-CN" sz="1400" b="0" i="1" smtClean="0">
                          <a:latin typeface="Cambria Math" panose="02040503050406030204" pitchFamily="18" charset="0"/>
                          <a:ea typeface="宋体" panose="02010600030101010101" pitchFamily="2" charset="-122"/>
                        </a:rPr>
                        <m:t> </m:t>
                      </m:r>
                      <m:m>
                        <m:mPr>
                          <m:mcs>
                            <m:mc>
                              <m:mcPr>
                                <m:count m:val="1"/>
                                <m:mcJc m:val="center"/>
                              </m:mcPr>
                            </m:mc>
                          </m:mcs>
                          <m:ctrlPr>
                            <a:rPr lang="en-US" altLang="zh-CN" sz="1400" b="0" i="1" smtClean="0">
                              <a:latin typeface="Cambria Math" panose="02040503050406030204" pitchFamily="18" charset="0"/>
                              <a:ea typeface="宋体" panose="02010600030101010101" pitchFamily="2" charset="-122"/>
                            </a:rPr>
                          </m:ctrlPr>
                        </m:mPr>
                        <m:mr>
                          <m:e>
                            <m:r>
                              <m:rPr>
                                <m:brk m:alnAt="7"/>
                              </m:rPr>
                              <a:rPr lang="en-US" altLang="zh-CN" sz="1400" b="0" i="1" smtClean="0">
                                <a:latin typeface="Cambria Math" panose="02040503050406030204" pitchFamily="18" charset="0"/>
                                <a:ea typeface="Cambria Math" panose="02040503050406030204" pitchFamily="18" charset="0"/>
                              </a:rPr>
                              <m:t>→</m:t>
                            </m:r>
                          </m:e>
                        </m:mr>
                        <m:mr>
                          <m:e>
                            <m:r>
                              <a:rPr lang="en-US" altLang="zh-CN" sz="1400" b="0" i="1" smtClean="0">
                                <a:latin typeface="Cambria Math" panose="02040503050406030204" pitchFamily="18" charset="0"/>
                                <a:ea typeface="Cambria Math" panose="02040503050406030204" pitchFamily="18" charset="0"/>
                              </a:rPr>
                              <m:t>→</m:t>
                            </m:r>
                          </m:e>
                        </m:mr>
                        <m:mr>
                          <m:e>
                            <m:eqArr>
                              <m:eqArrPr>
                                <m:ctrlPr>
                                  <a:rPr lang="en-US" altLang="zh-CN" sz="1400" b="0" i="1" smtClean="0">
                                    <a:latin typeface="Cambria Math" panose="02040503050406030204" pitchFamily="18" charset="0"/>
                                    <a:ea typeface="Cambria Math" panose="02040503050406030204" pitchFamily="18" charset="0"/>
                                  </a:rPr>
                                </m:ctrlPr>
                              </m:eqArrPr>
                              <m:e>
                                <m:r>
                                  <a:rPr lang="en-US" altLang="zh-CN" sz="1400" b="0" i="1" smtClean="0">
                                    <a:latin typeface="Cambria Math" panose="02040503050406030204" pitchFamily="18" charset="0"/>
                                    <a:ea typeface="Cambria Math" panose="02040503050406030204" pitchFamily="18" charset="0"/>
                                  </a:rPr>
                                  <m:t>→</m:t>
                                </m:r>
                              </m:e>
                              <m:e>
                                <m:r>
                                  <a:rPr lang="en-US" altLang="zh-CN" sz="1400" b="0" i="1" smtClean="0">
                                    <a:latin typeface="Cambria Math" panose="02040503050406030204" pitchFamily="18" charset="0"/>
                                    <a:ea typeface="Cambria Math" panose="02040503050406030204" pitchFamily="18" charset="0"/>
                                  </a:rPr>
                                  <m:t>→</m:t>
                                </m:r>
                              </m:e>
                              <m:e>
                                <m:r>
                                  <a:rPr lang="en-US" altLang="zh-CN" sz="1400" b="0" i="1" smtClean="0">
                                    <a:latin typeface="Cambria Math" panose="02040503050406030204" pitchFamily="18" charset="0"/>
                                    <a:ea typeface="Cambria Math" panose="02040503050406030204" pitchFamily="18" charset="0"/>
                                  </a:rPr>
                                  <m:t>→</m:t>
                                </m:r>
                              </m:e>
                            </m:eqArr>
                          </m:e>
                        </m:mr>
                      </m:m>
                      <m:r>
                        <a:rPr lang="en-US" altLang="zh-CN" sz="1400" b="0" i="1" smtClean="0">
                          <a:latin typeface="Cambria Math" panose="02040503050406030204" pitchFamily="18" charset="0"/>
                          <a:ea typeface="宋体" panose="02010600030101010101" pitchFamily="2" charset="-122"/>
                        </a:rPr>
                        <m:t>   </m:t>
                      </m:r>
                      <m:m>
                        <m:mPr>
                          <m:mcs>
                            <m:mc>
                              <m:mcPr>
                                <m:count m:val="1"/>
                                <m:mcJc m:val="center"/>
                              </m:mcPr>
                            </m:mc>
                          </m:mcs>
                          <m:ctrlPr>
                            <a:rPr lang="en-US" altLang="zh-CN" sz="1400" b="0" i="1" smtClean="0">
                              <a:latin typeface="Cambria Math" panose="02040503050406030204" pitchFamily="18" charset="0"/>
                              <a:ea typeface="宋体" panose="02010600030101010101" pitchFamily="2" charset="-122"/>
                            </a:rPr>
                          </m:ctrlPr>
                        </m:mPr>
                        <m:mr>
                          <m:e>
                            <m:sSub>
                              <m:sSubPr>
                                <m:ctrlPr>
                                  <a:rPr lang="en-US" altLang="zh-CN" sz="1400" b="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1</m:t>
                                </m:r>
                              </m:sub>
                            </m:sSub>
                          </m:e>
                        </m:mr>
                        <m:m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2</m:t>
                                </m:r>
                              </m:sub>
                            </m:sSub>
                          </m:e>
                        </m:mr>
                        <m:mr>
                          <m:e>
                            <m:eqArr>
                              <m:eqArrPr>
                                <m:ctrlPr>
                                  <a:rPr lang="en-US" altLang="zh-CN" sz="1400" i="1">
                                    <a:latin typeface="Cambria Math" panose="02040503050406030204" pitchFamily="18" charset="0"/>
                                    <a:ea typeface="宋体" panose="02010600030101010101" pitchFamily="2" charset="-122"/>
                                  </a:rPr>
                                </m:ctrlPr>
                              </m:eqArrP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3</m:t>
                                    </m:r>
                                  </m:sub>
                                </m:sSub>
                              </m:e>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4</m:t>
                                    </m:r>
                                  </m:sub>
                                </m:sSub>
                              </m:e>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5</m:t>
                                    </m:r>
                                  </m:sub>
                                </m:sSub>
                              </m:e>
                            </m:eqArr>
                          </m:e>
                        </m:mr>
                      </m:m>
                    </m:oMath>
                  </a14:m>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、加密</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假设</a:t>
                  </a:r>
                  <a14:m>
                    <m:oMath xmlns:m="http://schemas.openxmlformats.org/officeDocument/2006/math">
                      <m:r>
                        <a:rPr lang="zh-CN" altLang="en-US" sz="1400" i="1" smtClean="0">
                          <a:latin typeface="Cambria Math" panose="02040503050406030204" pitchFamily="18" charset="0"/>
                          <a:ea typeface="宋体" panose="02010600030101010101" pitchFamily="2" charset="-122"/>
                        </a:rPr>
                        <m:t>𝜌</m:t>
                      </m:r>
                      <m:r>
                        <a:rPr lang="en-US" altLang="zh-CN" sz="1400" b="0" i="1" smtClean="0">
                          <a:latin typeface="Cambria Math" panose="02040503050406030204" pitchFamily="18" charset="0"/>
                          <a:ea typeface="宋体" panose="02010600030101010101" pitchFamily="2" charset="-122"/>
                        </a:rPr>
                        <m:t>=</m:t>
                      </m:r>
                      <m:sSup>
                        <m:sSupPr>
                          <m:ctrlPr>
                            <a:rPr lang="en-US" altLang="zh-CN" sz="1400" b="0" i="1" smtClean="0">
                              <a:latin typeface="Cambria Math" panose="02040503050406030204" pitchFamily="18" charset="0"/>
                              <a:ea typeface="宋体" panose="02010600030101010101" pitchFamily="2" charset="-122"/>
                            </a:rPr>
                          </m:ctrlPr>
                        </m:sSupPr>
                        <m:e>
                          <m:d>
                            <m:dPr>
                              <m:ctrlPr>
                                <a:rPr lang="en-US" altLang="zh-CN" sz="1400" b="0" i="1" smtClean="0">
                                  <a:latin typeface="Cambria Math" panose="02040503050406030204" pitchFamily="18" charset="0"/>
                                  <a:ea typeface="宋体" panose="02010600030101010101" pitchFamily="2" charset="-122"/>
                                </a:rPr>
                              </m:ctrlPr>
                            </m:dPr>
                            <m:e>
                              <m:r>
                                <a:rPr lang="en-US" altLang="zh-CN" sz="1400" b="0" i="1" smtClean="0">
                                  <a:latin typeface="Cambria Math" panose="02040503050406030204" pitchFamily="18" charset="0"/>
                                  <a:ea typeface="宋体" panose="02010600030101010101" pitchFamily="2" charset="-122"/>
                                </a:rPr>
                                <m:t>2,3,1,4</m:t>
                              </m:r>
                            </m:e>
                          </m:d>
                        </m:e>
                        <m:sup>
                          <m:r>
                            <a:rPr lang="en-US" altLang="zh-CN" sz="1400" b="0" i="1" smtClean="0">
                              <a:latin typeface="Cambria Math" panose="02040503050406030204" pitchFamily="18" charset="0"/>
                              <a:ea typeface="宋体" panose="02010600030101010101" pitchFamily="2" charset="-122"/>
                            </a:rPr>
                            <m:t>𝑇</m:t>
                          </m:r>
                        </m:sup>
                      </m:sSup>
                      <m:r>
                        <a:rPr lang="en-US" altLang="zh-CN" sz="1400" b="0" i="1" smtClean="0">
                          <a:latin typeface="Cambria Math" panose="02040503050406030204" pitchFamily="18" charset="0"/>
                          <a:ea typeface="宋体" panose="02010600030101010101" pitchFamily="2" charset="-122"/>
                        </a:rPr>
                        <m:t>,2</m:t>
                      </m:r>
                      <m:r>
                        <a:rPr lang="zh-CN" altLang="en-US" sz="1400" i="1">
                          <a:latin typeface="Cambria Math" panose="02040503050406030204" pitchFamily="18" charset="0"/>
                          <a:ea typeface="宋体" panose="02010600030101010101" pitchFamily="2" charset="-122"/>
                        </a:rPr>
                        <m:t>是</m:t>
                      </m:r>
                    </m:oMath>
                  </a14:m>
                  <a:r>
                    <a:rPr lang="zh-CN" altLang="en-US" sz="1400" dirty="0">
                      <a:latin typeface="宋体" panose="02010600030101010101" pitchFamily="2" charset="-122"/>
                      <a:ea typeface="宋体" panose="02010600030101010101" pitchFamily="2" charset="-122"/>
                    </a:rPr>
                    <a:t>秘密值</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𝑠</m:t>
                      </m:r>
                    </m:oMath>
                  </a14:m>
                  <a:r>
                    <a:rPr lang="zh-CN" altLang="en-US" sz="1400" dirty="0">
                      <a:latin typeface="宋体" panose="02010600030101010101" pitchFamily="2" charset="-122"/>
                      <a:ea typeface="宋体" panose="02010600030101010101" pitchFamily="2" charset="-122"/>
                    </a:rPr>
                    <a:t>，</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3,1,4</m:t>
                      </m:r>
                      <m:r>
                        <a:rPr lang="zh-CN" altLang="en-US" sz="1400" i="1">
                          <a:latin typeface="Cambria Math" panose="02040503050406030204" pitchFamily="18" charset="0"/>
                          <a:ea typeface="宋体" panose="02010600030101010101" pitchFamily="2" charset="-122"/>
                        </a:rPr>
                        <m:t>是</m:t>
                      </m:r>
                    </m:oMath>
                  </a14:m>
                  <a:r>
                    <a:rPr lang="zh-CN" altLang="en-US" sz="1400" dirty="0">
                      <a:latin typeface="宋体" panose="02010600030101010101" pitchFamily="2" charset="-122"/>
                      <a:ea typeface="宋体" panose="02010600030101010101" pitchFamily="2" charset="-122"/>
                    </a:rPr>
                    <a:t>随机数。利用</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𝑀</m:t>
                      </m:r>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𝜌</m:t>
                      </m:r>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宋体" panose="02010600030101010101" pitchFamily="2" charset="-122"/>
                            </a:rPr>
                          </m:ctrlPr>
                        </m:sSupPr>
                        <m:e>
                          <m:d>
                            <m:dPr>
                              <m:ctrlPr>
                                <a:rPr lang="en-US" altLang="zh-CN" sz="1400" i="1">
                                  <a:latin typeface="Cambria Math" panose="02040503050406030204" pitchFamily="18" charset="0"/>
                                  <a:ea typeface="宋体" panose="02010600030101010101" pitchFamily="2" charset="-122"/>
                                </a:rPr>
                              </m:ctrlPr>
                            </m:dPr>
                            <m:e>
                              <m:r>
                                <a:rPr lang="en-US" altLang="zh-CN" sz="1400" b="0" i="1" smtClean="0">
                                  <a:latin typeface="Cambria Math" panose="02040503050406030204" pitchFamily="18" charset="0"/>
                                  <a:ea typeface="宋体" panose="02010600030101010101" pitchFamily="2" charset="-122"/>
                                </a:rPr>
                                <m:t>5</m:t>
                              </m:r>
                              <m:r>
                                <a:rPr lang="en-US" altLang="zh-CN" sz="1400" i="1">
                                  <a:latin typeface="Cambria Math" panose="02040503050406030204" pitchFamily="18" charset="0"/>
                                  <a:ea typeface="宋体" panose="02010600030101010101" pitchFamily="2" charset="-122"/>
                                </a:rPr>
                                <m:t>,3,</m:t>
                              </m:r>
                              <m:r>
                                <a:rPr lang="en-US" altLang="zh-CN" sz="1400" b="0" i="1" smtClean="0">
                                  <a:latin typeface="Cambria Math" panose="02040503050406030204" pitchFamily="18" charset="0"/>
                                  <a:ea typeface="宋体" panose="02010600030101010101" pitchFamily="2" charset="-122"/>
                                </a:rPr>
                                <m:t>7</m:t>
                              </m:r>
                              <m:r>
                                <a:rPr lang="en-US" altLang="zh-CN" sz="1400" i="1">
                                  <a:latin typeface="Cambria Math" panose="02040503050406030204" pitchFamily="18" charset="0"/>
                                  <a:ea typeface="宋体" panose="02010600030101010101" pitchFamily="2" charset="-122"/>
                                </a:rPr>
                                <m:t>,4</m:t>
                              </m:r>
                              <m:r>
                                <a:rPr lang="en-US" altLang="zh-CN" sz="1400" b="0" i="1" smtClean="0">
                                  <a:latin typeface="Cambria Math" panose="02040503050406030204" pitchFamily="18" charset="0"/>
                                  <a:ea typeface="宋体" panose="02010600030101010101" pitchFamily="2" charset="-122"/>
                                </a:rPr>
                                <m:t>,1</m:t>
                              </m:r>
                            </m:e>
                          </m:d>
                        </m:e>
                        <m:sup>
                          <m:r>
                            <a:rPr lang="en-US" altLang="zh-CN" sz="1400" i="1">
                              <a:latin typeface="Cambria Math" panose="02040503050406030204" pitchFamily="18" charset="0"/>
                              <a:ea typeface="宋体" panose="02010600030101010101" pitchFamily="2" charset="-122"/>
                            </a:rPr>
                            <m:t>𝑇</m:t>
                          </m:r>
                        </m:sup>
                      </m:sSup>
                      <m:r>
                        <a:rPr lang="zh-CN" altLang="en-US" sz="1400" i="1" smtClean="0">
                          <a:latin typeface="Cambria Math" panose="02040503050406030204" pitchFamily="18" charset="0"/>
                          <a:ea typeface="宋体" panose="02010600030101010101" pitchFamily="2" charset="-122"/>
                        </a:rPr>
                        <m:t>可得</m:t>
                      </m:r>
                      <m:r>
                        <a:rPr lang="zh-CN" altLang="en-US" sz="1400" i="1">
                          <a:latin typeface="Cambria Math" panose="02040503050406030204" pitchFamily="18" charset="0"/>
                          <a:ea typeface="宋体" panose="02010600030101010101" pitchFamily="2" charset="-122"/>
                        </a:rPr>
                        <m:t>加密后</m:t>
                      </m:r>
                      <m:r>
                        <a:rPr lang="zh-CN" altLang="en-US" sz="1400" i="1" smtClean="0">
                          <a:latin typeface="Cambria Math" panose="02040503050406030204" pitchFamily="18" charset="0"/>
                          <a:ea typeface="宋体" panose="02010600030101010101" pitchFamily="2" charset="-122"/>
                        </a:rPr>
                        <m:t>的</m:t>
                      </m:r>
                      <m:r>
                        <a:rPr lang="zh-CN" altLang="en-US" sz="1400" i="1">
                          <a:latin typeface="Cambria Math" panose="02040503050406030204" pitchFamily="18" charset="0"/>
                          <a:ea typeface="宋体" panose="02010600030101010101" pitchFamily="2" charset="-122"/>
                        </a:rPr>
                        <m:t>秘密值</m:t>
                      </m:r>
                      <m:r>
                        <a:rPr lang="zh-CN" altLang="en-US" sz="1400" i="1" smtClean="0">
                          <a:latin typeface="Cambria Math" panose="02040503050406030204" pitchFamily="18" charset="0"/>
                          <a:ea typeface="宋体" panose="02010600030101010101" pitchFamily="2" charset="-122"/>
                        </a:rPr>
                        <m:t>集合</m:t>
                      </m:r>
                      <m:sSup>
                        <m:sSupPr>
                          <m:ctrlPr>
                            <a:rPr lang="en-US" altLang="zh-CN" sz="1400" i="1">
                              <a:latin typeface="Cambria Math" panose="02040503050406030204" pitchFamily="18" charset="0"/>
                              <a:ea typeface="宋体" panose="02010600030101010101" pitchFamily="2" charset="-122"/>
                            </a:rPr>
                          </m:ctrlPr>
                        </m:sSupPr>
                        <m:e>
                          <m:d>
                            <m:dPr>
                              <m:ctrlPr>
                                <a:rPr lang="en-US" altLang="zh-CN" sz="1400" i="1">
                                  <a:latin typeface="Cambria Math" panose="02040503050406030204" pitchFamily="18" charset="0"/>
                                  <a:ea typeface="宋体" panose="02010600030101010101" pitchFamily="2" charset="-122"/>
                                </a:rPr>
                              </m:ctrlPr>
                            </m:dPr>
                            <m:e>
                              <m:r>
                                <a:rPr lang="en-US" altLang="zh-CN" sz="1400" i="1">
                                  <a:latin typeface="Cambria Math" panose="02040503050406030204" pitchFamily="18" charset="0"/>
                                  <a:ea typeface="宋体" panose="02010600030101010101" pitchFamily="2" charset="-122"/>
                                </a:rPr>
                                <m:t>5,3,7,4,1</m:t>
                              </m:r>
                            </m:e>
                          </m:d>
                        </m:e>
                        <m:sup>
                          <m:r>
                            <a:rPr lang="en-US" altLang="zh-CN" sz="1400" i="1">
                              <a:latin typeface="Cambria Math" panose="02040503050406030204" pitchFamily="18" charset="0"/>
                              <a:ea typeface="宋体" panose="02010600030101010101" pitchFamily="2" charset="-122"/>
                            </a:rPr>
                            <m:t>𝑇</m:t>
                          </m:r>
                        </m:sup>
                      </m:sSup>
                      <m:r>
                        <a:rPr lang="zh-CN" altLang="en-US" sz="1400" i="1">
                          <a:latin typeface="Cambria Math" panose="02040503050406030204" pitchFamily="18" charset="0"/>
                          <a:ea typeface="宋体" panose="02010600030101010101" pitchFamily="2" charset="-122"/>
                        </a:rPr>
                        <m:t>。</m:t>
                      </m:r>
                    </m:oMath>
                  </a14:m>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、解密</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假设用户</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拥有属性</a:t>
                  </a:r>
                  <a14:m>
                    <m:oMath xmlns:m="http://schemas.openxmlformats.org/officeDocument/2006/math">
                      <m:sSub>
                        <m:sSubPr>
                          <m:ctrlPr>
                            <a:rPr lang="en-US" altLang="zh-CN" sz="1400" b="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1</m:t>
                          </m:r>
                        </m:sub>
                      </m:sSub>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𝑎</m:t>
                          </m:r>
                        </m:e>
                        <m:sub>
                          <m:r>
                            <a:rPr lang="en-US" altLang="zh-CN" sz="1400" b="0" i="1" smtClean="0">
                              <a:latin typeface="Cambria Math" panose="02040503050406030204" pitchFamily="18" charset="0"/>
                              <a:ea typeface="宋体" panose="02010600030101010101" pitchFamily="2" charset="-122"/>
                            </a:rPr>
                            <m:t>2</m:t>
                          </m:r>
                        </m:sub>
                      </m:sSub>
                    </m:oMath>
                  </a14:m>
                  <a:r>
                    <a:rPr lang="zh-CN" altLang="en-US" sz="1400" dirty="0">
                      <a:latin typeface="宋体" panose="02010600030101010101" pitchFamily="2" charset="-122"/>
                      <a:ea typeface="宋体" panose="02010600030101010101" pitchFamily="2" charset="-122"/>
                    </a:rPr>
                    <a:t>对应的秘密值，则利用这两个属性值对应的行向量进行转置，通过公式</a:t>
                  </a:r>
                  <a14:m>
                    <m:oMath xmlns:m="http://schemas.openxmlformats.org/officeDocument/2006/math">
                      <m:sSubSup>
                        <m:sSubSupPr>
                          <m:ctrlPr>
                            <a:rPr lang="en-US" altLang="zh-CN" sz="1400" i="1" smtClean="0">
                              <a:latin typeface="Cambria Math" panose="02040503050406030204" pitchFamily="18" charset="0"/>
                              <a:ea typeface="宋体" panose="02010600030101010101" pitchFamily="2" charset="-122"/>
                            </a:rPr>
                          </m:ctrlPr>
                        </m:sSubSupPr>
                        <m:e>
                          <m:r>
                            <a:rPr lang="en-US" altLang="zh-CN" sz="1400" b="0" i="1" smtClean="0">
                              <a:latin typeface="Cambria Math" panose="02040503050406030204" pitchFamily="18" charset="0"/>
                              <a:ea typeface="宋体" panose="02010600030101010101" pitchFamily="2" charset="-122"/>
                            </a:rPr>
                            <m:t>𝑀</m:t>
                          </m:r>
                        </m:e>
                        <m:sub>
                          <m:r>
                            <a:rPr lang="en-US" altLang="zh-CN" sz="1400" b="0" i="1" smtClean="0">
                              <a:latin typeface="Cambria Math" panose="02040503050406030204" pitchFamily="18" charset="0"/>
                              <a:ea typeface="宋体" panose="02010600030101010101" pitchFamily="2" charset="-122"/>
                            </a:rPr>
                            <m:t>𝐴</m:t>
                          </m:r>
                        </m:sub>
                        <m:sup>
                          <m:r>
                            <a:rPr lang="en-US" altLang="zh-CN" sz="1400" b="0" i="1" smtClean="0">
                              <a:latin typeface="Cambria Math" panose="02040503050406030204" pitchFamily="18" charset="0"/>
                              <a:ea typeface="宋体" panose="02010600030101010101" pitchFamily="2" charset="-122"/>
                            </a:rPr>
                            <m:t>𝑇</m:t>
                          </m:r>
                        </m:sup>
                      </m:sSubSup>
                      <m:sSub>
                        <m:sSubPr>
                          <m:ctrlPr>
                            <a:rPr lang="en-US" altLang="zh-CN" sz="1400" i="1" smtClean="0">
                              <a:latin typeface="Cambria Math" panose="02040503050406030204" pitchFamily="18" charset="0"/>
                              <a:ea typeface="宋体" panose="02010600030101010101" pitchFamily="2" charset="-122"/>
                            </a:rPr>
                          </m:ctrlPr>
                        </m:sSubPr>
                        <m:e>
                          <m:r>
                            <a:rPr lang="en-US" altLang="zh-CN" sz="1400" i="1" smtClean="0">
                              <a:latin typeface="Cambria Math" panose="02040503050406030204" pitchFamily="18" charset="0"/>
                            </a:rPr>
                            <m:t>𝜆</m:t>
                          </m:r>
                        </m:e>
                        <m:sub>
                          <m:r>
                            <a:rPr lang="en-US" altLang="zh-CN" sz="1400" b="0" i="1" smtClean="0">
                              <a:latin typeface="Cambria Math" panose="02040503050406030204" pitchFamily="18" charset="0"/>
                              <a:ea typeface="宋体" panose="02010600030101010101" pitchFamily="2" charset="-122"/>
                            </a:rPr>
                            <m:t>𝐴</m:t>
                          </m:r>
                        </m:sub>
                      </m:sSub>
                      <m:r>
                        <a:rPr lang="en-US" altLang="zh-CN" sz="1400" b="0" i="1" smtClean="0">
                          <a:latin typeface="Cambria Math" panose="02040503050406030204" pitchFamily="18" charset="0"/>
                          <a:ea typeface="宋体" panose="02010600030101010101" pitchFamily="2" charset="-122"/>
                        </a:rPr>
                        <m:t>=</m:t>
                      </m:r>
                      <m:r>
                        <a:rPr lang="zh-CN" altLang="en-US" sz="1400" b="0" i="1" smtClean="0">
                          <a:latin typeface="Cambria Math" panose="02040503050406030204" pitchFamily="18" charset="0"/>
                          <a:ea typeface="宋体" panose="02010600030101010101" pitchFamily="2" charset="-122"/>
                        </a:rPr>
                        <m:t>𝜀</m:t>
                      </m:r>
                      <m:r>
                        <a:rPr lang="en-US" altLang="zh-CN" sz="1400" b="0" i="0" smtClean="0">
                          <a:latin typeface="Cambria Math" panose="02040503050406030204" pitchFamily="18" charset="0"/>
                          <a:ea typeface="宋体" panose="02010600030101010101" pitchFamily="2" charset="-122"/>
                        </a:rPr>
                        <m:t>(</m:t>
                      </m:r>
                      <m:r>
                        <a:rPr lang="zh-CN" altLang="en-US" sz="1400" i="1" smtClean="0">
                          <a:latin typeface="Cambria Math" panose="02040503050406030204" pitchFamily="18" charset="0"/>
                          <a:ea typeface="Cambria Math" panose="02040503050406030204" pitchFamily="18" charset="0"/>
                        </a:rPr>
                        <m:t>目标矢量</m:t>
                      </m:r>
                      <m:r>
                        <a:rPr lang="zh-CN" altLang="en-US" sz="1400" i="1" smtClean="0">
                          <a:latin typeface="Cambria Math" panose="02040503050406030204" pitchFamily="18" charset="0"/>
                          <a:ea typeface="Cambria Math" panose="02040503050406030204" pitchFamily="18" charset="0"/>
                        </a:rPr>
                        <m:t>𝜀</m:t>
                      </m:r>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1,0,⋯,0)</m:t>
                          </m:r>
                        </m:e>
                        <m:sup>
                          <m:r>
                            <a:rPr lang="en-US" altLang="zh-CN" sz="1400" b="0" i="1" smtClean="0">
                              <a:latin typeface="Cambria Math" panose="02040503050406030204" pitchFamily="18" charset="0"/>
                              <a:ea typeface="Cambria Math" panose="02040503050406030204" pitchFamily="18" charset="0"/>
                            </a:rPr>
                            <m:t>𝑇</m:t>
                          </m:r>
                        </m:sup>
                      </m:sSup>
                      <m:r>
                        <a:rPr lang="en-US" altLang="zh-CN" sz="1400" b="0" i="0" smtClean="0">
                          <a:latin typeface="Cambria Math" panose="02040503050406030204" pitchFamily="18" charset="0"/>
                          <a:ea typeface="宋体" panose="02010600030101010101" pitchFamily="2" charset="-122"/>
                        </a:rPr>
                        <m:t>)</m:t>
                      </m:r>
                    </m:oMath>
                  </a14:m>
                  <a:r>
                    <a:rPr lang="zh-CN" altLang="en-US" sz="1400" dirty="0">
                      <a:latin typeface="宋体" panose="02010600030101010101" pitchFamily="2" charset="-122"/>
                      <a:ea typeface="宋体" panose="02010600030101010101" pitchFamily="2" charset="-122"/>
                    </a:rPr>
                    <a:t>可得</a:t>
                  </a:r>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rPr>
                            <m:t>𝜆</m:t>
                          </m:r>
                        </m:e>
                        <m:sub>
                          <m:r>
                            <a:rPr lang="en-US" altLang="zh-CN" sz="1400" i="1">
                              <a:latin typeface="Cambria Math" panose="02040503050406030204" pitchFamily="18" charset="0"/>
                              <a:ea typeface="宋体" panose="02010600030101010101" pitchFamily="2" charset="-122"/>
                            </a:rPr>
                            <m:t>𝐴</m:t>
                          </m:r>
                        </m:sub>
                      </m:sSub>
                    </m:oMath>
                  </a14:m>
                  <a:r>
                    <a:rPr lang="zh-CN" altLang="en-US" sz="1400" dirty="0">
                      <a:latin typeface="宋体" panose="02010600030101010101" pitchFamily="2" charset="-122"/>
                      <a:ea typeface="宋体" panose="02010600030101010101" pitchFamily="2" charset="-122"/>
                    </a:rPr>
                    <a:t>值</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目标函数求解</a:t>
                  </a:r>
                  <a:r>
                    <a:rPr lang="en-US" altLang="zh-CN" sz="1400" dirty="0">
                      <a:latin typeface="宋体" panose="02010600030101010101" pitchFamily="2" charset="-122"/>
                      <a:ea typeface="宋体" panose="02010600030101010101" pitchFamily="2" charset="-122"/>
                    </a:rPr>
                    <a:t>)</a:t>
                  </a:r>
                </a:p>
                <a:p>
                  <a:r>
                    <a:rPr lang="en-US" altLang="zh-CN" sz="1400" dirty="0">
                      <a:ea typeface="宋体" panose="02010600030101010101" pitchFamily="2" charset="-122"/>
                    </a:rPr>
                    <a:t>                              </a:t>
                  </a:r>
                  <a14:m>
                    <m:oMath xmlns:m="http://schemas.openxmlformats.org/officeDocument/2006/math">
                      <m:sSubSup>
                        <m:sSubSupPr>
                          <m:ctrlPr>
                            <a:rPr lang="en-US" altLang="zh-CN" sz="1400" i="1" smtClean="0">
                              <a:latin typeface="Cambria Math" panose="02040503050406030204" pitchFamily="18" charset="0"/>
                              <a:ea typeface="宋体" panose="02010600030101010101" pitchFamily="2" charset="-122"/>
                            </a:rPr>
                          </m:ctrlPr>
                        </m:sSubSupPr>
                        <m:e>
                          <m:r>
                            <a:rPr lang="en-US" altLang="zh-CN" sz="1400" b="0" i="1" smtClean="0">
                              <a:latin typeface="Cambria Math" panose="02040503050406030204" pitchFamily="18" charset="0"/>
                              <a:ea typeface="宋体" panose="02010600030101010101" pitchFamily="2" charset="-122"/>
                            </a:rPr>
                            <m:t>𝑀</m:t>
                          </m:r>
                        </m:e>
                        <m:sub>
                          <m:r>
                            <a:rPr lang="en-US" altLang="zh-CN" sz="1400" b="0" i="1" smtClean="0">
                              <a:latin typeface="Cambria Math" panose="02040503050406030204" pitchFamily="18" charset="0"/>
                              <a:ea typeface="宋体" panose="02010600030101010101" pitchFamily="2" charset="-122"/>
                            </a:rPr>
                            <m:t>𝐴</m:t>
                          </m:r>
                        </m:sub>
                        <m:sup>
                          <m:r>
                            <a:rPr lang="en-US" altLang="zh-CN" sz="1400" b="0" i="1" smtClean="0">
                              <a:latin typeface="Cambria Math" panose="02040503050406030204" pitchFamily="18" charset="0"/>
                              <a:ea typeface="宋体" panose="02010600030101010101" pitchFamily="2" charset="-122"/>
                            </a:rPr>
                            <m:t>𝑇</m:t>
                          </m:r>
                        </m:sup>
                      </m:sSubSup>
                      <m:r>
                        <a:rPr lang="en-US" altLang="zh-CN" sz="1400" b="0" i="1" smtClean="0">
                          <a:latin typeface="Cambria Math" panose="02040503050406030204" pitchFamily="18" charset="0"/>
                          <a:ea typeface="宋体" panose="02010600030101010101" pitchFamily="2" charset="-122"/>
                        </a:rPr>
                        <m:t>=</m:t>
                      </m:r>
                      <m:d>
                        <m:dPr>
                          <m:ctrlPr>
                            <a:rPr lang="en-US" altLang="zh-CN" sz="1400" b="0"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1400" b="0" i="1" smtClean="0">
                                  <a:latin typeface="Cambria Math" panose="02040503050406030204" pitchFamily="18" charset="0"/>
                                  <a:ea typeface="宋体" panose="02010600030101010101" pitchFamily="2" charset="-122"/>
                                </a:rPr>
                              </m:ctrlPr>
                            </m:mPr>
                            <m:mr>
                              <m:e>
                                <m:r>
                                  <m:rPr>
                                    <m:brk m:alnAt="7"/>
                                  </m:rP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0</m:t>
                                </m:r>
                              </m:e>
                            </m:mr>
                            <m:mr>
                              <m:e>
                                <m:r>
                                  <a:rPr lang="en-US" altLang="zh-CN" sz="1400" b="0" i="1" smtClean="0">
                                    <a:latin typeface="Cambria Math" panose="02040503050406030204" pitchFamily="18" charset="0"/>
                                    <a:ea typeface="宋体" panose="02010600030101010101" pitchFamily="2" charset="-122"/>
                                  </a:rPr>
                                  <m:t>1</m:t>
                                </m:r>
                              </m:e>
                              <m:e>
                                <m:r>
                                  <a:rPr lang="en-US" altLang="zh-CN" sz="1400" b="0" i="1" smtClean="0">
                                    <a:latin typeface="Cambria Math" panose="02040503050406030204" pitchFamily="18" charset="0"/>
                                    <a:ea typeface="宋体" panose="02010600030101010101" pitchFamily="2" charset="-122"/>
                                  </a:rPr>
                                  <m:t>1</m:t>
                                </m:r>
                              </m:e>
                            </m:mr>
                            <m:mr>
                              <m:e>
                                <m:eqArr>
                                  <m:eqArrPr>
                                    <m:ctrlPr>
                                      <a:rPr lang="en-US" altLang="zh-CN" sz="1400" b="0" i="1" smtClean="0">
                                        <a:latin typeface="Cambria Math" panose="02040503050406030204" pitchFamily="18" charset="0"/>
                                        <a:ea typeface="宋体" panose="02010600030101010101" pitchFamily="2" charset="-122"/>
                                      </a:rPr>
                                    </m:ctrlPr>
                                  </m:eqArrPr>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0</m:t>
                                    </m:r>
                                  </m:e>
                                </m:eqArr>
                              </m:e>
                              <m:e>
                                <m:eqArr>
                                  <m:eqArrPr>
                                    <m:ctrlPr>
                                      <a:rPr lang="en-US" altLang="zh-CN" sz="1400" b="0" i="1" smtClean="0">
                                        <a:latin typeface="Cambria Math" panose="02040503050406030204" pitchFamily="18" charset="0"/>
                                        <a:ea typeface="宋体" panose="02010600030101010101" pitchFamily="2" charset="-122"/>
                                      </a:rPr>
                                    </m:ctrlPr>
                                  </m:eqArrPr>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0</m:t>
                                    </m:r>
                                  </m:e>
                                </m:eqArr>
                              </m:e>
                            </m:mr>
                          </m:m>
                        </m:e>
                      </m:d>
                    </m:oMath>
                  </a14:m>
                  <a:r>
                    <a:rPr lang="en-US" altLang="zh-CN" sz="1400" dirty="0">
                      <a:latin typeface="宋体" panose="02010600030101010101" pitchFamily="2" charset="-122"/>
                      <a:ea typeface="宋体" panose="02010600030101010101" pitchFamily="2" charset="-122"/>
                    </a:rPr>
                    <a:t>,</a:t>
                  </a:r>
                  <a:r>
                    <a:rPr lang="en-US" altLang="zh-CN" sz="1400" dirty="0">
                      <a:ea typeface="宋体" panose="02010600030101010101" pitchFamily="2" charset="-122"/>
                    </a:rPr>
                    <a:t> </a:t>
                  </a:r>
                  <a14:m>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ε</m:t>
                      </m:r>
                      <m:r>
                        <a:rPr lang="en-US" altLang="zh-CN" sz="1400" b="0" i="0" smtClean="0">
                          <a:latin typeface="Cambria Math" panose="02040503050406030204" pitchFamily="18" charset="0"/>
                          <a:ea typeface="宋体" panose="02010600030101010101" pitchFamily="2" charset="-122"/>
                        </a:rPr>
                        <m:t>=</m:t>
                      </m:r>
                      <m:d>
                        <m:dPr>
                          <m:ctrlPr>
                            <a:rPr lang="en-US" altLang="zh-CN" sz="1400" b="0" i="1" smtClean="0">
                              <a:latin typeface="Cambria Math" panose="02040503050406030204" pitchFamily="18" charset="0"/>
                              <a:ea typeface="宋体" panose="02010600030101010101" pitchFamily="2" charset="-122"/>
                            </a:rPr>
                          </m:ctrlPr>
                        </m:dPr>
                        <m:e>
                          <m:m>
                            <m:mPr>
                              <m:mcs>
                                <m:mc>
                                  <m:mcPr>
                                    <m:count m:val="1"/>
                                    <m:mcJc m:val="center"/>
                                  </m:mcPr>
                                </m:mc>
                              </m:mcs>
                              <m:ctrlPr>
                                <a:rPr lang="en-US" altLang="zh-CN" sz="1400" b="0" i="1" smtClean="0">
                                  <a:latin typeface="Cambria Math" panose="02040503050406030204" pitchFamily="18" charset="0"/>
                                  <a:ea typeface="宋体" panose="02010600030101010101" pitchFamily="2" charset="-122"/>
                                </a:rPr>
                              </m:ctrlPr>
                            </m:mPr>
                            <m:mr>
                              <m:e>
                                <m:r>
                                  <m:rPr>
                                    <m:brk m:alnAt="7"/>
                                  </m:rPr>
                                  <a:rPr lang="en-US" altLang="zh-CN" sz="1400" b="0" i="1" smtClean="0">
                                    <a:latin typeface="Cambria Math" panose="02040503050406030204" pitchFamily="18" charset="0"/>
                                    <a:ea typeface="宋体" panose="02010600030101010101" pitchFamily="2" charset="-122"/>
                                  </a:rPr>
                                  <m:t>1</m:t>
                                </m:r>
                              </m:e>
                            </m:mr>
                            <m:mr>
                              <m:e>
                                <m:r>
                                  <a:rPr lang="en-US" altLang="zh-CN" sz="1400" b="0" i="1" smtClean="0">
                                    <a:latin typeface="Cambria Math" panose="02040503050406030204" pitchFamily="18" charset="0"/>
                                    <a:ea typeface="宋体" panose="02010600030101010101" pitchFamily="2" charset="-122"/>
                                  </a:rPr>
                                  <m:t>0</m:t>
                                </m:r>
                              </m:e>
                            </m:mr>
                            <m:mr>
                              <m:e>
                                <m:eqArr>
                                  <m:eqArrPr>
                                    <m:ctrlPr>
                                      <a:rPr lang="en-US" altLang="zh-CN" sz="1400" b="0" i="1" smtClean="0">
                                        <a:latin typeface="Cambria Math" panose="02040503050406030204" pitchFamily="18" charset="0"/>
                                        <a:ea typeface="宋体" panose="02010600030101010101" pitchFamily="2" charset="-122"/>
                                      </a:rPr>
                                    </m:ctrlPr>
                                  </m:eqArrPr>
                                  <m:e>
                                    <m:r>
                                      <a:rPr lang="en-US" altLang="zh-CN" sz="1400" b="0" i="1" smtClean="0">
                                        <a:latin typeface="Cambria Math" panose="02040503050406030204" pitchFamily="18" charset="0"/>
                                        <a:ea typeface="宋体" panose="02010600030101010101" pitchFamily="2" charset="-122"/>
                                      </a:rPr>
                                      <m:t>0</m:t>
                                    </m:r>
                                  </m:e>
                                  <m:e>
                                    <m:r>
                                      <a:rPr lang="en-US" altLang="zh-CN" sz="1400" b="0" i="1" smtClean="0">
                                        <a:latin typeface="Cambria Math" panose="02040503050406030204" pitchFamily="18" charset="0"/>
                                        <a:ea typeface="宋体" panose="02010600030101010101" pitchFamily="2" charset="-122"/>
                                      </a:rPr>
                                      <m:t>0</m:t>
                                    </m:r>
                                  </m:e>
                                </m:eqArr>
                              </m:e>
                            </m:mr>
                          </m:m>
                        </m:e>
                      </m:d>
                    </m:oMath>
                  </a14:m>
                  <a:r>
                    <a:rPr lang="en-US" altLang="zh-CN" sz="1400" dirty="0">
                      <a:latin typeface="宋体" panose="02010600030101010101" pitchFamily="2" charset="-122"/>
                      <a:ea typeface="宋体" panose="02010600030101010101" pitchFamily="2" charset="-122"/>
                    </a:rPr>
                    <a:t>,</a:t>
                  </a:r>
                  <a:r>
                    <a:rPr lang="en-US" altLang="zh-CN" sz="1400" dirty="0">
                      <a:ea typeface="宋体" panose="02010600030101010101" pitchFamily="2" charset="-122"/>
                    </a:rPr>
                    <a:t> </a:t>
                  </a:r>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rPr>
                            <m:t>𝜆</m:t>
                          </m:r>
                        </m:e>
                        <m:sub>
                          <m:r>
                            <a:rPr lang="en-US" altLang="zh-CN" sz="1400" i="1">
                              <a:latin typeface="Cambria Math" panose="02040503050406030204" pitchFamily="18" charset="0"/>
                              <a:ea typeface="宋体" panose="02010600030101010101" pitchFamily="2" charset="-122"/>
                            </a:rPr>
                            <m:t>𝐴</m:t>
                          </m:r>
                        </m:sub>
                      </m:sSub>
                      <m:r>
                        <a:rPr lang="en-US" altLang="zh-CN" sz="1400" b="0" i="1" smtClean="0">
                          <a:latin typeface="Cambria Math" panose="02040503050406030204" pitchFamily="18" charset="0"/>
                          <a:ea typeface="宋体" panose="02010600030101010101" pitchFamily="2" charset="-122"/>
                        </a:rPr>
                        <m:t>=(1,−1)</m:t>
                      </m:r>
                    </m:oMath>
                  </a14:m>
                  <a:endParaRPr lang="en-US" altLang="zh-CN" sz="1400" dirty="0">
                    <a:latin typeface="宋体" panose="02010600030101010101" pitchFamily="2" charset="-122"/>
                    <a:ea typeface="宋体" panose="02010600030101010101" pitchFamily="2" charset="-122"/>
                  </a:endParaRPr>
                </a:p>
                <a:p>
                  <a:r>
                    <a:rPr lang="en-US" altLang="zh-CN" sz="1400" b="0" dirty="0">
                      <a:ea typeface="宋体" panose="02010600030101010101" pitchFamily="2" charset="-122"/>
                    </a:rPr>
                    <a:t>                               </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𝑠</m:t>
                      </m:r>
                      <m:r>
                        <a:rPr lang="en-US" altLang="zh-CN" sz="1400" b="0" i="1" smtClean="0">
                          <a:latin typeface="Cambria Math" panose="02040503050406030204" pitchFamily="18" charset="0"/>
                          <a:ea typeface="宋体" panose="02010600030101010101" pitchFamily="2" charset="-122"/>
                        </a:rPr>
                        <m:t>=(</m:t>
                      </m:r>
                      <m:sSub>
                        <m:sSubPr>
                          <m:ctrlPr>
                            <a:rPr lang="en-US" altLang="zh-CN" sz="1400" b="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𝑀</m:t>
                          </m:r>
                        </m:e>
                        <m:sub>
                          <m:r>
                            <a:rPr lang="en-US" altLang="zh-CN" sz="1400" b="0" i="1" smtClean="0">
                              <a:latin typeface="Cambria Math" panose="02040503050406030204" pitchFamily="18" charset="0"/>
                              <a:ea typeface="宋体" panose="02010600030101010101" pitchFamily="2" charset="-122"/>
                            </a:rPr>
                            <m:t>𝐴</m:t>
                          </m:r>
                        </m:sub>
                      </m:sSub>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宋体" panose="02010600030101010101" pitchFamily="2" charset="-122"/>
                        </a:rPr>
                        <m:t>𝜌</m:t>
                      </m:r>
                      <m:r>
                        <a:rPr lang="en-US" altLang="zh-CN" sz="1400" b="0" i="1" smtClean="0">
                          <a:latin typeface="Cambria Math" panose="02040503050406030204" pitchFamily="18" charset="0"/>
                          <a:ea typeface="宋体" panose="02010600030101010101" pitchFamily="2" charset="-122"/>
                        </a:rPr>
                        <m:t>)</m:t>
                      </m:r>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宋体" panose="02010600030101010101" pitchFamily="2" charset="-122"/>
                    </a:rPr>
                    <a:t> </a:t>
                  </a:r>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rPr>
                            <m:t>𝜆</m:t>
                          </m:r>
                        </m:e>
                        <m:sub>
                          <m:r>
                            <a:rPr lang="en-US" altLang="zh-CN" sz="1400" i="1">
                              <a:latin typeface="Cambria Math" panose="02040503050406030204" pitchFamily="18" charset="0"/>
                              <a:ea typeface="宋体" panose="02010600030101010101" pitchFamily="2" charset="-122"/>
                            </a:rPr>
                            <m:t>𝐴</m:t>
                          </m:r>
                        </m:sub>
                      </m:sSub>
                      <m:r>
                        <a:rPr lang="en-US" altLang="zh-CN" sz="1400" b="0" i="1" smtClean="0">
                          <a:latin typeface="Cambria Math" panose="02040503050406030204" pitchFamily="18" charset="0"/>
                          <a:ea typeface="宋体" panose="02010600030101010101" pitchFamily="2" charset="-122"/>
                        </a:rPr>
                        <m:t>=</m:t>
                      </m:r>
                      <m:d>
                        <m:dPr>
                          <m:ctrlPr>
                            <a:rPr lang="en-US" altLang="zh-CN" sz="1400" b="0" i="1" smtClean="0">
                              <a:latin typeface="Cambria Math" panose="02040503050406030204" pitchFamily="18" charset="0"/>
                              <a:ea typeface="宋体" panose="02010600030101010101" pitchFamily="2" charset="-122"/>
                            </a:rPr>
                          </m:ctrlPr>
                        </m:dPr>
                        <m:e>
                          <m:m>
                            <m:mPr>
                              <m:mcs>
                                <m:mc>
                                  <m:mcPr>
                                    <m:count m:val="1"/>
                                    <m:mcJc m:val="center"/>
                                  </m:mcPr>
                                </m:mc>
                              </m:mcs>
                              <m:ctrlPr>
                                <a:rPr lang="en-US" altLang="zh-CN" sz="1400" b="0" i="1" smtClean="0">
                                  <a:latin typeface="Cambria Math" panose="02040503050406030204" pitchFamily="18" charset="0"/>
                                  <a:ea typeface="宋体" panose="02010600030101010101" pitchFamily="2" charset="-122"/>
                                </a:rPr>
                              </m:ctrlPr>
                            </m:mPr>
                            <m:mr>
                              <m:e>
                                <m:r>
                                  <m:rPr>
                                    <m:brk m:alnAt="7"/>
                                  </m:rPr>
                                  <a:rPr lang="en-US" altLang="zh-CN" sz="1400" b="0" i="1" smtClean="0">
                                    <a:latin typeface="Cambria Math" panose="02040503050406030204" pitchFamily="18" charset="0"/>
                                    <a:ea typeface="宋体" panose="02010600030101010101" pitchFamily="2" charset="-122"/>
                                  </a:rPr>
                                  <m:t>5</m:t>
                                </m:r>
                              </m:e>
                            </m:mr>
                            <m:mr>
                              <m:e>
                                <m:r>
                                  <a:rPr lang="en-US" altLang="zh-CN" sz="1400" b="0" i="1" smtClean="0">
                                    <a:latin typeface="Cambria Math" panose="02040503050406030204" pitchFamily="18" charset="0"/>
                                    <a:ea typeface="宋体" panose="02010600030101010101" pitchFamily="2" charset="-122"/>
                                  </a:rPr>
                                  <m:t>3</m:t>
                                </m:r>
                              </m:e>
                            </m:mr>
                          </m:m>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1,−1</m:t>
                          </m:r>
                        </m:e>
                      </m:d>
                      <m:r>
                        <a:rPr lang="en-US" altLang="zh-CN" sz="1400" b="0" i="1" smtClean="0">
                          <a:latin typeface="Cambria Math" panose="02040503050406030204" pitchFamily="18" charset="0"/>
                          <a:ea typeface="Cambria Math" panose="02040503050406030204" pitchFamily="18" charset="0"/>
                        </a:rPr>
                        <m:t>=2</m:t>
                      </m:r>
                    </m:oMath>
                  </a14:m>
                  <a:endParaRPr lang="zh-CN" altLang="en-US" sz="1400" dirty="0">
                    <a:latin typeface="宋体" panose="02010600030101010101" pitchFamily="2" charset="-122"/>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BE282F6E-1CF2-44FF-98AF-B2EF893887D4}"/>
                    </a:ext>
                  </a:extLst>
                </p:cNvPr>
                <p:cNvSpPr txBox="1">
                  <a:spLocks noRot="1" noChangeAspect="1" noMove="1" noResize="1" noEditPoints="1" noAdjustHandles="1" noChangeArrowheads="1" noChangeShapeType="1" noTextEdit="1"/>
                </p:cNvSpPr>
                <p:nvPr/>
              </p:nvSpPr>
              <p:spPr>
                <a:xfrm>
                  <a:off x="5755342" y="1417588"/>
                  <a:ext cx="6176682" cy="5430526"/>
                </a:xfrm>
                <a:prstGeom prst="rect">
                  <a:avLst/>
                </a:prstGeom>
                <a:blipFill>
                  <a:blip r:embed="rId6"/>
                  <a:stretch>
                    <a:fillRect l="-296" t="-449"/>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A596514D-768C-48E8-9129-717D5228E316}"/>
                </a:ext>
              </a:extLst>
            </p:cNvPr>
            <p:cNvSpPr/>
            <p:nvPr/>
          </p:nvSpPr>
          <p:spPr>
            <a:xfrm>
              <a:off x="9440238" y="2686708"/>
              <a:ext cx="475129" cy="26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9ABC628-E709-4905-A845-973BEBAF445B}"/>
                </a:ext>
              </a:extLst>
            </p:cNvPr>
            <p:cNvSpPr/>
            <p:nvPr/>
          </p:nvSpPr>
          <p:spPr>
            <a:xfrm>
              <a:off x="8212674" y="2606318"/>
              <a:ext cx="197223" cy="40341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2667D2B-C5C1-4CDD-900A-64F08F8570D7}"/>
                </a:ext>
              </a:extLst>
            </p:cNvPr>
            <p:cNvSpPr/>
            <p:nvPr/>
          </p:nvSpPr>
          <p:spPr>
            <a:xfrm>
              <a:off x="10602871" y="2485002"/>
              <a:ext cx="197223" cy="40341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0B961EE-2424-4C44-BB08-A6CDCE89F858}"/>
                </a:ext>
              </a:extLst>
            </p:cNvPr>
            <p:cNvSpPr/>
            <p:nvPr/>
          </p:nvSpPr>
          <p:spPr>
            <a:xfrm>
              <a:off x="7256582" y="3398487"/>
              <a:ext cx="197223" cy="40341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5043953-8A49-4812-9813-42C68C6D79E5}"/>
                </a:ext>
              </a:extLst>
            </p:cNvPr>
            <p:cNvSpPr/>
            <p:nvPr/>
          </p:nvSpPr>
          <p:spPr>
            <a:xfrm>
              <a:off x="9196101" y="3098170"/>
              <a:ext cx="197223" cy="40341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5B0F161-1778-4988-8D17-FE9198E509B2}"/>
                </a:ext>
              </a:extLst>
            </p:cNvPr>
            <p:cNvSpPr/>
            <p:nvPr/>
          </p:nvSpPr>
          <p:spPr>
            <a:xfrm>
              <a:off x="8044189" y="3299876"/>
              <a:ext cx="187608" cy="63563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328404B-9639-4539-8A8C-F9887DAD6C14}"/>
                </a:ext>
              </a:extLst>
            </p:cNvPr>
            <p:cNvSpPr/>
            <p:nvPr/>
          </p:nvSpPr>
          <p:spPr>
            <a:xfrm>
              <a:off x="9196100" y="3501582"/>
              <a:ext cx="197223" cy="63563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DB7F242-DEBC-475B-8143-239662A21BA1}"/>
                </a:ext>
              </a:extLst>
            </p:cNvPr>
            <p:cNvSpPr/>
            <p:nvPr/>
          </p:nvSpPr>
          <p:spPr>
            <a:xfrm>
              <a:off x="8270987" y="3299876"/>
              <a:ext cx="457854" cy="6356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94754F3-2D17-49BE-9D08-D8A3B2BFE3F8}"/>
                </a:ext>
              </a:extLst>
            </p:cNvPr>
            <p:cNvSpPr/>
            <p:nvPr/>
          </p:nvSpPr>
          <p:spPr>
            <a:xfrm>
              <a:off x="9678731" y="3501582"/>
              <a:ext cx="457854" cy="6356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62FE09C-CF2E-4161-81BE-F0C5AFB3A66A}"/>
                </a:ext>
              </a:extLst>
            </p:cNvPr>
            <p:cNvSpPr/>
            <p:nvPr/>
          </p:nvSpPr>
          <p:spPr>
            <a:xfrm>
              <a:off x="7481872" y="3398487"/>
              <a:ext cx="197223" cy="4034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DD71F67-3F97-495B-9D92-CF1F5724F07F}"/>
                </a:ext>
              </a:extLst>
            </p:cNvPr>
            <p:cNvSpPr/>
            <p:nvPr/>
          </p:nvSpPr>
          <p:spPr>
            <a:xfrm>
              <a:off x="9431536" y="3104858"/>
              <a:ext cx="197223" cy="4034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59EC1285-3987-43C9-A40C-14F4CB997603}"/>
              </a:ext>
            </a:extLst>
          </p:cNvPr>
          <p:cNvSpPr txBox="1"/>
          <p:nvPr/>
        </p:nvSpPr>
        <p:spPr>
          <a:xfrm>
            <a:off x="734559" y="6490712"/>
            <a:ext cx="6324751" cy="276999"/>
          </a:xfrm>
          <a:prstGeom prst="rect">
            <a:avLst/>
          </a:prstGeom>
          <a:noFill/>
          <a:ln>
            <a:solidFill>
              <a:schemeClr val="accent5">
                <a:lumMod val="75000"/>
              </a:schemeClr>
            </a:solidFill>
          </a:ln>
        </p:spPr>
        <p:txBody>
          <a:bodyPr wrap="square">
            <a:spAutoFit/>
          </a:bodyPr>
          <a:lstStyle/>
          <a:p>
            <a:r>
              <a:rPr lang="en-US" altLang="zh-CN" sz="1200" dirty="0">
                <a:solidFill>
                  <a:schemeClr val="accent5">
                    <a:lumMod val="75000"/>
                  </a:schemeClr>
                </a:solidFill>
                <a:effectLst/>
                <a:latin typeface="CMR915"/>
              </a:rPr>
              <a:t>Agrawal, S., Chase, M.: FAME: fast attribute-based message encryption. In: CCS, pp. 665–682 (2017)</a:t>
            </a:r>
            <a:endParaRPr lang="zh-CN" altLang="en-US" sz="1200" dirty="0">
              <a:solidFill>
                <a:schemeClr val="accent5">
                  <a:lumMod val="75000"/>
                </a:schemeClr>
              </a:solidFill>
            </a:endParaRPr>
          </a:p>
        </p:txBody>
      </p:sp>
    </p:spTree>
    <p:extLst>
      <p:ext uri="{BB962C8B-B14F-4D97-AF65-F5344CB8AC3E}">
        <p14:creationId xmlns:p14="http://schemas.microsoft.com/office/powerpoint/2010/main" val="31137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779789" y="626088"/>
            <a:ext cx="842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RPCH</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0C81390-6F4A-4D67-9F8C-24E236DEE249}"/>
              </a:ext>
            </a:extLst>
          </p:cNvPr>
          <p:cNvPicPr>
            <a:picLocks noChangeAspect="1"/>
          </p:cNvPicPr>
          <p:nvPr/>
        </p:nvPicPr>
        <p:blipFill>
          <a:blip r:embed="rId3"/>
          <a:stretch>
            <a:fillRect/>
          </a:stretch>
        </p:blipFill>
        <p:spPr>
          <a:xfrm>
            <a:off x="430398" y="1036108"/>
            <a:ext cx="5928099" cy="864096"/>
          </a:xfrm>
          <a:prstGeom prst="rect">
            <a:avLst/>
          </a:prstGeom>
        </p:spPr>
      </p:pic>
      <p:pic>
        <p:nvPicPr>
          <p:cNvPr id="11" name="图片 10">
            <a:extLst>
              <a:ext uri="{FF2B5EF4-FFF2-40B4-BE49-F238E27FC236}">
                <a16:creationId xmlns:a16="http://schemas.microsoft.com/office/drawing/2014/main" id="{CD9A1513-66D9-4DF9-A0F7-D47AC1C4AB32}"/>
              </a:ext>
            </a:extLst>
          </p:cNvPr>
          <p:cNvPicPr>
            <a:picLocks noChangeAspect="1"/>
          </p:cNvPicPr>
          <p:nvPr/>
        </p:nvPicPr>
        <p:blipFill>
          <a:blip r:embed="rId4"/>
          <a:stretch>
            <a:fillRect/>
          </a:stretch>
        </p:blipFill>
        <p:spPr>
          <a:xfrm>
            <a:off x="444206" y="1944654"/>
            <a:ext cx="5792914" cy="2107719"/>
          </a:xfrm>
          <a:prstGeom prst="rect">
            <a:avLst/>
          </a:prstGeom>
        </p:spPr>
      </p:pic>
      <p:pic>
        <p:nvPicPr>
          <p:cNvPr id="24" name="图片 23">
            <a:extLst>
              <a:ext uri="{FF2B5EF4-FFF2-40B4-BE49-F238E27FC236}">
                <a16:creationId xmlns:a16="http://schemas.microsoft.com/office/drawing/2014/main" id="{A03EC420-C9A2-414B-B64B-ABBA08F1414A}"/>
              </a:ext>
            </a:extLst>
          </p:cNvPr>
          <p:cNvPicPr>
            <a:picLocks noChangeAspect="1"/>
          </p:cNvPicPr>
          <p:nvPr/>
        </p:nvPicPr>
        <p:blipFill>
          <a:blip r:embed="rId5"/>
          <a:stretch>
            <a:fillRect/>
          </a:stretch>
        </p:blipFill>
        <p:spPr>
          <a:xfrm>
            <a:off x="435433" y="4124032"/>
            <a:ext cx="5792914" cy="2459006"/>
          </a:xfrm>
          <a:prstGeom prst="rect">
            <a:avLst/>
          </a:prstGeom>
        </p:spPr>
      </p:pic>
      <p:pic>
        <p:nvPicPr>
          <p:cNvPr id="21" name="图片 20">
            <a:extLst>
              <a:ext uri="{FF2B5EF4-FFF2-40B4-BE49-F238E27FC236}">
                <a16:creationId xmlns:a16="http://schemas.microsoft.com/office/drawing/2014/main" id="{87129EE2-AC32-4617-BCF7-A180630B9906}"/>
              </a:ext>
            </a:extLst>
          </p:cNvPr>
          <p:cNvPicPr>
            <a:picLocks noChangeAspect="1"/>
          </p:cNvPicPr>
          <p:nvPr/>
        </p:nvPicPr>
        <p:blipFill>
          <a:blip r:embed="rId6"/>
          <a:stretch>
            <a:fillRect/>
          </a:stretch>
        </p:blipFill>
        <p:spPr>
          <a:xfrm>
            <a:off x="6384781" y="1162603"/>
            <a:ext cx="5493534" cy="2762571"/>
          </a:xfrm>
          <a:prstGeom prst="rect">
            <a:avLst/>
          </a:prstGeom>
        </p:spPr>
      </p:pic>
      <p:grpSp>
        <p:nvGrpSpPr>
          <p:cNvPr id="3" name="组合 2">
            <a:extLst>
              <a:ext uri="{FF2B5EF4-FFF2-40B4-BE49-F238E27FC236}">
                <a16:creationId xmlns:a16="http://schemas.microsoft.com/office/drawing/2014/main" id="{B423AA5D-46C9-4FC0-B5E9-1E9F8D0BF038}"/>
              </a:ext>
            </a:extLst>
          </p:cNvPr>
          <p:cNvGrpSpPr/>
          <p:nvPr/>
        </p:nvGrpSpPr>
        <p:grpSpPr>
          <a:xfrm>
            <a:off x="6705600" y="4223970"/>
            <a:ext cx="5172715" cy="2108056"/>
            <a:chOff x="6705599" y="4474982"/>
            <a:chExt cx="5172715" cy="2108056"/>
          </a:xfrm>
        </p:grpSpPr>
        <p:grpSp>
          <p:nvGrpSpPr>
            <p:cNvPr id="12" name="组合 11">
              <a:extLst>
                <a:ext uri="{FF2B5EF4-FFF2-40B4-BE49-F238E27FC236}">
                  <a16:creationId xmlns:a16="http://schemas.microsoft.com/office/drawing/2014/main" id="{F3C9959F-3BDE-4C59-8A03-A450C2E8085C}"/>
                </a:ext>
              </a:extLst>
            </p:cNvPr>
            <p:cNvGrpSpPr/>
            <p:nvPr/>
          </p:nvGrpSpPr>
          <p:grpSpPr>
            <a:xfrm>
              <a:off x="6832426" y="4593819"/>
              <a:ext cx="4924141" cy="1971360"/>
              <a:chOff x="6992471" y="3874346"/>
              <a:chExt cx="4924141" cy="1971360"/>
            </a:xfrm>
          </p:grpSpPr>
          <p:grpSp>
            <p:nvGrpSpPr>
              <p:cNvPr id="17" name="组合 16">
                <a:extLst>
                  <a:ext uri="{FF2B5EF4-FFF2-40B4-BE49-F238E27FC236}">
                    <a16:creationId xmlns:a16="http://schemas.microsoft.com/office/drawing/2014/main" id="{9D1C193C-28AD-4753-BCE1-A9EB06BFC33B}"/>
                  </a:ext>
                </a:extLst>
              </p:cNvPr>
              <p:cNvGrpSpPr/>
              <p:nvPr/>
            </p:nvGrpSpPr>
            <p:grpSpPr>
              <a:xfrm>
                <a:off x="6992471" y="3874346"/>
                <a:ext cx="4924141" cy="1971360"/>
                <a:chOff x="6535269" y="1249355"/>
                <a:chExt cx="5540189" cy="2268140"/>
              </a:xfrm>
            </p:grpSpPr>
            <p:pic>
              <p:nvPicPr>
                <p:cNvPr id="18" name="图片 17">
                  <a:extLst>
                    <a:ext uri="{FF2B5EF4-FFF2-40B4-BE49-F238E27FC236}">
                      <a16:creationId xmlns:a16="http://schemas.microsoft.com/office/drawing/2014/main" id="{C52CB838-E69D-45A2-843F-E36152890E33}"/>
                    </a:ext>
                  </a:extLst>
                </p:cNvPr>
                <p:cNvPicPr>
                  <a:picLocks noChangeAspect="1"/>
                </p:cNvPicPr>
                <p:nvPr/>
              </p:nvPicPr>
              <p:blipFill>
                <a:blip r:embed="rId7"/>
                <a:stretch>
                  <a:fillRect/>
                </a:stretch>
              </p:blipFill>
              <p:spPr>
                <a:xfrm>
                  <a:off x="6656348" y="1249355"/>
                  <a:ext cx="5419110" cy="544634"/>
                </a:xfrm>
                <a:prstGeom prst="rect">
                  <a:avLst/>
                </a:prstGeom>
              </p:spPr>
            </p:pic>
            <p:pic>
              <p:nvPicPr>
                <p:cNvPr id="19" name="图片 18">
                  <a:extLst>
                    <a:ext uri="{FF2B5EF4-FFF2-40B4-BE49-F238E27FC236}">
                      <a16:creationId xmlns:a16="http://schemas.microsoft.com/office/drawing/2014/main" id="{FB0A192F-6D06-4180-BE55-194B7E4BC76D}"/>
                    </a:ext>
                  </a:extLst>
                </p:cNvPr>
                <p:cNvPicPr>
                  <a:picLocks noChangeAspect="1"/>
                </p:cNvPicPr>
                <p:nvPr/>
              </p:nvPicPr>
              <p:blipFill>
                <a:blip r:embed="rId8"/>
                <a:stretch>
                  <a:fillRect/>
                </a:stretch>
              </p:blipFill>
              <p:spPr>
                <a:xfrm>
                  <a:off x="6600812" y="1890709"/>
                  <a:ext cx="5419110" cy="384704"/>
                </a:xfrm>
                <a:prstGeom prst="rect">
                  <a:avLst/>
                </a:prstGeom>
              </p:spPr>
            </p:pic>
            <p:pic>
              <p:nvPicPr>
                <p:cNvPr id="20" name="图片 19">
                  <a:extLst>
                    <a:ext uri="{FF2B5EF4-FFF2-40B4-BE49-F238E27FC236}">
                      <a16:creationId xmlns:a16="http://schemas.microsoft.com/office/drawing/2014/main" id="{7C7FE845-DB13-46EF-B40E-135584E5F928}"/>
                    </a:ext>
                  </a:extLst>
                </p:cNvPr>
                <p:cNvPicPr>
                  <a:picLocks noChangeAspect="1"/>
                </p:cNvPicPr>
                <p:nvPr/>
              </p:nvPicPr>
              <p:blipFill>
                <a:blip r:embed="rId9"/>
                <a:stretch>
                  <a:fillRect/>
                </a:stretch>
              </p:blipFill>
              <p:spPr>
                <a:xfrm>
                  <a:off x="6535269" y="2280852"/>
                  <a:ext cx="5484653" cy="1236643"/>
                </a:xfrm>
                <a:prstGeom prst="rect">
                  <a:avLst/>
                </a:prstGeom>
              </p:spPr>
            </p:pic>
          </p:gr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ECD7D64-79C4-4C7E-A0A6-A5F5E3AAB681}"/>
                      </a:ext>
                    </a:extLst>
                  </p:cNvPr>
                  <p:cNvSpPr/>
                  <p:nvPr/>
                </p:nvSpPr>
                <p:spPr>
                  <a:xfrm>
                    <a:off x="9906000" y="4598964"/>
                    <a:ext cx="367553" cy="125366"/>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𝑎</m:t>
                          </m:r>
                        </m:oMath>
                      </m:oMathPara>
                    </a14:m>
                    <a:endParaRPr lang="zh-CN" altLang="en-US" sz="1400" dirty="0">
                      <a:solidFill>
                        <a:schemeClr val="tx1"/>
                      </a:solidFill>
                    </a:endParaRPr>
                  </a:p>
                </p:txBody>
              </p:sp>
            </mc:Choice>
            <mc:Fallback xmlns="">
              <p:sp>
                <p:nvSpPr>
                  <p:cNvPr id="10" name="矩形 9">
                    <a:extLst>
                      <a:ext uri="{FF2B5EF4-FFF2-40B4-BE49-F238E27FC236}">
                        <a16:creationId xmlns:a16="http://schemas.microsoft.com/office/drawing/2014/main" id="{9ECD7D64-79C4-4C7E-A0A6-A5F5E3AAB681}"/>
                      </a:ext>
                    </a:extLst>
                  </p:cNvPr>
                  <p:cNvSpPr>
                    <a:spLocks noRot="1" noChangeAspect="1" noMove="1" noResize="1" noEditPoints="1" noAdjustHandles="1" noChangeArrowheads="1" noChangeShapeType="1" noTextEdit="1"/>
                  </p:cNvSpPr>
                  <p:nvPr/>
                </p:nvSpPr>
                <p:spPr>
                  <a:xfrm>
                    <a:off x="9906000" y="4598964"/>
                    <a:ext cx="367553" cy="125366"/>
                  </a:xfrm>
                  <a:prstGeom prst="rect">
                    <a:avLst/>
                  </a:prstGeom>
                  <a:blipFill>
                    <a:blip r:embed="rId10"/>
                    <a:stretch>
                      <a:fillRect b="-26087"/>
                    </a:stretch>
                  </a:blipFill>
                  <a:ln>
                    <a:solidFill>
                      <a:schemeClr val="bg1"/>
                    </a:solidFill>
                  </a:ln>
                </p:spPr>
                <p:txBody>
                  <a:bodyPr/>
                  <a:lstStyle/>
                  <a:p>
                    <a:r>
                      <a:rPr lang="zh-CN" altLang="en-US">
                        <a:noFill/>
                      </a:rPr>
                      <a:t> </a:t>
                    </a:r>
                  </a:p>
                </p:txBody>
              </p:sp>
            </mc:Fallback>
          </mc:AlternateContent>
        </p:grpSp>
        <p:sp>
          <p:nvSpPr>
            <p:cNvPr id="2" name="矩形 1">
              <a:extLst>
                <a:ext uri="{FF2B5EF4-FFF2-40B4-BE49-F238E27FC236}">
                  <a16:creationId xmlns:a16="http://schemas.microsoft.com/office/drawing/2014/main" id="{493E25E1-B7BC-4A23-80CF-6CF6D791B7E0}"/>
                </a:ext>
              </a:extLst>
            </p:cNvPr>
            <p:cNvSpPr/>
            <p:nvPr/>
          </p:nvSpPr>
          <p:spPr>
            <a:xfrm>
              <a:off x="6705599" y="4474982"/>
              <a:ext cx="5172715" cy="210805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75962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779789" y="626088"/>
            <a:ext cx="842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RPCH</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9A0A033-F50D-469C-A19C-2E9CDC7E04B1}"/>
                  </a:ext>
                </a:extLst>
              </p:cNvPr>
              <p:cNvSpPr txBox="1"/>
              <p:nvPr/>
            </p:nvSpPr>
            <p:spPr>
              <a:xfrm>
                <a:off x="1327408" y="1163241"/>
                <a:ext cx="7852727" cy="2549480"/>
              </a:xfrm>
              <a:prstGeom prst="rect">
                <a:avLst/>
              </a:prstGeom>
              <a:noFill/>
            </p:spPr>
            <p:txBody>
              <a:bodyPr wrap="none" lIns="0" tIns="0" rIns="0" bIns="0" rtlCol="0">
                <a:spAutoFit/>
              </a:bodyPr>
              <a:lstStyle/>
              <a:p>
                <a:pPr marL="285750" indent="-285750">
                  <a:buFont typeface="Wingdings" panose="05000000000000000000" pitchFamily="2" charset="2"/>
                  <a:buChar char="Ø"/>
                </a:pPr>
                <a14:m>
                  <m:oMath xmlns:m="http://schemas.openxmlformats.org/officeDocument/2006/math">
                    <m:r>
                      <a:rPr lang="en-US" altLang="zh-CN" sz="1400" b="0" i="1" smtClean="0">
                        <a:highlight>
                          <a:srgbClr val="FFFF00"/>
                        </a:highlight>
                        <a:latin typeface="Cambria Math" panose="02040503050406030204" pitchFamily="18" charset="0"/>
                      </a:rPr>
                      <m:t>𝑆𝑒𝑡𝑢𝑝</m:t>
                    </m:r>
                    <m:d>
                      <m:dPr>
                        <m:ctrlPr>
                          <a:rPr lang="en-US" altLang="zh-CN" sz="1400" b="0" i="1" smtClean="0">
                            <a:highlight>
                              <a:srgbClr val="FFFF00"/>
                            </a:highlight>
                            <a:latin typeface="Cambria Math" panose="02040503050406030204" pitchFamily="18" charset="0"/>
                          </a:rPr>
                        </m:ctrlPr>
                      </m:dPr>
                      <m:e>
                        <m:sSup>
                          <m:sSupPr>
                            <m:ctrlPr>
                              <a:rPr lang="en-US" altLang="zh-CN" sz="1400" b="0" i="1" smtClean="0">
                                <a:highlight>
                                  <a:srgbClr val="FFFF00"/>
                                </a:highlight>
                                <a:latin typeface="Cambria Math" panose="02040503050406030204" pitchFamily="18" charset="0"/>
                              </a:rPr>
                            </m:ctrlPr>
                          </m:sSupPr>
                          <m:e>
                            <m:r>
                              <a:rPr lang="en-US" altLang="zh-CN" sz="1400" b="0" i="1" smtClean="0">
                                <a:highlight>
                                  <a:srgbClr val="FFFF00"/>
                                </a:highlight>
                                <a:latin typeface="Cambria Math" panose="02040503050406030204" pitchFamily="18" charset="0"/>
                              </a:rPr>
                              <m:t>1</m:t>
                            </m:r>
                          </m:e>
                          <m:sup>
                            <m:r>
                              <a:rPr lang="en-US" altLang="zh-CN" sz="1400" b="0" i="1" smtClean="0">
                                <a:highlight>
                                  <a:srgbClr val="FFFF00"/>
                                </a:highlight>
                                <a:latin typeface="Cambria Math" panose="02040503050406030204" pitchFamily="18" charset="0"/>
                              </a:rPr>
                              <m:t>𝑘</m:t>
                            </m:r>
                          </m:sup>
                        </m:sSup>
                        <m:r>
                          <a:rPr lang="en-US" altLang="zh-CN" sz="1400" b="0" i="1" smtClean="0">
                            <a:highlight>
                              <a:srgbClr val="FFFF00"/>
                            </a:highlight>
                            <a:latin typeface="Cambria Math" panose="02040503050406030204" pitchFamily="18" charset="0"/>
                          </a:rPr>
                          <m:t>,</m:t>
                        </m:r>
                        <m:r>
                          <a:rPr lang="en-US" altLang="zh-CN" sz="1400" b="0" i="1" smtClean="0">
                            <a:highlight>
                              <a:srgbClr val="FFFF00"/>
                            </a:highlight>
                            <a:latin typeface="Cambria Math" panose="02040503050406030204" pitchFamily="18" charset="0"/>
                          </a:rPr>
                          <m:t>𝑛</m:t>
                        </m:r>
                      </m:e>
                    </m:d>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r>
                          <a:rPr lang="en-US" altLang="zh-CN" sz="1400" b="0" i="1" smtClean="0">
                            <a:highlight>
                              <a:srgbClr val="FFFF00"/>
                            </a:highlight>
                            <a:latin typeface="Cambria Math" panose="02040503050406030204" pitchFamily="18" charset="0"/>
                            <a:ea typeface="Cambria Math" panose="02040503050406030204" pitchFamily="18" charset="0"/>
                          </a:rPr>
                          <m:t>𝑚𝑝𝑘</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𝑚𝑠𝑘</m:t>
                        </m:r>
                      </m:e>
                    </m:d>
                  </m:oMath>
                </a14:m>
                <a:endParaRPr lang="en-US" altLang="zh-CN" sz="1400" b="0" dirty="0">
                  <a:highlight>
                    <a:srgbClr val="FFFF00"/>
                  </a:highlight>
                  <a:ea typeface="Cambria Math" panose="02040503050406030204" pitchFamily="18" charset="0"/>
                </a:endParaRPr>
              </a:p>
              <a:p>
                <a:pPr marL="800100" lvl="1" indent="-342900">
                  <a:buFont typeface="+mj-lt"/>
                  <a:buAutoNum type="arabicPeriod"/>
                </a:pPr>
                <a:r>
                  <a:rPr lang="zh-CN" altLang="en-US" sz="1400" dirty="0"/>
                  <a:t> </a:t>
                </a:r>
                <a14:m>
                  <m:oMath xmlns:m="http://schemas.openxmlformats.org/officeDocument/2006/math">
                    <m:r>
                      <m:rPr>
                        <m:sty m:val="p"/>
                      </m:rPr>
                      <a:rPr lang="en-US" altLang="zh-CN" sz="1400" b="0" i="0" smtClean="0">
                        <a:latin typeface="Cambria Math" panose="02040503050406030204" pitchFamily="18" charset="0"/>
                      </a:rPr>
                      <m:t>RABE</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𝑆𝑒𝑡𝑢𝑝</m:t>
                    </m:r>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1</m:t>
                            </m:r>
                          </m:e>
                          <m:sup>
                            <m:r>
                              <a:rPr lang="en-US" altLang="zh-CN" sz="1400" b="0" i="1" smtClean="0">
                                <a:latin typeface="Cambria Math" panose="02040503050406030204" pitchFamily="18" charset="0"/>
                              </a:rPr>
                              <m:t>𝑘</m:t>
                            </m:r>
                          </m:sup>
                        </m:sSup>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𝑛</m:t>
                        </m:r>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𝑚𝑝𝑘</m:t>
                            </m:r>
                          </m:e>
                          <m:sub>
                            <m:r>
                              <a:rPr lang="en-US" altLang="zh-CN" sz="1400" b="0" i="1" smtClean="0">
                                <a:latin typeface="Cambria Math" panose="02040503050406030204" pitchFamily="18" charset="0"/>
                                <a:ea typeface="Cambria Math" panose="02040503050406030204" pitchFamily="18" charset="0"/>
                              </a:rPr>
                              <m:t>𝑅𝐴𝐵𝐸</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𝑚</m:t>
                            </m:r>
                            <m:r>
                              <a:rPr lang="en-US" altLang="zh-CN" sz="1400" b="0" i="1" smtClean="0">
                                <a:latin typeface="Cambria Math" panose="02040503050406030204" pitchFamily="18" charset="0"/>
                                <a:ea typeface="Cambria Math" panose="02040503050406030204" pitchFamily="18" charset="0"/>
                              </a:rPr>
                              <m:t>𝑠</m:t>
                            </m:r>
                            <m:r>
                              <a:rPr lang="en-US" altLang="zh-CN" sz="1400" i="1">
                                <a:latin typeface="Cambria Math" panose="02040503050406030204" pitchFamily="18" charset="0"/>
                                <a:ea typeface="Cambria Math" panose="02040503050406030204" pitchFamily="18" charset="0"/>
                              </a:rPr>
                              <m:t>𝑘</m:t>
                            </m:r>
                          </m:e>
                          <m:sub>
                            <m:r>
                              <a:rPr lang="en-US" altLang="zh-CN" sz="1400" b="0" i="1" smtClean="0">
                                <a:latin typeface="Cambria Math" panose="02040503050406030204" pitchFamily="18" charset="0"/>
                                <a:ea typeface="Cambria Math" panose="02040503050406030204" pitchFamily="18" charset="0"/>
                              </a:rPr>
                              <m:t>𝑅</m:t>
                            </m:r>
                            <m:r>
                              <a:rPr lang="en-US" altLang="zh-CN" sz="1400" i="1">
                                <a:latin typeface="Cambria Math" panose="02040503050406030204" pitchFamily="18" charset="0"/>
                                <a:ea typeface="Cambria Math" panose="02040503050406030204" pitchFamily="18" charset="0"/>
                              </a:rPr>
                              <m:t>𝐴𝐵𝐸</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𝑠𝑡</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𝑟𝑙</m:t>
                        </m:r>
                      </m:e>
                    </m:d>
                  </m:oMath>
                </a14:m>
                <a:endParaRPr lang="en-US" altLang="zh-CN" sz="1400" b="0" dirty="0">
                  <a:ea typeface="Cambria Math" panose="02040503050406030204" pitchFamily="18" charset="0"/>
                </a:endParaRPr>
              </a:p>
              <a:p>
                <a:pPr lvl="3"/>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𝑎</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𝑏</m:t>
                          </m:r>
                        </m:e>
                        <m:sub>
                          <m:r>
                            <a:rPr lang="en-US" altLang="zh-CN" sz="1400" i="1">
                              <a:latin typeface="Cambria Math" panose="02040503050406030204" pitchFamily="18" charset="0"/>
                              <a:ea typeface="Cambria Math" panose="02040503050406030204" pitchFamily="18" charset="0"/>
                            </a:rPr>
                            <m:t>1</m:t>
                          </m:r>
                        </m:sub>
                      </m:sSub>
                      <m:r>
                        <a:rPr lang="en-US" altLang="zh-CN" sz="1400" b="1"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𝑏</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smtClean="0">
                          <a:latin typeface="Cambria Math" panose="02040503050406030204" pitchFamily="18" charset="0"/>
                          <a:ea typeface="Cambria Math" panose="02040503050406030204" pitchFamily="18" charset="0"/>
                        </a:rPr>
                        <m:t>∈</m:t>
                      </m:r>
                      <m:sSubSup>
                        <m:sSubSupPr>
                          <m:ctrlPr>
                            <a:rPr lang="en-US" altLang="zh-CN" sz="140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𝑍</m:t>
                          </m:r>
                        </m:e>
                        <m:sub>
                          <m:r>
                            <a:rPr lang="en-US" altLang="zh-CN" sz="1400" b="0" i="1" smtClean="0">
                              <a:latin typeface="Cambria Math" panose="02040503050406030204" pitchFamily="18" charset="0"/>
                              <a:ea typeface="Cambria Math" panose="02040503050406030204" pitchFamily="18" charset="0"/>
                            </a:rPr>
                            <m:t>𝑃</m:t>
                          </m:r>
                        </m:sub>
                        <m:sup>
                          <m:r>
                            <a:rPr lang="en-US" altLang="zh-CN" sz="1400" b="0" i="1" smtClean="0">
                              <a:latin typeface="Cambria Math" panose="02040503050406030204" pitchFamily="18" charset="0"/>
                              <a:ea typeface="Cambria Math" panose="02040503050406030204" pitchFamily="18" charset="0"/>
                            </a:rPr>
                            <m:t>∗</m:t>
                          </m:r>
                        </m:sup>
                      </m:sSubSup>
                      <m:r>
                        <a:rPr lang="en-US" altLang="zh-CN" sz="1400" b="1"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b="1" i="1" smtClean="0">
                          <a:latin typeface="Cambria Math" panose="02040503050406030204" pitchFamily="18" charset="0"/>
                          <a:ea typeface="Cambria Math" panose="02040503050406030204" pitchFamily="18" charset="0"/>
                        </a:rPr>
                        <m:t>∈</m:t>
                      </m:r>
                      <m:sSub>
                        <m:sSubPr>
                          <m:ctrlPr>
                            <a:rPr lang="en-US" altLang="zh-CN" sz="1400" b="1"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𝑍</m:t>
                          </m:r>
                        </m:e>
                        <m:sub>
                          <m:r>
                            <a:rPr lang="en-US" altLang="zh-CN" sz="1400" b="1" i="1" smtClean="0">
                              <a:latin typeface="Cambria Math" panose="02040503050406030204" pitchFamily="18" charset="0"/>
                              <a:ea typeface="Cambria Math" panose="02040503050406030204" pitchFamily="18" charset="0"/>
                            </a:rPr>
                            <m:t>𝑷</m:t>
                          </m:r>
                        </m:sub>
                      </m:sSub>
                    </m:oMath>
                  </m:oMathPara>
                </a14:m>
                <a:endParaRPr lang="en-US" altLang="zh-CN" sz="1400" b="1" dirty="0">
                  <a:ea typeface="Cambria Math" panose="02040503050406030204" pitchFamily="18" charset="0"/>
                </a:endParaRPr>
              </a:p>
              <a:p>
                <a:pPr lvl="3"/>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𝑚𝑝𝑘</m:t>
                          </m:r>
                        </m:e>
                        <m:sub>
                          <m:r>
                            <a:rPr lang="en-US" altLang="zh-CN" sz="1400" b="0" i="1" smtClean="0">
                              <a:latin typeface="Cambria Math" panose="02040503050406030204" pitchFamily="18" charset="0"/>
                              <a:ea typeface="Cambria Math" panose="02040503050406030204" pitchFamily="18" charset="0"/>
                            </a:rPr>
                            <m:t>𝑅𝐴𝐵𝐸</m:t>
                          </m:r>
                        </m:sub>
                      </m:sSub>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h</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h</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1</m:t>
                                  </m:r>
                                </m:sub>
                              </m:sSub>
                            </m:sup>
                          </m:sSup>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h</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b="0" i="1" smtClean="0">
                                      <a:latin typeface="Cambria Math" panose="02040503050406030204" pitchFamily="18" charset="0"/>
                                      <a:ea typeface="Cambria Math" panose="02040503050406030204" pitchFamily="18" charset="0"/>
                                    </a:rPr>
                                    <m:t>2</m:t>
                                  </m:r>
                                </m:sub>
                              </m:sSub>
                            </m:sup>
                          </m:sSup>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𝑇</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𝑒</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𝑔</m:t>
                                  </m:r>
                                  <m:r>
                                    <a:rPr lang="en-US" altLang="zh-CN" sz="1400" b="0" i="1" smtClean="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h</m:t>
                                  </m:r>
                                </m:e>
                              </m:d>
                            </m:e>
                            <m:sup>
                              <m:sSub>
                                <m:sSubPr>
                                  <m:ctrlPr>
                                    <a:rPr lang="en-US" altLang="zh-CN" sz="1400" i="1">
                                      <a:latin typeface="Cambria Math" panose="02040503050406030204" pitchFamily="18" charset="0"/>
                                      <a:ea typeface="Cambria Math" panose="02040503050406030204" pitchFamily="18" charset="0"/>
                                    </a:rPr>
                                  </m:ctrlPr>
                                </m:sSub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3</m:t>
                                  </m:r>
                                </m:sub>
                              </m:sSub>
                            </m:sup>
                          </m:sSup>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𝑇</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𝑒</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𝑔</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h</m:t>
                                  </m:r>
                                </m:e>
                              </m:d>
                            </m:e>
                            <m:sup>
                              <m:sSub>
                                <m:sSubPr>
                                  <m:ctrlPr>
                                    <a:rPr lang="en-US" altLang="zh-CN" sz="1400" i="1">
                                      <a:latin typeface="Cambria Math" panose="02040503050406030204" pitchFamily="18" charset="0"/>
                                      <a:ea typeface="Cambria Math" panose="02040503050406030204" pitchFamily="18" charset="0"/>
                                    </a:rPr>
                                  </m:ctrlPr>
                                </m:sSub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𝑎</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3</m:t>
                                  </m:r>
                                </m:sub>
                              </m:sSub>
                            </m:sup>
                          </m:sSup>
                        </m:e>
                      </m:d>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b="0" i="1" dirty="0">
                  <a:latin typeface="Cambria Math" panose="02040503050406030204" pitchFamily="18" charset="0"/>
                  <a:ea typeface="Cambria Math" panose="02040503050406030204" pitchFamily="18" charset="0"/>
                </a:endParaRPr>
              </a:p>
              <a:p>
                <a:pPr lvl="3"/>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𝑚</m:t>
                        </m:r>
                        <m:r>
                          <a:rPr lang="en-US" altLang="zh-CN" sz="1400" b="0" i="1" smtClean="0">
                            <a:latin typeface="Cambria Math" panose="02040503050406030204" pitchFamily="18" charset="0"/>
                            <a:ea typeface="Cambria Math" panose="02040503050406030204" pitchFamily="18" charset="0"/>
                          </a:rPr>
                          <m:t>𝑠</m:t>
                        </m:r>
                        <m:r>
                          <a:rPr lang="en-US" altLang="zh-CN" sz="1400" i="1">
                            <a:latin typeface="Cambria Math" panose="02040503050406030204" pitchFamily="18" charset="0"/>
                            <a:ea typeface="Cambria Math" panose="02040503050406030204" pitchFamily="18" charset="0"/>
                          </a:rPr>
                          <m:t>𝑘</m:t>
                        </m:r>
                      </m:e>
                      <m:sub>
                        <m:r>
                          <a:rPr lang="en-US" altLang="zh-CN" sz="1400" b="0" i="1" smtClean="0">
                            <a:latin typeface="Cambria Math" panose="02040503050406030204" pitchFamily="18" charset="0"/>
                            <a:ea typeface="Cambria Math" panose="02040503050406030204" pitchFamily="18" charset="0"/>
                          </a:rPr>
                          <m:t>𝑅</m:t>
                        </m:r>
                        <m:r>
                          <a:rPr lang="en-US" altLang="zh-CN" sz="1400" i="1">
                            <a:latin typeface="Cambria Math" panose="02040503050406030204" pitchFamily="18" charset="0"/>
                            <a:ea typeface="Cambria Math" panose="02040503050406030204" pitchFamily="18" charset="0"/>
                          </a:rPr>
                          <m:t>𝐴𝐵𝐸</m:t>
                        </m:r>
                      </m:sub>
                    </m:sSub>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𝑔</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h</m:t>
                        </m:r>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𝑏</m:t>
                            </m:r>
                          </m:e>
                          <m:sub>
                            <m:r>
                              <a:rPr lang="en-US" altLang="zh-CN" sz="1400" i="1">
                                <a:latin typeface="Cambria Math" panose="02040503050406030204" pitchFamily="18" charset="0"/>
                                <a:ea typeface="Cambria Math" panose="02040503050406030204" pitchFamily="18" charset="0"/>
                              </a:rPr>
                              <m:t>1</m:t>
                            </m:r>
                          </m:sub>
                        </m:sSub>
                        <m:r>
                          <a:rPr lang="en-US" altLang="zh-CN" sz="1400" b="1"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𝑏</m:t>
                            </m:r>
                          </m:e>
                          <m:sub>
                            <m:r>
                              <a:rPr lang="en-US" altLang="zh-CN" sz="1400" i="1">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𝑔</m:t>
                            </m:r>
                          </m:e>
                          <m:sup>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1</m:t>
                                </m:r>
                              </m:sub>
                            </m:sSub>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𝑔</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2</m:t>
                                </m:r>
                              </m:sub>
                            </m:sSub>
                          </m:sup>
                        </m:sSup>
                        <m:r>
                          <a:rPr lang="zh-CN" altLang="en-US" sz="140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𝑔</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3</m:t>
                                </m:r>
                              </m:sub>
                            </m:sSub>
                          </m:sup>
                        </m:sSup>
                      </m:e>
                    </m:d>
                    <m:r>
                      <a:rPr lang="zh-CN" altLang="en-US"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𝐵𝑇</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𝑠𝑡</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𝑟𝑙</m:t>
                    </m:r>
                    <m:r>
                      <a:rPr lang="zh-CN" altLang="en-US"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𝐵𝑇</m:t>
                    </m:r>
                  </m:oMath>
                </a14:m>
                <a:r>
                  <a:rPr lang="zh-CN" altLang="en-US" sz="1400" b="1" dirty="0">
                    <a:ea typeface="Cambria Math" panose="02040503050406030204" pitchFamily="18" charset="0"/>
                  </a:rPr>
                  <a:t>：</a:t>
                </a: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𝑛</m:t>
                    </m:r>
                    <m:r>
                      <a:rPr lang="en-US" altLang="zh-CN" sz="1400" i="1" dirty="0" smtClean="0">
                        <a:latin typeface="Cambria Math" panose="02040503050406030204" pitchFamily="18" charset="0"/>
                        <a:ea typeface="Cambria Math" panose="02040503050406030204" pitchFamily="18" charset="0"/>
                      </a:rPr>
                      <m:t> </m:t>
                    </m:r>
                    <m:r>
                      <a:rPr lang="en-US" altLang="zh-CN" sz="1400" i="1" dirty="0" smtClean="0">
                        <a:latin typeface="Cambria Math" panose="02040503050406030204" pitchFamily="18" charset="0"/>
                        <a:ea typeface="Cambria Math" panose="02040503050406030204" pitchFamily="18" charset="0"/>
                      </a:rPr>
                      <m:t>𝑙𝑒𝑎𝑓</m:t>
                    </m:r>
                    <m:r>
                      <a:rPr lang="en-US" altLang="zh-CN" sz="1400" i="1" dirty="0" smtClean="0">
                        <a:latin typeface="Cambria Math" panose="02040503050406030204" pitchFamily="18" charset="0"/>
                        <a:ea typeface="Cambria Math" panose="02040503050406030204" pitchFamily="18" charset="0"/>
                      </a:rPr>
                      <m:t> </m:t>
                    </m:r>
                    <m:r>
                      <a:rPr lang="en-US" altLang="zh-CN" sz="1400" i="1" dirty="0" smtClean="0">
                        <a:latin typeface="Cambria Math" panose="02040503050406030204" pitchFamily="18" charset="0"/>
                        <a:ea typeface="Cambria Math" panose="02040503050406030204" pitchFamily="18" charset="0"/>
                      </a:rPr>
                      <m:t>𝑛𝑜𝑑𝑒𝑠</m:t>
                    </m:r>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m:rPr>
                        <m:sty m:val="p"/>
                      </m:rPr>
                      <a:rPr lang="en-US" altLang="zh-CN" sz="1400" b="0" i="0" smtClean="0">
                        <a:latin typeface="Cambria Math" panose="02040503050406030204" pitchFamily="18" charset="0"/>
                      </a:rPr>
                      <m:t>Pick</m:t>
                    </m:r>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𝑒</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𝑁</m:t>
                        </m:r>
                      </m:e>
                      <m:sup>
                        <m:r>
                          <a:rPr lang="en-US" altLang="zh-CN" sz="1400" b="0" i="1" smtClean="0">
                            <a:latin typeface="Cambria Math" panose="02040503050406030204" pitchFamily="18" charset="0"/>
                            <a:ea typeface="Cambria Math" panose="02040503050406030204" pitchFamily="18" charset="0"/>
                          </a:rPr>
                          <m:t>′</m:t>
                        </m:r>
                      </m:sup>
                    </m:sSup>
                    <m:r>
                      <a:rPr lang="en-US" altLang="zh-CN" sz="1400" b="0" i="1" smtClean="0">
                        <a:latin typeface="Cambria Math" panose="02040503050406030204" pitchFamily="18" charset="0"/>
                        <a:ea typeface="Cambria Math" panose="02040503050406030204" pitchFamily="18" charset="0"/>
                      </a:rPr>
                      <m:t>,</m:t>
                    </m:r>
                    <m:r>
                      <a:rPr lang="en-US" altLang="zh-CN" sz="1400" b="0" i="0" smtClean="0">
                        <a:latin typeface="Cambria Math" panose="02040503050406030204" pitchFamily="18" charset="0"/>
                      </a:rPr>
                      <m:t>  </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rPr>
                          <m:t>𝑁</m:t>
                        </m:r>
                      </m:e>
                      <m:sup>
                        <m:r>
                          <a:rPr lang="en-US" altLang="zh-CN" sz="1400" b="0" i="0" smtClean="0">
                            <a:latin typeface="Cambria Math" panose="02040503050406030204" pitchFamily="18" charset="0"/>
                          </a:rPr>
                          <m:t>′</m:t>
                        </m:r>
                      </m:sup>
                    </m:sSup>
                    <m:r>
                      <a:rPr lang="en-US" altLang="zh-CN" sz="1400" b="0" i="0" smtClean="0">
                        <a:latin typeface="Cambria Math" panose="02040503050406030204" pitchFamily="18" charset="0"/>
                      </a:rPr>
                      <m:t>=</m:t>
                    </m:r>
                    <m:r>
                      <m:rPr>
                        <m:sty m:val="p"/>
                      </m:rPr>
                      <a:rPr lang="en-US" altLang="zh-CN" sz="1400" b="0" i="0" smtClean="0">
                        <a:latin typeface="Cambria Math" panose="02040503050406030204" pitchFamily="18" charset="0"/>
                      </a:rPr>
                      <m:t>max</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𝑁</m:t>
                        </m:r>
                        <m:r>
                          <a:rPr lang="en-US" altLang="zh-CN" sz="1400" b="0" i="1" smtClean="0">
                            <a:latin typeface="Cambria Math" panose="02040503050406030204" pitchFamily="18" charset="0"/>
                            <a:ea typeface="Cambria Math" panose="02040503050406030204" pitchFamily="18" charset="0"/>
                          </a:rPr>
                          <m:t>∈</m:t>
                        </m:r>
                        <m:r>
                          <a:rPr lang="el-GR" altLang="zh-CN" sz="1400" b="0" i="1" smtClean="0">
                            <a:latin typeface="Cambria Math" panose="02040503050406030204" pitchFamily="18" charset="0"/>
                            <a:ea typeface="Cambria Math" panose="02040503050406030204" pitchFamily="18" charset="0"/>
                          </a:rPr>
                          <m:t>ℕ</m:t>
                        </m:r>
                        <m:r>
                          <a:rPr lang="en-US" altLang="zh-CN" sz="1400" b="0" i="0" smtClean="0">
                            <a:latin typeface="Cambria Math" panose="02040503050406030204" pitchFamily="18" charset="0"/>
                            <a:ea typeface="Cambria Math" panose="02040503050406030204" pitchFamily="18" charset="0"/>
                          </a:rPr>
                          <m:t>:</m:t>
                        </m:r>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R</m:t>
                        </m:r>
                        <m:r>
                          <a:rPr lang="en-US" altLang="zh-CN" sz="1400" b="0" i="1" smtClean="0">
                            <a:latin typeface="Cambria Math" panose="02040503050406030204" pitchFamily="18" charset="0"/>
                          </a:rPr>
                          <m:t>𝑆𝐴</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𝑆𝑒𝑡𝑢𝑝</m:t>
                        </m:r>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1</m:t>
                                </m:r>
                              </m:e>
                              <m:sup>
                                <m:r>
                                  <a:rPr lang="en-US" altLang="zh-CN" sz="1400" b="0" i="1" smtClean="0">
                                    <a:latin typeface="Cambria Math" panose="02040503050406030204" pitchFamily="18" charset="0"/>
                                  </a:rPr>
                                  <m:t>𝑘</m:t>
                                </m:r>
                              </m:sup>
                            </m:sSup>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𝑟</m:t>
                            </m:r>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𝑁</m:t>
                            </m:r>
                            <m:r>
                              <a:rPr lang="en-US" altLang="zh-CN" sz="1400" b="0" i="1" smtClean="0">
                                <a:latin typeface="Cambria Math" panose="02040503050406030204" pitchFamily="18" charset="0"/>
                                <a:ea typeface="Cambria Math" panose="02040503050406030204" pitchFamily="18" charset="0"/>
                              </a:rPr>
                              <m:t>,∙,∙,∙,∙</m:t>
                            </m:r>
                          </m:e>
                        </m:d>
                      </m:e>
                    </m:d>
                  </m:oMath>
                </a14:m>
                <a:endParaRPr lang="en-US" altLang="zh-CN" sz="1400" b="0" dirty="0">
                  <a:ea typeface="Cambria Math" panose="02040503050406030204" pitchFamily="18" charset="0"/>
                </a:endParaRPr>
              </a:p>
              <a:p>
                <a:pPr marL="800100" lvl="1" indent="-342900">
                  <a:buFont typeface="+mj-lt"/>
                  <a:buAutoNum type="arabicPeriod"/>
                </a:pPr>
                <a14:m>
                  <m:oMath xmlns:m="http://schemas.openxmlformats.org/officeDocument/2006/math">
                    <m:r>
                      <m:rPr>
                        <m:sty m:val="p"/>
                      </m:rPr>
                      <a:rPr lang="en-US" altLang="zh-CN" sz="1400" b="0" i="0" smtClean="0">
                        <a:latin typeface="Cambria Math" panose="02040503050406030204" pitchFamily="18" charset="0"/>
                      </a:rPr>
                      <m:t>R</m:t>
                    </m:r>
                    <m:r>
                      <a:rPr lang="en-US" altLang="zh-CN" sz="1400" b="0" i="1" smtClean="0">
                        <a:latin typeface="Cambria Math" panose="02040503050406030204" pitchFamily="18" charset="0"/>
                      </a:rPr>
                      <m:t>𝑆𝐴</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𝑆𝑒𝑡𝑢𝑝</m:t>
                    </m:r>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1</m:t>
                            </m:r>
                          </m:e>
                          <m:sup>
                            <m:r>
                              <a:rPr lang="en-US" altLang="zh-CN" sz="1400" b="0" i="1" smtClean="0">
                                <a:latin typeface="Cambria Math" panose="02040503050406030204" pitchFamily="18" charset="0"/>
                              </a:rPr>
                              <m:t>𝑘</m:t>
                            </m:r>
                          </m:sup>
                        </m:sSup>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𝑞</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e>
                    </m:d>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:{0,1}→</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𝑍</m:t>
                        </m:r>
                      </m:e>
                      <m: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sub>
                      <m:sup>
                        <m:r>
                          <a:rPr lang="en-US" altLang="zh-CN" sz="1400" i="1">
                            <a:latin typeface="Cambria Math" panose="02040503050406030204" pitchFamily="18" charset="0"/>
                            <a:ea typeface="Cambria Math" panose="02040503050406030204" pitchFamily="18" charset="0"/>
                          </a:rPr>
                          <m:t>∗</m:t>
                        </m:r>
                      </m:sup>
                    </m:sSubSup>
                  </m:oMath>
                </a14:m>
                <a:r>
                  <a:rPr lang="zh-CN" altLang="en-US" sz="1400" dirty="0">
                    <a:ea typeface="Cambria Math" panose="02040503050406030204" pitchFamily="18" charset="0"/>
                  </a:rPr>
                  <a:t>，</a:t>
                </a:r>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3</m:t>
                        </m:r>
                      </m:sub>
                    </m:sSub>
                    <m:sSup>
                      <m:sSupPr>
                        <m:ctrlPr>
                          <a:rPr lang="en-US" altLang="zh-CN" sz="1400" i="1" smtClean="0">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:{0,1}</m:t>
                        </m:r>
                      </m:e>
                      <m:sup>
                        <m:r>
                          <a:rPr lang="en-US" altLang="zh-CN" sz="1400" b="0" i="1" smtClean="0">
                            <a:latin typeface="Cambria Math" panose="02040503050406030204" pitchFamily="18" charset="0"/>
                            <a:ea typeface="Cambria Math" panose="02040503050406030204" pitchFamily="18" charset="0"/>
                          </a:rPr>
                          <m:t>∗</m:t>
                        </m:r>
                      </m:sup>
                    </m:sSup>
                    <m:r>
                      <a:rPr lang="en-US" altLang="zh-CN" sz="1400" i="1">
                        <a:latin typeface="Cambria Math" panose="02040503050406030204" pitchFamily="18" charset="0"/>
                        <a:ea typeface="Cambria Math" panose="02040503050406030204" pitchFamily="18" charset="0"/>
                      </a:rPr>
                      <m:t>→</m:t>
                    </m:r>
                    <m:sSub>
                      <m:sSubPr>
                        <m:ctrlPr>
                          <a:rPr lang="en-US" altLang="zh-CN" sz="1400" b="1" i="1">
                            <a:latin typeface="Cambria Math" panose="02040503050406030204" pitchFamily="18" charset="0"/>
                            <a:ea typeface="Cambria Math" panose="02040503050406030204" pitchFamily="18" charset="0"/>
                          </a:rPr>
                        </m:ctrlPr>
                      </m:sSubPr>
                      <m:e>
                        <m:r>
                          <a:rPr lang="en-US" altLang="zh-CN" sz="1400" b="1" i="1" smtClean="0">
                            <a:latin typeface="Cambria Math" panose="02040503050406030204" pitchFamily="18" charset="0"/>
                            <a:ea typeface="Cambria Math" panose="02040503050406030204" pitchFamily="18" charset="0"/>
                          </a:rPr>
                          <m:t>ℤ</m:t>
                        </m:r>
                      </m:e>
                      <m:sub>
                        <m:r>
                          <a:rPr lang="en-US" altLang="zh-CN" sz="1400" b="1" i="1">
                            <a:latin typeface="Cambria Math" panose="02040503050406030204" pitchFamily="18" charset="0"/>
                            <a:ea typeface="Cambria Math" panose="02040503050406030204" pitchFamily="18" charset="0"/>
                          </a:rPr>
                          <m:t>𝑷</m:t>
                        </m:r>
                      </m:sub>
                    </m:sSub>
                    <m:r>
                      <a:rPr lang="en-US" altLang="zh-CN" sz="1400" b="1" i="1" smtClean="0">
                        <a:latin typeface="Cambria Math" panose="02040503050406030204" pitchFamily="18" charset="0"/>
                        <a:ea typeface="Cambria Math" panose="02040503050406030204" pitchFamily="18" charset="0"/>
                      </a:rPr>
                      <m:t>×</m:t>
                    </m:r>
                  </m:oMath>
                </a14:m>
                <a:r>
                  <a:rPr lang="en-US" altLang="zh-CN" sz="1400" b="1" dirty="0">
                    <a:ea typeface="Cambria Math" panose="02040503050406030204" pitchFamily="18" charset="0"/>
                  </a:rPr>
                  <a:t> </a:t>
                </a:r>
                <a14:m>
                  <m:oMath xmlns:m="http://schemas.openxmlformats.org/officeDocument/2006/math">
                    <m:sSub>
                      <m:sSubPr>
                        <m:ctrlPr>
                          <a:rPr lang="en-US" altLang="zh-CN" sz="1400" b="1" i="1">
                            <a:latin typeface="Cambria Math" panose="02040503050406030204" pitchFamily="18" charset="0"/>
                            <a:ea typeface="Cambria Math" panose="02040503050406030204" pitchFamily="18" charset="0"/>
                          </a:rPr>
                        </m:ctrlPr>
                      </m:sSubPr>
                      <m:e>
                        <m:r>
                          <a:rPr lang="en-US" altLang="zh-CN" sz="1400" b="1" i="1">
                            <a:latin typeface="Cambria Math" panose="02040503050406030204" pitchFamily="18" charset="0"/>
                            <a:ea typeface="Cambria Math" panose="02040503050406030204" pitchFamily="18" charset="0"/>
                          </a:rPr>
                          <m:t>ℤ</m:t>
                        </m:r>
                      </m:e>
                      <m:sub>
                        <m:r>
                          <a:rPr lang="en-US" altLang="zh-CN" sz="1400" b="1" i="1">
                            <a:latin typeface="Cambria Math" panose="02040503050406030204" pitchFamily="18" charset="0"/>
                            <a:ea typeface="Cambria Math" panose="02040503050406030204" pitchFamily="18" charset="0"/>
                          </a:rPr>
                          <m:t>𝑷</m:t>
                        </m:r>
                      </m:sub>
                    </m:sSub>
                  </m:oMath>
                </a14:m>
                <a:endParaRPr lang="en-US" altLang="zh-CN" sz="1400" b="1" i="1" dirty="0">
                  <a:latin typeface="Cambria Math" panose="02040503050406030204" pitchFamily="18" charset="0"/>
                  <a:ea typeface="Cambria Math" panose="02040503050406030204" pitchFamily="18" charset="0"/>
                </a:endParaRPr>
              </a:p>
              <a:p>
                <a:pPr lvl="3"/>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𝑐𝑜𝑚𝑝𝑢𝑡</m:t>
                    </m:r>
                    <m:r>
                      <a:rPr lang="en-US" altLang="zh-CN" sz="1400" i="1" dirty="0">
                        <a:latin typeface="Cambria Math" panose="02040503050406030204" pitchFamily="18" charset="0"/>
                        <a:ea typeface="Cambria Math" panose="02040503050406030204" pitchFamily="18" charset="0"/>
                      </a:rPr>
                      <m:t>𝑒</m:t>
                    </m:r>
                  </m:oMath>
                </a14:m>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1</m:t>
                        </m:r>
                      </m:sub>
                    </m:sSub>
                    <m:r>
                      <a:rPr lang="zh-CN" altLang="en-US" sz="1400" i="1">
                        <a:latin typeface="Cambria Math" panose="02040503050406030204" pitchFamily="18" charset="0"/>
                        <a:ea typeface="Cambria Math" panose="02040503050406030204" pitchFamily="18" charset="0"/>
                      </a:rPr>
                      <m:t>，</m:t>
                    </m:r>
                    <m:d>
                      <m:dPr>
                        <m:ctrlPr>
                          <a:rPr lang="en-US" altLang="zh-CN" sz="1400" i="1" dirty="0" smtClean="0">
                            <a:latin typeface="Cambria Math" panose="02040503050406030204" pitchFamily="18" charset="0"/>
                            <a:ea typeface="Cambria Math" panose="02040503050406030204" pitchFamily="18" charset="0"/>
                          </a:rPr>
                        </m:ctrlPr>
                      </m:dPr>
                      <m:e>
                        <m:r>
                          <a:rPr lang="en-US" altLang="zh-CN" sz="1400" b="0" i="1" dirty="0" smtClean="0">
                            <a:latin typeface="Cambria Math" panose="02040503050406030204" pitchFamily="18" charset="0"/>
                            <a:ea typeface="Cambria Math" panose="02040503050406030204" pitchFamily="18" charset="0"/>
                          </a:rPr>
                          <m:t>𝑒</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1</m:t>
                            </m:r>
                          </m:sub>
                        </m:sSub>
                      </m:e>
                    </m:d>
                    <m:r>
                      <a:rPr lang="en-US" altLang="zh-CN" sz="1400" i="1" dirty="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1 </m:t>
                    </m:r>
                    <m:r>
                      <a:rPr lang="en-US" altLang="zh-CN" sz="1400" b="0" i="1" dirty="0" smtClean="0">
                        <a:latin typeface="Cambria Math" panose="02040503050406030204" pitchFamily="18" charset="0"/>
                        <a:ea typeface="Cambria Math" panose="02040503050406030204" pitchFamily="18" charset="0"/>
                      </a:rPr>
                      <m:t>𝑚𝑜𝑑</m:t>
                    </m:r>
                    <m:r>
                      <a:rPr lang="en-US" altLang="zh-CN" sz="1400" b="0" i="1" dirty="0" smtClean="0">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−1</m:t>
                    </m:r>
                    <m:r>
                      <a:rPr lang="en-US" altLang="zh-CN" sz="1400" b="0" i="1" dirty="0"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d>
                      <m:dPr>
                        <m:ctrlPr>
                          <a:rPr lang="en-US" altLang="zh-CN" sz="1400" i="1" dirty="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𝑞</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−1</m:t>
                        </m:r>
                      </m:e>
                    </m:d>
                  </m:oMath>
                </a14:m>
                <a:endParaRPr lang="en-US" altLang="zh-CN" sz="1400" b="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𝑐h𝑜𝑜𝑠𝑒</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𝑎</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𝑠𝑦𝑚𝑚𝑒𝑡𝑟𝑖𝑐</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𝑘𝑒𝑦</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𝑒𝑛𝑐𝑟𝑦𝑝𝑡𝑖𝑜𝑛</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𝑆𝐸</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𝐾𝐺𝑒𝑛</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𝐸𝑛𝑐</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𝐷𝑒𝑐</m:t>
                    </m:r>
                    <m:r>
                      <a:rPr lang="en-US" altLang="zh-CN" sz="1400" b="0" i="1" smtClean="0">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lvl="3"/>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𝑆𝐸</m:t>
                    </m:r>
                    <m:r>
                      <a:rPr lang="en-US" altLang="zh-CN" sz="1400" b="0" i="0" smtClean="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𝐾𝐺𝑒𝑛</m:t>
                    </m:r>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1</m:t>
                        </m:r>
                      </m:e>
                      <m:sup>
                        <m:r>
                          <a:rPr lang="en-US" altLang="zh-CN" sz="1400" i="1">
                            <a:latin typeface="Cambria Math" panose="02040503050406030204" pitchFamily="18" charset="0"/>
                          </a:rPr>
                          <m:t>𝑘</m:t>
                        </m:r>
                      </m:sup>
                    </m:sSup>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𝑘</m:t>
                    </m:r>
                    <m:r>
                      <a:rPr lang="zh-CN" altLang="en-US"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𝑆𝐸</m:t>
                    </m:r>
                    <m:r>
                      <a:rPr lang="en-US" altLang="zh-CN" sz="140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𝐸𝑛𝑐</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𝑥</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𝑘</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𝑦</m:t>
                    </m:r>
                    <m:r>
                      <a:rPr lang="zh-CN" altLang="en-US" sz="1400" i="1">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𝑆𝐸</m:t>
                    </m:r>
                    <m:r>
                      <a:rPr lang="en-US" altLang="zh-CN" sz="140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𝐷𝑒𝑐</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𝑦</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𝑘</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𝑥</m:t>
                    </m:r>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𝑜𝑢𝑡𝑝𝑢𝑡</m:t>
                    </m:r>
                    <m:r>
                      <a:rPr lang="en-US" altLang="zh-CN" sz="1400" b="0" i="1" smtClean="0">
                        <a:latin typeface="Cambria Math" panose="02040503050406030204" pitchFamily="18" charset="0"/>
                        <a:ea typeface="Cambria Math" panose="02040503050406030204" pitchFamily="18" charset="0"/>
                      </a:rPr>
                      <m:t>    </m:t>
                    </m:r>
                    <m:r>
                      <a:rPr lang="en-US" altLang="zh-CN" sz="1400" b="0" i="1" smtClean="0">
                        <a:highlight>
                          <a:srgbClr val="FFFF00"/>
                        </a:highlight>
                        <a:latin typeface="Cambria Math" panose="02040503050406030204" pitchFamily="18" charset="0"/>
                        <a:ea typeface="Cambria Math" panose="02040503050406030204" pitchFamily="18" charset="0"/>
                      </a:rPr>
                      <m:t>𝑚𝑝𝑘</m:t>
                    </m:r>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𝑚𝑝𝑘</m:t>
                            </m:r>
                          </m:e>
                          <m:sub>
                            <m:r>
                              <a:rPr lang="en-US" altLang="zh-CN" sz="1400" b="0" i="1" smtClean="0">
                                <a:highlight>
                                  <a:srgbClr val="FFFF00"/>
                                </a:highlight>
                                <a:latin typeface="Cambria Math" panose="02040503050406030204" pitchFamily="18" charset="0"/>
                                <a:ea typeface="Cambria Math" panose="02040503050406030204" pitchFamily="18" charset="0"/>
                              </a:rPr>
                              <m:t>𝑅</m:t>
                            </m:r>
                            <m:r>
                              <a:rPr lang="en-US" altLang="zh-CN" sz="1400" i="1">
                                <a:highlight>
                                  <a:srgbClr val="FFFF00"/>
                                </a:highlight>
                                <a:latin typeface="Cambria Math" panose="02040503050406030204" pitchFamily="18" charset="0"/>
                                <a:ea typeface="Cambria Math" panose="02040503050406030204" pitchFamily="18" charset="0"/>
                              </a:rPr>
                              <m:t>𝐴𝐵𝐸</m:t>
                            </m:r>
                          </m:sub>
                        </m:sSub>
                        <m: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𝑁</m:t>
                            </m:r>
                          </m:e>
                          <m:sub>
                            <m:r>
                              <a:rPr lang="en-US" altLang="zh-CN" sz="1400" i="1">
                                <a:highlight>
                                  <a:srgbClr val="FFFF00"/>
                                </a:highlight>
                                <a:latin typeface="Cambria Math" panose="02040503050406030204" pitchFamily="18" charset="0"/>
                                <a:ea typeface="Cambria Math" panose="02040503050406030204" pitchFamily="18" charset="0"/>
                              </a:rPr>
                              <m:t>1</m:t>
                            </m:r>
                          </m:sub>
                        </m:sSub>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𝑒</m:t>
                        </m:r>
                        <m: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b="0" i="1" smtClean="0">
                                <a:highlight>
                                  <a:srgbClr val="FFFF00"/>
                                </a:highlight>
                                <a:latin typeface="Cambria Math" panose="02040503050406030204" pitchFamily="18" charset="0"/>
                                <a:ea typeface="Cambria Math" panose="02040503050406030204" pitchFamily="18" charset="0"/>
                              </a:rPr>
                              <m:t>𝐻</m:t>
                            </m:r>
                          </m:e>
                          <m:sub>
                            <m:r>
                              <a:rPr lang="en-US" altLang="zh-CN" sz="1400" i="1">
                                <a:highlight>
                                  <a:srgbClr val="FFFF00"/>
                                </a:highlight>
                                <a:latin typeface="Cambria Math" panose="02040503050406030204" pitchFamily="18" charset="0"/>
                                <a:ea typeface="Cambria Math" panose="02040503050406030204" pitchFamily="18" charset="0"/>
                              </a:rPr>
                              <m:t>1</m:t>
                            </m:r>
                          </m:sub>
                        </m:sSub>
                        <m: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𝐻</m:t>
                            </m:r>
                          </m:e>
                          <m:sub>
                            <m:r>
                              <a:rPr lang="en-US" altLang="zh-CN" sz="1400" i="1">
                                <a:highlight>
                                  <a:srgbClr val="FFFF00"/>
                                </a:highlight>
                                <a:latin typeface="Cambria Math" panose="02040503050406030204" pitchFamily="18" charset="0"/>
                                <a:ea typeface="Cambria Math" panose="02040503050406030204" pitchFamily="18" charset="0"/>
                              </a:rPr>
                              <m:t>3</m:t>
                            </m:r>
                          </m:sub>
                        </m:sSub>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𝑆𝐸</m:t>
                        </m:r>
                      </m:e>
                    </m:d>
                    <m:r>
                      <a:rPr lang="en-US" altLang="zh-CN" sz="1400" b="0" i="1" smtClean="0">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𝑚𝑠𝑘</m:t>
                    </m:r>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𝑑</m:t>
                            </m:r>
                          </m:e>
                          <m:sub>
                            <m:r>
                              <a:rPr lang="en-US" altLang="zh-CN" sz="1400" i="1">
                                <a:highlight>
                                  <a:srgbClr val="FFFF00"/>
                                </a:highlight>
                                <a:latin typeface="Cambria Math" panose="02040503050406030204" pitchFamily="18" charset="0"/>
                                <a:ea typeface="Cambria Math" panose="02040503050406030204" pitchFamily="18" charset="0"/>
                              </a:rPr>
                              <m:t>1</m:t>
                            </m:r>
                          </m:sub>
                        </m:sSub>
                        <m: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𝑚𝑠𝑘</m:t>
                            </m:r>
                          </m:e>
                          <m:sub>
                            <m:r>
                              <a:rPr lang="en-US" altLang="zh-CN" sz="1400" b="0" i="1" smtClean="0">
                                <a:highlight>
                                  <a:srgbClr val="FFFF00"/>
                                </a:highlight>
                                <a:latin typeface="Cambria Math" panose="02040503050406030204" pitchFamily="18" charset="0"/>
                                <a:ea typeface="Cambria Math" panose="02040503050406030204" pitchFamily="18" charset="0"/>
                              </a:rPr>
                              <m:t>𝑅</m:t>
                            </m:r>
                            <m:r>
                              <a:rPr lang="en-US" altLang="zh-CN" sz="1400" i="1">
                                <a:highlight>
                                  <a:srgbClr val="FFFF00"/>
                                </a:highlight>
                                <a:latin typeface="Cambria Math" panose="02040503050406030204" pitchFamily="18" charset="0"/>
                                <a:ea typeface="Cambria Math" panose="02040503050406030204" pitchFamily="18" charset="0"/>
                              </a:rPr>
                              <m:t>𝐴𝐵𝐸</m:t>
                            </m:r>
                          </m:sub>
                        </m:sSub>
                      </m:e>
                    </m:d>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𝑠𝑡</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𝑟𝑙</m:t>
                    </m:r>
                  </m:oMath>
                </a14:m>
                <a:endParaRPr lang="en-US" altLang="zh-CN" sz="1400" dirty="0">
                  <a:highlight>
                    <a:srgbClr val="FFFF00"/>
                  </a:highlight>
                  <a:ea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19A0A033-F50D-469C-A19C-2E9CDC7E04B1}"/>
                  </a:ext>
                </a:extLst>
              </p:cNvPr>
              <p:cNvSpPr txBox="1">
                <a:spLocks noRot="1" noChangeAspect="1" noMove="1" noResize="1" noEditPoints="1" noAdjustHandles="1" noChangeArrowheads="1" noChangeShapeType="1" noTextEdit="1"/>
              </p:cNvSpPr>
              <p:nvPr/>
            </p:nvSpPr>
            <p:spPr>
              <a:xfrm>
                <a:off x="1327408" y="1163241"/>
                <a:ext cx="7852727" cy="2549480"/>
              </a:xfrm>
              <a:prstGeom prst="rect">
                <a:avLst/>
              </a:prstGeom>
              <a:blipFill>
                <a:blip r:embed="rId3"/>
                <a:stretch>
                  <a:fillRect l="-1320" t="-1196" b="-28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9CE63DC-39CC-4639-B8AD-9CA5063F5467}"/>
                  </a:ext>
                </a:extLst>
              </p:cNvPr>
              <p:cNvSpPr txBox="1"/>
              <p:nvPr/>
            </p:nvSpPr>
            <p:spPr>
              <a:xfrm>
                <a:off x="1327408" y="3760131"/>
                <a:ext cx="6571128" cy="2839175"/>
              </a:xfrm>
              <a:prstGeom prst="rect">
                <a:avLst/>
              </a:prstGeom>
              <a:noFill/>
            </p:spPr>
            <p:txBody>
              <a:bodyPr wrap="square">
                <a:spAutoFit/>
              </a:bodyPr>
              <a:lstStyle/>
              <a:p>
                <a:pPr marL="285750" indent="-285750">
                  <a:buFont typeface="Wingdings" panose="05000000000000000000" pitchFamily="2" charset="2"/>
                  <a:buChar char="Ø"/>
                </a:pPr>
                <a14:m>
                  <m:oMath xmlns:m="http://schemas.openxmlformats.org/officeDocument/2006/math">
                    <m:r>
                      <a:rPr lang="en-US" altLang="zh-CN" sz="1400" b="0" i="1" smtClean="0">
                        <a:highlight>
                          <a:srgbClr val="FFFF00"/>
                        </a:highlight>
                        <a:latin typeface="Cambria Math" panose="02040503050406030204" pitchFamily="18" charset="0"/>
                      </a:rPr>
                      <m:t>𝐾𝐺𝑒𝑛</m:t>
                    </m:r>
                    <m:d>
                      <m:dPr>
                        <m:ctrlPr>
                          <a:rPr lang="en-US" altLang="zh-CN" sz="1400" b="0" i="1" smtClean="0">
                            <a:highlight>
                              <a:srgbClr val="FFFF00"/>
                            </a:highlight>
                            <a:latin typeface="Cambria Math" panose="02040503050406030204" pitchFamily="18" charset="0"/>
                          </a:rPr>
                        </m:ctrlPr>
                      </m:dPr>
                      <m:e>
                        <m:r>
                          <a:rPr lang="en-US" altLang="zh-CN" sz="1400" b="0" i="1" smtClean="0">
                            <a:highlight>
                              <a:srgbClr val="FFFF00"/>
                            </a:highlight>
                            <a:latin typeface="Cambria Math" panose="02040503050406030204" pitchFamily="18" charset="0"/>
                          </a:rPr>
                          <m:t>𝑚𝑠𝑘</m:t>
                        </m:r>
                        <m:r>
                          <a:rPr lang="en-US" altLang="zh-CN" sz="1400" b="0" i="1" smtClean="0">
                            <a:highlight>
                              <a:srgbClr val="FFFF00"/>
                            </a:highlight>
                            <a:latin typeface="Cambria Math" panose="02040503050406030204" pitchFamily="18" charset="0"/>
                          </a:rPr>
                          <m:t>,</m:t>
                        </m:r>
                        <m:r>
                          <a:rPr lang="en-US" altLang="zh-CN" sz="1400" b="0" i="1" smtClean="0">
                            <a:highlight>
                              <a:srgbClr val="FFFF00"/>
                            </a:highlight>
                            <a:latin typeface="Cambria Math" panose="02040503050406030204" pitchFamily="18" charset="0"/>
                          </a:rPr>
                          <m:t>𝑠𝑡</m:t>
                        </m:r>
                        <m:r>
                          <a:rPr lang="en-US" altLang="zh-CN" sz="1400" b="0" i="1" smtClean="0">
                            <a:highlight>
                              <a:srgbClr val="FFFF00"/>
                            </a:highlight>
                            <a:latin typeface="Cambria Math" panose="02040503050406030204" pitchFamily="18" charset="0"/>
                          </a:rPr>
                          <m:t>,</m:t>
                        </m:r>
                        <m:r>
                          <a:rPr lang="en-US" altLang="zh-CN" sz="1400" b="0" i="1" smtClean="0">
                            <a:highlight>
                              <a:srgbClr val="FFFF00"/>
                            </a:highlight>
                            <a:latin typeface="Cambria Math" panose="02040503050406030204" pitchFamily="18" charset="0"/>
                          </a:rPr>
                          <m:t>𝑖𝑑</m:t>
                        </m:r>
                        <m:r>
                          <a:rPr lang="en-US" altLang="zh-CN" sz="1400" b="0" i="1" smtClean="0">
                            <a:highlight>
                              <a:srgbClr val="FFFF00"/>
                            </a:highlight>
                            <a:latin typeface="Cambria Math" panose="02040503050406030204" pitchFamily="18" charset="0"/>
                          </a:rPr>
                          <m:t>,</m:t>
                        </m:r>
                        <m:r>
                          <a:rPr lang="en-US" altLang="zh-CN" sz="1400" b="0" i="1" smtClean="0">
                            <a:highlight>
                              <a:srgbClr val="FFFF00"/>
                            </a:highlight>
                            <a:latin typeface="Cambria Math" panose="02040503050406030204" pitchFamily="18" charset="0"/>
                          </a:rPr>
                          <m:t>𝑆</m:t>
                        </m:r>
                      </m:e>
                    </m:d>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sSub>
                          <m:sSubPr>
                            <m:ctrlPr>
                              <a:rPr lang="en-US" altLang="zh-CN" sz="1400" b="0" i="1" smtClean="0">
                                <a:highlight>
                                  <a:srgbClr val="FFFF00"/>
                                </a:highlight>
                                <a:latin typeface="Cambria Math" panose="02040503050406030204" pitchFamily="18" charset="0"/>
                                <a:ea typeface="Cambria Math" panose="02040503050406030204" pitchFamily="18" charset="0"/>
                              </a:rPr>
                            </m:ctrlPr>
                          </m:sSubPr>
                          <m:e>
                            <m:r>
                              <a:rPr lang="en-US" altLang="zh-CN" sz="1400" b="0" i="1" smtClean="0">
                                <a:highlight>
                                  <a:srgbClr val="FFFF00"/>
                                </a:highlight>
                                <a:latin typeface="Cambria Math" panose="02040503050406030204" pitchFamily="18" charset="0"/>
                                <a:ea typeface="Cambria Math" panose="02040503050406030204" pitchFamily="18" charset="0"/>
                              </a:rPr>
                              <m:t>𝑠𝑘</m:t>
                            </m:r>
                          </m:e>
                          <m:sub>
                            <m:r>
                              <a:rPr lang="en-US" altLang="zh-CN" sz="1400" b="0" i="1" smtClean="0">
                                <a:highlight>
                                  <a:srgbClr val="FFFF00"/>
                                </a:highlight>
                                <a:latin typeface="Cambria Math" panose="02040503050406030204" pitchFamily="18" charset="0"/>
                                <a:ea typeface="Cambria Math" panose="02040503050406030204" pitchFamily="18" charset="0"/>
                              </a:rPr>
                              <m:t>𝑖𝑑</m:t>
                            </m:r>
                          </m:sub>
                        </m:sSub>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𝑠𝑡</m:t>
                        </m:r>
                      </m:e>
                    </m:d>
                  </m:oMath>
                </a14:m>
                <a:endParaRPr lang="en-US" altLang="zh-CN" sz="1400" b="0" dirty="0">
                  <a:highlight>
                    <a:srgbClr val="FFFF00"/>
                  </a:highlight>
                  <a:ea typeface="Cambria Math" panose="02040503050406030204" pitchFamily="18" charset="0"/>
                </a:endParaRPr>
              </a:p>
              <a:p>
                <a:pPr marL="800100" lvl="1" indent="-342900">
                  <a:buFont typeface="+mj-lt"/>
                  <a:buAutoNum type="arabicPeriod"/>
                </a:pPr>
                <a14:m>
                  <m:oMath xmlns:m="http://schemas.openxmlformats.org/officeDocument/2006/math">
                    <m:r>
                      <m:rPr>
                        <m:sty m:val="p"/>
                      </m:rPr>
                      <a:rPr lang="en-US" altLang="zh-CN" sz="1400" b="0" i="0" smtClean="0">
                        <a:latin typeface="Cambria Math" panose="02040503050406030204" pitchFamily="18" charset="0"/>
                      </a:rPr>
                      <m:t>RABE</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𝐾𝐺𝑒𝑛</m:t>
                    </m:r>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𝑚𝑠𝑘</m:t>
                            </m:r>
                          </m:e>
                          <m:sub>
                            <m:r>
                              <a:rPr lang="en-US" altLang="zh-CN" sz="1400" b="0" i="1" smtClean="0">
                                <a:latin typeface="Cambria Math" panose="02040503050406030204" pitchFamily="18" charset="0"/>
                                <a:ea typeface="Cambria Math" panose="02040503050406030204" pitchFamily="18" charset="0"/>
                              </a:rPr>
                              <m:t>𝑅</m:t>
                            </m:r>
                            <m:r>
                              <a:rPr lang="en-US" altLang="zh-CN" sz="1400" i="1">
                                <a:latin typeface="Cambria Math" panose="02040503050406030204" pitchFamily="18" charset="0"/>
                                <a:ea typeface="Cambria Math" panose="02040503050406030204" pitchFamily="18" charset="0"/>
                              </a:rPr>
                              <m:t>𝐴𝐵𝐸</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𝑠𝑠𝑠𝑡</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𝑖𝑑</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𝑆</m:t>
                        </m:r>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𝑖𝑑</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𝑠𝑡</m:t>
                        </m:r>
                      </m:e>
                    </m:d>
                  </m:oMath>
                </a14:m>
                <a:endParaRPr lang="en-US" altLang="zh-CN" sz="1400" b="0" dirty="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𝑝𝑖𝑐𝑘</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𝑟</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smtClean="0">
                        <a:latin typeface="Cambria Math" panose="02040503050406030204" pitchFamily="18" charset="0"/>
                        <a:ea typeface="Cambria Math" panose="02040503050406030204" pitchFamily="18" charset="0"/>
                      </a:rPr>
                      <m:t>∈</m:t>
                    </m:r>
                  </m:oMath>
                </a14:m>
                <a:r>
                  <a:rPr lang="en-US" altLang="zh-CN" sz="1400" b="1"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b="0" i="1">
                            <a:latin typeface="Cambria Math" panose="02040503050406030204" pitchFamily="18" charset="0"/>
                            <a:ea typeface="Cambria Math" panose="02040503050406030204" pitchFamily="18" charset="0"/>
                          </a:rPr>
                          <m:t>𝑍</m:t>
                        </m:r>
                      </m:e>
                      <m:sub>
                        <m:r>
                          <a:rPr lang="en-US" altLang="zh-CN" sz="1400" b="0" i="1">
                            <a:latin typeface="Cambria Math" panose="02040503050406030204" pitchFamily="18" charset="0"/>
                            <a:ea typeface="Cambria Math" panose="02040503050406030204" pitchFamily="18" charset="0"/>
                          </a:rPr>
                          <m:t>𝑃</m:t>
                        </m:r>
                      </m:sub>
                    </m:sSub>
                    <m:r>
                      <a:rPr lang="en-US" altLang="zh-CN" sz="1400" b="0" i="0"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zh-CN" altLang="en-US" sz="1400" b="0" i="1" smtClean="0">
                            <a:latin typeface="Cambria Math" panose="02040503050406030204" pitchFamily="18" charset="0"/>
                            <a:ea typeface="Cambria Math" panose="02040503050406030204" pitchFamily="18" charset="0"/>
                          </a:rPr>
                          <m:t>𝜎</m:t>
                        </m:r>
                      </m:e>
                      <m:sub>
                        <m:r>
                          <a:rPr lang="en-US" altLang="zh-CN" sz="1400" b="0" i="1" smtClean="0">
                            <a:latin typeface="Cambria Math" panose="02040503050406030204" pitchFamily="18" charset="0"/>
                            <a:ea typeface="Cambria Math" panose="02040503050406030204" pitchFamily="18" charset="0"/>
                          </a:rPr>
                          <m:t>𝑦</m:t>
                        </m:r>
                      </m:sub>
                    </m:sSub>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𝜎</m:t>
                    </m:r>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b="1"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𝑍</m:t>
                        </m:r>
                      </m:e>
                      <m:sub>
                        <m:r>
                          <a:rPr lang="en-US" altLang="zh-CN" sz="1400" i="1">
                            <a:latin typeface="Cambria Math" panose="02040503050406030204" pitchFamily="18" charset="0"/>
                            <a:ea typeface="Cambria Math" panose="02040503050406030204" pitchFamily="18" charset="0"/>
                          </a:rPr>
                          <m:t>𝑃</m:t>
                        </m:r>
                      </m:sub>
                    </m:sSub>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𝑦</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𝑆</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𝑧</m:t>
                    </m:r>
                    <m:r>
                      <a:rPr lang="en-US" altLang="zh-CN" sz="1400" b="0" i="1" smtClean="0">
                        <a:latin typeface="Cambria Math" panose="02040503050406030204" pitchFamily="18" charset="0"/>
                        <a:ea typeface="Cambria Math" panose="02040503050406030204" pitchFamily="18" charset="0"/>
                      </a:rPr>
                      <m:t>=1,2</m:t>
                    </m:r>
                  </m:oMath>
                </a14:m>
                <a:endParaRPr lang="en-US" altLang="zh-CN" sz="1400" dirty="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𝑐𝑜𝑚𝑝𝑢𝑡𝑒</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solidFill>
                              <a:srgbClr val="FF0000"/>
                            </a:solidFill>
                            <a:latin typeface="Cambria Math" panose="02040503050406030204" pitchFamily="18" charset="0"/>
                            <a:ea typeface="Cambria Math" panose="02040503050406030204" pitchFamily="18" charset="0"/>
                          </a:rPr>
                        </m:ctrlPr>
                      </m:sSubPr>
                      <m:e>
                        <m:r>
                          <a:rPr lang="en-US" altLang="zh-CN" sz="1400" b="0" i="1" smtClean="0">
                            <a:solidFill>
                              <a:srgbClr val="FF0000"/>
                            </a:solidFill>
                            <a:latin typeface="Cambria Math" panose="02040503050406030204" pitchFamily="18" charset="0"/>
                            <a:ea typeface="Cambria Math" panose="02040503050406030204" pitchFamily="18" charset="0"/>
                          </a:rPr>
                          <m:t>𝑠𝑘</m:t>
                        </m:r>
                      </m:e>
                      <m:sub>
                        <m:r>
                          <a:rPr lang="en-US" altLang="zh-CN" sz="1400" b="0" i="1" smtClean="0">
                            <a:solidFill>
                              <a:srgbClr val="FF0000"/>
                            </a:solidFill>
                            <a:latin typeface="Cambria Math" panose="02040503050406030204" pitchFamily="18" charset="0"/>
                            <a:ea typeface="Cambria Math" panose="02040503050406030204" pitchFamily="18" charset="0"/>
                          </a:rPr>
                          <m:t>0</m:t>
                        </m:r>
                      </m:sub>
                    </m:sSub>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h</m:t>
                        </m:r>
                      </m:e>
                      <m:sup>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𝑏</m:t>
                            </m:r>
                          </m:e>
                          <m:sub>
                            <m:r>
                              <a:rPr lang="en-US" altLang="zh-CN" sz="1400" b="0" i="1" smtClean="0">
                                <a:latin typeface="Cambria Math" panose="02040503050406030204" pitchFamily="18" charset="0"/>
                                <a:ea typeface="Cambria Math" panose="02040503050406030204" pitchFamily="18" charset="0"/>
                              </a:rPr>
                              <m:t>1</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Sub>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h</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𝑏</m:t>
                            </m:r>
                          </m:e>
                          <m:sub>
                            <m:r>
                              <a:rPr lang="en-US" altLang="zh-CN" sz="1400" b="0" i="1" smtClean="0">
                                <a:latin typeface="Cambria Math" panose="02040503050406030204" pitchFamily="18" charset="0"/>
                                <a:ea typeface="Cambria Math" panose="02040503050406030204" pitchFamily="18" charset="0"/>
                              </a:rPr>
                              <m:t>2</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b="0" i="1" smtClean="0">
                                <a:latin typeface="Cambria Math" panose="02040503050406030204" pitchFamily="18" charset="0"/>
                                <a:ea typeface="Cambria Math" panose="02040503050406030204" pitchFamily="18" charset="0"/>
                              </a:rPr>
                              <m:t>2</m:t>
                            </m:r>
                          </m:sub>
                        </m:sSub>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h</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2</m:t>
                            </m:r>
                          </m:sub>
                        </m:sSub>
                      </m:sup>
                    </m:sSup>
                    <m:r>
                      <a:rPr lang="en-US" altLang="zh-CN" sz="1400" b="0" i="1" smtClean="0">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lvl="2"/>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𝑦</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𝑧</m:t>
                          </m:r>
                        </m:sub>
                      </m:sSub>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𝑦</m:t>
                          </m:r>
                          <m:r>
                            <a:rPr lang="en-US" altLang="zh-CN" sz="1400" i="1">
                              <a:latin typeface="Cambria Math" panose="02040503050406030204" pitchFamily="18" charset="0"/>
                              <a:ea typeface="Cambria Math" panose="02040503050406030204" pitchFamily="18" charset="0"/>
                            </a:rPr>
                            <m:t>1</m:t>
                          </m:r>
                          <m:r>
                            <a:rPr lang="en-US" altLang="zh-CN" sz="1400" i="1">
                              <a:latin typeface="Cambria Math" panose="02040503050406030204" pitchFamily="18" charset="0"/>
                              <a:ea typeface="Cambria Math" panose="02040503050406030204" pitchFamily="18" charset="0"/>
                            </a:rPr>
                            <m:t>𝑧</m:t>
                          </m:r>
                          <m:r>
                            <a:rPr lang="en-US" altLang="zh-CN" sz="1400" i="1">
                              <a:latin typeface="Cambria Math" panose="02040503050406030204" pitchFamily="18" charset="0"/>
                              <a:ea typeface="Cambria Math" panose="02040503050406030204" pitchFamily="18" charset="0"/>
                            </a:rPr>
                            <m:t>)</m:t>
                          </m:r>
                        </m:e>
                        <m:sup>
                          <m:f>
                            <m:fPr>
                              <m:ctrlPr>
                                <a:rPr lang="en-US" altLang="zh-CN" sz="1400" b="0" i="1" smtClean="0">
                                  <a:latin typeface="Cambria Math" panose="02040503050406030204" pitchFamily="18" charset="0"/>
                                  <a:ea typeface="Cambria Math" panose="02040503050406030204" pitchFamily="18" charset="0"/>
                                </a:rPr>
                              </m:ctrlPr>
                            </m:fPr>
                            <m:num>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𝑏</m:t>
                                  </m:r>
                                </m:e>
                                <m:sub>
                                  <m:r>
                                    <a:rPr lang="en-US" altLang="zh-CN" sz="1400" i="1">
                                      <a:latin typeface="Cambria Math" panose="02040503050406030204" pitchFamily="18" charset="0"/>
                                      <a:ea typeface="Cambria Math" panose="02040503050406030204" pitchFamily="18" charset="0"/>
                                    </a:rPr>
                                    <m:t>1</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Sub>
                            </m:num>
                            <m:den>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𝑎</m:t>
                                  </m:r>
                                </m:e>
                                <m:sub>
                                  <m:r>
                                    <a:rPr lang="en-US" altLang="zh-CN" sz="1400" b="0" i="1" smtClean="0">
                                      <a:latin typeface="Cambria Math" panose="02040503050406030204" pitchFamily="18" charset="0"/>
                                      <a:ea typeface="Cambria Math" panose="02040503050406030204" pitchFamily="18" charset="0"/>
                                    </a:rPr>
                                    <m:t>𝑧</m:t>
                                  </m:r>
                                </m:sub>
                              </m:sSub>
                            </m:den>
                          </m:f>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𝑦</m:t>
                          </m:r>
                          <m:r>
                            <a:rPr lang="en-US" altLang="zh-CN" sz="1400" b="0" i="1" smtClean="0">
                              <a:latin typeface="Cambria Math" panose="02040503050406030204" pitchFamily="18" charset="0"/>
                              <a:ea typeface="Cambria Math" panose="02040503050406030204" pitchFamily="18" charset="0"/>
                            </a:rPr>
                            <m:t>2</m:t>
                          </m:r>
                          <m:r>
                            <a:rPr lang="en-US" altLang="zh-CN" sz="1400" i="1">
                              <a:latin typeface="Cambria Math" panose="02040503050406030204" pitchFamily="18" charset="0"/>
                              <a:ea typeface="Cambria Math" panose="02040503050406030204" pitchFamily="18" charset="0"/>
                            </a:rPr>
                            <m:t>𝑧</m:t>
                          </m:r>
                          <m:r>
                            <a:rPr lang="en-US" altLang="zh-CN" sz="1400" i="1">
                              <a:latin typeface="Cambria Math" panose="02040503050406030204" pitchFamily="18" charset="0"/>
                              <a:ea typeface="Cambria Math" panose="02040503050406030204" pitchFamily="18" charset="0"/>
                            </a:rPr>
                            <m:t>)</m:t>
                          </m:r>
                        </m:e>
                        <m:sup>
                          <m:f>
                            <m:fPr>
                              <m:ctrlPr>
                                <a:rPr lang="en-US" altLang="zh-CN" sz="1400" i="1">
                                  <a:latin typeface="Cambria Math" panose="02040503050406030204" pitchFamily="18" charset="0"/>
                                  <a:ea typeface="Cambria Math" panose="02040503050406030204" pitchFamily="18" charset="0"/>
                                </a:rPr>
                              </m:ctrlPr>
                            </m:fPr>
                            <m:num>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𝑏</m:t>
                                  </m:r>
                                </m:e>
                                <m:sub>
                                  <m:r>
                                    <a:rPr lang="en-US" altLang="zh-CN" sz="1400" b="0" i="1" smtClean="0">
                                      <a:latin typeface="Cambria Math" panose="02040503050406030204" pitchFamily="18" charset="0"/>
                                      <a:ea typeface="Cambria Math" panose="02040503050406030204" pitchFamily="18" charset="0"/>
                                    </a:rPr>
                                    <m:t>2</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b="0" i="1" smtClean="0">
                                      <a:latin typeface="Cambria Math" panose="02040503050406030204" pitchFamily="18" charset="0"/>
                                      <a:ea typeface="Cambria Math" panose="02040503050406030204" pitchFamily="18" charset="0"/>
                                    </a:rPr>
                                    <m:t>2</m:t>
                                  </m:r>
                                </m:sub>
                              </m:sSub>
                            </m:num>
                            <m:den>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𝑧</m:t>
                                  </m:r>
                                </m:sub>
                              </m:sSub>
                            </m:den>
                          </m:f>
                        </m:sup>
                      </m:sSup>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𝑦</m:t>
                          </m:r>
                          <m:r>
                            <a:rPr lang="en-US" altLang="zh-CN" sz="1400" b="0" i="1" smtClean="0">
                              <a:latin typeface="Cambria Math" panose="02040503050406030204" pitchFamily="18" charset="0"/>
                              <a:ea typeface="Cambria Math" panose="02040503050406030204" pitchFamily="18" charset="0"/>
                            </a:rPr>
                            <m:t>3</m:t>
                          </m:r>
                          <m:r>
                            <a:rPr lang="en-US" altLang="zh-CN" sz="1400" i="1">
                              <a:latin typeface="Cambria Math" panose="02040503050406030204" pitchFamily="18" charset="0"/>
                              <a:ea typeface="Cambria Math" panose="02040503050406030204" pitchFamily="18" charset="0"/>
                            </a:rPr>
                            <m:t>𝑧</m:t>
                          </m:r>
                          <m:r>
                            <a:rPr lang="en-US" altLang="zh-CN" sz="1400" i="1">
                              <a:latin typeface="Cambria Math" panose="02040503050406030204" pitchFamily="18" charset="0"/>
                              <a:ea typeface="Cambria Math" panose="02040503050406030204" pitchFamily="18" charset="0"/>
                            </a:rPr>
                            <m:t>)</m:t>
                          </m:r>
                        </m:e>
                        <m:sup>
                          <m:f>
                            <m:fPr>
                              <m:ctrlPr>
                                <a:rPr lang="en-US" altLang="zh-CN" sz="1400" i="1">
                                  <a:latin typeface="Cambria Math" panose="02040503050406030204" pitchFamily="18" charset="0"/>
                                  <a:ea typeface="Cambria Math" panose="02040503050406030204" pitchFamily="18" charset="0"/>
                                </a:rPr>
                              </m:ctrlPr>
                            </m:fPr>
                            <m:num>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2</m:t>
                                  </m:r>
                                </m:sub>
                              </m:sSub>
                            </m:num>
                            <m:den>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𝑧</m:t>
                                  </m:r>
                                </m:sub>
                              </m:sSub>
                            </m:den>
                          </m:f>
                        </m:sup>
                      </m:sSup>
                      <m:r>
                        <a:rPr lang="en-US" altLang="zh-CN" sz="1400" i="1" smtClean="0">
                          <a:latin typeface="Cambria Math" panose="02040503050406030204" pitchFamily="18" charset="0"/>
                          <a:ea typeface="Cambria Math" panose="02040503050406030204" pitchFamily="18" charset="0"/>
                        </a:rPr>
                        <m:t>∙</m:t>
                      </m:r>
                      <m:sSup>
                        <m:sSupPr>
                          <m:ctrlPr>
                            <a:rPr lang="en-US" altLang="zh-CN" sz="140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𝑔</m:t>
                          </m:r>
                        </m:e>
                        <m:sup>
                          <m:f>
                            <m:fPr>
                              <m:ctrlPr>
                                <a:rPr lang="en-US" altLang="zh-CN" sz="1400" i="1">
                                  <a:latin typeface="Cambria Math" panose="02040503050406030204" pitchFamily="18" charset="0"/>
                                  <a:ea typeface="Cambria Math" panose="02040503050406030204" pitchFamily="18" charset="0"/>
                                </a:rPr>
                              </m:ctrlPr>
                            </m:fPr>
                            <m:num>
                              <m:sSub>
                                <m:sSubPr>
                                  <m:ctrlPr>
                                    <a:rPr lang="en-US" altLang="zh-CN" sz="1400" i="1">
                                      <a:latin typeface="Cambria Math" panose="02040503050406030204" pitchFamily="18" charset="0"/>
                                      <a:ea typeface="Cambria Math" panose="02040503050406030204" pitchFamily="18" charset="0"/>
                                    </a:rPr>
                                  </m:ctrlPr>
                                </m:sSubPr>
                                <m:e>
                                  <m:r>
                                    <a:rPr lang="zh-CN" altLang="en-US" sz="1400" i="1">
                                      <a:latin typeface="Cambria Math" panose="02040503050406030204" pitchFamily="18" charset="0"/>
                                      <a:ea typeface="Cambria Math" panose="02040503050406030204" pitchFamily="18" charset="0"/>
                                    </a:rPr>
                                    <m:t>𝜎</m:t>
                                  </m:r>
                                </m:e>
                                <m:sub>
                                  <m:r>
                                    <a:rPr lang="en-US" altLang="zh-CN" sz="1400" i="1">
                                      <a:latin typeface="Cambria Math" panose="02040503050406030204" pitchFamily="18" charset="0"/>
                                      <a:ea typeface="Cambria Math" panose="02040503050406030204" pitchFamily="18" charset="0"/>
                                    </a:rPr>
                                    <m:t>𝑦</m:t>
                                  </m:r>
                                </m:sub>
                              </m:sSub>
                            </m:num>
                            <m:den>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𝑧</m:t>
                                  </m:r>
                                </m:sub>
                              </m:sSub>
                            </m:den>
                          </m:f>
                        </m:sup>
                      </m:sSup>
                    </m:oMath>
                  </m:oMathPara>
                </a14:m>
                <a:endParaRPr lang="en-US" altLang="zh-CN" sz="1400" dirty="0">
                  <a:ea typeface="Cambria Math" panose="02040503050406030204" pitchFamily="18" charset="0"/>
                </a:endParaRPr>
              </a:p>
              <a:p>
                <a:pPr lvl="2"/>
                <a14:m>
                  <m:oMath xmlns:m="http://schemas.openxmlformats.org/officeDocument/2006/math">
                    <m:sSubSup>
                      <m:sSubSupPr>
                        <m:ctrlPr>
                          <a:rPr lang="en-US" altLang="zh-CN" sz="140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𝑧</m:t>
                        </m:r>
                      </m:sub>
                      <m:sup>
                        <m:r>
                          <a:rPr lang="en-US" altLang="zh-CN" sz="1400" b="0" i="1" smtClean="0">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p>
                      <m:sSupPr>
                        <m:ctrlPr>
                          <a:rPr lang="en-US" altLang="zh-CN" sz="140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𝑔</m:t>
                        </m:r>
                      </m:e>
                      <m:sup>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𝑧</m:t>
                            </m:r>
                          </m:sub>
                        </m:sSub>
                      </m:sup>
                    </m:sSup>
                    <m:r>
                      <a:rPr lang="en-US" altLang="zh-CN" sz="140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(011</m:t>
                        </m:r>
                        <m:r>
                          <a:rPr lang="en-US" altLang="zh-CN" sz="1400" i="1">
                            <a:latin typeface="Cambria Math" panose="02040503050406030204" pitchFamily="18" charset="0"/>
                            <a:ea typeface="Cambria Math" panose="02040503050406030204" pitchFamily="18" charset="0"/>
                          </a:rPr>
                          <m:t>𝑧</m:t>
                        </m:r>
                        <m:r>
                          <a:rPr lang="en-US" altLang="zh-CN" sz="1400" i="1">
                            <a:latin typeface="Cambria Math" panose="02040503050406030204" pitchFamily="18" charset="0"/>
                            <a:ea typeface="Cambria Math" panose="02040503050406030204" pitchFamily="18" charset="0"/>
                          </a:rPr>
                          <m:t>)</m:t>
                        </m:r>
                      </m:e>
                      <m:sup>
                        <m:f>
                          <m:fPr>
                            <m:ctrlPr>
                              <a:rPr lang="en-US" altLang="zh-CN" sz="1400" i="1">
                                <a:latin typeface="Cambria Math" panose="02040503050406030204" pitchFamily="18" charset="0"/>
                                <a:ea typeface="Cambria Math" panose="02040503050406030204" pitchFamily="18" charset="0"/>
                              </a:rPr>
                            </m:ctrlPr>
                          </m:fPr>
                          <m:num>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𝑏</m:t>
                                </m:r>
                              </m:e>
                              <m:sub>
                                <m:r>
                                  <a:rPr lang="en-US" altLang="zh-CN" sz="1400" i="1">
                                    <a:latin typeface="Cambria Math" panose="02040503050406030204" pitchFamily="18" charset="0"/>
                                    <a:ea typeface="Cambria Math" panose="02040503050406030204" pitchFamily="18" charset="0"/>
                                  </a:rPr>
                                  <m:t>1</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Sub>
                          </m:num>
                          <m:den>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𝑧</m:t>
                                </m:r>
                              </m:sub>
                            </m:sSub>
                          </m:den>
                        </m:f>
                      </m:sup>
                    </m:sSup>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(012</m:t>
                        </m:r>
                        <m:r>
                          <a:rPr lang="en-US" altLang="zh-CN" sz="1400" i="1">
                            <a:latin typeface="Cambria Math" panose="02040503050406030204" pitchFamily="18" charset="0"/>
                            <a:ea typeface="Cambria Math" panose="02040503050406030204" pitchFamily="18" charset="0"/>
                          </a:rPr>
                          <m:t>𝑧</m:t>
                        </m:r>
                        <m:r>
                          <a:rPr lang="en-US" altLang="zh-CN" sz="1400" i="1">
                            <a:latin typeface="Cambria Math" panose="02040503050406030204" pitchFamily="18" charset="0"/>
                            <a:ea typeface="Cambria Math" panose="02040503050406030204" pitchFamily="18" charset="0"/>
                          </a:rPr>
                          <m:t>)</m:t>
                        </m:r>
                      </m:e>
                      <m:sup>
                        <m:f>
                          <m:fPr>
                            <m:ctrlPr>
                              <a:rPr lang="en-US" altLang="zh-CN" sz="1400" i="1">
                                <a:latin typeface="Cambria Math" panose="02040503050406030204" pitchFamily="18" charset="0"/>
                                <a:ea typeface="Cambria Math" panose="02040503050406030204" pitchFamily="18" charset="0"/>
                              </a:rPr>
                            </m:ctrlPr>
                          </m:fPr>
                          <m:num>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𝑏</m:t>
                                </m:r>
                              </m:e>
                              <m:sub>
                                <m:r>
                                  <a:rPr lang="en-US" altLang="zh-CN" sz="1400" i="1">
                                    <a:latin typeface="Cambria Math" panose="02040503050406030204" pitchFamily="18" charset="0"/>
                                    <a:ea typeface="Cambria Math" panose="02040503050406030204" pitchFamily="18" charset="0"/>
                                  </a:rPr>
                                  <m:t>2</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2</m:t>
                                </m:r>
                              </m:sub>
                            </m:sSub>
                          </m:num>
                          <m:den>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𝑧</m:t>
                                </m:r>
                              </m:sub>
                            </m:sSub>
                          </m:den>
                        </m:f>
                      </m:sup>
                    </m:sSup>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(013</m:t>
                        </m:r>
                        <m:r>
                          <a:rPr lang="en-US" altLang="zh-CN" sz="1400" i="1">
                            <a:latin typeface="Cambria Math" panose="02040503050406030204" pitchFamily="18" charset="0"/>
                            <a:ea typeface="Cambria Math" panose="02040503050406030204" pitchFamily="18" charset="0"/>
                          </a:rPr>
                          <m:t>𝑧</m:t>
                        </m:r>
                        <m:r>
                          <a:rPr lang="en-US" altLang="zh-CN" sz="1400" i="1">
                            <a:latin typeface="Cambria Math" panose="02040503050406030204" pitchFamily="18" charset="0"/>
                            <a:ea typeface="Cambria Math" panose="02040503050406030204" pitchFamily="18" charset="0"/>
                          </a:rPr>
                          <m:t>)</m:t>
                        </m:r>
                      </m:e>
                      <m:sup>
                        <m:f>
                          <m:fPr>
                            <m:ctrlPr>
                              <a:rPr lang="en-US" altLang="zh-CN" sz="1400" i="1">
                                <a:latin typeface="Cambria Math" panose="02040503050406030204" pitchFamily="18" charset="0"/>
                                <a:ea typeface="Cambria Math" panose="02040503050406030204" pitchFamily="18" charset="0"/>
                              </a:rPr>
                            </m:ctrlPr>
                          </m:fPr>
                          <m:num>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2</m:t>
                                </m:r>
                              </m:sub>
                            </m:sSub>
                          </m:num>
                          <m:den>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𝑧</m:t>
                                </m:r>
                              </m:sub>
                            </m:sSub>
                          </m:den>
                        </m:f>
                      </m:sup>
                    </m:sSup>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𝑔</m:t>
                        </m:r>
                      </m:e>
                      <m:sup>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𝜎</m:t>
                            </m:r>
                            <m:r>
                              <a:rPr lang="en-US" altLang="zh-CN" sz="1400" i="1">
                                <a:latin typeface="Cambria Math" panose="02040503050406030204" pitchFamily="18" charset="0"/>
                                <a:ea typeface="Cambria Math" panose="02040503050406030204" pitchFamily="18" charset="0"/>
                              </a:rPr>
                              <m:t>′</m:t>
                            </m:r>
                          </m:num>
                          <m:den>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𝑎</m:t>
                                </m:r>
                              </m:e>
                              <m:sub>
                                <m:r>
                                  <a:rPr lang="en-US" altLang="zh-CN" sz="1400" i="1">
                                    <a:latin typeface="Cambria Math" panose="02040503050406030204" pitchFamily="18" charset="0"/>
                                    <a:ea typeface="Cambria Math" panose="02040503050406030204" pitchFamily="18" charset="0"/>
                                  </a:rPr>
                                  <m:t>𝑧</m:t>
                                </m:r>
                              </m:sub>
                            </m:sSub>
                          </m:den>
                        </m:f>
                      </m:sup>
                    </m:sSup>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𝑆𝑒𝑡</m:t>
                    </m:r>
                    <m:r>
                      <a:rPr lang="en-US" altLang="zh-CN" sz="1400" b="0" i="1" dirty="0" smtClean="0">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𝑠𝑘</m:t>
                        </m:r>
                      </m:e>
                      <m:sub>
                        <m:r>
                          <a:rPr lang="en-US" altLang="zh-CN" sz="1400" i="1">
                            <a:latin typeface="Cambria Math" panose="02040503050406030204" pitchFamily="18" charset="0"/>
                            <a:ea typeface="Cambria Math" panose="02040503050406030204" pitchFamily="18" charset="0"/>
                          </a:rPr>
                          <m:t>𝑦</m:t>
                        </m:r>
                      </m:sub>
                    </m:sSub>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𝑠𝑘</m:t>
                            </m:r>
                          </m:e>
                          <m:sub>
                            <m:r>
                              <a:rPr lang="en-US" altLang="zh-CN" sz="1400" i="1">
                                <a:latin typeface="Cambria Math" panose="02040503050406030204" pitchFamily="18" charset="0"/>
                                <a:ea typeface="Cambria Math" panose="02040503050406030204" pitchFamily="18" charset="0"/>
                              </a:rPr>
                              <m:t>𝑦</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𝑠𝑘</m:t>
                            </m:r>
                          </m:e>
                          <m:sub>
                            <m:r>
                              <a:rPr lang="en-US" altLang="zh-CN" sz="1400" i="1">
                                <a:latin typeface="Cambria Math" panose="02040503050406030204" pitchFamily="18" charset="0"/>
                                <a:ea typeface="Cambria Math" panose="02040503050406030204" pitchFamily="18" charset="0"/>
                              </a:rPr>
                              <m:t>𝑦</m:t>
                            </m:r>
                            <m:r>
                              <a:rPr lang="en-US" altLang="zh-CN" sz="1400" i="1">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𝑔</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m:t>
                                </m:r>
                                <m:r>
                                  <a:rPr lang="zh-CN" altLang="en-US" sz="1400" i="1">
                                    <a:latin typeface="Cambria Math" panose="02040503050406030204" pitchFamily="18" charset="0"/>
                                    <a:ea typeface="Cambria Math" panose="02040503050406030204" pitchFamily="18" charset="0"/>
                                  </a:rPr>
                                  <m:t>𝜎</m:t>
                                </m:r>
                              </m:e>
                              <m:sub>
                                <m:r>
                                  <a:rPr lang="en-US" altLang="zh-CN" sz="1400" i="1">
                                    <a:latin typeface="Cambria Math" panose="02040503050406030204" pitchFamily="18" charset="0"/>
                                    <a:ea typeface="Cambria Math" panose="02040503050406030204" pitchFamily="18" charset="0"/>
                                  </a:rPr>
                                  <m:t>𝑦</m:t>
                                </m:r>
                              </m:sub>
                            </m:sSub>
                          </m:sup>
                        </m:sSup>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𝑘</m:t>
                        </m:r>
                      </m:e>
                      <m:sup>
                        <m:r>
                          <a:rPr lang="en-US" altLang="zh-CN" sz="1400" b="0" i="1" smtClean="0">
                            <a:latin typeface="Cambria Math" panose="02040503050406030204" pitchFamily="18" charset="0"/>
                            <a:ea typeface="Cambria Math" panose="02040503050406030204" pitchFamily="18" charset="0"/>
                          </a:rPr>
                          <m:t>′</m:t>
                        </m:r>
                      </m:sup>
                    </m:sSup>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1</m:t>
                        </m:r>
                      </m:sub>
                      <m:sup>
                        <m:r>
                          <a:rPr lang="en-US" altLang="zh-CN" sz="1400" i="1">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2</m:t>
                        </m:r>
                      </m:sub>
                      <m:sup>
                        <m:r>
                          <a:rPr lang="en-US" altLang="zh-CN" sz="1400" i="1">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𝑃𝑖𝑐𝑘</m:t>
                    </m:r>
                    <m:r>
                      <a:rPr lang="en-US" altLang="zh-CN" sz="140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𝑎𝑛</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𝑢𝑛𝑎𝑠𝑠𝑖𝑔𝑛𝑒𝑑</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𝑙𝑒𝑓𝑡</m:t>
                    </m:r>
                    <m:r>
                      <a:rPr lang="en-US" altLang="zh-CN" sz="1400" b="0" i="1" dirty="0" smtClean="0">
                        <a:latin typeface="Cambria Math" panose="02040503050406030204" pitchFamily="18" charset="0"/>
                        <a:ea typeface="Cambria Math" panose="02040503050406030204" pitchFamily="18" charset="0"/>
                      </a:rPr>
                      <m:t> </m:t>
                    </m:r>
                    <m:r>
                      <a:rPr lang="en-US" altLang="zh-CN" sz="1400" i="1" dirty="0" err="1" smtClean="0">
                        <a:latin typeface="Cambria Math" panose="02040503050406030204" pitchFamily="18" charset="0"/>
                        <a:ea typeface="Cambria Math" panose="02040503050406030204" pitchFamily="18" charset="0"/>
                      </a:rPr>
                      <m:t>𝑛𝑜𝑒𝑑</m:t>
                    </m:r>
                    <m:r>
                      <a:rPr lang="en-US" altLang="zh-CN" sz="1400" i="1" dirty="0">
                        <a:latin typeface="Cambria Math" panose="02040503050406030204" pitchFamily="18" charset="0"/>
                        <a:ea typeface="Cambria Math" panose="02040503050406030204" pitchFamily="18" charset="0"/>
                      </a:rPr>
                      <m:t> </m:t>
                    </m:r>
                    <m:r>
                      <a:rPr lang="en-US" altLang="zh-CN" sz="1400" i="1" dirty="0" smtClean="0">
                        <a:latin typeface="Cambria Math" panose="02040503050406030204" pitchFamily="18" charset="0"/>
                        <a:ea typeface="Cambria Math" panose="02040503050406030204" pitchFamily="18" charset="0"/>
                      </a:rPr>
                      <m:t>𝑖𝑛</m:t>
                    </m:r>
                    <m:r>
                      <a:rPr lang="en-US" altLang="zh-CN" sz="1400" i="1" dirty="0">
                        <a:latin typeface="Cambria Math" panose="02040503050406030204" pitchFamily="18" charset="0"/>
                        <a:ea typeface="Cambria Math" panose="02040503050406030204" pitchFamily="18" charset="0"/>
                      </a:rPr>
                      <m:t> </m:t>
                    </m:r>
                    <m:r>
                      <a:rPr lang="en-US" altLang="zh-CN" sz="1400" i="1" dirty="0" err="1" smtClean="0">
                        <a:latin typeface="Cambria Math" panose="02040503050406030204" pitchFamily="18" charset="0"/>
                        <a:ea typeface="Cambria Math" panose="02040503050406030204" pitchFamily="18" charset="0"/>
                      </a:rPr>
                      <m:t>𝑠</m:t>
                    </m:r>
                    <m:r>
                      <a:rPr lang="en-US" altLang="zh-CN" sz="1400" i="1" dirty="0" err="1">
                        <a:latin typeface="Cambria Math" panose="02040503050406030204" pitchFamily="18" charset="0"/>
                        <a:ea typeface="Cambria Math" panose="02040503050406030204" pitchFamily="18" charset="0"/>
                      </a:rPr>
                      <m:t>𝑡</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𝑎𝑛𝑑</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𝑙𝑎𝑏𝑒𝑙</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𝑖𝑑</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𝑡𝑜</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𝑖𝑡</m:t>
                    </m:r>
                    <m:r>
                      <a:rPr lang="en-US" altLang="zh-CN" sz="1400" b="0" i="1" dirty="0" smtClean="0">
                        <a:latin typeface="Cambria Math" panose="02040503050406030204" pitchFamily="18" charset="0"/>
                        <a:ea typeface="Cambria Math" panose="02040503050406030204" pitchFamily="18" charset="0"/>
                      </a:rPr>
                      <m:t>,</m:t>
                    </m:r>
                    <m:r>
                      <a:rPr lang="zh-CN" altLang="en-US" sz="1400" b="0" i="1" dirty="0" smtClean="0">
                        <a:latin typeface="Cambria Math" panose="02040503050406030204" pitchFamily="18" charset="0"/>
                        <a:ea typeface="Cambria Math" panose="02040503050406030204" pitchFamily="18" charset="0"/>
                      </a:rPr>
                      <m:t>𝜃</m:t>
                    </m:r>
                    <m:r>
                      <a:rPr lang="zh-CN" altLang="en-US"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𝑃𝑎𝑡h</m:t>
                    </m:r>
                    <m:d>
                      <m:dPr>
                        <m:ctrlPr>
                          <a:rPr lang="en-US" altLang="zh-CN" sz="1400" b="0" i="1" dirty="0" smtClean="0">
                            <a:latin typeface="Cambria Math" panose="02040503050406030204" pitchFamily="18" charset="0"/>
                            <a:ea typeface="Cambria Math" panose="02040503050406030204" pitchFamily="18" charset="0"/>
                          </a:rPr>
                        </m:ctrlPr>
                      </m:dPr>
                      <m:e>
                        <m:r>
                          <a:rPr lang="en-US" altLang="zh-CN" sz="1400" b="0" i="1" dirty="0" smtClean="0">
                            <a:latin typeface="Cambria Math" panose="02040503050406030204" pitchFamily="18" charset="0"/>
                            <a:ea typeface="Cambria Math" panose="02040503050406030204" pitchFamily="18" charset="0"/>
                          </a:rPr>
                          <m:t>𝑖𝑑</m:t>
                        </m:r>
                      </m:e>
                    </m:d>
                  </m:oMath>
                </a14:m>
                <a:endParaRPr lang="en-US" altLang="zh-CN" sz="1400" b="0" dirty="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𝑆𝑡𝑜𝑟𝑒</m:t>
                    </m:r>
                    <m:r>
                      <a:rPr lang="en-US" altLang="zh-CN" sz="1400" b="0" i="1" dirty="0" smtClean="0">
                        <a:latin typeface="Cambria Math" panose="02040503050406030204" pitchFamily="18" charset="0"/>
                        <a:ea typeface="Cambria Math" panose="02040503050406030204" pitchFamily="18" charset="0"/>
                      </a:rPr>
                      <m:t> </m:t>
                    </m:r>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𝑔</m:t>
                        </m:r>
                      </m:e>
                      <m:sub>
                        <m:r>
                          <a:rPr lang="zh-CN" altLang="en-US" sz="1400" b="0" i="1" dirty="0" smtClean="0">
                            <a:latin typeface="Cambria Math" panose="02040503050406030204" pitchFamily="18" charset="0"/>
                            <a:ea typeface="Cambria Math" panose="02040503050406030204" pitchFamily="18" charset="0"/>
                          </a:rPr>
                          <m:t>𝜃</m:t>
                        </m:r>
                      </m:sub>
                    </m:sSub>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𝑖𝑛</m:t>
                    </m:r>
                    <m:r>
                      <a:rPr lang="en-US" altLang="zh-CN" sz="1400" b="0" i="1" dirty="0" smtClean="0">
                        <a:latin typeface="Cambria Math" panose="02040503050406030204" pitchFamily="18" charset="0"/>
                        <a:ea typeface="Cambria Math" panose="02040503050406030204" pitchFamily="18" charset="0"/>
                      </a:rPr>
                      <m:t> </m:t>
                    </m:r>
                    <m:r>
                      <a:rPr lang="zh-CN" altLang="en-US" sz="1400" b="0" i="1" dirty="0" smtClean="0">
                        <a:latin typeface="Cambria Math" panose="02040503050406030204" pitchFamily="18" charset="0"/>
                        <a:ea typeface="Cambria Math" panose="02040503050406030204" pitchFamily="18" charset="0"/>
                      </a:rPr>
                      <m:t>𝜃</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𝑡𝑜</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𝑢𝑝𝑑𝑎𝑡𝑒</m:t>
                    </m:r>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𝑠𝑡</m:t>
                    </m:r>
                  </m:oMath>
                </a14:m>
                <a:endParaRPr lang="en-US" altLang="zh-CN" sz="1400" b="0" dirty="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𝑐𝑜𝑚𝑝𝑢𝑡𝑒</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𝑠𝑘</m:t>
                        </m:r>
                      </m:e>
                      <m:sub>
                        <m:r>
                          <a:rPr lang="zh-CN" altLang="en-US" sz="1400" b="0" i="1" smtClean="0">
                            <a:latin typeface="Cambria Math" panose="02040503050406030204" pitchFamily="18" charset="0"/>
                            <a:ea typeface="Cambria Math" panose="02040503050406030204" pitchFamily="18" charset="0"/>
                          </a:rPr>
                          <m:t>𝜃</m:t>
                        </m:r>
                      </m:sub>
                    </m:sSub>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𝑔</m:t>
                        </m:r>
                      </m:e>
                      <m:sup>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3</m:t>
                            </m:r>
                          </m:sub>
                        </m:sSub>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𝑔</m:t>
                        </m:r>
                      </m:e>
                      <m:sup>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zh-CN" altLang="en-US" sz="1400" b="0" i="1" smtClean="0">
                                <a:latin typeface="Cambria Math" panose="02040503050406030204" pitchFamily="18" charset="0"/>
                                <a:ea typeface="Cambria Math" panose="02040503050406030204" pitchFamily="18" charset="0"/>
                              </a:rPr>
                              <m:t>𝜎</m:t>
                            </m:r>
                          </m:e>
                          <m:sup>
                            <m:r>
                              <a:rPr lang="en-US" altLang="zh-CN" sz="1400" b="0" i="1" smtClean="0">
                                <a:latin typeface="Cambria Math" panose="02040503050406030204" pitchFamily="18" charset="0"/>
                                <a:ea typeface="Cambria Math" panose="02040503050406030204" pitchFamily="18" charset="0"/>
                              </a:rPr>
                              <m:t>′</m:t>
                            </m:r>
                          </m:sup>
                        </m:sSup>
                      </m:sup>
                    </m:sSup>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𝑔</m:t>
                        </m:r>
                      </m:e>
                      <m:sub>
                        <m:r>
                          <a:rPr lang="zh-CN" altLang="en-US" sz="1400" i="1" dirty="0">
                            <a:latin typeface="Cambria Math" panose="02040503050406030204" pitchFamily="18" charset="0"/>
                            <a:ea typeface="Cambria Math" panose="02040503050406030204" pitchFamily="18" charset="0"/>
                          </a:rPr>
                          <m:t>𝜃</m:t>
                        </m:r>
                      </m:sub>
                    </m:sSub>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𝑜𝑢𝑡𝑝𝑢𝑡</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𝑠𝑘</m:t>
                        </m:r>
                      </m:e>
                      <m:sub>
                        <m:r>
                          <a:rPr lang="en-US" altLang="zh-CN" sz="1400" i="1">
                            <a:highlight>
                              <a:srgbClr val="FFFF00"/>
                            </a:highlight>
                            <a:latin typeface="Cambria Math" panose="02040503050406030204" pitchFamily="18" charset="0"/>
                            <a:ea typeface="Cambria Math" panose="02040503050406030204" pitchFamily="18" charset="0"/>
                          </a:rPr>
                          <m:t>𝑖𝑑</m:t>
                        </m:r>
                      </m:sub>
                    </m:sSub>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r>
                          <a:rPr lang="en-US" altLang="zh-CN" sz="1400" b="0" i="1" smtClean="0">
                            <a:highlight>
                              <a:srgbClr val="FFFF00"/>
                            </a:highlight>
                            <a:latin typeface="Cambria Math" panose="02040503050406030204" pitchFamily="18" charset="0"/>
                            <a:ea typeface="Cambria Math" panose="02040503050406030204" pitchFamily="18" charset="0"/>
                          </a:rPr>
                          <m:t>𝑆</m:t>
                        </m:r>
                        <m: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𝑠𝑘</m:t>
                            </m:r>
                          </m:e>
                          <m:sub>
                            <m:r>
                              <a:rPr lang="en-US" altLang="zh-CN" sz="1400" i="1">
                                <a:highlight>
                                  <a:srgbClr val="FFFF00"/>
                                </a:highlight>
                                <a:latin typeface="Cambria Math" panose="02040503050406030204" pitchFamily="18" charset="0"/>
                                <a:ea typeface="Cambria Math" panose="02040503050406030204" pitchFamily="18" charset="0"/>
                              </a:rPr>
                              <m:t>0</m:t>
                            </m:r>
                          </m:sub>
                        </m:sSub>
                        <m:sSub>
                          <m:sSubPr>
                            <m:ctrlPr>
                              <a:rPr lang="en-US" altLang="zh-CN" sz="1400" b="0" i="1" smtClean="0">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m:t>
                            </m:r>
                            <m:d>
                              <m:dPr>
                                <m:begChr m:val="{"/>
                                <m:endChr m:val="}"/>
                                <m:ctrlPr>
                                  <a:rPr lang="en-US" altLang="zh-CN" sz="1400" i="1">
                                    <a:highlight>
                                      <a:srgbClr val="FFFF00"/>
                                    </a:highlight>
                                    <a:latin typeface="Cambria Math" panose="02040503050406030204" pitchFamily="18" charset="0"/>
                                    <a:ea typeface="Cambria Math" panose="02040503050406030204" pitchFamily="18" charset="0"/>
                                  </a:rPr>
                                </m:ctrlPr>
                              </m:dPr>
                              <m:e>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𝑠𝑘</m:t>
                                    </m:r>
                                  </m:e>
                                  <m:sub>
                                    <m:r>
                                      <a:rPr lang="en-US" altLang="zh-CN" sz="1400" i="1">
                                        <a:highlight>
                                          <a:srgbClr val="FFFF00"/>
                                        </a:highlight>
                                        <a:latin typeface="Cambria Math" panose="02040503050406030204" pitchFamily="18" charset="0"/>
                                        <a:ea typeface="Cambria Math" panose="02040503050406030204" pitchFamily="18" charset="0"/>
                                      </a:rPr>
                                      <m:t>𝑢</m:t>
                                    </m:r>
                                  </m:sub>
                                </m:sSub>
                              </m:e>
                            </m:d>
                          </m:e>
                          <m:sub>
                            <m:r>
                              <a:rPr lang="en-US" altLang="zh-CN" sz="1400" b="0" i="1" smtClean="0">
                                <a:highlight>
                                  <a:srgbClr val="FFFF00"/>
                                </a:highlight>
                                <a:latin typeface="Cambria Math" panose="02040503050406030204" pitchFamily="18" charset="0"/>
                                <a:ea typeface="Cambria Math" panose="02040503050406030204" pitchFamily="18" charset="0"/>
                              </a:rPr>
                              <m:t>𝑦</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𝑆</m:t>
                            </m:r>
                          </m:sub>
                        </m:sSub>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𝑠</m:t>
                        </m:r>
                        <m:sSup>
                          <m:sSupPr>
                            <m:ctrlPr>
                              <a:rPr lang="en-US" altLang="zh-CN" sz="1400" b="0" i="1" smtClean="0">
                                <a:highlight>
                                  <a:srgbClr val="FFFF00"/>
                                </a:highlight>
                                <a:latin typeface="Cambria Math" panose="02040503050406030204" pitchFamily="18" charset="0"/>
                                <a:ea typeface="Cambria Math" panose="02040503050406030204" pitchFamily="18" charset="0"/>
                              </a:rPr>
                            </m:ctrlPr>
                          </m:sSupPr>
                          <m:e>
                            <m:r>
                              <a:rPr lang="en-US" altLang="zh-CN" sz="1400" b="0" i="1" smtClean="0">
                                <a:highlight>
                                  <a:srgbClr val="FFFF00"/>
                                </a:highlight>
                                <a:latin typeface="Cambria Math" panose="02040503050406030204" pitchFamily="18" charset="0"/>
                                <a:ea typeface="Cambria Math" panose="02040503050406030204" pitchFamily="18" charset="0"/>
                              </a:rPr>
                              <m:t>𝑘</m:t>
                            </m:r>
                          </m:e>
                          <m:sup>
                            <m:r>
                              <a:rPr lang="en-US" altLang="zh-CN" sz="1400" b="0" i="1" smtClean="0">
                                <a:highlight>
                                  <a:srgbClr val="FFFF00"/>
                                </a:highlight>
                                <a:latin typeface="Cambria Math" panose="02040503050406030204" pitchFamily="18" charset="0"/>
                                <a:ea typeface="Cambria Math" panose="02040503050406030204" pitchFamily="18" charset="0"/>
                              </a:rPr>
                              <m:t>′</m:t>
                            </m:r>
                          </m:sup>
                        </m:sSup>
                        <m:sSub>
                          <m:sSubPr>
                            <m:ctrlPr>
                              <a:rPr lang="en-US" altLang="zh-CN" sz="1400" b="0" i="1" smtClean="0">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m:t>
                            </m:r>
                            <m:r>
                              <a:rPr lang="zh-CN" altLang="en-US" sz="1400" i="1">
                                <a:highlight>
                                  <a:srgbClr val="FFFF00"/>
                                </a:highlight>
                                <a:latin typeface="Cambria Math" panose="02040503050406030204" pitchFamily="18" charset="0"/>
                                <a:ea typeface="Cambria Math" panose="02040503050406030204" pitchFamily="18" charset="0"/>
                              </a:rPr>
                              <m:t>𝜃</m:t>
                            </m:r>
                            <m:r>
                              <a:rPr lang="en-US" altLang="zh-CN" sz="1400" i="1">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𝑠𝑘</m:t>
                                </m:r>
                              </m:e>
                              <m:sub>
                                <m:r>
                                  <a:rPr lang="zh-CN" altLang="en-US" sz="1400" i="1">
                                    <a:highlight>
                                      <a:srgbClr val="FFFF00"/>
                                    </a:highlight>
                                    <a:latin typeface="Cambria Math" panose="02040503050406030204" pitchFamily="18" charset="0"/>
                                    <a:ea typeface="Cambria Math" panose="02040503050406030204" pitchFamily="18" charset="0"/>
                                  </a:rPr>
                                  <m:t>𝜃</m:t>
                                </m:r>
                              </m:sub>
                            </m:sSub>
                            <m:r>
                              <a:rPr lang="en-US" altLang="zh-CN" sz="1400" i="1">
                                <a:highlight>
                                  <a:srgbClr val="FFFF00"/>
                                </a:highlight>
                                <a:latin typeface="Cambria Math" panose="02040503050406030204" pitchFamily="18" charset="0"/>
                                <a:ea typeface="Cambria Math" panose="02040503050406030204" pitchFamily="18" charset="0"/>
                              </a:rPr>
                              <m:t>}</m:t>
                            </m:r>
                          </m:e>
                          <m:sub>
                            <m:r>
                              <a:rPr lang="zh-CN" altLang="en-US" sz="1400" b="0" i="1" smtClean="0">
                                <a:highlight>
                                  <a:srgbClr val="FFFF00"/>
                                </a:highlight>
                                <a:latin typeface="Cambria Math" panose="02040503050406030204" pitchFamily="18" charset="0"/>
                                <a:ea typeface="Cambria Math" panose="02040503050406030204" pitchFamily="18" charset="0"/>
                              </a:rPr>
                              <m:t>𝜃</m:t>
                            </m:r>
                            <m:r>
                              <a:rPr lang="zh-CN" altLang="en-US" sz="1400" b="0" i="1" smtClean="0">
                                <a:highlight>
                                  <a:srgbClr val="FFFF00"/>
                                </a:highlight>
                                <a:latin typeface="Cambria Math" panose="02040503050406030204" pitchFamily="18" charset="0"/>
                                <a:ea typeface="Cambria Math" panose="02040503050406030204" pitchFamily="18" charset="0"/>
                              </a:rPr>
                              <m:t>∈</m:t>
                            </m:r>
                            <m:r>
                              <a:rPr lang="en-US" altLang="zh-CN" sz="1400" i="1" dirty="0">
                                <a:highlight>
                                  <a:srgbClr val="FFFF00"/>
                                </a:highlight>
                                <a:latin typeface="Cambria Math" panose="02040503050406030204" pitchFamily="18" charset="0"/>
                                <a:ea typeface="Cambria Math" panose="02040503050406030204" pitchFamily="18" charset="0"/>
                              </a:rPr>
                              <m:t>𝑃𝑎𝑡h</m:t>
                            </m:r>
                            <m:d>
                              <m:dPr>
                                <m:ctrlPr>
                                  <a:rPr lang="en-US" altLang="zh-CN" sz="1400" i="1" dirty="0">
                                    <a:highlight>
                                      <a:srgbClr val="FFFF00"/>
                                    </a:highlight>
                                    <a:latin typeface="Cambria Math" panose="02040503050406030204" pitchFamily="18" charset="0"/>
                                    <a:ea typeface="Cambria Math" panose="02040503050406030204" pitchFamily="18" charset="0"/>
                                  </a:rPr>
                                </m:ctrlPr>
                              </m:dPr>
                              <m:e>
                                <m:r>
                                  <a:rPr lang="en-US" altLang="zh-CN" sz="1400" i="1" dirty="0">
                                    <a:highlight>
                                      <a:srgbClr val="FFFF00"/>
                                    </a:highlight>
                                    <a:latin typeface="Cambria Math" panose="02040503050406030204" pitchFamily="18" charset="0"/>
                                    <a:ea typeface="Cambria Math" panose="02040503050406030204" pitchFamily="18" charset="0"/>
                                  </a:rPr>
                                  <m:t>𝑖𝑑</m:t>
                                </m:r>
                              </m:e>
                            </m:d>
                          </m:sub>
                        </m:sSub>
                      </m:e>
                    </m:d>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𝑠𝑡</m:t>
                    </m:r>
                  </m:oMath>
                </a14:m>
                <a:endParaRPr lang="en-US" altLang="zh-CN" sz="1400" dirty="0">
                  <a:ea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59CE63DC-39CC-4639-B8AD-9CA5063F5467}"/>
                  </a:ext>
                </a:extLst>
              </p:cNvPr>
              <p:cNvSpPr txBox="1">
                <a:spLocks noRot="1" noChangeAspect="1" noMove="1" noResize="1" noEditPoints="1" noAdjustHandles="1" noChangeArrowheads="1" noChangeShapeType="1" noTextEdit="1"/>
              </p:cNvSpPr>
              <p:nvPr/>
            </p:nvSpPr>
            <p:spPr>
              <a:xfrm>
                <a:off x="1327408" y="3760131"/>
                <a:ext cx="6571128" cy="2839175"/>
              </a:xfrm>
              <a:prstGeom prst="rect">
                <a:avLst/>
              </a:prstGeom>
              <a:blipFill>
                <a:blip r:embed="rId4"/>
                <a:stretch>
                  <a:fillRect l="-186" b="-215"/>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AD748C0-4973-4DA6-91A0-6F509876A66E}"/>
              </a:ext>
            </a:extLst>
          </p:cNvPr>
          <p:cNvCxnSpPr>
            <a:cxnSpLocks/>
          </p:cNvCxnSpPr>
          <p:nvPr/>
        </p:nvCxnSpPr>
        <p:spPr>
          <a:xfrm flipV="1">
            <a:off x="1126837" y="3712721"/>
            <a:ext cx="9430327" cy="4741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58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101475" y="644018"/>
            <a:ext cx="2133599" cy="369332"/>
          </a:xfrm>
          <a:prstGeom prst="rect">
            <a:avLst/>
          </a:prstGeom>
          <a:noFill/>
        </p:spPr>
        <p:txBody>
          <a:bodyPr wrap="square">
            <a:spAutoFit/>
          </a:bodyPr>
          <a:lstStyle/>
          <a:p>
            <a:r>
              <a:rPr lang="en-US" altLang="zh-CN" sz="1800" dirty="0">
                <a:solidFill>
                  <a:srgbClr val="000000"/>
                </a:solidFill>
                <a:effectLst/>
                <a:latin typeface="CMBX1213"/>
                <a:ea typeface="宋体" panose="02010600030101010101" pitchFamily="2" charset="-122"/>
              </a:rPr>
              <a:t>Introduction</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2838F06F-9C49-4543-9AE5-865327019249}"/>
              </a:ext>
            </a:extLst>
          </p:cNvPr>
          <p:cNvSpPr txBox="1"/>
          <p:nvPr/>
        </p:nvSpPr>
        <p:spPr>
          <a:xfrm>
            <a:off x="1091944" y="1385462"/>
            <a:ext cx="10076330"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背景：</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在实践中，变色龙陷门持有者可能会滥用重写特权，恶意重写哈希对象（例如，</a:t>
            </a:r>
            <a:r>
              <a:rPr lang="zh-CN" altLang="en-US" dirty="0">
                <a:solidFill>
                  <a:srgbClr val="FF0000"/>
                </a:solidFill>
                <a:latin typeface="宋体" panose="02010600030101010101" pitchFamily="2" charset="-122"/>
                <a:ea typeface="宋体" panose="02010600030101010101" pitchFamily="2" charset="-122"/>
              </a:rPr>
              <a:t>可变区块链中的事务内容</a:t>
            </a:r>
            <a:r>
              <a:rPr lang="zh-CN" altLang="en-US" dirty="0">
                <a:latin typeface="宋体" panose="02010600030101010101" pitchFamily="2" charset="-122"/>
                <a:ea typeface="宋体" panose="02010600030101010101" pitchFamily="2" charset="-122"/>
              </a:rPr>
              <a:t>和</a:t>
            </a:r>
            <a:r>
              <a:rPr lang="zh-CN" altLang="en-US" dirty="0">
                <a:solidFill>
                  <a:srgbClr val="FF0000"/>
                </a:solidFill>
                <a:latin typeface="宋体" panose="02010600030101010101" pitchFamily="2" charset="-122"/>
                <a:ea typeface="宋体" panose="02010600030101010101" pitchFamily="2" charset="-122"/>
              </a:rPr>
              <a:t>可净化签名中的消息</a:t>
            </a:r>
            <a:r>
              <a:rPr lang="zh-CN" altLang="en-US" dirty="0">
                <a:latin typeface="宋体" panose="02010600030101010101" pitchFamily="2" charset="-122"/>
                <a:ea typeface="宋体" panose="02010600030101010101" pitchFamily="2" charset="-122"/>
              </a:rPr>
              <a:t>）来传播不正确的内容，甚至出售重写特权以获得非法利润。这种被滥用的特权必须被撤销，然而，目前的基于策略的变色龙哈希</a:t>
            </a:r>
            <a:r>
              <a:rPr lang="en-US" altLang="zh-CN" dirty="0">
                <a:latin typeface="宋体" panose="02010600030101010101" pitchFamily="2" charset="-122"/>
                <a:ea typeface="宋体" panose="02010600030101010101" pitchFamily="2" charset="-122"/>
              </a:rPr>
              <a:t>PCH</a:t>
            </a:r>
            <a:r>
              <a:rPr lang="zh-CN" altLang="en-US" dirty="0">
                <a:latin typeface="宋体" panose="02010600030101010101" pitchFamily="2" charset="-122"/>
                <a:ea typeface="宋体" panose="02010600030101010101" pitchFamily="2" charset="-122"/>
              </a:rPr>
              <a:t>提案</a:t>
            </a:r>
            <a:r>
              <a:rPr lang="en-US" altLang="zh-CN" dirty="0">
                <a:latin typeface="宋体" panose="02010600030101010101" pitchFamily="2" charset="-122"/>
                <a:ea typeface="宋体" panose="02010600030101010101" pitchFamily="2" charset="-122"/>
              </a:rPr>
              <a:t>[16,34]</a:t>
            </a:r>
            <a:r>
              <a:rPr lang="zh-CN" altLang="en-US" dirty="0">
                <a:latin typeface="宋体" panose="02010600030101010101" pitchFamily="2" charset="-122"/>
                <a:ea typeface="宋体" panose="02010600030101010101" pitchFamily="2" charset="-122"/>
              </a:rPr>
              <a:t>没有提供重写特权的可撤销性。</a:t>
            </a:r>
          </a:p>
        </p:txBody>
      </p:sp>
      <p:sp>
        <p:nvSpPr>
          <p:cNvPr id="11" name="文本框 10">
            <a:extLst>
              <a:ext uri="{FF2B5EF4-FFF2-40B4-BE49-F238E27FC236}">
                <a16:creationId xmlns:a16="http://schemas.microsoft.com/office/drawing/2014/main" id="{40318F48-BDF0-4D70-BABB-A3A9B45DB9B9}"/>
              </a:ext>
            </a:extLst>
          </p:cNvPr>
          <p:cNvSpPr txBox="1"/>
          <p:nvPr/>
        </p:nvSpPr>
        <p:spPr>
          <a:xfrm>
            <a:off x="1101468" y="2933428"/>
            <a:ext cx="10076330" cy="646331"/>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改进：</a:t>
            </a:r>
            <a:endParaRPr lang="en-US" altLang="zh-CN" dirty="0">
              <a:latin typeface="宋体" panose="02010600030101010101" pitchFamily="2" charset="-122"/>
              <a:ea typeface="宋体" panose="02010600030101010101" pitchFamily="2" charset="-122"/>
            </a:endParaRPr>
          </a:p>
          <a:p>
            <a:pPr lvl="1" algn="just"/>
            <a:r>
              <a:rPr lang="zh-CN" altLang="en-US" dirty="0">
                <a:latin typeface="宋体" panose="02010600030101010101" pitchFamily="2" charset="-122"/>
                <a:ea typeface="宋体" panose="02010600030101010101" pitchFamily="2" charset="-122"/>
              </a:rPr>
              <a:t>使用可撤销的</a:t>
            </a:r>
            <a:r>
              <a:rPr lang="en-US" altLang="zh-CN" dirty="0">
                <a:latin typeface="宋体" panose="02010600030101010101" pitchFamily="2" charset="-122"/>
                <a:ea typeface="宋体" panose="02010600030101010101" pitchFamily="2" charset="-122"/>
              </a:rPr>
              <a:t>ABE(RABE)</a:t>
            </a:r>
            <a:r>
              <a:rPr lang="zh-CN" altLang="en-US" dirty="0">
                <a:latin typeface="宋体" panose="02010600030101010101" pitchFamily="2" charset="-122"/>
                <a:ea typeface="宋体" panose="02010600030101010101" pitchFamily="2" charset="-122"/>
              </a:rPr>
              <a:t>来实现具有可撤销性的</a:t>
            </a:r>
            <a:r>
              <a:rPr lang="en-US" altLang="zh-CN" dirty="0">
                <a:latin typeface="宋体" panose="02010600030101010101" pitchFamily="2" charset="-122"/>
                <a:ea typeface="宋体" panose="02010600030101010101" pitchFamily="2" charset="-122"/>
              </a:rPr>
              <a:t>PCH[16,34]——RPCH</a:t>
            </a:r>
            <a:r>
              <a:rPr lang="zh-CN" altLang="en-US" dirty="0">
                <a:latin typeface="宋体" panose="02010600030101010101" pitchFamily="2" charset="-122"/>
                <a:ea typeface="宋体" panose="02010600030101010101" pitchFamily="2" charset="-122"/>
              </a:rPr>
              <a:t>。</a:t>
            </a:r>
          </a:p>
        </p:txBody>
      </p:sp>
      <p:sp>
        <p:nvSpPr>
          <p:cNvPr id="10" name="文本框 9">
            <a:extLst>
              <a:ext uri="{FF2B5EF4-FFF2-40B4-BE49-F238E27FC236}">
                <a16:creationId xmlns:a16="http://schemas.microsoft.com/office/drawing/2014/main" id="{36ECE005-B95C-4409-8004-1C1B05FD581B}"/>
              </a:ext>
            </a:extLst>
          </p:cNvPr>
          <p:cNvSpPr txBox="1"/>
          <p:nvPr/>
        </p:nvSpPr>
        <p:spPr>
          <a:xfrm>
            <a:off x="1417124" y="5184203"/>
            <a:ext cx="9953411" cy="954107"/>
          </a:xfrm>
          <a:prstGeom prst="rect">
            <a:avLst/>
          </a:prstGeom>
          <a:noFill/>
          <a:ln>
            <a:solidFill>
              <a:schemeClr val="accent5">
                <a:lumMod val="75000"/>
              </a:schemeClr>
            </a:solidFill>
          </a:ln>
        </p:spPr>
        <p:txBody>
          <a:bodyPr wrap="square">
            <a:spAutoFit/>
          </a:bodyPr>
          <a:lstStyle/>
          <a:p>
            <a:r>
              <a:rPr lang="en-US" altLang="zh-CN" sz="1400" dirty="0">
                <a:solidFill>
                  <a:srgbClr val="0070C0"/>
                </a:solidFill>
                <a:latin typeface="Times New Roman" panose="02020603050405020304" pitchFamily="18" charset="0"/>
                <a:cs typeface="Times New Roman" panose="02020603050405020304" pitchFamily="18" charset="0"/>
              </a:rPr>
              <a:t>[16]</a:t>
            </a:r>
            <a:r>
              <a:rPr lang="en-US" altLang="zh-CN" sz="1400" dirty="0" err="1">
                <a:solidFill>
                  <a:srgbClr val="0070C0"/>
                </a:solidFill>
                <a:latin typeface="Times New Roman" panose="02020603050405020304" pitchFamily="18" charset="0"/>
                <a:cs typeface="Times New Roman" panose="02020603050405020304" pitchFamily="18" charset="0"/>
              </a:rPr>
              <a:t>Derler</a:t>
            </a:r>
            <a:r>
              <a:rPr lang="en-US" altLang="zh-CN" sz="1400" dirty="0">
                <a:solidFill>
                  <a:srgbClr val="0070C0"/>
                </a:solidFill>
                <a:latin typeface="Times New Roman" panose="02020603050405020304" pitchFamily="18" charset="0"/>
                <a:cs typeface="Times New Roman" panose="02020603050405020304" pitchFamily="18" charset="0"/>
              </a:rPr>
              <a:t>, D., </a:t>
            </a:r>
            <a:r>
              <a:rPr lang="en-US" altLang="zh-CN" sz="1400" dirty="0" err="1">
                <a:solidFill>
                  <a:srgbClr val="0070C0"/>
                </a:solidFill>
                <a:latin typeface="Times New Roman" panose="02020603050405020304" pitchFamily="18" charset="0"/>
                <a:cs typeface="Times New Roman" panose="02020603050405020304" pitchFamily="18" charset="0"/>
              </a:rPr>
              <a:t>Samelin</a:t>
            </a:r>
            <a:r>
              <a:rPr lang="en-US" altLang="zh-CN" sz="1400" dirty="0">
                <a:solidFill>
                  <a:srgbClr val="0070C0"/>
                </a:solidFill>
                <a:latin typeface="Times New Roman" panose="02020603050405020304" pitchFamily="18" charset="0"/>
                <a:cs typeface="Times New Roman" panose="02020603050405020304" pitchFamily="18" charset="0"/>
              </a:rPr>
              <a:t>, K., </a:t>
            </a:r>
            <a:r>
              <a:rPr lang="en-US" altLang="zh-CN" sz="1400" dirty="0" err="1">
                <a:solidFill>
                  <a:srgbClr val="0070C0"/>
                </a:solidFill>
                <a:latin typeface="Times New Roman" panose="02020603050405020304" pitchFamily="18" charset="0"/>
                <a:cs typeface="Times New Roman" panose="02020603050405020304" pitchFamily="18" charset="0"/>
              </a:rPr>
              <a:t>Slamanig</a:t>
            </a:r>
            <a:r>
              <a:rPr lang="en-US" altLang="zh-CN" sz="1400" dirty="0">
                <a:solidFill>
                  <a:srgbClr val="0070C0"/>
                </a:solidFill>
                <a:latin typeface="Times New Roman" panose="02020603050405020304" pitchFamily="18" charset="0"/>
                <a:cs typeface="Times New Roman" panose="02020603050405020304" pitchFamily="18" charset="0"/>
              </a:rPr>
              <a:t>, D., </a:t>
            </a:r>
            <a:r>
              <a:rPr lang="en-US" altLang="zh-CN" sz="1400" dirty="0" err="1">
                <a:solidFill>
                  <a:srgbClr val="0070C0"/>
                </a:solidFill>
                <a:latin typeface="Times New Roman" panose="02020603050405020304" pitchFamily="18" charset="0"/>
                <a:cs typeface="Times New Roman" panose="02020603050405020304" pitchFamily="18" charset="0"/>
              </a:rPr>
              <a:t>Striecks</a:t>
            </a:r>
            <a:r>
              <a:rPr lang="en-US" altLang="zh-CN" sz="1400" dirty="0">
                <a:solidFill>
                  <a:srgbClr val="0070C0"/>
                </a:solidFill>
                <a:latin typeface="Times New Roman" panose="02020603050405020304" pitchFamily="18" charset="0"/>
                <a:cs typeface="Times New Roman" panose="02020603050405020304" pitchFamily="18" charset="0"/>
              </a:rPr>
              <a:t>, C.: Fine-grained and controlled rewriting in blockchains: Chameleon-hashing gone attribute-based. In: NDSS (2019)</a:t>
            </a:r>
            <a:endParaRPr lang="zh-CN" altLang="en-US" sz="1400" dirty="0">
              <a:solidFill>
                <a:srgbClr val="0070C0"/>
              </a:solidFill>
              <a:latin typeface="Times New Roman" panose="02020603050405020304" pitchFamily="18" charset="0"/>
              <a:cs typeface="Times New Roman" panose="02020603050405020304" pitchFamily="18" charset="0"/>
            </a:endParaRPr>
          </a:p>
          <a:p>
            <a:r>
              <a:rPr lang="en-US" altLang="zh-CN" sz="1400" dirty="0">
                <a:solidFill>
                  <a:srgbClr val="0070C0"/>
                </a:solidFill>
                <a:effectLst/>
                <a:latin typeface="CMR915"/>
                <a:ea typeface="宋体" panose="02010600030101010101" pitchFamily="2" charset="-122"/>
              </a:rPr>
              <a:t>[34]</a:t>
            </a:r>
            <a:r>
              <a:rPr lang="en-US" altLang="zh-CN" sz="1400" dirty="0" err="1">
                <a:solidFill>
                  <a:srgbClr val="0070C0"/>
                </a:solidFill>
                <a:effectLst/>
                <a:latin typeface="CMR915"/>
                <a:ea typeface="宋体" panose="02010600030101010101" pitchFamily="2" charset="-122"/>
              </a:rPr>
              <a:t>Samelin</a:t>
            </a:r>
            <a:r>
              <a:rPr lang="en-US" altLang="zh-CN" sz="1400" dirty="0">
                <a:solidFill>
                  <a:srgbClr val="0070C0"/>
                </a:solidFill>
                <a:effectLst/>
                <a:latin typeface="CMR915"/>
                <a:ea typeface="宋体" panose="02010600030101010101" pitchFamily="2" charset="-122"/>
              </a:rPr>
              <a:t>, K., </a:t>
            </a:r>
            <a:r>
              <a:rPr lang="en-US" altLang="zh-CN" sz="1400" dirty="0" err="1">
                <a:solidFill>
                  <a:srgbClr val="0070C0"/>
                </a:solidFill>
                <a:effectLst/>
                <a:latin typeface="CMR915"/>
                <a:ea typeface="宋体" panose="02010600030101010101" pitchFamily="2" charset="-122"/>
              </a:rPr>
              <a:t>Slamanig</a:t>
            </a:r>
            <a:r>
              <a:rPr lang="en-US" altLang="zh-CN" sz="1400" dirty="0">
                <a:solidFill>
                  <a:srgbClr val="0070C0"/>
                </a:solidFill>
                <a:effectLst/>
                <a:latin typeface="CMR915"/>
                <a:ea typeface="宋体" panose="02010600030101010101" pitchFamily="2" charset="-122"/>
              </a:rPr>
              <a:t>, D.: Policy-based </a:t>
            </a:r>
            <a:r>
              <a:rPr lang="en-US" altLang="zh-CN" sz="1400" dirty="0" err="1">
                <a:solidFill>
                  <a:srgbClr val="0070C0"/>
                </a:solidFill>
                <a:effectLst/>
                <a:latin typeface="CMR915"/>
                <a:ea typeface="宋体" panose="02010600030101010101" pitchFamily="2" charset="-122"/>
              </a:rPr>
              <a:t>sanitizable</a:t>
            </a:r>
            <a:r>
              <a:rPr lang="en-US" altLang="zh-CN" sz="1400" dirty="0">
                <a:solidFill>
                  <a:srgbClr val="0070C0"/>
                </a:solidFill>
                <a:effectLst/>
                <a:latin typeface="CMR915"/>
                <a:ea typeface="宋体" panose="02010600030101010101" pitchFamily="2" charset="-122"/>
              </a:rPr>
              <a:t> signatures. In: </a:t>
            </a:r>
            <a:r>
              <a:rPr lang="en-US" altLang="zh-CN" sz="1400" dirty="0" err="1">
                <a:solidFill>
                  <a:srgbClr val="0070C0"/>
                </a:solidFill>
                <a:effectLst/>
                <a:latin typeface="CMR915"/>
                <a:ea typeface="宋体" panose="02010600030101010101" pitchFamily="2" charset="-122"/>
              </a:rPr>
              <a:t>Jarecki</a:t>
            </a:r>
            <a:r>
              <a:rPr lang="en-US" altLang="zh-CN" sz="1400" dirty="0">
                <a:solidFill>
                  <a:srgbClr val="0070C0"/>
                </a:solidFill>
                <a:effectLst/>
                <a:latin typeface="CMR915"/>
                <a:ea typeface="宋体" panose="02010600030101010101" pitchFamily="2" charset="-122"/>
              </a:rPr>
              <a:t>, S. (ed.) </a:t>
            </a:r>
            <a:r>
              <a:rPr lang="en-US" altLang="zh-CN" sz="1400" dirty="0">
                <a:solidFill>
                  <a:srgbClr val="0070C0"/>
                </a:solidFill>
                <a:effectLst/>
                <a:latin typeface="CMR915"/>
              </a:rPr>
              <a:t>CT-RSA 2020. LNCS, vol. 12006, pp. 538–563. Springer, Cham (2020). </a:t>
            </a:r>
          </a:p>
        </p:txBody>
      </p:sp>
      <p:sp>
        <p:nvSpPr>
          <p:cNvPr id="2" name="对话气泡: 椭圆形 1">
            <a:extLst>
              <a:ext uri="{FF2B5EF4-FFF2-40B4-BE49-F238E27FC236}">
                <a16:creationId xmlns:a16="http://schemas.microsoft.com/office/drawing/2014/main" id="{6933CEBE-B123-429A-93A5-9B8C762EFD87}"/>
              </a:ext>
            </a:extLst>
          </p:cNvPr>
          <p:cNvSpPr/>
          <p:nvPr/>
        </p:nvSpPr>
        <p:spPr>
          <a:xfrm>
            <a:off x="5419725" y="3858105"/>
            <a:ext cx="2647949" cy="523875"/>
          </a:xfrm>
          <a:prstGeom prst="wedgeEllipseCallout">
            <a:avLst>
              <a:gd name="adj1" fmla="val -8396"/>
              <a:gd name="adj2" fmla="val -10841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CP-ABE+CHET</a:t>
            </a:r>
            <a:endParaRPr lang="zh-CN" altLang="en-US" b="1" dirty="0">
              <a:solidFill>
                <a:schemeClr val="tx1"/>
              </a:solidFill>
            </a:endParaRPr>
          </a:p>
        </p:txBody>
      </p:sp>
    </p:spTree>
    <p:extLst>
      <p:ext uri="{BB962C8B-B14F-4D97-AF65-F5344CB8AC3E}">
        <p14:creationId xmlns:p14="http://schemas.microsoft.com/office/powerpoint/2010/main" val="3831480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779789" y="626088"/>
            <a:ext cx="842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RPCH</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9A0A033-F50D-469C-A19C-2E9CDC7E04B1}"/>
                  </a:ext>
                </a:extLst>
              </p:cNvPr>
              <p:cNvSpPr txBox="1"/>
              <p:nvPr/>
            </p:nvSpPr>
            <p:spPr>
              <a:xfrm>
                <a:off x="1349462" y="1258390"/>
                <a:ext cx="4042132" cy="1323183"/>
              </a:xfrm>
              <a:prstGeom prst="rect">
                <a:avLst/>
              </a:prstGeom>
              <a:noFill/>
            </p:spPr>
            <p:txBody>
              <a:bodyPr wrap="none" lIns="0" tIns="0" rIns="0" bIns="0" rtlCol="0">
                <a:spAutoFit/>
              </a:bodyPr>
              <a:lstStyle/>
              <a:p>
                <a:pPr marL="285750" indent="-285750">
                  <a:buFont typeface="Wingdings" panose="05000000000000000000" pitchFamily="2" charset="2"/>
                  <a:buChar char="Ø"/>
                </a:pPr>
                <a14:m>
                  <m:oMath xmlns:m="http://schemas.openxmlformats.org/officeDocument/2006/math">
                    <m:r>
                      <a:rPr lang="en-US" altLang="zh-CN" sz="1400" b="0" i="1" smtClean="0">
                        <a:highlight>
                          <a:srgbClr val="FFFF00"/>
                        </a:highlight>
                        <a:latin typeface="Cambria Math" panose="02040503050406030204" pitchFamily="18" charset="0"/>
                      </a:rPr>
                      <m:t>𝐾𝑈𝑝𝑡</m:t>
                    </m:r>
                    <m:d>
                      <m:dPr>
                        <m:ctrlPr>
                          <a:rPr lang="en-US" altLang="zh-CN" sz="1400" b="0" i="1" smtClean="0">
                            <a:highlight>
                              <a:srgbClr val="FFFF00"/>
                            </a:highlight>
                            <a:latin typeface="Cambria Math" panose="02040503050406030204" pitchFamily="18" charset="0"/>
                          </a:rPr>
                        </m:ctrlPr>
                      </m:dPr>
                      <m:e>
                        <m:r>
                          <a:rPr lang="en-US" altLang="zh-CN" sz="1400" b="0" i="1" smtClean="0">
                            <a:highlight>
                              <a:srgbClr val="FFFF00"/>
                            </a:highlight>
                            <a:latin typeface="Cambria Math" panose="02040503050406030204" pitchFamily="18" charset="0"/>
                          </a:rPr>
                          <m:t>𝑠𝑡</m:t>
                        </m:r>
                        <m:r>
                          <a:rPr lang="en-US" altLang="zh-CN" sz="1400" b="0" i="1" smtClean="0">
                            <a:highlight>
                              <a:srgbClr val="FFFF00"/>
                            </a:highlight>
                            <a:latin typeface="Cambria Math" panose="02040503050406030204" pitchFamily="18" charset="0"/>
                          </a:rPr>
                          <m:t>,</m:t>
                        </m:r>
                        <m:r>
                          <a:rPr lang="en-US" altLang="zh-CN" sz="1400" b="0" i="1" smtClean="0">
                            <a:highlight>
                              <a:srgbClr val="FFFF00"/>
                            </a:highlight>
                            <a:latin typeface="Cambria Math" panose="02040503050406030204" pitchFamily="18" charset="0"/>
                          </a:rPr>
                          <m:t>𝑟𝑙</m:t>
                        </m:r>
                        <m:r>
                          <a:rPr lang="en-US" altLang="zh-CN" sz="1400" b="0" i="1" smtClean="0">
                            <a:highlight>
                              <a:srgbClr val="FFFF00"/>
                            </a:highlight>
                            <a:latin typeface="Cambria Math" panose="02040503050406030204" pitchFamily="18" charset="0"/>
                          </a:rPr>
                          <m:t>,</m:t>
                        </m:r>
                        <m:r>
                          <a:rPr lang="en-US" altLang="zh-CN" sz="1400" b="0" i="1" smtClean="0">
                            <a:highlight>
                              <a:srgbClr val="FFFF00"/>
                            </a:highlight>
                            <a:latin typeface="Cambria Math" panose="02040503050406030204" pitchFamily="18" charset="0"/>
                          </a:rPr>
                          <m:t>𝑡</m:t>
                        </m:r>
                      </m:e>
                    </m:d>
                    <m: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b="0" i="1" smtClean="0">
                            <a:highlight>
                              <a:srgbClr val="FFFF00"/>
                            </a:highlight>
                            <a:latin typeface="Cambria Math" panose="02040503050406030204" pitchFamily="18" charset="0"/>
                            <a:ea typeface="Cambria Math" panose="02040503050406030204" pitchFamily="18" charset="0"/>
                          </a:rPr>
                        </m:ctrlPr>
                      </m:sSubPr>
                      <m:e>
                        <m:r>
                          <a:rPr lang="en-US" altLang="zh-CN" sz="1400" b="0" i="1" smtClean="0">
                            <a:highlight>
                              <a:srgbClr val="FFFF00"/>
                            </a:highlight>
                            <a:latin typeface="Cambria Math" panose="02040503050406030204" pitchFamily="18" charset="0"/>
                            <a:ea typeface="Cambria Math" panose="02040503050406030204" pitchFamily="18" charset="0"/>
                          </a:rPr>
                          <m:t>𝑘𝑢</m:t>
                        </m:r>
                      </m:e>
                      <m:sub>
                        <m:r>
                          <a:rPr lang="en-US" altLang="zh-CN" sz="1400" b="0" i="1" smtClean="0">
                            <a:highlight>
                              <a:srgbClr val="FFFF00"/>
                            </a:highlight>
                            <a:latin typeface="Cambria Math" panose="02040503050406030204" pitchFamily="18" charset="0"/>
                            <a:ea typeface="Cambria Math" panose="02040503050406030204" pitchFamily="18" charset="0"/>
                          </a:rPr>
                          <m:t>𝑡</m:t>
                        </m:r>
                      </m:sub>
                    </m:sSub>
                  </m:oMath>
                </a14:m>
                <a:endParaRPr lang="en-US" altLang="zh-CN" sz="1400" b="0" dirty="0">
                  <a:highlight>
                    <a:srgbClr val="FFFF00"/>
                  </a:highlight>
                  <a:ea typeface="Cambria Math" panose="02040503050406030204" pitchFamily="18" charset="0"/>
                </a:endParaRPr>
              </a:p>
              <a:p>
                <a:pPr marL="800100" lvl="1" indent="-342900">
                  <a:buFont typeface="+mj-lt"/>
                  <a:buAutoNum type="arabicPeriod"/>
                </a:pPr>
                <a:r>
                  <a:rPr lang="zh-CN" altLang="en-US" sz="1400" dirty="0"/>
                  <a:t> </a:t>
                </a:r>
                <a14:m>
                  <m:oMath xmlns:m="http://schemas.openxmlformats.org/officeDocument/2006/math">
                    <m:r>
                      <m:rPr>
                        <m:sty m:val="p"/>
                      </m:rPr>
                      <a:rPr lang="en-US" altLang="zh-CN" sz="1400" b="0" i="0" smtClean="0">
                        <a:latin typeface="Cambria Math" panose="02040503050406030204" pitchFamily="18" charset="0"/>
                      </a:rPr>
                      <m:t>RABE</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𝐾𝑈𝑝𝑡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𝑠𝑡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𝑟𝑙</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𝑘𝑢</m:t>
                            </m:r>
                          </m:e>
                          <m:sub>
                            <m:r>
                              <a:rPr lang="en-US" altLang="zh-CN" sz="1400" i="1">
                                <a:latin typeface="Cambria Math" panose="02040503050406030204" pitchFamily="18" charset="0"/>
                                <a:ea typeface="Cambria Math" panose="02040503050406030204" pitchFamily="18" charset="0"/>
                              </a:rPr>
                              <m:t>𝑡</m:t>
                            </m:r>
                          </m:sub>
                        </m:sSub>
                      </m:e>
                    </m:d>
                  </m:oMath>
                </a14:m>
                <a:endParaRPr lang="en-US" altLang="zh-CN" sz="1400" b="0" dirty="0">
                  <a:ea typeface="Cambria Math" panose="02040503050406030204" pitchFamily="18" charset="0"/>
                </a:endParaRPr>
              </a:p>
              <a:p>
                <a:pPr lvl="3"/>
                <a14:m>
                  <m:oMathPara xmlns:m="http://schemas.openxmlformats.org/officeDocument/2006/math">
                    <m:oMathParaPr>
                      <m:jc m:val="centerGroup"/>
                    </m:oMathParaPr>
                    <m:oMath xmlns:m="http://schemas.openxmlformats.org/officeDocument/2006/math">
                      <m:r>
                        <a:rPr lang="zh-CN" altLang="en-US" sz="1400" i="1" dirty="0">
                          <a:latin typeface="Cambria Math" panose="02040503050406030204" pitchFamily="18" charset="0"/>
                          <a:ea typeface="Cambria Math" panose="02040503050406030204" pitchFamily="18" charset="0"/>
                        </a:rPr>
                        <m:t>𝜃</m:t>
                      </m:r>
                      <m:r>
                        <a:rPr lang="zh-CN" altLang="en-US" sz="1400" i="1" dirty="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𝐾𝑈𝑁𝑜𝑑𝑒𝑠</m:t>
                      </m:r>
                      <m:d>
                        <m:dPr>
                          <m:ctrlPr>
                            <a:rPr lang="en-US" altLang="zh-CN" sz="1400" i="1" dirty="0">
                              <a:latin typeface="Cambria Math" panose="02040503050406030204" pitchFamily="18" charset="0"/>
                              <a:ea typeface="Cambria Math" panose="02040503050406030204" pitchFamily="18" charset="0"/>
                            </a:rPr>
                          </m:ctrlPr>
                        </m:dPr>
                        <m:e>
                          <m:r>
                            <a:rPr lang="en-US" altLang="zh-CN" sz="1400" b="0" i="1" dirty="0" smtClean="0">
                              <a:latin typeface="Cambria Math" panose="02040503050406030204" pitchFamily="18" charset="0"/>
                              <a:ea typeface="Cambria Math" panose="02040503050406030204" pitchFamily="18" charset="0"/>
                            </a:rPr>
                            <m:t>𝑠𝑡</m:t>
                          </m:r>
                          <m:r>
                            <a:rPr lang="en-US" altLang="zh-CN"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𝑟𝑙</m:t>
                          </m:r>
                          <m:r>
                            <a:rPr lang="en-US" altLang="zh-CN"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𝑡</m:t>
                          </m:r>
                        </m:e>
                      </m:d>
                    </m:oMath>
                  </m:oMathPara>
                </a14:m>
                <a:endParaRPr lang="en-US" altLang="zh-CN" sz="1400" b="1" dirty="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𝑓𝑒𝑡𝑐h</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𝑔</m:t>
                        </m:r>
                      </m:e>
                      <m:sub>
                        <m:r>
                          <a:rPr lang="zh-CN" altLang="en-US" sz="1400" i="1" dirty="0">
                            <a:latin typeface="Cambria Math" panose="02040503050406030204" pitchFamily="18" charset="0"/>
                            <a:ea typeface="Cambria Math" panose="02040503050406030204" pitchFamily="18" charset="0"/>
                          </a:rPr>
                          <m:t>𝜃</m:t>
                        </m:r>
                      </m:sub>
                    </m:sSub>
                    <m:r>
                      <a:rPr lang="en-US" altLang="zh-CN" sz="1400" b="0" i="1" dirty="0" smtClean="0">
                        <a:latin typeface="Cambria Math" panose="02040503050406030204" pitchFamily="18" charset="0"/>
                        <a:ea typeface="Cambria Math" panose="02040503050406030204" pitchFamily="18" charset="0"/>
                      </a:rPr>
                      <m:t> ,  </m:t>
                    </m:r>
                    <m:r>
                      <a:rPr lang="en-US" altLang="zh-CN" sz="1400" i="1">
                        <a:latin typeface="Cambria Math" panose="02040503050406030204" pitchFamily="18" charset="0"/>
                        <a:ea typeface="Cambria Math" panose="02040503050406030204" pitchFamily="18" charset="0"/>
                      </a:rPr>
                      <m:t>𝑝𝑖𝑐𝑘</m:t>
                    </m:r>
                    <m:r>
                      <a:rPr lang="en-US" altLang="zh-CN" sz="1400" i="1">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smtClean="0">
                            <a:latin typeface="Cambria Math" panose="02040503050406030204" pitchFamily="18" charset="0"/>
                            <a:ea typeface="Cambria Math" panose="02040503050406030204" pitchFamily="18" charset="0"/>
                          </a:rPr>
                          <m:t>𝜃</m:t>
                        </m:r>
                      </m:sub>
                    </m:sSub>
                    <m:r>
                      <a:rPr lang="en-US" altLang="zh-CN" sz="1400" i="1">
                        <a:latin typeface="Cambria Math" panose="02040503050406030204" pitchFamily="18" charset="0"/>
                        <a:ea typeface="Cambria Math" panose="02040503050406030204" pitchFamily="18" charset="0"/>
                      </a:rPr>
                      <m:t>∈</m:t>
                    </m:r>
                    <m:r>
                      <m:rPr>
                        <m:nor/>
                      </m:rPr>
                      <a:rPr lang="en-US" altLang="zh-CN" sz="1400" b="1" dirty="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𝑍</m:t>
                        </m:r>
                      </m:e>
                      <m:sub>
                        <m:r>
                          <a:rPr lang="en-US" altLang="zh-CN" sz="1400" i="1">
                            <a:latin typeface="Cambria Math" panose="02040503050406030204" pitchFamily="18" charset="0"/>
                            <a:ea typeface="Cambria Math" panose="02040503050406030204" pitchFamily="18" charset="0"/>
                          </a:rPr>
                          <m:t>𝑃</m:t>
                        </m:r>
                      </m:sub>
                    </m:sSub>
                  </m:oMath>
                </a14:m>
                <a:endParaRPr lang="en-US" altLang="zh-CN" sz="140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𝑐𝑜𝑚𝑝𝑢𝑡𝑒</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𝑘𝑢</m:t>
                        </m:r>
                      </m:e>
                      <m:sub>
                        <m:r>
                          <a:rPr lang="zh-CN" altLang="en-US" sz="1400" b="0" i="1" smtClean="0">
                            <a:latin typeface="Cambria Math" panose="02040503050406030204" pitchFamily="18" charset="0"/>
                            <a:ea typeface="Cambria Math" panose="02040503050406030204" pitchFamily="18" charset="0"/>
                          </a:rPr>
                          <m:t>𝜃</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dirty="0" smtClean="0">
                            <a:solidFill>
                              <a:srgbClr val="FF0000"/>
                            </a:solidFill>
                            <a:latin typeface="Cambria Math" panose="02040503050406030204" pitchFamily="18" charset="0"/>
                            <a:ea typeface="Cambria Math" panose="02040503050406030204" pitchFamily="18" charset="0"/>
                          </a:rPr>
                        </m:ctrlPr>
                      </m:sSubPr>
                      <m:e>
                        <m:r>
                          <a:rPr lang="en-US" altLang="zh-CN" sz="1400" i="1" dirty="0">
                            <a:solidFill>
                              <a:srgbClr val="FF0000"/>
                            </a:solidFill>
                            <a:latin typeface="Cambria Math" panose="02040503050406030204" pitchFamily="18" charset="0"/>
                            <a:ea typeface="Cambria Math" panose="02040503050406030204" pitchFamily="18" charset="0"/>
                          </a:rPr>
                          <m:t>𝑔</m:t>
                        </m:r>
                      </m:e>
                      <m:sub>
                        <m:r>
                          <a:rPr lang="zh-CN" altLang="en-US" sz="1400" i="1" dirty="0">
                            <a:solidFill>
                              <a:srgbClr val="FF0000"/>
                            </a:solidFill>
                            <a:latin typeface="Cambria Math" panose="02040503050406030204" pitchFamily="18" charset="0"/>
                            <a:ea typeface="Cambria Math" panose="02040503050406030204" pitchFamily="18" charset="0"/>
                          </a:rPr>
                          <m:t>𝜃</m:t>
                        </m:r>
                      </m:sub>
                    </m:sSub>
                    <m:r>
                      <a:rPr lang="zh-CN" altLang="en-US" sz="1400" i="1" dirty="0" smtClean="0">
                        <a:solidFill>
                          <a:srgbClr val="FF0000"/>
                        </a:solidFill>
                        <a:latin typeface="Cambria Math" panose="02040503050406030204" pitchFamily="18" charset="0"/>
                        <a:ea typeface="Cambria Math" panose="02040503050406030204" pitchFamily="18" charset="0"/>
                      </a:rPr>
                      <m:t>∙</m:t>
                    </m:r>
                  </m:oMath>
                </a14:m>
                <a:r>
                  <a:rPr lang="en-US" altLang="zh-CN" sz="1400" dirty="0">
                    <a:solidFill>
                      <a:srgbClr val="FF0000"/>
                    </a:solidFill>
                    <a:ea typeface="Cambria Math" panose="02040503050406030204" pitchFamily="18" charset="0"/>
                  </a:rPr>
                  <a:t> </a:t>
                </a:r>
                <a14:m>
                  <m:oMath xmlns:m="http://schemas.openxmlformats.org/officeDocument/2006/math">
                    <m:sSup>
                      <m:sSupPr>
                        <m:ctrlPr>
                          <a:rPr lang="en-US" altLang="zh-CN" sz="1400" i="1">
                            <a:solidFill>
                              <a:srgbClr val="FF0000"/>
                            </a:solidFill>
                            <a:latin typeface="Cambria Math" panose="02040503050406030204" pitchFamily="18" charset="0"/>
                            <a:ea typeface="Cambria Math" panose="02040503050406030204" pitchFamily="18" charset="0"/>
                          </a:rPr>
                        </m:ctrlPr>
                      </m:sSupPr>
                      <m:e>
                        <m:r>
                          <a:rPr lang="en-US" altLang="zh-CN" sz="1400" i="1">
                            <a:solidFill>
                              <a:srgbClr val="FF0000"/>
                            </a:solidFill>
                            <a:latin typeface="Cambria Math" panose="02040503050406030204" pitchFamily="18" charset="0"/>
                            <a:ea typeface="Cambria Math" panose="02040503050406030204" pitchFamily="18" charset="0"/>
                          </a:rPr>
                          <m:t>𝐻</m:t>
                        </m:r>
                        <m:r>
                          <a:rPr lang="en-US" altLang="zh-CN" sz="1400" i="1">
                            <a:solidFill>
                              <a:srgbClr val="FF0000"/>
                            </a:solidFill>
                            <a:latin typeface="Cambria Math" panose="02040503050406030204" pitchFamily="18" charset="0"/>
                            <a:ea typeface="Cambria Math" panose="02040503050406030204" pitchFamily="18" charset="0"/>
                          </a:rPr>
                          <m:t>(1</m:t>
                        </m:r>
                        <m:r>
                          <a:rPr lang="en-US" altLang="zh-CN" sz="1400" b="0" i="1" smtClean="0">
                            <a:solidFill>
                              <a:srgbClr val="FF0000"/>
                            </a:solidFill>
                            <a:latin typeface="Cambria Math" panose="02040503050406030204" pitchFamily="18" charset="0"/>
                            <a:ea typeface="Cambria Math" panose="02040503050406030204" pitchFamily="18" charset="0"/>
                          </a:rPr>
                          <m:t>𝑡</m:t>
                        </m:r>
                        <m:r>
                          <a:rPr lang="en-US" altLang="zh-CN" sz="1400" i="1">
                            <a:solidFill>
                              <a:srgbClr val="FF0000"/>
                            </a:solidFill>
                            <a:latin typeface="Cambria Math" panose="02040503050406030204" pitchFamily="18" charset="0"/>
                            <a:ea typeface="Cambria Math" panose="02040503050406030204" pitchFamily="18" charset="0"/>
                          </a:rPr>
                          <m:t>)</m:t>
                        </m:r>
                      </m:e>
                      <m:sup>
                        <m:sSub>
                          <m:sSubPr>
                            <m:ctrlPr>
                              <a:rPr lang="en-US" altLang="zh-CN" sz="1400" i="1">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Cambria Math" panose="02040503050406030204" pitchFamily="18" charset="0"/>
                              </a:rPr>
                              <m:t>𝑟</m:t>
                            </m:r>
                          </m:e>
                          <m:sub>
                            <m:r>
                              <a:rPr lang="en-US" altLang="zh-CN" sz="1400" i="1">
                                <a:solidFill>
                                  <a:srgbClr val="FF0000"/>
                                </a:solidFill>
                                <a:latin typeface="Cambria Math" panose="02040503050406030204" pitchFamily="18" charset="0"/>
                                <a:ea typeface="Cambria Math" panose="02040503050406030204" pitchFamily="18" charset="0"/>
                              </a:rPr>
                              <m:t>𝜃</m:t>
                            </m:r>
                          </m:sub>
                        </m:sSub>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i="1" smtClean="0">
                            <a:solidFill>
                              <a:srgbClr val="0070C0"/>
                            </a:solidFill>
                            <a:latin typeface="Cambria Math" panose="02040503050406030204" pitchFamily="18" charset="0"/>
                            <a:ea typeface="Cambria Math" panose="02040503050406030204" pitchFamily="18" charset="0"/>
                          </a:rPr>
                        </m:ctrlPr>
                      </m:sSupPr>
                      <m:e>
                        <m:r>
                          <a:rPr lang="en-US" altLang="zh-CN" sz="1400" b="0" i="1" smtClean="0">
                            <a:solidFill>
                              <a:srgbClr val="0070C0"/>
                            </a:solidFill>
                            <a:latin typeface="Cambria Math" panose="02040503050406030204" pitchFamily="18" charset="0"/>
                            <a:ea typeface="Cambria Math" panose="02040503050406030204" pitchFamily="18" charset="0"/>
                          </a:rPr>
                          <m:t>h</m:t>
                        </m:r>
                      </m:e>
                      <m:sup>
                        <m:sSub>
                          <m:sSubPr>
                            <m:ctrlPr>
                              <a:rPr lang="en-US" altLang="zh-CN" sz="1400" i="1">
                                <a:solidFill>
                                  <a:srgbClr val="0070C0"/>
                                </a:solidFill>
                                <a:latin typeface="Cambria Math" panose="02040503050406030204" pitchFamily="18" charset="0"/>
                                <a:ea typeface="Cambria Math" panose="02040503050406030204" pitchFamily="18" charset="0"/>
                              </a:rPr>
                            </m:ctrlPr>
                          </m:sSubPr>
                          <m:e>
                            <m:r>
                              <a:rPr lang="en-US" altLang="zh-CN" sz="1400" i="1">
                                <a:solidFill>
                                  <a:srgbClr val="0070C0"/>
                                </a:solidFill>
                                <a:latin typeface="Cambria Math" panose="02040503050406030204" pitchFamily="18" charset="0"/>
                                <a:ea typeface="Cambria Math" panose="02040503050406030204" pitchFamily="18" charset="0"/>
                              </a:rPr>
                              <m:t>𝑟</m:t>
                            </m:r>
                          </m:e>
                          <m:sub>
                            <m:r>
                              <a:rPr lang="en-US" altLang="zh-CN" sz="1400" i="1">
                                <a:solidFill>
                                  <a:srgbClr val="0070C0"/>
                                </a:solidFill>
                                <a:latin typeface="Cambria Math" panose="02040503050406030204" pitchFamily="18" charset="0"/>
                                <a:ea typeface="Cambria Math" panose="02040503050406030204" pitchFamily="18" charset="0"/>
                              </a:rPr>
                              <m:t>𝜃</m:t>
                            </m:r>
                          </m:sub>
                        </m:sSub>
                      </m:sup>
                    </m:sSup>
                    <m:r>
                      <a:rPr lang="en-US" altLang="zh-CN" sz="1400" b="0" i="1" smtClean="0">
                        <a:latin typeface="Cambria Math" panose="02040503050406030204" pitchFamily="18" charset="0"/>
                        <a:ea typeface="Cambria Math" panose="02040503050406030204" pitchFamily="18" charset="0"/>
                      </a:rPr>
                      <m:t>)</m:t>
                    </m:r>
                  </m:oMath>
                </a14:m>
                <a:endParaRPr lang="en-US" altLang="zh-CN" sz="1400" b="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𝑜𝑢𝑡𝑝𝑢𝑡</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𝑘</m:t>
                        </m:r>
                        <m:r>
                          <a:rPr lang="en-US" altLang="zh-CN" sz="1400" b="0" i="1" smtClean="0">
                            <a:highlight>
                              <a:srgbClr val="FFFF00"/>
                            </a:highlight>
                            <a:latin typeface="Cambria Math" panose="02040503050406030204" pitchFamily="18" charset="0"/>
                            <a:ea typeface="Cambria Math" panose="02040503050406030204" pitchFamily="18" charset="0"/>
                          </a:rPr>
                          <m:t>𝑢</m:t>
                        </m:r>
                      </m:e>
                      <m:sub>
                        <m:r>
                          <a:rPr lang="en-US" altLang="zh-CN" sz="1400" b="0" i="1" smtClean="0">
                            <a:highlight>
                              <a:srgbClr val="FFFF00"/>
                            </a:highlight>
                            <a:latin typeface="Cambria Math" panose="02040503050406030204" pitchFamily="18" charset="0"/>
                            <a:ea typeface="Cambria Math" panose="02040503050406030204" pitchFamily="18" charset="0"/>
                          </a:rPr>
                          <m:t>𝑡</m:t>
                        </m:r>
                      </m:sub>
                    </m:sSub>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r>
                          <a:rPr lang="en-US" altLang="zh-CN" sz="1400" b="0" i="1" smtClean="0">
                            <a:highlight>
                              <a:srgbClr val="FFFF00"/>
                            </a:highlight>
                            <a:latin typeface="Cambria Math" panose="02040503050406030204" pitchFamily="18" charset="0"/>
                            <a:ea typeface="Cambria Math" panose="02040503050406030204" pitchFamily="18" charset="0"/>
                          </a:rPr>
                          <m:t>𝑡</m:t>
                        </m:r>
                        <m:r>
                          <a:rPr lang="en-US" altLang="zh-CN" sz="1400" b="0" i="1" smtClean="0">
                            <a:highlight>
                              <a:srgbClr val="FFFF00"/>
                            </a:highlight>
                            <a:latin typeface="Cambria Math" panose="02040503050406030204" pitchFamily="18" charset="0"/>
                            <a:ea typeface="Cambria Math" panose="02040503050406030204" pitchFamily="18" charset="0"/>
                          </a:rPr>
                          <m:t>, </m:t>
                        </m:r>
                        <m:sSub>
                          <m:sSubPr>
                            <m:ctrlPr>
                              <a:rPr lang="en-US" altLang="zh-CN" sz="1400" b="0" i="1" smtClean="0">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m:t>
                            </m:r>
                            <m:r>
                              <a:rPr lang="zh-CN" altLang="en-US" sz="1400" i="1">
                                <a:highlight>
                                  <a:srgbClr val="FFFF00"/>
                                </a:highlight>
                                <a:latin typeface="Cambria Math" panose="02040503050406030204" pitchFamily="18" charset="0"/>
                                <a:ea typeface="Cambria Math" panose="02040503050406030204" pitchFamily="18" charset="0"/>
                              </a:rPr>
                              <m:t>𝜃</m:t>
                            </m:r>
                            <m:r>
                              <a:rPr lang="en-US" altLang="zh-CN" sz="1400" i="1">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𝑘</m:t>
                                </m:r>
                                <m:r>
                                  <a:rPr lang="en-US" altLang="zh-CN" sz="1400" b="0" i="1" smtClean="0">
                                    <a:highlight>
                                      <a:srgbClr val="FFFF00"/>
                                    </a:highlight>
                                    <a:latin typeface="Cambria Math" panose="02040503050406030204" pitchFamily="18" charset="0"/>
                                    <a:ea typeface="Cambria Math" panose="02040503050406030204" pitchFamily="18" charset="0"/>
                                  </a:rPr>
                                  <m:t>𝑢</m:t>
                                </m:r>
                              </m:e>
                              <m:sub>
                                <m:r>
                                  <a:rPr lang="zh-CN" altLang="en-US" sz="1400" i="1">
                                    <a:highlight>
                                      <a:srgbClr val="FFFF00"/>
                                    </a:highlight>
                                    <a:latin typeface="Cambria Math" panose="02040503050406030204" pitchFamily="18" charset="0"/>
                                    <a:ea typeface="Cambria Math" panose="02040503050406030204" pitchFamily="18" charset="0"/>
                                  </a:rPr>
                                  <m:t>𝜃</m:t>
                                </m:r>
                              </m:sub>
                            </m:sSub>
                            <m:r>
                              <a:rPr lang="en-US" altLang="zh-CN" sz="1400" i="1">
                                <a:highlight>
                                  <a:srgbClr val="FFFF00"/>
                                </a:highlight>
                                <a:latin typeface="Cambria Math" panose="02040503050406030204" pitchFamily="18" charset="0"/>
                                <a:ea typeface="Cambria Math" panose="02040503050406030204" pitchFamily="18" charset="0"/>
                              </a:rPr>
                              <m:t>}</m:t>
                            </m:r>
                          </m:e>
                          <m:sub>
                            <m:r>
                              <a:rPr lang="zh-CN" altLang="en-US" sz="1400" b="0" i="1" smtClean="0">
                                <a:highlight>
                                  <a:srgbClr val="FFFF00"/>
                                </a:highlight>
                                <a:latin typeface="Cambria Math" panose="02040503050406030204" pitchFamily="18" charset="0"/>
                                <a:ea typeface="Cambria Math" panose="02040503050406030204" pitchFamily="18" charset="0"/>
                              </a:rPr>
                              <m:t>𝜃</m:t>
                            </m:r>
                            <m:r>
                              <a:rPr lang="zh-CN" altLang="en-US" sz="1400" b="0" i="1" smtClean="0">
                                <a:highlight>
                                  <a:srgbClr val="FFFF00"/>
                                </a:highlight>
                                <a:latin typeface="Cambria Math" panose="02040503050406030204" pitchFamily="18" charset="0"/>
                                <a:ea typeface="Cambria Math" panose="02040503050406030204" pitchFamily="18" charset="0"/>
                              </a:rPr>
                              <m:t>∈</m:t>
                            </m:r>
                            <m:r>
                              <a:rPr lang="en-US" altLang="zh-CN" sz="1400" i="1" dirty="0">
                                <a:highlight>
                                  <a:srgbClr val="FFFF00"/>
                                </a:highlight>
                                <a:latin typeface="Cambria Math" panose="02040503050406030204" pitchFamily="18" charset="0"/>
                                <a:ea typeface="Cambria Math" panose="02040503050406030204" pitchFamily="18" charset="0"/>
                              </a:rPr>
                              <m:t>𝐾𝑈𝑁𝑜𝑑𝑒𝑠</m:t>
                            </m:r>
                            <m:d>
                              <m:dPr>
                                <m:ctrlPr>
                                  <a:rPr lang="en-US" altLang="zh-CN" sz="1400" i="1" dirty="0">
                                    <a:highlight>
                                      <a:srgbClr val="FFFF00"/>
                                    </a:highlight>
                                    <a:latin typeface="Cambria Math" panose="02040503050406030204" pitchFamily="18" charset="0"/>
                                    <a:ea typeface="Cambria Math" panose="02040503050406030204" pitchFamily="18" charset="0"/>
                                  </a:rPr>
                                </m:ctrlPr>
                              </m:dPr>
                              <m:e>
                                <m:r>
                                  <a:rPr lang="en-US" altLang="zh-CN" sz="1400" i="1" dirty="0">
                                    <a:highlight>
                                      <a:srgbClr val="FFFF00"/>
                                    </a:highlight>
                                    <a:latin typeface="Cambria Math" panose="02040503050406030204" pitchFamily="18" charset="0"/>
                                    <a:ea typeface="Cambria Math" panose="02040503050406030204" pitchFamily="18" charset="0"/>
                                  </a:rPr>
                                  <m:t>𝑠𝑡</m:t>
                                </m:r>
                                <m:r>
                                  <a:rPr lang="en-US" altLang="zh-CN" sz="1400" i="1" dirty="0">
                                    <a:highlight>
                                      <a:srgbClr val="FFFF00"/>
                                    </a:highlight>
                                    <a:latin typeface="Cambria Math" panose="02040503050406030204" pitchFamily="18" charset="0"/>
                                    <a:ea typeface="Cambria Math" panose="02040503050406030204" pitchFamily="18" charset="0"/>
                                  </a:rPr>
                                  <m:t>,</m:t>
                                </m:r>
                                <m:r>
                                  <a:rPr lang="en-US" altLang="zh-CN" sz="1400" i="1" dirty="0">
                                    <a:highlight>
                                      <a:srgbClr val="FFFF00"/>
                                    </a:highlight>
                                    <a:latin typeface="Cambria Math" panose="02040503050406030204" pitchFamily="18" charset="0"/>
                                    <a:ea typeface="Cambria Math" panose="02040503050406030204" pitchFamily="18" charset="0"/>
                                  </a:rPr>
                                  <m:t>𝑟𝑙</m:t>
                                </m:r>
                                <m:r>
                                  <a:rPr lang="en-US" altLang="zh-CN" sz="1400" i="1" dirty="0">
                                    <a:highlight>
                                      <a:srgbClr val="FFFF00"/>
                                    </a:highlight>
                                    <a:latin typeface="Cambria Math" panose="02040503050406030204" pitchFamily="18" charset="0"/>
                                    <a:ea typeface="Cambria Math" panose="02040503050406030204" pitchFamily="18" charset="0"/>
                                  </a:rPr>
                                  <m:t>,</m:t>
                                </m:r>
                                <m:r>
                                  <a:rPr lang="en-US" altLang="zh-CN" sz="1400" i="1" dirty="0">
                                    <a:highlight>
                                      <a:srgbClr val="FFFF00"/>
                                    </a:highlight>
                                    <a:latin typeface="Cambria Math" panose="02040503050406030204" pitchFamily="18" charset="0"/>
                                    <a:ea typeface="Cambria Math" panose="02040503050406030204" pitchFamily="18" charset="0"/>
                                  </a:rPr>
                                  <m:t>𝑡</m:t>
                                </m:r>
                              </m:e>
                            </m:d>
                          </m:sub>
                        </m:sSub>
                      </m:e>
                    </m:d>
                  </m:oMath>
                </a14:m>
                <a:endParaRPr lang="en-US" altLang="zh-CN" sz="1400" dirty="0">
                  <a:ea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19A0A033-F50D-469C-A19C-2E9CDC7E04B1}"/>
                  </a:ext>
                </a:extLst>
              </p:cNvPr>
              <p:cNvSpPr txBox="1">
                <a:spLocks noRot="1" noChangeAspect="1" noMove="1" noResize="1" noEditPoints="1" noAdjustHandles="1" noChangeArrowheads="1" noChangeShapeType="1" noTextEdit="1"/>
              </p:cNvSpPr>
              <p:nvPr/>
            </p:nvSpPr>
            <p:spPr>
              <a:xfrm>
                <a:off x="1349462" y="1258390"/>
                <a:ext cx="4042132" cy="1323183"/>
              </a:xfrm>
              <a:prstGeom prst="rect">
                <a:avLst/>
              </a:prstGeom>
              <a:blipFill>
                <a:blip r:embed="rId3"/>
                <a:stretch>
                  <a:fillRect l="-2413" t="-3226" b="-553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AD748C0-4973-4DA6-91A0-6F509876A66E}"/>
              </a:ext>
            </a:extLst>
          </p:cNvPr>
          <p:cNvCxnSpPr>
            <a:cxnSpLocks/>
          </p:cNvCxnSpPr>
          <p:nvPr/>
        </p:nvCxnSpPr>
        <p:spPr>
          <a:xfrm>
            <a:off x="1349462" y="2723034"/>
            <a:ext cx="9430327" cy="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2B9F8802-13D9-47DA-8583-492919E3C227}"/>
              </a:ext>
            </a:extLst>
          </p:cNvPr>
          <p:cNvCxnSpPr>
            <a:cxnSpLocks/>
          </p:cNvCxnSpPr>
          <p:nvPr/>
        </p:nvCxnSpPr>
        <p:spPr>
          <a:xfrm>
            <a:off x="1327407" y="4938018"/>
            <a:ext cx="9430327" cy="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90FF7D5-C2B9-4295-95E7-B35C398353E6}"/>
                  </a:ext>
                </a:extLst>
              </p:cNvPr>
              <p:cNvSpPr txBox="1"/>
              <p:nvPr/>
            </p:nvSpPr>
            <p:spPr>
              <a:xfrm>
                <a:off x="1349462" y="2787644"/>
                <a:ext cx="6571128" cy="2085764"/>
              </a:xfrm>
              <a:prstGeom prst="rect">
                <a:avLst/>
              </a:prstGeom>
              <a:noFill/>
            </p:spPr>
            <p:txBody>
              <a:bodyPr wrap="square">
                <a:spAutoFit/>
              </a:bodyPr>
              <a:lstStyle/>
              <a:p>
                <a:pPr marL="285750" indent="-285750">
                  <a:buFont typeface="Wingdings" panose="05000000000000000000" pitchFamily="2" charset="2"/>
                  <a:buChar char="Ø"/>
                </a:pPr>
                <a14:m>
                  <m:oMath xmlns:m="http://schemas.openxmlformats.org/officeDocument/2006/math">
                    <m:r>
                      <a:rPr lang="en-US" altLang="zh-CN" sz="1400" b="0" i="1" smtClean="0">
                        <a:highlight>
                          <a:srgbClr val="FFFF00"/>
                        </a:highlight>
                        <a:latin typeface="Cambria Math" panose="02040503050406030204" pitchFamily="18" charset="0"/>
                      </a:rPr>
                      <m:t>𝐷𝐾𝐺𝑒𝑛</m:t>
                    </m:r>
                    <m:d>
                      <m:dPr>
                        <m:ctrlPr>
                          <a:rPr lang="en-US" altLang="zh-CN" sz="1400" b="0" i="1" smtClean="0">
                            <a:highlight>
                              <a:srgbClr val="FFFF00"/>
                            </a:highlight>
                            <a:latin typeface="Cambria Math" panose="02040503050406030204" pitchFamily="18" charset="0"/>
                          </a:rPr>
                        </m:ctrlPr>
                      </m:dPr>
                      <m:e>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𝑠𝑘</m:t>
                            </m:r>
                          </m:e>
                          <m:sub>
                            <m:r>
                              <a:rPr lang="en-US" altLang="zh-CN" sz="1400" i="1">
                                <a:highlight>
                                  <a:srgbClr val="FFFF00"/>
                                </a:highlight>
                                <a:latin typeface="Cambria Math" panose="02040503050406030204" pitchFamily="18" charset="0"/>
                                <a:ea typeface="Cambria Math" panose="02040503050406030204" pitchFamily="18" charset="0"/>
                              </a:rPr>
                              <m:t>𝑖𝑑</m:t>
                            </m:r>
                          </m:sub>
                        </m:sSub>
                        <m: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𝑘𝑢</m:t>
                            </m:r>
                          </m:e>
                          <m:sub>
                            <m:r>
                              <a:rPr lang="en-US" altLang="zh-CN" sz="1400" i="1">
                                <a:highlight>
                                  <a:srgbClr val="FFFF00"/>
                                </a:highlight>
                                <a:latin typeface="Cambria Math" panose="02040503050406030204" pitchFamily="18" charset="0"/>
                                <a:ea typeface="Cambria Math" panose="02040503050406030204" pitchFamily="18" charset="0"/>
                              </a:rPr>
                              <m:t>𝑡</m:t>
                            </m:r>
                          </m:sub>
                        </m:sSub>
                      </m:e>
                    </m:d>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sSub>
                          <m:sSubPr>
                            <m:ctrlPr>
                              <a:rPr lang="en-US" altLang="zh-CN" sz="1400" b="0" i="1" smtClean="0">
                                <a:highlight>
                                  <a:srgbClr val="FFFF00"/>
                                </a:highlight>
                                <a:latin typeface="Cambria Math" panose="02040503050406030204" pitchFamily="18" charset="0"/>
                                <a:ea typeface="Cambria Math" panose="02040503050406030204" pitchFamily="18" charset="0"/>
                              </a:rPr>
                            </m:ctrlPr>
                          </m:sSubPr>
                          <m:e>
                            <m:r>
                              <a:rPr lang="en-US" altLang="zh-CN" sz="1400" b="0" i="1" smtClean="0">
                                <a:highlight>
                                  <a:srgbClr val="FFFF00"/>
                                </a:highlight>
                                <a:latin typeface="Cambria Math" panose="02040503050406030204" pitchFamily="18" charset="0"/>
                                <a:ea typeface="Cambria Math" panose="02040503050406030204" pitchFamily="18" charset="0"/>
                              </a:rPr>
                              <m:t>𝑑𝑘</m:t>
                            </m:r>
                          </m:e>
                          <m:sub>
                            <m:r>
                              <a:rPr lang="en-US" altLang="zh-CN" sz="1400" b="0" i="1" smtClean="0">
                                <a:highlight>
                                  <a:srgbClr val="FFFF00"/>
                                </a:highlight>
                                <a:latin typeface="Cambria Math" panose="02040503050406030204" pitchFamily="18" charset="0"/>
                                <a:ea typeface="Cambria Math" panose="02040503050406030204" pitchFamily="18" charset="0"/>
                              </a:rPr>
                              <m:t>𝑖𝑑</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𝑡</m:t>
                            </m:r>
                          </m:sub>
                        </m:sSub>
                      </m:e>
                    </m:d>
                  </m:oMath>
                </a14:m>
                <a:endParaRPr lang="en-US" altLang="zh-CN" sz="1400" b="0" dirty="0">
                  <a:highlight>
                    <a:srgbClr val="FFFF00"/>
                  </a:highlight>
                  <a:ea typeface="Cambria Math" panose="02040503050406030204" pitchFamily="18" charset="0"/>
                </a:endParaRPr>
              </a:p>
              <a:p>
                <a:pPr marL="800100" lvl="1" indent="-342900">
                  <a:buFont typeface="+mj-lt"/>
                  <a:buAutoNum type="arabicPeriod"/>
                </a:pPr>
                <a14:m>
                  <m:oMath xmlns:m="http://schemas.openxmlformats.org/officeDocument/2006/math">
                    <m:r>
                      <m:rPr>
                        <m:sty m:val="p"/>
                      </m:rPr>
                      <a:rPr lang="en-US" altLang="zh-CN" sz="1400" b="0" i="0" smtClean="0">
                        <a:latin typeface="Cambria Math" panose="02040503050406030204" pitchFamily="18" charset="0"/>
                      </a:rPr>
                      <m:t>RABE</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𝐷𝐾𝐺𝑒𝑛</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𝑅𝐴𝐵𝐸</m:t>
                            </m:r>
                            <m:r>
                              <a:rPr lang="en-US" altLang="zh-CN" sz="1400" b="0" i="1" smtClean="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𝑖𝑑</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𝑘𝑢</m:t>
                            </m:r>
                          </m:e>
                          <m:sub>
                            <m:r>
                              <a:rPr lang="en-US" altLang="zh-CN" sz="1400" i="1">
                                <a:latin typeface="Cambria Math" panose="02040503050406030204" pitchFamily="18" charset="0"/>
                                <a:ea typeface="Cambria Math" panose="02040503050406030204" pitchFamily="18" charset="0"/>
                              </a:rPr>
                              <m:t>𝑡</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𝑑𝑘</m:t>
                            </m:r>
                          </m:e>
                          <m:sub>
                            <m:r>
                              <a:rPr lang="en-US" altLang="zh-CN" sz="1400" b="0" i="1" smtClean="0">
                                <a:latin typeface="Cambria Math" panose="02040503050406030204" pitchFamily="18" charset="0"/>
                                <a:ea typeface="Cambria Math" panose="02040503050406030204" pitchFamily="18" charset="0"/>
                              </a:rPr>
                              <m:t>𝑅𝐴𝐵𝐸</m:t>
                            </m:r>
                            <m:r>
                              <a:rPr lang="en-US" altLang="zh-CN" sz="1400" b="0" i="1" smtClean="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𝑖𝑑</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𝑡</m:t>
                            </m:r>
                          </m:sub>
                        </m:sSub>
                      </m:e>
                    </m:d>
                  </m:oMath>
                </a14:m>
                <a:endParaRPr lang="en-US" altLang="zh-CN" sz="1400" b="0" dirty="0">
                  <a:ea typeface="Cambria Math" panose="02040503050406030204" pitchFamily="18" charset="0"/>
                </a:endParaRPr>
              </a:p>
              <a:p>
                <a:pPr marL="1257300" lvl="2" indent="-342900">
                  <a:buFont typeface="+mj-lt"/>
                  <a:buAutoNum type="arabicPeriod"/>
                </a:pPr>
                <a14:m>
                  <m:oMath xmlns:m="http://schemas.openxmlformats.org/officeDocument/2006/math">
                    <m:r>
                      <a:rPr lang="zh-CN" altLang="en-US" sz="1400" i="1" dirty="0">
                        <a:latin typeface="Cambria Math" panose="02040503050406030204" pitchFamily="18" charset="0"/>
                        <a:ea typeface="Cambria Math" panose="02040503050406030204" pitchFamily="18" charset="0"/>
                      </a:rPr>
                      <m:t>𝜃</m:t>
                    </m:r>
                    <m:r>
                      <a:rPr lang="zh-CN" altLang="en-US" sz="140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𝑃𝑎𝑡h</m:t>
                    </m:r>
                    <m:r>
                      <a:rPr lang="en-US" altLang="zh-CN"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𝑖𝑑</m:t>
                    </m:r>
                    <m:r>
                      <a:rPr lang="en-US" altLang="zh-CN" sz="1400" b="0" i="1" dirty="0" smtClean="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𝐾𝑈𝑁𝑜𝑑𝑒𝑠</m:t>
                    </m:r>
                    <m:d>
                      <m:dPr>
                        <m:ctrlPr>
                          <a:rPr lang="en-US" altLang="zh-CN" sz="1400" i="1" dirty="0">
                            <a:latin typeface="Cambria Math" panose="02040503050406030204" pitchFamily="18" charset="0"/>
                            <a:ea typeface="Cambria Math" panose="02040503050406030204" pitchFamily="18" charset="0"/>
                          </a:rPr>
                        </m:ctrlPr>
                      </m:dPr>
                      <m:e>
                        <m:r>
                          <a:rPr lang="en-US" altLang="zh-CN" sz="1400" i="1" dirty="0">
                            <a:latin typeface="Cambria Math" panose="02040503050406030204" pitchFamily="18" charset="0"/>
                            <a:ea typeface="Cambria Math" panose="02040503050406030204" pitchFamily="18" charset="0"/>
                          </a:rPr>
                          <m:t>𝑠𝑡</m:t>
                        </m:r>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𝑟𝑙</m:t>
                        </m:r>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𝑡</m:t>
                        </m:r>
                      </m:e>
                    </m:d>
                    <m:r>
                      <a:rPr lang="en-US" altLang="zh-CN" sz="1400" i="1" dirty="0">
                        <a:latin typeface="Cambria Math" panose="02040503050406030204" pitchFamily="18" charset="0"/>
                        <a:ea typeface="Cambria Math" panose="02040503050406030204" pitchFamily="18" charset="0"/>
                      </a:rPr>
                      <m:t> </m:t>
                    </m:r>
                  </m:oMath>
                </a14:m>
                <a:endParaRPr lang="en-US" altLang="zh-CN" sz="140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i="1">
                        <a:latin typeface="Cambria Math" panose="02040503050406030204" pitchFamily="18" charset="0"/>
                        <a:ea typeface="Cambria Math" panose="02040503050406030204" pitchFamily="18" charset="0"/>
                      </a:rPr>
                      <m:t>𝑝𝑖𝑐𝑘</m:t>
                    </m:r>
                    <m:r>
                      <a:rPr lang="en-US" altLang="zh-CN" sz="1400" i="1">
                        <a:latin typeface="Cambria Math" panose="02040503050406030204" pitchFamily="18" charset="0"/>
                        <a:ea typeface="Cambria Math" panose="02040503050406030204" pitchFamily="18" charset="0"/>
                      </a:rPr>
                      <m:t> </m:t>
                    </m:r>
                    <m:sSubSup>
                      <m:sSubSupPr>
                        <m:ctrlPr>
                          <a:rPr lang="en-US" altLang="zh-CN" sz="140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𝑟</m:t>
                        </m:r>
                      </m:e>
                      <m:sub>
                        <m:r>
                          <a:rPr lang="zh-CN" altLang="en-US" sz="1400" i="1" smtClean="0">
                            <a:latin typeface="Cambria Math" panose="02040503050406030204" pitchFamily="18" charset="0"/>
                            <a:ea typeface="Cambria Math" panose="02040503050406030204" pitchFamily="18" charset="0"/>
                          </a:rPr>
                          <m:t>𝜃</m:t>
                        </m:r>
                      </m:sub>
                      <m:sup>
                        <m:r>
                          <a:rPr lang="en-US" altLang="zh-CN" sz="1400" b="0" i="1" smtClean="0">
                            <a:latin typeface="Cambria Math" panose="02040503050406030204" pitchFamily="18" charset="0"/>
                            <a:ea typeface="Cambria Math" panose="02040503050406030204" pitchFamily="18" charset="0"/>
                          </a:rPr>
                          <m:t>′</m:t>
                        </m:r>
                      </m:sup>
                    </m:sSubSup>
                    <m:r>
                      <a:rPr lang="en-US" altLang="zh-CN" sz="1400" i="1">
                        <a:latin typeface="Cambria Math" panose="02040503050406030204" pitchFamily="18" charset="0"/>
                        <a:ea typeface="Cambria Math" panose="02040503050406030204" pitchFamily="18" charset="0"/>
                      </a:rPr>
                      <m:t>∈</m:t>
                    </m:r>
                    <m:r>
                      <m:rPr>
                        <m:nor/>
                      </m:rPr>
                      <a:rPr lang="en-US" altLang="zh-CN" sz="1400" b="1" dirty="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𝑍</m:t>
                        </m:r>
                      </m:e>
                      <m:sub>
                        <m:r>
                          <a:rPr lang="en-US" altLang="zh-CN" sz="1400" i="1">
                            <a:latin typeface="Cambria Math" panose="02040503050406030204" pitchFamily="18" charset="0"/>
                            <a:ea typeface="Cambria Math" panose="02040503050406030204" pitchFamily="18" charset="0"/>
                          </a:rPr>
                          <m:t>𝑃</m:t>
                        </m:r>
                      </m:sub>
                    </m:sSub>
                  </m:oMath>
                </a14:m>
                <a:endParaRPr lang="en-US" altLang="zh-CN" sz="140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𝑐𝑜𝑚𝑝𝑢𝑡𝑒</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3</m:t>
                        </m:r>
                      </m:sub>
                      <m:sup>
                        <m:r>
                          <a:rPr lang="en-US" altLang="zh-CN" sz="1400" i="1">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𝑠𝑘</m:t>
                        </m:r>
                      </m:e>
                      <m:sub>
                        <m:r>
                          <a:rPr lang="zh-CN" altLang="en-US" sz="1400" i="1" smtClean="0">
                            <a:latin typeface="Cambria Math" panose="02040503050406030204" pitchFamily="18" charset="0"/>
                            <a:ea typeface="Cambria Math" panose="02040503050406030204" pitchFamily="18" charset="0"/>
                          </a:rPr>
                          <m:t>𝜃</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solidFill>
                              <a:srgbClr val="FF0000"/>
                            </a:solidFill>
                            <a:latin typeface="Cambria Math" panose="02040503050406030204" pitchFamily="18" charset="0"/>
                            <a:ea typeface="Cambria Math" panose="02040503050406030204" pitchFamily="18" charset="0"/>
                          </a:rPr>
                        </m:ctrlPr>
                      </m:sSubPr>
                      <m:e>
                        <m:r>
                          <a:rPr lang="en-US" altLang="zh-CN" sz="1400" b="0" i="1" smtClean="0">
                            <a:solidFill>
                              <a:srgbClr val="FF0000"/>
                            </a:solidFill>
                            <a:latin typeface="Cambria Math" panose="02040503050406030204" pitchFamily="18" charset="0"/>
                            <a:ea typeface="Cambria Math" panose="02040503050406030204" pitchFamily="18" charset="0"/>
                          </a:rPr>
                          <m:t>𝑘𝑢</m:t>
                        </m:r>
                      </m:e>
                      <m:sub>
                        <m:r>
                          <a:rPr lang="zh-CN" altLang="en-US" sz="1400" i="1" smtClean="0">
                            <a:solidFill>
                              <a:srgbClr val="FF0000"/>
                            </a:solidFill>
                            <a:latin typeface="Cambria Math" panose="02040503050406030204" pitchFamily="18" charset="0"/>
                            <a:ea typeface="Cambria Math" panose="02040503050406030204" pitchFamily="18" charset="0"/>
                          </a:rPr>
                          <m:t>𝜃</m:t>
                        </m:r>
                        <m:r>
                          <a:rPr lang="en-US" altLang="zh-CN" sz="1400" b="0" i="1" smtClean="0">
                            <a:solidFill>
                              <a:srgbClr val="FF0000"/>
                            </a:solidFill>
                            <a:latin typeface="Cambria Math" panose="02040503050406030204" pitchFamily="18" charset="0"/>
                            <a:ea typeface="Cambria Math" panose="02040503050406030204" pitchFamily="18" charset="0"/>
                          </a:rPr>
                          <m:t>,1</m:t>
                        </m:r>
                      </m:sub>
                    </m:sSub>
                    <m:r>
                      <a:rPr lang="en-US" altLang="zh-CN" sz="140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(1</m:t>
                        </m:r>
                        <m:r>
                          <a:rPr lang="en-US" altLang="zh-CN" sz="1400" i="1">
                            <a:latin typeface="Cambria Math" panose="02040503050406030204" pitchFamily="18" charset="0"/>
                            <a:ea typeface="Cambria Math" panose="02040503050406030204" pitchFamily="18" charset="0"/>
                          </a:rPr>
                          <m:t>𝑡</m:t>
                        </m:r>
                        <m:r>
                          <a:rPr lang="en-US" altLang="zh-CN" sz="1400" i="1">
                            <a:latin typeface="Cambria Math" panose="02040503050406030204" pitchFamily="18" charset="0"/>
                            <a:ea typeface="Cambria Math" panose="02040503050406030204" pitchFamily="18" charset="0"/>
                          </a:rPr>
                          <m:t>)</m:t>
                        </m:r>
                      </m:e>
                      <m:sup>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𝑟</m:t>
                            </m:r>
                          </m:e>
                          <m:sub>
                            <m:r>
                              <a:rPr lang="zh-CN" altLang="en-US" sz="1400" i="1">
                                <a:latin typeface="Cambria Math" panose="02040503050406030204" pitchFamily="18" charset="0"/>
                                <a:ea typeface="Cambria Math" panose="02040503050406030204" pitchFamily="18" charset="0"/>
                              </a:rPr>
                              <m:t>𝜃</m:t>
                            </m:r>
                          </m:sub>
                          <m:sup>
                            <m:r>
                              <a:rPr lang="en-US" altLang="zh-CN" sz="1400" i="1">
                                <a:latin typeface="Cambria Math" panose="02040503050406030204" pitchFamily="18" charset="0"/>
                                <a:ea typeface="Cambria Math" panose="02040503050406030204" pitchFamily="18" charset="0"/>
                              </a:rPr>
                              <m:t>′</m:t>
                            </m:r>
                          </m:sup>
                        </m:sSubSup>
                      </m:sup>
                    </m:sSup>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𝑔</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3</m:t>
                            </m:r>
                          </m:sub>
                        </m:sSub>
                      </m:sup>
                    </m:sSup>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𝑔</m:t>
                        </m:r>
                      </m:e>
                      <m:sup>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zh-CN" altLang="en-US" sz="1400" i="1">
                                <a:latin typeface="Cambria Math" panose="02040503050406030204" pitchFamily="18" charset="0"/>
                                <a:ea typeface="Cambria Math" panose="02040503050406030204" pitchFamily="18" charset="0"/>
                              </a:rPr>
                              <m:t>𝜎</m:t>
                            </m:r>
                          </m:e>
                          <m:sup>
                            <m:r>
                              <a:rPr lang="en-US" altLang="zh-CN" sz="1400" i="1">
                                <a:latin typeface="Cambria Math" panose="02040503050406030204" pitchFamily="18" charset="0"/>
                                <a:ea typeface="Cambria Math" panose="02040503050406030204" pitchFamily="18" charset="0"/>
                              </a:rPr>
                              <m:t>′</m:t>
                            </m:r>
                          </m:sup>
                        </m:sSup>
                      </m:sup>
                    </m:sSup>
                    <m:r>
                      <a:rPr lang="en-US" altLang="zh-CN" sz="1400" dirty="0"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(1</m:t>
                        </m:r>
                        <m:r>
                          <a:rPr lang="en-US" altLang="zh-CN" sz="1400" i="1">
                            <a:latin typeface="Cambria Math" panose="02040503050406030204" pitchFamily="18" charset="0"/>
                            <a:ea typeface="Cambria Math" panose="02040503050406030204" pitchFamily="18" charset="0"/>
                          </a:rPr>
                          <m:t>𝑡</m:t>
                        </m:r>
                        <m:r>
                          <a:rPr lang="en-US" altLang="zh-CN" sz="1400" i="1">
                            <a:latin typeface="Cambria Math" panose="02040503050406030204" pitchFamily="18" charset="0"/>
                            <a:ea typeface="Cambria Math" panose="02040503050406030204" pitchFamily="18" charset="0"/>
                          </a:rPr>
                          <m:t>)</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𝜃</m:t>
                            </m:r>
                          </m:sub>
                        </m:sSub>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𝑟</m:t>
                            </m:r>
                          </m:e>
                          <m:sub>
                            <m:r>
                              <a:rPr lang="zh-CN" altLang="en-US" sz="1400" i="1">
                                <a:latin typeface="Cambria Math" panose="02040503050406030204" pitchFamily="18" charset="0"/>
                                <a:ea typeface="Cambria Math" panose="02040503050406030204" pitchFamily="18" charset="0"/>
                              </a:rPr>
                              <m:t>𝜃</m:t>
                            </m:r>
                          </m:sub>
                          <m:sup>
                            <m:r>
                              <a:rPr lang="en-US" altLang="zh-CN" sz="1400" i="1">
                                <a:latin typeface="Cambria Math" panose="02040503050406030204" pitchFamily="18" charset="0"/>
                                <a:ea typeface="Cambria Math" panose="02040503050406030204" pitchFamily="18" charset="0"/>
                              </a:rPr>
                              <m:t>′</m:t>
                            </m:r>
                          </m:sup>
                        </m:sSubSup>
                      </m:sup>
                    </m:sSup>
                  </m:oMath>
                </a14:m>
                <a:endParaRPr lang="en-US" altLang="zh-CN" sz="1400" dirty="0">
                  <a:ea typeface="Cambria Math" panose="02040503050406030204" pitchFamily="18" charset="0"/>
                </a:endParaRPr>
              </a:p>
              <a:p>
                <a:pPr lvl="5"/>
                <a14:m>
                  <m:oMath xmlns:m="http://schemas.openxmlformats.org/officeDocument/2006/math">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0,4</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smtClean="0">
                            <a:solidFill>
                              <a:srgbClr val="0070C0"/>
                            </a:solidFill>
                            <a:latin typeface="Cambria Math" panose="02040503050406030204" pitchFamily="18" charset="0"/>
                            <a:ea typeface="Cambria Math" panose="02040503050406030204" pitchFamily="18" charset="0"/>
                          </a:rPr>
                        </m:ctrlPr>
                      </m:sSubPr>
                      <m:e>
                        <m:r>
                          <a:rPr lang="en-US" altLang="zh-CN" sz="1400" i="1">
                            <a:solidFill>
                              <a:srgbClr val="0070C0"/>
                            </a:solidFill>
                            <a:latin typeface="Cambria Math" panose="02040503050406030204" pitchFamily="18" charset="0"/>
                            <a:ea typeface="Cambria Math" panose="02040503050406030204" pitchFamily="18" charset="0"/>
                          </a:rPr>
                          <m:t>𝑘𝑢</m:t>
                        </m:r>
                      </m:e>
                      <m:sub>
                        <m:r>
                          <a:rPr lang="zh-CN" altLang="en-US" sz="1400" i="1">
                            <a:solidFill>
                              <a:srgbClr val="0070C0"/>
                            </a:solidFill>
                            <a:latin typeface="Cambria Math" panose="02040503050406030204" pitchFamily="18" charset="0"/>
                            <a:ea typeface="Cambria Math" panose="02040503050406030204" pitchFamily="18" charset="0"/>
                          </a:rPr>
                          <m:t>𝜃</m:t>
                        </m:r>
                        <m:r>
                          <a:rPr lang="en-US" altLang="zh-CN" sz="1400" i="1">
                            <a:solidFill>
                              <a:srgbClr val="0070C0"/>
                            </a:solidFill>
                            <a:latin typeface="Cambria Math" panose="02040503050406030204" pitchFamily="18" charset="0"/>
                            <a:ea typeface="Cambria Math" panose="02040503050406030204" pitchFamily="18" charset="0"/>
                          </a:rPr>
                          <m:t>,</m:t>
                        </m:r>
                        <m:r>
                          <a:rPr lang="en-US" altLang="zh-CN" sz="1400" b="0" i="1" smtClean="0">
                            <a:solidFill>
                              <a:srgbClr val="0070C0"/>
                            </a:solidFill>
                            <a:latin typeface="Cambria Math" panose="02040503050406030204" pitchFamily="18" charset="0"/>
                            <a:ea typeface="Cambria Math" panose="02040503050406030204" pitchFamily="18" charset="0"/>
                          </a:rPr>
                          <m:t>2</m:t>
                        </m:r>
                      </m:sub>
                    </m:sSub>
                    <m:r>
                      <a:rPr lang="en-US" altLang="zh-CN" sz="140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p>
                      <m:sSupPr>
                        <m:ctrlPr>
                          <a:rPr lang="en-US" altLang="zh-CN" sz="1400" i="1">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h</m:t>
                        </m:r>
                      </m:e>
                      <m:sup>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𝑟</m:t>
                            </m:r>
                          </m:e>
                          <m:sub>
                            <m:r>
                              <a:rPr lang="zh-CN" altLang="en-US" sz="1400" i="1">
                                <a:latin typeface="Cambria Math" panose="02040503050406030204" pitchFamily="18" charset="0"/>
                                <a:ea typeface="Cambria Math" panose="02040503050406030204" pitchFamily="18" charset="0"/>
                              </a:rPr>
                              <m:t>𝜃</m:t>
                            </m:r>
                          </m:sub>
                          <m:sup>
                            <m:r>
                              <a:rPr lang="en-US" altLang="zh-CN" sz="1400" i="1">
                                <a:latin typeface="Cambria Math" panose="02040503050406030204" pitchFamily="18" charset="0"/>
                                <a:ea typeface="Cambria Math" panose="02040503050406030204" pitchFamily="18" charset="0"/>
                              </a:rPr>
                              <m:t>′</m:t>
                            </m:r>
                          </m:sup>
                        </m:sSubSup>
                      </m:sup>
                    </m:sSup>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h</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𝜃</m:t>
                            </m:r>
                          </m:sub>
                        </m:sSub>
                        <m:r>
                          <a:rPr lang="en-US" altLang="zh-CN" sz="1400" i="1">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𝑟</m:t>
                            </m:r>
                          </m:e>
                          <m:sub>
                            <m:r>
                              <a:rPr lang="zh-CN" altLang="en-US" sz="1400" i="1">
                                <a:latin typeface="Cambria Math" panose="02040503050406030204" pitchFamily="18" charset="0"/>
                                <a:ea typeface="Cambria Math" panose="02040503050406030204" pitchFamily="18" charset="0"/>
                              </a:rPr>
                              <m:t>𝜃</m:t>
                            </m:r>
                          </m:sub>
                          <m:sup>
                            <m:r>
                              <a:rPr lang="en-US" altLang="zh-CN" sz="1400" i="1">
                                <a:latin typeface="Cambria Math" panose="02040503050406030204" pitchFamily="18" charset="0"/>
                                <a:ea typeface="Cambria Math" panose="02040503050406030204" pitchFamily="18" charset="0"/>
                              </a:rPr>
                              <m:t>′</m:t>
                            </m:r>
                          </m:sup>
                        </m:sSubSup>
                      </m:sup>
                    </m:sSup>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𝑆𝑒𝑡</m:t>
                    </m:r>
                    <m:r>
                      <a:rPr lang="en-US" altLang="zh-CN" sz="1400" b="0" i="1" dirty="0"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𝑠</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𝑘</m:t>
                        </m:r>
                      </m:e>
                      <m:sup>
                        <m:r>
                          <a:rPr lang="en-US" altLang="zh-CN" sz="1400" b="0" i="1" smtClean="0">
                            <a:latin typeface="Cambria Math" panose="02040503050406030204" pitchFamily="18" charset="0"/>
                            <a:ea typeface="Cambria Math" panose="02040503050406030204" pitchFamily="18" charset="0"/>
                          </a:rPr>
                          <m:t>′′</m:t>
                        </m:r>
                      </m:sup>
                    </m:sSup>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1</m:t>
                        </m:r>
                      </m:sub>
                      <m:sup>
                        <m:r>
                          <a:rPr lang="en-US" altLang="zh-CN" sz="1400" b="0" i="1" smtClean="0">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2</m:t>
                        </m:r>
                      </m:sub>
                      <m:sup>
                        <m:r>
                          <a:rPr lang="en-US" altLang="zh-CN" sz="1400" i="1">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𝑠𝑘</m:t>
                        </m:r>
                      </m:e>
                      <m:sub>
                        <m:r>
                          <a:rPr lang="en-US" altLang="zh-CN" sz="1400" b="0" i="1" smtClean="0">
                            <a:latin typeface="Cambria Math" panose="02040503050406030204" pitchFamily="18" charset="0"/>
                            <a:ea typeface="Cambria Math" panose="02040503050406030204" pitchFamily="18" charset="0"/>
                          </a:rPr>
                          <m:t>3</m:t>
                        </m:r>
                      </m:sub>
                      <m:sup>
                        <m:r>
                          <a:rPr lang="en-US" altLang="zh-CN" sz="1400" i="1">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c</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𝑠𝑘</m:t>
                        </m:r>
                      </m:e>
                      <m:sub>
                        <m:r>
                          <a:rPr lang="en-US" altLang="zh-CN" sz="1400" i="1">
                            <a:latin typeface="Cambria Math" panose="02040503050406030204" pitchFamily="18" charset="0"/>
                            <a:ea typeface="Cambria Math" panose="02040503050406030204" pitchFamily="18" charset="0"/>
                          </a:rPr>
                          <m:t>0,</m:t>
                        </m:r>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𝑠𝑘</m:t>
                        </m:r>
                      </m:e>
                      <m:sub>
                        <m:r>
                          <a:rPr lang="en-US" altLang="zh-CN" sz="1400" i="1">
                            <a:latin typeface="Cambria Math" panose="02040503050406030204" pitchFamily="18" charset="0"/>
                            <a:ea typeface="Cambria Math" panose="02040503050406030204" pitchFamily="18" charset="0"/>
                          </a:rPr>
                          <m:t>0,</m:t>
                        </m:r>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𝑠𝑘</m:t>
                        </m:r>
                      </m:e>
                      <m:sub>
                        <m:r>
                          <a:rPr lang="en-US" altLang="zh-CN" sz="1400" i="1">
                            <a:latin typeface="Cambria Math" panose="02040503050406030204" pitchFamily="18" charset="0"/>
                            <a:ea typeface="Cambria Math" panose="02040503050406030204" pitchFamily="18" charset="0"/>
                          </a:rPr>
                          <m:t>0,</m:t>
                        </m:r>
                        <m:r>
                          <a:rPr lang="en-US" altLang="zh-CN" sz="1400" b="0" i="1" smtClean="0">
                            <a:latin typeface="Cambria Math" panose="02040503050406030204" pitchFamily="18" charset="0"/>
                            <a:ea typeface="Cambria Math" panose="02040503050406030204" pitchFamily="18" charset="0"/>
                          </a:rPr>
                          <m:t>3</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𝑠𝑘</m:t>
                        </m:r>
                      </m:e>
                      <m:sub>
                        <m:r>
                          <a:rPr lang="en-US" altLang="zh-CN" sz="1400" i="1">
                            <a:latin typeface="Cambria Math" panose="02040503050406030204" pitchFamily="18" charset="0"/>
                            <a:ea typeface="Cambria Math" panose="02040503050406030204" pitchFamily="18" charset="0"/>
                          </a:rPr>
                          <m:t>0,4</m:t>
                        </m:r>
                      </m:sub>
                    </m:sSub>
                    <m:r>
                      <a:rPr lang="en-US" altLang="zh-CN" sz="1400" b="0" i="1" smtClean="0">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𝑜𝑢𝑡𝑝𝑢𝑡</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b="0" i="1" smtClean="0">
                            <a:highlight>
                              <a:srgbClr val="FFFF00"/>
                            </a:highlight>
                            <a:latin typeface="Cambria Math" panose="02040503050406030204" pitchFamily="18" charset="0"/>
                            <a:ea typeface="Cambria Math" panose="02040503050406030204" pitchFamily="18" charset="0"/>
                          </a:rPr>
                          <m:t>   </m:t>
                        </m:r>
                        <m:r>
                          <a:rPr lang="en-US" altLang="zh-CN" sz="1400" i="1">
                            <a:highlight>
                              <a:srgbClr val="FFFF00"/>
                            </a:highlight>
                            <a:latin typeface="Cambria Math" panose="02040503050406030204" pitchFamily="18" charset="0"/>
                            <a:ea typeface="Cambria Math" panose="02040503050406030204" pitchFamily="18" charset="0"/>
                          </a:rPr>
                          <m:t>𝑑𝑘</m:t>
                        </m:r>
                      </m:e>
                      <m:sub>
                        <m:r>
                          <a:rPr lang="en-US" altLang="zh-CN" sz="1400" i="1">
                            <a:highlight>
                              <a:srgbClr val="FFFF00"/>
                            </a:highlight>
                            <a:latin typeface="Cambria Math" panose="02040503050406030204" pitchFamily="18" charset="0"/>
                            <a:ea typeface="Cambria Math" panose="02040503050406030204" pitchFamily="18" charset="0"/>
                          </a:rPr>
                          <m:t>𝑖𝑑</m:t>
                        </m:r>
                        <m:r>
                          <a:rPr lang="en-US" altLang="zh-CN" sz="1400" i="1">
                            <a:highlight>
                              <a:srgbClr val="FFFF00"/>
                            </a:highlight>
                            <a:latin typeface="Cambria Math" panose="02040503050406030204" pitchFamily="18" charset="0"/>
                            <a:ea typeface="Cambria Math" panose="02040503050406030204" pitchFamily="18" charset="0"/>
                          </a:rPr>
                          <m:t>,</m:t>
                        </m:r>
                        <m:r>
                          <a:rPr lang="en-US" altLang="zh-CN" sz="1400" i="1">
                            <a:highlight>
                              <a:srgbClr val="FFFF00"/>
                            </a:highlight>
                            <a:latin typeface="Cambria Math" panose="02040503050406030204" pitchFamily="18" charset="0"/>
                            <a:ea typeface="Cambria Math" panose="02040503050406030204" pitchFamily="18" charset="0"/>
                          </a:rPr>
                          <m:t>𝑡</m:t>
                        </m:r>
                      </m:sub>
                    </m:sSub>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r>
                          <a:rPr lang="en-US" altLang="zh-CN" sz="1400" b="0" i="1" smtClean="0">
                            <a:highlight>
                              <a:srgbClr val="FFFF00"/>
                            </a:highlight>
                            <a:latin typeface="Cambria Math" panose="02040503050406030204" pitchFamily="18" charset="0"/>
                            <a:ea typeface="Cambria Math" panose="02040503050406030204" pitchFamily="18" charset="0"/>
                          </a:rPr>
                          <m:t>𝑆</m:t>
                        </m:r>
                        <m:r>
                          <a:rPr lang="en-US" altLang="zh-CN" sz="1400" b="0" i="1" smtClean="0">
                            <a:highlight>
                              <a:srgbClr val="FFFF00"/>
                            </a:highlight>
                            <a:latin typeface="Cambria Math" panose="02040503050406030204" pitchFamily="18" charset="0"/>
                            <a:ea typeface="Cambria Math" panose="02040503050406030204" pitchFamily="18" charset="0"/>
                          </a:rPr>
                          <m:t>,</m:t>
                        </m:r>
                        <m:r>
                          <m:rPr>
                            <m:nor/>
                          </m:rPr>
                          <a:rPr lang="en-US" altLang="zh-CN" sz="1400" b="0" i="1" smtClean="0">
                            <a:highlight>
                              <a:srgbClr val="FFFF00"/>
                            </a:highlight>
                            <a:latin typeface="Cambria Math" panose="02040503050406030204" pitchFamily="18" charset="0"/>
                            <a:ea typeface="Cambria Math" panose="02040503050406030204" pitchFamily="18" charset="0"/>
                          </a:rPr>
                          <m:t>t</m:t>
                        </m:r>
                        <m:r>
                          <m:rPr>
                            <m:nor/>
                          </m:rPr>
                          <a:rPr lang="en-US" altLang="zh-CN" sz="1400" b="0" i="1" smtClean="0">
                            <a:highlight>
                              <a:srgbClr val="FFFF00"/>
                            </a:highlight>
                            <a:latin typeface="Cambria Math" panose="02040503050406030204" pitchFamily="18" charset="0"/>
                            <a:ea typeface="Cambria Math" panose="02040503050406030204" pitchFamily="18" charset="0"/>
                          </a:rPr>
                          <m:t>,</m:t>
                        </m:r>
                        <m:r>
                          <m:rPr>
                            <m:nor/>
                          </m:rPr>
                          <a:rPr lang="en-US" altLang="zh-CN" sz="1400" i="1" dirty="0">
                            <a:highlight>
                              <a:srgbClr val="FFFF00"/>
                            </a:highlight>
                            <a:ea typeface="Cambria Math" panose="02040503050406030204" pitchFamily="18" charset="0"/>
                          </a:rPr>
                          <m:t> </m:t>
                        </m:r>
                        <m:sSubSup>
                          <m:sSubSupPr>
                            <m:ctrlPr>
                              <a:rPr lang="en-US" altLang="zh-CN" sz="1400" i="1">
                                <a:highlight>
                                  <a:srgbClr val="FFFF00"/>
                                </a:highlight>
                                <a:latin typeface="Cambria Math" panose="02040503050406030204" pitchFamily="18" charset="0"/>
                                <a:ea typeface="Cambria Math" panose="02040503050406030204" pitchFamily="18" charset="0"/>
                              </a:rPr>
                            </m:ctrlPr>
                          </m:sSubSupPr>
                          <m:e>
                            <m:r>
                              <a:rPr lang="en-US" altLang="zh-CN" sz="1400" i="1">
                                <a:highlight>
                                  <a:srgbClr val="FFFF00"/>
                                </a:highlight>
                                <a:latin typeface="Cambria Math" panose="02040503050406030204" pitchFamily="18" charset="0"/>
                                <a:ea typeface="Cambria Math" panose="02040503050406030204" pitchFamily="18" charset="0"/>
                              </a:rPr>
                              <m:t>𝑠𝑘</m:t>
                            </m:r>
                          </m:e>
                          <m:sub>
                            <m:r>
                              <a:rPr lang="en-US" altLang="zh-CN" sz="1400" i="1">
                                <a:highlight>
                                  <a:srgbClr val="FFFF00"/>
                                </a:highlight>
                                <a:latin typeface="Cambria Math" panose="02040503050406030204" pitchFamily="18" charset="0"/>
                                <a:ea typeface="Cambria Math" panose="02040503050406030204" pitchFamily="18" charset="0"/>
                              </a:rPr>
                              <m:t>0</m:t>
                            </m:r>
                          </m:sub>
                          <m:sup>
                            <m:r>
                              <a:rPr lang="en-US" altLang="zh-CN" sz="1400" i="1">
                                <a:highlight>
                                  <a:srgbClr val="FFFF00"/>
                                </a:highlight>
                                <a:latin typeface="Cambria Math" panose="02040503050406030204" pitchFamily="18" charset="0"/>
                                <a:ea typeface="Cambria Math" panose="02040503050406030204" pitchFamily="18" charset="0"/>
                              </a:rPr>
                              <m:t>′</m:t>
                            </m:r>
                          </m:sup>
                        </m:sSubSup>
                        <m:sSub>
                          <m:sSubPr>
                            <m:ctrlPr>
                              <a:rPr lang="en-US" altLang="zh-CN" sz="1400" b="0" i="1" smtClean="0">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m:t>
                            </m:r>
                            <m:d>
                              <m:dPr>
                                <m:begChr m:val="{"/>
                                <m:endChr m:val="}"/>
                                <m:ctrlPr>
                                  <a:rPr lang="en-US" altLang="zh-CN" sz="1400" i="1">
                                    <a:highlight>
                                      <a:srgbClr val="FFFF00"/>
                                    </a:highlight>
                                    <a:latin typeface="Cambria Math" panose="02040503050406030204" pitchFamily="18" charset="0"/>
                                    <a:ea typeface="Cambria Math" panose="02040503050406030204" pitchFamily="18" charset="0"/>
                                  </a:rPr>
                                </m:ctrlPr>
                              </m:dPr>
                              <m:e>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𝑠𝑘</m:t>
                                    </m:r>
                                  </m:e>
                                  <m:sub>
                                    <m:r>
                                      <a:rPr lang="en-US" altLang="zh-CN" sz="1400" b="0" i="1" smtClean="0">
                                        <a:highlight>
                                          <a:srgbClr val="FFFF00"/>
                                        </a:highlight>
                                        <a:latin typeface="Cambria Math" panose="02040503050406030204" pitchFamily="18" charset="0"/>
                                        <a:ea typeface="Cambria Math" panose="02040503050406030204" pitchFamily="18" charset="0"/>
                                      </a:rPr>
                                      <m:t>𝑦</m:t>
                                    </m:r>
                                  </m:sub>
                                </m:sSub>
                              </m:e>
                            </m:d>
                          </m:e>
                          <m:sub>
                            <m:r>
                              <a:rPr lang="en-US" altLang="zh-CN" sz="1400" b="0" i="1" smtClean="0">
                                <a:highlight>
                                  <a:srgbClr val="FFFF00"/>
                                </a:highlight>
                                <a:latin typeface="Cambria Math" panose="02040503050406030204" pitchFamily="18" charset="0"/>
                                <a:ea typeface="Cambria Math" panose="02040503050406030204" pitchFamily="18" charset="0"/>
                              </a:rPr>
                              <m:t>𝑦</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𝑆</m:t>
                            </m:r>
                          </m:sub>
                        </m:sSub>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𝑠</m:t>
                        </m:r>
                        <m:sSup>
                          <m:sSupPr>
                            <m:ctrlPr>
                              <a:rPr lang="en-US" altLang="zh-CN" sz="1400" b="0" i="1" smtClean="0">
                                <a:highlight>
                                  <a:srgbClr val="FFFF00"/>
                                </a:highlight>
                                <a:latin typeface="Cambria Math" panose="02040503050406030204" pitchFamily="18" charset="0"/>
                                <a:ea typeface="Cambria Math" panose="02040503050406030204" pitchFamily="18" charset="0"/>
                              </a:rPr>
                            </m:ctrlPr>
                          </m:sSupPr>
                          <m:e>
                            <m:r>
                              <a:rPr lang="en-US" altLang="zh-CN" sz="1400" b="0" i="1" smtClean="0">
                                <a:highlight>
                                  <a:srgbClr val="FFFF00"/>
                                </a:highlight>
                                <a:latin typeface="Cambria Math" panose="02040503050406030204" pitchFamily="18" charset="0"/>
                                <a:ea typeface="Cambria Math" panose="02040503050406030204" pitchFamily="18" charset="0"/>
                              </a:rPr>
                              <m:t>𝑘</m:t>
                            </m:r>
                          </m:e>
                          <m:sup>
                            <m:r>
                              <a:rPr lang="en-US" altLang="zh-CN" sz="1400" b="0" i="1" smtClean="0">
                                <a:highlight>
                                  <a:srgbClr val="FFFF00"/>
                                </a:highlight>
                                <a:latin typeface="Cambria Math" panose="02040503050406030204" pitchFamily="18" charset="0"/>
                                <a:ea typeface="Cambria Math" panose="02040503050406030204" pitchFamily="18" charset="0"/>
                              </a:rPr>
                              <m:t>′′</m:t>
                            </m:r>
                          </m:sup>
                        </m:sSup>
                      </m:e>
                    </m:d>
                  </m:oMath>
                </a14:m>
                <a:endParaRPr lang="en-US" altLang="zh-CN" sz="1400" dirty="0">
                  <a:ea typeface="Cambria Math" panose="02040503050406030204" pitchFamily="18" charset="0"/>
                </a:endParaRPr>
              </a:p>
            </p:txBody>
          </p:sp>
        </mc:Choice>
        <mc:Fallback xmlns="">
          <p:sp>
            <p:nvSpPr>
              <p:cNvPr id="15" name="文本框 14">
                <a:extLst>
                  <a:ext uri="{FF2B5EF4-FFF2-40B4-BE49-F238E27FC236}">
                    <a16:creationId xmlns:a16="http://schemas.microsoft.com/office/drawing/2014/main" id="{E90FF7D5-C2B9-4295-95E7-B35C398353E6}"/>
                  </a:ext>
                </a:extLst>
              </p:cNvPr>
              <p:cNvSpPr txBox="1">
                <a:spLocks noRot="1" noChangeAspect="1" noMove="1" noResize="1" noEditPoints="1" noAdjustHandles="1" noChangeArrowheads="1" noChangeShapeType="1" noTextEdit="1"/>
              </p:cNvSpPr>
              <p:nvPr/>
            </p:nvSpPr>
            <p:spPr>
              <a:xfrm>
                <a:off x="1349462" y="2787644"/>
                <a:ext cx="6571128" cy="2085764"/>
              </a:xfrm>
              <a:prstGeom prst="rect">
                <a:avLst/>
              </a:prstGeom>
              <a:blipFill>
                <a:blip r:embed="rId4"/>
                <a:stretch>
                  <a:fillRect l="-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D6AD905-BBCE-4F31-93FA-3BEBDC016BA9}"/>
                  </a:ext>
                </a:extLst>
              </p:cNvPr>
              <p:cNvSpPr txBox="1"/>
              <p:nvPr/>
            </p:nvSpPr>
            <p:spPr>
              <a:xfrm>
                <a:off x="1349462" y="4993987"/>
                <a:ext cx="3847374" cy="738664"/>
              </a:xfrm>
              <a:prstGeom prst="rect">
                <a:avLst/>
              </a:prstGeom>
              <a:noFill/>
            </p:spPr>
            <p:txBody>
              <a:bodyPr wrap="square">
                <a:spAutoFit/>
              </a:bodyPr>
              <a:lstStyle/>
              <a:p>
                <a:pPr marL="285750" indent="-285750">
                  <a:buFont typeface="Wingdings" panose="05000000000000000000" pitchFamily="2" charset="2"/>
                  <a:buChar char="Ø"/>
                </a:pPr>
                <a14:m>
                  <m:oMath xmlns:m="http://schemas.openxmlformats.org/officeDocument/2006/math">
                    <m:r>
                      <a:rPr lang="en-US" altLang="zh-CN" sz="1400" b="0" i="1" smtClean="0">
                        <a:highlight>
                          <a:srgbClr val="FFFF00"/>
                        </a:highlight>
                        <a:latin typeface="Cambria Math" panose="02040503050406030204" pitchFamily="18" charset="0"/>
                      </a:rPr>
                      <m:t>𝑅𝑒𝑣</m:t>
                    </m:r>
                    <m:d>
                      <m:dPr>
                        <m:ctrlPr>
                          <a:rPr lang="en-US" altLang="zh-CN" sz="1400" b="0" i="1" smtClean="0">
                            <a:highlight>
                              <a:srgbClr val="FFFF00"/>
                            </a:highlight>
                            <a:latin typeface="Cambria Math" panose="02040503050406030204" pitchFamily="18" charset="0"/>
                          </a:rPr>
                        </m:ctrlPr>
                      </m:dPr>
                      <m:e>
                        <m:r>
                          <a:rPr lang="en-US" altLang="zh-CN" sz="1400" b="0" i="1" smtClean="0">
                            <a:highlight>
                              <a:srgbClr val="FFFF00"/>
                            </a:highlight>
                            <a:latin typeface="Cambria Math" panose="02040503050406030204" pitchFamily="18" charset="0"/>
                          </a:rPr>
                          <m:t>𝑟𝑙</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𝑖𝑑</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𝑡</m:t>
                        </m:r>
                      </m:e>
                    </m:d>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r>
                          <a:rPr lang="en-US" altLang="zh-CN" sz="1400" b="0" i="1" smtClean="0">
                            <a:highlight>
                              <a:srgbClr val="FFFF00"/>
                            </a:highlight>
                            <a:latin typeface="Cambria Math" panose="02040503050406030204" pitchFamily="18" charset="0"/>
                            <a:ea typeface="Cambria Math" panose="02040503050406030204" pitchFamily="18" charset="0"/>
                          </a:rPr>
                          <m:t>𝑟𝑙</m:t>
                        </m:r>
                      </m:e>
                    </m:d>
                  </m:oMath>
                </a14:m>
                <a:endParaRPr lang="en-US" altLang="zh-CN" sz="1400" b="0" dirty="0">
                  <a:highlight>
                    <a:srgbClr val="FFFF00"/>
                  </a:highlight>
                  <a:ea typeface="Cambria Math" panose="02040503050406030204" pitchFamily="18" charset="0"/>
                </a:endParaRPr>
              </a:p>
              <a:p>
                <a:pPr marL="800100" lvl="1" indent="-342900">
                  <a:buFont typeface="+mj-lt"/>
                  <a:buAutoNum type="arabicPeriod"/>
                </a:pPr>
                <a14:m>
                  <m:oMath xmlns:m="http://schemas.openxmlformats.org/officeDocument/2006/math">
                    <m:r>
                      <m:rPr>
                        <m:sty m:val="p"/>
                      </m:rPr>
                      <a:rPr lang="en-US" altLang="zh-CN" sz="1400">
                        <a:latin typeface="Cambria Math" panose="02040503050406030204" pitchFamily="18" charset="0"/>
                      </a:rPr>
                      <m:t>RABE</m:t>
                    </m:r>
                    <m:r>
                      <a:rPr lang="en-US" altLang="zh-CN" sz="1400" i="1">
                        <a:latin typeface="Cambria Math" panose="02040503050406030204" pitchFamily="18" charset="0"/>
                      </a:rPr>
                      <m:t>.</m:t>
                    </m:r>
                    <m:r>
                      <a:rPr lang="en-US" altLang="zh-CN" sz="1400" b="0" i="1" smtClean="0">
                        <a:latin typeface="Cambria Math" panose="02040503050406030204" pitchFamily="18" charset="0"/>
                      </a:rPr>
                      <m:t>𝑅𝑒𝑣</m:t>
                    </m:r>
                    <m:r>
                      <a:rPr lang="en-US" altLang="zh-CN" sz="1400" i="1">
                        <a:latin typeface="Cambria Math" panose="02040503050406030204" pitchFamily="18" charset="0"/>
                      </a:rPr>
                      <m:t>(</m:t>
                    </m:r>
                    <m:r>
                      <a:rPr lang="en-US" altLang="zh-CN" sz="1400" i="1">
                        <a:latin typeface="Cambria Math" panose="02040503050406030204" pitchFamily="18" charset="0"/>
                      </a:rPr>
                      <m:t>𝑟𝑙</m:t>
                    </m:r>
                    <m:r>
                      <a:rPr lang="en-US" altLang="zh-CN" sz="1400" i="1">
                        <a:latin typeface="Cambria Math" panose="02040503050406030204" pitchFamily="18" charset="0"/>
                      </a:rPr>
                      <m:t>,</m:t>
                    </m:r>
                    <m:r>
                      <a:rPr lang="en-US" altLang="zh-CN" sz="1400" b="0" i="1" smtClean="0">
                        <a:latin typeface="Cambria Math" panose="02040503050406030204" pitchFamily="18" charset="0"/>
                      </a:rPr>
                      <m:t>𝑖𝑑</m:t>
                    </m:r>
                    <m:r>
                      <a:rPr lang="en-US" altLang="zh-CN" sz="1400" b="0" i="1" smtClean="0">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𝑟𝑙</m:t>
                        </m:r>
                      </m:e>
                    </m:d>
                  </m:oMath>
                </a14:m>
                <a:endParaRPr lang="en-US" altLang="zh-CN" sz="1400" dirty="0">
                  <a:ea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d>
                        <m:dPr>
                          <m:ctrlPr>
                            <a:rPr lang="en-US" altLang="zh-CN" sz="140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𝑟𝑙</m:t>
                          </m:r>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𝑟𝑙</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𝑖𝑑</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𝑡</m:t>
                          </m:r>
                          <m:r>
                            <a:rPr lang="en-US" altLang="zh-CN" sz="1400" b="0" i="1" smtClean="0">
                              <a:latin typeface="Cambria Math" panose="02040503050406030204" pitchFamily="18" charset="0"/>
                              <a:ea typeface="Cambria Math" panose="02040503050406030204" pitchFamily="18" charset="0"/>
                            </a:rPr>
                            <m:t>}</m:t>
                          </m:r>
                        </m:e>
                      </m:d>
                    </m:oMath>
                  </m:oMathPara>
                </a14:m>
                <a:endParaRPr lang="en-US" altLang="zh-CN" sz="1400" dirty="0">
                  <a:ea typeface="Cambria Math" panose="02040503050406030204" pitchFamily="18" charset="0"/>
                </a:endParaRPr>
              </a:p>
            </p:txBody>
          </p:sp>
        </mc:Choice>
        <mc:Fallback xmlns="">
          <p:sp>
            <p:nvSpPr>
              <p:cNvPr id="17" name="文本框 16">
                <a:extLst>
                  <a:ext uri="{FF2B5EF4-FFF2-40B4-BE49-F238E27FC236}">
                    <a16:creationId xmlns:a16="http://schemas.microsoft.com/office/drawing/2014/main" id="{FD6AD905-BBCE-4F31-93FA-3BEBDC016BA9}"/>
                  </a:ext>
                </a:extLst>
              </p:cNvPr>
              <p:cNvSpPr txBox="1">
                <a:spLocks noRot="1" noChangeAspect="1" noMove="1" noResize="1" noEditPoints="1" noAdjustHandles="1" noChangeArrowheads="1" noChangeShapeType="1" noTextEdit="1"/>
              </p:cNvSpPr>
              <p:nvPr/>
            </p:nvSpPr>
            <p:spPr>
              <a:xfrm>
                <a:off x="1349462" y="4993987"/>
                <a:ext cx="3847374" cy="738664"/>
              </a:xfrm>
              <a:prstGeom prst="rect">
                <a:avLst/>
              </a:prstGeom>
              <a:blipFill>
                <a:blip r:embed="rId5"/>
                <a:stretch>
                  <a:fillRect l="-158" b="-3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2169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779789" y="626088"/>
            <a:ext cx="842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RPCH</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9CE63DC-39CC-4639-B8AD-9CA5063F5467}"/>
                  </a:ext>
                </a:extLst>
              </p:cNvPr>
              <p:cNvSpPr txBox="1"/>
              <p:nvPr/>
            </p:nvSpPr>
            <p:spPr>
              <a:xfrm>
                <a:off x="757688" y="1198853"/>
                <a:ext cx="8183028" cy="3734997"/>
              </a:xfrm>
              <a:prstGeom prst="rect">
                <a:avLst/>
              </a:prstGeom>
              <a:noFill/>
            </p:spPr>
            <p:txBody>
              <a:bodyPr wrap="square">
                <a:spAutoFit/>
              </a:bodyPr>
              <a:lstStyle/>
              <a:p>
                <a:pPr marL="285750" indent="-285750">
                  <a:buFont typeface="Wingdings" panose="05000000000000000000" pitchFamily="2" charset="2"/>
                  <a:buChar char="Ø"/>
                </a:pPr>
                <a14:m>
                  <m:oMath xmlns:m="http://schemas.openxmlformats.org/officeDocument/2006/math">
                    <m:r>
                      <a:rPr lang="en-US" altLang="zh-CN" sz="1400" b="0" i="1" smtClean="0">
                        <a:highlight>
                          <a:srgbClr val="FFFF00"/>
                        </a:highlight>
                        <a:latin typeface="Cambria Math" panose="02040503050406030204" pitchFamily="18" charset="0"/>
                      </a:rPr>
                      <m:t>𝐻𝑎𝑠h</m:t>
                    </m:r>
                    <m:d>
                      <m:dPr>
                        <m:ctrlPr>
                          <a:rPr lang="en-US" altLang="zh-CN" sz="1400" b="0" i="1" smtClean="0">
                            <a:highlight>
                              <a:srgbClr val="FFFF00"/>
                            </a:highlight>
                            <a:latin typeface="Cambria Math" panose="02040503050406030204" pitchFamily="18" charset="0"/>
                          </a:rPr>
                        </m:ctrlPr>
                      </m:dPr>
                      <m:e>
                        <m:r>
                          <a:rPr lang="en-US" altLang="zh-CN" sz="1400" i="1" smtClean="0">
                            <a:highlight>
                              <a:srgbClr val="FFFF00"/>
                            </a:highlight>
                            <a:latin typeface="Cambria Math" panose="02040503050406030204" pitchFamily="18" charset="0"/>
                            <a:ea typeface="Cambria Math" panose="02040503050406030204" pitchFamily="18" charset="0"/>
                          </a:rPr>
                          <m:t> </m:t>
                        </m:r>
                        <m:r>
                          <a:rPr lang="en-US" altLang="zh-CN" sz="1400" b="0" i="1" smtClean="0">
                            <a:highlight>
                              <a:srgbClr val="FFFF00"/>
                            </a:highlight>
                            <a:latin typeface="Cambria Math" panose="02040503050406030204" pitchFamily="18" charset="0"/>
                            <a:ea typeface="Cambria Math" panose="02040503050406030204" pitchFamily="18" charset="0"/>
                          </a:rPr>
                          <m:t>𝑚</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𝐴</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𝑡</m:t>
                        </m:r>
                      </m:e>
                    </m:d>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r>
                          <a:rPr lang="en-US" altLang="zh-CN" sz="1400" b="0" i="1" smtClean="0">
                            <a:highlight>
                              <a:srgbClr val="FFFF00"/>
                            </a:highlight>
                            <a:latin typeface="Cambria Math" panose="02040503050406030204" pitchFamily="18" charset="0"/>
                            <a:ea typeface="Cambria Math" panose="02040503050406030204" pitchFamily="18" charset="0"/>
                          </a:rPr>
                          <m:t>h</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𝑟</m:t>
                        </m:r>
                      </m:e>
                    </m:d>
                  </m:oMath>
                </a14:m>
                <a:endParaRPr lang="en-US" altLang="zh-CN" sz="1400" b="0" dirty="0">
                  <a:highlight>
                    <a:srgbClr val="FFFF00"/>
                  </a:highlight>
                  <a:ea typeface="Cambria Math" panose="02040503050406030204" pitchFamily="18" charset="0"/>
                </a:endParaRPr>
              </a:p>
              <a:p>
                <a:pPr marL="800100" lvl="1" indent="-342900">
                  <a:buFont typeface="+mj-lt"/>
                  <a:buAutoNum type="arabicPeriod"/>
                </a:pPr>
                <a14:m>
                  <m:oMath xmlns:m="http://schemas.openxmlformats.org/officeDocument/2006/math">
                    <m:r>
                      <m:rPr>
                        <m:sty m:val="p"/>
                      </m:rPr>
                      <a:rPr lang="en-US" altLang="zh-CN" sz="1400">
                        <a:latin typeface="Cambria Math" panose="02040503050406030204" pitchFamily="18" charset="0"/>
                      </a:rPr>
                      <m:t>R</m:t>
                    </m:r>
                    <m:r>
                      <a:rPr lang="en-US" altLang="zh-CN" sz="1400" i="1">
                        <a:latin typeface="Cambria Math" panose="02040503050406030204" pitchFamily="18" charset="0"/>
                      </a:rPr>
                      <m:t>𝑆𝐴</m:t>
                    </m:r>
                    <m:r>
                      <a:rPr lang="en-US" altLang="zh-CN" sz="1400" i="1">
                        <a:latin typeface="Cambria Math" panose="02040503050406030204" pitchFamily="18" charset="0"/>
                      </a:rPr>
                      <m:t>.</m:t>
                    </m:r>
                    <m:r>
                      <a:rPr lang="en-US" altLang="zh-CN" sz="1400" i="1">
                        <a:latin typeface="Cambria Math" panose="02040503050406030204" pitchFamily="18" charset="0"/>
                      </a:rPr>
                      <m:t>𝑆𝑒𝑡𝑢𝑝</m:t>
                    </m:r>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1</m:t>
                            </m:r>
                          </m:e>
                          <m:sup>
                            <m:r>
                              <a:rPr lang="en-US" altLang="zh-CN" sz="1400" i="1">
                                <a:latin typeface="Cambria Math" panose="02040503050406030204" pitchFamily="18" charset="0"/>
                              </a:rPr>
                              <m:t>𝑘</m:t>
                            </m:r>
                          </m:sup>
                        </m:sSup>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smtClean="0">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𝑞</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e>
                    </m:d>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:{0,1}→</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𝑍</m:t>
                        </m:r>
                      </m:e>
                      <m: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2</m:t>
                            </m:r>
                          </m:sub>
                        </m:sSub>
                      </m:sub>
                      <m:sup>
                        <m:r>
                          <a:rPr lang="en-US" altLang="zh-CN" sz="1400" i="1">
                            <a:latin typeface="Cambria Math" panose="02040503050406030204" pitchFamily="18" charset="0"/>
                            <a:ea typeface="Cambria Math" panose="02040503050406030204" pitchFamily="18" charset="0"/>
                          </a:rPr>
                          <m:t>∗</m:t>
                        </m:r>
                      </m:sup>
                    </m:sSubSup>
                  </m:oMath>
                </a14:m>
                <a:endParaRPr lang="en-US" altLang="zh-CN" sz="1400" i="1" dirty="0">
                  <a:latin typeface="Cambria Math" panose="02040503050406030204" pitchFamily="18" charset="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dirty="0">
                        <a:latin typeface="Cambria Math" panose="02040503050406030204" pitchFamily="18" charset="0"/>
                        <a:ea typeface="Cambria Math" panose="02040503050406030204" pitchFamily="18" charset="0"/>
                      </a:rPr>
                      <m:t>𝑐𝑜𝑚𝑝𝑢𝑡𝑒</m:t>
                    </m:r>
                    <m:r>
                      <m:rPr>
                        <m:nor/>
                      </m:rPr>
                      <a:rPr lang="en-US" altLang="zh-CN" sz="1400" dirty="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2</m:t>
                        </m:r>
                      </m:sub>
                    </m:sSub>
                    <m:r>
                      <a:rPr lang="zh-CN" altLang="en-US" sz="1400" i="1">
                        <a:latin typeface="Cambria Math" panose="02040503050406030204" pitchFamily="18" charset="0"/>
                        <a:ea typeface="Cambria Math" panose="02040503050406030204" pitchFamily="18" charset="0"/>
                      </a:rPr>
                      <m:t>，</m:t>
                    </m:r>
                    <m:d>
                      <m:dPr>
                        <m:ctrlPr>
                          <a:rPr lang="en-US" altLang="zh-CN" sz="1400" i="1" dirty="0">
                            <a:latin typeface="Cambria Math" panose="02040503050406030204" pitchFamily="18" charset="0"/>
                            <a:ea typeface="Cambria Math" panose="02040503050406030204" pitchFamily="18" charset="0"/>
                          </a:rPr>
                        </m:ctrlPr>
                      </m:dPr>
                      <m:e>
                        <m:r>
                          <a:rPr lang="en-US" altLang="zh-CN" sz="1400" i="1" dirty="0">
                            <a:latin typeface="Cambria Math" panose="02040503050406030204" pitchFamily="18" charset="0"/>
                            <a:ea typeface="Cambria Math" panose="02040503050406030204" pitchFamily="18" charset="0"/>
                          </a:rPr>
                          <m:t>𝑒</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2</m:t>
                            </m:r>
                          </m:sub>
                        </m:sSub>
                      </m:e>
                    </m:d>
                    <m:r>
                      <a:rPr lang="en-US" altLang="zh-CN" sz="1400" i="1" dirty="0">
                        <a:latin typeface="Cambria Math" panose="02040503050406030204" pitchFamily="18" charset="0"/>
                        <a:ea typeface="Cambria Math" panose="02040503050406030204" pitchFamily="18" charset="0"/>
                      </a:rPr>
                      <m:t>≡1 </m:t>
                    </m:r>
                    <m:r>
                      <a:rPr lang="en-US" altLang="zh-CN" sz="1400" i="1" dirty="0">
                        <a:latin typeface="Cambria Math" panose="02040503050406030204" pitchFamily="18" charset="0"/>
                        <a:ea typeface="Cambria Math" panose="02040503050406030204" pitchFamily="18" charset="0"/>
                      </a:rPr>
                      <m:t>𝑚𝑜𝑑</m:t>
                    </m:r>
                    <m:r>
                      <a:rPr lang="en-US" altLang="zh-CN" sz="1400" i="1" dirty="0">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−1</m:t>
                    </m:r>
                    <m:r>
                      <a:rPr lang="en-US" altLang="zh-CN" sz="1400" i="1" dirty="0">
                        <a:latin typeface="Cambria Math" panose="02040503050406030204" pitchFamily="18" charset="0"/>
                        <a:ea typeface="Cambria Math" panose="02040503050406030204" pitchFamily="18" charset="0"/>
                      </a:rPr>
                      <m:t>)</m:t>
                    </m:r>
                    <m:r>
                      <m:rPr>
                        <m:nor/>
                      </m:rPr>
                      <a:rPr lang="en-US" altLang="zh-CN" sz="1400" dirty="0">
                        <a:ea typeface="Cambria Math" panose="02040503050406030204" pitchFamily="18" charset="0"/>
                      </a:rPr>
                      <m:t> </m:t>
                    </m:r>
                    <m:d>
                      <m:dPr>
                        <m:ctrlPr>
                          <a:rPr lang="en-US" altLang="zh-CN" sz="1400" i="1" dirty="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𝑞</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−1</m:t>
                        </m:r>
                      </m:e>
                    </m:d>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𝑐h𝑜𝑜𝑠𝑒</m:t>
                    </m:r>
                  </m:oMath>
                </a14:m>
                <a:r>
                  <a:rPr lang="en-US" altLang="zh-CN" sz="1400" b="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𝑍</m:t>
                        </m:r>
                      </m:e>
                      <m: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1</m:t>
                            </m:r>
                          </m:sub>
                        </m:sSub>
                      </m:sub>
                      <m:sup>
                        <m:r>
                          <a:rPr lang="en-US" altLang="zh-CN" sz="1400" i="1">
                            <a:latin typeface="Cambria Math" panose="02040503050406030204" pitchFamily="18" charset="0"/>
                            <a:ea typeface="Cambria Math" panose="02040503050406030204" pitchFamily="18" charset="0"/>
                          </a:rPr>
                          <m:t>∗</m:t>
                        </m:r>
                      </m:sup>
                    </m:sSubSup>
                  </m:oMath>
                </a14:m>
                <a:r>
                  <a:rPr lang="en-US" altLang="zh-CN" sz="1400" b="0" dirty="0">
                    <a:ea typeface="Cambria Math" panose="02040503050406030204" pitchFamily="18" charset="0"/>
                  </a:rPr>
                  <a:t>,</a:t>
                </a:r>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𝑍</m:t>
                        </m:r>
                      </m:e>
                      <m: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2</m:t>
                            </m:r>
                          </m:sub>
                        </m:sSub>
                      </m:sub>
                      <m:sup>
                        <m:r>
                          <a:rPr lang="en-US" altLang="zh-CN" sz="1400" i="1">
                            <a:latin typeface="Cambria Math" panose="02040503050406030204" pitchFamily="18" charset="0"/>
                            <a:ea typeface="Cambria Math" panose="02040503050406030204" pitchFamily="18" charset="0"/>
                          </a:rPr>
                          <m:t>∗</m:t>
                        </m:r>
                      </m:sup>
                    </m:sSubSup>
                  </m:oMath>
                </a14:m>
                <a:endParaRPr lang="en-US" altLang="zh-CN" sz="1400" b="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𝑐𝑜𝑚𝑝𝑢𝑡𝑒</m:t>
                    </m:r>
                  </m:oMath>
                </a14:m>
                <a:r>
                  <a:rPr lang="en-US" altLang="zh-CN" sz="1400" b="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h</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i="1">
                            <a:latin typeface="Cambria Math" panose="02040503050406030204" pitchFamily="18" charset="0"/>
                            <a:ea typeface="Cambria Math" panose="02040503050406030204" pitchFamily="18" charset="0"/>
                          </a:rPr>
                          <m:t>1</m:t>
                        </m:r>
                      </m:sub>
                    </m:sSub>
                    <m:d>
                      <m:dPr>
                        <m:ctrlPr>
                          <a:rPr lang="en-US" altLang="zh-CN" sz="1400" b="0" i="1" smtClean="0">
                            <a:latin typeface="Cambria Math" panose="02040503050406030204" pitchFamily="18" charset="0"/>
                            <a:ea typeface="Cambria Math" panose="02040503050406030204" pitchFamily="18" charset="0"/>
                          </a:rPr>
                        </m:ctrlPr>
                      </m:dPr>
                      <m:e>
                        <m:r>
                          <m:rPr>
                            <m:sty m:val="p"/>
                          </m:rPr>
                          <a:rPr lang="en-US" altLang="zh-CN" sz="1400" b="0" i="0" smtClean="0">
                            <a:latin typeface="Cambria Math" panose="02040503050406030204" pitchFamily="18" charset="0"/>
                            <a:ea typeface="Cambria Math" panose="02040503050406030204" pitchFamily="18" charset="0"/>
                          </a:rPr>
                          <m:t>m</m:t>
                        </m:r>
                        <m:r>
                          <a:rPr lang="en-US" altLang="zh-CN" sz="1400" b="0" i="0"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0"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2</m:t>
                            </m:r>
                          </m:sub>
                        </m:sSub>
                      </m:e>
                    </m:d>
                    <m:sSubSup>
                      <m:sSubSupPr>
                        <m:ctrlPr>
                          <a:rPr lang="en-US" altLang="zh-CN" sz="1400" b="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𝑟</m:t>
                        </m:r>
                      </m:e>
                      <m:sub>
                        <m:r>
                          <a:rPr lang="en-US" altLang="zh-CN" sz="1400" b="0" i="1" smtClean="0">
                            <a:latin typeface="Cambria Math" panose="02040503050406030204" pitchFamily="18" charset="0"/>
                            <a:ea typeface="Cambria Math" panose="02040503050406030204" pitchFamily="18" charset="0"/>
                          </a:rPr>
                          <m:t>1</m:t>
                        </m:r>
                      </m:sub>
                      <m:sup>
                        <m:r>
                          <a:rPr lang="en-US" altLang="zh-CN" sz="1400" b="0" i="1" smtClean="0">
                            <a:latin typeface="Cambria Math" panose="02040503050406030204" pitchFamily="18" charset="0"/>
                            <a:ea typeface="Cambria Math" panose="02040503050406030204" pitchFamily="18" charset="0"/>
                          </a:rPr>
                          <m:t>𝑒</m:t>
                        </m:r>
                      </m:sup>
                    </m:sSubSup>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𝑚𝑜𝑑</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oMath>
                </a14:m>
                <a:r>
                  <a:rPr lang="en-US" altLang="zh-CN" sz="1400" b="0" dirty="0">
                    <a:ea typeface="Cambria Math" panose="02040503050406030204" pitchFamily="18" charset="0"/>
                  </a:rPr>
                  <a:t>,</a:t>
                </a:r>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2</m:t>
                        </m:r>
                      </m:sub>
                    </m:sSub>
                    <m:d>
                      <m:dPr>
                        <m:ctrlPr>
                          <a:rPr lang="en-US" altLang="zh-CN" sz="1400" i="1">
                            <a:latin typeface="Cambria Math" panose="02040503050406030204" pitchFamily="18" charset="0"/>
                            <a:ea typeface="Cambria Math" panose="02040503050406030204" pitchFamily="18" charset="0"/>
                          </a:rPr>
                        </m:ctrlPr>
                      </m:dPr>
                      <m:e>
                        <m:r>
                          <m:rPr>
                            <m:sty m:val="p"/>
                          </m:rPr>
                          <a:rPr lang="en-US" altLang="zh-CN" sz="1400">
                            <a:latin typeface="Cambria Math" panose="02040503050406030204" pitchFamily="18" charset="0"/>
                            <a:ea typeface="Cambria Math" panose="02040503050406030204" pitchFamily="18" charset="0"/>
                          </a:rPr>
                          <m:t>m</m:t>
                        </m:r>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2</m:t>
                            </m:r>
                          </m:sub>
                        </m:sSub>
                      </m:e>
                    </m:d>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𝑟</m:t>
                        </m:r>
                      </m:e>
                      <m:sub>
                        <m:r>
                          <a:rPr lang="en-US" altLang="zh-CN" sz="1400" b="0" i="1" smtClean="0">
                            <a:latin typeface="Cambria Math" panose="02040503050406030204" pitchFamily="18" charset="0"/>
                            <a:ea typeface="Cambria Math" panose="02040503050406030204" pitchFamily="18" charset="0"/>
                          </a:rPr>
                          <m:t>2</m:t>
                        </m:r>
                      </m:sub>
                      <m:sup>
                        <m:r>
                          <a:rPr lang="en-US" altLang="zh-CN" sz="1400" i="1">
                            <a:latin typeface="Cambria Math" panose="02040503050406030204" pitchFamily="18" charset="0"/>
                            <a:ea typeface="Cambria Math" panose="02040503050406030204" pitchFamily="18" charset="0"/>
                          </a:rPr>
                          <m:t>𝑒</m:t>
                        </m:r>
                      </m:sup>
                    </m:sSubSup>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𝑚𝑜𝑑</m:t>
                    </m:r>
                    <m:r>
                      <a:rPr lang="en-US" altLang="zh-CN" sz="1400" i="1">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2</m:t>
                        </m:r>
                      </m:sub>
                    </m:sSub>
                  </m:oMath>
                </a14:m>
                <a:endParaRPr lang="en-US" altLang="zh-CN" sz="1400" b="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𝑆𝑒𝑡</m:t>
                    </m:r>
                    <m:r>
                      <a:rPr lang="en-US" altLang="zh-CN" sz="1400" b="0" i="1" dirty="0" smtClean="0">
                        <a:latin typeface="Cambria Math" panose="02040503050406030204" pitchFamily="18" charset="0"/>
                        <a:ea typeface="Cambria Math" panose="02040503050406030204" pitchFamily="18" charset="0"/>
                      </a:rPr>
                      <m:t> </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h</m:t>
                        </m:r>
                      </m:e>
                      <m:sup>
                        <m:r>
                          <a:rPr lang="en-US" altLang="zh-CN" sz="1400" b="0" i="1" smtClean="0">
                            <a:latin typeface="Cambria Math" panose="02040503050406030204" pitchFamily="18" charset="0"/>
                            <a:ea typeface="Cambria Math" panose="02040503050406030204" pitchFamily="18" charset="0"/>
                          </a:rPr>
                          <m:t>′′</m:t>
                        </m:r>
                      </m:sup>
                    </m:sSup>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i="1">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p>
                      <m:sSupPr>
                        <m:ctrlPr>
                          <a:rPr lang="en-US" altLang="zh-CN" sz="1400" i="1">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𝑟</m:t>
                        </m:r>
                      </m:e>
                      <m:sup>
                        <m:r>
                          <a:rPr lang="en-US" altLang="zh-CN" sz="1400" i="1">
                            <a:latin typeface="Cambria Math" panose="02040503050406030204" pitchFamily="18" charset="0"/>
                            <a:ea typeface="Cambria Math" panose="02040503050406030204" pitchFamily="18" charset="0"/>
                          </a:rPr>
                          <m:t>′</m:t>
                        </m:r>
                      </m:sup>
                    </m:sSup>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a:t>
                </a:r>
              </a:p>
              <a:p>
                <a:pPr marL="800100" lvl="1" indent="-342900">
                  <a:buFont typeface="+mj-lt"/>
                  <a:buAutoNum type="arabicPeriod"/>
                </a:pPr>
                <a14:m>
                  <m:oMath xmlns:m="http://schemas.openxmlformats.org/officeDocument/2006/math">
                    <m:r>
                      <a:rPr lang="en-US" altLang="zh-CN" sz="1400" i="1">
                        <a:latin typeface="Cambria Math" panose="02040503050406030204" pitchFamily="18" charset="0"/>
                        <a:ea typeface="Cambria Math" panose="02040503050406030204" pitchFamily="18" charset="0"/>
                      </a:rPr>
                      <m:t>𝑐h𝑜𝑜𝑠𝑒</m:t>
                    </m:r>
                  </m:oMath>
                </a14:m>
                <a:r>
                  <a:rPr lang="en-US" altLang="zh-CN" sz="1400" dirty="0">
                    <a:ea typeface="Cambria Math" panose="02040503050406030204" pitchFamily="18" charset="0"/>
                  </a:rPr>
                  <a:t> </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𝑟</m:t>
                    </m:r>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d>
                          <m:dPr>
                            <m:begChr m:val="{"/>
                            <m:endChr m:val="}"/>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0,1</m:t>
                            </m:r>
                          </m:e>
                        </m:d>
                      </m:e>
                      <m:sup>
                        <m:r>
                          <a:rPr lang="en-US" altLang="zh-CN" sz="1400" b="0" i="1" smtClean="0">
                            <a:latin typeface="Cambria Math" panose="02040503050406030204" pitchFamily="18" charset="0"/>
                            <a:ea typeface="Cambria Math" panose="02040503050406030204" pitchFamily="18" charset="0"/>
                          </a:rPr>
                          <m:t>𝑘</m:t>
                        </m:r>
                      </m:sup>
                    </m:sSup>
                    <m:r>
                      <a:rPr lang="en-US" altLang="zh-CN" sz="1400" b="0" i="1" smtClean="0">
                        <a:latin typeface="Cambria Math" panose="02040503050406030204" pitchFamily="18" charset="0"/>
                        <a:ea typeface="Cambria Math" panose="02040503050406030204" pitchFamily="18" charset="0"/>
                      </a:rPr>
                      <m:t>,</m:t>
                    </m:r>
                    <m:r>
                      <a:rPr lang="en-US" altLang="zh-CN" sz="140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𝑆𝐸</m:t>
                    </m:r>
                    <m:r>
                      <a:rPr lang="en-US" altLang="zh-CN" sz="1400" b="0" i="0" smtClean="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𝐾𝐺𝑒𝑛</m:t>
                    </m:r>
                    <m:d>
                      <m:dPr>
                        <m:ctrlPr>
                          <a:rPr lang="en-US" altLang="zh-CN" sz="1400" b="0" i="1" smtClean="0">
                            <a:latin typeface="Cambria Math" panose="02040503050406030204" pitchFamily="18" charset="0"/>
                            <a:ea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1</m:t>
                            </m:r>
                          </m:e>
                          <m:sup>
                            <m:r>
                              <a:rPr lang="en-US" altLang="zh-CN" sz="1400" i="1">
                                <a:latin typeface="Cambria Math" panose="02040503050406030204" pitchFamily="18" charset="0"/>
                              </a:rPr>
                              <m:t>𝑘</m:t>
                            </m:r>
                          </m:sup>
                        </m:sSup>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𝑘</m:t>
                    </m:r>
                    <m:r>
                      <a:rPr lang="zh-CN" altLang="en-US"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𝑆𝐸</m:t>
                    </m:r>
                    <m:r>
                      <a:rPr lang="en-US" altLang="zh-CN" sz="140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𝐸𝑛𝑐</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𝑥</m:t>
                        </m:r>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2</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𝑐</m:t>
                        </m:r>
                      </m:e>
                      <m:sub>
                        <m:r>
                          <a:rPr lang="en-US" altLang="zh-CN" sz="1400" b="0" i="1" smtClean="0">
                            <a:latin typeface="Cambria Math" panose="02040503050406030204" pitchFamily="18" charset="0"/>
                            <a:ea typeface="Cambria Math" panose="02040503050406030204" pitchFamily="18" charset="0"/>
                          </a:rPr>
                          <m:t>𝑆𝐸</m:t>
                        </m:r>
                      </m:sub>
                    </m:sSub>
                    <m:r>
                      <a:rPr lang="zh-CN" altLang="en-US"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𝑒𝑛𝑐𝑜𝑑𝑒</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𝑘</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𝑟</m:t>
                        </m:r>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𝐾</m:t>
                    </m:r>
                  </m:oMath>
                </a14:m>
                <a:endParaRPr lang="en-US" altLang="zh-CN" sz="1400" b="0" dirty="0">
                  <a:ea typeface="Cambria Math" panose="02040503050406030204" pitchFamily="18" charset="0"/>
                </a:endParaRPr>
              </a:p>
              <a:p>
                <a:pPr marL="1257300" lvl="2" indent="-342900">
                  <a:buFont typeface="+mj-lt"/>
                  <a:buAutoNum type="arabicPeriod"/>
                </a:pPr>
                <a14:m>
                  <m:oMath xmlns:m="http://schemas.openxmlformats.org/officeDocument/2006/math">
                    <m:r>
                      <m:rPr>
                        <m:sty m:val="p"/>
                      </m:rPr>
                      <a:rPr lang="en-US" altLang="zh-CN" sz="1400" b="0" i="0" smtClean="0">
                        <a:latin typeface="Cambria Math" panose="02040503050406030204" pitchFamily="18" charset="0"/>
                      </a:rPr>
                      <m:t>RABE</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𝐸𝑛𝑐</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𝐾</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𝑐</m:t>
                            </m:r>
                          </m:e>
                          <m:sub>
                            <m:r>
                              <a:rPr lang="en-US" altLang="zh-CN" sz="1400" b="0" i="1" smtClean="0">
                                <a:latin typeface="Cambria Math" panose="02040503050406030204" pitchFamily="18" charset="0"/>
                                <a:ea typeface="Cambria Math" panose="02040503050406030204" pitchFamily="18" charset="0"/>
                              </a:rPr>
                              <m:t>𝑅𝐴𝐵𝐸</m:t>
                            </m:r>
                          </m:sub>
                        </m:sSub>
                        <m:r>
                          <a:rPr lang="en-US" altLang="zh-CN" sz="1400" i="1" smtClean="0">
                            <a:latin typeface="Cambria Math" panose="02040503050406030204" pitchFamily="18" charset="0"/>
                            <a:ea typeface="Cambria Math" panose="02040503050406030204" pitchFamily="18" charset="0"/>
                          </a:rPr>
                          <m:t> </m:t>
                        </m:r>
                      </m:e>
                    </m:d>
                  </m:oMath>
                </a14:m>
                <a:r>
                  <a:rPr lang="en-US" altLang="zh-CN" sz="1400" b="0" i="1" dirty="0">
                    <a:latin typeface="Cambria Math" panose="02040503050406030204" pitchFamily="18" charset="0"/>
                    <a:ea typeface="Cambria Math" panose="02040503050406030204" pitchFamily="18" charset="0"/>
                  </a:rPr>
                  <a:t>,</a:t>
                </a:r>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3</m:t>
                        </m:r>
                      </m:sub>
                    </m:sSub>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𝑟</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𝐴</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𝑡</m:t>
                        </m:r>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2</m:t>
                            </m:r>
                          </m:sub>
                        </m:sSub>
                      </m:e>
                    </m:d>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𝑝𝑖𝑐𝑘</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b="1" i="1" dirty="0"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𝑍</m:t>
                        </m:r>
                      </m:e>
                      <m:sub>
                        <m:r>
                          <a:rPr lang="en-US" altLang="zh-CN" sz="1400" i="1">
                            <a:latin typeface="Cambria Math" panose="02040503050406030204" pitchFamily="18" charset="0"/>
                            <a:ea typeface="Cambria Math" panose="02040503050406030204" pitchFamily="18" charset="0"/>
                          </a:rPr>
                          <m:t>𝑃</m:t>
                        </m:r>
                      </m:sub>
                    </m:sSub>
                  </m:oMath>
                </a14:m>
                <a:endParaRPr lang="en-US" altLang="zh-CN" sz="140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𝑐𝑜𝑚𝑝𝑢𝑡𝑒</m:t>
                    </m:r>
                  </m:oMath>
                </a14:m>
                <a:r>
                  <a:rPr lang="en-US" altLang="zh-CN" sz="1400" b="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e>
                      <m:sub>
                        <m:r>
                          <a:rPr lang="en-US" altLang="zh-CN" sz="1400" b="0" i="1" smtClean="0">
                            <a:latin typeface="Cambria Math" panose="02040503050406030204" pitchFamily="18" charset="0"/>
                            <a:ea typeface="Cambria Math" panose="02040503050406030204" pitchFamily="18" charset="0"/>
                          </a:rPr>
                          <m:t>0</m:t>
                        </m:r>
                      </m:sub>
                    </m:sSub>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b="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1</m:t>
                        </m:r>
                      </m:sub>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1</m:t>
                            </m:r>
                          </m:sub>
                        </m:sSub>
                      </m:sup>
                    </m:sSubSup>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2</m:t>
                        </m:r>
                      </m:sub>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2</m:t>
                            </m:r>
                          </m:sub>
                        </m:sSub>
                      </m:sup>
                    </m:sSubSup>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h</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2</m:t>
                            </m:r>
                          </m:sub>
                        </m:sSub>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𝐻</m:t>
                        </m:r>
                        <m:r>
                          <a:rPr lang="en-US" altLang="zh-CN" sz="1400" b="0" i="1" smtClean="0">
                            <a:latin typeface="Cambria Math" panose="02040503050406030204" pitchFamily="18" charset="0"/>
                            <a:ea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𝑡</m:t>
                        </m:r>
                        <m:r>
                          <a:rPr lang="en-US" altLang="zh-CN" sz="1400" b="0" i="1" smtClean="0">
                            <a:latin typeface="Cambria Math" panose="02040503050406030204" pitchFamily="18" charset="0"/>
                            <a:ea typeface="Cambria Math" panose="02040503050406030204" pitchFamily="18" charset="0"/>
                          </a:rPr>
                          <m:t>)</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2</m:t>
                            </m:r>
                          </m:sub>
                        </m:sSub>
                      </m:sup>
                    </m:sSup>
                    <m:r>
                      <a:rPr lang="en-US" altLang="zh-CN" sz="1400" b="0" i="1" smtClean="0">
                        <a:latin typeface="Cambria Math" panose="02040503050406030204" pitchFamily="18" charset="0"/>
                        <a:ea typeface="Cambria Math" panose="02040503050406030204" pitchFamily="18" charset="0"/>
                      </a:rPr>
                      <m:t>)</m:t>
                    </m:r>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𝑠𝑢𝑝𝑝𝑜𝑠𝑒</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𝑀</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h𝑎𝑠</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𝑟𝑜𝑤𝑠</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𝑎𝑛𝑑</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𝑐𝑜𝑙𝑢𝑚𝑛𝑠</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=1,2,…,</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𝑙</m:t>
                    </m:r>
                    <m:r>
                      <a:rPr lang="en-US" altLang="zh-CN" sz="1400" b="0" i="1" smtClean="0">
                        <a:latin typeface="Cambria Math" panose="02040503050406030204" pitchFamily="18" charset="0"/>
                        <a:ea typeface="Cambria Math" panose="02040503050406030204" pitchFamily="18" charset="0"/>
                      </a:rPr>
                      <m:t>=1.2.3</m:t>
                    </m:r>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𝑐</m:t>
                        </m:r>
                      </m:e>
                      <m:sub>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𝑙</m:t>
                        </m:r>
                      </m:sub>
                    </m:sSub>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i="1" smtClean="0">
                            <a:latin typeface="Cambria Math" panose="02040503050406030204" pitchFamily="18" charset="0"/>
                            <a:ea typeface="Cambria Math" panose="02040503050406030204" pitchFamily="18" charset="0"/>
                          </a:rPr>
                          <m:t>𝐻</m:t>
                        </m:r>
                        <m:r>
                          <a:rPr lang="en-US" altLang="zh-CN" sz="1400" i="1" smtClean="0">
                            <a:latin typeface="Cambria Math" panose="02040503050406030204" pitchFamily="18" charset="0"/>
                            <a:ea typeface="Cambria Math" panose="02040503050406030204" pitchFamily="18" charset="0"/>
                          </a:rPr>
                          <m:t>(</m:t>
                        </m:r>
                        <m:r>
                          <a:rPr lang="zh-CN" altLang="en-US" sz="1400" i="1">
                            <a:latin typeface="Cambria Math" panose="02040503050406030204" pitchFamily="18" charset="0"/>
                            <a:ea typeface="Cambria Math" panose="02040503050406030204" pitchFamily="18" charset="0"/>
                          </a:rPr>
                          <m:t>𝜋</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𝑖</m:t>
                            </m:r>
                          </m:e>
                        </m:d>
                        <m:r>
                          <a:rPr lang="en-US" altLang="zh-CN" sz="1400" i="1">
                            <a:latin typeface="Cambria Math" panose="02040503050406030204" pitchFamily="18" charset="0"/>
                            <a:ea typeface="Cambria Math" panose="02040503050406030204" pitchFamily="18" charset="0"/>
                          </a:rPr>
                          <m:t>𝑙</m:t>
                        </m:r>
                        <m:r>
                          <a:rPr lang="en-US" altLang="zh-CN" sz="1400" i="1">
                            <a:latin typeface="Cambria Math" panose="02040503050406030204" pitchFamily="18" charset="0"/>
                            <a:ea typeface="Cambria Math" panose="02040503050406030204" pitchFamily="18" charset="0"/>
                          </a:rPr>
                          <m:t>1)</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1</m:t>
                            </m:r>
                          </m:sub>
                        </m:sSub>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m:t>
                        </m:r>
                        <m:r>
                          <a:rPr lang="zh-CN" altLang="en-US" sz="1400" i="1">
                            <a:latin typeface="Cambria Math" panose="02040503050406030204" pitchFamily="18" charset="0"/>
                            <a:ea typeface="Cambria Math" panose="02040503050406030204" pitchFamily="18" charset="0"/>
                          </a:rPr>
                          <m:t>𝜋</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𝑖</m:t>
                            </m:r>
                          </m:e>
                        </m:d>
                        <m:r>
                          <a:rPr lang="en-US" altLang="zh-CN" sz="1400" i="1">
                            <a:latin typeface="Cambria Math" panose="02040503050406030204" pitchFamily="18" charset="0"/>
                            <a:ea typeface="Cambria Math" panose="02040503050406030204" pitchFamily="18" charset="0"/>
                          </a:rPr>
                          <m:t>𝑙</m:t>
                        </m:r>
                        <m:r>
                          <a:rPr lang="en-US" altLang="zh-CN" sz="1400" b="0" i="1" smtClean="0">
                            <a:latin typeface="Cambria Math" panose="02040503050406030204" pitchFamily="18" charset="0"/>
                            <a:ea typeface="Cambria Math" panose="02040503050406030204" pitchFamily="18" charset="0"/>
                          </a:rPr>
                          <m:t>2</m:t>
                        </m:r>
                        <m:r>
                          <a:rPr lang="en-US" altLang="zh-CN" sz="1400" i="1">
                            <a:latin typeface="Cambria Math" panose="02040503050406030204" pitchFamily="18" charset="0"/>
                            <a:ea typeface="Cambria Math" panose="02040503050406030204" pitchFamily="18" charset="0"/>
                          </a:rPr>
                          <m:t>)</m:t>
                        </m:r>
                      </m:e>
                      <m:sup>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2</m:t>
                            </m:r>
                          </m:sub>
                        </m:sSub>
                      </m:sup>
                    </m:sSup>
                    <m:r>
                      <a:rPr lang="en-US" altLang="zh-CN" sz="1400" i="1" smtClean="0">
                        <a:latin typeface="Cambria Math" panose="02040503050406030204" pitchFamily="18" charset="0"/>
                        <a:ea typeface="Cambria Math" panose="02040503050406030204" pitchFamily="18" charset="0"/>
                      </a:rPr>
                      <m:t>∙</m:t>
                    </m:r>
                    <m:nary>
                      <m:naryPr>
                        <m:chr m:val="∏"/>
                        <m:limLoc m:val="subSup"/>
                        <m:ctrlPr>
                          <a:rPr lang="en-US" altLang="zh-CN" sz="1400" i="1" smtClean="0">
                            <a:latin typeface="Cambria Math" panose="02040503050406030204" pitchFamily="18" charset="0"/>
                            <a:ea typeface="Cambria Math" panose="02040503050406030204" pitchFamily="18" charset="0"/>
                          </a:rPr>
                        </m:ctrlPr>
                      </m:naryPr>
                      <m:sub>
                        <m:r>
                          <m:rPr>
                            <m:brk m:alnAt="25"/>
                          </m:rP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=1</m:t>
                        </m:r>
                      </m:sub>
                      <m:sup>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2</m:t>
                            </m:r>
                          </m:sub>
                        </m:sSub>
                      </m:sup>
                      <m:e>
                        <m:sSup>
                          <m:sSupPr>
                            <m:ctrlPr>
                              <a:rPr lang="en-US" altLang="zh-CN" sz="140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(0</m:t>
                                </m:r>
                                <m:r>
                                  <a:rPr lang="en-US" altLang="zh-CN" sz="1400" b="0" i="1" smtClean="0">
                                    <a:latin typeface="Cambria Math" panose="02040503050406030204" pitchFamily="18" charset="0"/>
                                    <a:ea typeface="Cambria Math" panose="02040503050406030204" pitchFamily="18" charset="0"/>
                                  </a:rPr>
                                  <m:t>𝑗𝑙</m:t>
                                </m:r>
                                <m:r>
                                  <a:rPr lang="en-US" altLang="zh-CN" sz="1400" i="1">
                                    <a:latin typeface="Cambria Math" panose="02040503050406030204" pitchFamily="18" charset="0"/>
                                    <a:ea typeface="Cambria Math" panose="02040503050406030204" pitchFamily="18" charset="0"/>
                                  </a:rPr>
                                  <m:t>1)</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1</m:t>
                                    </m:r>
                                  </m:sub>
                                </m:sSub>
                              </m:sup>
                            </m:sSup>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(0</m:t>
                                </m:r>
                                <m:r>
                                  <a:rPr lang="en-US" altLang="zh-CN" sz="1400" b="0" i="1" smtClean="0">
                                    <a:latin typeface="Cambria Math" panose="02040503050406030204" pitchFamily="18" charset="0"/>
                                    <a:ea typeface="Cambria Math" panose="02040503050406030204" pitchFamily="18" charset="0"/>
                                  </a:rPr>
                                  <m:t>𝑗𝑙</m:t>
                                </m:r>
                                <m:r>
                                  <a:rPr lang="en-US" altLang="zh-CN" sz="1400" i="1">
                                    <a:latin typeface="Cambria Math" panose="02040503050406030204" pitchFamily="18" charset="0"/>
                                    <a:ea typeface="Cambria Math" panose="02040503050406030204" pitchFamily="18" charset="0"/>
                                  </a:rPr>
                                  <m:t>2)</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2</m:t>
                                    </m:r>
                                  </m:sub>
                                </m:sSub>
                              </m:sup>
                            </m:sSup>
                            <m:r>
                              <a:rPr lang="en-US" altLang="zh-CN" sz="1400" b="0" i="1" smtClean="0">
                                <a:latin typeface="Cambria Math" panose="02040503050406030204" pitchFamily="18" charset="0"/>
                                <a:ea typeface="Cambria Math" panose="02040503050406030204" pitchFamily="18" charset="0"/>
                              </a:rPr>
                              <m:t>]</m:t>
                            </m:r>
                          </m:e>
                          <m:sup>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𝑀</m:t>
                                </m:r>
                              </m:e>
                              <m:sub>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𝑗</m:t>
                                </m:r>
                              </m:sub>
                            </m:sSub>
                          </m:sup>
                        </m:sSup>
                      </m:e>
                    </m:nary>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𝑠𝑒𝑡</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𝑐</m:t>
                        </m:r>
                      </m:e>
                      <m:sub>
                        <m:r>
                          <a:rPr lang="en-US" altLang="zh-CN" sz="1400" b="0" i="1" smtClean="0">
                            <a:latin typeface="Cambria Math" panose="02040503050406030204" pitchFamily="18" charset="0"/>
                            <a:ea typeface="Cambria Math" panose="02040503050406030204" pitchFamily="18" charset="0"/>
                          </a:rPr>
                          <m:t>𝑖</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,3</m:t>
                        </m:r>
                      </m:sub>
                    </m:sSub>
                    <m:r>
                      <a:rPr lang="en-US" altLang="zh-CN" sz="1400" b="0" i="1" smtClean="0">
                        <a:latin typeface="Cambria Math" panose="02040503050406030204" pitchFamily="18" charset="0"/>
                        <a:ea typeface="Cambria Math" panose="02040503050406030204" pitchFamily="18" charset="0"/>
                      </a:rPr>
                      <m:t>)</m:t>
                    </m:r>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𝑐𝑜𝑚𝑝𝑢𝑡𝑒</m:t>
                    </m:r>
                    <m:r>
                      <a:rPr lang="en-US" altLang="zh-CN" sz="1400" b="0" i="1" dirty="0" smtClean="0">
                        <a:latin typeface="Cambria Math" panose="02040503050406030204" pitchFamily="18" charset="0"/>
                        <a:ea typeface="Cambria Math" panose="02040503050406030204" pitchFamily="18" charset="0"/>
                      </a:rPr>
                      <m:t>  </m:t>
                    </m:r>
                    <m:sSup>
                      <m:sSupPr>
                        <m:ctrlPr>
                          <a:rPr lang="en-US" altLang="zh-CN" sz="1400" b="0" i="1" dirty="0" smtClean="0">
                            <a:latin typeface="Cambria Math" panose="02040503050406030204" pitchFamily="18" charset="0"/>
                            <a:ea typeface="Cambria Math" panose="02040503050406030204" pitchFamily="18" charset="0"/>
                          </a:rPr>
                        </m:ctrlPr>
                      </m:sSupPr>
                      <m:e>
                        <m:r>
                          <a:rPr lang="en-US" altLang="zh-CN" sz="1400" b="0" i="1" dirty="0" smtClean="0">
                            <a:latin typeface="Cambria Math" panose="02040503050406030204" pitchFamily="18" charset="0"/>
                            <a:ea typeface="Cambria Math" panose="02040503050406030204" pitchFamily="18" charset="0"/>
                          </a:rPr>
                          <m:t>𝑐</m:t>
                        </m:r>
                      </m:e>
                      <m:sup>
                        <m:r>
                          <a:rPr lang="en-US" altLang="zh-CN" sz="1400" b="0" i="1" dirty="0" smtClean="0">
                            <a:latin typeface="Cambria Math" panose="02040503050406030204" pitchFamily="18" charset="0"/>
                            <a:ea typeface="Cambria Math" panose="02040503050406030204" pitchFamily="18" charset="0"/>
                          </a:rPr>
                          <m:t>′</m:t>
                        </m:r>
                      </m:sup>
                    </m:sSup>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b="0" i="1" dirty="0" smtClean="0">
                            <a:latin typeface="Cambria Math" panose="02040503050406030204" pitchFamily="18" charset="0"/>
                            <a:ea typeface="Cambria Math" panose="02040503050406030204" pitchFamily="18" charset="0"/>
                          </a:rPr>
                        </m:ctrlPr>
                      </m:sSubSupPr>
                      <m:e>
                        <m:r>
                          <a:rPr lang="en-US" altLang="zh-CN" sz="1400" b="0" i="1" dirty="0" smtClean="0">
                            <a:latin typeface="Cambria Math" panose="02040503050406030204" pitchFamily="18" charset="0"/>
                            <a:ea typeface="Cambria Math" panose="02040503050406030204" pitchFamily="18" charset="0"/>
                          </a:rPr>
                          <m:t>𝑇</m:t>
                        </m:r>
                      </m:e>
                      <m:sub>
                        <m:r>
                          <a:rPr lang="en-US" altLang="zh-CN" sz="1400" b="0" i="1" dirty="0" smtClean="0">
                            <a:latin typeface="Cambria Math" panose="02040503050406030204" pitchFamily="18" charset="0"/>
                            <a:ea typeface="Cambria Math" panose="02040503050406030204" pitchFamily="18" charset="0"/>
                          </a:rPr>
                          <m:t>1</m:t>
                        </m:r>
                      </m:sub>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1</m:t>
                            </m:r>
                          </m:sub>
                        </m:sSub>
                      </m:sup>
                    </m:sSubSup>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𝑇</m:t>
                        </m:r>
                      </m:e>
                      <m:sub>
                        <m:r>
                          <a:rPr lang="en-US" altLang="zh-CN" sz="1400" i="1">
                            <a:latin typeface="Cambria Math" panose="02040503050406030204" pitchFamily="18" charset="0"/>
                            <a:ea typeface="Cambria Math" panose="02040503050406030204" pitchFamily="18" charset="0"/>
                          </a:rPr>
                          <m:t>2</m:t>
                        </m:r>
                      </m:sub>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2</m:t>
                            </m:r>
                          </m:sub>
                        </m:sSub>
                      </m:sup>
                    </m:sSubSup>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𝑚</m:t>
                    </m:r>
                  </m:oMath>
                </a14:m>
                <a:endParaRPr lang="en-US" altLang="zh-CN" sz="140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𝑜𝑢𝑡𝑝𝑢𝑡</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𝐴</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𝑡</m:t>
                    </m:r>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e>
                      <m:sub>
                        <m:r>
                          <a:rPr lang="en-US" altLang="zh-CN" sz="1400" b="0" i="1" smtClean="0">
                            <a:latin typeface="Cambria Math" panose="02040503050406030204" pitchFamily="18" charset="0"/>
                            <a:ea typeface="Cambria Math" panose="02040503050406030204" pitchFamily="18" charset="0"/>
                          </a:rPr>
                          <m:t>0</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e>
                      <m:sub>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1</m:t>
                            </m:r>
                          </m:sub>
                        </m:sSub>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oMath>
                </a14:m>
                <a:endParaRPr lang="en-US" altLang="zh-CN" sz="1400" b="0" i="1" dirty="0">
                  <a:latin typeface="Cambria Math" panose="02040503050406030204" pitchFamily="18" charset="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𝑜𝑢𝑡𝑝𝑢𝑡</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h</m:t>
                    </m:r>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sSup>
                          <m:sSupPr>
                            <m:ctrlPr>
                              <a:rPr lang="en-US" altLang="zh-CN" sz="1400" b="0" i="1" smtClean="0">
                                <a:highlight>
                                  <a:srgbClr val="FFFF00"/>
                                </a:highlight>
                                <a:latin typeface="Cambria Math" panose="02040503050406030204" pitchFamily="18" charset="0"/>
                                <a:ea typeface="Cambria Math" panose="02040503050406030204" pitchFamily="18" charset="0"/>
                              </a:rPr>
                            </m:ctrlPr>
                          </m:sSupPr>
                          <m:e>
                            <m:r>
                              <a:rPr lang="en-US" altLang="zh-CN" sz="1400" b="0" i="1" smtClean="0">
                                <a:highlight>
                                  <a:srgbClr val="FFFF00"/>
                                </a:highlight>
                                <a:latin typeface="Cambria Math" panose="02040503050406030204" pitchFamily="18" charset="0"/>
                                <a:ea typeface="Cambria Math" panose="02040503050406030204" pitchFamily="18" charset="0"/>
                              </a:rPr>
                              <m:t>h</m:t>
                            </m:r>
                          </m:e>
                          <m:sup>
                            <m:r>
                              <a:rPr lang="en-US" altLang="zh-CN" sz="1400" b="0" i="1" smtClean="0">
                                <a:highlight>
                                  <a:srgbClr val="FFFF00"/>
                                </a:highlight>
                                <a:latin typeface="Cambria Math" panose="02040503050406030204" pitchFamily="18" charset="0"/>
                                <a:ea typeface="Cambria Math" panose="02040503050406030204" pitchFamily="18" charset="0"/>
                              </a:rPr>
                              <m:t>′</m:t>
                            </m:r>
                          </m:sup>
                        </m:sSup>
                        <m: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𝑁</m:t>
                            </m:r>
                          </m:e>
                          <m:sub>
                            <m:r>
                              <a:rPr lang="en-US" altLang="zh-CN" sz="1400" i="1">
                                <a:highlight>
                                  <a:srgbClr val="FFFF00"/>
                                </a:highlight>
                                <a:latin typeface="Cambria Math" panose="02040503050406030204" pitchFamily="18" charset="0"/>
                                <a:ea typeface="Cambria Math" panose="02040503050406030204" pitchFamily="18" charset="0"/>
                              </a:rPr>
                              <m:t>2</m:t>
                            </m:r>
                          </m:sub>
                        </m:sSub>
                        <m:r>
                          <m:rPr>
                            <m:nor/>
                          </m:rP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𝐻</m:t>
                            </m:r>
                          </m:e>
                          <m:sub>
                            <m:r>
                              <a:rPr lang="en-US" altLang="zh-CN" sz="1400" i="1">
                                <a:highlight>
                                  <a:srgbClr val="FFFF00"/>
                                </a:highlight>
                                <a:latin typeface="Cambria Math" panose="02040503050406030204" pitchFamily="18" charset="0"/>
                                <a:ea typeface="Cambria Math" panose="02040503050406030204" pitchFamily="18" charset="0"/>
                              </a:rPr>
                              <m:t>2</m:t>
                            </m:r>
                          </m:sub>
                        </m:sSub>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i="1">
                                <a:highlight>
                                  <a:srgbClr val="FFFF00"/>
                                </a:highlight>
                                <a:latin typeface="Cambria Math" panose="02040503050406030204" pitchFamily="18" charset="0"/>
                                <a:ea typeface="Cambria Math" panose="02040503050406030204" pitchFamily="18" charset="0"/>
                              </a:rPr>
                              <m:t>𝑐</m:t>
                            </m:r>
                          </m:e>
                          <m:sub>
                            <m:r>
                              <a:rPr lang="en-US" altLang="zh-CN" sz="1400" i="1">
                                <a:highlight>
                                  <a:srgbClr val="FFFF00"/>
                                </a:highlight>
                                <a:latin typeface="Cambria Math" panose="02040503050406030204" pitchFamily="18" charset="0"/>
                                <a:ea typeface="Cambria Math" panose="02040503050406030204" pitchFamily="18" charset="0"/>
                              </a:rPr>
                              <m:t>𝑅𝐴𝐵𝐸</m:t>
                            </m:r>
                          </m:sub>
                        </m:sSub>
                        <m:r>
                          <a:rPr lang="en-US" altLang="zh-CN" sz="1400" b="0" i="1" smtClean="0">
                            <a:highlight>
                              <a:srgbClr val="FFFF00"/>
                            </a:highlight>
                            <a:latin typeface="Cambria Math" panose="02040503050406030204" pitchFamily="18" charset="0"/>
                            <a:ea typeface="Cambria Math" panose="02040503050406030204" pitchFamily="18" charset="0"/>
                          </a:rPr>
                          <m:t>,</m:t>
                        </m:r>
                        <m:sSub>
                          <m:sSubPr>
                            <m:ctrlPr>
                              <a:rPr lang="en-US" altLang="zh-CN" sz="1400" i="1">
                                <a:highlight>
                                  <a:srgbClr val="FFFF00"/>
                                </a:highlight>
                                <a:latin typeface="Cambria Math" panose="02040503050406030204" pitchFamily="18" charset="0"/>
                                <a:ea typeface="Cambria Math" panose="02040503050406030204" pitchFamily="18" charset="0"/>
                              </a:rPr>
                            </m:ctrlPr>
                          </m:sSubPr>
                          <m:e>
                            <m:r>
                              <a:rPr lang="en-US" altLang="zh-CN" sz="1400" i="1">
                                <a:highlight>
                                  <a:srgbClr val="FFFF00"/>
                                </a:highlight>
                                <a:latin typeface="Cambria Math" panose="02040503050406030204" pitchFamily="18" charset="0"/>
                                <a:ea typeface="Cambria Math" panose="02040503050406030204" pitchFamily="18" charset="0"/>
                              </a:rPr>
                              <m:t>𝑐</m:t>
                            </m:r>
                          </m:e>
                          <m:sub>
                            <m:r>
                              <a:rPr lang="en-US" altLang="zh-CN" sz="1400" i="1">
                                <a:highlight>
                                  <a:srgbClr val="FFFF00"/>
                                </a:highlight>
                                <a:latin typeface="Cambria Math" panose="02040503050406030204" pitchFamily="18" charset="0"/>
                                <a:ea typeface="Cambria Math" panose="02040503050406030204" pitchFamily="18" charset="0"/>
                              </a:rPr>
                              <m:t>𝑆𝐸</m:t>
                            </m:r>
                          </m:sub>
                        </m:sSub>
                      </m:e>
                    </m:d>
                  </m:oMath>
                </a14:m>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𝑟</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𝑟</m:t>
                    </m:r>
                    <m:r>
                      <a:rPr lang="en-US" altLang="zh-CN" sz="1400" b="0" i="1" smtClean="0">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59CE63DC-39CC-4639-B8AD-9CA5063F5467}"/>
                  </a:ext>
                </a:extLst>
              </p:cNvPr>
              <p:cNvSpPr txBox="1">
                <a:spLocks noRot="1" noChangeAspect="1" noMove="1" noResize="1" noEditPoints="1" noAdjustHandles="1" noChangeArrowheads="1" noChangeShapeType="1" noTextEdit="1"/>
              </p:cNvSpPr>
              <p:nvPr/>
            </p:nvSpPr>
            <p:spPr>
              <a:xfrm>
                <a:off x="757688" y="1198853"/>
                <a:ext cx="8183028" cy="3734997"/>
              </a:xfrm>
              <a:prstGeom prst="rect">
                <a:avLst/>
              </a:prstGeom>
              <a:blipFill>
                <a:blip r:embed="rId3"/>
                <a:stretch>
                  <a:fillRect l="-74" b="-1307"/>
                </a:stretch>
              </a:blipFill>
            </p:spPr>
            <p:txBody>
              <a:bodyPr/>
              <a:lstStyle/>
              <a:p>
                <a:r>
                  <a:rPr lang="zh-CN" altLang="en-US">
                    <a:noFill/>
                  </a:rPr>
                  <a:t> </a:t>
                </a:r>
              </a:p>
            </p:txBody>
          </p:sp>
        </mc:Fallback>
      </mc:AlternateContent>
      <p:cxnSp>
        <p:nvCxnSpPr>
          <p:cNvPr id="14" name="直接连接符 13">
            <a:extLst>
              <a:ext uri="{FF2B5EF4-FFF2-40B4-BE49-F238E27FC236}">
                <a16:creationId xmlns:a16="http://schemas.microsoft.com/office/drawing/2014/main" id="{2B9F8802-13D9-47DA-8583-492919E3C227}"/>
              </a:ext>
            </a:extLst>
          </p:cNvPr>
          <p:cNvCxnSpPr>
            <a:cxnSpLocks/>
          </p:cNvCxnSpPr>
          <p:nvPr/>
        </p:nvCxnSpPr>
        <p:spPr>
          <a:xfrm>
            <a:off x="1143274" y="4968490"/>
            <a:ext cx="9430327" cy="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BA4237E-7027-493E-80E1-0C7039DD8506}"/>
                  </a:ext>
                </a:extLst>
              </p:cNvPr>
              <p:cNvSpPr txBox="1"/>
              <p:nvPr/>
            </p:nvSpPr>
            <p:spPr>
              <a:xfrm>
                <a:off x="990870" y="5023988"/>
                <a:ext cx="8183028" cy="760593"/>
              </a:xfrm>
              <a:prstGeom prst="rect">
                <a:avLst/>
              </a:prstGeom>
              <a:noFill/>
            </p:spPr>
            <p:txBody>
              <a:bodyPr wrap="square">
                <a:spAutoFit/>
              </a:bodyPr>
              <a:lstStyle/>
              <a:p>
                <a:pPr marL="285750" indent="-285750">
                  <a:buFont typeface="Wingdings" panose="05000000000000000000" pitchFamily="2" charset="2"/>
                  <a:buChar char="Ø"/>
                </a:pPr>
                <a14:m>
                  <m:oMath xmlns:m="http://schemas.openxmlformats.org/officeDocument/2006/math">
                    <m:r>
                      <a:rPr lang="en-US" altLang="zh-CN" sz="1400" b="0" i="1" smtClean="0">
                        <a:highlight>
                          <a:srgbClr val="FFFF00"/>
                        </a:highlight>
                        <a:latin typeface="Cambria Math" panose="02040503050406030204" pitchFamily="18" charset="0"/>
                      </a:rPr>
                      <m:t>𝑉𝑒𝑟𝑖𝑓𝑦</m:t>
                    </m:r>
                    <m:d>
                      <m:dPr>
                        <m:ctrlPr>
                          <a:rPr lang="en-US" altLang="zh-CN" sz="1400" b="0" i="1" smtClean="0">
                            <a:highlight>
                              <a:srgbClr val="FFFF00"/>
                            </a:highlight>
                            <a:latin typeface="Cambria Math" panose="02040503050406030204" pitchFamily="18" charset="0"/>
                          </a:rPr>
                        </m:ctrlPr>
                      </m:dPr>
                      <m:e>
                        <m:r>
                          <a:rPr lang="en-US" altLang="zh-CN" sz="1400" i="1" smtClean="0">
                            <a:highlight>
                              <a:srgbClr val="FFFF00"/>
                            </a:highlight>
                            <a:latin typeface="Cambria Math" panose="02040503050406030204" pitchFamily="18" charset="0"/>
                            <a:ea typeface="Cambria Math" panose="02040503050406030204" pitchFamily="18" charset="0"/>
                          </a:rPr>
                          <m:t> </m:t>
                        </m:r>
                        <m:r>
                          <a:rPr lang="en-US" altLang="zh-CN" sz="1400" b="0" i="1" smtClean="0">
                            <a:highlight>
                              <a:srgbClr val="FFFF00"/>
                            </a:highlight>
                            <a:latin typeface="Cambria Math" panose="02040503050406030204" pitchFamily="18" charset="0"/>
                            <a:ea typeface="Cambria Math" panose="02040503050406030204" pitchFamily="18" charset="0"/>
                          </a:rPr>
                          <m:t>𝑚</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h</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𝑟</m:t>
                        </m:r>
                      </m:e>
                    </m:d>
                    <m:r>
                      <a:rPr lang="en-US" altLang="zh-CN" sz="1400" b="0" i="1" smtClean="0">
                        <a:highlight>
                          <a:srgbClr val="FFFF00"/>
                        </a:highlight>
                        <a:latin typeface="Cambria Math" panose="02040503050406030204" pitchFamily="18" charset="0"/>
                        <a:ea typeface="Cambria Math" panose="02040503050406030204" pitchFamily="18" charset="0"/>
                      </a:rPr>
                      <m:t>→</m:t>
                    </m:r>
                    <m:d>
                      <m:dPr>
                        <m:ctrlPr>
                          <a:rPr lang="en-US" altLang="zh-CN" sz="1400" b="0" i="1" smtClean="0">
                            <a:highlight>
                              <a:srgbClr val="FFFF00"/>
                            </a:highlight>
                            <a:latin typeface="Cambria Math" panose="02040503050406030204" pitchFamily="18" charset="0"/>
                            <a:ea typeface="Cambria Math" panose="02040503050406030204" pitchFamily="18" charset="0"/>
                          </a:rPr>
                        </m:ctrlPr>
                      </m:dPr>
                      <m:e>
                        <m:r>
                          <a:rPr lang="en-US" altLang="zh-CN" sz="1400" b="0" i="1" smtClean="0">
                            <a:highlight>
                              <a:srgbClr val="FFFF00"/>
                            </a:highlight>
                            <a:latin typeface="Cambria Math" panose="02040503050406030204" pitchFamily="18" charset="0"/>
                            <a:ea typeface="Cambria Math" panose="02040503050406030204" pitchFamily="18" charset="0"/>
                          </a:rPr>
                          <m:t>1 </m:t>
                        </m:r>
                        <m:r>
                          <a:rPr lang="en-US" altLang="zh-CN" sz="1400" b="0" i="1" smtClean="0">
                            <a:highlight>
                              <a:srgbClr val="FFFF00"/>
                            </a:highlight>
                            <a:latin typeface="Cambria Math" panose="02040503050406030204" pitchFamily="18" charset="0"/>
                            <a:ea typeface="Cambria Math" panose="02040503050406030204" pitchFamily="18" charset="0"/>
                          </a:rPr>
                          <m:t>𝑜𝑟</m:t>
                        </m:r>
                        <m:r>
                          <a:rPr lang="en-US" altLang="zh-CN" sz="1400" b="0" i="1" smtClean="0">
                            <a:highlight>
                              <a:srgbClr val="FFFF00"/>
                            </a:highlight>
                            <a:latin typeface="Cambria Math" panose="02040503050406030204" pitchFamily="18" charset="0"/>
                            <a:ea typeface="Cambria Math" panose="02040503050406030204" pitchFamily="18" charset="0"/>
                          </a:rPr>
                          <m:t> 0</m:t>
                        </m:r>
                      </m:e>
                    </m:d>
                  </m:oMath>
                </a14:m>
                <a:endParaRPr lang="en-US" altLang="zh-CN" sz="1400" b="0" dirty="0">
                  <a:highlight>
                    <a:srgbClr val="FFFF00"/>
                  </a:highlight>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a:latin typeface="Cambria Math" panose="02040503050406030204" pitchFamily="18" charset="0"/>
                      </a:rPr>
                      <m:t>𝑉𝑒𝑟𝑖𝑓𝑦</m:t>
                    </m:r>
                    <m:r>
                      <a:rPr lang="en-US" altLang="zh-CN" sz="1400" b="0" i="1" smtClean="0">
                        <a:latin typeface="Cambria Math" panose="02040503050406030204" pitchFamily="18" charset="0"/>
                      </a:rPr>
                      <m:t>  </m:t>
                    </m:r>
                    <m:r>
                      <a:rPr lang="en-US" altLang="zh-CN" sz="1400" i="1">
                        <a:highlight>
                          <a:srgbClr val="FFFF00"/>
                        </a:highlight>
                        <a:latin typeface="Cambria Math" panose="02040503050406030204" pitchFamily="18" charset="0"/>
                      </a:rPr>
                      <m:t> </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𝑍</m:t>
                        </m:r>
                      </m:e>
                      <m: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1</m:t>
                            </m:r>
                          </m:sub>
                        </m:sSub>
                      </m:sub>
                      <m:sup>
                        <m:r>
                          <a:rPr lang="en-US" altLang="zh-CN" sz="1400" i="1">
                            <a:latin typeface="Cambria Math" panose="02040503050406030204" pitchFamily="18" charset="0"/>
                            <a:ea typeface="Cambria Math" panose="02040503050406030204" pitchFamily="18" charset="0"/>
                          </a:rPr>
                          <m:t>∗</m:t>
                        </m:r>
                      </m:sup>
                    </m:sSubSup>
                  </m:oMath>
                </a14:m>
                <a:r>
                  <a:rPr lang="en-US" altLang="zh-CN" sz="1400" b="0" dirty="0">
                    <a:ea typeface="Cambria Math" panose="02040503050406030204" pitchFamily="18" charset="0"/>
                  </a:rPr>
                  <a:t>,</a:t>
                </a:r>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𝑟</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𝑍</m:t>
                        </m:r>
                      </m:e>
                      <m: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2</m:t>
                            </m:r>
                          </m:sub>
                        </m:sSub>
                      </m:sub>
                      <m:sup>
                        <m:r>
                          <a:rPr lang="en-US" altLang="zh-CN" sz="1400" i="1">
                            <a:latin typeface="Cambria Math" panose="02040503050406030204" pitchFamily="18" charset="0"/>
                            <a:ea typeface="Cambria Math" panose="02040503050406030204" pitchFamily="18" charset="0"/>
                          </a:rPr>
                          <m:t>∗</m:t>
                        </m:r>
                      </m:sup>
                    </m:sSubSup>
                  </m:oMath>
                </a14:m>
                <a:endParaRPr lang="en-US" altLang="zh-CN" sz="1400" i="1" dirty="0">
                  <a:latin typeface="Cambria Math" panose="02040503050406030204" pitchFamily="18" charset="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a:latin typeface="Cambria Math" panose="02040503050406030204" pitchFamily="18" charset="0"/>
                      </a:rPr>
                      <m:t>𝑉𝑒𝑟𝑖𝑓𝑦</m:t>
                    </m:r>
                    <m:r>
                      <a:rPr lang="en-US" altLang="zh-CN" sz="1400" b="0" i="1" smtClean="0">
                        <a:latin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i="1">
                            <a:latin typeface="Cambria Math" panose="02040503050406030204" pitchFamily="18" charset="0"/>
                            <a:ea typeface="Cambria Math" panose="02040503050406030204" pitchFamily="18" charset="0"/>
                          </a:rPr>
                          <m:t>1</m:t>
                        </m:r>
                      </m:sub>
                    </m:sSub>
                    <m:d>
                      <m:dPr>
                        <m:ctrlPr>
                          <a:rPr lang="en-US" altLang="zh-CN" sz="1400" i="1">
                            <a:latin typeface="Cambria Math" panose="02040503050406030204" pitchFamily="18" charset="0"/>
                            <a:ea typeface="Cambria Math" panose="02040503050406030204" pitchFamily="18" charset="0"/>
                          </a:rPr>
                        </m:ctrlPr>
                      </m:dPr>
                      <m:e>
                        <m:r>
                          <m:rPr>
                            <m:sty m:val="p"/>
                          </m:rPr>
                          <a:rPr lang="en-US" altLang="zh-CN" sz="1400">
                            <a:latin typeface="Cambria Math" panose="02040503050406030204" pitchFamily="18" charset="0"/>
                            <a:ea typeface="Cambria Math" panose="02040503050406030204" pitchFamily="18" charset="0"/>
                          </a:rPr>
                          <m:t>m</m:t>
                        </m:r>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2</m:t>
                            </m:r>
                          </m:sub>
                        </m:sSub>
                      </m:e>
                    </m:d>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up>
                        <m:r>
                          <a:rPr lang="en-US" altLang="zh-CN" sz="1400" i="1">
                            <a:latin typeface="Cambria Math" panose="02040503050406030204" pitchFamily="18" charset="0"/>
                            <a:ea typeface="Cambria Math" panose="02040503050406030204" pitchFamily="18" charset="0"/>
                          </a:rPr>
                          <m:t>𝑒</m:t>
                        </m:r>
                      </m:sup>
                    </m:sSubSup>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𝑚𝑜𝑑</m:t>
                    </m:r>
                    <m:r>
                      <a:rPr lang="en-US" altLang="zh-CN" sz="1400" i="1">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r>
                      <m:rPr>
                        <m:nor/>
                      </m:rPr>
                      <a:rPr lang="en-US" altLang="zh-CN" sz="1400" dirty="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h</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i="1">
                            <a:latin typeface="Cambria Math" panose="02040503050406030204" pitchFamily="18" charset="0"/>
                            <a:ea typeface="Cambria Math" panose="02040503050406030204" pitchFamily="18" charset="0"/>
                          </a:rPr>
                          <m:t>2</m:t>
                        </m:r>
                      </m:sub>
                    </m:sSub>
                    <m:d>
                      <m:dPr>
                        <m:ctrlPr>
                          <a:rPr lang="en-US" altLang="zh-CN" sz="1400" i="1">
                            <a:latin typeface="Cambria Math" panose="02040503050406030204" pitchFamily="18" charset="0"/>
                            <a:ea typeface="Cambria Math" panose="02040503050406030204" pitchFamily="18" charset="0"/>
                          </a:rPr>
                        </m:ctrlPr>
                      </m:dPr>
                      <m:e>
                        <m:r>
                          <m:rPr>
                            <m:sty m:val="p"/>
                          </m:rPr>
                          <a:rPr lang="en-US" altLang="zh-CN" sz="1400">
                            <a:latin typeface="Cambria Math" panose="02040503050406030204" pitchFamily="18" charset="0"/>
                            <a:ea typeface="Cambria Math" panose="02040503050406030204" pitchFamily="18" charset="0"/>
                          </a:rPr>
                          <m:t>m</m:t>
                        </m:r>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2</m:t>
                            </m:r>
                          </m:sub>
                        </m:sSub>
                      </m:e>
                    </m:d>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2</m:t>
                        </m:r>
                      </m:sub>
                      <m:sup>
                        <m:r>
                          <a:rPr lang="en-US" altLang="zh-CN" sz="1400" i="1">
                            <a:latin typeface="Cambria Math" panose="02040503050406030204" pitchFamily="18" charset="0"/>
                            <a:ea typeface="Cambria Math" panose="02040503050406030204" pitchFamily="18" charset="0"/>
                          </a:rPr>
                          <m:t>𝑒</m:t>
                        </m:r>
                      </m:sup>
                    </m:sSubSup>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𝑚𝑜𝑑</m:t>
                    </m:r>
                    <m:r>
                      <a:rPr lang="en-US" altLang="zh-CN" sz="1400" i="1">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2</m:t>
                        </m:r>
                      </m:sub>
                    </m:sSub>
                  </m:oMath>
                </a14:m>
                <a:endParaRPr lang="en-US" altLang="zh-CN" sz="1400" dirty="0">
                  <a:ea typeface="Cambria Math" panose="02040503050406030204" pitchFamily="18" charset="0"/>
                </a:endParaRPr>
              </a:p>
            </p:txBody>
          </p:sp>
        </mc:Choice>
        <mc:Fallback xmlns="">
          <p:sp>
            <p:nvSpPr>
              <p:cNvPr id="19" name="文本框 18">
                <a:extLst>
                  <a:ext uri="{FF2B5EF4-FFF2-40B4-BE49-F238E27FC236}">
                    <a16:creationId xmlns:a16="http://schemas.microsoft.com/office/drawing/2014/main" id="{DBA4237E-7027-493E-80E1-0C7039DD8506}"/>
                  </a:ext>
                </a:extLst>
              </p:cNvPr>
              <p:cNvSpPr txBox="1">
                <a:spLocks noRot="1" noChangeAspect="1" noMove="1" noResize="1" noEditPoints="1" noAdjustHandles="1" noChangeArrowheads="1" noChangeShapeType="1" noTextEdit="1"/>
              </p:cNvSpPr>
              <p:nvPr/>
            </p:nvSpPr>
            <p:spPr>
              <a:xfrm>
                <a:off x="990870" y="5023988"/>
                <a:ext cx="8183028" cy="760593"/>
              </a:xfrm>
              <a:prstGeom prst="rect">
                <a:avLst/>
              </a:prstGeom>
              <a:blipFill>
                <a:blip r:embed="rId4"/>
                <a:stretch>
                  <a:fillRect l="-149" b="-5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9014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779789" y="626088"/>
            <a:ext cx="842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RPCH</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9CE63DC-39CC-4639-B8AD-9CA5063F5467}"/>
                  </a:ext>
                </a:extLst>
              </p:cNvPr>
              <p:cNvSpPr txBox="1"/>
              <p:nvPr/>
            </p:nvSpPr>
            <p:spPr>
              <a:xfrm>
                <a:off x="1023725" y="1294477"/>
                <a:ext cx="10022101" cy="4570162"/>
              </a:xfrm>
              <a:prstGeom prst="rect">
                <a:avLst/>
              </a:prstGeom>
              <a:noFill/>
            </p:spPr>
            <p:txBody>
              <a:bodyPr wrap="square">
                <a:spAutoFit/>
              </a:bodyPr>
              <a:lstStyle/>
              <a:p>
                <a:pPr marL="285750" indent="-285750">
                  <a:buFont typeface="Wingdings" panose="05000000000000000000" pitchFamily="2" charset="2"/>
                  <a:buChar char="Ø"/>
                </a:pPr>
                <a14:m>
                  <m:oMath xmlns:m="http://schemas.openxmlformats.org/officeDocument/2006/math">
                    <m:r>
                      <a:rPr lang="en-US" altLang="zh-CN" sz="1400" b="0" i="1" smtClean="0">
                        <a:highlight>
                          <a:srgbClr val="FFFF00"/>
                        </a:highlight>
                        <a:latin typeface="Cambria Math" panose="02040503050406030204" pitchFamily="18" charset="0"/>
                      </a:rPr>
                      <m:t>𝐴𝑑𝑎𝑝𝑡</m:t>
                    </m:r>
                    <m:d>
                      <m:dPr>
                        <m:ctrlPr>
                          <a:rPr lang="en-US" altLang="zh-CN" sz="1400" b="0" i="1" smtClean="0">
                            <a:highlight>
                              <a:srgbClr val="FFFF00"/>
                            </a:highlight>
                            <a:latin typeface="Cambria Math" panose="02040503050406030204" pitchFamily="18" charset="0"/>
                          </a:rPr>
                        </m:ctrlPr>
                      </m:dPr>
                      <m:e>
                        <m:r>
                          <a:rPr lang="en-US" altLang="zh-CN" sz="1400" i="1" smtClean="0">
                            <a:highlight>
                              <a:srgbClr val="FFFF00"/>
                            </a:highlight>
                            <a:latin typeface="Cambria Math" panose="02040503050406030204" pitchFamily="18" charset="0"/>
                            <a:ea typeface="Cambria Math" panose="02040503050406030204" pitchFamily="18" charset="0"/>
                          </a:rPr>
                          <m:t> </m:t>
                        </m:r>
                        <m:sSub>
                          <m:sSubPr>
                            <m:ctrlPr>
                              <a:rPr lang="en-US" altLang="zh-CN" sz="1400" i="1" smtClean="0">
                                <a:highlight>
                                  <a:srgbClr val="FFFF00"/>
                                </a:highlight>
                                <a:latin typeface="Cambria Math" panose="02040503050406030204" pitchFamily="18" charset="0"/>
                                <a:ea typeface="Cambria Math" panose="02040503050406030204" pitchFamily="18" charset="0"/>
                              </a:rPr>
                            </m:ctrlPr>
                          </m:sSubPr>
                          <m:e>
                            <m:r>
                              <a:rPr lang="en-US" altLang="zh-CN" sz="1400" b="0" i="1" smtClean="0">
                                <a:highlight>
                                  <a:srgbClr val="FFFF00"/>
                                </a:highlight>
                                <a:latin typeface="Cambria Math" panose="02040503050406030204" pitchFamily="18" charset="0"/>
                                <a:ea typeface="Cambria Math" panose="02040503050406030204" pitchFamily="18" charset="0"/>
                              </a:rPr>
                              <m:t>𝑑𝑘</m:t>
                            </m:r>
                          </m:e>
                          <m:sub>
                            <m:r>
                              <a:rPr lang="en-US" altLang="zh-CN" sz="1400" b="0" i="1" smtClean="0">
                                <a:highlight>
                                  <a:srgbClr val="FFFF00"/>
                                </a:highlight>
                                <a:latin typeface="Cambria Math" panose="02040503050406030204" pitchFamily="18" charset="0"/>
                                <a:ea typeface="Cambria Math" panose="02040503050406030204" pitchFamily="18" charset="0"/>
                              </a:rPr>
                              <m:t>𝑖𝑑</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𝑡</m:t>
                            </m:r>
                          </m:sub>
                        </m:sSub>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𝑚</m:t>
                        </m:r>
                        <m:r>
                          <a:rPr lang="en-US" altLang="zh-CN" sz="1400" b="0" i="1" smtClean="0">
                            <a:highlight>
                              <a:srgbClr val="FFFF00"/>
                            </a:highlight>
                            <a:latin typeface="Cambria Math" panose="02040503050406030204" pitchFamily="18" charset="0"/>
                            <a:ea typeface="Cambria Math" panose="02040503050406030204" pitchFamily="18" charset="0"/>
                          </a:rPr>
                          <m:t>,</m:t>
                        </m:r>
                        <m:sSup>
                          <m:sSupPr>
                            <m:ctrlPr>
                              <a:rPr lang="en-US" altLang="zh-CN" sz="1400" b="0" i="1" smtClean="0">
                                <a:highlight>
                                  <a:srgbClr val="FFFF00"/>
                                </a:highlight>
                                <a:latin typeface="Cambria Math" panose="02040503050406030204" pitchFamily="18" charset="0"/>
                                <a:ea typeface="Cambria Math" panose="02040503050406030204" pitchFamily="18" charset="0"/>
                              </a:rPr>
                            </m:ctrlPr>
                          </m:sSupPr>
                          <m:e>
                            <m:r>
                              <a:rPr lang="en-US" altLang="zh-CN" sz="1400" b="0" i="1" smtClean="0">
                                <a:highlight>
                                  <a:srgbClr val="FFFF00"/>
                                </a:highlight>
                                <a:latin typeface="Cambria Math" panose="02040503050406030204" pitchFamily="18" charset="0"/>
                                <a:ea typeface="Cambria Math" panose="02040503050406030204" pitchFamily="18" charset="0"/>
                              </a:rPr>
                              <m:t>𝑚</m:t>
                            </m:r>
                          </m:e>
                          <m:sup>
                            <m:r>
                              <a:rPr lang="en-US" altLang="zh-CN" sz="1400" b="0" i="1" smtClean="0">
                                <a:highlight>
                                  <a:srgbClr val="FFFF00"/>
                                </a:highlight>
                                <a:latin typeface="Cambria Math" panose="02040503050406030204" pitchFamily="18" charset="0"/>
                                <a:ea typeface="Cambria Math" panose="02040503050406030204" pitchFamily="18" charset="0"/>
                              </a:rPr>
                              <m:t>′</m:t>
                            </m:r>
                          </m:sup>
                        </m:sSup>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h</m:t>
                        </m:r>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𝑡</m:t>
                        </m:r>
                      </m:e>
                    </m:d>
                    <m:r>
                      <a:rPr lang="en-US" altLang="zh-CN" sz="1400" b="0" i="1" smtClean="0">
                        <a:highlight>
                          <a:srgbClr val="FFFF00"/>
                        </a:highlight>
                        <a:latin typeface="Cambria Math" panose="02040503050406030204" pitchFamily="18" charset="0"/>
                        <a:ea typeface="Cambria Math" panose="02040503050406030204" pitchFamily="18" charset="0"/>
                      </a:rPr>
                      <m:t>→</m:t>
                    </m:r>
                    <m:r>
                      <a:rPr lang="en-US" altLang="zh-CN" sz="1400" b="0" i="1" smtClean="0">
                        <a:highlight>
                          <a:srgbClr val="FFFF00"/>
                        </a:highlight>
                        <a:latin typeface="Cambria Math" panose="02040503050406030204" pitchFamily="18" charset="0"/>
                        <a:ea typeface="Cambria Math" panose="02040503050406030204" pitchFamily="18" charset="0"/>
                      </a:rPr>
                      <m:t>𝑟</m:t>
                    </m:r>
                    <m:r>
                      <a:rPr lang="en-US" altLang="zh-CN" sz="1400" b="0" i="1" smtClean="0">
                        <a:highlight>
                          <a:srgbClr val="FFFF00"/>
                        </a:highlight>
                        <a:latin typeface="Cambria Math" panose="02040503050406030204" pitchFamily="18" charset="0"/>
                        <a:ea typeface="Cambria Math" panose="02040503050406030204" pitchFamily="18" charset="0"/>
                      </a:rPr>
                      <m:t>′</m:t>
                    </m:r>
                  </m:oMath>
                </a14:m>
                <a:endParaRPr lang="en-US" altLang="zh-CN" sz="1400" b="0" dirty="0">
                  <a:highlight>
                    <a:srgbClr val="FFFF00"/>
                  </a:highlight>
                  <a:ea typeface="Cambria Math" panose="02040503050406030204" pitchFamily="18" charset="0"/>
                </a:endParaRPr>
              </a:p>
              <a:p>
                <a:pPr marL="800100" lvl="1" indent="-342900">
                  <a:buFont typeface="+mj-lt"/>
                  <a:buAutoNum type="arabicPeriod"/>
                </a:pPr>
                <a14:m>
                  <m:oMath xmlns:m="http://schemas.openxmlformats.org/officeDocument/2006/math">
                    <m:r>
                      <m:rPr>
                        <m:sty m:val="p"/>
                      </m:rPr>
                      <a:rPr lang="en-US" altLang="zh-CN" sz="1400" smtClean="0">
                        <a:latin typeface="Cambria Math" panose="02040503050406030204" pitchFamily="18" charset="0"/>
                      </a:rPr>
                      <m:t>R</m:t>
                    </m:r>
                    <m:r>
                      <a:rPr lang="en-US" altLang="zh-CN" sz="1400" i="1">
                        <a:latin typeface="Cambria Math" panose="02040503050406030204" pitchFamily="18" charset="0"/>
                      </a:rPr>
                      <m:t>𝑆𝐴</m:t>
                    </m:r>
                    <m:r>
                      <a:rPr lang="en-US" altLang="zh-CN" sz="1400" i="1">
                        <a:latin typeface="Cambria Math" panose="02040503050406030204" pitchFamily="18" charset="0"/>
                      </a:rPr>
                      <m:t>.</m:t>
                    </m:r>
                    <m:r>
                      <a:rPr lang="en-US" altLang="zh-CN" sz="1400" b="0" i="1" smtClean="0">
                        <a:latin typeface="Cambria Math" panose="02040503050406030204" pitchFamily="18" charset="0"/>
                      </a:rPr>
                      <m:t>𝐷𝑒𝑐</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𝑑𝑘</m:t>
                            </m:r>
                          </m:e>
                          <m:sub>
                            <m:r>
                              <a:rPr lang="en-US" altLang="zh-CN" sz="1400" b="0" i="1" smtClean="0">
                                <a:latin typeface="Cambria Math" panose="02040503050406030204" pitchFamily="18" charset="0"/>
                                <a:ea typeface="Cambria Math" panose="02040503050406030204" pitchFamily="18" charset="0"/>
                              </a:rPr>
                              <m:t>𝑅𝐴𝐵𝐸</m:t>
                            </m:r>
                            <m:r>
                              <a:rPr lang="en-US" altLang="zh-CN" sz="1400" b="0" i="1" smtClean="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𝑖𝑑</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𝑡</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𝑐</m:t>
                            </m:r>
                          </m:e>
                          <m:sub>
                            <m:r>
                              <a:rPr lang="en-US" altLang="zh-CN" sz="1400" i="1">
                                <a:latin typeface="Cambria Math" panose="02040503050406030204" pitchFamily="18" charset="0"/>
                                <a:ea typeface="Cambria Math" panose="02040503050406030204" pitchFamily="18" charset="0"/>
                              </a:rPr>
                              <m:t>𝑅𝐴𝐵𝐸</m:t>
                            </m:r>
                          </m:sub>
                        </m:sSub>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𝐾</m:t>
                    </m:r>
                    <m:r>
                      <a:rPr lang="en-US" altLang="zh-CN" sz="1400" b="0" i="1" smtClean="0">
                        <a:latin typeface="Cambria Math" panose="02040503050406030204" pitchFamily="18" charset="0"/>
                        <a:ea typeface="Cambria Math" panose="02040503050406030204" pitchFamily="18" charset="0"/>
                      </a:rPr>
                      <m:t>′</m:t>
                    </m:r>
                  </m:oMath>
                </a14:m>
                <a:endParaRPr lang="en-US" altLang="zh-CN" sz="140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i="1">
                        <a:latin typeface="Cambria Math" panose="02040503050406030204" pitchFamily="18" charset="0"/>
                        <a:ea typeface="Cambria Math" panose="02040503050406030204" pitchFamily="18" charset="0"/>
                      </a:rPr>
                      <m:t>𝐼𝐹</m:t>
                    </m:r>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𝑆</m:t>
                    </m:r>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𝑖𝑛</m:t>
                    </m:r>
                    <m:r>
                      <a:rPr lang="en-US" altLang="zh-CN" sz="1400" i="1">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𝑑𝑘</m:t>
                        </m:r>
                      </m:e>
                      <m:sub>
                        <m:r>
                          <a:rPr lang="en-US" altLang="zh-CN" sz="1400" i="1">
                            <a:latin typeface="Cambria Math" panose="02040503050406030204" pitchFamily="18" charset="0"/>
                            <a:ea typeface="Cambria Math" panose="02040503050406030204" pitchFamily="18" charset="0"/>
                          </a:rPr>
                          <m:t>𝑖𝑑</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𝑡</m:t>
                        </m:r>
                      </m:sub>
                    </m:sSub>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𝑠𝑎𝑡𝑖𝑠𝑓𝑖𝑒𝑠</m:t>
                    </m:r>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𝐴</m:t>
                    </m:r>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𝑀</m:t>
                        </m:r>
                        <m:r>
                          <a:rPr lang="en-US" altLang="zh-CN" sz="1400" i="1">
                            <a:latin typeface="Cambria Math" panose="02040503050406030204" pitchFamily="18" charset="0"/>
                            <a:ea typeface="Cambria Math" panose="02040503050406030204" pitchFamily="18" charset="0"/>
                          </a:rPr>
                          <m:t>,</m:t>
                        </m:r>
                        <m:r>
                          <a:rPr lang="zh-CN" altLang="en-US" sz="1400" i="1">
                            <a:latin typeface="Cambria Math" panose="02040503050406030204" pitchFamily="18" charset="0"/>
                            <a:ea typeface="Cambria Math" panose="02040503050406030204" pitchFamily="18" charset="0"/>
                          </a:rPr>
                          <m:t>𝜋</m:t>
                        </m:r>
                      </m:e>
                    </m:d>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𝑖𝑛</m:t>
                    </m:r>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𝑐</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𝑒𝑥𝑖𝑠𝑡</m:t>
                    </m:r>
                    <m:r>
                      <a:rPr lang="en-US" altLang="zh-CN" sz="1400" i="1">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zh-CN" altLang="en-US" sz="1400" i="1">
                                <a:latin typeface="Cambria Math" panose="02040503050406030204" pitchFamily="18" charset="0"/>
                                <a:ea typeface="Cambria Math" panose="02040503050406030204" pitchFamily="18" charset="0"/>
                              </a:rPr>
                              <m:t>𝛾</m:t>
                            </m:r>
                          </m:e>
                          <m:sub>
                            <m:r>
                              <a:rPr lang="en-US" altLang="zh-CN" sz="1400" i="1">
                                <a:latin typeface="Cambria Math" panose="02040503050406030204" pitchFamily="18" charset="0"/>
                                <a:ea typeface="Cambria Math" panose="02040503050406030204" pitchFamily="18" charset="0"/>
                              </a:rPr>
                              <m:t>𝑖</m:t>
                            </m:r>
                          </m:sub>
                        </m:sSub>
                        <m:r>
                          <a:rPr lang="en-US" altLang="zh-CN" sz="1400" i="1">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𝐼</m:t>
                        </m:r>
                      </m:sub>
                    </m:sSub>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𝑠𝑎𝑡𝑖𝑠𝑓𝑦</m:t>
                    </m:r>
                    <m:r>
                      <a:rPr lang="en-US" altLang="zh-CN" sz="1400" i="1">
                        <a:latin typeface="Cambria Math" panose="02040503050406030204" pitchFamily="18" charset="0"/>
                        <a:ea typeface="Cambria Math" panose="02040503050406030204" pitchFamily="18" charset="0"/>
                      </a:rPr>
                      <m:t> </m:t>
                    </m:r>
                    <m:nary>
                      <m:naryPr>
                        <m:chr m:val="∑"/>
                        <m:supHide m:val="on"/>
                        <m:ctrlPr>
                          <a:rPr lang="en-US" altLang="zh-CN" sz="1400" i="1">
                            <a:latin typeface="Cambria Math" panose="02040503050406030204" pitchFamily="18" charset="0"/>
                            <a:ea typeface="Cambria Math" panose="02040503050406030204" pitchFamily="18" charset="0"/>
                          </a:rPr>
                        </m:ctrlPr>
                      </m:naryPr>
                      <m:sub>
                        <m:r>
                          <m:rPr>
                            <m:brk m:alnAt="7"/>
                          </m:rP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𝐼</m:t>
                        </m:r>
                      </m:sub>
                      <m:sup/>
                      <m:e>
                        <m:sSub>
                          <m:sSubPr>
                            <m:ctrlPr>
                              <a:rPr lang="en-US" altLang="zh-CN" sz="1400" i="1">
                                <a:latin typeface="Cambria Math" panose="02040503050406030204" pitchFamily="18" charset="0"/>
                                <a:ea typeface="Cambria Math" panose="02040503050406030204" pitchFamily="18" charset="0"/>
                              </a:rPr>
                            </m:ctrlPr>
                          </m:sSubPr>
                          <m:e>
                            <m:r>
                              <a:rPr lang="zh-CN" altLang="en-US" sz="1400" i="1">
                                <a:latin typeface="Cambria Math" panose="02040503050406030204" pitchFamily="18" charset="0"/>
                                <a:ea typeface="Cambria Math" panose="02040503050406030204" pitchFamily="18" charset="0"/>
                              </a:rPr>
                              <m:t>𝛾</m:t>
                            </m:r>
                          </m:e>
                          <m:sub>
                            <m:r>
                              <a:rPr lang="en-US" altLang="zh-CN" sz="1400" i="1">
                                <a:latin typeface="Cambria Math" panose="02040503050406030204" pitchFamily="18" charset="0"/>
                                <a:ea typeface="Cambria Math" panose="02040503050406030204" pitchFamily="18" charset="0"/>
                              </a:rPr>
                              <m:t>𝑖</m:t>
                            </m:r>
                          </m:sub>
                        </m:sSub>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𝑀</m:t>
                            </m:r>
                          </m:e>
                          <m:sub>
                            <m:r>
                              <a:rPr lang="en-US" altLang="zh-CN" sz="1400" i="1">
                                <a:latin typeface="Cambria Math" panose="02040503050406030204" pitchFamily="18" charset="0"/>
                                <a:ea typeface="Cambria Math" panose="02040503050406030204" pitchFamily="18" charset="0"/>
                              </a:rPr>
                              <m:t>𝑖</m:t>
                            </m:r>
                          </m:sub>
                        </m:sSub>
                        <m:r>
                          <a:rPr lang="en-US" altLang="zh-CN" sz="1400" i="1">
                            <a:latin typeface="Cambria Math" panose="02040503050406030204" pitchFamily="18" charset="0"/>
                            <a:ea typeface="Cambria Math" panose="02040503050406030204" pitchFamily="18" charset="0"/>
                          </a:rPr>
                          <m:t>=(1,0,…,0)</m:t>
                        </m:r>
                      </m:e>
                    </m:nary>
                  </m:oMath>
                </a14:m>
                <a:endParaRPr lang="en-US" altLang="zh-CN" sz="140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i="1" dirty="0">
                        <a:latin typeface="Cambria Math" panose="02040503050406030204" pitchFamily="18" charset="0"/>
                        <a:ea typeface="Cambria Math" panose="02040503050406030204" pitchFamily="18" charset="0"/>
                      </a:rPr>
                      <m:t>𝐶𝑜𝑚𝑝𝑢𝑡𝑒</m:t>
                    </m:r>
                  </m:oMath>
                </a14:m>
                <a:r>
                  <a:rPr lang="en-US" altLang="zh-CN" sz="1400" i="1" dirty="0">
                    <a:latin typeface="Cambria Math" panose="02040503050406030204" pitchFamily="18" charset="0"/>
                    <a:ea typeface="Cambria Math" panose="02040503050406030204" pitchFamily="18" charset="0"/>
                  </a:rPr>
                  <a:t>    </a:t>
                </a:r>
                <a14:m>
                  <m:oMath xmlns:m="http://schemas.openxmlformats.org/officeDocument/2006/math">
                    <m:r>
                      <a:rPr lang="en-US" altLang="zh-CN" sz="1400" i="1" dirty="0">
                        <a:latin typeface="Cambria Math" panose="02040503050406030204" pitchFamily="18" charset="0"/>
                        <a:ea typeface="Cambria Math" panose="02040503050406030204" pitchFamily="18" charset="0"/>
                      </a:rPr>
                      <m:t>𝑛𝑢𝑚</m:t>
                    </m:r>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𝑐</m:t>
                    </m:r>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𝑒</m:t>
                    </m:r>
                    <m:r>
                      <a:rPr lang="en-US" altLang="zh-CN" sz="1400" i="1" dirty="0">
                        <a:latin typeface="Cambria Math" panose="02040503050406030204" pitchFamily="18" charset="0"/>
                        <a:ea typeface="Cambria Math" panose="02040503050406030204" pitchFamily="18" charset="0"/>
                      </a:rPr>
                      <m:t>(</m:t>
                    </m:r>
                    <m:nary>
                      <m:naryPr>
                        <m:chr m:val="∏"/>
                        <m:supHide m:val="on"/>
                        <m:ctrlPr>
                          <a:rPr lang="en-US" altLang="zh-CN" sz="1400" i="1" dirty="0">
                            <a:latin typeface="Cambria Math" panose="02040503050406030204" pitchFamily="18" charset="0"/>
                            <a:ea typeface="Cambria Math" panose="02040503050406030204" pitchFamily="18" charset="0"/>
                          </a:rPr>
                        </m:ctrlPr>
                      </m:naryPr>
                      <m:sub>
                        <m:r>
                          <m:rPr>
                            <m:brk m:alnAt="7"/>
                          </m:rP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𝐼</m:t>
                        </m:r>
                      </m:sub>
                      <m:sup/>
                      <m:e>
                        <m:sSubSup>
                          <m:sSubSupPr>
                            <m:ctrlPr>
                              <a:rPr lang="en-US" altLang="zh-CN" sz="1400" i="1" dirty="0">
                                <a:latin typeface="Cambria Math" panose="02040503050406030204" pitchFamily="18" charset="0"/>
                                <a:ea typeface="Cambria Math" panose="02040503050406030204" pitchFamily="18" charset="0"/>
                              </a:rPr>
                            </m:ctrlPr>
                          </m:sSubSupPr>
                          <m:e>
                            <m:r>
                              <a:rPr lang="en-US" altLang="zh-CN" sz="1400" i="1" dirty="0">
                                <a:latin typeface="Cambria Math" panose="02040503050406030204" pitchFamily="18" charset="0"/>
                                <a:ea typeface="Cambria Math" panose="02040503050406030204" pitchFamily="18" charset="0"/>
                              </a:rPr>
                              <m:t>𝑐</m:t>
                            </m:r>
                          </m:e>
                          <m:sub>
                            <m:r>
                              <a:rPr lang="en-US" altLang="zh-CN" sz="1400" i="1" dirty="0">
                                <a:latin typeface="Cambria Math" panose="02040503050406030204" pitchFamily="18" charset="0"/>
                                <a:ea typeface="Cambria Math" panose="02040503050406030204" pitchFamily="18" charset="0"/>
                              </a:rPr>
                              <m:t>𝑖</m:t>
                            </m:r>
                            <m:r>
                              <a:rPr lang="en-US" altLang="zh-CN" sz="1400" i="1" dirty="0">
                                <a:latin typeface="Cambria Math" panose="02040503050406030204" pitchFamily="18" charset="0"/>
                                <a:ea typeface="Cambria Math" panose="02040503050406030204" pitchFamily="18" charset="0"/>
                              </a:rPr>
                              <m:t>,1</m:t>
                            </m:r>
                          </m:sub>
                          <m:sup>
                            <m:sSub>
                              <m:sSubPr>
                                <m:ctrlPr>
                                  <a:rPr lang="en-US" altLang="zh-CN" sz="1400" i="1">
                                    <a:latin typeface="Cambria Math" panose="02040503050406030204" pitchFamily="18" charset="0"/>
                                    <a:ea typeface="Cambria Math" panose="02040503050406030204" pitchFamily="18" charset="0"/>
                                  </a:rPr>
                                </m:ctrlPr>
                              </m:sSubPr>
                              <m:e>
                                <m:r>
                                  <a:rPr lang="zh-CN" altLang="en-US" sz="1400" i="1">
                                    <a:latin typeface="Cambria Math" panose="02040503050406030204" pitchFamily="18" charset="0"/>
                                    <a:ea typeface="Cambria Math" panose="02040503050406030204" pitchFamily="18" charset="0"/>
                                  </a:rPr>
                                  <m:t>𝛾</m:t>
                                </m:r>
                              </m:e>
                              <m:sub>
                                <m:r>
                                  <a:rPr lang="en-US" altLang="zh-CN" sz="1400" i="1">
                                    <a:latin typeface="Cambria Math" panose="02040503050406030204" pitchFamily="18" charset="0"/>
                                    <a:ea typeface="Cambria Math" panose="02040503050406030204" pitchFamily="18" charset="0"/>
                                  </a:rPr>
                                  <m:t>𝑖</m:t>
                                </m:r>
                              </m:sub>
                            </m:sSub>
                          </m:sup>
                        </m:sSubSup>
                        <m:r>
                          <a:rPr lang="en-US" altLang="zh-CN" sz="1400" i="1" dirty="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𝑠𝑘</m:t>
                            </m:r>
                          </m:e>
                          <m:sub>
                            <m:r>
                              <a:rPr lang="en-US" altLang="zh-CN" sz="1400" i="1" dirty="0">
                                <a:latin typeface="Cambria Math" panose="02040503050406030204" pitchFamily="18" charset="0"/>
                                <a:ea typeface="Cambria Math" panose="02040503050406030204" pitchFamily="18" charset="0"/>
                              </a:rPr>
                              <m:t>0,1</m:t>
                            </m:r>
                          </m:sub>
                        </m:sSub>
                      </m:e>
                    </m:nary>
                    <m:r>
                      <a:rPr lang="en-US" altLang="zh-CN" sz="1400" i="1" dirty="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𝑒</m:t>
                    </m:r>
                    <m:r>
                      <a:rPr lang="en-US" altLang="zh-CN" sz="1400" i="1" dirty="0">
                        <a:latin typeface="Cambria Math" panose="02040503050406030204" pitchFamily="18" charset="0"/>
                        <a:ea typeface="Cambria Math" panose="02040503050406030204" pitchFamily="18" charset="0"/>
                      </a:rPr>
                      <m:t>(</m:t>
                    </m:r>
                    <m:nary>
                      <m:naryPr>
                        <m:chr m:val="∏"/>
                        <m:supHide m:val="on"/>
                        <m:ctrlPr>
                          <a:rPr lang="en-US" altLang="zh-CN" sz="1400" i="1" dirty="0">
                            <a:latin typeface="Cambria Math" panose="02040503050406030204" pitchFamily="18" charset="0"/>
                            <a:ea typeface="Cambria Math" panose="02040503050406030204" pitchFamily="18" charset="0"/>
                          </a:rPr>
                        </m:ctrlPr>
                      </m:naryPr>
                      <m:sub>
                        <m:r>
                          <m:rPr>
                            <m:brk m:alnAt="7"/>
                          </m:rP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𝐼</m:t>
                        </m:r>
                      </m:sub>
                      <m:sup/>
                      <m:e>
                        <m:sSubSup>
                          <m:sSubSupPr>
                            <m:ctrlPr>
                              <a:rPr lang="en-US" altLang="zh-CN" sz="1400" i="1" dirty="0">
                                <a:latin typeface="Cambria Math" panose="02040503050406030204" pitchFamily="18" charset="0"/>
                                <a:ea typeface="Cambria Math" panose="02040503050406030204" pitchFamily="18" charset="0"/>
                              </a:rPr>
                            </m:ctrlPr>
                          </m:sSubSupPr>
                          <m:e>
                            <m:r>
                              <a:rPr lang="en-US" altLang="zh-CN" sz="1400" i="1" dirty="0">
                                <a:latin typeface="Cambria Math" panose="02040503050406030204" pitchFamily="18" charset="0"/>
                                <a:ea typeface="Cambria Math" panose="02040503050406030204" pitchFamily="18" charset="0"/>
                              </a:rPr>
                              <m:t>𝑐</m:t>
                            </m:r>
                          </m:e>
                          <m:sub>
                            <m:r>
                              <a:rPr lang="en-US" altLang="zh-CN" sz="1400" i="1" dirty="0">
                                <a:latin typeface="Cambria Math" panose="02040503050406030204" pitchFamily="18" charset="0"/>
                                <a:ea typeface="Cambria Math" panose="02040503050406030204" pitchFamily="18" charset="0"/>
                              </a:rPr>
                              <m:t>𝑖</m:t>
                            </m:r>
                            <m:r>
                              <a:rPr lang="en-US" altLang="zh-CN" sz="1400" i="1" dirty="0">
                                <a:latin typeface="Cambria Math" panose="02040503050406030204" pitchFamily="18" charset="0"/>
                                <a:ea typeface="Cambria Math" panose="02040503050406030204" pitchFamily="18" charset="0"/>
                              </a:rPr>
                              <m:t>,2</m:t>
                            </m:r>
                          </m:sub>
                          <m:sup>
                            <m:sSub>
                              <m:sSubPr>
                                <m:ctrlPr>
                                  <a:rPr lang="en-US" altLang="zh-CN" sz="1400" i="1">
                                    <a:latin typeface="Cambria Math" panose="02040503050406030204" pitchFamily="18" charset="0"/>
                                    <a:ea typeface="Cambria Math" panose="02040503050406030204" pitchFamily="18" charset="0"/>
                                  </a:rPr>
                                </m:ctrlPr>
                              </m:sSubPr>
                              <m:e>
                                <m:r>
                                  <a:rPr lang="zh-CN" altLang="en-US" sz="1400" i="1">
                                    <a:latin typeface="Cambria Math" panose="02040503050406030204" pitchFamily="18" charset="0"/>
                                    <a:ea typeface="Cambria Math" panose="02040503050406030204" pitchFamily="18" charset="0"/>
                                  </a:rPr>
                                  <m:t>𝛾</m:t>
                                </m:r>
                              </m:e>
                              <m:sub>
                                <m:r>
                                  <a:rPr lang="en-US" altLang="zh-CN" sz="1400" i="1">
                                    <a:latin typeface="Cambria Math" panose="02040503050406030204" pitchFamily="18" charset="0"/>
                                    <a:ea typeface="Cambria Math" panose="02040503050406030204" pitchFamily="18" charset="0"/>
                                  </a:rPr>
                                  <m:t>𝑖</m:t>
                                </m:r>
                              </m:sub>
                            </m:sSub>
                          </m:sup>
                        </m:sSubSup>
                        <m:r>
                          <a:rPr lang="en-US" altLang="zh-CN" sz="1400" i="1" dirty="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𝑠𝑘</m:t>
                            </m:r>
                          </m:e>
                          <m:sub>
                            <m:r>
                              <a:rPr lang="en-US" altLang="zh-CN" sz="1400" i="1" dirty="0">
                                <a:latin typeface="Cambria Math" panose="02040503050406030204" pitchFamily="18" charset="0"/>
                                <a:ea typeface="Cambria Math" panose="02040503050406030204" pitchFamily="18" charset="0"/>
                              </a:rPr>
                              <m:t>0,2</m:t>
                            </m:r>
                          </m:sub>
                        </m:sSub>
                      </m:e>
                    </m:nary>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𝑒</m:t>
                    </m:r>
                    <m:r>
                      <a:rPr lang="en-US" altLang="zh-CN" sz="1400" i="1" dirty="0">
                        <a:latin typeface="Cambria Math" panose="02040503050406030204" pitchFamily="18" charset="0"/>
                        <a:ea typeface="Cambria Math" panose="02040503050406030204" pitchFamily="18" charset="0"/>
                      </a:rPr>
                      <m:t>(</m:t>
                    </m:r>
                    <m:nary>
                      <m:naryPr>
                        <m:chr m:val="∏"/>
                        <m:supHide m:val="on"/>
                        <m:ctrlPr>
                          <a:rPr lang="en-US" altLang="zh-CN" sz="1400" i="1" dirty="0">
                            <a:latin typeface="Cambria Math" panose="02040503050406030204" pitchFamily="18" charset="0"/>
                            <a:ea typeface="Cambria Math" panose="02040503050406030204" pitchFamily="18" charset="0"/>
                          </a:rPr>
                        </m:ctrlPr>
                      </m:naryPr>
                      <m:sub>
                        <m:r>
                          <m:rPr>
                            <m:brk m:alnAt="7"/>
                          </m:rP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𝐼</m:t>
                        </m:r>
                      </m:sub>
                      <m:sup/>
                      <m:e>
                        <m:sSubSup>
                          <m:sSubSupPr>
                            <m:ctrlPr>
                              <a:rPr lang="en-US" altLang="zh-CN" sz="1400" i="1" dirty="0">
                                <a:latin typeface="Cambria Math" panose="02040503050406030204" pitchFamily="18" charset="0"/>
                                <a:ea typeface="Cambria Math" panose="02040503050406030204" pitchFamily="18" charset="0"/>
                              </a:rPr>
                            </m:ctrlPr>
                          </m:sSubSupPr>
                          <m:e>
                            <m:r>
                              <a:rPr lang="en-US" altLang="zh-CN" sz="1400" i="1" dirty="0">
                                <a:latin typeface="Cambria Math" panose="02040503050406030204" pitchFamily="18" charset="0"/>
                                <a:ea typeface="Cambria Math" panose="02040503050406030204" pitchFamily="18" charset="0"/>
                              </a:rPr>
                              <m:t>𝑐</m:t>
                            </m:r>
                          </m:e>
                          <m:sub>
                            <m:r>
                              <a:rPr lang="en-US" altLang="zh-CN" sz="1400" i="1" dirty="0">
                                <a:latin typeface="Cambria Math" panose="02040503050406030204" pitchFamily="18" charset="0"/>
                                <a:ea typeface="Cambria Math" panose="02040503050406030204" pitchFamily="18" charset="0"/>
                              </a:rPr>
                              <m:t>𝑖</m:t>
                            </m:r>
                            <m:r>
                              <a:rPr lang="en-US" altLang="zh-CN" sz="1400" i="1" dirty="0">
                                <a:latin typeface="Cambria Math" panose="02040503050406030204" pitchFamily="18" charset="0"/>
                                <a:ea typeface="Cambria Math" panose="02040503050406030204" pitchFamily="18" charset="0"/>
                              </a:rPr>
                              <m:t>,3</m:t>
                            </m:r>
                          </m:sub>
                          <m:sup>
                            <m:sSub>
                              <m:sSubPr>
                                <m:ctrlPr>
                                  <a:rPr lang="en-US" altLang="zh-CN" sz="1400" i="1">
                                    <a:latin typeface="Cambria Math" panose="02040503050406030204" pitchFamily="18" charset="0"/>
                                    <a:ea typeface="Cambria Math" panose="02040503050406030204" pitchFamily="18" charset="0"/>
                                  </a:rPr>
                                </m:ctrlPr>
                              </m:sSubPr>
                              <m:e>
                                <m:r>
                                  <a:rPr lang="zh-CN" altLang="en-US" sz="1400" i="1">
                                    <a:latin typeface="Cambria Math" panose="02040503050406030204" pitchFamily="18" charset="0"/>
                                    <a:ea typeface="Cambria Math" panose="02040503050406030204" pitchFamily="18" charset="0"/>
                                  </a:rPr>
                                  <m:t>𝛾</m:t>
                                </m:r>
                              </m:e>
                              <m:sub>
                                <m:r>
                                  <a:rPr lang="en-US" altLang="zh-CN" sz="1400" i="1">
                                    <a:latin typeface="Cambria Math" panose="02040503050406030204" pitchFamily="18" charset="0"/>
                                    <a:ea typeface="Cambria Math" panose="02040503050406030204" pitchFamily="18" charset="0"/>
                                  </a:rPr>
                                  <m:t>𝑖</m:t>
                                </m:r>
                              </m:sub>
                            </m:sSub>
                          </m:sup>
                        </m:sSubSup>
                        <m:r>
                          <a:rPr lang="en-US" altLang="zh-CN" sz="1400" i="1" dirty="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𝑠𝑘</m:t>
                            </m:r>
                          </m:e>
                          <m:sub>
                            <m:r>
                              <a:rPr lang="en-US" altLang="zh-CN" sz="1400" i="1" dirty="0">
                                <a:latin typeface="Cambria Math" panose="02040503050406030204" pitchFamily="18" charset="0"/>
                                <a:ea typeface="Cambria Math" panose="02040503050406030204" pitchFamily="18" charset="0"/>
                              </a:rPr>
                              <m:t>0,3</m:t>
                            </m:r>
                          </m:sub>
                        </m:sSub>
                      </m:e>
                    </m:nary>
                    <m:r>
                      <a:rPr lang="en-US" altLang="zh-CN" sz="1400" i="1" dirty="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𝑒</m:t>
                    </m:r>
                    <m:d>
                      <m:dPr>
                        <m:ctrlPr>
                          <a:rPr lang="en-US" altLang="zh-CN" sz="1400" i="1" dirty="0">
                            <a:latin typeface="Cambria Math" panose="02040503050406030204" pitchFamily="18" charset="0"/>
                            <a:ea typeface="Cambria Math" panose="02040503050406030204" pitchFamily="18" charset="0"/>
                          </a:rPr>
                        </m:ctrlPr>
                      </m:dPr>
                      <m:e>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𝑐</m:t>
                            </m:r>
                          </m:e>
                          <m:sub>
                            <m:r>
                              <a:rPr lang="en-US" altLang="zh-CN" sz="1400" i="1" dirty="0">
                                <a:latin typeface="Cambria Math" panose="02040503050406030204" pitchFamily="18" charset="0"/>
                                <a:ea typeface="Cambria Math" panose="02040503050406030204" pitchFamily="18" charset="0"/>
                              </a:rPr>
                              <m:t>0,4</m:t>
                            </m:r>
                          </m:sub>
                        </m:sSub>
                        <m:r>
                          <a:rPr lang="en-US" altLang="zh-CN" sz="1400" i="1" dirty="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𝑠𝑘</m:t>
                            </m:r>
                          </m:e>
                          <m:sub>
                            <m:r>
                              <a:rPr lang="en-US" altLang="zh-CN" sz="1400" i="1" dirty="0">
                                <a:latin typeface="Cambria Math" panose="02040503050406030204" pitchFamily="18" charset="0"/>
                                <a:ea typeface="Cambria Math" panose="02040503050406030204" pitchFamily="18" charset="0"/>
                              </a:rPr>
                              <m:t>0,4</m:t>
                            </m:r>
                          </m:sub>
                        </m:sSub>
                      </m:e>
                    </m:d>
                  </m:oMath>
                </a14:m>
                <a:endParaRPr lang="en-US" altLang="zh-CN" sz="1400" i="1" dirty="0">
                  <a:latin typeface="Cambria Math" panose="02040503050406030204" pitchFamily="18" charset="0"/>
                  <a:ea typeface="Cambria Math" panose="02040503050406030204" pitchFamily="18" charset="0"/>
                </a:endParaRPr>
              </a:p>
              <a:p>
                <a:pPr lvl="3"/>
                <a14:m>
                  <m:oMath xmlns:m="http://schemas.openxmlformats.org/officeDocument/2006/math">
                    <m:r>
                      <a:rPr lang="en-US" altLang="zh-CN" sz="1400" i="1" dirty="0">
                        <a:latin typeface="Cambria Math" panose="02040503050406030204" pitchFamily="18" charset="0"/>
                        <a:ea typeface="Cambria Math" panose="02040503050406030204" pitchFamily="18" charset="0"/>
                      </a:rPr>
                      <m:t>𝑑𝑒𝑛</m:t>
                    </m:r>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𝑒</m:t>
                    </m:r>
                    <m:r>
                      <a:rPr lang="en-US" altLang="zh-CN" sz="1400" i="1" dirty="0">
                        <a:latin typeface="Cambria Math" panose="02040503050406030204" pitchFamily="18" charset="0"/>
                        <a:ea typeface="Cambria Math" panose="02040503050406030204" pitchFamily="18" charset="0"/>
                      </a:rPr>
                      <m:t>(</m:t>
                    </m:r>
                    <m:sSubSup>
                      <m:sSubSupPr>
                        <m:ctrlPr>
                          <a:rPr lang="en-US" altLang="zh-CN" sz="1400" i="1" dirty="0">
                            <a:latin typeface="Cambria Math" panose="02040503050406030204" pitchFamily="18" charset="0"/>
                            <a:ea typeface="Cambria Math" panose="02040503050406030204" pitchFamily="18" charset="0"/>
                          </a:rPr>
                        </m:ctrlPr>
                      </m:sSubSupPr>
                      <m:e>
                        <m:r>
                          <a:rPr lang="en-US" altLang="zh-CN" sz="1400" i="1" dirty="0">
                            <a:latin typeface="Cambria Math" panose="02040503050406030204" pitchFamily="18" charset="0"/>
                            <a:ea typeface="Cambria Math" panose="02040503050406030204" pitchFamily="18" charset="0"/>
                          </a:rPr>
                          <m:t>𝑠𝑘</m:t>
                        </m:r>
                      </m:e>
                      <m:sub>
                        <m:r>
                          <a:rPr lang="en-US" altLang="zh-CN" sz="1400" i="1" dirty="0">
                            <a:latin typeface="Cambria Math" panose="02040503050406030204" pitchFamily="18" charset="0"/>
                            <a:ea typeface="Cambria Math" panose="02040503050406030204" pitchFamily="18" charset="0"/>
                          </a:rPr>
                          <m:t>1</m:t>
                        </m:r>
                      </m:sub>
                      <m:sup>
                        <m:r>
                          <a:rPr lang="en-US" altLang="zh-CN" sz="1400" i="1" dirty="0">
                            <a:latin typeface="Cambria Math" panose="02040503050406030204" pitchFamily="18" charset="0"/>
                            <a:ea typeface="Cambria Math" panose="02040503050406030204" pitchFamily="18" charset="0"/>
                          </a:rPr>
                          <m:t>′</m:t>
                        </m:r>
                      </m:sup>
                    </m:sSubSup>
                    <m:r>
                      <a:rPr lang="en-US" altLang="zh-CN" sz="1400" i="1" dirty="0">
                        <a:latin typeface="Cambria Math" panose="02040503050406030204" pitchFamily="18" charset="0"/>
                        <a:ea typeface="Cambria Math" panose="02040503050406030204" pitchFamily="18" charset="0"/>
                      </a:rPr>
                      <m:t>∙</m:t>
                    </m:r>
                    <m:nary>
                      <m:naryPr>
                        <m:chr m:val="∏"/>
                        <m:supHide m:val="on"/>
                        <m:ctrlPr>
                          <a:rPr lang="en-US" altLang="zh-CN" sz="1400" i="1" dirty="0">
                            <a:latin typeface="Cambria Math" panose="02040503050406030204" pitchFamily="18" charset="0"/>
                            <a:ea typeface="Cambria Math" panose="02040503050406030204" pitchFamily="18" charset="0"/>
                          </a:rPr>
                        </m:ctrlPr>
                      </m:naryPr>
                      <m:sub>
                        <m:r>
                          <m:rPr>
                            <m:brk m:alnAt="7"/>
                          </m:rP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𝐼</m:t>
                        </m:r>
                      </m:sub>
                      <m:sup/>
                      <m:e>
                        <m:sSubSup>
                          <m:sSubSupPr>
                            <m:ctrlPr>
                              <a:rPr lang="en-US" altLang="zh-CN" sz="1400" i="1" dirty="0">
                                <a:latin typeface="Cambria Math" panose="02040503050406030204" pitchFamily="18" charset="0"/>
                                <a:ea typeface="Cambria Math" panose="02040503050406030204" pitchFamily="18" charset="0"/>
                              </a:rPr>
                            </m:ctrlPr>
                          </m:sSubSupPr>
                          <m:e>
                            <m:r>
                              <a:rPr lang="en-US" altLang="zh-CN" sz="1400" i="1" dirty="0">
                                <a:latin typeface="Cambria Math" panose="02040503050406030204" pitchFamily="18" charset="0"/>
                                <a:ea typeface="Cambria Math" panose="02040503050406030204" pitchFamily="18" charset="0"/>
                              </a:rPr>
                              <m:t>𝑠𝑘</m:t>
                            </m:r>
                          </m:e>
                          <m:sub>
                            <m:r>
                              <a:rPr lang="zh-CN" altLang="en-US" sz="1400" i="1" dirty="0">
                                <a:latin typeface="Cambria Math" panose="02040503050406030204" pitchFamily="18" charset="0"/>
                                <a:ea typeface="Cambria Math" panose="02040503050406030204" pitchFamily="18" charset="0"/>
                              </a:rPr>
                              <m:t>𝜋</m:t>
                            </m:r>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𝑖</m:t>
                            </m:r>
                            <m:r>
                              <a:rPr lang="en-US" altLang="zh-CN" sz="1400" i="1" dirty="0">
                                <a:latin typeface="Cambria Math" panose="02040503050406030204" pitchFamily="18" charset="0"/>
                                <a:ea typeface="Cambria Math" panose="02040503050406030204" pitchFamily="18" charset="0"/>
                              </a:rPr>
                              <m:t>),1</m:t>
                            </m:r>
                          </m:sub>
                          <m:sup>
                            <m:sSub>
                              <m:sSubPr>
                                <m:ctrlPr>
                                  <a:rPr lang="en-US" altLang="zh-CN" sz="1400" i="1">
                                    <a:latin typeface="Cambria Math" panose="02040503050406030204" pitchFamily="18" charset="0"/>
                                    <a:ea typeface="Cambria Math" panose="02040503050406030204" pitchFamily="18" charset="0"/>
                                  </a:rPr>
                                </m:ctrlPr>
                              </m:sSubPr>
                              <m:e>
                                <m:r>
                                  <a:rPr lang="zh-CN" altLang="en-US" sz="1400" i="1">
                                    <a:latin typeface="Cambria Math" panose="02040503050406030204" pitchFamily="18" charset="0"/>
                                    <a:ea typeface="Cambria Math" panose="02040503050406030204" pitchFamily="18" charset="0"/>
                                  </a:rPr>
                                  <m:t>𝛾</m:t>
                                </m:r>
                              </m:e>
                              <m:sub>
                                <m:r>
                                  <a:rPr lang="en-US" altLang="zh-CN" sz="1400" i="1">
                                    <a:latin typeface="Cambria Math" panose="02040503050406030204" pitchFamily="18" charset="0"/>
                                    <a:ea typeface="Cambria Math" panose="02040503050406030204" pitchFamily="18" charset="0"/>
                                  </a:rPr>
                                  <m:t>𝑖</m:t>
                                </m:r>
                              </m:sub>
                            </m:sSub>
                          </m:sup>
                        </m:sSubSup>
                        <m:r>
                          <a:rPr lang="en-US" altLang="zh-CN" sz="1400" i="1" dirty="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𝑐</m:t>
                            </m:r>
                          </m:e>
                          <m:sub>
                            <m:r>
                              <a:rPr lang="en-US" altLang="zh-CN" sz="1400" i="1" dirty="0">
                                <a:latin typeface="Cambria Math" panose="02040503050406030204" pitchFamily="18" charset="0"/>
                                <a:ea typeface="Cambria Math" panose="02040503050406030204" pitchFamily="18" charset="0"/>
                              </a:rPr>
                              <m:t>0,1</m:t>
                            </m:r>
                          </m:sub>
                        </m:sSub>
                      </m:e>
                    </m:nary>
                    <m:r>
                      <a:rPr lang="en-US" altLang="zh-CN" sz="1400" i="1" dirty="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𝑒</m:t>
                    </m:r>
                    <m:r>
                      <a:rPr lang="en-US" altLang="zh-CN" sz="1400" i="1" dirty="0">
                        <a:latin typeface="Cambria Math" panose="02040503050406030204" pitchFamily="18" charset="0"/>
                        <a:ea typeface="Cambria Math" panose="02040503050406030204" pitchFamily="18" charset="0"/>
                      </a:rPr>
                      <m:t>(</m:t>
                    </m:r>
                    <m:sSubSup>
                      <m:sSubSupPr>
                        <m:ctrlPr>
                          <a:rPr lang="en-US" altLang="zh-CN" sz="1400" i="1" dirty="0">
                            <a:latin typeface="Cambria Math" panose="02040503050406030204" pitchFamily="18" charset="0"/>
                            <a:ea typeface="Cambria Math" panose="02040503050406030204" pitchFamily="18" charset="0"/>
                          </a:rPr>
                        </m:ctrlPr>
                      </m:sSubSupPr>
                      <m:e>
                        <m:r>
                          <a:rPr lang="en-US" altLang="zh-CN" sz="1400" i="1" dirty="0">
                            <a:latin typeface="Cambria Math" panose="02040503050406030204" pitchFamily="18" charset="0"/>
                            <a:ea typeface="Cambria Math" panose="02040503050406030204" pitchFamily="18" charset="0"/>
                          </a:rPr>
                          <m:t>𝑠𝑘</m:t>
                        </m:r>
                      </m:e>
                      <m:sub>
                        <m:r>
                          <a:rPr lang="en-US" altLang="zh-CN" sz="1400" i="1" dirty="0">
                            <a:latin typeface="Cambria Math" panose="02040503050406030204" pitchFamily="18" charset="0"/>
                            <a:ea typeface="Cambria Math" panose="02040503050406030204" pitchFamily="18" charset="0"/>
                          </a:rPr>
                          <m:t>2</m:t>
                        </m:r>
                      </m:sub>
                      <m:sup>
                        <m:r>
                          <a:rPr lang="en-US" altLang="zh-CN" sz="1400" i="1" dirty="0">
                            <a:latin typeface="Cambria Math" panose="02040503050406030204" pitchFamily="18" charset="0"/>
                            <a:ea typeface="Cambria Math" panose="02040503050406030204" pitchFamily="18" charset="0"/>
                          </a:rPr>
                          <m:t>′</m:t>
                        </m:r>
                      </m:sup>
                    </m:sSubSup>
                    <m:r>
                      <a:rPr lang="en-US" altLang="zh-CN" sz="1400" i="1" dirty="0">
                        <a:latin typeface="Cambria Math" panose="02040503050406030204" pitchFamily="18" charset="0"/>
                        <a:ea typeface="Cambria Math" panose="02040503050406030204" pitchFamily="18" charset="0"/>
                      </a:rPr>
                      <m:t>∙</m:t>
                    </m:r>
                    <m:nary>
                      <m:naryPr>
                        <m:chr m:val="∏"/>
                        <m:supHide m:val="on"/>
                        <m:ctrlPr>
                          <a:rPr lang="en-US" altLang="zh-CN" sz="1400" i="1" dirty="0">
                            <a:latin typeface="Cambria Math" panose="02040503050406030204" pitchFamily="18" charset="0"/>
                            <a:ea typeface="Cambria Math" panose="02040503050406030204" pitchFamily="18" charset="0"/>
                          </a:rPr>
                        </m:ctrlPr>
                      </m:naryPr>
                      <m:sub>
                        <m:r>
                          <m:rPr>
                            <m:brk m:alnAt="7"/>
                          </m:rP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𝐼</m:t>
                        </m:r>
                      </m:sub>
                      <m:sup/>
                      <m:e>
                        <m:sSubSup>
                          <m:sSubSupPr>
                            <m:ctrlPr>
                              <a:rPr lang="en-US" altLang="zh-CN" sz="1400" i="1" dirty="0">
                                <a:latin typeface="Cambria Math" panose="02040503050406030204" pitchFamily="18" charset="0"/>
                                <a:ea typeface="Cambria Math" panose="02040503050406030204" pitchFamily="18" charset="0"/>
                              </a:rPr>
                            </m:ctrlPr>
                          </m:sSubSupPr>
                          <m:e>
                            <m:r>
                              <a:rPr lang="en-US" altLang="zh-CN" sz="1400" i="1" dirty="0">
                                <a:latin typeface="Cambria Math" panose="02040503050406030204" pitchFamily="18" charset="0"/>
                                <a:ea typeface="Cambria Math" panose="02040503050406030204" pitchFamily="18" charset="0"/>
                              </a:rPr>
                              <m:t>𝑠𝑘</m:t>
                            </m:r>
                          </m:e>
                          <m:sub>
                            <m:r>
                              <a:rPr lang="zh-CN" altLang="en-US" sz="1400" i="1" dirty="0">
                                <a:latin typeface="Cambria Math" panose="02040503050406030204" pitchFamily="18" charset="0"/>
                                <a:ea typeface="Cambria Math" panose="02040503050406030204" pitchFamily="18" charset="0"/>
                              </a:rPr>
                              <m:t>𝜋</m:t>
                            </m:r>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𝑖</m:t>
                            </m:r>
                            <m:r>
                              <a:rPr lang="en-US" altLang="zh-CN" sz="1400" i="1" dirty="0">
                                <a:latin typeface="Cambria Math" panose="02040503050406030204" pitchFamily="18" charset="0"/>
                                <a:ea typeface="Cambria Math" panose="02040503050406030204" pitchFamily="18" charset="0"/>
                              </a:rPr>
                              <m:t>),2</m:t>
                            </m:r>
                          </m:sub>
                          <m:sup>
                            <m:sSub>
                              <m:sSubPr>
                                <m:ctrlPr>
                                  <a:rPr lang="en-US" altLang="zh-CN" sz="1400" i="1">
                                    <a:latin typeface="Cambria Math" panose="02040503050406030204" pitchFamily="18" charset="0"/>
                                    <a:ea typeface="Cambria Math" panose="02040503050406030204" pitchFamily="18" charset="0"/>
                                  </a:rPr>
                                </m:ctrlPr>
                              </m:sSubPr>
                              <m:e>
                                <m:r>
                                  <a:rPr lang="zh-CN" altLang="en-US" sz="1400" i="1">
                                    <a:latin typeface="Cambria Math" panose="02040503050406030204" pitchFamily="18" charset="0"/>
                                    <a:ea typeface="Cambria Math" panose="02040503050406030204" pitchFamily="18" charset="0"/>
                                  </a:rPr>
                                  <m:t>𝛾</m:t>
                                </m:r>
                              </m:e>
                              <m:sub>
                                <m:r>
                                  <a:rPr lang="en-US" altLang="zh-CN" sz="1400" i="1">
                                    <a:latin typeface="Cambria Math" panose="02040503050406030204" pitchFamily="18" charset="0"/>
                                    <a:ea typeface="Cambria Math" panose="02040503050406030204" pitchFamily="18" charset="0"/>
                                  </a:rPr>
                                  <m:t>𝑖</m:t>
                                </m:r>
                              </m:sub>
                            </m:sSub>
                          </m:sup>
                        </m:sSubSup>
                        <m:r>
                          <a:rPr lang="en-US" altLang="zh-CN" sz="1400" i="1" dirty="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𝑐</m:t>
                            </m:r>
                          </m:e>
                          <m:sub>
                            <m:r>
                              <a:rPr lang="en-US" altLang="zh-CN" sz="1400" i="1" dirty="0">
                                <a:latin typeface="Cambria Math" panose="02040503050406030204" pitchFamily="18" charset="0"/>
                                <a:ea typeface="Cambria Math" panose="02040503050406030204" pitchFamily="18" charset="0"/>
                              </a:rPr>
                              <m:t>0,2</m:t>
                            </m:r>
                          </m:sub>
                        </m:sSub>
                      </m:e>
                    </m:nary>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𝑒</m:t>
                    </m:r>
                    <m:r>
                      <a:rPr lang="en-US" altLang="zh-CN" sz="1400" i="1" dirty="0">
                        <a:latin typeface="Cambria Math" panose="02040503050406030204" pitchFamily="18" charset="0"/>
                        <a:ea typeface="Cambria Math" panose="02040503050406030204" pitchFamily="18" charset="0"/>
                      </a:rPr>
                      <m:t>(</m:t>
                    </m:r>
                    <m:sSubSup>
                      <m:sSubSupPr>
                        <m:ctrlPr>
                          <a:rPr lang="en-US" altLang="zh-CN" sz="1400" i="1" dirty="0">
                            <a:latin typeface="Cambria Math" panose="02040503050406030204" pitchFamily="18" charset="0"/>
                            <a:ea typeface="Cambria Math" panose="02040503050406030204" pitchFamily="18" charset="0"/>
                          </a:rPr>
                        </m:ctrlPr>
                      </m:sSubSupPr>
                      <m:e>
                        <m:r>
                          <a:rPr lang="en-US" altLang="zh-CN" sz="1400" i="1" dirty="0">
                            <a:latin typeface="Cambria Math" panose="02040503050406030204" pitchFamily="18" charset="0"/>
                            <a:ea typeface="Cambria Math" panose="02040503050406030204" pitchFamily="18" charset="0"/>
                          </a:rPr>
                          <m:t>𝑠𝑘</m:t>
                        </m:r>
                      </m:e>
                      <m:sub>
                        <m:r>
                          <a:rPr lang="en-US" altLang="zh-CN" sz="1400" i="1" dirty="0">
                            <a:latin typeface="Cambria Math" panose="02040503050406030204" pitchFamily="18" charset="0"/>
                            <a:ea typeface="Cambria Math" panose="02040503050406030204" pitchFamily="18" charset="0"/>
                          </a:rPr>
                          <m:t>3</m:t>
                        </m:r>
                      </m:sub>
                      <m:sup>
                        <m:r>
                          <a:rPr lang="en-US" altLang="zh-CN" sz="1400" i="1" dirty="0">
                            <a:latin typeface="Cambria Math" panose="02040503050406030204" pitchFamily="18" charset="0"/>
                            <a:ea typeface="Cambria Math" panose="02040503050406030204" pitchFamily="18" charset="0"/>
                          </a:rPr>
                          <m:t>′</m:t>
                        </m:r>
                      </m:sup>
                    </m:sSubSup>
                    <m:r>
                      <a:rPr lang="en-US" altLang="zh-CN" sz="1400" i="1" dirty="0">
                        <a:latin typeface="Cambria Math" panose="02040503050406030204" pitchFamily="18" charset="0"/>
                        <a:ea typeface="Cambria Math" panose="02040503050406030204" pitchFamily="18" charset="0"/>
                      </a:rPr>
                      <m:t>∙</m:t>
                    </m:r>
                    <m:nary>
                      <m:naryPr>
                        <m:chr m:val="∏"/>
                        <m:supHide m:val="on"/>
                        <m:ctrlPr>
                          <a:rPr lang="en-US" altLang="zh-CN" sz="1400" i="1" dirty="0">
                            <a:latin typeface="Cambria Math" panose="02040503050406030204" pitchFamily="18" charset="0"/>
                            <a:ea typeface="Cambria Math" panose="02040503050406030204" pitchFamily="18" charset="0"/>
                          </a:rPr>
                        </m:ctrlPr>
                      </m:naryPr>
                      <m:sub>
                        <m:r>
                          <m:rPr>
                            <m:brk m:alnAt="7"/>
                          </m:rP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𝐼</m:t>
                        </m:r>
                      </m:sub>
                      <m:sup/>
                      <m:e>
                        <m:sSubSup>
                          <m:sSubSupPr>
                            <m:ctrlPr>
                              <a:rPr lang="en-US" altLang="zh-CN" sz="1400" i="1" dirty="0">
                                <a:latin typeface="Cambria Math" panose="02040503050406030204" pitchFamily="18" charset="0"/>
                                <a:ea typeface="Cambria Math" panose="02040503050406030204" pitchFamily="18" charset="0"/>
                              </a:rPr>
                            </m:ctrlPr>
                          </m:sSubSupPr>
                          <m:e>
                            <m:r>
                              <a:rPr lang="en-US" altLang="zh-CN" sz="1400" i="1" dirty="0">
                                <a:latin typeface="Cambria Math" panose="02040503050406030204" pitchFamily="18" charset="0"/>
                                <a:ea typeface="Cambria Math" panose="02040503050406030204" pitchFamily="18" charset="0"/>
                              </a:rPr>
                              <m:t>𝑠𝑘</m:t>
                            </m:r>
                          </m:e>
                          <m:sub>
                            <m:r>
                              <a:rPr lang="zh-CN" altLang="en-US" sz="1400" i="1" dirty="0">
                                <a:latin typeface="Cambria Math" panose="02040503050406030204" pitchFamily="18" charset="0"/>
                                <a:ea typeface="Cambria Math" panose="02040503050406030204" pitchFamily="18" charset="0"/>
                              </a:rPr>
                              <m:t>𝜋</m:t>
                            </m:r>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𝑖</m:t>
                            </m:r>
                            <m:r>
                              <a:rPr lang="en-US" altLang="zh-CN" sz="1400" i="1" dirty="0">
                                <a:latin typeface="Cambria Math" panose="02040503050406030204" pitchFamily="18" charset="0"/>
                                <a:ea typeface="Cambria Math" panose="02040503050406030204" pitchFamily="18" charset="0"/>
                              </a:rPr>
                              <m:t>),3</m:t>
                            </m:r>
                          </m:sub>
                          <m:sup>
                            <m:sSub>
                              <m:sSubPr>
                                <m:ctrlPr>
                                  <a:rPr lang="en-US" altLang="zh-CN" sz="1400" i="1">
                                    <a:latin typeface="Cambria Math" panose="02040503050406030204" pitchFamily="18" charset="0"/>
                                    <a:ea typeface="Cambria Math" panose="02040503050406030204" pitchFamily="18" charset="0"/>
                                  </a:rPr>
                                </m:ctrlPr>
                              </m:sSubPr>
                              <m:e>
                                <m:r>
                                  <a:rPr lang="zh-CN" altLang="en-US" sz="1400" i="1">
                                    <a:latin typeface="Cambria Math" panose="02040503050406030204" pitchFamily="18" charset="0"/>
                                    <a:ea typeface="Cambria Math" panose="02040503050406030204" pitchFamily="18" charset="0"/>
                                  </a:rPr>
                                  <m:t>𝛾</m:t>
                                </m:r>
                              </m:e>
                              <m:sub>
                                <m:r>
                                  <a:rPr lang="en-US" altLang="zh-CN" sz="1400" i="1">
                                    <a:latin typeface="Cambria Math" panose="02040503050406030204" pitchFamily="18" charset="0"/>
                                    <a:ea typeface="Cambria Math" panose="02040503050406030204" pitchFamily="18" charset="0"/>
                                  </a:rPr>
                                  <m:t>𝑖</m:t>
                                </m:r>
                              </m:sub>
                            </m:sSub>
                          </m:sup>
                        </m:sSubSup>
                        <m:r>
                          <a:rPr lang="en-US" altLang="zh-CN" sz="1400" i="1" dirty="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𝑐</m:t>
                            </m:r>
                          </m:e>
                          <m:sub>
                            <m:r>
                              <a:rPr lang="en-US" altLang="zh-CN" sz="1400" i="1" dirty="0">
                                <a:latin typeface="Cambria Math" panose="02040503050406030204" pitchFamily="18" charset="0"/>
                                <a:ea typeface="Cambria Math" panose="02040503050406030204" pitchFamily="18" charset="0"/>
                              </a:rPr>
                              <m:t>0,3</m:t>
                            </m:r>
                          </m:sub>
                        </m:sSub>
                      </m:e>
                    </m:nary>
                    <m:r>
                      <a:rPr lang="en-US" altLang="zh-CN" sz="1400" i="1" dirty="0">
                        <a:latin typeface="Cambria Math" panose="02040503050406030204" pitchFamily="18" charset="0"/>
                        <a:ea typeface="Cambria Math" panose="02040503050406030204" pitchFamily="18" charset="0"/>
                      </a:rPr>
                      <m:t>)</m:t>
                    </m:r>
                  </m:oMath>
                </a14:m>
                <a:endParaRPr lang="en-US" altLang="zh-CN" sz="140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i="1">
                        <a:latin typeface="Cambria Math" panose="02040503050406030204" pitchFamily="18" charset="0"/>
                        <a:ea typeface="Cambria Math" panose="02040503050406030204" pitchFamily="18" charset="0"/>
                      </a:rPr>
                      <m:t>𝑜𝑢𝑡𝑝𝑢𝑡</m:t>
                    </m:r>
                    <m:r>
                      <a:rPr lang="en-US" altLang="zh-CN" sz="1400" i="1">
                        <a:latin typeface="Cambria Math" panose="02040503050406030204" pitchFamily="18" charset="0"/>
                        <a:ea typeface="Cambria Math" panose="02040503050406030204" pitchFamily="18" charset="0"/>
                      </a:rPr>
                      <m:t> </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𝑛𝑢𝑚</m:t>
                        </m:r>
                      </m:num>
                      <m:den>
                        <m:r>
                          <a:rPr lang="en-US" altLang="zh-CN" sz="1400" i="1">
                            <a:latin typeface="Cambria Math" panose="02040503050406030204" pitchFamily="18" charset="0"/>
                            <a:ea typeface="Cambria Math" panose="02040503050406030204" pitchFamily="18" charset="0"/>
                          </a:rPr>
                          <m:t>𝑑𝑒𝑛</m:t>
                        </m:r>
                      </m:den>
                    </m:f>
                  </m:oMath>
                </a14:m>
                <a:endParaRPr lang="en-US" altLang="zh-CN" sz="1400" i="1" dirty="0">
                  <a:latin typeface="Cambria Math" panose="02040503050406030204" pitchFamily="18" charset="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𝑆𝑒𝑡</m:t>
                    </m:r>
                    <m:r>
                      <a:rPr lang="en-US" altLang="zh-CN" sz="1400" b="0" i="1" dirty="0" smtClean="0">
                        <a:latin typeface="Cambria Math" panose="02040503050406030204" pitchFamily="18" charset="0"/>
                        <a:ea typeface="Cambria Math" panose="02040503050406030204" pitchFamily="18" charset="0"/>
                      </a:rPr>
                      <m:t> </m:t>
                    </m:r>
                    <m:sSup>
                      <m:sSupPr>
                        <m:ctrlPr>
                          <a:rPr lang="en-US" altLang="zh-CN" sz="1400" b="0" i="1" smtClean="0">
                            <a:latin typeface="Cambria Math" panose="02040503050406030204" pitchFamily="18" charset="0"/>
                            <a:ea typeface="Cambria Math" panose="02040503050406030204" pitchFamily="18" charset="0"/>
                          </a:rPr>
                        </m:ctrlPr>
                      </m:sSupPr>
                      <m:e>
                        <m:sSup>
                          <m:sSupPr>
                            <m:ctrlPr>
                              <a:rPr lang="en-US" altLang="zh-CN" sz="1400" i="1" smtClean="0">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𝑒𝑛𝑐𝑜𝑑𝑒</m:t>
                            </m:r>
                          </m:e>
                          <m:sup>
                            <m:r>
                              <a:rPr lang="en-US" altLang="zh-CN" sz="1400" b="0" i="1" smtClean="0">
                                <a:latin typeface="Cambria Math" panose="02040503050406030204" pitchFamily="18" charset="0"/>
                                <a:ea typeface="Cambria Math" panose="02040503050406030204" pitchFamily="18" charset="0"/>
                              </a:rPr>
                              <m:t>−1</m:t>
                            </m:r>
                          </m:sup>
                        </m:sSup>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𝐾</m:t>
                        </m:r>
                      </m:e>
                      <m:sup>
                        <m:r>
                          <a:rPr lang="en-US" altLang="zh-CN" sz="1400" b="0" i="1" smtClean="0">
                            <a:latin typeface="Cambria Math" panose="02040503050406030204" pitchFamily="18" charset="0"/>
                            <a:ea typeface="Cambria Math" panose="02040503050406030204" pitchFamily="18" charset="0"/>
                          </a:rPr>
                          <m:t>′</m:t>
                        </m:r>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𝑘</m:t>
                        </m:r>
                      </m:e>
                      <m:sup>
                        <m:r>
                          <a:rPr lang="en-US" altLang="zh-CN" sz="1400" b="0" i="1" smtClean="0">
                            <a:latin typeface="Cambria Math" panose="02040503050406030204" pitchFamily="18" charset="0"/>
                            <a:ea typeface="Cambria Math" panose="02040503050406030204" pitchFamily="18" charset="0"/>
                          </a:rPr>
                          <m:t>′</m:t>
                        </m:r>
                      </m:sup>
                    </m:sSup>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𝑟</m:t>
                    </m:r>
                    <m:r>
                      <a:rPr lang="en-US" altLang="zh-CN" sz="1400" b="0" i="1" smtClean="0">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a:latin typeface="Cambria Math" panose="02040503050406030204" pitchFamily="18" charset="0"/>
                        <a:ea typeface="Cambria Math" panose="02040503050406030204" pitchFamily="18" charset="0"/>
                      </a:rPr>
                      <m:t>𝑐h𝑜𝑜𝑠𝑒</m:t>
                    </m:r>
                  </m:oMath>
                </a14:m>
                <a:r>
                  <a:rPr lang="en-US" altLang="zh-CN" sz="1400" dirty="0">
                    <a:ea typeface="Cambria Math" panose="02040503050406030204" pitchFamily="18" charset="0"/>
                  </a:rPr>
                  <a:t> </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𝑟</m:t>
                    </m:r>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d>
                          <m:dPr>
                            <m:begChr m:val="{"/>
                            <m:endChr m:val="}"/>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0,1</m:t>
                            </m:r>
                          </m:e>
                        </m:d>
                      </m:e>
                      <m:sup>
                        <m:r>
                          <a:rPr lang="en-US" altLang="zh-CN" sz="1400" b="0" i="1" smtClean="0">
                            <a:latin typeface="Cambria Math" panose="02040503050406030204" pitchFamily="18" charset="0"/>
                            <a:ea typeface="Cambria Math" panose="02040503050406030204" pitchFamily="18" charset="0"/>
                          </a:rPr>
                          <m:t>𝑘</m:t>
                        </m:r>
                      </m:sup>
                    </m:sSup>
                    <m:r>
                      <a:rPr lang="en-US" altLang="zh-CN" sz="1400" b="0" i="1" smtClean="0">
                        <a:latin typeface="Cambria Math" panose="02040503050406030204" pitchFamily="18" charset="0"/>
                        <a:ea typeface="Cambria Math" panose="02040503050406030204" pitchFamily="18" charset="0"/>
                      </a:rPr>
                      <m:t>,</m:t>
                    </m:r>
                    <m:r>
                      <a:rPr lang="en-US" altLang="zh-CN" sz="1400">
                        <a:latin typeface="Cambria Math" panose="02040503050406030204" pitchFamily="18" charset="0"/>
                        <a:ea typeface="Cambria Math" panose="02040503050406030204" pitchFamily="18" charset="0"/>
                      </a:rPr>
                      <m:t> </m:t>
                    </m:r>
                    <m:r>
                      <m:rPr>
                        <m:sty m:val="p"/>
                      </m:rPr>
                      <a:rPr lang="en-US" altLang="zh-CN" sz="1400" b="0" i="0" smtClean="0">
                        <a:latin typeface="Cambria Math" panose="02040503050406030204" pitchFamily="18" charset="0"/>
                      </a:rPr>
                      <m:t>RABE</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𝐸𝑛𝑐</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𝐾</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e>
                          <m:sub>
                            <m:r>
                              <a:rPr lang="en-US" altLang="zh-CN" sz="1400" b="0" i="1" smtClean="0">
                                <a:latin typeface="Cambria Math" panose="02040503050406030204" pitchFamily="18" charset="0"/>
                                <a:ea typeface="Cambria Math" panose="02040503050406030204" pitchFamily="18" charset="0"/>
                              </a:rPr>
                              <m:t>𝑅𝐴𝐵𝐸</m:t>
                            </m:r>
                          </m:sub>
                        </m:sSub>
                        <m:r>
                          <a:rPr lang="en-US" altLang="zh-CN" sz="1400" i="1" smtClean="0">
                            <a:latin typeface="Cambria Math" panose="02040503050406030204" pitchFamily="18" charset="0"/>
                            <a:ea typeface="Cambria Math" panose="02040503050406030204" pitchFamily="18" charset="0"/>
                          </a:rPr>
                          <m:t> </m:t>
                        </m:r>
                      </m:e>
                    </m:d>
                  </m:oMath>
                </a14:m>
                <a:r>
                  <a:rPr lang="en-US" altLang="zh-CN" sz="1400" b="0" i="1" dirty="0">
                    <a:latin typeface="Cambria Math" panose="02040503050406030204" pitchFamily="18" charset="0"/>
                    <a:ea typeface="Cambria Math" panose="02040503050406030204" pitchFamily="18" charset="0"/>
                  </a:rPr>
                  <a:t>,</a:t>
                </a:r>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3</m:t>
                        </m:r>
                      </m:sub>
                    </m:sSub>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𝑟</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𝐴</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𝑡</m:t>
                        </m:r>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b="0" i="1" smtClean="0">
                                <a:latin typeface="Cambria Math" panose="02040503050406030204" pitchFamily="18" charset="0"/>
                                <a:ea typeface="Cambria Math" panose="02040503050406030204" pitchFamily="18" charset="0"/>
                              </a:rPr>
                              <m:t>2</m:t>
                            </m:r>
                          </m:sub>
                        </m:sSub>
                      </m:e>
                    </m:d>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𝑐𝑜𝑚𝑝𝑢𝑡𝑒</m:t>
                    </m:r>
                  </m:oMath>
                </a14:m>
                <a:r>
                  <a:rPr lang="en-US" altLang="zh-CN" sz="1400" b="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e>
                      <m:sub>
                        <m:r>
                          <a:rPr lang="en-US" altLang="zh-CN" sz="1400" b="0" i="1" smtClean="0">
                            <a:latin typeface="Cambria Math" panose="02040503050406030204" pitchFamily="18" charset="0"/>
                            <a:ea typeface="Cambria Math" panose="02040503050406030204" pitchFamily="18" charset="0"/>
                          </a:rPr>
                          <m:t>0</m:t>
                        </m:r>
                      </m:sub>
                    </m:sSub>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b="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1</m:t>
                        </m:r>
                      </m:sub>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1</m:t>
                            </m:r>
                          </m:sub>
                        </m:sSub>
                      </m:sup>
                    </m:sSubSup>
                    <m:r>
                      <a:rPr lang="en-US" altLang="zh-CN" sz="1400" b="0" i="1"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2</m:t>
                        </m:r>
                      </m:sub>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b="0" i="1" smtClean="0">
                                <a:latin typeface="Cambria Math" panose="02040503050406030204" pitchFamily="18" charset="0"/>
                                <a:ea typeface="Cambria Math" panose="02040503050406030204" pitchFamily="18" charset="0"/>
                              </a:rPr>
                              <m:t>2</m:t>
                            </m:r>
                          </m:sub>
                        </m:sSub>
                      </m:sup>
                    </m:sSubSup>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h</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2</m:t>
                            </m:r>
                          </m:sub>
                        </m:sSub>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𝐻</m:t>
                        </m:r>
                        <m:r>
                          <a:rPr lang="en-US" altLang="zh-CN" sz="1400" b="0" i="1" smtClean="0">
                            <a:latin typeface="Cambria Math" panose="02040503050406030204" pitchFamily="18" charset="0"/>
                            <a:ea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𝑡</m:t>
                        </m:r>
                        <m:r>
                          <a:rPr lang="en-US" altLang="zh-CN" sz="1400" b="0" i="1" smtClean="0">
                            <a:latin typeface="Cambria Math" panose="02040503050406030204" pitchFamily="18" charset="0"/>
                            <a:ea typeface="Cambria Math" panose="02040503050406030204" pitchFamily="18" charset="0"/>
                          </a:rPr>
                          <m:t>)</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2</m:t>
                            </m:r>
                          </m:sub>
                        </m:sSub>
                      </m:sup>
                    </m:sSup>
                    <m:r>
                      <a:rPr lang="en-US" altLang="zh-CN" sz="1400" b="0" i="1" smtClean="0">
                        <a:latin typeface="Cambria Math" panose="02040503050406030204" pitchFamily="18" charset="0"/>
                        <a:ea typeface="Cambria Math" panose="02040503050406030204" pitchFamily="18" charset="0"/>
                      </a:rPr>
                      <m:t>)</m:t>
                    </m:r>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𝑠𝑢𝑝𝑝𝑜𝑠𝑒</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𝑀</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h𝑎𝑠</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𝑟𝑜𝑤𝑠</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𝑎𝑛𝑑</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𝑐𝑜𝑙𝑢𝑚𝑛𝑠</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=1,2,…,</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𝑙</m:t>
                    </m:r>
                    <m:r>
                      <a:rPr lang="en-US" altLang="zh-CN" sz="1400" b="0" i="1" smtClean="0">
                        <a:latin typeface="Cambria Math" panose="02040503050406030204" pitchFamily="18" charset="0"/>
                        <a:ea typeface="Cambria Math" panose="02040503050406030204" pitchFamily="18" charset="0"/>
                      </a:rPr>
                      <m:t>=1.2.3</m:t>
                    </m:r>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e>
                      <m:sub>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𝑙</m:t>
                        </m:r>
                      </m:sub>
                    </m:sSub>
                    <m:r>
                      <a:rPr lang="en-US" altLang="zh-CN" sz="1400" b="0" i="1" smtClean="0">
                        <a:latin typeface="Cambria Math" panose="02040503050406030204" pitchFamily="18" charset="0"/>
                        <a:ea typeface="Cambria Math" panose="02040503050406030204" pitchFamily="18" charset="0"/>
                      </a:rPr>
                      <m:t>=</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i="1" smtClean="0">
                            <a:latin typeface="Cambria Math" panose="02040503050406030204" pitchFamily="18" charset="0"/>
                            <a:ea typeface="Cambria Math" panose="02040503050406030204" pitchFamily="18" charset="0"/>
                          </a:rPr>
                          <m:t>𝐻</m:t>
                        </m:r>
                        <m:r>
                          <a:rPr lang="en-US" altLang="zh-CN" sz="1400" i="1" smtClean="0">
                            <a:latin typeface="Cambria Math" panose="02040503050406030204" pitchFamily="18" charset="0"/>
                            <a:ea typeface="Cambria Math" panose="02040503050406030204" pitchFamily="18" charset="0"/>
                          </a:rPr>
                          <m:t>(</m:t>
                        </m:r>
                        <m:r>
                          <a:rPr lang="zh-CN" altLang="en-US" sz="1400" i="1">
                            <a:latin typeface="Cambria Math" panose="02040503050406030204" pitchFamily="18" charset="0"/>
                            <a:ea typeface="Cambria Math" panose="02040503050406030204" pitchFamily="18" charset="0"/>
                          </a:rPr>
                          <m:t>𝜋</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𝑖</m:t>
                            </m:r>
                          </m:e>
                        </m:d>
                        <m:r>
                          <a:rPr lang="en-US" altLang="zh-CN" sz="1400" i="1">
                            <a:latin typeface="Cambria Math" panose="02040503050406030204" pitchFamily="18" charset="0"/>
                            <a:ea typeface="Cambria Math" panose="02040503050406030204" pitchFamily="18" charset="0"/>
                          </a:rPr>
                          <m:t>𝑙</m:t>
                        </m:r>
                        <m:r>
                          <a:rPr lang="en-US" altLang="zh-CN" sz="1400" i="1">
                            <a:latin typeface="Cambria Math" panose="02040503050406030204" pitchFamily="18" charset="0"/>
                            <a:ea typeface="Cambria Math" panose="02040503050406030204" pitchFamily="18" charset="0"/>
                          </a:rPr>
                          <m:t>1)</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1</m:t>
                            </m:r>
                          </m:sub>
                        </m:sSub>
                      </m:sup>
                    </m:sSup>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m:t>
                        </m:r>
                        <m:r>
                          <a:rPr lang="zh-CN" altLang="en-US" sz="1400" i="1">
                            <a:latin typeface="Cambria Math" panose="02040503050406030204" pitchFamily="18" charset="0"/>
                            <a:ea typeface="Cambria Math" panose="02040503050406030204" pitchFamily="18" charset="0"/>
                          </a:rPr>
                          <m:t>𝜋</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𝑖</m:t>
                            </m:r>
                          </m:e>
                        </m:d>
                        <m:r>
                          <a:rPr lang="en-US" altLang="zh-CN" sz="1400" i="1">
                            <a:latin typeface="Cambria Math" panose="02040503050406030204" pitchFamily="18" charset="0"/>
                            <a:ea typeface="Cambria Math" panose="02040503050406030204" pitchFamily="18" charset="0"/>
                          </a:rPr>
                          <m:t>𝑙</m:t>
                        </m:r>
                        <m:r>
                          <a:rPr lang="en-US" altLang="zh-CN" sz="1400" b="0" i="1" smtClean="0">
                            <a:latin typeface="Cambria Math" panose="02040503050406030204" pitchFamily="18" charset="0"/>
                            <a:ea typeface="Cambria Math" panose="02040503050406030204" pitchFamily="18" charset="0"/>
                          </a:rPr>
                          <m:t>2</m:t>
                        </m:r>
                        <m:r>
                          <a:rPr lang="en-US" altLang="zh-CN" sz="1400" i="1">
                            <a:latin typeface="Cambria Math" panose="02040503050406030204" pitchFamily="18" charset="0"/>
                            <a:ea typeface="Cambria Math" panose="02040503050406030204" pitchFamily="18" charset="0"/>
                          </a:rPr>
                          <m:t>)</m:t>
                        </m:r>
                      </m:e>
                      <m:sup>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b="0" i="1" smtClean="0">
                                <a:latin typeface="Cambria Math" panose="02040503050406030204" pitchFamily="18" charset="0"/>
                                <a:ea typeface="Cambria Math" panose="02040503050406030204" pitchFamily="18" charset="0"/>
                              </a:rPr>
                              <m:t>2</m:t>
                            </m:r>
                          </m:sub>
                        </m:sSub>
                      </m:sup>
                    </m:sSup>
                    <m:r>
                      <a:rPr lang="en-US" altLang="zh-CN" sz="1400" i="1" smtClean="0">
                        <a:latin typeface="Cambria Math" panose="02040503050406030204" pitchFamily="18" charset="0"/>
                        <a:ea typeface="Cambria Math" panose="02040503050406030204" pitchFamily="18" charset="0"/>
                      </a:rPr>
                      <m:t>∙</m:t>
                    </m:r>
                    <m:nary>
                      <m:naryPr>
                        <m:chr m:val="∏"/>
                        <m:limLoc m:val="subSup"/>
                        <m:ctrlPr>
                          <a:rPr lang="en-US" altLang="zh-CN" sz="1400" i="1" smtClean="0">
                            <a:latin typeface="Cambria Math" panose="02040503050406030204" pitchFamily="18" charset="0"/>
                            <a:ea typeface="Cambria Math" panose="02040503050406030204" pitchFamily="18" charset="0"/>
                          </a:rPr>
                        </m:ctrlPr>
                      </m:naryPr>
                      <m:sub>
                        <m:r>
                          <m:rPr>
                            <m:brk m:alnAt="25"/>
                          </m:rP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=1</m:t>
                        </m:r>
                      </m:sub>
                      <m:sup>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2</m:t>
                            </m:r>
                          </m:sub>
                        </m:sSub>
                      </m:sup>
                      <m:e>
                        <m:sSup>
                          <m:sSupPr>
                            <m:ctrlPr>
                              <a:rPr lang="en-US" altLang="zh-CN" sz="140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(0</m:t>
                                </m:r>
                                <m:r>
                                  <a:rPr lang="en-US" altLang="zh-CN" sz="1400" b="0" i="1" smtClean="0">
                                    <a:latin typeface="Cambria Math" panose="02040503050406030204" pitchFamily="18" charset="0"/>
                                    <a:ea typeface="Cambria Math" panose="02040503050406030204" pitchFamily="18" charset="0"/>
                                  </a:rPr>
                                  <m:t>𝑗𝑙</m:t>
                                </m:r>
                                <m:r>
                                  <a:rPr lang="en-US" altLang="zh-CN" sz="1400" i="1">
                                    <a:latin typeface="Cambria Math" panose="02040503050406030204" pitchFamily="18" charset="0"/>
                                    <a:ea typeface="Cambria Math" panose="02040503050406030204" pitchFamily="18" charset="0"/>
                                  </a:rPr>
                                  <m:t>1)</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1</m:t>
                                    </m:r>
                                  </m:sub>
                                </m:sSub>
                              </m:sup>
                            </m:sSup>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𝐻</m:t>
                                </m:r>
                                <m:r>
                                  <a:rPr lang="en-US" altLang="zh-CN" sz="1400" i="1">
                                    <a:latin typeface="Cambria Math" panose="02040503050406030204" pitchFamily="18" charset="0"/>
                                    <a:ea typeface="Cambria Math" panose="02040503050406030204" pitchFamily="18" charset="0"/>
                                  </a:rPr>
                                  <m:t>(0</m:t>
                                </m:r>
                                <m:r>
                                  <a:rPr lang="en-US" altLang="zh-CN" sz="1400" b="0" i="1" smtClean="0">
                                    <a:latin typeface="Cambria Math" panose="02040503050406030204" pitchFamily="18" charset="0"/>
                                    <a:ea typeface="Cambria Math" panose="02040503050406030204" pitchFamily="18" charset="0"/>
                                  </a:rPr>
                                  <m:t>𝑗𝑙</m:t>
                                </m:r>
                                <m:r>
                                  <a:rPr lang="en-US" altLang="zh-CN" sz="1400" i="1">
                                    <a:latin typeface="Cambria Math" panose="02040503050406030204" pitchFamily="18" charset="0"/>
                                    <a:ea typeface="Cambria Math" panose="02040503050406030204" pitchFamily="18" charset="0"/>
                                  </a:rPr>
                                  <m:t>2)</m:t>
                                </m:r>
                              </m:e>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2</m:t>
                                    </m:r>
                                  </m:sub>
                                </m:sSub>
                              </m:sup>
                            </m:sSup>
                            <m:r>
                              <a:rPr lang="en-US" altLang="zh-CN" sz="1400" b="0" i="1" smtClean="0">
                                <a:latin typeface="Cambria Math" panose="02040503050406030204" pitchFamily="18" charset="0"/>
                                <a:ea typeface="Cambria Math" panose="02040503050406030204" pitchFamily="18" charset="0"/>
                              </a:rPr>
                              <m:t>]</m:t>
                            </m:r>
                          </m:e>
                          <m:sup>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𝑀</m:t>
                                </m:r>
                              </m:e>
                              <m:sub>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𝑗</m:t>
                                </m:r>
                              </m:sub>
                            </m:sSub>
                          </m:sup>
                        </m:sSup>
                      </m:e>
                    </m:nary>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𝑠𝑒𝑡</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e>
                      <m:sub>
                        <m:r>
                          <a:rPr lang="en-US" altLang="zh-CN" sz="1400" b="0" i="1" smtClean="0">
                            <a:latin typeface="Cambria Math" panose="02040503050406030204" pitchFamily="18" charset="0"/>
                            <a:ea typeface="Cambria Math" panose="02040503050406030204" pitchFamily="18" charset="0"/>
                          </a:rPr>
                          <m:t>𝑖</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,3</m:t>
                        </m:r>
                      </m:sub>
                    </m:sSub>
                    <m:r>
                      <a:rPr lang="en-US" altLang="zh-CN" sz="1400" b="0" i="1" smtClean="0">
                        <a:latin typeface="Cambria Math" panose="02040503050406030204" pitchFamily="18" charset="0"/>
                        <a:ea typeface="Cambria Math" panose="02040503050406030204" pitchFamily="18" charset="0"/>
                      </a:rPr>
                      <m:t>)</m:t>
                    </m:r>
                  </m:oMath>
                </a14:m>
                <a:endParaRPr lang="en-US" altLang="zh-CN" sz="1400" b="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𝑐𝑜𝑚𝑝𝑢𝑡𝑒</m:t>
                    </m:r>
                    <m:r>
                      <a:rPr lang="en-US" altLang="zh-CN" sz="1400" b="0" i="1" dirty="0" smtClean="0">
                        <a:latin typeface="Cambria Math" panose="02040503050406030204" pitchFamily="18" charset="0"/>
                        <a:ea typeface="Cambria Math" panose="02040503050406030204" pitchFamily="18" charset="0"/>
                      </a:rPr>
                      <m:t>  </m:t>
                    </m:r>
                    <m:sSup>
                      <m:sSupPr>
                        <m:ctrlPr>
                          <a:rPr lang="en-US" altLang="zh-CN" sz="1400" b="0" i="1" dirty="0" smtClean="0">
                            <a:latin typeface="Cambria Math" panose="02040503050406030204" pitchFamily="18" charset="0"/>
                            <a:ea typeface="Cambria Math" panose="02040503050406030204" pitchFamily="18" charset="0"/>
                          </a:rPr>
                        </m:ctrlPr>
                      </m:sSupPr>
                      <m:e>
                        <m:r>
                          <a:rPr lang="en-US" altLang="zh-CN" sz="1400" b="0" i="1" dirty="0" smtClean="0">
                            <a:latin typeface="Cambria Math" panose="02040503050406030204" pitchFamily="18" charset="0"/>
                            <a:ea typeface="Cambria Math" panose="02040503050406030204" pitchFamily="18" charset="0"/>
                          </a:rPr>
                          <m:t>𝑐</m:t>
                        </m:r>
                      </m:e>
                      <m:sup>
                        <m:r>
                          <a:rPr lang="en-US" altLang="zh-CN" sz="1400" b="0" i="1" dirty="0" smtClean="0">
                            <a:latin typeface="Cambria Math" panose="02040503050406030204" pitchFamily="18" charset="0"/>
                            <a:ea typeface="Cambria Math" panose="02040503050406030204" pitchFamily="18" charset="0"/>
                          </a:rPr>
                          <m:t>′′</m:t>
                        </m:r>
                      </m:sup>
                    </m:sSup>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b="0" i="1" dirty="0" smtClean="0">
                            <a:latin typeface="Cambria Math" panose="02040503050406030204" pitchFamily="18" charset="0"/>
                            <a:ea typeface="Cambria Math" panose="02040503050406030204" pitchFamily="18" charset="0"/>
                          </a:rPr>
                        </m:ctrlPr>
                      </m:sSubSupPr>
                      <m:e>
                        <m:r>
                          <a:rPr lang="en-US" altLang="zh-CN" sz="1400" b="0" i="1" dirty="0" smtClean="0">
                            <a:latin typeface="Cambria Math" panose="02040503050406030204" pitchFamily="18" charset="0"/>
                            <a:ea typeface="Cambria Math" panose="02040503050406030204" pitchFamily="18" charset="0"/>
                          </a:rPr>
                          <m:t>𝑇</m:t>
                        </m:r>
                      </m:e>
                      <m:sub>
                        <m:r>
                          <a:rPr lang="en-US" altLang="zh-CN" sz="1400" b="0" i="1" dirty="0" smtClean="0">
                            <a:latin typeface="Cambria Math" panose="02040503050406030204" pitchFamily="18" charset="0"/>
                            <a:ea typeface="Cambria Math" panose="02040503050406030204" pitchFamily="18" charset="0"/>
                          </a:rPr>
                          <m:t>1</m:t>
                        </m:r>
                      </m:sub>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1</m:t>
                            </m:r>
                          </m:sub>
                        </m:sSub>
                      </m:sup>
                    </m:sSubSup>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𝑇</m:t>
                        </m:r>
                      </m:e>
                      <m:sub>
                        <m:r>
                          <a:rPr lang="en-US" altLang="zh-CN" sz="1400" i="1">
                            <a:latin typeface="Cambria Math" panose="02040503050406030204" pitchFamily="18" charset="0"/>
                            <a:ea typeface="Cambria Math" panose="02040503050406030204" pitchFamily="18" charset="0"/>
                          </a:rPr>
                          <m:t>2</m:t>
                        </m:r>
                      </m:sub>
                      <m: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2</m:t>
                            </m:r>
                          </m:sub>
                        </m:sSub>
                      </m:sup>
                    </m:sSubSup>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𝑚</m:t>
                    </m:r>
                  </m:oMath>
                </a14:m>
                <a:endParaRPr lang="en-US" altLang="zh-CN" sz="1400" i="1" dirty="0">
                  <a:latin typeface="Cambria Math" panose="02040503050406030204" pitchFamily="18" charset="0"/>
                  <a:ea typeface="Cambria Math" panose="02040503050406030204" pitchFamily="18" charset="0"/>
                </a:endParaRPr>
              </a:p>
              <a:p>
                <a:pPr marL="1257300" lvl="2"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𝑜𝑢𝑡𝑝𝑢𝑡</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𝐴</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𝑡</m:t>
                    </m:r>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e>
                      <m:sub>
                        <m:r>
                          <a:rPr lang="en-US" altLang="zh-CN" sz="1400" b="0" i="1" smtClean="0">
                            <a:latin typeface="Cambria Math" panose="02040503050406030204" pitchFamily="18" charset="0"/>
                            <a:ea typeface="Cambria Math" panose="02040503050406030204" pitchFamily="18" charset="0"/>
                          </a:rPr>
                          <m:t>0</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e>
                      <m:sub>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1</m:t>
                            </m:r>
                          </m:sub>
                        </m:sSub>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𝑐</m:t>
                    </m:r>
                    <m:r>
                      <a:rPr lang="en-US" altLang="zh-CN" sz="1400" b="0" i="1" smtClean="0">
                        <a:latin typeface="Cambria Math" panose="02040503050406030204" pitchFamily="18" charset="0"/>
                        <a:ea typeface="Cambria Math" panose="02040503050406030204" pitchFamily="18" charset="0"/>
                      </a:rPr>
                      <m:t>′′)</m:t>
                    </m:r>
                  </m:oMath>
                </a14:m>
                <a:endParaRPr lang="en-US" altLang="zh-CN" sz="1400" b="0" i="1" dirty="0">
                  <a:latin typeface="Cambria Math" panose="02040503050406030204" pitchFamily="18" charset="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dirty="0" smtClean="0">
                        <a:latin typeface="Cambria Math" panose="02040503050406030204" pitchFamily="18" charset="0"/>
                        <a:ea typeface="Cambria Math" panose="02040503050406030204" pitchFamily="18" charset="0"/>
                      </a:rPr>
                      <m:t>𝐶𝑜𝑚𝑝𝑢𝑡𝑒</m:t>
                    </m:r>
                  </m:oMath>
                </a14:m>
                <a:r>
                  <a:rPr lang="en-US" altLang="zh-CN" sz="1400" b="0" dirty="0">
                    <a:ea typeface="Cambria Math" panose="02040503050406030204" pitchFamily="18" charset="0"/>
                  </a:rPr>
                  <a:t> </a:t>
                </a:r>
                <a14:m>
                  <m:oMath xmlns:m="http://schemas.openxmlformats.org/officeDocument/2006/math">
                    <m:r>
                      <m:rPr>
                        <m:sty m:val="p"/>
                      </m:rPr>
                      <a:rPr lang="en-US" altLang="zh-CN" sz="1400" b="0" i="0" dirty="0" smtClean="0">
                        <a:latin typeface="Cambria Math" panose="02040503050406030204" pitchFamily="18" charset="0"/>
                        <a:ea typeface="Cambria Math" panose="02040503050406030204" pitchFamily="18" charset="0"/>
                      </a:rPr>
                      <m:t>SE</m:t>
                    </m:r>
                    <m:r>
                      <a:rPr lang="en-US" altLang="zh-CN" sz="1400" b="0" i="0" dirty="0" smtClean="0">
                        <a:latin typeface="Cambria Math" panose="02040503050406030204" pitchFamily="18" charset="0"/>
                        <a:ea typeface="Cambria Math" panose="02040503050406030204" pitchFamily="18" charset="0"/>
                      </a:rPr>
                      <m:t>.</m:t>
                    </m:r>
                    <m:r>
                      <m:rPr>
                        <m:sty m:val="p"/>
                      </m:rPr>
                      <a:rPr lang="en-US" altLang="zh-CN" sz="1400" b="0" i="0" dirty="0" smtClean="0">
                        <a:latin typeface="Cambria Math" panose="02040503050406030204" pitchFamily="18" charset="0"/>
                        <a:ea typeface="Cambria Math" panose="02040503050406030204" pitchFamily="18" charset="0"/>
                      </a:rPr>
                      <m:t>Enc</m:t>
                    </m:r>
                    <m:r>
                      <a:rPr lang="en-US" altLang="zh-CN" sz="1400" b="0" i="0" dirty="0" smtClean="0">
                        <a:latin typeface="Cambria Math" panose="02040503050406030204" pitchFamily="18" charset="0"/>
                        <a:ea typeface="Cambria Math" panose="02040503050406030204" pitchFamily="18" charset="0"/>
                      </a:rPr>
                      <m:t>(</m:t>
                    </m:r>
                    <m:sSup>
                      <m:sSupPr>
                        <m:ctrlPr>
                          <a:rPr lang="en-US" altLang="zh-CN" sz="1400" b="0" i="1" dirty="0" smtClean="0">
                            <a:latin typeface="Cambria Math" panose="02040503050406030204" pitchFamily="18" charset="0"/>
                            <a:ea typeface="Cambria Math" panose="02040503050406030204" pitchFamily="18" charset="0"/>
                          </a:rPr>
                        </m:ctrlPr>
                      </m:sSupPr>
                      <m:e>
                        <m:r>
                          <m:rPr>
                            <m:sty m:val="p"/>
                          </m:rPr>
                          <a:rPr lang="en-US" altLang="zh-CN" sz="1400" b="0" i="0" dirty="0" smtClean="0">
                            <a:latin typeface="Cambria Math" panose="02040503050406030204" pitchFamily="18" charset="0"/>
                            <a:ea typeface="Cambria Math" panose="02040503050406030204" pitchFamily="18" charset="0"/>
                          </a:rPr>
                          <m:t>K</m:t>
                        </m:r>
                      </m:e>
                      <m:sup>
                        <m:r>
                          <a:rPr lang="en-US" altLang="zh-CN" sz="1400" b="0" i="0" dirty="0" smtClean="0">
                            <a:latin typeface="Cambria Math" panose="02040503050406030204" pitchFamily="18" charset="0"/>
                            <a:ea typeface="Cambria Math" panose="02040503050406030204" pitchFamily="18" charset="0"/>
                          </a:rPr>
                          <m:t>′</m:t>
                        </m:r>
                      </m:sup>
                    </m:sSup>
                    <m:r>
                      <a:rPr lang="en-US" altLang="zh-CN" sz="1400" b="0" i="0" dirty="0"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𝑐</m:t>
                        </m:r>
                      </m:e>
                      <m:sub>
                        <m:r>
                          <a:rPr lang="en-US" altLang="zh-CN" sz="1400" i="1">
                            <a:latin typeface="Cambria Math" panose="02040503050406030204" pitchFamily="18" charset="0"/>
                            <a:ea typeface="Cambria Math" panose="02040503050406030204" pitchFamily="18" charset="0"/>
                          </a:rPr>
                          <m:t>𝑆𝐸</m:t>
                        </m:r>
                      </m:sub>
                    </m:sSub>
                    <m:r>
                      <a:rPr lang="en-US" altLang="zh-CN" sz="1400" b="0" i="0" dirty="0" smtClean="0">
                        <a:latin typeface="Cambria Math" panose="02040503050406030204" pitchFamily="18" charset="0"/>
                        <a:ea typeface="Cambria Math" panose="02040503050406030204" pitchFamily="18" charset="0"/>
                      </a:rPr>
                      <m:t>)</m:t>
                    </m:r>
                    <m:sSubSup>
                      <m:sSubSupPr>
                        <m:ctrlPr>
                          <a:rPr lang="en-US" altLang="zh-CN" sz="1400" b="0" i="1" dirty="0" smtClean="0">
                            <a:latin typeface="Cambria Math" panose="02040503050406030204" pitchFamily="18" charset="0"/>
                            <a:ea typeface="Cambria Math" panose="02040503050406030204" pitchFamily="18" charset="0"/>
                          </a:rPr>
                        </m:ctrlPr>
                      </m:sSubSupPr>
                      <m:e>
                        <m:r>
                          <a:rPr lang="en-US" altLang="zh-CN"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𝑑</m:t>
                        </m:r>
                      </m:e>
                      <m:sub>
                        <m:r>
                          <a:rPr lang="en-US" altLang="zh-CN" sz="1400" b="0" i="1" dirty="0" smtClean="0">
                            <a:latin typeface="Cambria Math" panose="02040503050406030204" pitchFamily="18" charset="0"/>
                            <a:ea typeface="Cambria Math" panose="02040503050406030204" pitchFamily="18" charset="0"/>
                          </a:rPr>
                          <m:t>2</m:t>
                        </m:r>
                      </m:sub>
                      <m:sup>
                        <m:r>
                          <a:rPr lang="en-US" altLang="zh-CN" sz="1400" b="0" i="1" dirty="0" smtClean="0">
                            <a:latin typeface="Cambria Math" panose="02040503050406030204" pitchFamily="18" charset="0"/>
                            <a:ea typeface="Cambria Math" panose="02040503050406030204" pitchFamily="18" charset="0"/>
                          </a:rPr>
                          <m:t>′</m:t>
                        </m:r>
                      </m:sup>
                    </m:sSubSup>
                  </m:oMath>
                </a14:m>
                <a:endParaRPr lang="en-US" altLang="zh-CN" sz="1400" b="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𝐿𝑒𝑡</m:t>
                    </m:r>
                    <m:r>
                      <a:rPr lang="en-US" altLang="zh-CN" sz="1400" b="0" i="1" dirty="0" smtClean="0">
                        <a:latin typeface="Cambria Math" panose="02040503050406030204" pitchFamily="18" charset="0"/>
                        <a:ea typeface="Cambria Math" panose="02040503050406030204" pitchFamily="18" charset="0"/>
                      </a:rPr>
                      <m:t> </m:t>
                    </m:r>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𝑥</m:t>
                        </m:r>
                      </m:e>
                      <m:sub>
                        <m:r>
                          <a:rPr lang="en-US" altLang="zh-CN" sz="1400" b="0" i="1" dirty="0" smtClean="0">
                            <a:latin typeface="Cambria Math" panose="02040503050406030204" pitchFamily="18" charset="0"/>
                            <a:ea typeface="Cambria Math" panose="02040503050406030204" pitchFamily="18" charset="0"/>
                          </a:rPr>
                          <m:t>1</m:t>
                        </m:r>
                      </m:sub>
                    </m:sSub>
                    <m:r>
                      <a:rPr lang="en-US" altLang="zh-CN" sz="1400" b="0" i="1" dirty="0"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i="1">
                            <a:latin typeface="Cambria Math" panose="02040503050406030204" pitchFamily="18" charset="0"/>
                            <a:ea typeface="Cambria Math" panose="02040503050406030204" pitchFamily="18" charset="0"/>
                          </a:rPr>
                          <m:t>1</m:t>
                        </m:r>
                      </m:sub>
                    </m:sSub>
                    <m:d>
                      <m:dPr>
                        <m:ctrlPr>
                          <a:rPr lang="en-US" altLang="zh-CN" sz="1400" i="1">
                            <a:latin typeface="Cambria Math" panose="02040503050406030204" pitchFamily="18" charset="0"/>
                            <a:ea typeface="Cambria Math" panose="02040503050406030204" pitchFamily="18" charset="0"/>
                          </a:rPr>
                        </m:ctrlPr>
                      </m:dPr>
                      <m:e>
                        <m:r>
                          <m:rPr>
                            <m:sty m:val="p"/>
                          </m:rPr>
                          <a:rPr lang="en-US" altLang="zh-CN" sz="1400">
                            <a:latin typeface="Cambria Math" panose="02040503050406030204" pitchFamily="18" charset="0"/>
                            <a:ea typeface="Cambria Math" panose="02040503050406030204" pitchFamily="18" charset="0"/>
                          </a:rPr>
                          <m:t>m</m:t>
                        </m:r>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2</m:t>
                            </m:r>
                          </m:sub>
                        </m:sSub>
                      </m:e>
                    </m:d>
                  </m:oMath>
                </a14:m>
                <a:r>
                  <a:rPr lang="en-US" altLang="zh-CN" sz="1400" dirty="0">
                    <a:ea typeface="Cambria Math" panose="02040503050406030204" pitchFamily="18" charset="0"/>
                  </a:rPr>
                  <a:t>, </a:t>
                </a:r>
                <a14:m>
                  <m:oMath xmlns:m="http://schemas.openxmlformats.org/officeDocument/2006/math">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𝑥</m:t>
                        </m:r>
                        <m:r>
                          <a:rPr lang="en-US" altLang="zh-CN" sz="1400" b="0" i="1" dirty="0" smtClean="0">
                            <a:latin typeface="Cambria Math" panose="02040503050406030204" pitchFamily="18" charset="0"/>
                            <a:ea typeface="Cambria Math" panose="02040503050406030204" pitchFamily="18" charset="0"/>
                          </a:rPr>
                          <m:t>′</m:t>
                        </m:r>
                      </m:e>
                      <m:sub>
                        <m:r>
                          <a:rPr lang="en-US" altLang="zh-CN" sz="1400" i="1" dirty="0">
                            <a:latin typeface="Cambria Math" panose="02040503050406030204" pitchFamily="18" charset="0"/>
                            <a:ea typeface="Cambria Math" panose="02040503050406030204" pitchFamily="18" charset="0"/>
                          </a:rPr>
                          <m:t>1</m:t>
                        </m:r>
                      </m:sub>
                    </m:sSub>
                  </m:oMath>
                </a14:m>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i="1">
                            <a:latin typeface="Cambria Math" panose="02040503050406030204" pitchFamily="18" charset="0"/>
                            <a:ea typeface="Cambria Math" panose="02040503050406030204" pitchFamily="18" charset="0"/>
                          </a:rPr>
                          <m:t>1</m:t>
                        </m:r>
                      </m:sub>
                    </m:sSub>
                    <m:d>
                      <m:dPr>
                        <m:ctrlPr>
                          <a:rPr lang="en-US" altLang="zh-CN" sz="1400" i="1">
                            <a:latin typeface="Cambria Math" panose="02040503050406030204" pitchFamily="18" charset="0"/>
                            <a:ea typeface="Cambria Math" panose="02040503050406030204" pitchFamily="18" charset="0"/>
                          </a:rPr>
                        </m:ctrlPr>
                      </m:dPr>
                      <m:e>
                        <m:r>
                          <m:rPr>
                            <m:sty m:val="p"/>
                          </m:rPr>
                          <a:rPr lang="en-US" altLang="zh-CN" sz="1400">
                            <a:latin typeface="Cambria Math" panose="02040503050406030204" pitchFamily="18" charset="0"/>
                            <a:ea typeface="Cambria Math" panose="02040503050406030204" pitchFamily="18" charset="0"/>
                          </a:rPr>
                          <m:t>m</m:t>
                        </m:r>
                        <m:r>
                          <a:rPr lang="en-US" altLang="zh-CN" sz="1400" b="0" i="0" smtClean="0">
                            <a:latin typeface="Cambria Math" panose="02040503050406030204" pitchFamily="18" charset="0"/>
                            <a:ea typeface="Cambria Math" panose="02040503050406030204" pitchFamily="18" charset="0"/>
                          </a:rPr>
                          <m:t>′</m:t>
                        </m:r>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2</m:t>
                            </m:r>
                          </m:sub>
                        </m:sSub>
                      </m:e>
                    </m:d>
                  </m:oMath>
                </a14:m>
                <a:r>
                  <a:rPr lang="en-US" altLang="zh-CN" sz="1400" b="0" dirty="0">
                    <a:ea typeface="Cambria Math" panose="02040503050406030204" pitchFamily="18" charset="0"/>
                  </a:rPr>
                  <a:t>,</a:t>
                </a:r>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𝑦</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𝑥</m:t>
                        </m:r>
                      </m:e>
                      <m:sub>
                        <m:r>
                          <a:rPr lang="en-US" altLang="zh-CN" sz="1400" i="1" dirty="0">
                            <a:latin typeface="Cambria Math" panose="02040503050406030204" pitchFamily="18" charset="0"/>
                            <a:ea typeface="Cambria Math" panose="02040503050406030204" pitchFamily="18" charset="0"/>
                          </a:rPr>
                          <m:t>1</m:t>
                        </m:r>
                      </m:sub>
                    </m:sSub>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𝑟</m:t>
                        </m:r>
                      </m:e>
                      <m:sub>
                        <m:r>
                          <a:rPr lang="en-US" altLang="zh-CN" sz="1400" i="1">
                            <a:latin typeface="Cambria Math" panose="02040503050406030204" pitchFamily="18" charset="0"/>
                            <a:ea typeface="Cambria Math" panose="02040503050406030204" pitchFamily="18" charset="0"/>
                          </a:rPr>
                          <m:t>1</m:t>
                        </m:r>
                      </m:sub>
                      <m:sup>
                        <m:r>
                          <a:rPr lang="en-US" altLang="zh-CN" sz="1400" i="1">
                            <a:latin typeface="Cambria Math" panose="02040503050406030204" pitchFamily="18" charset="0"/>
                            <a:ea typeface="Cambria Math" panose="02040503050406030204" pitchFamily="18" charset="0"/>
                          </a:rPr>
                          <m:t>𝑒</m:t>
                        </m:r>
                      </m:sup>
                    </m:sSubSup>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𝑚𝑜𝑑</m:t>
                    </m:r>
                    <m:r>
                      <a:rPr lang="en-US" altLang="zh-CN" sz="1400" i="1">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oMath>
                </a14:m>
                <a:endParaRPr lang="en-US" altLang="zh-CN" sz="1400" b="0" dirty="0">
                  <a:ea typeface="Cambria Math" panose="02040503050406030204" pitchFamily="18" charset="0"/>
                </a:endParaRPr>
              </a:p>
              <a:p>
                <a:pPr lvl="2"/>
                <a14:m>
                  <m:oMath xmlns:m="http://schemas.openxmlformats.org/officeDocument/2006/math">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𝑥</m:t>
                        </m:r>
                      </m:e>
                      <m:sub>
                        <m:r>
                          <a:rPr lang="en-US" altLang="zh-CN" sz="1400" b="0" i="1" dirty="0" smtClean="0">
                            <a:latin typeface="Cambria Math" panose="02040503050406030204" pitchFamily="18" charset="0"/>
                            <a:ea typeface="Cambria Math" panose="02040503050406030204" pitchFamily="18" charset="0"/>
                          </a:rPr>
                          <m:t>2</m:t>
                        </m:r>
                      </m:sub>
                    </m:sSub>
                    <m:r>
                      <a:rPr lang="en-US" altLang="zh-CN" sz="1400" b="0" i="1" dirty="0"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2</m:t>
                        </m:r>
                      </m:sub>
                    </m:sSub>
                    <m:d>
                      <m:dPr>
                        <m:ctrlPr>
                          <a:rPr lang="en-US" altLang="zh-CN" sz="1400" i="1">
                            <a:latin typeface="Cambria Math" panose="02040503050406030204" pitchFamily="18" charset="0"/>
                            <a:ea typeface="Cambria Math" panose="02040503050406030204" pitchFamily="18" charset="0"/>
                          </a:rPr>
                        </m:ctrlPr>
                      </m:dPr>
                      <m:e>
                        <m:r>
                          <m:rPr>
                            <m:sty m:val="p"/>
                          </m:rPr>
                          <a:rPr lang="en-US" altLang="zh-CN" sz="1400">
                            <a:latin typeface="Cambria Math" panose="02040503050406030204" pitchFamily="18" charset="0"/>
                            <a:ea typeface="Cambria Math" panose="02040503050406030204" pitchFamily="18" charset="0"/>
                          </a:rPr>
                          <m:t>m</m:t>
                        </m:r>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2</m:t>
                            </m:r>
                          </m:sub>
                        </m:sSub>
                      </m:e>
                    </m:d>
                  </m:oMath>
                </a14:m>
                <a:r>
                  <a:rPr lang="en-US" altLang="zh-CN" sz="1400" dirty="0">
                    <a:ea typeface="Cambria Math" panose="02040503050406030204" pitchFamily="18" charset="0"/>
                  </a:rPr>
                  <a:t>, </a:t>
                </a:r>
                <a14:m>
                  <m:oMath xmlns:m="http://schemas.openxmlformats.org/officeDocument/2006/math">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𝑥</m:t>
                        </m:r>
                        <m:r>
                          <a:rPr lang="en-US" altLang="zh-CN" sz="1400" b="0" i="1" dirty="0" smtClean="0">
                            <a:latin typeface="Cambria Math" panose="02040503050406030204" pitchFamily="18" charset="0"/>
                            <a:ea typeface="Cambria Math" panose="02040503050406030204" pitchFamily="18" charset="0"/>
                          </a:rPr>
                          <m:t>′</m:t>
                        </m:r>
                      </m:e>
                      <m:sub>
                        <m:r>
                          <a:rPr lang="en-US" altLang="zh-CN" sz="1400" b="0" i="1" dirty="0" smtClean="0">
                            <a:latin typeface="Cambria Math" panose="02040503050406030204" pitchFamily="18" charset="0"/>
                            <a:ea typeface="Cambria Math" panose="02040503050406030204" pitchFamily="18" charset="0"/>
                          </a:rPr>
                          <m:t>2</m:t>
                        </m:r>
                      </m:sub>
                    </m:sSub>
                  </m:oMath>
                </a14:m>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𝐻</m:t>
                        </m:r>
                      </m:e>
                      <m:sub>
                        <m:r>
                          <a:rPr lang="en-US" altLang="zh-CN" sz="1400" b="0" i="1" smtClean="0">
                            <a:latin typeface="Cambria Math" panose="02040503050406030204" pitchFamily="18" charset="0"/>
                            <a:ea typeface="Cambria Math" panose="02040503050406030204" pitchFamily="18" charset="0"/>
                          </a:rPr>
                          <m:t>2</m:t>
                        </m:r>
                      </m:sub>
                    </m:sSub>
                    <m:d>
                      <m:dPr>
                        <m:ctrlPr>
                          <a:rPr lang="en-US" altLang="zh-CN" sz="1400" i="1">
                            <a:latin typeface="Cambria Math" panose="02040503050406030204" pitchFamily="18" charset="0"/>
                            <a:ea typeface="Cambria Math" panose="02040503050406030204" pitchFamily="18" charset="0"/>
                          </a:rPr>
                        </m:ctrlPr>
                      </m:dPr>
                      <m:e>
                        <m:r>
                          <m:rPr>
                            <m:sty m:val="p"/>
                          </m:rPr>
                          <a:rPr lang="en-US" altLang="zh-CN" sz="1400">
                            <a:latin typeface="Cambria Math" panose="02040503050406030204" pitchFamily="18" charset="0"/>
                            <a:ea typeface="Cambria Math" panose="02040503050406030204" pitchFamily="18" charset="0"/>
                          </a:rPr>
                          <m:t>m</m:t>
                        </m:r>
                        <m:r>
                          <a:rPr lang="en-US" altLang="zh-CN" sz="1400" b="0" i="0" smtClean="0">
                            <a:latin typeface="Cambria Math" panose="02040503050406030204" pitchFamily="18" charset="0"/>
                            <a:ea typeface="Cambria Math" panose="02040503050406030204" pitchFamily="18" charset="0"/>
                          </a:rPr>
                          <m:t>′</m:t>
                        </m:r>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r>
                          <a:rPr lang="en-US" altLang="zh-CN" sz="140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2</m:t>
                            </m:r>
                          </m:sub>
                        </m:sSub>
                      </m:e>
                    </m:d>
                  </m:oMath>
                </a14:m>
                <a:r>
                  <a:rPr lang="en-US" altLang="zh-CN" sz="1400" b="0" dirty="0">
                    <a:ea typeface="Cambria Math" panose="02040503050406030204" pitchFamily="18" charset="0"/>
                  </a:rPr>
                  <a:t>,</a:t>
                </a:r>
                <a:r>
                  <a:rPr lang="en-US" altLang="zh-CN" sz="1400" dirty="0">
                    <a:ea typeface="Cambria Math" panose="02040503050406030204" pitchFamily="18" charset="0"/>
                  </a:rPr>
                  <a: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𝑦</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𝑥</m:t>
                        </m:r>
                      </m:e>
                      <m:sub>
                        <m:r>
                          <a:rPr lang="en-US" altLang="zh-CN" sz="1400" i="1" dirty="0">
                            <a:latin typeface="Cambria Math" panose="02040503050406030204" pitchFamily="18" charset="0"/>
                            <a:ea typeface="Cambria Math" panose="02040503050406030204" pitchFamily="18" charset="0"/>
                          </a:rPr>
                          <m:t>2</m:t>
                        </m:r>
                      </m:sub>
                    </m:sSub>
                    <m:sSubSup>
                      <m:sSubSupPr>
                        <m:ctrlPr>
                          <a:rPr lang="en-US" altLang="zh-CN" sz="1400" i="1" smtClean="0">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𝑟</m:t>
                        </m:r>
                      </m:e>
                      <m:sub>
                        <m:r>
                          <a:rPr lang="en-US" altLang="zh-CN" sz="1400" b="0" i="1" smtClean="0">
                            <a:latin typeface="Cambria Math" panose="02040503050406030204" pitchFamily="18" charset="0"/>
                            <a:ea typeface="Cambria Math" panose="02040503050406030204" pitchFamily="18" charset="0"/>
                          </a:rPr>
                          <m:t>2</m:t>
                        </m:r>
                      </m:sub>
                      <m:sup>
                        <m:r>
                          <a:rPr lang="en-US" altLang="zh-CN" sz="1400" i="1">
                            <a:latin typeface="Cambria Math" panose="02040503050406030204" pitchFamily="18" charset="0"/>
                            <a:ea typeface="Cambria Math" panose="02040503050406030204" pitchFamily="18" charset="0"/>
                          </a:rPr>
                          <m:t>𝑒</m:t>
                        </m:r>
                      </m:sup>
                    </m:sSubSup>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𝑚𝑜𝑑</m:t>
                    </m:r>
                    <m:r>
                      <a:rPr lang="en-US" altLang="zh-CN" sz="1400" i="1">
                        <a:latin typeface="Cambria Math" panose="02040503050406030204" pitchFamily="18" charset="0"/>
                        <a:ea typeface="Cambria Math" panose="02040503050406030204" pitchFamily="18" charset="0"/>
                      </a:rPr>
                      <m:t> </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2</m:t>
                        </m:r>
                      </m:sub>
                    </m:sSub>
                  </m:oMath>
                </a14:m>
                <a:endParaRPr lang="en-US" altLang="zh-CN" sz="140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𝑐𝑜𝑚𝑝𝑢𝑡𝑒</m:t>
                    </m:r>
                  </m:oMath>
                </a14:m>
                <a:r>
                  <a:rPr lang="en-US" altLang="zh-CN" sz="1400" b="0" dirty="0">
                    <a:ea typeface="Cambria Math" panose="02040503050406030204" pitchFamily="18" charset="0"/>
                  </a:rPr>
                  <a:t> </a:t>
                </a:r>
                <a14:m>
                  <m:oMath xmlns:m="http://schemas.openxmlformats.org/officeDocument/2006/math">
                    <m:sSubSup>
                      <m:sSubSupPr>
                        <m:ctrlPr>
                          <a:rPr lang="en-US" altLang="zh-CN" sz="1400" b="0" i="1" dirty="0" smtClean="0">
                            <a:latin typeface="Cambria Math" panose="02040503050406030204" pitchFamily="18" charset="0"/>
                            <a:ea typeface="Cambria Math" panose="02040503050406030204" pitchFamily="18" charset="0"/>
                          </a:rPr>
                        </m:ctrlPr>
                      </m:sSubSupPr>
                      <m:e>
                        <m:sSup>
                          <m:sSupPr>
                            <m:ctrlPr>
                              <a:rPr lang="en-US" altLang="zh-CN" sz="1400" b="0" i="1" dirty="0" smtClean="0">
                                <a:latin typeface="Cambria Math" panose="02040503050406030204" pitchFamily="18" charset="0"/>
                                <a:ea typeface="Cambria Math" panose="02040503050406030204" pitchFamily="18" charset="0"/>
                              </a:rPr>
                            </m:ctrlPr>
                          </m:sSupPr>
                          <m:e>
                            <m:r>
                              <a:rPr lang="en-US" altLang="zh-CN" sz="1400" i="1" dirty="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𝑦</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𝑥</m:t>
                                </m:r>
                              </m:e>
                              <m:sub>
                                <m:r>
                                  <a:rPr lang="en-US" altLang="zh-CN" sz="1400" i="1">
                                    <a:latin typeface="Cambria Math" panose="02040503050406030204" pitchFamily="18" charset="0"/>
                                    <a:ea typeface="Cambria Math" panose="02040503050406030204" pitchFamily="18" charset="0"/>
                                  </a:rPr>
                                  <m:t>1</m:t>
                                </m:r>
                              </m:sub>
                              <m:sup>
                                <m:r>
                                  <a:rPr lang="en-US" altLang="zh-CN" sz="1400" i="1">
                                    <a:latin typeface="Cambria Math" panose="02040503050406030204" pitchFamily="18" charset="0"/>
                                    <a:ea typeface="Cambria Math" panose="02040503050406030204" pitchFamily="18" charset="0"/>
                                  </a:rPr>
                                  <m:t>′−1</m:t>
                                </m:r>
                              </m:sup>
                            </m:sSubSup>
                            <m:r>
                              <a:rPr lang="en-US" altLang="zh-CN" sz="1400" i="1">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m:t>
                            </m:r>
                          </m:e>
                          <m:sup>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𝑑</m:t>
                                </m:r>
                              </m:e>
                              <m:sub>
                                <m:r>
                                  <a:rPr lang="en-US" altLang="zh-CN" sz="1400" b="0" i="1" dirty="0" smtClean="0">
                                    <a:latin typeface="Cambria Math" panose="02040503050406030204" pitchFamily="18" charset="0"/>
                                    <a:ea typeface="Cambria Math" panose="02040503050406030204" pitchFamily="18" charset="0"/>
                                  </a:rPr>
                                  <m:t>1</m:t>
                                </m:r>
                              </m:sub>
                            </m:sSub>
                          </m:sup>
                        </m:sSup>
                        <m:r>
                          <a:rPr lang="en-US" altLang="zh-CN" sz="1400" b="0" i="1" dirty="0" smtClean="0">
                            <a:latin typeface="Cambria Math" panose="02040503050406030204" pitchFamily="18" charset="0"/>
                            <a:ea typeface="Cambria Math" panose="02040503050406030204" pitchFamily="18" charset="0"/>
                          </a:rPr>
                          <m:t>𝑚𝑜𝑑</m:t>
                        </m:r>
                        <m:sSub>
                          <m:sSubPr>
                            <m:ctrlPr>
                              <a:rPr lang="en-US"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𝑁</m:t>
                            </m:r>
                          </m:e>
                          <m:sub>
                            <m:r>
                              <a:rPr lang="en-US" altLang="zh-CN" sz="1400" i="1">
                                <a:latin typeface="Cambria Math" panose="02040503050406030204" pitchFamily="18" charset="0"/>
                                <a:ea typeface="Cambria Math" panose="02040503050406030204" pitchFamily="18" charset="0"/>
                              </a:rPr>
                              <m:t>1</m:t>
                            </m:r>
                          </m:sub>
                        </m:sSub>
                        <m:r>
                          <a:rPr lang="en-US" altLang="zh-CN"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𝑟</m:t>
                        </m:r>
                      </m:e>
                      <m:sub>
                        <m:r>
                          <a:rPr lang="en-US" altLang="zh-CN" sz="1400" b="0" i="1" dirty="0" smtClean="0">
                            <a:latin typeface="Cambria Math" panose="02040503050406030204" pitchFamily="18" charset="0"/>
                            <a:ea typeface="Cambria Math" panose="02040503050406030204" pitchFamily="18" charset="0"/>
                          </a:rPr>
                          <m:t>1</m:t>
                        </m:r>
                      </m:sub>
                      <m:sup>
                        <m:r>
                          <a:rPr lang="en-US" altLang="zh-CN" sz="1400" b="0" i="1" dirty="0" smtClean="0">
                            <a:latin typeface="Cambria Math" panose="02040503050406030204" pitchFamily="18" charset="0"/>
                            <a:ea typeface="Cambria Math" panose="02040503050406030204" pitchFamily="18" charset="0"/>
                          </a:rPr>
                          <m:t>′</m:t>
                        </m:r>
                      </m:sup>
                    </m:sSubSup>
                  </m:oMath>
                </a14:m>
                <a:r>
                  <a:rPr lang="en-US" altLang="zh-CN" sz="1400" dirty="0">
                    <a:ea typeface="Cambria Math" panose="02040503050406030204" pitchFamily="18" charset="0"/>
                  </a:rPr>
                  <a:t>, </a:t>
                </a:r>
                <a14:m>
                  <m:oMath xmlns:m="http://schemas.openxmlformats.org/officeDocument/2006/math">
                    <m:sSubSup>
                      <m:sSubSupPr>
                        <m:ctrlPr>
                          <a:rPr lang="en-US" altLang="zh-CN" sz="1400" i="1" dirty="0">
                            <a:latin typeface="Cambria Math" panose="02040503050406030204" pitchFamily="18" charset="0"/>
                            <a:ea typeface="Cambria Math" panose="02040503050406030204" pitchFamily="18" charset="0"/>
                          </a:rPr>
                        </m:ctrlPr>
                      </m:sSubSupPr>
                      <m:e>
                        <m:sSup>
                          <m:sSupPr>
                            <m:ctrlPr>
                              <a:rPr lang="en-US" altLang="zh-CN" sz="1400" i="1" dirty="0">
                                <a:latin typeface="Cambria Math" panose="02040503050406030204" pitchFamily="18" charset="0"/>
                                <a:ea typeface="Cambria Math" panose="02040503050406030204" pitchFamily="18" charset="0"/>
                              </a:rPr>
                            </m:ctrlPr>
                          </m:sSupPr>
                          <m:e>
                            <m:r>
                              <a:rPr lang="en-US" altLang="zh-CN" sz="1400" i="1" dirty="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𝑦</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Sup>
                              <m:sSubSupPr>
                                <m:ctrlPr>
                                  <a:rPr lang="en-US" altLang="zh-CN" sz="1400" i="1">
                                    <a:latin typeface="Cambria Math" panose="02040503050406030204" pitchFamily="18" charset="0"/>
                                    <a:ea typeface="Cambria Math" panose="02040503050406030204" pitchFamily="18" charset="0"/>
                                  </a:rPr>
                                </m:ctrlPr>
                              </m:sSubSupPr>
                              <m:e>
                                <m:r>
                                  <a:rPr lang="en-US" altLang="zh-CN" sz="1400" i="1">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2</m:t>
                                </m:r>
                              </m:sub>
                              <m:sup>
                                <m:r>
                                  <a:rPr lang="en-US" altLang="zh-CN" sz="1400" i="1">
                                    <a:latin typeface="Cambria Math" panose="02040503050406030204" pitchFamily="18" charset="0"/>
                                    <a:ea typeface="Cambria Math" panose="02040503050406030204" pitchFamily="18" charset="0"/>
                                  </a:rPr>
                                  <m:t>′−1</m:t>
                                </m:r>
                              </m:sup>
                            </m:sSubSup>
                            <m:r>
                              <a:rPr lang="en-US" altLang="zh-CN" sz="1400" i="1">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m:t>
                            </m:r>
                          </m:e>
                          <m:sup>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𝑑</m:t>
                                </m:r>
                              </m:e>
                              <m:sub>
                                <m:r>
                                  <a:rPr lang="en-US" altLang="zh-CN" sz="1400" i="1" dirty="0">
                                    <a:latin typeface="Cambria Math" panose="02040503050406030204" pitchFamily="18" charset="0"/>
                                    <a:ea typeface="Cambria Math" panose="02040503050406030204" pitchFamily="18" charset="0"/>
                                  </a:rPr>
                                  <m:t>1</m:t>
                                </m:r>
                              </m:sub>
                            </m:sSub>
                          </m:sup>
                        </m:sSup>
                        <m:r>
                          <a:rPr lang="en-US" altLang="zh-CN" sz="1400" i="1" dirty="0">
                            <a:latin typeface="Cambria Math" panose="02040503050406030204" pitchFamily="18" charset="0"/>
                            <a:ea typeface="Cambria Math" panose="02040503050406030204" pitchFamily="18" charset="0"/>
                          </a:rPr>
                          <m:t>𝑚𝑜𝑑</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𝑁</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dirty="0">
                            <a:latin typeface="Cambria Math" panose="02040503050406030204" pitchFamily="18" charset="0"/>
                            <a:ea typeface="Cambria Math" panose="02040503050406030204" pitchFamily="18" charset="0"/>
                          </a:rPr>
                          <m:t>→</m:t>
                        </m:r>
                        <m:r>
                          <a:rPr lang="en-US" altLang="zh-CN" sz="1400" i="1" dirty="0">
                            <a:latin typeface="Cambria Math" panose="02040503050406030204" pitchFamily="18" charset="0"/>
                            <a:ea typeface="Cambria Math" panose="02040503050406030204" pitchFamily="18" charset="0"/>
                          </a:rPr>
                          <m:t>𝑟</m:t>
                        </m:r>
                      </m:e>
                      <m:sub>
                        <m:r>
                          <a:rPr lang="en-US" altLang="zh-CN" sz="1400" b="0" i="1" dirty="0" smtClean="0">
                            <a:latin typeface="Cambria Math" panose="02040503050406030204" pitchFamily="18" charset="0"/>
                            <a:ea typeface="Cambria Math" panose="02040503050406030204" pitchFamily="18" charset="0"/>
                          </a:rPr>
                          <m:t>2</m:t>
                        </m:r>
                      </m:sub>
                      <m:sup>
                        <m:r>
                          <a:rPr lang="en-US" altLang="zh-CN" sz="1400" i="1" dirty="0">
                            <a:latin typeface="Cambria Math" panose="02040503050406030204" pitchFamily="18" charset="0"/>
                            <a:ea typeface="Cambria Math" panose="02040503050406030204" pitchFamily="18" charset="0"/>
                          </a:rPr>
                          <m:t>′</m:t>
                        </m:r>
                      </m:sup>
                    </m:sSubSup>
                  </m:oMath>
                </a14:m>
                <a:endParaRPr lang="en-US" altLang="zh-CN" sz="1400" b="0" dirty="0">
                  <a:ea typeface="Cambria Math" panose="02040503050406030204" pitchFamily="18" charset="0"/>
                </a:endParaRPr>
              </a:p>
              <a:p>
                <a:pPr marL="800100" lvl="1" indent="-342900">
                  <a:buFont typeface="+mj-lt"/>
                  <a:buAutoNum type="arabicPeriod"/>
                </a:pP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𝑜𝑢𝑡𝑝𝑢𝑡</m:t>
                    </m:r>
                    <m:r>
                      <a:rPr lang="en-US" altLang="zh-CN" sz="1400" b="0" i="1" smtClean="0">
                        <a:latin typeface="Cambria Math" panose="02040503050406030204" pitchFamily="18" charset="0"/>
                        <a:ea typeface="Cambria Math" panose="02040503050406030204" pitchFamily="18" charset="0"/>
                      </a:rPr>
                      <m:t>    </m:t>
                    </m:r>
                    <m:sSup>
                      <m:sSupPr>
                        <m:ctrlPr>
                          <a:rPr lang="en-US" altLang="zh-CN" sz="1400" b="0" i="1" smtClean="0">
                            <a:highlight>
                              <a:srgbClr val="FFFF00"/>
                            </a:highlight>
                            <a:latin typeface="Cambria Math" panose="02040503050406030204" pitchFamily="18" charset="0"/>
                            <a:ea typeface="Cambria Math" panose="02040503050406030204" pitchFamily="18" charset="0"/>
                          </a:rPr>
                        </m:ctrlPr>
                      </m:sSupPr>
                      <m:e>
                        <m:r>
                          <a:rPr lang="en-US" altLang="zh-CN" sz="1400" b="0" i="1" smtClean="0">
                            <a:highlight>
                              <a:srgbClr val="FFFF00"/>
                            </a:highlight>
                            <a:latin typeface="Cambria Math" panose="02040503050406030204" pitchFamily="18" charset="0"/>
                            <a:ea typeface="Cambria Math" panose="02040503050406030204" pitchFamily="18" charset="0"/>
                          </a:rPr>
                          <m:t>𝑟</m:t>
                        </m:r>
                      </m:e>
                      <m:sup>
                        <m:r>
                          <a:rPr lang="en-US" altLang="zh-CN" sz="1400" b="0" i="1" smtClean="0">
                            <a:highlight>
                              <a:srgbClr val="FFFF00"/>
                            </a:highlight>
                            <a:latin typeface="Cambria Math" panose="02040503050406030204" pitchFamily="18" charset="0"/>
                            <a:ea typeface="Cambria Math" panose="02040503050406030204" pitchFamily="18" charset="0"/>
                          </a:rPr>
                          <m:t>′</m:t>
                        </m:r>
                      </m:sup>
                    </m:sSup>
                    <m:r>
                      <a:rPr lang="en-US" altLang="zh-CN" sz="1400" b="0" i="1" smtClean="0">
                        <a:highlight>
                          <a:srgbClr val="FFFF00"/>
                        </a:highlight>
                        <a:latin typeface="Cambria Math" panose="02040503050406030204" pitchFamily="18" charset="0"/>
                        <a:ea typeface="Cambria Math" panose="02040503050406030204" pitchFamily="18" charset="0"/>
                      </a:rPr>
                      <m:t>=(</m:t>
                    </m:r>
                    <m:sSubSup>
                      <m:sSubSupPr>
                        <m:ctrlPr>
                          <a:rPr lang="en-US" altLang="zh-CN" sz="1400" b="0" i="1" smtClean="0">
                            <a:highlight>
                              <a:srgbClr val="FFFF00"/>
                            </a:highlight>
                            <a:latin typeface="Cambria Math" panose="02040503050406030204" pitchFamily="18" charset="0"/>
                            <a:ea typeface="Cambria Math" panose="02040503050406030204" pitchFamily="18" charset="0"/>
                          </a:rPr>
                        </m:ctrlPr>
                      </m:sSubSupPr>
                      <m:e>
                        <m:r>
                          <a:rPr lang="en-US" altLang="zh-CN" sz="1400" b="0" i="1" smtClean="0">
                            <a:highlight>
                              <a:srgbClr val="FFFF00"/>
                            </a:highlight>
                            <a:latin typeface="Cambria Math" panose="02040503050406030204" pitchFamily="18" charset="0"/>
                            <a:ea typeface="Cambria Math" panose="02040503050406030204" pitchFamily="18" charset="0"/>
                          </a:rPr>
                          <m:t>𝑟</m:t>
                        </m:r>
                      </m:e>
                      <m:sub>
                        <m:r>
                          <a:rPr lang="en-US" altLang="zh-CN" sz="1400" b="0" i="1" smtClean="0">
                            <a:highlight>
                              <a:srgbClr val="FFFF00"/>
                            </a:highlight>
                            <a:latin typeface="Cambria Math" panose="02040503050406030204" pitchFamily="18" charset="0"/>
                            <a:ea typeface="Cambria Math" panose="02040503050406030204" pitchFamily="18" charset="0"/>
                          </a:rPr>
                          <m:t>1</m:t>
                        </m:r>
                      </m:sub>
                      <m:sup>
                        <m:r>
                          <a:rPr lang="en-US" altLang="zh-CN" sz="1400" b="0" i="1" smtClean="0">
                            <a:highlight>
                              <a:srgbClr val="FFFF00"/>
                            </a:highlight>
                            <a:latin typeface="Cambria Math" panose="02040503050406030204" pitchFamily="18" charset="0"/>
                            <a:ea typeface="Cambria Math" panose="02040503050406030204" pitchFamily="18" charset="0"/>
                          </a:rPr>
                          <m:t>′</m:t>
                        </m:r>
                      </m:sup>
                    </m:sSubSup>
                    <m:r>
                      <a:rPr lang="en-US" altLang="zh-CN" sz="1400" b="0" i="1" smtClean="0">
                        <a:highlight>
                          <a:srgbClr val="FFFF00"/>
                        </a:highlight>
                        <a:latin typeface="Cambria Math" panose="02040503050406030204" pitchFamily="18" charset="0"/>
                        <a:ea typeface="Cambria Math" panose="02040503050406030204" pitchFamily="18" charset="0"/>
                      </a:rPr>
                      <m:t>,</m:t>
                    </m:r>
                    <m:sSubSup>
                      <m:sSubSupPr>
                        <m:ctrlPr>
                          <a:rPr lang="en-US" altLang="zh-CN" sz="1400" i="1">
                            <a:highlight>
                              <a:srgbClr val="FFFF00"/>
                            </a:highlight>
                            <a:latin typeface="Cambria Math" panose="02040503050406030204" pitchFamily="18" charset="0"/>
                            <a:ea typeface="Cambria Math" panose="02040503050406030204" pitchFamily="18" charset="0"/>
                          </a:rPr>
                        </m:ctrlPr>
                      </m:sSubSupPr>
                      <m:e>
                        <m:r>
                          <a:rPr lang="en-US" altLang="zh-CN" sz="1400" i="1">
                            <a:highlight>
                              <a:srgbClr val="FFFF00"/>
                            </a:highlight>
                            <a:latin typeface="Cambria Math" panose="02040503050406030204" pitchFamily="18" charset="0"/>
                            <a:ea typeface="Cambria Math" panose="02040503050406030204" pitchFamily="18" charset="0"/>
                          </a:rPr>
                          <m:t>𝑟</m:t>
                        </m:r>
                      </m:e>
                      <m:sub>
                        <m:r>
                          <a:rPr lang="en-US" altLang="zh-CN" sz="1400" b="0" i="1" smtClean="0">
                            <a:highlight>
                              <a:srgbClr val="FFFF00"/>
                            </a:highlight>
                            <a:latin typeface="Cambria Math" panose="02040503050406030204" pitchFamily="18" charset="0"/>
                            <a:ea typeface="Cambria Math" panose="02040503050406030204" pitchFamily="18" charset="0"/>
                          </a:rPr>
                          <m:t>2</m:t>
                        </m:r>
                      </m:sub>
                      <m:sup>
                        <m:r>
                          <a:rPr lang="en-US" altLang="zh-CN" sz="1400" i="1">
                            <a:highlight>
                              <a:srgbClr val="FFFF00"/>
                            </a:highlight>
                            <a:latin typeface="Cambria Math" panose="02040503050406030204" pitchFamily="18" charset="0"/>
                            <a:ea typeface="Cambria Math" panose="02040503050406030204" pitchFamily="18" charset="0"/>
                          </a:rPr>
                          <m:t>′</m:t>
                        </m:r>
                      </m:sup>
                    </m:sSubSup>
                    <m:r>
                      <a:rPr lang="en-US" altLang="zh-CN" sz="1400" b="0" i="1" smtClean="0">
                        <a:highlight>
                          <a:srgbClr val="FFFF00"/>
                        </a:highlight>
                        <a:latin typeface="Cambria Math" panose="02040503050406030204" pitchFamily="18" charset="0"/>
                        <a:ea typeface="Cambria Math" panose="02040503050406030204" pitchFamily="18" charset="0"/>
                      </a:rPr>
                      <m:t>)</m:t>
                    </m:r>
                  </m:oMath>
                </a14:m>
                <a:endParaRPr lang="en-US" altLang="zh-CN" sz="1400" dirty="0">
                  <a:highlight>
                    <a:srgbClr val="FFFF00"/>
                  </a:highlight>
                  <a:ea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59CE63DC-39CC-4639-B8AD-9CA5063F5467}"/>
                  </a:ext>
                </a:extLst>
              </p:cNvPr>
              <p:cNvSpPr txBox="1">
                <a:spLocks noRot="1" noChangeAspect="1" noMove="1" noResize="1" noEditPoints="1" noAdjustHandles="1" noChangeArrowheads="1" noChangeShapeType="1" noTextEdit="1"/>
              </p:cNvSpPr>
              <p:nvPr/>
            </p:nvSpPr>
            <p:spPr>
              <a:xfrm>
                <a:off x="1023725" y="1294477"/>
                <a:ext cx="10022101" cy="4570162"/>
              </a:xfrm>
              <a:prstGeom prst="rect">
                <a:avLst/>
              </a:prstGeom>
              <a:blipFill>
                <a:blip r:embed="rId3"/>
                <a:stretch>
                  <a:fillRect l="-122" b="-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8555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779789" y="626088"/>
            <a:ext cx="842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RSA</a:t>
            </a:r>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129FC5D-1FD3-4AA2-A2C4-808705E24185}"/>
              </a:ext>
            </a:extLst>
          </p:cNvPr>
          <p:cNvSpPr txBox="1"/>
          <p:nvPr/>
        </p:nvSpPr>
        <p:spPr>
          <a:xfrm>
            <a:off x="4743450" y="3057525"/>
            <a:ext cx="3181350" cy="707886"/>
          </a:xfrm>
          <a:prstGeom prst="rect">
            <a:avLst/>
          </a:prstGeom>
          <a:noFill/>
        </p:spPr>
        <p:txBody>
          <a:bodyPr wrap="square" rtlCol="0">
            <a:spAutoFit/>
          </a:bodyPr>
          <a:lstStyle/>
          <a:p>
            <a:r>
              <a:rPr lang="zh-CN" altLang="en-US" sz="4000" dirty="0">
                <a:latin typeface="宋体" panose="02010600030101010101" pitchFamily="2" charset="-122"/>
                <a:ea typeface="宋体" panose="02010600030101010101" pitchFamily="2" charset="-122"/>
              </a:rPr>
              <a:t>补充材料</a:t>
            </a:r>
          </a:p>
        </p:txBody>
      </p:sp>
    </p:spTree>
    <p:extLst>
      <p:ext uri="{BB962C8B-B14F-4D97-AF65-F5344CB8AC3E}">
        <p14:creationId xmlns:p14="http://schemas.microsoft.com/office/powerpoint/2010/main" val="350678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779789" y="626088"/>
            <a:ext cx="842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RSA</a:t>
            </a:r>
            <a:endParaRPr lang="zh-CN" altLang="en-US"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4CC76179-22B1-48A3-8A94-B8D78EA6A317}"/>
              </a:ext>
            </a:extLst>
          </p:cNvPr>
          <p:cNvPicPr>
            <a:picLocks noChangeAspect="1"/>
          </p:cNvPicPr>
          <p:nvPr/>
        </p:nvPicPr>
        <p:blipFill>
          <a:blip r:embed="rId3"/>
          <a:stretch>
            <a:fillRect/>
          </a:stretch>
        </p:blipFill>
        <p:spPr>
          <a:xfrm>
            <a:off x="740648" y="1239109"/>
            <a:ext cx="5274908" cy="1039486"/>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F7170B10-7EBD-47E4-85AB-A3BE81303653}"/>
                  </a:ext>
                </a:extLst>
              </p:cNvPr>
              <p:cNvSpPr txBox="1"/>
              <p:nvPr/>
            </p:nvSpPr>
            <p:spPr>
              <a:xfrm>
                <a:off x="740648" y="2557421"/>
                <a:ext cx="4924141" cy="2493696"/>
              </a:xfrm>
              <a:prstGeom prst="rect">
                <a:avLst/>
              </a:prstGeom>
              <a:noFill/>
              <a:ln>
                <a:solidFill>
                  <a:srgbClr val="0070C0"/>
                </a:solidFill>
              </a:ln>
            </p:spPr>
            <p:txBody>
              <a:bodyPr wrap="square">
                <a:spAutoFit/>
              </a:bodyPr>
              <a:lstStyle/>
              <a:p>
                <a:r>
                  <a:rPr lang="en-US" altLang="zh-CN" sz="1400" dirty="0">
                    <a:highlight>
                      <a:srgbClr val="FFFF00"/>
                    </a:highlight>
                    <a:latin typeface="宋体" panose="02010600030101010101" pitchFamily="2" charset="-122"/>
                    <a:ea typeface="宋体" panose="02010600030101010101" pitchFamily="2" charset="-122"/>
                  </a:rPr>
                  <a:t>RSA</a:t>
                </a:r>
                <a:r>
                  <a:rPr lang="zh-CN" altLang="en-US" sz="1400" dirty="0">
                    <a:highlight>
                      <a:srgbClr val="FFFF00"/>
                    </a:highlight>
                    <a:latin typeface="宋体" panose="02010600030101010101" pitchFamily="2" charset="-122"/>
                    <a:ea typeface="宋体" panose="02010600030101010101" pitchFamily="2" charset="-122"/>
                  </a:rPr>
                  <a:t>算法</a:t>
                </a:r>
                <a:r>
                  <a:rPr lang="zh-CN" altLang="en-US" sz="1400" dirty="0">
                    <a:latin typeface="宋体" panose="02010600030101010101" pitchFamily="2" charset="-122"/>
                    <a:ea typeface="宋体" panose="02010600030101010101" pitchFamily="2" charset="-122"/>
                  </a:rPr>
                  <a:t>： </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）任意选取两个不同的大素数</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𝑝</m:t>
                    </m:r>
                  </m:oMath>
                </a14:m>
                <a:r>
                  <a:rPr lang="zh-CN" altLang="en-US" sz="1400" dirty="0">
                    <a:latin typeface="宋体" panose="02010600030101010101" pitchFamily="2" charset="-122"/>
                    <a:ea typeface="宋体" panose="02010600030101010101" pitchFamily="2" charset="-122"/>
                  </a:rPr>
                  <a:t>和</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𝑞</m:t>
                    </m:r>
                  </m:oMath>
                </a14:m>
                <a:r>
                  <a:rPr lang="zh-CN" altLang="en-US" sz="1400" dirty="0">
                    <a:latin typeface="宋体" panose="02010600030101010101" pitchFamily="2" charset="-122"/>
                    <a:ea typeface="宋体" panose="02010600030101010101" pitchFamily="2" charset="-122"/>
                  </a:rPr>
                  <a:t>计算乘积</a:t>
                </a:r>
                <a:endParaRPr lang="en-US" altLang="zh-CN" sz="1400" b="0" i="1" dirty="0">
                  <a:latin typeface="Cambria Math" panose="02040503050406030204" pitchFamily="18" charset="0"/>
                  <a:ea typeface="宋体" panose="02010600030101010101" pitchFamily="2" charset="-122"/>
                </a:endParaRPr>
              </a:p>
              <a:p>
                <a:r>
                  <a:rPr lang="en-US" altLang="zh-CN" sz="1400" b="0" dirty="0">
                    <a:ea typeface="宋体" panose="02010600030101010101" pitchFamily="2" charset="-122"/>
                  </a:rPr>
                  <a:t>                         </a:t>
                </a:r>
                <a14:m>
                  <m:oMath xmlns:m="http://schemas.openxmlformats.org/officeDocument/2006/math">
                    <m:r>
                      <m:rPr>
                        <m:sty m:val="p"/>
                      </m:rPr>
                      <a:rPr lang="en-US" altLang="zh-CN" sz="1400" b="0" i="0" dirty="0" smtClean="0">
                        <a:latin typeface="Cambria Math" panose="02040503050406030204" pitchFamily="18" charset="0"/>
                        <a:ea typeface="宋体" panose="02010600030101010101" pitchFamily="2" charset="-122"/>
                      </a:rPr>
                      <m:t>n</m:t>
                    </m:r>
                    <m:r>
                      <a:rPr lang="en-US" altLang="zh-CN" sz="1400" i="1" dirty="0" smtClean="0">
                        <a:latin typeface="Cambria Math" panose="02040503050406030204" pitchFamily="18" charset="0"/>
                        <a:ea typeface="宋体" panose="02010600030101010101" pitchFamily="2" charset="-122"/>
                      </a:rPr>
                      <m:t>=</m:t>
                    </m:r>
                    <m:r>
                      <a:rPr lang="en-US" altLang="zh-CN" sz="1400" i="1" dirty="0" err="1" smtClean="0">
                        <a:latin typeface="Cambria Math" panose="02040503050406030204" pitchFamily="18" charset="0"/>
                        <a:ea typeface="宋体" panose="02010600030101010101" pitchFamily="2" charset="-122"/>
                      </a:rPr>
                      <m:t>𝑝𝑞</m:t>
                    </m:r>
                  </m:oMath>
                </a14:m>
                <a:r>
                  <a:rPr lang="en-US" altLang="zh-CN" sz="1400" dirty="0">
                    <a:latin typeface="宋体" panose="02010600030101010101" pitchFamily="2" charset="-122"/>
                    <a:ea typeface="宋体" panose="02010600030101010101" pitchFamily="2" charset="-122"/>
                  </a:rPr>
                  <a:t>,</a:t>
                </a:r>
                <a14:m>
                  <m:oMath xmlns:m="http://schemas.openxmlformats.org/officeDocument/2006/math">
                    <m:r>
                      <a:rPr lang="zh-CN" altLang="en-US" sz="1400" i="1" dirty="0" smtClean="0">
                        <a:latin typeface="Cambria Math" panose="02040503050406030204" pitchFamily="18" charset="0"/>
                        <a:ea typeface="宋体" panose="02010600030101010101" pitchFamily="2" charset="-122"/>
                      </a:rPr>
                      <m:t>𝜑</m:t>
                    </m:r>
                    <m:d>
                      <m:dPr>
                        <m:ctrlPr>
                          <a:rPr lang="en-US" altLang="zh-CN" sz="1400" b="0" i="1" dirty="0" smtClean="0">
                            <a:latin typeface="Cambria Math" panose="02040503050406030204" pitchFamily="18" charset="0"/>
                            <a:ea typeface="宋体" panose="02010600030101010101" pitchFamily="2" charset="-122"/>
                          </a:rPr>
                        </m:ctrlPr>
                      </m:dPr>
                      <m:e>
                        <m:r>
                          <a:rPr lang="en-US" altLang="zh-CN" sz="1400" b="0" i="1" dirty="0" smtClean="0">
                            <a:latin typeface="Cambria Math" panose="02040503050406030204" pitchFamily="18" charset="0"/>
                            <a:ea typeface="宋体" panose="02010600030101010101" pitchFamily="2" charset="-122"/>
                          </a:rPr>
                          <m:t>𝑛</m:t>
                        </m:r>
                      </m:e>
                    </m:d>
                    <m:r>
                      <a:rPr lang="en-US" altLang="zh-CN" sz="1400" b="0" i="1" dirty="0" smtClean="0">
                        <a:latin typeface="Cambria Math" panose="02040503050406030204" pitchFamily="18" charset="0"/>
                        <a:ea typeface="宋体" panose="02010600030101010101" pitchFamily="2" charset="-122"/>
                      </a:rPr>
                      <m:t>=(</m:t>
                    </m:r>
                    <m:r>
                      <a:rPr lang="en-US" altLang="zh-CN" sz="1400" b="0" i="1" dirty="0" smtClean="0">
                        <a:latin typeface="Cambria Math" panose="02040503050406030204" pitchFamily="18" charset="0"/>
                        <a:ea typeface="宋体" panose="02010600030101010101" pitchFamily="2" charset="-122"/>
                      </a:rPr>
                      <m:t>𝑝</m:t>
                    </m:r>
                    <m:r>
                      <a:rPr lang="en-US" altLang="zh-CN" sz="1400" b="0" i="1" dirty="0" smtClean="0">
                        <a:latin typeface="Cambria Math" panose="02040503050406030204" pitchFamily="18" charset="0"/>
                        <a:ea typeface="宋体" panose="02010600030101010101" pitchFamily="2" charset="-122"/>
                      </a:rPr>
                      <m:t>−1)(</m:t>
                    </m:r>
                    <m:r>
                      <a:rPr lang="en-US" altLang="zh-CN" sz="1400" b="0" i="1" dirty="0" smtClean="0">
                        <a:latin typeface="Cambria Math" panose="02040503050406030204" pitchFamily="18" charset="0"/>
                        <a:ea typeface="宋体" panose="02010600030101010101" pitchFamily="2" charset="-122"/>
                      </a:rPr>
                      <m:t>𝑞</m:t>
                    </m:r>
                    <m:r>
                      <a:rPr lang="en-US" altLang="zh-CN" sz="1400" b="0" i="1" dirty="0" smtClean="0">
                        <a:latin typeface="Cambria Math" panose="02040503050406030204" pitchFamily="18" charset="0"/>
                        <a:ea typeface="宋体" panose="02010600030101010101" pitchFamily="2" charset="-122"/>
                      </a:rPr>
                      <m:t>−1)</m:t>
                    </m:r>
                  </m:oMath>
                </a14:m>
                <a:r>
                  <a:rPr lang="zh-CN" altLang="en-US" sz="1400" dirty="0">
                    <a:latin typeface="宋体" panose="02010600030101010101" pitchFamily="2" charset="-122"/>
                    <a:ea typeface="宋体" panose="02010600030101010101" pitchFamily="2" charset="-122"/>
                  </a:rPr>
                  <a:t>；</a:t>
                </a:r>
              </a:p>
              <a:p>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）任意选取一个大整数</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𝑒</m:t>
                    </m:r>
                  </m:oMath>
                </a14:m>
                <a:r>
                  <a:rPr lang="zh-CN" altLang="en-US" sz="1400" dirty="0">
                    <a:latin typeface="宋体" panose="02010600030101010101" pitchFamily="2" charset="-122"/>
                    <a:ea typeface="宋体" panose="02010600030101010101" pitchFamily="2" charset="-122"/>
                  </a:rPr>
                  <a:t>，满足</a:t>
                </a:r>
                <a14:m>
                  <m:oMath xmlns:m="http://schemas.openxmlformats.org/officeDocument/2006/math">
                    <m:func>
                      <m:funcPr>
                        <m:ctrlPr>
                          <a:rPr lang="en-US" altLang="zh-CN" sz="1400" b="0" i="1" smtClean="0">
                            <a:latin typeface="Cambria Math" panose="02040503050406030204" pitchFamily="18" charset="0"/>
                            <a:ea typeface="宋体" panose="02010600030101010101" pitchFamily="2" charset="-122"/>
                          </a:rPr>
                        </m:ctrlPr>
                      </m:funcPr>
                      <m:fName>
                        <m:r>
                          <m:rPr>
                            <m:sty m:val="p"/>
                          </m:rPr>
                          <a:rPr lang="en-US" altLang="zh-CN" sz="1400" b="0" i="0" smtClean="0">
                            <a:latin typeface="Cambria Math" panose="02040503050406030204" pitchFamily="18" charset="0"/>
                            <a:ea typeface="宋体" panose="02010600030101010101" pitchFamily="2" charset="-122"/>
                          </a:rPr>
                          <m:t>gcd</m:t>
                        </m:r>
                      </m:fName>
                      <m:e>
                        <m:d>
                          <m:dPr>
                            <m:ctrlPr>
                              <a:rPr lang="en-US" altLang="zh-CN" sz="1400" b="0" i="1" smtClean="0">
                                <a:latin typeface="Cambria Math" panose="02040503050406030204" pitchFamily="18" charset="0"/>
                                <a:ea typeface="宋体" panose="02010600030101010101" pitchFamily="2" charset="-122"/>
                              </a:rPr>
                            </m:ctrlPr>
                          </m:dPr>
                          <m:e>
                            <m:r>
                              <a:rPr lang="en-US" altLang="zh-CN" sz="1400" b="0" i="1" smtClean="0">
                                <a:latin typeface="Cambria Math" panose="02040503050406030204" pitchFamily="18" charset="0"/>
                                <a:ea typeface="宋体" panose="02010600030101010101" pitchFamily="2" charset="-122"/>
                              </a:rPr>
                              <m:t>𝑒</m:t>
                            </m:r>
                            <m:r>
                              <a:rPr lang="en-US" altLang="zh-CN" sz="1400" b="0" i="1" smtClean="0">
                                <a:latin typeface="Cambria Math" panose="02040503050406030204" pitchFamily="18" charset="0"/>
                                <a:ea typeface="宋体" panose="02010600030101010101" pitchFamily="2" charset="-122"/>
                              </a:rPr>
                              <m:t>,</m:t>
                            </m:r>
                            <m:r>
                              <a:rPr lang="zh-CN" altLang="en-US" sz="1400" b="0" i="1" smtClean="0">
                                <a:latin typeface="Cambria Math" panose="02040503050406030204" pitchFamily="18" charset="0"/>
                                <a:ea typeface="宋体" panose="02010600030101010101" pitchFamily="2" charset="-122"/>
                              </a:rPr>
                              <m:t>𝜑</m:t>
                            </m:r>
                            <m:d>
                              <m:dPr>
                                <m:ctrlPr>
                                  <a:rPr lang="en-US" altLang="zh-CN" sz="1400" b="0" i="1" smtClean="0">
                                    <a:latin typeface="Cambria Math" panose="02040503050406030204" pitchFamily="18" charset="0"/>
                                    <a:ea typeface="宋体" panose="02010600030101010101" pitchFamily="2" charset="-122"/>
                                  </a:rPr>
                                </m:ctrlPr>
                              </m:dPr>
                              <m:e>
                                <m:r>
                                  <a:rPr lang="en-US" altLang="zh-CN" sz="1400" b="0" i="1" smtClean="0">
                                    <a:latin typeface="Cambria Math" panose="02040503050406030204" pitchFamily="18" charset="0"/>
                                    <a:ea typeface="宋体" panose="02010600030101010101" pitchFamily="2" charset="-122"/>
                                  </a:rPr>
                                  <m:t>𝑛</m:t>
                                </m:r>
                              </m:e>
                            </m:d>
                          </m:e>
                        </m:d>
                      </m:e>
                    </m:func>
                    <m:r>
                      <a:rPr lang="en-US" altLang="zh-CN" sz="1400" b="0" i="1" smtClean="0">
                        <a:latin typeface="Cambria Math" panose="02040503050406030204" pitchFamily="18" charset="0"/>
                        <a:ea typeface="宋体" panose="02010600030101010101" pitchFamily="2" charset="-122"/>
                      </a:rPr>
                      <m:t>=1</m:t>
                    </m:r>
                  </m:oMath>
                </a14:m>
                <a:r>
                  <a:rPr lang="zh-CN" altLang="en-US" sz="1400" dirty="0">
                    <a:latin typeface="宋体" panose="02010600030101010101" pitchFamily="2" charset="-122"/>
                    <a:ea typeface="宋体" panose="02010600030101010101" pitchFamily="2" charset="-122"/>
                  </a:rPr>
                  <a:t>，</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𝑒</m:t>
                    </m:r>
                  </m:oMath>
                </a14:m>
                <a:r>
                  <a:rPr lang="zh-CN" altLang="en-US" sz="1400" dirty="0">
                    <a:latin typeface="宋体" panose="02010600030101010101" pitchFamily="2" charset="-122"/>
                    <a:ea typeface="宋体" panose="02010600030101010101" pitchFamily="2" charset="-122"/>
                  </a:rPr>
                  <a:t>用做加密密钥</a:t>
                </a:r>
                <a:r>
                  <a:rPr lang="en-US" altLang="zh-CN" sz="1400" dirty="0">
                    <a:latin typeface="宋体" panose="02010600030101010101" pitchFamily="2" charset="-122"/>
                    <a:ea typeface="宋体" panose="02010600030101010101" pitchFamily="2" charset="-122"/>
                  </a:rPr>
                  <a:t>(</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𝑒</m:t>
                    </m:r>
                  </m:oMath>
                </a14:m>
                <a:r>
                  <a:rPr lang="zh-CN" altLang="en-US" sz="1400" dirty="0">
                    <a:latin typeface="宋体" panose="02010600030101010101" pitchFamily="2" charset="-122"/>
                    <a:ea typeface="宋体" panose="02010600030101010101" pitchFamily="2" charset="-122"/>
                  </a:rPr>
                  <a:t>的选取</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所有大于</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𝑝</m:t>
                    </m:r>
                  </m:oMath>
                </a14:m>
                <a:r>
                  <a:rPr lang="zh-CN" altLang="en-US" sz="1400" dirty="0">
                    <a:latin typeface="宋体" panose="02010600030101010101" pitchFamily="2" charset="-122"/>
                    <a:ea typeface="宋体" panose="02010600030101010101" pitchFamily="2" charset="-122"/>
                  </a:rPr>
                  <a:t>和</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𝑞</m:t>
                    </m:r>
                  </m:oMath>
                </a14:m>
                <a:r>
                  <a:rPr lang="zh-CN" altLang="en-US" sz="1400" dirty="0">
                    <a:latin typeface="宋体" panose="02010600030101010101" pitchFamily="2" charset="-122"/>
                    <a:ea typeface="宋体" panose="02010600030101010101" pitchFamily="2" charset="-122"/>
                  </a:rPr>
                  <a:t>的素数都可）；</a:t>
                </a:r>
              </a:p>
              <a:p>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）确定的解密密钥</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𝑑</m:t>
                    </m:r>
                  </m:oMath>
                </a14:m>
                <a:r>
                  <a:rPr lang="zh-CN" altLang="en-US" sz="1400" dirty="0">
                    <a:latin typeface="宋体" panose="02010600030101010101" pitchFamily="2" charset="-122"/>
                    <a:ea typeface="宋体" panose="02010600030101010101" pitchFamily="2" charset="-122"/>
                  </a:rPr>
                  <a:t>，满足</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𝑒𝑑</m:t>
                    </m:r>
                    <m:r>
                      <a:rPr lang="en-US" altLang="zh-CN" sz="1400" b="0" i="1" smtClean="0">
                        <a:latin typeface="Cambria Math" panose="02040503050406030204" pitchFamily="18" charset="0"/>
                        <a:ea typeface="宋体" panose="02010600030101010101" pitchFamily="2" charset="-122"/>
                      </a:rPr>
                      <m:t>=1</m:t>
                    </m:r>
                    <m:r>
                      <a:rPr lang="en-US" altLang="zh-CN" sz="1400" b="0" i="1" smtClean="0">
                        <a:latin typeface="Cambria Math" panose="02040503050406030204" pitchFamily="18" charset="0"/>
                        <a:ea typeface="宋体" panose="02010600030101010101" pitchFamily="2" charset="-122"/>
                      </a:rPr>
                      <m:t>𝑚𝑜𝑑</m:t>
                    </m:r>
                    <m:r>
                      <a:rPr lang="en-US" altLang="zh-CN" sz="1400" b="0" i="1" smtClean="0">
                        <a:latin typeface="Cambria Math" panose="02040503050406030204" pitchFamily="18" charset="0"/>
                        <a:ea typeface="宋体" panose="02010600030101010101" pitchFamily="2" charset="-122"/>
                      </a:rPr>
                      <m:t>(</m:t>
                    </m:r>
                    <m:r>
                      <a:rPr lang="en-US" altLang="zh-CN" sz="1400" b="0" i="1" smtClean="0">
                        <a:latin typeface="Cambria Math" panose="02040503050406030204" pitchFamily="18" charset="0"/>
                        <a:ea typeface="宋体" panose="02010600030101010101" pitchFamily="2" charset="-122"/>
                      </a:rPr>
                      <m:t>𝑝</m:t>
                    </m:r>
                    <m:r>
                      <a:rPr lang="en-US" altLang="zh-CN" sz="1400" b="0" i="1" smtClean="0">
                        <a:latin typeface="Cambria Math" panose="02040503050406030204" pitchFamily="18" charset="0"/>
                        <a:ea typeface="宋体" panose="02010600030101010101" pitchFamily="2" charset="-122"/>
                      </a:rPr>
                      <m:t>−1)(</m:t>
                    </m:r>
                    <m:r>
                      <a:rPr lang="en-US" altLang="zh-CN" sz="1400" b="0" i="1" smtClean="0">
                        <a:latin typeface="Cambria Math" panose="02040503050406030204" pitchFamily="18" charset="0"/>
                        <a:ea typeface="宋体" panose="02010600030101010101" pitchFamily="2" charset="-122"/>
                      </a:rPr>
                      <m:t>𝑞</m:t>
                    </m:r>
                    <m:r>
                      <a:rPr lang="en-US" altLang="zh-CN" sz="1400" b="0" i="1" smtClean="0">
                        <a:latin typeface="Cambria Math" panose="02040503050406030204" pitchFamily="18" charset="0"/>
                        <a:ea typeface="宋体" panose="02010600030101010101" pitchFamily="2" charset="-122"/>
                      </a:rPr>
                      <m:t>−1)</m:t>
                    </m:r>
                  </m:oMath>
                </a14:m>
                <a:r>
                  <a:rPr lang="zh-CN" altLang="en-US" sz="1400" dirty="0">
                    <a:latin typeface="宋体" panose="02010600030101010101" pitchFamily="2" charset="-122"/>
                    <a:ea typeface="宋体" panose="02010600030101010101" pitchFamily="2" charset="-122"/>
                  </a:rPr>
                  <a:t>；</a:t>
                </a:r>
              </a:p>
              <a:p>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）公开整数</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𝑛</m:t>
                    </m:r>
                  </m:oMath>
                </a14:m>
                <a:r>
                  <a:rPr lang="zh-CN" altLang="en-US" sz="1400" dirty="0">
                    <a:latin typeface="宋体" panose="02010600030101010101" pitchFamily="2" charset="-122"/>
                    <a:ea typeface="宋体" panose="02010600030101010101" pitchFamily="2" charset="-122"/>
                  </a:rPr>
                  <a:t>和</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𝑒</m:t>
                    </m:r>
                  </m:oMath>
                </a14:m>
                <a:r>
                  <a:rPr lang="zh-CN" altLang="en-US" sz="1400" dirty="0">
                    <a:latin typeface="宋体" panose="02010600030101010101" pitchFamily="2" charset="-122"/>
                    <a:ea typeface="宋体" panose="02010600030101010101" pitchFamily="2" charset="-122"/>
                  </a:rPr>
                  <a:t>，秘密保</a:t>
                </a:r>
                <a14:m>
                  <m:oMath xmlns:m="http://schemas.openxmlformats.org/officeDocument/2006/math">
                    <m:r>
                      <a:rPr lang="zh-CN" altLang="en-US" sz="1400" i="1" dirty="0" smtClean="0">
                        <a:latin typeface="Cambria Math" panose="02040503050406030204" pitchFamily="18" charset="0"/>
                        <a:ea typeface="宋体" panose="02010600030101010101" pitchFamily="2" charset="-122"/>
                      </a:rPr>
                      <m:t>存</m:t>
                    </m:r>
                    <m:r>
                      <a:rPr lang="en-US" altLang="zh-CN" sz="1400" i="1" dirty="0" smtClean="0">
                        <a:latin typeface="Cambria Math" panose="02040503050406030204" pitchFamily="18" charset="0"/>
                        <a:ea typeface="宋体" panose="02010600030101010101" pitchFamily="2" charset="-122"/>
                      </a:rPr>
                      <m:t>𝑑</m:t>
                    </m:r>
                  </m:oMath>
                </a14:m>
                <a:r>
                  <a:rPr lang="zh-CN" altLang="en-US" sz="1400" dirty="0">
                    <a:latin typeface="宋体" panose="02010600030101010101" pitchFamily="2" charset="-122"/>
                    <a:ea typeface="宋体" panose="02010600030101010101" pitchFamily="2" charset="-122"/>
                  </a:rPr>
                  <a:t>；</a:t>
                </a:r>
              </a:p>
              <a:p>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5</a:t>
                </a:r>
                <a:r>
                  <a:rPr lang="zh-CN" altLang="en-US" sz="1400" dirty="0">
                    <a:latin typeface="宋体" panose="02010600030101010101" pitchFamily="2" charset="-122"/>
                    <a:ea typeface="宋体" panose="02010600030101010101" pitchFamily="2" charset="-122"/>
                  </a:rPr>
                  <a:t>）将明文</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𝑚</m:t>
                    </m:r>
                  </m:oMath>
                </a14:m>
                <a:r>
                  <a:rPr lang="zh-CN" altLang="en-US" sz="1400" dirty="0">
                    <a:latin typeface="宋体" panose="02010600030101010101" pitchFamily="2" charset="-122"/>
                    <a:ea typeface="宋体" panose="02010600030101010101" pitchFamily="2" charset="-122"/>
                  </a:rPr>
                  <a:t>（</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𝑚</m:t>
                    </m:r>
                    <m:r>
                      <a:rPr lang="en-US" altLang="zh-CN" sz="1400" i="1" dirty="0" smtClean="0">
                        <a:latin typeface="Cambria Math" panose="02040503050406030204" pitchFamily="18" charset="0"/>
                        <a:ea typeface="宋体" panose="02010600030101010101" pitchFamily="2" charset="-122"/>
                      </a:rPr>
                      <m:t>&lt;</m:t>
                    </m:r>
                    <m:r>
                      <a:rPr lang="en-US" altLang="zh-CN" sz="1400" i="1" dirty="0" smtClean="0">
                        <a:latin typeface="Cambria Math" panose="02040503050406030204" pitchFamily="18" charset="0"/>
                        <a:ea typeface="宋体" panose="02010600030101010101" pitchFamily="2" charset="-122"/>
                      </a:rPr>
                      <m:t>𝑛</m:t>
                    </m:r>
                  </m:oMath>
                </a14:m>
                <a:r>
                  <a:rPr lang="zh-CN" altLang="en-US" sz="1400" dirty="0">
                    <a:latin typeface="宋体" panose="02010600030101010101" pitchFamily="2" charset="-122"/>
                    <a:ea typeface="宋体" panose="02010600030101010101" pitchFamily="2" charset="-122"/>
                  </a:rPr>
                  <a:t>是一个整数）加密成密文</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𝑐</m:t>
                    </m:r>
                  </m:oMath>
                </a14:m>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宋体" panose="02010600030101010101" pitchFamily="2" charset="-122"/>
                        </a:rPr>
                        <m:t>𝑐</m:t>
                      </m:r>
                      <m:r>
                        <a:rPr lang="en-US" altLang="zh-CN" sz="1400" b="0" i="1" smtClean="0">
                          <a:latin typeface="Cambria Math" panose="02040503050406030204" pitchFamily="18" charset="0"/>
                          <a:ea typeface="宋体" panose="02010600030101010101" pitchFamily="2" charset="-122"/>
                        </a:rPr>
                        <m:t>=</m:t>
                      </m:r>
                      <m:sSup>
                        <m:sSupPr>
                          <m:ctrlPr>
                            <a:rPr lang="en-US" altLang="zh-CN" sz="1400" b="0" i="1" smtClean="0">
                              <a:latin typeface="Cambria Math" panose="02040503050406030204" pitchFamily="18" charset="0"/>
                              <a:ea typeface="宋体" panose="02010600030101010101" pitchFamily="2" charset="-122"/>
                            </a:rPr>
                          </m:ctrlPr>
                        </m:sSupPr>
                        <m:e>
                          <m:r>
                            <a:rPr lang="en-US" altLang="zh-CN" sz="1400" b="0" i="1" smtClean="0">
                              <a:latin typeface="Cambria Math" panose="02040503050406030204" pitchFamily="18" charset="0"/>
                              <a:ea typeface="宋体" panose="02010600030101010101" pitchFamily="2" charset="-122"/>
                            </a:rPr>
                            <m:t>𝑚</m:t>
                          </m:r>
                        </m:e>
                        <m:sup>
                          <m:r>
                            <a:rPr lang="en-US" altLang="zh-CN" sz="1400" b="0" i="1" smtClean="0">
                              <a:latin typeface="Cambria Math" panose="02040503050406030204" pitchFamily="18" charset="0"/>
                              <a:ea typeface="宋体" panose="02010600030101010101" pitchFamily="2" charset="-122"/>
                            </a:rPr>
                            <m:t>𝑒</m:t>
                          </m:r>
                        </m:sup>
                      </m:sSup>
                      <m:r>
                        <a:rPr lang="en-US" altLang="zh-CN" sz="1400" b="0" i="1" smtClean="0">
                          <a:latin typeface="Cambria Math" panose="02040503050406030204" pitchFamily="18" charset="0"/>
                          <a:ea typeface="宋体" panose="02010600030101010101" pitchFamily="2" charset="-122"/>
                        </a:rPr>
                        <m:t>𝑚𝑜𝑑𝑛</m:t>
                      </m:r>
                    </m:oMath>
                  </m:oMathPara>
                </a14:m>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6</a:t>
                </a:r>
                <a:r>
                  <a:rPr lang="zh-CN" altLang="en-US" sz="1400" dirty="0">
                    <a:latin typeface="宋体" panose="02010600030101010101" pitchFamily="2" charset="-122"/>
                    <a:ea typeface="宋体" panose="02010600030101010101" pitchFamily="2" charset="-122"/>
                  </a:rPr>
                  <a:t>）将密文</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𝑐</m:t>
                    </m:r>
                  </m:oMath>
                </a14:m>
                <a:r>
                  <a:rPr lang="zh-CN" altLang="en-US" sz="1400" dirty="0">
                    <a:latin typeface="宋体" panose="02010600030101010101" pitchFamily="2" charset="-122"/>
                    <a:ea typeface="宋体" panose="02010600030101010101" pitchFamily="2" charset="-122"/>
                  </a:rPr>
                  <a:t>解密为明文</a:t>
                </a:r>
                <a14:m>
                  <m:oMath xmlns:m="http://schemas.openxmlformats.org/officeDocument/2006/math">
                    <m:r>
                      <a:rPr lang="en-US" altLang="zh-CN" sz="1400" i="1" dirty="0" smtClean="0">
                        <a:latin typeface="Cambria Math" panose="02040503050406030204" pitchFamily="18" charset="0"/>
                        <a:ea typeface="宋体" panose="02010600030101010101" pitchFamily="2" charset="-122"/>
                      </a:rPr>
                      <m:t>𝑚</m:t>
                    </m:r>
                  </m:oMath>
                </a14:m>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宋体" panose="02010600030101010101" pitchFamily="2" charset="-122"/>
                        </a:rPr>
                        <m:t>𝑚</m:t>
                      </m:r>
                      <m:r>
                        <a:rPr lang="en-US" altLang="zh-CN" sz="1400" b="0" i="1" smtClean="0">
                          <a:latin typeface="Cambria Math" panose="02040503050406030204" pitchFamily="18" charset="0"/>
                          <a:ea typeface="宋体" panose="02010600030101010101" pitchFamily="2" charset="-122"/>
                        </a:rPr>
                        <m:t>=</m:t>
                      </m:r>
                      <m:sSup>
                        <m:sSupPr>
                          <m:ctrlPr>
                            <a:rPr lang="en-US" altLang="zh-CN" sz="1400" b="0" i="1" smtClean="0">
                              <a:latin typeface="Cambria Math" panose="02040503050406030204" pitchFamily="18" charset="0"/>
                              <a:ea typeface="宋体" panose="02010600030101010101" pitchFamily="2" charset="-122"/>
                            </a:rPr>
                          </m:ctrlPr>
                        </m:sSupPr>
                        <m:e>
                          <m:r>
                            <a:rPr lang="en-US" altLang="zh-CN" sz="1400" b="0" i="1" smtClean="0">
                              <a:latin typeface="Cambria Math" panose="02040503050406030204" pitchFamily="18" charset="0"/>
                              <a:ea typeface="宋体" panose="02010600030101010101" pitchFamily="2" charset="-122"/>
                            </a:rPr>
                            <m:t>𝑐</m:t>
                          </m:r>
                        </m:e>
                        <m:sup>
                          <m:r>
                            <a:rPr lang="en-US" altLang="zh-CN" sz="1400" b="0" i="1" smtClean="0">
                              <a:latin typeface="Cambria Math" panose="02040503050406030204" pitchFamily="18" charset="0"/>
                              <a:ea typeface="宋体" panose="02010600030101010101" pitchFamily="2" charset="-122"/>
                            </a:rPr>
                            <m:t>𝑑</m:t>
                          </m:r>
                        </m:sup>
                      </m:sSup>
                      <m:r>
                        <a:rPr lang="en-US" altLang="zh-CN" sz="1400" b="0" i="1" smtClean="0">
                          <a:latin typeface="Cambria Math" panose="02040503050406030204" pitchFamily="18" charset="0"/>
                          <a:ea typeface="宋体" panose="02010600030101010101" pitchFamily="2" charset="-122"/>
                        </a:rPr>
                        <m:t>𝑚𝑜𝑑𝑛</m:t>
                      </m:r>
                    </m:oMath>
                  </m:oMathPara>
                </a14:m>
                <a:endParaRPr lang="en-US" altLang="zh-CN" sz="1400" dirty="0">
                  <a:latin typeface="宋体" panose="02010600030101010101" pitchFamily="2" charset="-122"/>
                  <a:ea typeface="宋体" panose="02010600030101010101" pitchFamily="2" charset="-122"/>
                </a:endParaRPr>
              </a:p>
            </p:txBody>
          </p:sp>
        </mc:Choice>
        <mc:Fallback>
          <p:sp>
            <p:nvSpPr>
              <p:cNvPr id="9" name="文本框 8">
                <a:extLst>
                  <a:ext uri="{FF2B5EF4-FFF2-40B4-BE49-F238E27FC236}">
                    <a16:creationId xmlns:a16="http://schemas.microsoft.com/office/drawing/2014/main" id="{F7170B10-7EBD-47E4-85AB-A3BE81303653}"/>
                  </a:ext>
                </a:extLst>
              </p:cNvPr>
              <p:cNvSpPr txBox="1">
                <a:spLocks noRot="1" noChangeAspect="1" noMove="1" noResize="1" noEditPoints="1" noAdjustHandles="1" noChangeArrowheads="1" noChangeShapeType="1" noTextEdit="1"/>
              </p:cNvSpPr>
              <p:nvPr/>
            </p:nvSpPr>
            <p:spPr>
              <a:xfrm>
                <a:off x="740648" y="2557421"/>
                <a:ext cx="4924141" cy="2493696"/>
              </a:xfrm>
              <a:prstGeom prst="rect">
                <a:avLst/>
              </a:prstGeom>
              <a:blipFill>
                <a:blip r:embed="rId4"/>
                <a:stretch>
                  <a:fillRect l="-247" t="-243"/>
                </a:stretch>
              </a:blipFill>
              <a:ln>
                <a:solidFill>
                  <a:srgbClr val="0070C0"/>
                </a:solidFill>
              </a:ln>
            </p:spPr>
            <p:txBody>
              <a:bodyPr/>
              <a:lstStyle/>
              <a:p>
                <a:r>
                  <a:rPr lang="zh-CN" altLang="en-US">
                    <a:noFill/>
                  </a:rPr>
                  <a:t> </a:t>
                </a:r>
              </a:p>
            </p:txBody>
          </p:sp>
        </mc:Fallback>
      </mc:AlternateContent>
    </p:spTree>
    <p:extLst>
      <p:ext uri="{BB962C8B-B14F-4D97-AF65-F5344CB8AC3E}">
        <p14:creationId xmlns:p14="http://schemas.microsoft.com/office/powerpoint/2010/main" val="144061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9529482" y="630402"/>
            <a:ext cx="2375647" cy="369332"/>
          </a:xfrm>
          <a:prstGeom prst="rect">
            <a:avLst/>
          </a:prstGeom>
          <a:noFill/>
        </p:spPr>
        <p:txBody>
          <a:bodyPr wrap="square">
            <a:spAutoFit/>
          </a:bodyPr>
          <a:lstStyle/>
          <a:p>
            <a:r>
              <a:rPr lang="en-US" altLang="zh-CN" sz="1800" dirty="0" err="1">
                <a:solidFill>
                  <a:srgbClr val="000000"/>
                </a:solidFill>
                <a:effectLst/>
                <a:latin typeface="Times New Roman" panose="02020603050405020304" pitchFamily="18" charset="0"/>
                <a:cs typeface="Times New Roman" panose="02020603050405020304" pitchFamily="18" charset="0"/>
              </a:rPr>
              <a:t>Sanitizable</a:t>
            </a:r>
            <a:r>
              <a:rPr lang="en-US" altLang="zh-CN" sz="1800" dirty="0">
                <a:solidFill>
                  <a:srgbClr val="000000"/>
                </a:solidFill>
                <a:effectLst/>
                <a:latin typeface="Times New Roman" panose="02020603050405020304" pitchFamily="18" charset="0"/>
                <a:cs typeface="Times New Roman" panose="02020603050405020304" pitchFamily="18" charset="0"/>
              </a:rPr>
              <a:t> Signature</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1AD9BE6A-FFCA-4F11-B265-482E5F255673}"/>
              </a:ext>
            </a:extLst>
          </p:cNvPr>
          <p:cNvPicPr>
            <a:picLocks noChangeAspect="1"/>
          </p:cNvPicPr>
          <p:nvPr/>
        </p:nvPicPr>
        <p:blipFill>
          <a:blip r:embed="rId3"/>
          <a:stretch>
            <a:fillRect/>
          </a:stretch>
        </p:blipFill>
        <p:spPr>
          <a:xfrm>
            <a:off x="895037" y="3926731"/>
            <a:ext cx="5342083" cy="914479"/>
          </a:xfrm>
          <a:prstGeom prst="rect">
            <a:avLst/>
          </a:prstGeom>
        </p:spPr>
      </p:pic>
      <p:pic>
        <p:nvPicPr>
          <p:cNvPr id="15" name="图片 14">
            <a:extLst>
              <a:ext uri="{FF2B5EF4-FFF2-40B4-BE49-F238E27FC236}">
                <a16:creationId xmlns:a16="http://schemas.microsoft.com/office/drawing/2014/main" id="{6B8EED81-7C74-48EC-A9D1-672AEA8FC918}"/>
              </a:ext>
            </a:extLst>
          </p:cNvPr>
          <p:cNvPicPr>
            <a:picLocks noChangeAspect="1"/>
          </p:cNvPicPr>
          <p:nvPr/>
        </p:nvPicPr>
        <p:blipFill rotWithShape="1">
          <a:blip r:embed="rId4"/>
          <a:srcRect t="30888"/>
          <a:stretch/>
        </p:blipFill>
        <p:spPr>
          <a:xfrm>
            <a:off x="6443525" y="3824809"/>
            <a:ext cx="5349704" cy="2164646"/>
          </a:xfrm>
          <a:prstGeom prst="rect">
            <a:avLst/>
          </a:prstGeom>
        </p:spPr>
      </p:pic>
      <p:pic>
        <p:nvPicPr>
          <p:cNvPr id="18" name="图片 17">
            <a:extLst>
              <a:ext uri="{FF2B5EF4-FFF2-40B4-BE49-F238E27FC236}">
                <a16:creationId xmlns:a16="http://schemas.microsoft.com/office/drawing/2014/main" id="{AE32E660-77EF-4BED-879F-112104B0CF60}"/>
              </a:ext>
            </a:extLst>
          </p:cNvPr>
          <p:cNvPicPr>
            <a:picLocks noChangeAspect="1"/>
          </p:cNvPicPr>
          <p:nvPr/>
        </p:nvPicPr>
        <p:blipFill rotWithShape="1">
          <a:blip r:embed="rId4"/>
          <a:srcRect b="68245"/>
          <a:stretch/>
        </p:blipFill>
        <p:spPr>
          <a:xfrm>
            <a:off x="895037" y="4879313"/>
            <a:ext cx="5349704" cy="994596"/>
          </a:xfrm>
          <a:prstGeom prst="rect">
            <a:avLst/>
          </a:prstGeom>
        </p:spPr>
      </p:pic>
      <p:grpSp>
        <p:nvGrpSpPr>
          <p:cNvPr id="20" name="组合 19">
            <a:extLst>
              <a:ext uri="{FF2B5EF4-FFF2-40B4-BE49-F238E27FC236}">
                <a16:creationId xmlns:a16="http://schemas.microsoft.com/office/drawing/2014/main" id="{4B979F1C-5314-45A6-8DEC-18B189AFD32D}"/>
              </a:ext>
            </a:extLst>
          </p:cNvPr>
          <p:cNvGrpSpPr/>
          <p:nvPr/>
        </p:nvGrpSpPr>
        <p:grpSpPr>
          <a:xfrm>
            <a:off x="2129540" y="1253551"/>
            <a:ext cx="8230402" cy="2442662"/>
            <a:chOff x="2129540" y="1253551"/>
            <a:chExt cx="8230402" cy="2442662"/>
          </a:xfrm>
        </p:grpSpPr>
        <p:grpSp>
          <p:nvGrpSpPr>
            <p:cNvPr id="16" name="组合 15">
              <a:extLst>
                <a:ext uri="{FF2B5EF4-FFF2-40B4-BE49-F238E27FC236}">
                  <a16:creationId xmlns:a16="http://schemas.microsoft.com/office/drawing/2014/main" id="{525551C6-88F9-4099-9EFC-F8A78C405B0B}"/>
                </a:ext>
              </a:extLst>
            </p:cNvPr>
            <p:cNvGrpSpPr/>
            <p:nvPr/>
          </p:nvGrpSpPr>
          <p:grpSpPr>
            <a:xfrm>
              <a:off x="2129540" y="1253551"/>
              <a:ext cx="8230402" cy="2442662"/>
              <a:chOff x="1709336" y="1155261"/>
              <a:chExt cx="8835641" cy="3085704"/>
            </a:xfrm>
          </p:grpSpPr>
          <p:pic>
            <p:nvPicPr>
              <p:cNvPr id="3" name="图片 2">
                <a:extLst>
                  <a:ext uri="{FF2B5EF4-FFF2-40B4-BE49-F238E27FC236}">
                    <a16:creationId xmlns:a16="http://schemas.microsoft.com/office/drawing/2014/main" id="{36CAD2DD-F599-4D22-973E-0A122DD9E0A4}"/>
                  </a:ext>
                </a:extLst>
              </p:cNvPr>
              <p:cNvPicPr>
                <a:picLocks noChangeAspect="1"/>
              </p:cNvPicPr>
              <p:nvPr/>
            </p:nvPicPr>
            <p:blipFill>
              <a:blip r:embed="rId5"/>
              <a:stretch>
                <a:fillRect/>
              </a:stretch>
            </p:blipFill>
            <p:spPr>
              <a:xfrm>
                <a:off x="1823634" y="1155261"/>
                <a:ext cx="8544727" cy="1483931"/>
              </a:xfrm>
              <a:prstGeom prst="rect">
                <a:avLst/>
              </a:prstGeom>
            </p:spPr>
          </p:pic>
          <p:pic>
            <p:nvPicPr>
              <p:cNvPr id="9" name="图片 8">
                <a:extLst>
                  <a:ext uri="{FF2B5EF4-FFF2-40B4-BE49-F238E27FC236}">
                    <a16:creationId xmlns:a16="http://schemas.microsoft.com/office/drawing/2014/main" id="{D337FECB-7966-4DB0-B0C1-04E4C184EBCD}"/>
                  </a:ext>
                </a:extLst>
              </p:cNvPr>
              <p:cNvPicPr>
                <a:picLocks noChangeAspect="1"/>
              </p:cNvPicPr>
              <p:nvPr/>
            </p:nvPicPr>
            <p:blipFill>
              <a:blip r:embed="rId5"/>
              <a:stretch>
                <a:fillRect/>
              </a:stretch>
            </p:blipFill>
            <p:spPr>
              <a:xfrm>
                <a:off x="1709336" y="2757034"/>
                <a:ext cx="8544727" cy="1483931"/>
              </a:xfrm>
              <a:prstGeom prst="rect">
                <a:avLst/>
              </a:prstGeom>
            </p:spPr>
          </p:pic>
          <p:sp>
            <p:nvSpPr>
              <p:cNvPr id="2" name="箭头: 下 1">
                <a:extLst>
                  <a:ext uri="{FF2B5EF4-FFF2-40B4-BE49-F238E27FC236}">
                    <a16:creationId xmlns:a16="http://schemas.microsoft.com/office/drawing/2014/main" id="{7C2C7DD1-12EE-4E7B-8E43-1B0878F962EF}"/>
                  </a:ext>
                </a:extLst>
              </p:cNvPr>
              <p:cNvSpPr/>
              <p:nvPr/>
            </p:nvSpPr>
            <p:spPr>
              <a:xfrm>
                <a:off x="5867400" y="2447925"/>
                <a:ext cx="228600" cy="3862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AEC5309B-170B-44BC-ABA8-8B45787CED80}"/>
                  </a:ext>
                </a:extLst>
              </p:cNvPr>
              <p:cNvGrpSpPr/>
              <p:nvPr/>
            </p:nvGrpSpPr>
            <p:grpSpPr>
              <a:xfrm>
                <a:off x="6315742" y="2923437"/>
                <a:ext cx="4229235" cy="473465"/>
                <a:chOff x="1602808" y="2639192"/>
                <a:chExt cx="4229235" cy="473465"/>
              </a:xfrm>
            </p:grpSpPr>
            <p:sp>
              <p:nvSpPr>
                <p:cNvPr id="6" name="矩形 5">
                  <a:extLst>
                    <a:ext uri="{FF2B5EF4-FFF2-40B4-BE49-F238E27FC236}">
                      <a16:creationId xmlns:a16="http://schemas.microsoft.com/office/drawing/2014/main" id="{13C68C4A-BC39-4F88-A236-136111393451}"/>
                    </a:ext>
                  </a:extLst>
                </p:cNvPr>
                <p:cNvSpPr/>
                <p:nvPr/>
              </p:nvSpPr>
              <p:spPr>
                <a:xfrm>
                  <a:off x="1602808" y="2639192"/>
                  <a:ext cx="4140767" cy="4734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3F39CFA-B406-4F61-8A89-E488E0147AA5}"/>
                        </a:ext>
                      </a:extLst>
                    </p:cNvPr>
                    <p:cNvSpPr txBox="1"/>
                    <p:nvPr/>
                  </p:nvSpPr>
                  <p:spPr>
                    <a:xfrm>
                      <a:off x="1602808" y="2713793"/>
                      <a:ext cx="4229235" cy="276999"/>
                    </a:xfrm>
                    <a:prstGeom prst="rect">
                      <a:avLst/>
                    </a:prstGeom>
                    <a:noFill/>
                  </p:spPr>
                  <p:txBody>
                    <a:bodyPr wrap="none" lIns="0" tIns="0" rIns="0" bIns="0" rtlCol="0">
                      <a:spAutoFit/>
                    </a:bodyPr>
                    <a:lstStyle/>
                    <a:p>
                      <a14:m>
                        <m:oMath xmlns:m="http://schemas.openxmlformats.org/officeDocument/2006/math">
                          <m:r>
                            <a:rPr lang="en-US" altLang="zh-CN" b="1" i="1" smtClean="0">
                              <a:effectLst>
                                <a:outerShdw blurRad="38100" dist="38100" dir="2700000" algn="tl">
                                  <a:srgbClr val="000000">
                                    <a:alpha val="43137"/>
                                  </a:srgbClr>
                                </a:outerShdw>
                              </a:effectLst>
                              <a:latin typeface="Cambria Math" panose="02040503050406030204" pitchFamily="18" charset="0"/>
                            </a:rPr>
                            <m:t>𝒉𝒂𝒔𝒉</m:t>
                          </m:r>
                          <m:r>
                            <a:rPr lang="en-US" altLang="zh-CN" b="1" i="1" smtClean="0">
                              <a:effectLst>
                                <a:outerShdw blurRad="38100" dist="38100" dir="2700000" algn="tl">
                                  <a:srgbClr val="000000">
                                    <a:alpha val="43137"/>
                                  </a:srgbClr>
                                </a:outerShdw>
                              </a:effectLst>
                              <a:latin typeface="Cambria Math" panose="02040503050406030204" pitchFamily="18" charset="0"/>
                            </a:rPr>
                            <m:t> (</m:t>
                          </m:r>
                          <m:r>
                            <a:rPr lang="en-US" altLang="zh-CN" b="1" i="1" smtClean="0">
                              <a:effectLst>
                                <a:outerShdw blurRad="38100" dist="38100" dir="2700000" algn="tl">
                                  <a:srgbClr val="000000">
                                    <a:alpha val="43137"/>
                                  </a:srgbClr>
                                </a:outerShdw>
                              </a:effectLst>
                              <a:latin typeface="Cambria Math" panose="02040503050406030204" pitchFamily="18" charset="0"/>
                            </a:rPr>
                            <m:t>𝒎</m:t>
                          </m:r>
                          <m:d>
                            <m:dPr>
                              <m:begChr m:val="["/>
                              <m:endChr m:val="]"/>
                              <m:ctrlPr>
                                <a:rPr lang="en-US" altLang="zh-CN" b="1" i="1" smtClean="0">
                                  <a:effectLst>
                                    <a:outerShdw blurRad="38100" dist="38100" dir="2700000" algn="tl">
                                      <a:srgbClr val="000000">
                                        <a:alpha val="43137"/>
                                      </a:srgbClr>
                                    </a:outerShdw>
                                  </a:effectLst>
                                  <a:latin typeface="Cambria Math" panose="02040503050406030204" pitchFamily="18" charset="0"/>
                                </a:rPr>
                              </m:ctrlPr>
                            </m:dPr>
                            <m:e>
                              <m:r>
                                <a:rPr lang="en-US" altLang="zh-CN" b="1" i="1" smtClean="0">
                                  <a:effectLst>
                                    <a:outerShdw blurRad="38100" dist="38100" dir="2700000" algn="tl">
                                      <a:srgbClr val="000000">
                                        <a:alpha val="43137"/>
                                      </a:srgbClr>
                                    </a:outerShdw>
                                  </a:effectLst>
                                  <a:latin typeface="Cambria Math" panose="02040503050406030204" pitchFamily="18" charset="0"/>
                                </a:rPr>
                                <m:t>𝟏</m:t>
                              </m:r>
                            </m:e>
                          </m:d>
                          <m:r>
                            <a:rPr lang="en-US" altLang="zh-CN" b="1" i="1" smtClean="0">
                              <a:effectLst>
                                <a:outerShdw blurRad="38100" dist="38100" dir="2700000" algn="tl">
                                  <a:srgbClr val="000000">
                                    <a:alpha val="43137"/>
                                  </a:srgbClr>
                                </a:outerShdw>
                              </a:effectLst>
                              <a:latin typeface="Cambria Math" panose="02040503050406030204" pitchFamily="18" charset="0"/>
                            </a:rPr>
                            <m:t> </m:t>
                          </m:r>
                          <m:r>
                            <a:rPr lang="en-US" altLang="zh-CN" b="1" i="1" smtClean="0">
                              <a:effectLst>
                                <a:outerShdw blurRad="38100" dist="38100" dir="2700000" algn="tl">
                                  <a:srgbClr val="000000">
                                    <a:alpha val="43137"/>
                                  </a:srgbClr>
                                </a:outerShdw>
                              </a:effectLst>
                              <a:latin typeface="Cambria Math" panose="02040503050406030204" pitchFamily="18" charset="0"/>
                            </a:rPr>
                            <m:t>𝒎</m:t>
                          </m:r>
                          <m:d>
                            <m:dPr>
                              <m:begChr m:val="["/>
                              <m:endChr m:val="]"/>
                              <m:ctrlPr>
                                <a:rPr lang="en-US" altLang="zh-CN" b="1" i="1" smtClean="0">
                                  <a:effectLst>
                                    <a:outerShdw blurRad="38100" dist="38100" dir="2700000" algn="tl">
                                      <a:srgbClr val="000000">
                                        <a:alpha val="43137"/>
                                      </a:srgbClr>
                                    </a:outerShdw>
                                  </a:effectLst>
                                  <a:latin typeface="Cambria Math" panose="02040503050406030204" pitchFamily="18" charset="0"/>
                                </a:rPr>
                              </m:ctrlPr>
                            </m:dPr>
                            <m:e>
                              <m:r>
                                <a:rPr lang="en-US" altLang="zh-CN" b="1" i="1" smtClean="0">
                                  <a:effectLst>
                                    <a:outerShdw blurRad="38100" dist="38100" dir="2700000" algn="tl">
                                      <a:srgbClr val="000000">
                                        <a:alpha val="43137"/>
                                      </a:srgbClr>
                                    </a:outerShdw>
                                  </a:effectLst>
                                  <a:latin typeface="Cambria Math" panose="02040503050406030204" pitchFamily="18" charset="0"/>
                                </a:rPr>
                                <m:t>𝟐</m:t>
                              </m:r>
                            </m:e>
                          </m:d>
                          <m:r>
                            <a:rPr lang="en-US" altLang="zh-CN" b="1" i="1" smtClean="0">
                              <a:effectLst>
                                <a:outerShdw blurRad="38100" dist="38100" dir="2700000" algn="tl">
                                  <a:srgbClr val="000000">
                                    <a:alpha val="43137"/>
                                  </a:srgbClr>
                                </a:outerShdw>
                              </a:effectLst>
                              <a:latin typeface="Cambria Math" panose="02040503050406030204" pitchFamily="18" charset="0"/>
                            </a:rPr>
                            <m:t> </m:t>
                          </m:r>
                          <m:sSup>
                            <m:sSupPr>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pPr>
                            <m:e>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t>𝒎</m:t>
                              </m:r>
                            </m:e>
                            <m:sup>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t>′</m:t>
                              </m:r>
                            </m:sup>
                          </m:sSup>
                          <m:d>
                            <m:dPr>
                              <m:begChr m:val="["/>
                              <m:endChr m:val="]"/>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ctrlPr>
                            </m:dPr>
                            <m:e>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t>𝟑</m:t>
                              </m:r>
                            </m:e>
                          </m:d>
                          <m:r>
                            <a:rPr lang="en-US" altLang="zh-CN" b="1" i="1" smtClean="0">
                              <a:effectLst>
                                <a:outerShdw blurRad="38100" dist="38100" dir="2700000" algn="tl">
                                  <a:srgbClr val="000000">
                                    <a:alpha val="43137"/>
                                  </a:srgbClr>
                                </a:outerShdw>
                              </a:effectLst>
                              <a:latin typeface="Cambria Math" panose="02040503050406030204" pitchFamily="18" charset="0"/>
                            </a:rPr>
                            <m:t>,</m:t>
                          </m:r>
                          <m:r>
                            <a:rPr lang="en-US" altLang="zh-CN" b="1" i="1" smtClean="0">
                              <a:effectLst>
                                <a:outerShdw blurRad="38100" dist="38100" dir="2700000" algn="tl">
                                  <a:srgbClr val="000000">
                                    <a:alpha val="43137"/>
                                  </a:srgbClr>
                                </a:outerShdw>
                              </a:effectLst>
                              <a:latin typeface="Cambria Math" panose="02040503050406030204" pitchFamily="18" charset="0"/>
                            </a:rPr>
                            <m:t>𝑨</m:t>
                          </m:r>
                          <m:r>
                            <a:rPr lang="en-US" altLang="zh-CN" b="1" i="1" smtClean="0">
                              <a:effectLst>
                                <a:outerShdw blurRad="38100" dist="38100" dir="2700000" algn="tl">
                                  <a:srgbClr val="000000">
                                    <a:alpha val="43137"/>
                                  </a:srgbClr>
                                </a:outerShdw>
                              </a:effectLst>
                              <a:latin typeface="Cambria Math" panose="02040503050406030204" pitchFamily="18" charset="0"/>
                            </a:rPr>
                            <m:t>,</m:t>
                          </m:r>
                          <m:r>
                            <a:rPr lang="en-US" altLang="zh-CN" b="1" i="1" smtClean="0">
                              <a:effectLst>
                                <a:outerShdw blurRad="38100" dist="38100" dir="2700000" algn="tl">
                                  <a:srgbClr val="000000">
                                    <a:alpha val="43137"/>
                                  </a:srgbClr>
                                </a:outerShdw>
                              </a:effectLst>
                              <a:latin typeface="Cambria Math" panose="02040503050406030204" pitchFamily="18" charset="0"/>
                            </a:rPr>
                            <m:t>𝒕</m:t>
                          </m:r>
                          <m:r>
                            <a:rPr lang="en-US" altLang="zh-CN" b="1" i="1" smtClean="0">
                              <a:effectLst>
                                <a:outerShdw blurRad="38100" dist="38100" dir="2700000" algn="tl">
                                  <a:srgbClr val="000000">
                                    <a:alpha val="43137"/>
                                  </a:srgbClr>
                                </a:outerShdw>
                              </a:effectLst>
                              <a:latin typeface="Cambria Math" panose="02040503050406030204" pitchFamily="18" charset="0"/>
                            </a:rPr>
                            <m:t>)→(</m:t>
                          </m:r>
                          <m:sSup>
                            <m:sSupPr>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pPr>
                            <m:e>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𝒉</m:t>
                              </m:r>
                            </m:e>
                            <m:sup>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up>
                          </m:sSup>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𝒓</m:t>
                          </m:r>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oMath>
                      </a14:m>
                      <a:r>
                        <a:rPr lang="zh-CN" altLang="en-US" b="1" i="1" dirty="0">
                          <a:solidFill>
                            <a:srgbClr val="FF0000"/>
                          </a:solidFill>
                          <a:effectLst>
                            <a:outerShdw blurRad="38100" dist="38100" dir="2700000" algn="tl">
                              <a:srgbClr val="000000">
                                <a:alpha val="43137"/>
                              </a:srgbClr>
                            </a:outerShdw>
                          </a:effectLst>
                        </a:rPr>
                        <a:t> </a:t>
                      </a:r>
                      <a:endParaRPr lang="zh-CN" altLang="en-US" b="1" i="1" dirty="0">
                        <a:effectLst>
                          <a:outerShdw blurRad="38100" dist="38100" dir="2700000" algn="tl">
                            <a:srgbClr val="000000">
                              <a:alpha val="43137"/>
                            </a:srgbClr>
                          </a:outerShdw>
                        </a:effectLst>
                      </a:endParaRPr>
                    </a:p>
                  </p:txBody>
                </p:sp>
              </mc:Choice>
              <mc:Fallback xmlns="">
                <p:sp>
                  <p:nvSpPr>
                    <p:cNvPr id="4" name="文本框 3">
                      <a:extLst>
                        <a:ext uri="{FF2B5EF4-FFF2-40B4-BE49-F238E27FC236}">
                          <a16:creationId xmlns:a16="http://schemas.microsoft.com/office/drawing/2014/main" id="{C3F39CFA-B406-4F61-8A89-E488E0147AA5}"/>
                        </a:ext>
                      </a:extLst>
                    </p:cNvPr>
                    <p:cNvSpPr txBox="1">
                      <a:spLocks noRot="1" noChangeAspect="1" noMove="1" noResize="1" noEditPoints="1" noAdjustHandles="1" noChangeArrowheads="1" noChangeShapeType="1" noTextEdit="1"/>
                    </p:cNvSpPr>
                    <p:nvPr/>
                  </p:nvSpPr>
                  <p:spPr>
                    <a:xfrm>
                      <a:off x="1602808" y="2713793"/>
                      <a:ext cx="4229235" cy="276999"/>
                    </a:xfrm>
                    <a:prstGeom prst="rect">
                      <a:avLst/>
                    </a:prstGeom>
                    <a:blipFill>
                      <a:blip r:embed="rId6"/>
                      <a:stretch>
                        <a:fillRect l="-2161" t="-6667" b="-4444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C68B546-72BD-4E93-AA62-FFEDAC170B67}"/>
                    </a:ext>
                  </a:extLst>
                </p:cNvPr>
                <p:cNvSpPr/>
                <p:nvPr/>
              </p:nvSpPr>
              <p:spPr>
                <a:xfrm>
                  <a:off x="2299412" y="2699737"/>
                  <a:ext cx="544675" cy="4129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22EB616-E8BC-4E94-92B0-D0096C4BABF3}"/>
                    </a:ext>
                  </a:extLst>
                </p:cNvPr>
                <p:cNvSpPr/>
                <p:nvPr/>
              </p:nvSpPr>
              <p:spPr>
                <a:xfrm>
                  <a:off x="2844087" y="2699736"/>
                  <a:ext cx="696604" cy="4129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7F91075-7B91-434A-AA83-ECA0C8327F64}"/>
                    </a:ext>
                  </a:extLst>
                </p:cNvPr>
                <p:cNvSpPr/>
                <p:nvPr/>
              </p:nvSpPr>
              <p:spPr>
                <a:xfrm>
                  <a:off x="3540691" y="2697025"/>
                  <a:ext cx="623744" cy="41563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B29B5EB-B331-4081-8423-E2C1964E16A6}"/>
                      </a:ext>
                    </a:extLst>
                  </p:cNvPr>
                  <p:cNvSpPr txBox="1"/>
                  <p:nvPr/>
                </p:nvSpPr>
                <p:spPr>
                  <a:xfrm>
                    <a:off x="3092113" y="3615667"/>
                    <a:ext cx="3432511" cy="369332"/>
                  </a:xfrm>
                  <a:prstGeom prst="rect">
                    <a:avLst/>
                  </a:prstGeom>
                  <a:solidFill>
                    <a:schemeClr val="bg1"/>
                  </a:solidFill>
                </p:spPr>
                <p:txBody>
                  <a:bodyPr wrap="square">
                    <a:spAutoFit/>
                  </a:bodyPr>
                  <a:lstStyle/>
                  <a:p>
                    <a14:m>
                      <m:oMath xmlns:m="http://schemas.openxmlformats.org/officeDocument/2006/math">
                        <m:sSub>
                          <m:sSubPr>
                            <m:ctrlP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a:rPr lang="zh-CN" altLang="en-US"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𝝈</m:t>
                            </m:r>
                            <m: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𝑺𝒊𝒈𝒏</m:t>
                            </m:r>
                            <m: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𝒔𝒌</m:t>
                            </m:r>
                          </m:e>
                          <m:sub>
                            <m: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𝒔𝒂𝒏</m:t>
                            </m:r>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𝒊</m:t>
                            </m:r>
                          </m:sub>
                        </m:sSub>
                        <m: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d>
                          <m:dPr>
                            <m:ctrlP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sSup>
                              <m:sSupPr>
                                <m:ctrlP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pPr>
                              <m:e>
                                <m: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𝒉</m:t>
                                </m:r>
                              </m:e>
                              <m:sup>
                                <m: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up>
                            </m:sSup>
                            <m: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p>
                              <m:sSupPr>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pPr>
                              <m:e>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𝒉</m:t>
                                </m:r>
                              </m:e>
                              <m:sup>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up>
                            </m:sSup>
                          </m:e>
                        </m:d>
                        <m:r>
                          <a:rPr lang="en-US" altLang="zh-CN"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𝒓</m:t>
                        </m:r>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oMath>
                    </a14:m>
                    <a:r>
                      <a:rPr lang="zh-CN" altLang="en-US" b="1" i="1" dirty="0">
                        <a:effectLst>
                          <a:outerShdw blurRad="38100" dist="38100" dir="2700000" algn="tl">
                            <a:srgbClr val="000000">
                              <a:alpha val="43137"/>
                            </a:srgbClr>
                          </a:outerShdw>
                        </a:effectLst>
                      </a:rPr>
                      <a:t> </a:t>
                    </a:r>
                    <a:endParaRPr lang="zh-CN" altLang="en-US" dirty="0"/>
                  </a:p>
                </p:txBody>
              </p:sp>
            </mc:Choice>
            <mc:Fallback xmlns="">
              <p:sp>
                <p:nvSpPr>
                  <p:cNvPr id="22" name="文本框 21">
                    <a:extLst>
                      <a:ext uri="{FF2B5EF4-FFF2-40B4-BE49-F238E27FC236}">
                        <a16:creationId xmlns:a16="http://schemas.microsoft.com/office/drawing/2014/main" id="{7B29B5EB-B331-4081-8423-E2C1964E16A6}"/>
                      </a:ext>
                    </a:extLst>
                  </p:cNvPr>
                  <p:cNvSpPr txBox="1">
                    <a:spLocks noRot="1" noChangeAspect="1" noMove="1" noResize="1" noEditPoints="1" noAdjustHandles="1" noChangeArrowheads="1" noChangeShapeType="1" noTextEdit="1"/>
                  </p:cNvSpPr>
                  <p:nvPr/>
                </p:nvSpPr>
                <p:spPr>
                  <a:xfrm>
                    <a:off x="3092113" y="3615667"/>
                    <a:ext cx="3432511" cy="369332"/>
                  </a:xfrm>
                  <a:prstGeom prst="rect">
                    <a:avLst/>
                  </a:prstGeom>
                  <a:blipFill>
                    <a:blip r:embed="rId7"/>
                    <a:stretch>
                      <a:fillRect b="-1967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56BC2E2-230D-4C2F-A457-E2A003795DC1}"/>
                    </a:ext>
                  </a:extLst>
                </p:cNvPr>
                <p:cNvSpPr txBox="1"/>
                <p:nvPr/>
              </p:nvSpPr>
              <p:spPr>
                <a:xfrm>
                  <a:off x="3908112" y="2697884"/>
                  <a:ext cx="549588" cy="307777"/>
                </a:xfrm>
                <a:prstGeom prst="rect">
                  <a:avLst/>
                </a:prstGeom>
                <a:solidFill>
                  <a:schemeClr val="bg1"/>
                </a:solidFill>
                <a:ln>
                  <a:solidFill>
                    <a:schemeClr val="tx1"/>
                  </a:solidFill>
                  <a:prstDash val="dashDot"/>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400"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pPr>
                          <m:e>
                            <m:r>
                              <a:rPr lang="en-US" altLang="zh-CN" sz="1400" b="1" i="1" smtClean="0">
                                <a:solidFill>
                                  <a:srgbClr val="FF0000"/>
                                </a:solidFill>
                                <a:effectLst>
                                  <a:outerShdw blurRad="38100" dist="38100" dir="2700000" algn="tl">
                                    <a:srgbClr val="000000">
                                      <a:alpha val="43137"/>
                                    </a:srgbClr>
                                  </a:outerShdw>
                                </a:effectLst>
                                <a:latin typeface="Cambria Math" panose="02040503050406030204" pitchFamily="18" charset="0"/>
                              </a:rPr>
                              <m:t>𝒎</m:t>
                            </m:r>
                          </m:e>
                          <m:sup>
                            <m:r>
                              <a:rPr lang="en-US" altLang="zh-CN" sz="1400" b="1" i="1" smtClean="0">
                                <a:solidFill>
                                  <a:srgbClr val="FF0000"/>
                                </a:solidFill>
                                <a:effectLst>
                                  <a:outerShdw blurRad="38100" dist="38100" dir="2700000" algn="tl">
                                    <a:srgbClr val="000000">
                                      <a:alpha val="43137"/>
                                    </a:srgbClr>
                                  </a:outerShdw>
                                </a:effectLst>
                                <a:latin typeface="Cambria Math" panose="02040503050406030204" pitchFamily="18" charset="0"/>
                              </a:rPr>
                              <m:t>′</m:t>
                            </m:r>
                          </m:sup>
                        </m:sSup>
                        <m:d>
                          <m:dPr>
                            <m:begChr m:val="["/>
                            <m:endChr m:val="]"/>
                            <m:ctrlPr>
                              <a:rPr lang="en-US" altLang="zh-CN" sz="1400" b="1" i="1" smtClean="0">
                                <a:solidFill>
                                  <a:srgbClr val="FF0000"/>
                                </a:solidFill>
                                <a:effectLst>
                                  <a:outerShdw blurRad="38100" dist="38100" dir="2700000" algn="tl">
                                    <a:srgbClr val="000000">
                                      <a:alpha val="43137"/>
                                    </a:srgbClr>
                                  </a:outerShdw>
                                </a:effectLst>
                                <a:latin typeface="Cambria Math" panose="02040503050406030204" pitchFamily="18" charset="0"/>
                              </a:rPr>
                            </m:ctrlPr>
                          </m:dPr>
                          <m:e>
                            <m:r>
                              <a:rPr lang="en-US" altLang="zh-CN" sz="1400" b="1" i="1" smtClean="0">
                                <a:solidFill>
                                  <a:srgbClr val="FF0000"/>
                                </a:solidFill>
                                <a:effectLst>
                                  <a:outerShdw blurRad="38100" dist="38100" dir="2700000" algn="tl">
                                    <a:srgbClr val="000000">
                                      <a:alpha val="43137"/>
                                    </a:srgbClr>
                                  </a:outerShdw>
                                </a:effectLst>
                                <a:latin typeface="Cambria Math" panose="02040503050406030204" pitchFamily="18" charset="0"/>
                              </a:rPr>
                              <m:t>𝟑</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A56BC2E2-230D-4C2F-A457-E2A003795DC1}"/>
                    </a:ext>
                  </a:extLst>
                </p:cNvPr>
                <p:cNvSpPr txBox="1">
                  <a:spLocks noRot="1" noChangeAspect="1" noMove="1" noResize="1" noEditPoints="1" noAdjustHandles="1" noChangeArrowheads="1" noChangeShapeType="1" noTextEdit="1"/>
                </p:cNvSpPr>
                <p:nvPr/>
              </p:nvSpPr>
              <p:spPr>
                <a:xfrm>
                  <a:off x="3908112" y="2697884"/>
                  <a:ext cx="549588" cy="307777"/>
                </a:xfrm>
                <a:prstGeom prst="rect">
                  <a:avLst/>
                </a:prstGeom>
                <a:blipFill>
                  <a:blip r:embed="rId8"/>
                  <a:stretch>
                    <a:fillRect r="-1087"/>
                  </a:stretch>
                </a:blipFill>
                <a:ln>
                  <a:solidFill>
                    <a:schemeClr val="tx1"/>
                  </a:solidFill>
                  <a:prstDash val="dashDot"/>
                </a:ln>
              </p:spPr>
              <p:txBody>
                <a:bodyPr/>
                <a:lstStyle/>
                <a:p>
                  <a:r>
                    <a:rPr lang="zh-CN" altLang="en-US">
                      <a:noFill/>
                    </a:rPr>
                    <a:t> </a:t>
                  </a:r>
                </a:p>
              </p:txBody>
            </p:sp>
          </mc:Fallback>
        </mc:AlternateContent>
      </p:grpSp>
    </p:spTree>
    <p:extLst>
      <p:ext uri="{BB962C8B-B14F-4D97-AF65-F5344CB8AC3E}">
        <p14:creationId xmlns:p14="http://schemas.microsoft.com/office/powerpoint/2010/main" val="3841539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10779789" y="626088"/>
            <a:ext cx="842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FAME</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14F1FB6-4CC6-46B9-AFC8-691021A2D5BF}"/>
              </a:ext>
            </a:extLst>
          </p:cNvPr>
          <p:cNvPicPr>
            <a:picLocks noChangeAspect="1"/>
          </p:cNvPicPr>
          <p:nvPr/>
        </p:nvPicPr>
        <p:blipFill rotWithShape="1">
          <a:blip r:embed="rId3"/>
          <a:srcRect t="1242"/>
          <a:stretch/>
        </p:blipFill>
        <p:spPr>
          <a:xfrm>
            <a:off x="1099230" y="1104380"/>
            <a:ext cx="7218294" cy="5591907"/>
          </a:xfrm>
          <a:prstGeom prst="rect">
            <a:avLst/>
          </a:prstGeom>
        </p:spPr>
      </p:pic>
    </p:spTree>
    <p:extLst>
      <p:ext uri="{BB962C8B-B14F-4D97-AF65-F5344CB8AC3E}">
        <p14:creationId xmlns:p14="http://schemas.microsoft.com/office/powerpoint/2010/main" val="9688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9529482" y="630402"/>
            <a:ext cx="2375647"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Mutable Blockchain</a:t>
            </a:r>
            <a:endParaRPr lang="zh-CN" altLang="en-US" dirty="0">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AD482F7A-0AAD-45B9-929E-EE3B0F09450E}"/>
              </a:ext>
            </a:extLst>
          </p:cNvPr>
          <p:cNvPicPr>
            <a:picLocks noChangeAspect="1"/>
          </p:cNvPicPr>
          <p:nvPr/>
        </p:nvPicPr>
        <p:blipFill>
          <a:blip r:embed="rId3"/>
          <a:stretch>
            <a:fillRect/>
          </a:stretch>
        </p:blipFill>
        <p:spPr>
          <a:xfrm>
            <a:off x="1023725" y="2491040"/>
            <a:ext cx="8133455" cy="3128252"/>
          </a:xfrm>
          <a:prstGeom prst="rect">
            <a:avLst/>
          </a:prstGeom>
        </p:spPr>
      </p:pic>
      <p:sp>
        <p:nvSpPr>
          <p:cNvPr id="10" name="文本框 9">
            <a:extLst>
              <a:ext uri="{FF2B5EF4-FFF2-40B4-BE49-F238E27FC236}">
                <a16:creationId xmlns:a16="http://schemas.microsoft.com/office/drawing/2014/main" id="{8FED2BF4-ECB7-49C2-8822-A6D381B1E5D5}"/>
              </a:ext>
            </a:extLst>
          </p:cNvPr>
          <p:cNvSpPr txBox="1"/>
          <p:nvPr/>
        </p:nvSpPr>
        <p:spPr>
          <a:xfrm>
            <a:off x="841241" y="1141899"/>
            <a:ext cx="10791758" cy="1077218"/>
          </a:xfrm>
          <a:prstGeom prst="rect">
            <a:avLst/>
          </a:prstGeom>
          <a:noFill/>
        </p:spPr>
        <p:txBody>
          <a:bodyPr wrap="square">
            <a:spAutoFit/>
          </a:bodyPr>
          <a:lstStyle/>
          <a:p>
            <a:pPr marL="285750" indent="-285750">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可变区块链</a:t>
            </a:r>
            <a:endParaRPr lang="en-US" altLang="zh-CN" sz="1600" dirty="0">
              <a:latin typeface="宋体" panose="02010600030101010101" pitchFamily="2" charset="-122"/>
              <a:ea typeface="宋体" panose="02010600030101010101" pitchFamily="2" charset="-122"/>
            </a:endParaRPr>
          </a:p>
          <a:p>
            <a:pPr marL="800100" lvl="1" indent="-342900" algn="jus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区块链：不可篡改性，交易内容映射到</a:t>
            </a:r>
            <a:r>
              <a:rPr lang="en-US" altLang="zh-CN" sz="1600" dirty="0">
                <a:latin typeface="宋体" panose="02010600030101010101" pitchFamily="2" charset="-122"/>
                <a:ea typeface="宋体" panose="02010600030101010101" pitchFamily="2" charset="-122"/>
              </a:rPr>
              <a:t>Merkle</a:t>
            </a:r>
            <a:r>
              <a:rPr lang="zh-CN" altLang="en-US" sz="1600" dirty="0">
                <a:latin typeface="宋体" panose="02010600030101010101" pitchFamily="2" charset="-122"/>
                <a:ea typeface="宋体" panose="02010600030101010101" pitchFamily="2" charset="-122"/>
              </a:rPr>
              <a:t>根，如果在本地篡改交易，则其他节点不会予以认可；</a:t>
            </a:r>
            <a:endParaRPr lang="en-US" altLang="zh-CN" sz="1600" dirty="0">
              <a:latin typeface="宋体" panose="02010600030101010101" pitchFamily="2" charset="-122"/>
              <a:ea typeface="宋体" panose="02010600030101010101" pitchFamily="2" charset="-122"/>
            </a:endParaRPr>
          </a:p>
          <a:p>
            <a:pPr marL="800100" lvl="1" indent="-342900" algn="jus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实际场景中可能出现如交易内容或区块里包含隐私信息需要撤销等需求。</a:t>
            </a:r>
            <a:endParaRPr lang="en-US" altLang="zh-CN" sz="1600" dirty="0">
              <a:latin typeface="宋体" panose="02010600030101010101" pitchFamily="2" charset="-122"/>
              <a:ea typeface="宋体" panose="02010600030101010101" pitchFamily="2" charset="-122"/>
            </a:endParaRPr>
          </a:p>
          <a:p>
            <a:pPr marL="800100" lvl="1" indent="-342900" algn="jus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可变区块链：利用变色龙哈希</a:t>
            </a:r>
            <a:r>
              <a:rPr lang="en-US" altLang="zh-CN" sz="1600" dirty="0">
                <a:latin typeface="宋体" panose="02010600030101010101" pitchFamily="2" charset="-122"/>
                <a:ea typeface="宋体" panose="02010600030101010101" pitchFamily="2" charset="-122"/>
              </a:rPr>
              <a:t>Chameleon Hash</a:t>
            </a:r>
            <a:r>
              <a:rPr lang="zh-CN" altLang="en-US" sz="1600" dirty="0">
                <a:latin typeface="宋体" panose="02010600030101010101" pitchFamily="2" charset="-122"/>
                <a:ea typeface="宋体" panose="02010600030101010101" pitchFamily="2" charset="-122"/>
              </a:rPr>
              <a:t>代替现有的</a:t>
            </a:r>
            <a:r>
              <a:rPr lang="en-US" altLang="zh-CN" sz="1600" dirty="0">
                <a:latin typeface="宋体" panose="02010600030101010101" pitchFamily="2" charset="-122"/>
                <a:ea typeface="宋体" panose="02010600030101010101" pitchFamily="2" charset="-122"/>
              </a:rPr>
              <a:t>Hash</a:t>
            </a:r>
            <a:r>
              <a:rPr lang="zh-CN" altLang="en-US" sz="1600" dirty="0">
                <a:latin typeface="宋体" panose="02010600030101010101" pitchFamily="2" charset="-122"/>
                <a:ea typeface="宋体" panose="02010600030101010101" pitchFamily="2" charset="-122"/>
              </a:rPr>
              <a:t>结构，修改事务内容而不改变根节点值。</a:t>
            </a:r>
          </a:p>
        </p:txBody>
      </p:sp>
      <p:sp>
        <p:nvSpPr>
          <p:cNvPr id="12" name="文本框 11">
            <a:extLst>
              <a:ext uri="{FF2B5EF4-FFF2-40B4-BE49-F238E27FC236}">
                <a16:creationId xmlns:a16="http://schemas.microsoft.com/office/drawing/2014/main" id="{31AF5776-E853-4C9C-85D5-3575280D6DA7}"/>
              </a:ext>
            </a:extLst>
          </p:cNvPr>
          <p:cNvSpPr txBox="1"/>
          <p:nvPr/>
        </p:nvSpPr>
        <p:spPr>
          <a:xfrm>
            <a:off x="1229158" y="6134258"/>
            <a:ext cx="10221358" cy="523220"/>
          </a:xfrm>
          <a:prstGeom prst="rect">
            <a:avLst/>
          </a:prstGeom>
          <a:noFill/>
          <a:ln>
            <a:solidFill>
              <a:schemeClr val="accent5">
                <a:lumMod val="75000"/>
              </a:schemeClr>
            </a:solidFill>
          </a:ln>
        </p:spPr>
        <p:txBody>
          <a:bodyPr wrap="square">
            <a:spAutoFit/>
          </a:bodyPr>
          <a:lstStyle/>
          <a:p>
            <a:r>
              <a:rPr lang="en-US" altLang="zh-CN" sz="1400" dirty="0" err="1">
                <a:solidFill>
                  <a:srgbClr val="0070C0"/>
                </a:solidFill>
                <a:effectLst/>
                <a:latin typeface="Times New Roman" panose="02020603050405020304" pitchFamily="18" charset="0"/>
                <a:cs typeface="Times New Roman" panose="02020603050405020304" pitchFamily="18" charset="0"/>
              </a:rPr>
              <a:t>Derler</a:t>
            </a:r>
            <a:r>
              <a:rPr lang="en-US" altLang="zh-CN" sz="1400" dirty="0">
                <a:solidFill>
                  <a:srgbClr val="0070C0"/>
                </a:solidFill>
                <a:effectLst/>
                <a:latin typeface="Times New Roman" panose="02020603050405020304" pitchFamily="18" charset="0"/>
                <a:cs typeface="Times New Roman" panose="02020603050405020304" pitchFamily="18" charset="0"/>
              </a:rPr>
              <a:t>, D., </a:t>
            </a:r>
            <a:r>
              <a:rPr lang="en-US" altLang="zh-CN" sz="1400" dirty="0" err="1">
                <a:solidFill>
                  <a:srgbClr val="0070C0"/>
                </a:solidFill>
                <a:effectLst/>
                <a:latin typeface="Times New Roman" panose="02020603050405020304" pitchFamily="18" charset="0"/>
                <a:cs typeface="Times New Roman" panose="02020603050405020304" pitchFamily="18" charset="0"/>
              </a:rPr>
              <a:t>Samelin</a:t>
            </a:r>
            <a:r>
              <a:rPr lang="en-US" altLang="zh-CN" sz="1400" dirty="0">
                <a:solidFill>
                  <a:srgbClr val="0070C0"/>
                </a:solidFill>
                <a:effectLst/>
                <a:latin typeface="Times New Roman" panose="02020603050405020304" pitchFamily="18" charset="0"/>
                <a:cs typeface="Times New Roman" panose="02020603050405020304" pitchFamily="18" charset="0"/>
              </a:rPr>
              <a:t>, K., </a:t>
            </a:r>
            <a:r>
              <a:rPr lang="en-US" altLang="zh-CN" sz="1400" dirty="0" err="1">
                <a:solidFill>
                  <a:srgbClr val="0070C0"/>
                </a:solidFill>
                <a:effectLst/>
                <a:latin typeface="Times New Roman" panose="02020603050405020304" pitchFamily="18" charset="0"/>
                <a:cs typeface="Times New Roman" panose="02020603050405020304" pitchFamily="18" charset="0"/>
              </a:rPr>
              <a:t>Slamanig</a:t>
            </a:r>
            <a:r>
              <a:rPr lang="en-US" altLang="zh-CN" sz="1400" dirty="0">
                <a:solidFill>
                  <a:srgbClr val="0070C0"/>
                </a:solidFill>
                <a:effectLst/>
                <a:latin typeface="Times New Roman" panose="02020603050405020304" pitchFamily="18" charset="0"/>
                <a:cs typeface="Times New Roman" panose="02020603050405020304" pitchFamily="18" charset="0"/>
              </a:rPr>
              <a:t>, D., </a:t>
            </a:r>
            <a:r>
              <a:rPr lang="en-US" altLang="zh-CN" sz="1400" dirty="0" err="1">
                <a:solidFill>
                  <a:srgbClr val="0070C0"/>
                </a:solidFill>
                <a:effectLst/>
                <a:latin typeface="Times New Roman" panose="02020603050405020304" pitchFamily="18" charset="0"/>
                <a:cs typeface="Times New Roman" panose="02020603050405020304" pitchFamily="18" charset="0"/>
              </a:rPr>
              <a:t>Striecks</a:t>
            </a:r>
            <a:r>
              <a:rPr lang="en-US" altLang="zh-CN" sz="1400" dirty="0">
                <a:solidFill>
                  <a:srgbClr val="0070C0"/>
                </a:solidFill>
                <a:effectLst/>
                <a:latin typeface="Times New Roman" panose="02020603050405020304" pitchFamily="18" charset="0"/>
                <a:cs typeface="Times New Roman" panose="02020603050405020304" pitchFamily="18" charset="0"/>
              </a:rPr>
              <a:t>, C.: Fine-grained and controlled rewriting in blockchains: Chameleon-hashing gone attribute-based. In: NDSS (2019)</a:t>
            </a:r>
            <a:endParaRPr lang="zh-CN" altLang="en-US" sz="14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7A9D4F5-A810-4473-B9A0-75FA7A9DFF9C}"/>
                  </a:ext>
                </a:extLst>
              </p:cNvPr>
              <p:cNvSpPr/>
              <p:nvPr/>
            </p:nvSpPr>
            <p:spPr>
              <a:xfrm>
                <a:off x="3194571" y="5346859"/>
                <a:ext cx="169545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𝑩</m:t>
                      </m:r>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𝑯</m:t>
                      </m:r>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𝒉</m:t>
                      </m:r>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1200" b="1" i="1">
                              <a:solidFill>
                                <a:schemeClr val="tx1"/>
                              </a:solidFill>
                              <a:effectLst>
                                <a:outerShdw blurRad="38100" dist="38100" dir="2700000" algn="tl">
                                  <a:srgbClr val="000000">
                                    <a:alpha val="43137"/>
                                  </a:srgbClr>
                                </a:outerShdw>
                              </a:effectLst>
                              <a:latin typeface="Cambria Math" panose="02040503050406030204" pitchFamily="18" charset="0"/>
                            </a:rPr>
                            <m:t>𝒎</m:t>
                          </m:r>
                        </m:e>
                        <m:sub>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𝒊</m:t>
                          </m:r>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𝟐</m:t>
                          </m:r>
                        </m:sub>
                      </m:sSub>
                      <m:r>
                        <a:rPr lang="en-US" altLang="zh-CN" sz="1200" b="1" i="1" smtClean="0">
                          <a:solidFill>
                            <a:schemeClr val="tx1"/>
                          </a:solidFill>
                          <a:effectLst>
                            <a:outerShdw blurRad="38100" dist="38100" dir="2700000" algn="tl">
                              <a:srgbClr val="000000">
                                <a:alpha val="43137"/>
                              </a:srgbClr>
                            </a:outerShdw>
                          </a:effectLst>
                          <a:latin typeface="Cambria Math" panose="02040503050406030204" pitchFamily="18" charset="0"/>
                        </a:rPr>
                        <m:t>))</m:t>
                      </m:r>
                    </m:oMath>
                  </m:oMathPara>
                </a14:m>
                <a:endParaRPr lang="zh-CN" altLang="en-US" sz="1200" b="1" dirty="0">
                  <a:solidFill>
                    <a:schemeClr val="tx1"/>
                  </a:solidFill>
                  <a:effectLst>
                    <a:outerShdw blurRad="38100" dist="38100" dir="2700000" algn="tl">
                      <a:srgbClr val="000000">
                        <a:alpha val="43137"/>
                      </a:srgbClr>
                    </a:outerShdw>
                  </a:effectLst>
                </a:endParaRPr>
              </a:p>
            </p:txBody>
          </p:sp>
        </mc:Choice>
        <mc:Fallback xmlns="">
          <p:sp>
            <p:nvSpPr>
              <p:cNvPr id="2" name="矩形 1">
                <a:extLst>
                  <a:ext uri="{FF2B5EF4-FFF2-40B4-BE49-F238E27FC236}">
                    <a16:creationId xmlns:a16="http://schemas.microsoft.com/office/drawing/2014/main" id="{A7A9D4F5-A810-4473-B9A0-75FA7A9DFF9C}"/>
                  </a:ext>
                </a:extLst>
              </p:cNvPr>
              <p:cNvSpPr>
                <a:spLocks noRot="1" noChangeAspect="1" noMove="1" noResize="1" noEditPoints="1" noAdjustHandles="1" noChangeArrowheads="1" noChangeShapeType="1" noTextEdit="1"/>
              </p:cNvSpPr>
              <p:nvPr/>
            </p:nvSpPr>
            <p:spPr>
              <a:xfrm>
                <a:off x="3194571" y="5346859"/>
                <a:ext cx="1695450" cy="314325"/>
              </a:xfrm>
              <a:prstGeom prst="rect">
                <a:avLst/>
              </a:prstGeom>
              <a:blipFill>
                <a:blip r:embed="rId4"/>
                <a:stretch>
                  <a:fillRect b="-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669772F-810A-43D9-B91E-7D8B24F2A729}"/>
                  </a:ext>
                </a:extLst>
              </p:cNvPr>
              <p:cNvSpPr/>
              <p:nvPr/>
            </p:nvSpPr>
            <p:spPr>
              <a:xfrm>
                <a:off x="3194571" y="5358127"/>
                <a:ext cx="169545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𝑩</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𝑯</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𝒉</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a:rPr lang="en-US" altLang="zh-CN" sz="1200" b="1" i="1">
                              <a:solidFill>
                                <a:srgbClr val="FF0000"/>
                              </a:solidFill>
                              <a:effectLst>
                                <a:outerShdw blurRad="38100" dist="38100" dir="2700000" algn="tl">
                                  <a:srgbClr val="000000">
                                    <a:alpha val="43137"/>
                                  </a:srgbClr>
                                </a:outerShdw>
                              </a:effectLst>
                              <a:latin typeface="Cambria Math" panose="02040503050406030204" pitchFamily="18" charset="0"/>
                            </a:rPr>
                            <m:t>𝒎</m:t>
                          </m:r>
                        </m:e>
                        <m:sub>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𝒊</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𝟐</m:t>
                          </m:r>
                        </m:sub>
                      </m:sSub>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𝑨</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𝒕</m:t>
                      </m:r>
                      <m:r>
                        <a:rPr lang="en-US" altLang="zh-CN" sz="1200" b="1" i="1" smtClean="0">
                          <a:solidFill>
                            <a:srgbClr val="FF0000"/>
                          </a:solidFill>
                          <a:effectLst>
                            <a:outerShdw blurRad="38100" dist="38100" dir="2700000" algn="tl">
                              <a:srgbClr val="000000">
                                <a:alpha val="43137"/>
                              </a:srgbClr>
                            </a:outerShdw>
                          </a:effectLst>
                          <a:latin typeface="Cambria Math" panose="02040503050406030204" pitchFamily="18" charset="0"/>
                        </a:rPr>
                        <m:t>))</m:t>
                      </m:r>
                    </m:oMath>
                  </m:oMathPara>
                </a14:m>
                <a:endParaRPr lang="zh-CN" altLang="en-US" sz="1200" b="1" dirty="0">
                  <a:solidFill>
                    <a:srgbClr val="FF0000"/>
                  </a:solidFill>
                  <a:effectLst>
                    <a:outerShdw blurRad="38100" dist="38100" dir="2700000" algn="tl">
                      <a:srgbClr val="000000">
                        <a:alpha val="43137"/>
                      </a:srgbClr>
                    </a:outerShdw>
                  </a:effectLst>
                </a:endParaRPr>
              </a:p>
            </p:txBody>
          </p:sp>
        </mc:Choice>
        <mc:Fallback xmlns="">
          <p:sp>
            <p:nvSpPr>
              <p:cNvPr id="13" name="矩形 12">
                <a:extLst>
                  <a:ext uri="{FF2B5EF4-FFF2-40B4-BE49-F238E27FC236}">
                    <a16:creationId xmlns:a16="http://schemas.microsoft.com/office/drawing/2014/main" id="{7669772F-810A-43D9-B91E-7D8B24F2A729}"/>
                  </a:ext>
                </a:extLst>
              </p:cNvPr>
              <p:cNvSpPr>
                <a:spLocks noRot="1" noChangeAspect="1" noMove="1" noResize="1" noEditPoints="1" noAdjustHandles="1" noChangeArrowheads="1" noChangeShapeType="1" noTextEdit="1"/>
              </p:cNvSpPr>
              <p:nvPr/>
            </p:nvSpPr>
            <p:spPr>
              <a:xfrm>
                <a:off x="3194571" y="5358127"/>
                <a:ext cx="1695450" cy="314325"/>
              </a:xfrm>
              <a:prstGeom prst="rect">
                <a:avLst/>
              </a:prstGeom>
              <a:blipFill>
                <a:blip r:embed="rId5"/>
                <a:stretch>
                  <a:fillRect b="-7692"/>
                </a:stretch>
              </a:blipFill>
              <a:ln>
                <a:noFill/>
              </a:ln>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833F0000-20EC-421C-88BA-BDA5E688E3D7}"/>
              </a:ext>
            </a:extLst>
          </p:cNvPr>
          <p:cNvCxnSpPr>
            <a:cxnSpLocks/>
          </p:cNvCxnSpPr>
          <p:nvPr/>
        </p:nvCxnSpPr>
        <p:spPr>
          <a:xfrm>
            <a:off x="8572181" y="4844665"/>
            <a:ext cx="6953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064E39D-6BDD-4C54-9022-C6EF8127773E}"/>
                  </a:ext>
                </a:extLst>
              </p:cNvPr>
              <p:cNvSpPr txBox="1"/>
              <p:nvPr/>
            </p:nvSpPr>
            <p:spPr>
              <a:xfrm>
                <a:off x="9327885" y="4318648"/>
                <a:ext cx="2577244"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𝐻</m:t>
                      </m:r>
                      <m:r>
                        <a:rPr lang="en-US" altLang="zh-CN" i="1" smtClean="0">
                          <a:latin typeface="Cambria Math" panose="02040503050406030204" pitchFamily="18" charset="0"/>
                        </a:rPr>
                        <m:t>(</m:t>
                      </m:r>
                      <m:r>
                        <a:rPr lang="en-US" altLang="zh-CN" i="1" smtClean="0">
                          <a:latin typeface="Cambria Math" panose="02040503050406030204" pitchFamily="18" charset="0"/>
                        </a:rPr>
                        <m:t>h</m:t>
                      </m:r>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𝑠𝑘</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sub>
                      </m:sSub>
                      <m:r>
                        <a:rPr lang="en-US" altLang="zh-CN" b="0" i="1" smtClean="0">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𝑚</m:t>
                          </m:r>
                          <m:r>
                            <a:rPr lang="en-US" altLang="zh-CN" b="0" i="1" smtClean="0">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m:oMathPara>
                </a14:m>
                <a:endParaRPr lang="zh-CN" altLang="en-US" i="1"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9064E39D-6BDD-4C54-9022-C6EF8127773E}"/>
                  </a:ext>
                </a:extLst>
              </p:cNvPr>
              <p:cNvSpPr txBox="1">
                <a:spLocks noRot="1" noChangeAspect="1" noMove="1" noResize="1" noEditPoints="1" noAdjustHandles="1" noChangeArrowheads="1" noChangeShapeType="1" noTextEdit="1"/>
              </p:cNvSpPr>
              <p:nvPr/>
            </p:nvSpPr>
            <p:spPr>
              <a:xfrm>
                <a:off x="9327885" y="4318648"/>
                <a:ext cx="2577244" cy="300788"/>
              </a:xfrm>
              <a:prstGeom prst="rect">
                <a:avLst/>
              </a:prstGeom>
              <a:blipFill>
                <a:blip r:embed="rId6"/>
                <a:stretch>
                  <a:fillRect l="-1655" r="-2837" b="-24000"/>
                </a:stretch>
              </a:blipFill>
            </p:spPr>
            <p:txBody>
              <a:bodyPr/>
              <a:lstStyle/>
              <a:p>
                <a:r>
                  <a:rPr lang="zh-CN" altLang="en-US">
                    <a:noFill/>
                  </a:rPr>
                  <a:t> </a:t>
                </a:r>
              </a:p>
            </p:txBody>
          </p:sp>
        </mc:Fallback>
      </mc:AlternateContent>
      <p:pic>
        <p:nvPicPr>
          <p:cNvPr id="15" name="图形 14" descr="用户">
            <a:extLst>
              <a:ext uri="{FF2B5EF4-FFF2-40B4-BE49-F238E27FC236}">
                <a16:creationId xmlns:a16="http://schemas.microsoft.com/office/drawing/2014/main" id="{2E6B338C-0532-433B-9412-2D163ED22A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91392" y="4269784"/>
            <a:ext cx="957229" cy="1022620"/>
          </a:xfrm>
          <a:prstGeom prst="rect">
            <a:avLst/>
          </a:prstGeom>
        </p:spPr>
      </p:pic>
      <p:sp>
        <p:nvSpPr>
          <p:cNvPr id="3" name="乘号 2">
            <a:extLst>
              <a:ext uri="{FF2B5EF4-FFF2-40B4-BE49-F238E27FC236}">
                <a16:creationId xmlns:a16="http://schemas.microsoft.com/office/drawing/2014/main" id="{0A84746D-D577-41F4-B011-E487072A4EE3}"/>
              </a:ext>
            </a:extLst>
          </p:cNvPr>
          <p:cNvSpPr/>
          <p:nvPr/>
        </p:nvSpPr>
        <p:spPr>
          <a:xfrm>
            <a:off x="7885669" y="4784750"/>
            <a:ext cx="368674" cy="433272"/>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D8826DA-4218-4368-8987-8ACF9E862D98}"/>
                  </a:ext>
                </a:extLst>
              </p:cNvPr>
              <p:cNvSpPr txBox="1"/>
              <p:nvPr/>
            </p:nvSpPr>
            <p:spPr>
              <a:xfrm>
                <a:off x="7643152" y="4949983"/>
                <a:ext cx="2662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7" name="文本框 6">
                <a:extLst>
                  <a:ext uri="{FF2B5EF4-FFF2-40B4-BE49-F238E27FC236}">
                    <a16:creationId xmlns:a16="http://schemas.microsoft.com/office/drawing/2014/main" id="{FD8826DA-4218-4368-8987-8ACF9E862D98}"/>
                  </a:ext>
                </a:extLst>
              </p:cNvPr>
              <p:cNvSpPr txBox="1">
                <a:spLocks noRot="1" noChangeAspect="1" noMove="1" noResize="1" noEditPoints="1" noAdjustHandles="1" noChangeArrowheads="1" noChangeShapeType="1" noTextEdit="1"/>
              </p:cNvSpPr>
              <p:nvPr/>
            </p:nvSpPr>
            <p:spPr>
              <a:xfrm>
                <a:off x="7643152" y="4949983"/>
                <a:ext cx="266290" cy="276999"/>
              </a:xfrm>
              <a:prstGeom prst="rect">
                <a:avLst/>
              </a:prstGeom>
              <a:blipFill>
                <a:blip r:embed="rId9"/>
                <a:stretch>
                  <a:fillRect l="-11628" r="-697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70E577A-7CD1-444E-A714-925C48DDCA6C}"/>
                  </a:ext>
                </a:extLst>
              </p:cNvPr>
              <p:cNvSpPr txBox="1"/>
              <p:nvPr/>
            </p:nvSpPr>
            <p:spPr>
              <a:xfrm>
                <a:off x="8300568" y="4935600"/>
                <a:ext cx="2716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1" name="文本框 20">
                <a:extLst>
                  <a:ext uri="{FF2B5EF4-FFF2-40B4-BE49-F238E27FC236}">
                    <a16:creationId xmlns:a16="http://schemas.microsoft.com/office/drawing/2014/main" id="{F70E577A-7CD1-444E-A714-925C48DDCA6C}"/>
                  </a:ext>
                </a:extLst>
              </p:cNvPr>
              <p:cNvSpPr txBox="1">
                <a:spLocks noRot="1" noChangeAspect="1" noMove="1" noResize="1" noEditPoints="1" noAdjustHandles="1" noChangeArrowheads="1" noChangeShapeType="1" noTextEdit="1"/>
              </p:cNvSpPr>
              <p:nvPr/>
            </p:nvSpPr>
            <p:spPr>
              <a:xfrm>
                <a:off x="8300568" y="4935600"/>
                <a:ext cx="271613" cy="276999"/>
              </a:xfrm>
              <a:prstGeom prst="rect">
                <a:avLst/>
              </a:prstGeom>
              <a:blipFill>
                <a:blip r:embed="rId10"/>
                <a:stretch>
                  <a:fillRect l="-11364" r="-6818"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12E1DE4-4C63-4202-8292-445018D105BB}"/>
                  </a:ext>
                </a:extLst>
              </p:cNvPr>
              <p:cNvSpPr txBox="1"/>
              <p:nvPr/>
            </p:nvSpPr>
            <p:spPr>
              <a:xfrm>
                <a:off x="7955454" y="5136433"/>
                <a:ext cx="2716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文本框 21">
                <a:extLst>
                  <a:ext uri="{FF2B5EF4-FFF2-40B4-BE49-F238E27FC236}">
                    <a16:creationId xmlns:a16="http://schemas.microsoft.com/office/drawing/2014/main" id="{512E1DE4-4C63-4202-8292-445018D105BB}"/>
                  </a:ext>
                </a:extLst>
              </p:cNvPr>
              <p:cNvSpPr txBox="1">
                <a:spLocks noRot="1" noChangeAspect="1" noMove="1" noResize="1" noEditPoints="1" noAdjustHandles="1" noChangeArrowheads="1" noChangeShapeType="1" noTextEdit="1"/>
              </p:cNvSpPr>
              <p:nvPr/>
            </p:nvSpPr>
            <p:spPr>
              <a:xfrm>
                <a:off x="7955454" y="5136433"/>
                <a:ext cx="271613" cy="276999"/>
              </a:xfrm>
              <a:prstGeom prst="rect">
                <a:avLst/>
              </a:prstGeom>
              <a:blipFill>
                <a:blip r:embed="rId11"/>
                <a:stretch>
                  <a:fillRect l="-11111" r="-6667"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EC5A7A0-E9E8-4AB8-B9DD-99F85859937E}"/>
                  </a:ext>
                </a:extLst>
              </p:cNvPr>
              <p:cNvSpPr txBox="1"/>
              <p:nvPr/>
            </p:nvSpPr>
            <p:spPr>
              <a:xfrm>
                <a:off x="9327885" y="4708928"/>
                <a:ext cx="2627899" cy="311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𝐻</m:t>
                      </m:r>
                      <m:r>
                        <a:rPr lang="en-US" altLang="zh-CN" i="1" smtClean="0">
                          <a:latin typeface="Cambria Math" panose="02040503050406030204" pitchFamily="18" charset="0"/>
                        </a:rPr>
                        <m:t>(</m:t>
                      </m:r>
                      <m:r>
                        <a:rPr lang="en-US" altLang="zh-CN" i="1" smtClean="0">
                          <a:latin typeface="Cambria Math" panose="02040503050406030204" pitchFamily="18" charset="0"/>
                        </a:rPr>
                        <m:t>h</m:t>
                      </m:r>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𝑠𝑘</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sub>
                      </m:sSub>
                      <m:r>
                        <a:rPr lang="en-US" altLang="zh-CN" b="0" i="1" smtClean="0">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𝑚</m:t>
                          </m:r>
                          <m:r>
                            <a:rPr lang="en-US" altLang="zh-CN" b="0" i="1" smtClean="0">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m:oMathPara>
                </a14:m>
                <a:endParaRPr lang="zh-CN" altLang="en-US" i="1" dirty="0">
                  <a:latin typeface="Cambria Math" panose="02040503050406030204" pitchFamily="18" charset="0"/>
                </a:endParaRPr>
              </a:p>
            </p:txBody>
          </p:sp>
        </mc:Choice>
        <mc:Fallback xmlns="">
          <p:sp>
            <p:nvSpPr>
              <p:cNvPr id="23" name="文本框 22">
                <a:extLst>
                  <a:ext uri="{FF2B5EF4-FFF2-40B4-BE49-F238E27FC236}">
                    <a16:creationId xmlns:a16="http://schemas.microsoft.com/office/drawing/2014/main" id="{4EC5A7A0-E9E8-4AB8-B9DD-99F85859937E}"/>
                  </a:ext>
                </a:extLst>
              </p:cNvPr>
              <p:cNvSpPr txBox="1">
                <a:spLocks noRot="1" noChangeAspect="1" noMove="1" noResize="1" noEditPoints="1" noAdjustHandles="1" noChangeArrowheads="1" noChangeShapeType="1" noTextEdit="1"/>
              </p:cNvSpPr>
              <p:nvPr/>
            </p:nvSpPr>
            <p:spPr>
              <a:xfrm>
                <a:off x="9327885" y="4708928"/>
                <a:ext cx="2627899" cy="311880"/>
              </a:xfrm>
              <a:prstGeom prst="rect">
                <a:avLst/>
              </a:prstGeom>
              <a:blipFill>
                <a:blip r:embed="rId12"/>
                <a:stretch>
                  <a:fillRect l="-696" r="-1856"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3779991-3E3F-47F8-B46D-D21D38286696}"/>
                  </a:ext>
                </a:extLst>
              </p:cNvPr>
              <p:cNvSpPr txBox="1"/>
              <p:nvPr/>
            </p:nvSpPr>
            <p:spPr>
              <a:xfrm>
                <a:off x="9339090" y="5034979"/>
                <a:ext cx="2627899" cy="311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𝐻</m:t>
                      </m:r>
                      <m:r>
                        <a:rPr lang="en-US" altLang="zh-CN" i="1" smtClean="0">
                          <a:latin typeface="Cambria Math" panose="02040503050406030204" pitchFamily="18" charset="0"/>
                        </a:rPr>
                        <m:t>(</m:t>
                      </m:r>
                      <m:r>
                        <a:rPr lang="en-US" altLang="zh-CN" i="1" smtClean="0">
                          <a:latin typeface="Cambria Math" panose="02040503050406030204" pitchFamily="18" charset="0"/>
                        </a:rPr>
                        <m:t>h</m:t>
                      </m:r>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𝑠𝑘</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sub>
                      </m:sSub>
                      <m:r>
                        <a:rPr lang="en-US" altLang="zh-CN" b="0" i="1" smtClean="0">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𝑚</m:t>
                          </m:r>
                          <m:r>
                            <a:rPr lang="en-US" altLang="zh-CN" b="0" i="1" smtClean="0">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m:oMathPara>
                </a14:m>
                <a:endParaRPr lang="zh-CN" altLang="en-US" i="1" dirty="0">
                  <a:latin typeface="Cambria Math" panose="02040503050406030204" pitchFamily="18" charset="0"/>
                </a:endParaRPr>
              </a:p>
            </p:txBody>
          </p:sp>
        </mc:Choice>
        <mc:Fallback xmlns="">
          <p:sp>
            <p:nvSpPr>
              <p:cNvPr id="25" name="文本框 24">
                <a:extLst>
                  <a:ext uri="{FF2B5EF4-FFF2-40B4-BE49-F238E27FC236}">
                    <a16:creationId xmlns:a16="http://schemas.microsoft.com/office/drawing/2014/main" id="{53779991-3E3F-47F8-B46D-D21D38286696}"/>
                  </a:ext>
                </a:extLst>
              </p:cNvPr>
              <p:cNvSpPr txBox="1">
                <a:spLocks noRot="1" noChangeAspect="1" noMove="1" noResize="1" noEditPoints="1" noAdjustHandles="1" noChangeArrowheads="1" noChangeShapeType="1" noTextEdit="1"/>
              </p:cNvSpPr>
              <p:nvPr/>
            </p:nvSpPr>
            <p:spPr>
              <a:xfrm>
                <a:off x="9339090" y="5034979"/>
                <a:ext cx="2627899" cy="311880"/>
              </a:xfrm>
              <a:prstGeom prst="rect">
                <a:avLst/>
              </a:prstGeom>
              <a:blipFill>
                <a:blip r:embed="rId13"/>
                <a:stretch>
                  <a:fillRect l="-696" t="-1961" r="-1856" b="-21569"/>
                </a:stretch>
              </a:blipFill>
            </p:spPr>
            <p:txBody>
              <a:bodyPr/>
              <a:lstStyle/>
              <a:p>
                <a:r>
                  <a:rPr lang="zh-CN" altLang="en-US">
                    <a:noFill/>
                  </a:rPr>
                  <a:t> </a:t>
                </a:r>
              </a:p>
            </p:txBody>
          </p:sp>
        </mc:Fallback>
      </mc:AlternateContent>
      <p:sp>
        <p:nvSpPr>
          <p:cNvPr id="26" name="乘号 25">
            <a:extLst>
              <a:ext uri="{FF2B5EF4-FFF2-40B4-BE49-F238E27FC236}">
                <a16:creationId xmlns:a16="http://schemas.microsoft.com/office/drawing/2014/main" id="{41CBAB1D-6ECB-4400-BA6A-9CB279E44BDA}"/>
              </a:ext>
            </a:extLst>
          </p:cNvPr>
          <p:cNvSpPr/>
          <p:nvPr/>
        </p:nvSpPr>
        <p:spPr>
          <a:xfrm>
            <a:off x="10245300" y="5001386"/>
            <a:ext cx="368674" cy="433272"/>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00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3"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9529482" y="630402"/>
            <a:ext cx="2375647" cy="369332"/>
          </a:xfrm>
          <a:prstGeom prst="rect">
            <a:avLst/>
          </a:prstGeom>
          <a:noFill/>
        </p:spPr>
        <p:txBody>
          <a:bodyPr wrap="square">
            <a:spAutoFit/>
          </a:bodyPr>
          <a:lstStyle/>
          <a:p>
            <a:r>
              <a:rPr lang="en-US" altLang="zh-CN" sz="1800" dirty="0" err="1">
                <a:solidFill>
                  <a:srgbClr val="000000"/>
                </a:solidFill>
                <a:effectLst/>
                <a:latin typeface="Times New Roman" panose="02020603050405020304" pitchFamily="18" charset="0"/>
                <a:cs typeface="Times New Roman" panose="02020603050405020304" pitchFamily="18" charset="0"/>
              </a:rPr>
              <a:t>Sanitizable</a:t>
            </a:r>
            <a:r>
              <a:rPr lang="en-US" altLang="zh-CN" sz="1800" dirty="0">
                <a:solidFill>
                  <a:srgbClr val="000000"/>
                </a:solidFill>
                <a:effectLst/>
                <a:latin typeface="Times New Roman" panose="02020603050405020304" pitchFamily="18" charset="0"/>
                <a:cs typeface="Times New Roman" panose="02020603050405020304" pitchFamily="18" charset="0"/>
              </a:rPr>
              <a:t> Signature</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A0A6CFC-317F-4AED-B817-735E8109B88A}"/>
              </a:ext>
            </a:extLst>
          </p:cNvPr>
          <p:cNvSpPr txBox="1"/>
          <p:nvPr/>
        </p:nvSpPr>
        <p:spPr>
          <a:xfrm>
            <a:off x="1023725" y="1178768"/>
            <a:ext cx="10301951"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Sanitizable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Signature</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可净化签名</a:t>
            </a: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AF62ADF3-1134-4B42-A970-CCA2A16805A2}"/>
              </a:ext>
            </a:extLst>
          </p:cNvPr>
          <p:cNvSpPr txBox="1"/>
          <p:nvPr/>
        </p:nvSpPr>
        <p:spPr>
          <a:xfrm>
            <a:off x="1277741" y="1605616"/>
            <a:ext cx="10172775" cy="830997"/>
          </a:xfrm>
          <a:prstGeom prst="rect">
            <a:avLst/>
          </a:prstGeom>
          <a:noFill/>
        </p:spPr>
        <p:txBody>
          <a:bodyPr wrap="square">
            <a:spAutoFit/>
          </a:bodyPr>
          <a:lstStyle/>
          <a:p>
            <a:pPr marL="285750" indent="-285750" algn="jus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签名者以可控的方式可将签名权限授权给净化者，净化者还可对签名者所提供的消息进行修改，未修改部分的完整新和真实性仍然是可验证的。特别地，对于不允许修改的部分，净化者不能对其修改，也无法对这种非法的修改提供有效的签名。</a:t>
            </a:r>
            <a:endParaRPr lang="en-US" altLang="zh-CN" sz="1600" dirty="0">
              <a:latin typeface="宋体" panose="02010600030101010101" pitchFamily="2" charset="-122"/>
              <a:ea typeface="宋体" panose="02010600030101010101" pitchFamily="2" charset="-122"/>
            </a:endParaRPr>
          </a:p>
        </p:txBody>
      </p:sp>
      <p:grpSp>
        <p:nvGrpSpPr>
          <p:cNvPr id="63" name="组合 62">
            <a:extLst>
              <a:ext uri="{FF2B5EF4-FFF2-40B4-BE49-F238E27FC236}">
                <a16:creationId xmlns:a16="http://schemas.microsoft.com/office/drawing/2014/main" id="{7B54BD7C-EF22-40B9-9B3B-22C698658232}"/>
              </a:ext>
            </a:extLst>
          </p:cNvPr>
          <p:cNvGrpSpPr/>
          <p:nvPr/>
        </p:nvGrpSpPr>
        <p:grpSpPr>
          <a:xfrm>
            <a:off x="1835451" y="2703887"/>
            <a:ext cx="9016343" cy="3040210"/>
            <a:chOff x="1832632" y="2857508"/>
            <a:chExt cx="9016343" cy="3040210"/>
          </a:xfrm>
        </p:grpSpPr>
        <p:grpSp>
          <p:nvGrpSpPr>
            <p:cNvPr id="61" name="组合 60">
              <a:extLst>
                <a:ext uri="{FF2B5EF4-FFF2-40B4-BE49-F238E27FC236}">
                  <a16:creationId xmlns:a16="http://schemas.microsoft.com/office/drawing/2014/main" id="{143AAC7E-C00C-4BCD-ABF1-B47E378FEB6B}"/>
                </a:ext>
              </a:extLst>
            </p:cNvPr>
            <p:cNvGrpSpPr/>
            <p:nvPr/>
          </p:nvGrpSpPr>
          <p:grpSpPr>
            <a:xfrm>
              <a:off x="1832632" y="2857508"/>
              <a:ext cx="9016343" cy="3040210"/>
              <a:chOff x="655466" y="3411192"/>
              <a:chExt cx="8612923" cy="2718477"/>
            </a:xfrm>
          </p:grpSpPr>
          <p:pic>
            <p:nvPicPr>
              <p:cNvPr id="3" name="图形 2" descr="教授">
                <a:extLst>
                  <a:ext uri="{FF2B5EF4-FFF2-40B4-BE49-F238E27FC236}">
                    <a16:creationId xmlns:a16="http://schemas.microsoft.com/office/drawing/2014/main" id="{F9840766-7DA7-4F7A-A4EE-F3B09A72F0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93554" y="5237049"/>
                <a:ext cx="627540" cy="627540"/>
              </a:xfrm>
              <a:prstGeom prst="rect">
                <a:avLst/>
              </a:prstGeom>
            </p:spPr>
          </p:pic>
          <p:pic>
            <p:nvPicPr>
              <p:cNvPr id="5" name="图形 4" descr="办公室职员">
                <a:extLst>
                  <a:ext uri="{FF2B5EF4-FFF2-40B4-BE49-F238E27FC236}">
                    <a16:creationId xmlns:a16="http://schemas.microsoft.com/office/drawing/2014/main" id="{D56825B5-4CA7-445F-8F8C-19C1ED86A2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57707" y="3842704"/>
                <a:ext cx="627540" cy="627540"/>
              </a:xfrm>
              <a:prstGeom prst="rect">
                <a:avLst/>
              </a:prstGeom>
            </p:spPr>
          </p:pic>
          <p:sp>
            <p:nvSpPr>
              <p:cNvPr id="15" name="文本框 14">
                <a:extLst>
                  <a:ext uri="{FF2B5EF4-FFF2-40B4-BE49-F238E27FC236}">
                    <a16:creationId xmlns:a16="http://schemas.microsoft.com/office/drawing/2014/main" id="{B1681465-0C86-4E53-B641-8F2F4CF31FFC}"/>
                  </a:ext>
                </a:extLst>
              </p:cNvPr>
              <p:cNvSpPr txBox="1"/>
              <p:nvPr/>
            </p:nvSpPr>
            <p:spPr>
              <a:xfrm>
                <a:off x="2263051" y="4409936"/>
                <a:ext cx="878541"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签名者</a:t>
                </a:r>
                <a:endParaRPr lang="zh-CN" altLang="en-US" sz="1400" dirty="0"/>
              </a:p>
            </p:txBody>
          </p:sp>
          <p:sp>
            <p:nvSpPr>
              <p:cNvPr id="17" name="文本框 16">
                <a:extLst>
                  <a:ext uri="{FF2B5EF4-FFF2-40B4-BE49-F238E27FC236}">
                    <a16:creationId xmlns:a16="http://schemas.microsoft.com/office/drawing/2014/main" id="{6363441C-E70B-4B82-81A8-13A41CD26C2A}"/>
                  </a:ext>
                </a:extLst>
              </p:cNvPr>
              <p:cNvSpPr txBox="1"/>
              <p:nvPr/>
            </p:nvSpPr>
            <p:spPr>
              <a:xfrm>
                <a:off x="2384601" y="5821892"/>
                <a:ext cx="878541"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净化者</a:t>
                </a:r>
                <a:endParaRPr lang="zh-CN" altLang="en-US" sz="1400" dirty="0"/>
              </a:p>
            </p:txBody>
          </p:sp>
          <p:pic>
            <p:nvPicPr>
              <p:cNvPr id="12" name="图形 11" descr="银行">
                <a:extLst>
                  <a:ext uri="{FF2B5EF4-FFF2-40B4-BE49-F238E27FC236}">
                    <a16:creationId xmlns:a16="http://schemas.microsoft.com/office/drawing/2014/main" id="{81E8BF34-8C71-418A-989A-EE02316C70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5466" y="4515916"/>
                <a:ext cx="627541" cy="627541"/>
              </a:xfrm>
              <a:prstGeom prst="rect">
                <a:avLst/>
              </a:prstGeom>
            </p:spPr>
          </p:pic>
          <p:sp>
            <p:nvSpPr>
              <p:cNvPr id="21" name="文本框 20">
                <a:extLst>
                  <a:ext uri="{FF2B5EF4-FFF2-40B4-BE49-F238E27FC236}">
                    <a16:creationId xmlns:a16="http://schemas.microsoft.com/office/drawing/2014/main" id="{DAD9E494-DC58-4F9D-86E8-4CC7CB447071}"/>
                  </a:ext>
                </a:extLst>
              </p:cNvPr>
              <p:cNvSpPr txBox="1"/>
              <p:nvPr/>
            </p:nvSpPr>
            <p:spPr>
              <a:xfrm>
                <a:off x="791284" y="5058025"/>
                <a:ext cx="814451" cy="275206"/>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KGC</a:t>
                </a:r>
                <a:endParaRPr lang="zh-CN" altLang="en-US" sz="1400" dirty="0"/>
              </a:p>
            </p:txBody>
          </p:sp>
          <p:cxnSp>
            <p:nvCxnSpPr>
              <p:cNvPr id="16" name="直接箭头连接符 15">
                <a:extLst>
                  <a:ext uri="{FF2B5EF4-FFF2-40B4-BE49-F238E27FC236}">
                    <a16:creationId xmlns:a16="http://schemas.microsoft.com/office/drawing/2014/main" id="{FEA9C799-B912-4927-9AC1-6D9CB73CC524}"/>
                  </a:ext>
                </a:extLst>
              </p:cNvPr>
              <p:cNvCxnSpPr>
                <a:stCxn id="12" idx="3"/>
                <a:endCxn id="5" idx="1"/>
              </p:cNvCxnSpPr>
              <p:nvPr/>
            </p:nvCxnSpPr>
            <p:spPr>
              <a:xfrm flipV="1">
                <a:off x="1283007" y="4156474"/>
                <a:ext cx="1074700" cy="673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E55C39AB-D889-47B6-AF32-63EBBAE61544}"/>
                  </a:ext>
                </a:extLst>
              </p:cNvPr>
              <p:cNvCxnSpPr>
                <a:stCxn id="12" idx="3"/>
                <a:endCxn id="3" idx="1"/>
              </p:cNvCxnSpPr>
              <p:nvPr/>
            </p:nvCxnSpPr>
            <p:spPr>
              <a:xfrm>
                <a:off x="1283007" y="4829687"/>
                <a:ext cx="1110547" cy="72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32EB687-21C9-4143-B195-93B2F729328E}"/>
                      </a:ext>
                    </a:extLst>
                  </p:cNvPr>
                  <p:cNvSpPr txBox="1"/>
                  <p:nvPr/>
                </p:nvSpPr>
                <p:spPr>
                  <a:xfrm rot="19522967">
                    <a:off x="1254051" y="4215620"/>
                    <a:ext cx="1083695" cy="2357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𝑃</m:t>
                              </m:r>
                              <m:r>
                                <a:rPr lang="en-US" altLang="zh-CN" sz="1400" i="1">
                                  <a:latin typeface="Cambria Math" panose="02040503050406030204" pitchFamily="18" charset="0"/>
                                </a:rPr>
                                <m:t>𝐾</m:t>
                              </m:r>
                            </m:e>
                            <m:sub>
                              <m:r>
                                <m:rPr>
                                  <m:sty m:val="p"/>
                                </m:rPr>
                                <a:rPr lang="en-US" altLang="zh-CN" sz="1400" i="1">
                                  <a:latin typeface="Cambria Math" panose="02040503050406030204" pitchFamily="18" charset="0"/>
                                </a:rPr>
                                <m:t>sign</m:t>
                              </m:r>
                            </m:sub>
                          </m:sSub>
                          <m:r>
                            <a:rPr lang="en-US" altLang="zh-CN" sz="1400" b="0" i="1" smtClean="0">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𝑆𝐾</m:t>
                              </m:r>
                            </m:e>
                            <m:sub>
                              <m:r>
                                <m:rPr>
                                  <m:sty m:val="p"/>
                                </m:rPr>
                                <a:rPr lang="en-US" altLang="zh-CN" sz="1400" i="1">
                                  <a:latin typeface="Cambria Math" panose="02040503050406030204" pitchFamily="18" charset="0"/>
                                </a:rPr>
                                <m:t>sign</m:t>
                              </m:r>
                            </m:sub>
                          </m:sSub>
                        </m:oMath>
                      </m:oMathPara>
                    </a14:m>
                    <a:endParaRPr lang="zh-CN" altLang="en-US" sz="1400" dirty="0"/>
                  </a:p>
                </p:txBody>
              </p:sp>
            </mc:Choice>
            <mc:Fallback xmlns="">
              <p:sp>
                <p:nvSpPr>
                  <p:cNvPr id="20" name="文本框 19">
                    <a:extLst>
                      <a:ext uri="{FF2B5EF4-FFF2-40B4-BE49-F238E27FC236}">
                        <a16:creationId xmlns:a16="http://schemas.microsoft.com/office/drawing/2014/main" id="{332EB687-21C9-4143-B195-93B2F729328E}"/>
                      </a:ext>
                    </a:extLst>
                  </p:cNvPr>
                  <p:cNvSpPr txBox="1">
                    <a:spLocks noRot="1" noChangeAspect="1" noMove="1" noResize="1" noEditPoints="1" noAdjustHandles="1" noChangeArrowheads="1" noChangeShapeType="1" noTextEdit="1"/>
                  </p:cNvSpPr>
                  <p:nvPr/>
                </p:nvSpPr>
                <p:spPr>
                  <a:xfrm rot="19522967">
                    <a:off x="1254051" y="4215620"/>
                    <a:ext cx="1083695" cy="235770"/>
                  </a:xfrm>
                  <a:prstGeom prst="rect">
                    <a:avLst/>
                  </a:prstGeom>
                  <a:blipFill>
                    <a:blip r:embed="rId9"/>
                    <a:stretch>
                      <a:fillRect r="-5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3C38C9F-2649-4A61-8CA3-E713B5D10D19}"/>
                      </a:ext>
                    </a:extLst>
                  </p:cNvPr>
                  <p:cNvSpPr txBox="1"/>
                  <p:nvPr/>
                </p:nvSpPr>
                <p:spPr>
                  <a:xfrm rot="1918612">
                    <a:off x="1412142" y="4998094"/>
                    <a:ext cx="112152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𝑃</m:t>
                                  </m:r>
                                  <m:r>
                                    <a:rPr lang="en-US" altLang="zh-CN" sz="1400" i="1">
                                      <a:latin typeface="Cambria Math" panose="02040503050406030204" pitchFamily="18" charset="0"/>
                                    </a:rPr>
                                    <m:t>𝐾</m:t>
                                  </m:r>
                                </m:e>
                                <m:sub>
                                  <m:r>
                                    <a:rPr lang="en-US" altLang="zh-CN" sz="1400" i="1">
                                      <a:latin typeface="Cambria Math" panose="02040503050406030204" pitchFamily="18" charset="0"/>
                                    </a:rPr>
                                    <m:t>𝑠𝑎𝑛𝑖</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𝑆𝐾</m:t>
                              </m:r>
                            </m:e>
                            <m:sub>
                              <m:r>
                                <a:rPr lang="en-US" altLang="zh-CN" sz="1400" b="0" i="1" smtClean="0">
                                  <a:latin typeface="Cambria Math" panose="02040503050406030204" pitchFamily="18" charset="0"/>
                                </a:rPr>
                                <m:t>𝑠𝑎𝑛𝑖</m:t>
                              </m:r>
                            </m:sub>
                          </m:sSub>
                        </m:oMath>
                      </m:oMathPara>
                    </a14:m>
                    <a:endParaRPr lang="zh-CN" altLang="en-US" sz="1400" dirty="0"/>
                  </a:p>
                </p:txBody>
              </p:sp>
            </mc:Choice>
            <mc:Fallback xmlns="">
              <p:sp>
                <p:nvSpPr>
                  <p:cNvPr id="27" name="文本框 26">
                    <a:extLst>
                      <a:ext uri="{FF2B5EF4-FFF2-40B4-BE49-F238E27FC236}">
                        <a16:creationId xmlns:a16="http://schemas.microsoft.com/office/drawing/2014/main" id="{93C38C9F-2649-4A61-8CA3-E713B5D10D19}"/>
                      </a:ext>
                    </a:extLst>
                  </p:cNvPr>
                  <p:cNvSpPr txBox="1">
                    <a:spLocks noRot="1" noChangeAspect="1" noMove="1" noResize="1" noEditPoints="1" noAdjustHandles="1" noChangeArrowheads="1" noChangeShapeType="1" noTextEdit="1"/>
                  </p:cNvSpPr>
                  <p:nvPr/>
                </p:nvSpPr>
                <p:spPr>
                  <a:xfrm rot="1918612">
                    <a:off x="1412142" y="4998094"/>
                    <a:ext cx="1121525" cy="215444"/>
                  </a:xfrm>
                  <a:prstGeom prst="rect">
                    <a:avLst/>
                  </a:prstGeom>
                  <a:blipFill>
                    <a:blip r:embed="rId10"/>
                    <a:stretch>
                      <a:fillRect/>
                    </a:stretch>
                  </a:blipFill>
                </p:spPr>
                <p:txBody>
                  <a:bodyPr/>
                  <a:lstStyle/>
                  <a:p>
                    <a:r>
                      <a:rPr lang="zh-CN" altLang="en-US">
                        <a:noFill/>
                      </a:rPr>
                      <a:t> </a:t>
                    </a:r>
                  </a:p>
                </p:txBody>
              </p:sp>
            </mc:Fallback>
          </mc:AlternateContent>
          <p:grpSp>
            <p:nvGrpSpPr>
              <p:cNvPr id="60" name="组合 59">
                <a:extLst>
                  <a:ext uri="{FF2B5EF4-FFF2-40B4-BE49-F238E27FC236}">
                    <a16:creationId xmlns:a16="http://schemas.microsoft.com/office/drawing/2014/main" id="{37799D78-7F71-4D63-8D45-86A27ACEFE1B}"/>
                  </a:ext>
                </a:extLst>
              </p:cNvPr>
              <p:cNvGrpSpPr/>
              <p:nvPr/>
            </p:nvGrpSpPr>
            <p:grpSpPr>
              <a:xfrm>
                <a:off x="5476871" y="4409936"/>
                <a:ext cx="914400" cy="914400"/>
                <a:chOff x="5476871" y="4409936"/>
                <a:chExt cx="914400" cy="914400"/>
              </a:xfrm>
            </p:grpSpPr>
            <p:pic>
              <p:nvPicPr>
                <p:cNvPr id="30" name="图形 29" descr="云">
                  <a:extLst>
                    <a:ext uri="{FF2B5EF4-FFF2-40B4-BE49-F238E27FC236}">
                      <a16:creationId xmlns:a16="http://schemas.microsoft.com/office/drawing/2014/main" id="{F5FEC849-76EA-453A-8BF7-4922B05163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76871" y="4409936"/>
                  <a:ext cx="914400" cy="914400"/>
                </a:xfrm>
                <a:prstGeom prst="rect">
                  <a:avLst/>
                </a:prstGeom>
              </p:spPr>
            </p:pic>
            <p:pic>
              <p:nvPicPr>
                <p:cNvPr id="28" name="图形 27" descr="合上的书">
                  <a:extLst>
                    <a:ext uri="{FF2B5EF4-FFF2-40B4-BE49-F238E27FC236}">
                      <a16:creationId xmlns:a16="http://schemas.microsoft.com/office/drawing/2014/main" id="{2BD4B4A7-D4A8-40CB-A681-1CC7EFDB6D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96200" y="4774883"/>
                  <a:ext cx="296140" cy="296140"/>
                </a:xfrm>
                <a:prstGeom prst="rect">
                  <a:avLst/>
                </a:prstGeom>
              </p:spPr>
            </p:pic>
            <p:pic>
              <p:nvPicPr>
                <p:cNvPr id="36" name="图形 35" descr="合上的书">
                  <a:extLst>
                    <a:ext uri="{FF2B5EF4-FFF2-40B4-BE49-F238E27FC236}">
                      <a16:creationId xmlns:a16="http://schemas.microsoft.com/office/drawing/2014/main" id="{3E39E5F0-C45D-4F4B-8F20-FEDE8CFC046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44270" y="4774883"/>
                  <a:ext cx="296140" cy="296140"/>
                </a:xfrm>
                <a:prstGeom prst="rect">
                  <a:avLst/>
                </a:prstGeom>
              </p:spPr>
            </p:pic>
          </p:grpSp>
          <p:cxnSp>
            <p:nvCxnSpPr>
              <p:cNvPr id="33" name="直接箭头连接符 32">
                <a:extLst>
                  <a:ext uri="{FF2B5EF4-FFF2-40B4-BE49-F238E27FC236}">
                    <a16:creationId xmlns:a16="http://schemas.microsoft.com/office/drawing/2014/main" id="{E677E624-3743-4660-AFD3-BFFCB412B683}"/>
                  </a:ext>
                </a:extLst>
              </p:cNvPr>
              <p:cNvCxnSpPr>
                <a:cxnSpLocks/>
                <a:stCxn id="15" idx="2"/>
                <a:endCxn id="3" idx="0"/>
              </p:cNvCxnSpPr>
              <p:nvPr/>
            </p:nvCxnSpPr>
            <p:spPr>
              <a:xfrm>
                <a:off x="2702322" y="4717713"/>
                <a:ext cx="5002" cy="519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1" name="图形 40" descr="文档">
                <a:extLst>
                  <a:ext uri="{FF2B5EF4-FFF2-40B4-BE49-F238E27FC236}">
                    <a16:creationId xmlns:a16="http://schemas.microsoft.com/office/drawing/2014/main" id="{07EED80D-6E41-42FF-BF5C-5767C8A3260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034542" y="3669120"/>
                <a:ext cx="457200" cy="457200"/>
              </a:xfrm>
              <a:prstGeom prst="rect">
                <a:avLst/>
              </a:prstGeom>
            </p:spPr>
          </p:pic>
          <p:sp>
            <p:nvSpPr>
              <p:cNvPr id="42" name="文本框 41">
                <a:extLst>
                  <a:ext uri="{FF2B5EF4-FFF2-40B4-BE49-F238E27FC236}">
                    <a16:creationId xmlns:a16="http://schemas.microsoft.com/office/drawing/2014/main" id="{F558C5A5-79F7-41D9-A9DC-7DCD51E651C1}"/>
                  </a:ext>
                </a:extLst>
              </p:cNvPr>
              <p:cNvSpPr txBox="1"/>
              <p:nvPr/>
            </p:nvSpPr>
            <p:spPr>
              <a:xfrm>
                <a:off x="2702321" y="3411192"/>
                <a:ext cx="1186739"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数据及签名</a:t>
                </a:r>
              </a:p>
            </p:txBody>
          </p:sp>
          <p:sp>
            <p:nvSpPr>
              <p:cNvPr id="48" name="文本框 47">
                <a:extLst>
                  <a:ext uri="{FF2B5EF4-FFF2-40B4-BE49-F238E27FC236}">
                    <a16:creationId xmlns:a16="http://schemas.microsoft.com/office/drawing/2014/main" id="{5138FF6B-0233-4A04-ADC7-692026C8AA2D}"/>
                  </a:ext>
                </a:extLst>
              </p:cNvPr>
              <p:cNvSpPr txBox="1"/>
              <p:nvPr/>
            </p:nvSpPr>
            <p:spPr>
              <a:xfrm>
                <a:off x="3068764" y="4582596"/>
                <a:ext cx="1454482"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数据、签名、允许修改的信息</a:t>
                </a:r>
              </a:p>
            </p:txBody>
          </p:sp>
          <p:pic>
            <p:nvPicPr>
              <p:cNvPr id="49" name="图形 48" descr="文档">
                <a:extLst>
                  <a:ext uri="{FF2B5EF4-FFF2-40B4-BE49-F238E27FC236}">
                    <a16:creationId xmlns:a16="http://schemas.microsoft.com/office/drawing/2014/main" id="{30206C40-4535-4B44-8DDC-E34DD007BEA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3707" y="4660220"/>
                <a:ext cx="457200" cy="457200"/>
              </a:xfrm>
              <a:prstGeom prst="rect">
                <a:avLst/>
              </a:prstGeom>
            </p:spPr>
          </p:pic>
          <p:cxnSp>
            <p:nvCxnSpPr>
              <p:cNvPr id="44" name="连接符: 肘形 43">
                <a:extLst>
                  <a:ext uri="{FF2B5EF4-FFF2-40B4-BE49-F238E27FC236}">
                    <a16:creationId xmlns:a16="http://schemas.microsoft.com/office/drawing/2014/main" id="{C64ECFA5-CCD8-4D6A-BAAF-1B0D60D8CAA1}"/>
                  </a:ext>
                </a:extLst>
              </p:cNvPr>
              <p:cNvCxnSpPr>
                <a:stCxn id="5" idx="3"/>
                <a:endCxn id="30" idx="0"/>
              </p:cNvCxnSpPr>
              <p:nvPr/>
            </p:nvCxnSpPr>
            <p:spPr>
              <a:xfrm>
                <a:off x="2985247" y="4156474"/>
                <a:ext cx="2948824" cy="2534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0" name="连接符: 肘形 49">
                <a:extLst>
                  <a:ext uri="{FF2B5EF4-FFF2-40B4-BE49-F238E27FC236}">
                    <a16:creationId xmlns:a16="http://schemas.microsoft.com/office/drawing/2014/main" id="{C1A0E5AC-2424-44C6-8580-6822E95B7539}"/>
                  </a:ext>
                </a:extLst>
              </p:cNvPr>
              <p:cNvCxnSpPr>
                <a:stCxn id="17" idx="3"/>
                <a:endCxn id="30" idx="2"/>
              </p:cNvCxnSpPr>
              <p:nvPr/>
            </p:nvCxnSpPr>
            <p:spPr>
              <a:xfrm flipV="1">
                <a:off x="3263142" y="5324336"/>
                <a:ext cx="2670929" cy="6514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56" name="图形 55" descr="文档">
                <a:extLst>
                  <a:ext uri="{FF2B5EF4-FFF2-40B4-BE49-F238E27FC236}">
                    <a16:creationId xmlns:a16="http://schemas.microsoft.com/office/drawing/2014/main" id="{C8E21641-B532-4CBF-9530-C699B6C3CAA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756546" y="5525302"/>
                <a:ext cx="457200" cy="457200"/>
              </a:xfrm>
              <a:prstGeom prst="rect">
                <a:avLst/>
              </a:prstGeom>
            </p:spPr>
          </p:pic>
          <p:sp>
            <p:nvSpPr>
              <p:cNvPr id="57" name="文本框 56">
                <a:extLst>
                  <a:ext uri="{FF2B5EF4-FFF2-40B4-BE49-F238E27FC236}">
                    <a16:creationId xmlns:a16="http://schemas.microsoft.com/office/drawing/2014/main" id="{53A75384-6C4C-4137-8A26-259BF97CC83A}"/>
                  </a:ext>
                </a:extLst>
              </p:cNvPr>
              <p:cNvSpPr txBox="1"/>
              <p:nvPr/>
            </p:nvSpPr>
            <p:spPr>
              <a:xfrm>
                <a:off x="4162279" y="5465781"/>
                <a:ext cx="1454482"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净化后的数据及签名</a:t>
                </a:r>
              </a:p>
            </p:txBody>
          </p:sp>
          <p:pic>
            <p:nvPicPr>
              <p:cNvPr id="54" name="图形 53" descr="用户">
                <a:extLst>
                  <a:ext uri="{FF2B5EF4-FFF2-40B4-BE49-F238E27FC236}">
                    <a16:creationId xmlns:a16="http://schemas.microsoft.com/office/drawing/2014/main" id="{272A14C7-DFC6-4B3E-BB34-D190DDCA1C5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193616" y="4409797"/>
                <a:ext cx="914400" cy="914400"/>
              </a:xfrm>
              <a:prstGeom prst="rect">
                <a:avLst/>
              </a:prstGeom>
            </p:spPr>
          </p:pic>
          <p:sp>
            <p:nvSpPr>
              <p:cNvPr id="62" name="文本框 61">
                <a:extLst>
                  <a:ext uri="{FF2B5EF4-FFF2-40B4-BE49-F238E27FC236}">
                    <a16:creationId xmlns:a16="http://schemas.microsoft.com/office/drawing/2014/main" id="{E77E5AA6-ABC1-4417-9C70-98B6C8A5A23B}"/>
                  </a:ext>
                </a:extLst>
              </p:cNvPr>
              <p:cNvSpPr txBox="1"/>
              <p:nvPr/>
            </p:nvSpPr>
            <p:spPr>
              <a:xfrm>
                <a:off x="8389848" y="5146474"/>
                <a:ext cx="878541"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用户</a:t>
                </a:r>
                <a:endParaRPr lang="zh-CN" altLang="en-US" sz="1400" dirty="0"/>
              </a:p>
            </p:txBody>
          </p:sp>
          <p:cxnSp>
            <p:nvCxnSpPr>
              <p:cNvPr id="58" name="直接箭头连接符 57">
                <a:extLst>
                  <a:ext uri="{FF2B5EF4-FFF2-40B4-BE49-F238E27FC236}">
                    <a16:creationId xmlns:a16="http://schemas.microsoft.com/office/drawing/2014/main" id="{593E7E46-AD75-4A23-8F6D-BB1399740FF1}"/>
                  </a:ext>
                </a:extLst>
              </p:cNvPr>
              <p:cNvCxnSpPr>
                <a:stCxn id="30" idx="3"/>
                <a:endCxn id="54" idx="1"/>
              </p:cNvCxnSpPr>
              <p:nvPr/>
            </p:nvCxnSpPr>
            <p:spPr>
              <a:xfrm flipV="1">
                <a:off x="6391271" y="4866997"/>
                <a:ext cx="1802345" cy="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6" name="图形 65" descr="文档">
                <a:extLst>
                  <a:ext uri="{FF2B5EF4-FFF2-40B4-BE49-F238E27FC236}">
                    <a16:creationId xmlns:a16="http://schemas.microsoft.com/office/drawing/2014/main" id="{714DF6C4-B78F-476E-AB20-636B5ED6D7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70610" y="4421065"/>
                <a:ext cx="457200" cy="457200"/>
              </a:xfrm>
              <a:prstGeom prst="rect">
                <a:avLst/>
              </a:prstGeom>
            </p:spPr>
          </p:pic>
          <p:sp>
            <p:nvSpPr>
              <p:cNvPr id="67" name="文本框 66">
                <a:extLst>
                  <a:ext uri="{FF2B5EF4-FFF2-40B4-BE49-F238E27FC236}">
                    <a16:creationId xmlns:a16="http://schemas.microsoft.com/office/drawing/2014/main" id="{3E4E99C3-269C-4B10-85E8-DE03AB79DB60}"/>
                  </a:ext>
                </a:extLst>
              </p:cNvPr>
              <p:cNvSpPr txBox="1"/>
              <p:nvPr/>
            </p:nvSpPr>
            <p:spPr>
              <a:xfrm>
                <a:off x="6891641" y="4554576"/>
                <a:ext cx="1186739"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数据及签名</a:t>
                </a:r>
              </a:p>
            </p:txBody>
          </p:sp>
        </p:grpSp>
        <p:sp>
          <p:nvSpPr>
            <p:cNvPr id="70" name="文本框 69">
              <a:extLst>
                <a:ext uri="{FF2B5EF4-FFF2-40B4-BE49-F238E27FC236}">
                  <a16:creationId xmlns:a16="http://schemas.microsoft.com/office/drawing/2014/main" id="{7D1C4B0A-2B37-45F2-AFAA-5AF2DAABD970}"/>
                </a:ext>
              </a:extLst>
            </p:cNvPr>
            <p:cNvSpPr txBox="1"/>
            <p:nvPr/>
          </p:nvSpPr>
          <p:spPr>
            <a:xfrm>
              <a:off x="6953545" y="4730145"/>
              <a:ext cx="919691"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云服务器</a:t>
              </a:r>
              <a:endParaRPr lang="zh-CN" altLang="en-US" sz="1400" dirty="0"/>
            </a:p>
          </p:txBody>
        </p:sp>
      </p:grpSp>
      <p:sp>
        <p:nvSpPr>
          <p:cNvPr id="40" name="文本框 39">
            <a:extLst>
              <a:ext uri="{FF2B5EF4-FFF2-40B4-BE49-F238E27FC236}">
                <a16:creationId xmlns:a16="http://schemas.microsoft.com/office/drawing/2014/main" id="{4A8958F2-B32E-4749-9B8C-ADB27AB82117}"/>
              </a:ext>
            </a:extLst>
          </p:cNvPr>
          <p:cNvSpPr txBox="1"/>
          <p:nvPr/>
        </p:nvSpPr>
        <p:spPr>
          <a:xfrm>
            <a:off x="1387422" y="6011371"/>
            <a:ext cx="9953411" cy="523220"/>
          </a:xfrm>
          <a:prstGeom prst="rect">
            <a:avLst/>
          </a:prstGeom>
          <a:noFill/>
          <a:ln>
            <a:solidFill>
              <a:schemeClr val="accent5">
                <a:lumMod val="75000"/>
              </a:schemeClr>
            </a:solidFill>
          </a:ln>
        </p:spPr>
        <p:txBody>
          <a:bodyPr wrap="square">
            <a:spAutoFit/>
          </a:bodyPr>
          <a:lstStyle/>
          <a:p>
            <a:r>
              <a:rPr lang="en-US" altLang="zh-CN" sz="1400" dirty="0">
                <a:solidFill>
                  <a:srgbClr val="0070C0"/>
                </a:solidFill>
                <a:effectLst/>
                <a:latin typeface="CMR915"/>
                <a:ea typeface="宋体" panose="02010600030101010101" pitchFamily="2" charset="-122"/>
              </a:rPr>
              <a:t>[34]</a:t>
            </a:r>
            <a:r>
              <a:rPr lang="en-US" altLang="zh-CN" sz="1400" dirty="0" err="1">
                <a:solidFill>
                  <a:srgbClr val="0070C0"/>
                </a:solidFill>
                <a:effectLst/>
                <a:latin typeface="CMR915"/>
                <a:ea typeface="宋体" panose="02010600030101010101" pitchFamily="2" charset="-122"/>
              </a:rPr>
              <a:t>Samelin</a:t>
            </a:r>
            <a:r>
              <a:rPr lang="en-US" altLang="zh-CN" sz="1400" dirty="0">
                <a:solidFill>
                  <a:srgbClr val="0070C0"/>
                </a:solidFill>
                <a:effectLst/>
                <a:latin typeface="CMR915"/>
                <a:ea typeface="宋体" panose="02010600030101010101" pitchFamily="2" charset="-122"/>
              </a:rPr>
              <a:t>, K., </a:t>
            </a:r>
            <a:r>
              <a:rPr lang="en-US" altLang="zh-CN" sz="1400" dirty="0" err="1">
                <a:solidFill>
                  <a:srgbClr val="0070C0"/>
                </a:solidFill>
                <a:effectLst/>
                <a:latin typeface="CMR915"/>
                <a:ea typeface="宋体" panose="02010600030101010101" pitchFamily="2" charset="-122"/>
              </a:rPr>
              <a:t>Slamanig</a:t>
            </a:r>
            <a:r>
              <a:rPr lang="en-US" altLang="zh-CN" sz="1400" dirty="0">
                <a:solidFill>
                  <a:srgbClr val="0070C0"/>
                </a:solidFill>
                <a:effectLst/>
                <a:latin typeface="CMR915"/>
                <a:ea typeface="宋体" panose="02010600030101010101" pitchFamily="2" charset="-122"/>
              </a:rPr>
              <a:t>, D.: Policy-based </a:t>
            </a:r>
            <a:r>
              <a:rPr lang="en-US" altLang="zh-CN" sz="1400" dirty="0" err="1">
                <a:solidFill>
                  <a:srgbClr val="0070C0"/>
                </a:solidFill>
                <a:effectLst/>
                <a:latin typeface="CMR915"/>
                <a:ea typeface="宋体" panose="02010600030101010101" pitchFamily="2" charset="-122"/>
              </a:rPr>
              <a:t>sanitizable</a:t>
            </a:r>
            <a:r>
              <a:rPr lang="en-US" altLang="zh-CN" sz="1400" dirty="0">
                <a:solidFill>
                  <a:srgbClr val="0070C0"/>
                </a:solidFill>
                <a:effectLst/>
                <a:latin typeface="CMR915"/>
                <a:ea typeface="宋体" panose="02010600030101010101" pitchFamily="2" charset="-122"/>
              </a:rPr>
              <a:t> signatures. In: </a:t>
            </a:r>
            <a:r>
              <a:rPr lang="en-US" altLang="zh-CN" sz="1400" dirty="0" err="1">
                <a:solidFill>
                  <a:srgbClr val="0070C0"/>
                </a:solidFill>
                <a:effectLst/>
                <a:latin typeface="CMR915"/>
                <a:ea typeface="宋体" panose="02010600030101010101" pitchFamily="2" charset="-122"/>
              </a:rPr>
              <a:t>Jarecki</a:t>
            </a:r>
            <a:r>
              <a:rPr lang="en-US" altLang="zh-CN" sz="1400" dirty="0">
                <a:solidFill>
                  <a:srgbClr val="0070C0"/>
                </a:solidFill>
                <a:effectLst/>
                <a:latin typeface="CMR915"/>
                <a:ea typeface="宋体" panose="02010600030101010101" pitchFamily="2" charset="-122"/>
              </a:rPr>
              <a:t>, S. (ed.) </a:t>
            </a:r>
            <a:r>
              <a:rPr lang="en-US" altLang="zh-CN" sz="1400" dirty="0">
                <a:solidFill>
                  <a:srgbClr val="0070C0"/>
                </a:solidFill>
                <a:effectLst/>
                <a:latin typeface="CMR915"/>
              </a:rPr>
              <a:t>CT-RSA 2020. LNCS, vol. 12006, pp. 538–563. Springer, Cham (2020). </a:t>
            </a:r>
          </a:p>
        </p:txBody>
      </p:sp>
      <p:pic>
        <p:nvPicPr>
          <p:cNvPr id="46" name="图形 45" descr="教授">
            <a:extLst>
              <a:ext uri="{FF2B5EF4-FFF2-40B4-BE49-F238E27FC236}">
                <a16:creationId xmlns:a16="http://schemas.microsoft.com/office/drawing/2014/main" id="{3C52116E-14AC-412A-B41D-FD48140CB3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92090" y="4655066"/>
            <a:ext cx="656933" cy="701810"/>
          </a:xfrm>
          <a:prstGeom prst="rect">
            <a:avLst/>
          </a:prstGeom>
        </p:spPr>
      </p:pic>
      <p:pic>
        <p:nvPicPr>
          <p:cNvPr id="47" name="图形 46" descr="教授">
            <a:extLst>
              <a:ext uri="{FF2B5EF4-FFF2-40B4-BE49-F238E27FC236}">
                <a16:creationId xmlns:a16="http://schemas.microsoft.com/office/drawing/2014/main" id="{12F1C3E1-77E6-41C0-8619-9486F02B2F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01088" y="4785804"/>
            <a:ext cx="656933" cy="701810"/>
          </a:xfrm>
          <a:prstGeom prst="rect">
            <a:avLst/>
          </a:prstGeom>
        </p:spPr>
      </p:pic>
      <p:sp>
        <p:nvSpPr>
          <p:cNvPr id="51" name="乘号 50">
            <a:extLst>
              <a:ext uri="{FF2B5EF4-FFF2-40B4-BE49-F238E27FC236}">
                <a16:creationId xmlns:a16="http://schemas.microsoft.com/office/drawing/2014/main" id="{A8B67B4B-7034-4BCE-9269-1ADE8DEA1B3B}"/>
              </a:ext>
            </a:extLst>
          </p:cNvPr>
          <p:cNvSpPr/>
          <p:nvPr/>
        </p:nvSpPr>
        <p:spPr>
          <a:xfrm>
            <a:off x="4361785" y="5038445"/>
            <a:ext cx="368674" cy="433272"/>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59258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6490448" y="630402"/>
            <a:ext cx="5414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ciphertext-policy attribute-based encryption (CP-ABE)</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8D1839E-8F45-4FA1-97AE-2AE12268438F}"/>
              </a:ext>
            </a:extLst>
          </p:cNvPr>
          <p:cNvPicPr>
            <a:picLocks noChangeAspect="1"/>
          </p:cNvPicPr>
          <p:nvPr/>
        </p:nvPicPr>
        <p:blipFill>
          <a:blip r:embed="rId3"/>
          <a:stretch>
            <a:fillRect/>
          </a:stretch>
        </p:blipFill>
        <p:spPr>
          <a:xfrm>
            <a:off x="695166" y="1865446"/>
            <a:ext cx="6071857" cy="3446189"/>
          </a:xfrm>
          <a:prstGeom prst="rect">
            <a:avLst/>
          </a:prstGeom>
        </p:spPr>
      </p:pic>
      <p:sp>
        <p:nvSpPr>
          <p:cNvPr id="10" name="文本框 9">
            <a:extLst>
              <a:ext uri="{FF2B5EF4-FFF2-40B4-BE49-F238E27FC236}">
                <a16:creationId xmlns:a16="http://schemas.microsoft.com/office/drawing/2014/main" id="{D52E7110-6348-41B3-8903-B1E1AC0A9CB2}"/>
              </a:ext>
            </a:extLst>
          </p:cNvPr>
          <p:cNvSpPr txBox="1"/>
          <p:nvPr/>
        </p:nvSpPr>
        <p:spPr>
          <a:xfrm>
            <a:off x="857167" y="5949548"/>
            <a:ext cx="9898745" cy="523220"/>
          </a:xfrm>
          <a:prstGeom prst="rect">
            <a:avLst/>
          </a:prstGeom>
          <a:noFill/>
          <a:ln>
            <a:solidFill>
              <a:schemeClr val="accent5">
                <a:lumMod val="75000"/>
              </a:schemeClr>
            </a:solidFill>
          </a:ln>
        </p:spPr>
        <p:txBody>
          <a:bodyPr wrap="square">
            <a:spAutoFit/>
          </a:bodyPr>
          <a:lstStyle/>
          <a:p>
            <a:r>
              <a:rPr lang="en-US" altLang="zh-CN" sz="1400" dirty="0" err="1">
                <a:solidFill>
                  <a:srgbClr val="0070C0"/>
                </a:solidFill>
                <a:effectLst/>
                <a:latin typeface="Times New Roman" panose="02020603050405020304" pitchFamily="18" charset="0"/>
                <a:cs typeface="Times New Roman" panose="02020603050405020304" pitchFamily="18" charset="0"/>
              </a:rPr>
              <a:t>Derler</a:t>
            </a:r>
            <a:r>
              <a:rPr lang="en-US" altLang="zh-CN" sz="1400" dirty="0">
                <a:solidFill>
                  <a:srgbClr val="0070C0"/>
                </a:solidFill>
                <a:effectLst/>
                <a:latin typeface="Times New Roman" panose="02020603050405020304" pitchFamily="18" charset="0"/>
                <a:cs typeface="Times New Roman" panose="02020603050405020304" pitchFamily="18" charset="0"/>
              </a:rPr>
              <a:t>, D., </a:t>
            </a:r>
            <a:r>
              <a:rPr lang="en-US" altLang="zh-CN" sz="1400" dirty="0" err="1">
                <a:solidFill>
                  <a:srgbClr val="0070C0"/>
                </a:solidFill>
                <a:effectLst/>
                <a:latin typeface="Times New Roman" panose="02020603050405020304" pitchFamily="18" charset="0"/>
                <a:cs typeface="Times New Roman" panose="02020603050405020304" pitchFamily="18" charset="0"/>
              </a:rPr>
              <a:t>Samelin</a:t>
            </a:r>
            <a:r>
              <a:rPr lang="en-US" altLang="zh-CN" sz="1400" dirty="0">
                <a:solidFill>
                  <a:srgbClr val="0070C0"/>
                </a:solidFill>
                <a:effectLst/>
                <a:latin typeface="Times New Roman" panose="02020603050405020304" pitchFamily="18" charset="0"/>
                <a:cs typeface="Times New Roman" panose="02020603050405020304" pitchFamily="18" charset="0"/>
              </a:rPr>
              <a:t>, K., </a:t>
            </a:r>
            <a:r>
              <a:rPr lang="en-US" altLang="zh-CN" sz="1400" dirty="0" err="1">
                <a:solidFill>
                  <a:srgbClr val="0070C0"/>
                </a:solidFill>
                <a:effectLst/>
                <a:latin typeface="Times New Roman" panose="02020603050405020304" pitchFamily="18" charset="0"/>
                <a:cs typeface="Times New Roman" panose="02020603050405020304" pitchFamily="18" charset="0"/>
              </a:rPr>
              <a:t>Slamanig</a:t>
            </a:r>
            <a:r>
              <a:rPr lang="en-US" altLang="zh-CN" sz="1400" dirty="0">
                <a:solidFill>
                  <a:srgbClr val="0070C0"/>
                </a:solidFill>
                <a:effectLst/>
                <a:latin typeface="Times New Roman" panose="02020603050405020304" pitchFamily="18" charset="0"/>
                <a:cs typeface="Times New Roman" panose="02020603050405020304" pitchFamily="18" charset="0"/>
              </a:rPr>
              <a:t>, D., </a:t>
            </a:r>
            <a:r>
              <a:rPr lang="en-US" altLang="zh-CN" sz="1400" dirty="0" err="1">
                <a:solidFill>
                  <a:srgbClr val="0070C0"/>
                </a:solidFill>
                <a:effectLst/>
                <a:latin typeface="Times New Roman" panose="02020603050405020304" pitchFamily="18" charset="0"/>
                <a:cs typeface="Times New Roman" panose="02020603050405020304" pitchFamily="18" charset="0"/>
              </a:rPr>
              <a:t>Striecks</a:t>
            </a:r>
            <a:r>
              <a:rPr lang="en-US" altLang="zh-CN" sz="1400" dirty="0">
                <a:solidFill>
                  <a:srgbClr val="0070C0"/>
                </a:solidFill>
                <a:effectLst/>
                <a:latin typeface="Times New Roman" panose="02020603050405020304" pitchFamily="18" charset="0"/>
                <a:cs typeface="Times New Roman" panose="02020603050405020304" pitchFamily="18" charset="0"/>
              </a:rPr>
              <a:t>, C.: Fine-grained and controlled rewriting in blockchains: Chameleon-hashing gone attribute-based. In: NDSS (2019)</a:t>
            </a:r>
            <a:endParaRPr lang="zh-CN" altLang="en-US" sz="14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9135CCFB-47CB-46D6-A07B-07EB517EB750}"/>
                  </a:ext>
                </a:extLst>
              </p:cNvPr>
              <p:cNvSpPr txBox="1"/>
              <p:nvPr/>
            </p:nvSpPr>
            <p:spPr>
              <a:xfrm>
                <a:off x="10914413" y="4749751"/>
                <a:ext cx="1044161"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m:rPr>
                            <m:nor/>
                          </m:rPr>
                          <a:rPr lang="en-US" altLang="zh-CN" sz="1400" dirty="0">
                            <a:latin typeface="宋体" panose="02010600030101010101" pitchFamily="2" charset="-122"/>
                            <a:ea typeface="宋体" panose="02010600030101010101" pitchFamily="2" charset="-122"/>
                          </a:rPr>
                          <m:t>sk</m:t>
                        </m:r>
                      </m:e>
                      <m:sub>
                        <m:r>
                          <a:rPr lang="en-US" altLang="zh-CN" sz="1400" b="0" i="1" smtClean="0">
                            <a:latin typeface="Cambria Math" panose="02040503050406030204" pitchFamily="18" charset="0"/>
                            <a:ea typeface="宋体" panose="02010600030101010101" pitchFamily="2" charset="-122"/>
                          </a:rPr>
                          <m:t>𝑆</m:t>
                        </m:r>
                      </m:sub>
                    </m:sSub>
                  </m:oMath>
                </a14:m>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mc:Choice>
        <mc:Fallback xmlns="">
          <p:sp>
            <p:nvSpPr>
              <p:cNvPr id="116" name="文本框 115">
                <a:extLst>
                  <a:ext uri="{FF2B5EF4-FFF2-40B4-BE49-F238E27FC236}">
                    <a16:creationId xmlns:a16="http://schemas.microsoft.com/office/drawing/2014/main" id="{9135CCFB-47CB-46D6-A07B-07EB517EB750}"/>
                  </a:ext>
                </a:extLst>
              </p:cNvPr>
              <p:cNvSpPr txBox="1">
                <a:spLocks noRot="1" noChangeAspect="1" noMove="1" noResize="1" noEditPoints="1" noAdjustHandles="1" noChangeArrowheads="1" noChangeShapeType="1" noTextEdit="1"/>
              </p:cNvSpPr>
              <p:nvPr/>
            </p:nvSpPr>
            <p:spPr>
              <a:xfrm>
                <a:off x="10914413" y="4749751"/>
                <a:ext cx="1044161" cy="307777"/>
              </a:xfrm>
              <a:prstGeom prst="rect">
                <a:avLst/>
              </a:prstGeom>
              <a:blipFill>
                <a:blip r:embed="rId15"/>
                <a:stretch>
                  <a:fillRect l="-1744" t="-5882" b="-17647"/>
                </a:stretch>
              </a:blipFill>
            </p:spPr>
            <p:txBody>
              <a:bodyPr/>
              <a:lstStyle/>
              <a:p>
                <a:r>
                  <a:rPr lang="zh-CN" altLang="en-US">
                    <a:noFill/>
                  </a:rPr>
                  <a:t> </a:t>
                </a:r>
              </a:p>
            </p:txBody>
          </p:sp>
        </mc:Fallback>
      </mc:AlternateContent>
      <p:sp>
        <p:nvSpPr>
          <p:cNvPr id="52" name="文本框 51">
            <a:extLst>
              <a:ext uri="{FF2B5EF4-FFF2-40B4-BE49-F238E27FC236}">
                <a16:creationId xmlns:a16="http://schemas.microsoft.com/office/drawing/2014/main" id="{7B66BE4A-A67A-4833-9B39-A5FF7A65044F}"/>
              </a:ext>
            </a:extLst>
          </p:cNvPr>
          <p:cNvSpPr txBox="1"/>
          <p:nvPr/>
        </p:nvSpPr>
        <p:spPr>
          <a:xfrm>
            <a:off x="524243" y="1120338"/>
            <a:ext cx="10143161" cy="369332"/>
          </a:xfrm>
          <a:prstGeom prst="rect">
            <a:avLst/>
          </a:prstGeom>
          <a:noFill/>
        </p:spPr>
        <p:txBody>
          <a:bodyPr wrap="square">
            <a:spAutoFit/>
          </a:bodyPr>
          <a:lstStyle/>
          <a:p>
            <a:r>
              <a:rPr lang="en-US" altLang="zh-CN" sz="1800" b="1" dirty="0">
                <a:solidFill>
                  <a:srgbClr val="FF0000"/>
                </a:solidFill>
                <a:effectLst/>
                <a:latin typeface="CMSS10"/>
              </a:rPr>
              <a:t>PCH </a:t>
            </a:r>
            <a:r>
              <a:rPr lang="en-US" altLang="zh-CN" sz="1800" b="1" dirty="0">
                <a:solidFill>
                  <a:srgbClr val="FF0000"/>
                </a:solidFill>
                <a:effectLst/>
                <a:latin typeface="CMR10"/>
              </a:rPr>
              <a:t>construction </a:t>
            </a:r>
            <a:r>
              <a:rPr lang="en-US" altLang="zh-CN" sz="1800" b="1" dirty="0">
                <a:solidFill>
                  <a:srgbClr val="000000"/>
                </a:solidFill>
                <a:effectLst/>
                <a:latin typeface="CMR10"/>
              </a:rPr>
              <a:t>is based on </a:t>
            </a:r>
            <a:r>
              <a:rPr lang="en-US" altLang="zh-CN" sz="1800" b="1" dirty="0">
                <a:solidFill>
                  <a:srgbClr val="FF0000"/>
                </a:solidFill>
                <a:effectLst/>
                <a:latin typeface="CMR10"/>
              </a:rPr>
              <a:t>CP-ABE</a:t>
            </a:r>
            <a:r>
              <a:rPr lang="en-US" altLang="zh-CN" sz="1800" b="1" dirty="0">
                <a:solidFill>
                  <a:srgbClr val="000000"/>
                </a:solidFill>
                <a:effectLst/>
                <a:latin typeface="CMR10"/>
              </a:rPr>
              <a:t> scheme and a chameleon-hash with ephemeral trapdoors (CHET)</a:t>
            </a:r>
            <a:endParaRPr lang="zh-CN" altLang="en-US" b="1" dirty="0"/>
          </a:p>
        </p:txBody>
      </p:sp>
      <p:grpSp>
        <p:nvGrpSpPr>
          <p:cNvPr id="11" name="组合 10">
            <a:extLst>
              <a:ext uri="{FF2B5EF4-FFF2-40B4-BE49-F238E27FC236}">
                <a16:creationId xmlns:a16="http://schemas.microsoft.com/office/drawing/2014/main" id="{9673EE33-11B9-4364-9D19-C35D49B4B8C6}"/>
              </a:ext>
            </a:extLst>
          </p:cNvPr>
          <p:cNvGrpSpPr/>
          <p:nvPr/>
        </p:nvGrpSpPr>
        <p:grpSpPr>
          <a:xfrm>
            <a:off x="6996572" y="1726686"/>
            <a:ext cx="4530249" cy="3903906"/>
            <a:chOff x="6996572" y="1726686"/>
            <a:chExt cx="4530249" cy="3903906"/>
          </a:xfrm>
        </p:grpSpPr>
        <p:grpSp>
          <p:nvGrpSpPr>
            <p:cNvPr id="111" name="组合 110">
              <a:extLst>
                <a:ext uri="{FF2B5EF4-FFF2-40B4-BE49-F238E27FC236}">
                  <a16:creationId xmlns:a16="http://schemas.microsoft.com/office/drawing/2014/main" id="{E69DAB2A-5014-4D3A-9AFC-89E7EDD127B9}"/>
                </a:ext>
              </a:extLst>
            </p:cNvPr>
            <p:cNvGrpSpPr/>
            <p:nvPr/>
          </p:nvGrpSpPr>
          <p:grpSpPr>
            <a:xfrm>
              <a:off x="6996572" y="1726686"/>
              <a:ext cx="4530249" cy="3903906"/>
              <a:chOff x="7436451" y="1229346"/>
              <a:chExt cx="4530249" cy="3903906"/>
            </a:xfrm>
          </p:grpSpPr>
          <p:pic>
            <p:nvPicPr>
              <p:cNvPr id="6" name="图形 5" descr="教授">
                <a:extLst>
                  <a:ext uri="{FF2B5EF4-FFF2-40B4-BE49-F238E27FC236}">
                    <a16:creationId xmlns:a16="http://schemas.microsoft.com/office/drawing/2014/main" id="{7A3C0B34-5109-4DA2-BD4D-8C047B24DDB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051774" y="3279824"/>
                <a:ext cx="681537" cy="681537"/>
              </a:xfrm>
              <a:prstGeom prst="rect">
                <a:avLst/>
              </a:prstGeom>
            </p:spPr>
          </p:pic>
          <p:pic>
            <p:nvPicPr>
              <p:cNvPr id="8" name="图形 7" descr="程序员">
                <a:extLst>
                  <a:ext uri="{FF2B5EF4-FFF2-40B4-BE49-F238E27FC236}">
                    <a16:creationId xmlns:a16="http://schemas.microsoft.com/office/drawing/2014/main" id="{B8054CE4-976C-416C-BA00-50BFDB3345D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611475" y="3183563"/>
                <a:ext cx="671228" cy="671228"/>
              </a:xfrm>
              <a:prstGeom prst="rect">
                <a:avLst/>
              </a:prstGeom>
            </p:spPr>
          </p:pic>
          <p:pic>
            <p:nvPicPr>
              <p:cNvPr id="44" name="图形 43" descr="银行">
                <a:extLst>
                  <a:ext uri="{FF2B5EF4-FFF2-40B4-BE49-F238E27FC236}">
                    <a16:creationId xmlns:a16="http://schemas.microsoft.com/office/drawing/2014/main" id="{0718A967-247B-41E5-BF8F-82821164E72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981589" y="1229346"/>
                <a:ext cx="588818" cy="588818"/>
              </a:xfrm>
              <a:prstGeom prst="rect">
                <a:avLst/>
              </a:prstGeom>
            </p:spPr>
          </p:pic>
          <p:pic>
            <p:nvPicPr>
              <p:cNvPr id="46" name="图形 45" descr="文档">
                <a:extLst>
                  <a:ext uri="{FF2B5EF4-FFF2-40B4-BE49-F238E27FC236}">
                    <a16:creationId xmlns:a16="http://schemas.microsoft.com/office/drawing/2014/main" id="{91C72591-DD4F-4CE4-A146-8DC99269A3D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616884" y="3072846"/>
                <a:ext cx="555139" cy="555139"/>
              </a:xfrm>
              <a:prstGeom prst="rect">
                <a:avLst/>
              </a:prstGeom>
            </p:spPr>
          </p:pic>
          <p:grpSp>
            <p:nvGrpSpPr>
              <p:cNvPr id="49" name="组合 48">
                <a:extLst>
                  <a:ext uri="{FF2B5EF4-FFF2-40B4-BE49-F238E27FC236}">
                    <a16:creationId xmlns:a16="http://schemas.microsoft.com/office/drawing/2014/main" id="{6EB7C930-B7C8-4F8A-8462-14A39E6E9FDF}"/>
                  </a:ext>
                </a:extLst>
              </p:cNvPr>
              <p:cNvGrpSpPr/>
              <p:nvPr/>
            </p:nvGrpSpPr>
            <p:grpSpPr>
              <a:xfrm>
                <a:off x="9614942" y="3349443"/>
                <a:ext cx="555139" cy="555139"/>
                <a:chOff x="9602820" y="3429000"/>
                <a:chExt cx="555139" cy="555139"/>
              </a:xfrm>
            </p:grpSpPr>
            <p:pic>
              <p:nvPicPr>
                <p:cNvPr id="53" name="图形 52" descr="文档">
                  <a:extLst>
                    <a:ext uri="{FF2B5EF4-FFF2-40B4-BE49-F238E27FC236}">
                      <a16:creationId xmlns:a16="http://schemas.microsoft.com/office/drawing/2014/main" id="{E3B7C2E9-A0DC-4C79-A23C-F074CA274A3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602820" y="3429000"/>
                  <a:ext cx="555139" cy="555139"/>
                </a:xfrm>
                <a:prstGeom prst="rect">
                  <a:avLst/>
                </a:prstGeom>
              </p:spPr>
            </p:pic>
            <p:pic>
              <p:nvPicPr>
                <p:cNvPr id="48" name="图形 47" descr="锁定">
                  <a:extLst>
                    <a:ext uri="{FF2B5EF4-FFF2-40B4-BE49-F238E27FC236}">
                      <a16:creationId xmlns:a16="http://schemas.microsoft.com/office/drawing/2014/main" id="{50411186-099C-4FDC-80B2-B0A7A770398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602820" y="3639380"/>
                  <a:ext cx="340768" cy="340768"/>
                </a:xfrm>
                <a:prstGeom prst="rect">
                  <a:avLst/>
                </a:prstGeom>
              </p:spPr>
            </p:pic>
          </p:grpSp>
          <p:sp>
            <p:nvSpPr>
              <p:cNvPr id="50" name="文本框 49">
                <a:extLst>
                  <a:ext uri="{FF2B5EF4-FFF2-40B4-BE49-F238E27FC236}">
                    <a16:creationId xmlns:a16="http://schemas.microsoft.com/office/drawing/2014/main" id="{B7B487E9-9743-4758-A87D-9AD2AD3FFD4E}"/>
                  </a:ext>
                </a:extLst>
              </p:cNvPr>
              <p:cNvSpPr txBox="1"/>
              <p:nvPr/>
            </p:nvSpPr>
            <p:spPr>
              <a:xfrm>
                <a:off x="7436451" y="3785154"/>
                <a:ext cx="1183985"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数据拥有者</a:t>
                </a:r>
              </a:p>
            </p:txBody>
          </p:sp>
          <p:sp>
            <p:nvSpPr>
              <p:cNvPr id="59" name="文本框 58">
                <a:extLst>
                  <a:ext uri="{FF2B5EF4-FFF2-40B4-BE49-F238E27FC236}">
                    <a16:creationId xmlns:a16="http://schemas.microsoft.com/office/drawing/2014/main" id="{6919CB52-AE69-4F48-B61D-8E8A75369D1C}"/>
                  </a:ext>
                </a:extLst>
              </p:cNvPr>
              <p:cNvSpPr txBox="1"/>
              <p:nvPr/>
            </p:nvSpPr>
            <p:spPr>
              <a:xfrm>
                <a:off x="11110225" y="3961194"/>
                <a:ext cx="680582"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用户</a:t>
                </a:r>
                <a:r>
                  <a:rPr lang="en-US" altLang="zh-CN" sz="1400" dirty="0">
                    <a:latin typeface="宋体" panose="02010600030101010101" pitchFamily="2" charset="-122"/>
                    <a:ea typeface="宋体" panose="02010600030101010101" pitchFamily="2" charset="-122"/>
                  </a:rPr>
                  <a:t>1</a:t>
                </a:r>
                <a:endParaRPr lang="zh-CN" altLang="en-US" sz="1400" dirty="0">
                  <a:latin typeface="宋体" panose="02010600030101010101" pitchFamily="2" charset="-122"/>
                  <a:ea typeface="宋体" panose="02010600030101010101" pitchFamily="2" charset="-122"/>
                </a:endParaRPr>
              </a:p>
            </p:txBody>
          </p:sp>
          <p:sp>
            <p:nvSpPr>
              <p:cNvPr id="60" name="文本框 59">
                <a:extLst>
                  <a:ext uri="{FF2B5EF4-FFF2-40B4-BE49-F238E27FC236}">
                    <a16:creationId xmlns:a16="http://schemas.microsoft.com/office/drawing/2014/main" id="{1C8B6213-2E36-427A-8231-942DA69BB1E7}"/>
                  </a:ext>
                </a:extLst>
              </p:cNvPr>
              <p:cNvSpPr txBox="1"/>
              <p:nvPr/>
            </p:nvSpPr>
            <p:spPr>
              <a:xfrm>
                <a:off x="9552221" y="3144826"/>
                <a:ext cx="680582"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密文</a:t>
                </a:r>
                <a:r>
                  <a:rPr lang="en-US" altLang="zh-CN" sz="1400" dirty="0">
                    <a:latin typeface="宋体" panose="02010600030101010101" pitchFamily="2" charset="-122"/>
                    <a:ea typeface="宋体" panose="02010600030101010101" pitchFamily="2" charset="-122"/>
                  </a:rPr>
                  <a:t>C</a:t>
                </a:r>
                <a:endParaRPr lang="zh-CN" altLang="en-US" sz="1400" dirty="0">
                  <a:latin typeface="宋体" panose="02010600030101010101" pitchFamily="2" charset="-122"/>
                  <a:ea typeface="宋体" panose="02010600030101010101" pitchFamily="2" charset="-122"/>
                </a:endParaRPr>
              </a:p>
            </p:txBody>
          </p:sp>
          <p:sp>
            <p:nvSpPr>
              <p:cNvPr id="61" name="文本框 60">
                <a:extLst>
                  <a:ext uri="{FF2B5EF4-FFF2-40B4-BE49-F238E27FC236}">
                    <a16:creationId xmlns:a16="http://schemas.microsoft.com/office/drawing/2014/main" id="{BB71EACA-D00D-49B5-B03E-2833EC5E7A34}"/>
                  </a:ext>
                </a:extLst>
              </p:cNvPr>
              <p:cNvSpPr txBox="1"/>
              <p:nvPr/>
            </p:nvSpPr>
            <p:spPr>
              <a:xfrm>
                <a:off x="8562573" y="2862813"/>
                <a:ext cx="680582"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消息</a:t>
                </a:r>
                <a:r>
                  <a:rPr lang="en-US" altLang="zh-CN" sz="1400" dirty="0">
                    <a:latin typeface="宋体" panose="02010600030101010101" pitchFamily="2" charset="-122"/>
                    <a:ea typeface="宋体" panose="02010600030101010101" pitchFamily="2" charset="-122"/>
                  </a:rPr>
                  <a:t>M</a:t>
                </a:r>
                <a:endParaRPr lang="zh-CN" altLang="en-US" sz="1400" dirty="0">
                  <a:latin typeface="宋体" panose="02010600030101010101" pitchFamily="2" charset="-122"/>
                  <a:ea typeface="宋体" panose="02010600030101010101" pitchFamily="2" charset="-122"/>
                </a:endParaRPr>
              </a:p>
            </p:txBody>
          </p:sp>
          <p:grpSp>
            <p:nvGrpSpPr>
              <p:cNvPr id="89" name="组合 88">
                <a:extLst>
                  <a:ext uri="{FF2B5EF4-FFF2-40B4-BE49-F238E27FC236}">
                    <a16:creationId xmlns:a16="http://schemas.microsoft.com/office/drawing/2014/main" id="{6D1235F6-9051-4443-9448-ADB64F4EA3BE}"/>
                  </a:ext>
                </a:extLst>
              </p:cNvPr>
              <p:cNvGrpSpPr/>
              <p:nvPr/>
            </p:nvGrpSpPr>
            <p:grpSpPr>
              <a:xfrm>
                <a:off x="8555216" y="3831321"/>
                <a:ext cx="649088" cy="417768"/>
                <a:chOff x="7327228" y="4769143"/>
                <a:chExt cx="1159079" cy="768840"/>
              </a:xfrm>
            </p:grpSpPr>
            <p:sp>
              <p:nvSpPr>
                <p:cNvPr id="51" name="椭圆 50">
                  <a:extLst>
                    <a:ext uri="{FF2B5EF4-FFF2-40B4-BE49-F238E27FC236}">
                      <a16:creationId xmlns:a16="http://schemas.microsoft.com/office/drawing/2014/main" id="{2FBED668-6C44-40E2-9007-36DC2F3528E9}"/>
                    </a:ext>
                  </a:extLst>
                </p:cNvPr>
                <p:cNvSpPr/>
                <p:nvPr/>
              </p:nvSpPr>
              <p:spPr>
                <a:xfrm>
                  <a:off x="7840184" y="4769143"/>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77ED1FF3-CC9A-4428-A77F-1CAC9B3562D1}"/>
                    </a:ext>
                  </a:extLst>
                </p:cNvPr>
                <p:cNvSpPr/>
                <p:nvPr/>
              </p:nvSpPr>
              <p:spPr>
                <a:xfrm>
                  <a:off x="7575177" y="5059071"/>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42BF539A-DCFB-4230-95F4-46CC28BC93AB}"/>
                    </a:ext>
                  </a:extLst>
                </p:cNvPr>
                <p:cNvSpPr/>
                <p:nvPr/>
              </p:nvSpPr>
              <p:spPr>
                <a:xfrm>
                  <a:off x="8054634" y="5329581"/>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18B18B0E-9B11-4B80-8CFC-8CBF60E25F9A}"/>
                    </a:ext>
                  </a:extLst>
                </p:cNvPr>
                <p:cNvSpPr/>
                <p:nvPr/>
              </p:nvSpPr>
              <p:spPr>
                <a:xfrm>
                  <a:off x="7327228" y="5334777"/>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34C5A104-482F-4784-AC8F-1ED4FD6EA5B4}"/>
                    </a:ext>
                  </a:extLst>
                </p:cNvPr>
                <p:cNvSpPr/>
                <p:nvPr/>
              </p:nvSpPr>
              <p:spPr>
                <a:xfrm>
                  <a:off x="7797544" y="5334777"/>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A1ADA2D9-1569-4020-B653-6AD2ABCB062F}"/>
                    </a:ext>
                  </a:extLst>
                </p:cNvPr>
                <p:cNvSpPr/>
                <p:nvPr/>
              </p:nvSpPr>
              <p:spPr>
                <a:xfrm>
                  <a:off x="8148764" y="5044575"/>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A2FE6D69-138C-4F92-A441-6ACDD07CDF74}"/>
                    </a:ext>
                  </a:extLst>
                </p:cNvPr>
                <p:cNvSpPr/>
                <p:nvPr/>
              </p:nvSpPr>
              <p:spPr>
                <a:xfrm>
                  <a:off x="7559161" y="5334777"/>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93AC638F-FCF3-4DD1-81F3-9B054309C02A}"/>
                    </a:ext>
                  </a:extLst>
                </p:cNvPr>
                <p:cNvSpPr/>
                <p:nvPr/>
              </p:nvSpPr>
              <p:spPr>
                <a:xfrm>
                  <a:off x="8298048" y="5320994"/>
                  <a:ext cx="188259" cy="203206"/>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1BD94828-C6DA-4FDC-B65B-6FB73E8028B1}"/>
                    </a:ext>
                  </a:extLst>
                </p:cNvPr>
                <p:cNvCxnSpPr>
                  <a:stCxn id="51" idx="4"/>
                  <a:endCxn id="63" idx="0"/>
                </p:cNvCxnSpPr>
                <p:nvPr/>
              </p:nvCxnSpPr>
              <p:spPr>
                <a:xfrm flipH="1">
                  <a:off x="7669307" y="4972349"/>
                  <a:ext cx="265007" cy="86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471531A8-9B5E-43F3-9FDF-18F276268564}"/>
                    </a:ext>
                  </a:extLst>
                </p:cNvPr>
                <p:cNvCxnSpPr>
                  <a:stCxn id="51" idx="4"/>
                  <a:endCxn id="67" idx="0"/>
                </p:cNvCxnSpPr>
                <p:nvPr/>
              </p:nvCxnSpPr>
              <p:spPr>
                <a:xfrm>
                  <a:off x="7934314" y="4972349"/>
                  <a:ext cx="308580" cy="72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851C12D-6215-40A6-A3F7-84E28473ADD3}"/>
                    </a:ext>
                  </a:extLst>
                </p:cNvPr>
                <p:cNvCxnSpPr>
                  <a:cxnSpLocks/>
                  <a:stCxn id="63" idx="4"/>
                  <a:endCxn id="65" idx="0"/>
                </p:cNvCxnSpPr>
                <p:nvPr/>
              </p:nvCxnSpPr>
              <p:spPr>
                <a:xfrm flipH="1">
                  <a:off x="7421358" y="5262277"/>
                  <a:ext cx="247949" cy="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A8857A6F-82A1-47DA-83ED-DDAC2B17A88A}"/>
                    </a:ext>
                  </a:extLst>
                </p:cNvPr>
                <p:cNvCxnSpPr>
                  <a:cxnSpLocks/>
                  <a:stCxn id="63" idx="4"/>
                  <a:endCxn id="68" idx="1"/>
                </p:cNvCxnSpPr>
                <p:nvPr/>
              </p:nvCxnSpPr>
              <p:spPr>
                <a:xfrm flipH="1">
                  <a:off x="7586731" y="5262277"/>
                  <a:ext cx="82576" cy="102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04949B1A-6D18-4D2F-85B7-0640EB4144A2}"/>
                    </a:ext>
                  </a:extLst>
                </p:cNvPr>
                <p:cNvCxnSpPr>
                  <a:cxnSpLocks/>
                  <a:stCxn id="63" idx="4"/>
                  <a:endCxn id="66" idx="0"/>
                </p:cNvCxnSpPr>
                <p:nvPr/>
              </p:nvCxnSpPr>
              <p:spPr>
                <a:xfrm>
                  <a:off x="7669307" y="5262277"/>
                  <a:ext cx="222367" cy="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6A69F172-DD64-4ABB-A77E-348D0ACB2821}"/>
                    </a:ext>
                  </a:extLst>
                </p:cNvPr>
                <p:cNvCxnSpPr>
                  <a:cxnSpLocks/>
                  <a:stCxn id="67" idx="4"/>
                  <a:endCxn id="64" idx="0"/>
                </p:cNvCxnSpPr>
                <p:nvPr/>
              </p:nvCxnSpPr>
              <p:spPr>
                <a:xfrm flipH="1">
                  <a:off x="8148764" y="5247781"/>
                  <a:ext cx="94130" cy="8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336C651E-CBF5-49F9-8DCA-B6F1BA8AE336}"/>
                    </a:ext>
                  </a:extLst>
                </p:cNvPr>
                <p:cNvCxnSpPr>
                  <a:stCxn id="67" idx="4"/>
                  <a:endCxn id="69" idx="0"/>
                </p:cNvCxnSpPr>
                <p:nvPr/>
              </p:nvCxnSpPr>
              <p:spPr>
                <a:xfrm>
                  <a:off x="8242894" y="5247781"/>
                  <a:ext cx="149284" cy="73213"/>
                </a:xfrm>
                <a:prstGeom prst="line">
                  <a:avLst/>
                </a:prstGeom>
              </p:spPr>
              <p:style>
                <a:lnRef idx="1">
                  <a:schemeClr val="accent1"/>
                </a:lnRef>
                <a:fillRef idx="0">
                  <a:schemeClr val="accent1"/>
                </a:fillRef>
                <a:effectRef idx="0">
                  <a:schemeClr val="accent1"/>
                </a:effectRef>
                <a:fontRef idx="minor">
                  <a:schemeClr val="tx1"/>
                </a:fontRef>
              </p:style>
            </p:cxnSp>
          </p:grpSp>
          <p:sp>
            <p:nvSpPr>
              <p:cNvPr id="91" name="文本框 90">
                <a:extLst>
                  <a:ext uri="{FF2B5EF4-FFF2-40B4-BE49-F238E27FC236}">
                    <a16:creationId xmlns:a16="http://schemas.microsoft.com/office/drawing/2014/main" id="{0761415A-8684-400A-B7C8-CBECF5B27CB2}"/>
                  </a:ext>
                </a:extLst>
              </p:cNvPr>
              <p:cNvSpPr txBox="1"/>
              <p:nvPr/>
            </p:nvSpPr>
            <p:spPr>
              <a:xfrm>
                <a:off x="8240084" y="4217262"/>
                <a:ext cx="1483129"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访问控制结构</a:t>
                </a:r>
                <a:r>
                  <a:rPr lang="en-US" altLang="zh-CN" sz="1400" dirty="0">
                    <a:latin typeface="宋体" panose="02010600030101010101" pitchFamily="2" charset="-122"/>
                    <a:ea typeface="宋体" panose="02010600030101010101" pitchFamily="2" charset="-122"/>
                  </a:rPr>
                  <a:t>A</a:t>
                </a:r>
                <a:endParaRPr lang="zh-CN" altLang="en-US" sz="1400" dirty="0">
                  <a:latin typeface="宋体" panose="02010600030101010101" pitchFamily="2" charset="-122"/>
                  <a:ea typeface="宋体" panose="02010600030101010101" pitchFamily="2" charset="-122"/>
                </a:endParaRPr>
              </a:p>
            </p:txBody>
          </p:sp>
          <p:cxnSp>
            <p:nvCxnSpPr>
              <p:cNvPr id="92" name="直接箭头连接符 91">
                <a:extLst>
                  <a:ext uri="{FF2B5EF4-FFF2-40B4-BE49-F238E27FC236}">
                    <a16:creationId xmlns:a16="http://schemas.microsoft.com/office/drawing/2014/main" id="{FBC3488C-227B-41F6-8453-A9F3678F47D7}"/>
                  </a:ext>
                </a:extLst>
              </p:cNvPr>
              <p:cNvCxnSpPr>
                <a:cxnSpLocks/>
                <a:endCxn id="48" idx="1"/>
              </p:cNvCxnSpPr>
              <p:nvPr/>
            </p:nvCxnSpPr>
            <p:spPr>
              <a:xfrm flipV="1">
                <a:off x="8392480" y="3730207"/>
                <a:ext cx="1222462" cy="4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AD6A78C0-C967-42EF-A880-29B3B308D4E9}"/>
                  </a:ext>
                </a:extLst>
              </p:cNvPr>
              <p:cNvCxnSpPr>
                <a:cxnSpLocks/>
              </p:cNvCxnSpPr>
              <p:nvPr/>
            </p:nvCxnSpPr>
            <p:spPr>
              <a:xfrm flipV="1">
                <a:off x="10177771" y="3723787"/>
                <a:ext cx="881693" cy="6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文本框 99">
                <a:extLst>
                  <a:ext uri="{FF2B5EF4-FFF2-40B4-BE49-F238E27FC236}">
                    <a16:creationId xmlns:a16="http://schemas.microsoft.com/office/drawing/2014/main" id="{6EF9E615-C68E-4941-81DF-A74D3CDF6D56}"/>
                  </a:ext>
                </a:extLst>
              </p:cNvPr>
              <p:cNvSpPr txBox="1"/>
              <p:nvPr/>
            </p:nvSpPr>
            <p:spPr>
              <a:xfrm>
                <a:off x="9015279" y="1751415"/>
                <a:ext cx="1145205"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KGC</a:t>
                </a:r>
                <a:endParaRPr lang="zh-CN" altLang="en-US" sz="1400" dirty="0">
                  <a:latin typeface="宋体" panose="02010600030101010101" pitchFamily="2" charset="-122"/>
                  <a:ea typeface="宋体" panose="02010600030101010101" pitchFamily="2" charset="-122"/>
                </a:endParaRPr>
              </a:p>
            </p:txBody>
          </p:sp>
          <p:cxnSp>
            <p:nvCxnSpPr>
              <p:cNvPr id="101" name="直接箭头连接符 100">
                <a:extLst>
                  <a:ext uri="{FF2B5EF4-FFF2-40B4-BE49-F238E27FC236}">
                    <a16:creationId xmlns:a16="http://schemas.microsoft.com/office/drawing/2014/main" id="{4BFC48D5-1276-413A-9BF3-C419318706F7}"/>
                  </a:ext>
                </a:extLst>
              </p:cNvPr>
              <p:cNvCxnSpPr>
                <a:cxnSpLocks/>
                <a:endCxn id="8" idx="0"/>
              </p:cNvCxnSpPr>
              <p:nvPr/>
            </p:nvCxnSpPr>
            <p:spPr>
              <a:xfrm flipH="1">
                <a:off x="7947089" y="2054442"/>
                <a:ext cx="1224934" cy="1129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文本框 104">
                <a:extLst>
                  <a:ext uri="{FF2B5EF4-FFF2-40B4-BE49-F238E27FC236}">
                    <a16:creationId xmlns:a16="http://schemas.microsoft.com/office/drawing/2014/main" id="{03FA87B2-84C2-4BEB-A886-FF0B278489A9}"/>
                  </a:ext>
                </a:extLst>
              </p:cNvPr>
              <p:cNvSpPr txBox="1"/>
              <p:nvPr/>
            </p:nvSpPr>
            <p:spPr>
              <a:xfrm>
                <a:off x="7731029" y="2317366"/>
                <a:ext cx="1044161"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a:t>
                </a:r>
                <a:r>
                  <a:rPr lang="en-US" altLang="zh-CN" sz="1400" dirty="0" err="1">
                    <a:latin typeface="宋体" panose="02010600030101010101" pitchFamily="2" charset="-122"/>
                    <a:ea typeface="宋体" panose="02010600030101010101" pitchFamily="2" charset="-122"/>
                  </a:rPr>
                  <a:t>msk,mpk</a:t>
                </a:r>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cxnSp>
            <p:nvCxnSpPr>
              <p:cNvPr id="106" name="直接箭头连接符 105">
                <a:extLst>
                  <a:ext uri="{FF2B5EF4-FFF2-40B4-BE49-F238E27FC236}">
                    <a16:creationId xmlns:a16="http://schemas.microsoft.com/office/drawing/2014/main" id="{8AEB70E6-43FD-484A-924C-8A48CC21766C}"/>
                  </a:ext>
                </a:extLst>
              </p:cNvPr>
              <p:cNvCxnSpPr>
                <a:cxnSpLocks/>
              </p:cNvCxnSpPr>
              <p:nvPr/>
            </p:nvCxnSpPr>
            <p:spPr>
              <a:xfrm>
                <a:off x="9275998" y="2063410"/>
                <a:ext cx="1766530" cy="1162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文本框 107">
                <a:extLst>
                  <a:ext uri="{FF2B5EF4-FFF2-40B4-BE49-F238E27FC236}">
                    <a16:creationId xmlns:a16="http://schemas.microsoft.com/office/drawing/2014/main" id="{D90FB12F-36A1-4D44-9E71-9AD5FA397AAD}"/>
                  </a:ext>
                </a:extLst>
              </p:cNvPr>
              <p:cNvSpPr txBox="1"/>
              <p:nvPr/>
            </p:nvSpPr>
            <p:spPr>
              <a:xfrm>
                <a:off x="10994306" y="3098720"/>
                <a:ext cx="97239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属性集</a:t>
                </a:r>
                <a:r>
                  <a:rPr lang="en-US" altLang="zh-CN" sz="1400" dirty="0">
                    <a:latin typeface="宋体" panose="02010600030101010101" pitchFamily="2" charset="-122"/>
                    <a:ea typeface="宋体" panose="02010600030101010101" pitchFamily="2" charset="-122"/>
                  </a:rPr>
                  <a:t>S</a:t>
                </a:r>
                <a:endParaRPr lang="zh-CN" altLang="en-US" sz="14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112" name="文本框 111">
                    <a:extLst>
                      <a:ext uri="{FF2B5EF4-FFF2-40B4-BE49-F238E27FC236}">
                        <a16:creationId xmlns:a16="http://schemas.microsoft.com/office/drawing/2014/main" id="{128D96BB-9774-4801-9684-2B9A9039D3DD}"/>
                      </a:ext>
                    </a:extLst>
                  </p:cNvPr>
                  <p:cNvSpPr txBox="1"/>
                  <p:nvPr/>
                </p:nvSpPr>
                <p:spPr>
                  <a:xfrm>
                    <a:off x="9574456" y="2583623"/>
                    <a:ext cx="1044161"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m:rPr>
                                <m:nor/>
                              </m:rPr>
                              <a:rPr lang="en-US" altLang="zh-CN" sz="1400" dirty="0">
                                <a:latin typeface="宋体" panose="02010600030101010101" pitchFamily="2" charset="-122"/>
                                <a:ea typeface="宋体" panose="02010600030101010101" pitchFamily="2" charset="-122"/>
                              </a:rPr>
                              <m:t>sk</m:t>
                            </m:r>
                          </m:e>
                          <m:sub>
                            <m:r>
                              <a:rPr lang="en-US" altLang="zh-CN" sz="1400" b="0" i="1" smtClean="0">
                                <a:latin typeface="Cambria Math" panose="02040503050406030204" pitchFamily="18" charset="0"/>
                                <a:ea typeface="宋体" panose="02010600030101010101" pitchFamily="2" charset="-122"/>
                              </a:rPr>
                              <m:t>𝑆</m:t>
                            </m:r>
                          </m:sub>
                        </m:sSub>
                      </m:oMath>
                    </a14:m>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mc:Choice>
            <mc:Fallback>
              <p:sp>
                <p:nvSpPr>
                  <p:cNvPr id="112" name="文本框 111">
                    <a:extLst>
                      <a:ext uri="{FF2B5EF4-FFF2-40B4-BE49-F238E27FC236}">
                        <a16:creationId xmlns:a16="http://schemas.microsoft.com/office/drawing/2014/main" id="{128D96BB-9774-4801-9684-2B9A9039D3DD}"/>
                      </a:ext>
                    </a:extLst>
                  </p:cNvPr>
                  <p:cNvSpPr txBox="1">
                    <a:spLocks noRot="1" noChangeAspect="1" noMove="1" noResize="1" noEditPoints="1" noAdjustHandles="1" noChangeArrowheads="1" noChangeShapeType="1" noTextEdit="1"/>
                  </p:cNvSpPr>
                  <p:nvPr/>
                </p:nvSpPr>
                <p:spPr>
                  <a:xfrm>
                    <a:off x="9574456" y="2583623"/>
                    <a:ext cx="1044161" cy="307777"/>
                  </a:xfrm>
                  <a:prstGeom prst="rect">
                    <a:avLst/>
                  </a:prstGeom>
                  <a:blipFill>
                    <a:blip r:embed="rId26"/>
                    <a:stretch>
                      <a:fillRect l="-1744" t="-3922" b="-17647"/>
                    </a:stretch>
                  </a:blipFill>
                </p:spPr>
                <p:txBody>
                  <a:bodyPr/>
                  <a:lstStyle/>
                  <a:p>
                    <a:r>
                      <a:rPr lang="zh-CN" altLang="en-US">
                        <a:noFill/>
                      </a:rPr>
                      <a:t> </a:t>
                    </a:r>
                  </a:p>
                </p:txBody>
              </p:sp>
            </mc:Fallback>
          </mc:AlternateContent>
          <p:pic>
            <p:nvPicPr>
              <p:cNvPr id="114" name="图形 113" descr="文档">
                <a:extLst>
                  <a:ext uri="{FF2B5EF4-FFF2-40B4-BE49-F238E27FC236}">
                    <a16:creationId xmlns:a16="http://schemas.microsoft.com/office/drawing/2014/main" id="{EE3EFB5A-C341-4B38-8385-C38DF4D88B4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87875" y="4344604"/>
                <a:ext cx="555139" cy="555139"/>
              </a:xfrm>
              <a:prstGeom prst="rect">
                <a:avLst/>
              </a:prstGeom>
            </p:spPr>
          </p:pic>
          <p:sp>
            <p:nvSpPr>
              <p:cNvPr id="115" name="文本框 114">
                <a:extLst>
                  <a:ext uri="{FF2B5EF4-FFF2-40B4-BE49-F238E27FC236}">
                    <a16:creationId xmlns:a16="http://schemas.microsoft.com/office/drawing/2014/main" id="{B51C17EB-F35A-4A1D-BB24-0557B9AE577E}"/>
                  </a:ext>
                </a:extLst>
              </p:cNvPr>
              <p:cNvSpPr txBox="1"/>
              <p:nvPr/>
            </p:nvSpPr>
            <p:spPr>
              <a:xfrm>
                <a:off x="10825153" y="4825475"/>
                <a:ext cx="680582"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消息</a:t>
                </a:r>
                <a:r>
                  <a:rPr lang="en-US" altLang="zh-CN" sz="1400" dirty="0">
                    <a:latin typeface="宋体" panose="02010600030101010101" pitchFamily="2" charset="-122"/>
                    <a:ea typeface="宋体" panose="02010600030101010101" pitchFamily="2" charset="-122"/>
                  </a:rPr>
                  <a:t>M</a:t>
                </a:r>
                <a:endParaRPr lang="zh-CN" altLang="en-US" sz="1400" dirty="0">
                  <a:latin typeface="宋体" panose="02010600030101010101" pitchFamily="2" charset="-122"/>
                  <a:ea typeface="宋体" panose="02010600030101010101" pitchFamily="2" charset="-122"/>
                </a:endParaRPr>
              </a:p>
            </p:txBody>
          </p:sp>
        </p:grpSp>
        <p:cxnSp>
          <p:nvCxnSpPr>
            <p:cNvPr id="4" name="直接箭头连接符 3">
              <a:extLst>
                <a:ext uri="{FF2B5EF4-FFF2-40B4-BE49-F238E27FC236}">
                  <a16:creationId xmlns:a16="http://schemas.microsoft.com/office/drawing/2014/main" id="{BB707179-5926-4DFF-A3B7-0BFDB9C12201}"/>
                </a:ext>
              </a:extLst>
            </p:cNvPr>
            <p:cNvCxnSpPr>
              <a:cxnSpLocks/>
            </p:cNvCxnSpPr>
            <p:nvPr/>
          </p:nvCxnSpPr>
          <p:spPr>
            <a:xfrm flipH="1" flipV="1">
              <a:off x="9019736" y="2507909"/>
              <a:ext cx="1605429" cy="1092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文本框 56">
              <a:extLst>
                <a:ext uri="{FF2B5EF4-FFF2-40B4-BE49-F238E27FC236}">
                  <a16:creationId xmlns:a16="http://schemas.microsoft.com/office/drawing/2014/main" id="{4B4BF70A-6097-4F11-89EE-7394CE65846C}"/>
                </a:ext>
              </a:extLst>
            </p:cNvPr>
            <p:cNvSpPr txBox="1"/>
            <p:nvPr/>
          </p:nvSpPr>
          <p:spPr>
            <a:xfrm>
              <a:off x="9635813" y="2651421"/>
              <a:ext cx="542925" cy="369332"/>
            </a:xfrm>
            <a:prstGeom prst="rect">
              <a:avLst/>
            </a:prstGeom>
            <a:noFill/>
          </p:spPr>
          <p:txBody>
            <a:bodyPr wrap="square">
              <a:spAutoFit/>
            </a:bodyPr>
            <a:lstStyle/>
            <a:p>
              <a:r>
                <a:rPr lang="en-US" altLang="zh-CN" sz="1800" dirty="0">
                  <a:latin typeface="宋体" panose="02010600030101010101" pitchFamily="2" charset="-122"/>
                  <a:ea typeface="宋体" panose="02010600030101010101" pitchFamily="2" charset="-122"/>
                </a:rPr>
                <a:t>S</a:t>
              </a:r>
              <a:endParaRPr lang="zh-CN" altLang="en-US" dirty="0"/>
            </a:p>
          </p:txBody>
        </p:sp>
      </p:grpSp>
    </p:spTree>
    <p:extLst>
      <p:ext uri="{BB962C8B-B14F-4D97-AF65-F5344CB8AC3E}">
        <p14:creationId xmlns:p14="http://schemas.microsoft.com/office/powerpoint/2010/main" val="390864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6490448" y="630402"/>
            <a:ext cx="541468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ciphertext-policy attribute-based encryption (CP-ABE)</a:t>
            </a:r>
            <a:endParaRPr lang="zh-CN" altLang="en-US"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0C8073F9-3645-423C-B098-C782463F68EF}"/>
              </a:ext>
            </a:extLst>
          </p:cNvPr>
          <p:cNvSpPr txBox="1"/>
          <p:nvPr/>
        </p:nvSpPr>
        <p:spPr>
          <a:xfrm>
            <a:off x="990870" y="1655803"/>
            <a:ext cx="10283654" cy="584775"/>
          </a:xfrm>
          <a:prstGeom prst="rect">
            <a:avLst/>
          </a:prstGeom>
          <a:noFill/>
        </p:spPr>
        <p:txBody>
          <a:bodyPr wrap="square">
            <a:spAutoFit/>
          </a:bodyPr>
          <a:lstStyle/>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CP-ABE</a:t>
            </a:r>
            <a:r>
              <a:rPr lang="zh-CN" altLang="en-US" sz="1600" dirty="0">
                <a:latin typeface="宋体" panose="02010600030101010101" pitchFamily="2" charset="-122"/>
                <a:ea typeface="宋体" panose="02010600030101010101" pitchFamily="2" charset="-122"/>
              </a:rPr>
              <a:t>由于策略嵌入密文中，数据拥有者可以通过设定策略去决定拥有哪些属性的人能够访问这份密文，相当于对这份数据做了一个加密访问控制。</a:t>
            </a:r>
            <a:r>
              <a:rPr lang="en-US" altLang="zh-CN" sz="1600" dirty="0">
                <a:latin typeface="宋体" panose="02010600030101010101" pitchFamily="2" charset="-122"/>
                <a:ea typeface="宋体" panose="02010600030101010101" pitchFamily="2" charset="-122"/>
              </a:rPr>
              <a:t>CP-ABE </a:t>
            </a:r>
            <a:r>
              <a:rPr lang="zh-CN" altLang="en-US" sz="1600" dirty="0">
                <a:latin typeface="宋体" panose="02010600030101010101" pitchFamily="2" charset="-122"/>
                <a:ea typeface="宋体" panose="02010600030101010101" pitchFamily="2" charset="-122"/>
              </a:rPr>
              <a:t>的应用场景为公有云上的数据加密存储与共享。</a:t>
            </a:r>
            <a:endParaRPr lang="en-US" altLang="zh-CN" sz="1600" dirty="0">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9A1DFDC0-8223-4E5F-968B-1037C5A6477F}"/>
              </a:ext>
            </a:extLst>
          </p:cNvPr>
          <p:cNvSpPr txBox="1"/>
          <p:nvPr/>
        </p:nvSpPr>
        <p:spPr>
          <a:xfrm>
            <a:off x="1023725" y="1170952"/>
            <a:ext cx="2972094" cy="369332"/>
          </a:xfrm>
          <a:prstGeom prst="rect">
            <a:avLst/>
          </a:prstGeom>
          <a:noFill/>
        </p:spPr>
        <p:txBody>
          <a:bodyPr wrap="square">
            <a:spAutoFit/>
          </a:bodyPr>
          <a:lstStyle/>
          <a:p>
            <a:r>
              <a:rPr lang="en-US" altLang="zh-CN" sz="1800" dirty="0">
                <a:latin typeface="宋体" panose="02010600030101010101" pitchFamily="2" charset="-122"/>
                <a:ea typeface="宋体" panose="02010600030101010101" pitchFamily="2" charset="-122"/>
              </a:rPr>
              <a:t>CP-ABE </a:t>
            </a:r>
            <a:r>
              <a:rPr lang="zh-CN" altLang="en-US" sz="1800" dirty="0">
                <a:latin typeface="宋体" panose="02010600030101010101" pitchFamily="2" charset="-122"/>
                <a:ea typeface="宋体" panose="02010600030101010101" pitchFamily="2" charset="-122"/>
              </a:rPr>
              <a:t>（密文策略 </a:t>
            </a:r>
            <a:r>
              <a:rPr lang="en-US" altLang="zh-CN" sz="1800" dirty="0">
                <a:latin typeface="宋体" panose="02010600030101010101" pitchFamily="2" charset="-122"/>
                <a:ea typeface="宋体" panose="02010600030101010101" pitchFamily="2" charset="-122"/>
              </a:rPr>
              <a:t>ABE</a:t>
            </a:r>
            <a:r>
              <a:rPr lang="zh-CN" altLang="en-US" sz="1800" dirty="0">
                <a:latin typeface="宋体" panose="02010600030101010101" pitchFamily="2" charset="-122"/>
                <a:ea typeface="宋体" panose="02010600030101010101" pitchFamily="2" charset="-122"/>
              </a:rPr>
              <a:t>）</a:t>
            </a:r>
            <a:endParaRPr lang="zh-CN" altLang="en-US" dirty="0"/>
          </a:p>
        </p:txBody>
      </p:sp>
      <p:grpSp>
        <p:nvGrpSpPr>
          <p:cNvPr id="13" name="组合 12">
            <a:extLst>
              <a:ext uri="{FF2B5EF4-FFF2-40B4-BE49-F238E27FC236}">
                <a16:creationId xmlns:a16="http://schemas.microsoft.com/office/drawing/2014/main" id="{6F2C86A8-4034-4390-8EB1-238A9F65F5C7}"/>
              </a:ext>
            </a:extLst>
          </p:cNvPr>
          <p:cNvGrpSpPr/>
          <p:nvPr/>
        </p:nvGrpSpPr>
        <p:grpSpPr>
          <a:xfrm>
            <a:off x="1950228" y="2236811"/>
            <a:ext cx="8077359" cy="4070305"/>
            <a:chOff x="2057320" y="2194696"/>
            <a:chExt cx="8077359" cy="4070305"/>
          </a:xfrm>
        </p:grpSpPr>
        <p:pic>
          <p:nvPicPr>
            <p:cNvPr id="1028" name="Picture 4">
              <a:extLst>
                <a:ext uri="{FF2B5EF4-FFF2-40B4-BE49-F238E27FC236}">
                  <a16:creationId xmlns:a16="http://schemas.microsoft.com/office/drawing/2014/main" id="{ADEE5274-2562-4C43-9E8C-1B8CD1DD8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320" y="2194696"/>
              <a:ext cx="8077359" cy="403290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858E59C9-BED2-4056-BD67-55D411381ADA}"/>
                </a:ext>
              </a:extLst>
            </p:cNvPr>
            <p:cNvSpPr/>
            <p:nvPr/>
          </p:nvSpPr>
          <p:spPr>
            <a:xfrm>
              <a:off x="7006680" y="5805886"/>
              <a:ext cx="2931906" cy="2095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74C59FE0-FE20-4BEA-9012-C3E9178E371A}"/>
                </a:ext>
              </a:extLst>
            </p:cNvPr>
            <p:cNvCxnSpPr>
              <a:cxnSpLocks/>
            </p:cNvCxnSpPr>
            <p:nvPr/>
          </p:nvCxnSpPr>
          <p:spPr>
            <a:xfrm>
              <a:off x="7032565" y="5787491"/>
              <a:ext cx="2760303" cy="18395"/>
            </a:xfrm>
            <a:prstGeom prst="line">
              <a:avLst/>
            </a:prstGeom>
            <a:ln w="19050">
              <a:solidFill>
                <a:srgbClr val="7030A0"/>
              </a:solidFill>
            </a:ln>
            <a:effectLst>
              <a:reflection blurRad="6350" stA="50000" endA="300" endPos="90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424D77D6-EC8F-4CE3-9CC8-6936DD235896}"/>
                </a:ext>
              </a:extLst>
            </p:cNvPr>
            <p:cNvSpPr/>
            <p:nvPr/>
          </p:nvSpPr>
          <p:spPr>
            <a:xfrm>
              <a:off x="4652683" y="6047553"/>
              <a:ext cx="2052918" cy="2174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C331E813-5A83-49CA-A65C-827AF4CDFBF7}"/>
                </a:ext>
              </a:extLst>
            </p:cNvPr>
            <p:cNvSpPr/>
            <p:nvPr/>
          </p:nvSpPr>
          <p:spPr>
            <a:xfrm>
              <a:off x="7037295" y="4427865"/>
              <a:ext cx="2052918" cy="114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3B62682B-6ADD-4992-9DFB-6C1B3D7C8575}"/>
                </a:ext>
              </a:extLst>
            </p:cNvPr>
            <p:cNvSpPr/>
            <p:nvPr/>
          </p:nvSpPr>
          <p:spPr>
            <a:xfrm rot="16200000">
              <a:off x="6221173" y="4428759"/>
              <a:ext cx="1426673" cy="173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D5C16609-FC4B-4DFF-AAF7-768350EDC3BA}"/>
                </a:ext>
              </a:extLst>
            </p:cNvPr>
            <p:cNvSpPr/>
            <p:nvPr/>
          </p:nvSpPr>
          <p:spPr>
            <a:xfrm>
              <a:off x="5936827" y="4704415"/>
              <a:ext cx="873760" cy="134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FD11DBF6-BBB0-4C32-8CF0-60D84C5FDDA0}"/>
                </a:ext>
              </a:extLst>
            </p:cNvPr>
            <p:cNvSpPr/>
            <p:nvPr/>
          </p:nvSpPr>
          <p:spPr>
            <a:xfrm>
              <a:off x="6665457" y="5276427"/>
              <a:ext cx="355600" cy="239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1693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9657747" y="665494"/>
            <a:ext cx="2141530"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Chameleon </a:t>
            </a:r>
            <a:r>
              <a:rPr lang="en-US" altLang="zh-CN" sz="1800" dirty="0" err="1">
                <a:solidFill>
                  <a:srgbClr val="000000"/>
                </a:solidFill>
                <a:effectLst/>
                <a:latin typeface="Times New Roman" panose="02020603050405020304" pitchFamily="18" charset="0"/>
                <a:cs typeface="Times New Roman" panose="02020603050405020304" pitchFamily="18" charset="0"/>
              </a:rPr>
              <a:t>Hashs</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5BBE0BF-E408-4451-8A82-1C2F85F97039}"/>
              </a:ext>
            </a:extLst>
          </p:cNvPr>
          <p:cNvPicPr>
            <a:picLocks noChangeAspect="1"/>
          </p:cNvPicPr>
          <p:nvPr/>
        </p:nvPicPr>
        <p:blipFill>
          <a:blip r:embed="rId3"/>
          <a:stretch>
            <a:fillRect/>
          </a:stretch>
        </p:blipFill>
        <p:spPr>
          <a:xfrm>
            <a:off x="221277" y="1488772"/>
            <a:ext cx="5929350" cy="987015"/>
          </a:xfrm>
          <a:prstGeom prst="rect">
            <a:avLst/>
          </a:prstGeom>
        </p:spPr>
      </p:pic>
      <p:pic>
        <p:nvPicPr>
          <p:cNvPr id="6" name="图片 5">
            <a:extLst>
              <a:ext uri="{FF2B5EF4-FFF2-40B4-BE49-F238E27FC236}">
                <a16:creationId xmlns:a16="http://schemas.microsoft.com/office/drawing/2014/main" id="{BF3407AD-EEC2-4A3E-AAAE-F4DC7A2503B5}"/>
              </a:ext>
            </a:extLst>
          </p:cNvPr>
          <p:cNvPicPr>
            <a:picLocks noChangeAspect="1"/>
          </p:cNvPicPr>
          <p:nvPr/>
        </p:nvPicPr>
        <p:blipFill>
          <a:blip r:embed="rId4"/>
          <a:stretch>
            <a:fillRect/>
          </a:stretch>
        </p:blipFill>
        <p:spPr>
          <a:xfrm>
            <a:off x="166651" y="2475787"/>
            <a:ext cx="5866597" cy="2940505"/>
          </a:xfrm>
          <a:prstGeom prst="rect">
            <a:avLst/>
          </a:prstGeom>
        </p:spPr>
      </p:pic>
      <p:sp>
        <p:nvSpPr>
          <p:cNvPr id="14" name="文本框 13">
            <a:extLst>
              <a:ext uri="{FF2B5EF4-FFF2-40B4-BE49-F238E27FC236}">
                <a16:creationId xmlns:a16="http://schemas.microsoft.com/office/drawing/2014/main" id="{E84F0F4E-41B6-45F8-BE4A-1D2FF126E28A}"/>
              </a:ext>
            </a:extLst>
          </p:cNvPr>
          <p:cNvSpPr txBox="1"/>
          <p:nvPr/>
        </p:nvSpPr>
        <p:spPr>
          <a:xfrm>
            <a:off x="896910" y="5929380"/>
            <a:ext cx="10272676" cy="646331"/>
          </a:xfrm>
          <a:prstGeom prst="rect">
            <a:avLst/>
          </a:prstGeom>
          <a:noFill/>
          <a:ln>
            <a:solidFill>
              <a:schemeClr val="accent5">
                <a:lumMod val="75000"/>
              </a:schemeClr>
            </a:solidFill>
          </a:ln>
        </p:spPr>
        <p:txBody>
          <a:bodyPr wrap="square">
            <a:spAutoFit/>
          </a:bodyPr>
          <a:lstStyle/>
          <a:p>
            <a:r>
              <a:rPr lang="en-US" altLang="zh-CN" sz="1200" dirty="0" err="1">
                <a:solidFill>
                  <a:srgbClr val="0070C0"/>
                </a:solidFill>
                <a:effectLst/>
                <a:latin typeface="Times New Roman" panose="02020603050405020304" pitchFamily="18" charset="0"/>
                <a:cs typeface="Times New Roman" panose="02020603050405020304" pitchFamily="18" charset="0"/>
              </a:rPr>
              <a:t>Derler</a:t>
            </a:r>
            <a:r>
              <a:rPr lang="en-US" altLang="zh-CN" sz="1200" dirty="0">
                <a:solidFill>
                  <a:srgbClr val="0070C0"/>
                </a:solidFill>
                <a:effectLst/>
                <a:latin typeface="Times New Roman" panose="02020603050405020304" pitchFamily="18" charset="0"/>
                <a:cs typeface="Times New Roman" panose="02020603050405020304" pitchFamily="18" charset="0"/>
              </a:rPr>
              <a:t>, D., </a:t>
            </a:r>
            <a:r>
              <a:rPr lang="en-US" altLang="zh-CN" sz="1200" dirty="0" err="1">
                <a:solidFill>
                  <a:srgbClr val="0070C0"/>
                </a:solidFill>
                <a:effectLst/>
                <a:latin typeface="Times New Roman" panose="02020603050405020304" pitchFamily="18" charset="0"/>
                <a:cs typeface="Times New Roman" panose="02020603050405020304" pitchFamily="18" charset="0"/>
              </a:rPr>
              <a:t>Samelin</a:t>
            </a:r>
            <a:r>
              <a:rPr lang="en-US" altLang="zh-CN" sz="1200" dirty="0">
                <a:solidFill>
                  <a:srgbClr val="0070C0"/>
                </a:solidFill>
                <a:effectLst/>
                <a:latin typeface="Times New Roman" panose="02020603050405020304" pitchFamily="18" charset="0"/>
                <a:cs typeface="Times New Roman" panose="02020603050405020304" pitchFamily="18" charset="0"/>
              </a:rPr>
              <a:t>, K., </a:t>
            </a:r>
            <a:r>
              <a:rPr lang="en-US" altLang="zh-CN" sz="1200" dirty="0" err="1">
                <a:solidFill>
                  <a:srgbClr val="0070C0"/>
                </a:solidFill>
                <a:effectLst/>
                <a:latin typeface="Times New Roman" panose="02020603050405020304" pitchFamily="18" charset="0"/>
                <a:cs typeface="Times New Roman" panose="02020603050405020304" pitchFamily="18" charset="0"/>
              </a:rPr>
              <a:t>Slamanig</a:t>
            </a:r>
            <a:r>
              <a:rPr lang="en-US" altLang="zh-CN" sz="1200" dirty="0">
                <a:solidFill>
                  <a:srgbClr val="0070C0"/>
                </a:solidFill>
                <a:effectLst/>
                <a:latin typeface="Times New Roman" panose="02020603050405020304" pitchFamily="18" charset="0"/>
                <a:cs typeface="Times New Roman" panose="02020603050405020304" pitchFamily="18" charset="0"/>
              </a:rPr>
              <a:t>, D., </a:t>
            </a:r>
            <a:r>
              <a:rPr lang="en-US" altLang="zh-CN" sz="1200" dirty="0" err="1">
                <a:solidFill>
                  <a:srgbClr val="0070C0"/>
                </a:solidFill>
                <a:effectLst/>
                <a:latin typeface="Times New Roman" panose="02020603050405020304" pitchFamily="18" charset="0"/>
                <a:cs typeface="Times New Roman" panose="02020603050405020304" pitchFamily="18" charset="0"/>
              </a:rPr>
              <a:t>Striecks</a:t>
            </a:r>
            <a:r>
              <a:rPr lang="en-US" altLang="zh-CN" sz="1200" dirty="0">
                <a:solidFill>
                  <a:srgbClr val="0070C0"/>
                </a:solidFill>
                <a:effectLst/>
                <a:latin typeface="Times New Roman" panose="02020603050405020304" pitchFamily="18" charset="0"/>
                <a:cs typeface="Times New Roman" panose="02020603050405020304" pitchFamily="18" charset="0"/>
              </a:rPr>
              <a:t>, C.: Fine-grained and controlled rewriting in blockchains: Chameleon-hashing gone attribute-based. In: NDSS (2019)</a:t>
            </a:r>
          </a:p>
          <a:p>
            <a:r>
              <a:rPr lang="en-US" altLang="zh-CN" sz="1200" dirty="0" err="1">
                <a:solidFill>
                  <a:srgbClr val="0070C0"/>
                </a:solidFill>
                <a:latin typeface="Times New Roman" panose="02020603050405020304" pitchFamily="18" charset="0"/>
                <a:cs typeface="Times New Roman" panose="02020603050405020304" pitchFamily="18" charset="0"/>
              </a:rPr>
              <a:t>Camenisch</a:t>
            </a:r>
            <a:r>
              <a:rPr lang="en-US" altLang="zh-CN" sz="1200" dirty="0">
                <a:solidFill>
                  <a:srgbClr val="0070C0"/>
                </a:solidFill>
                <a:latin typeface="Times New Roman" panose="02020603050405020304" pitchFamily="18" charset="0"/>
                <a:cs typeface="Times New Roman" panose="02020603050405020304" pitchFamily="18" charset="0"/>
              </a:rPr>
              <a:t>, J., </a:t>
            </a:r>
            <a:r>
              <a:rPr lang="en-US" altLang="zh-CN" sz="1200" dirty="0" err="1">
                <a:solidFill>
                  <a:srgbClr val="0070C0"/>
                </a:solidFill>
                <a:latin typeface="Times New Roman" panose="02020603050405020304" pitchFamily="18" charset="0"/>
                <a:cs typeface="Times New Roman" panose="02020603050405020304" pitchFamily="18" charset="0"/>
              </a:rPr>
              <a:t>Derler</a:t>
            </a:r>
            <a:r>
              <a:rPr lang="en-US" altLang="zh-CN" sz="1200" dirty="0">
                <a:solidFill>
                  <a:srgbClr val="0070C0"/>
                </a:solidFill>
                <a:latin typeface="Times New Roman" panose="02020603050405020304" pitchFamily="18" charset="0"/>
                <a:cs typeface="Times New Roman" panose="02020603050405020304" pitchFamily="18" charset="0"/>
              </a:rPr>
              <a:t>, D., </a:t>
            </a:r>
            <a:r>
              <a:rPr lang="en-US" altLang="zh-CN" sz="1200" dirty="0" err="1">
                <a:solidFill>
                  <a:srgbClr val="0070C0"/>
                </a:solidFill>
                <a:latin typeface="Times New Roman" panose="02020603050405020304" pitchFamily="18" charset="0"/>
                <a:cs typeface="Times New Roman" panose="02020603050405020304" pitchFamily="18" charset="0"/>
              </a:rPr>
              <a:t>Krenn</a:t>
            </a:r>
            <a:r>
              <a:rPr lang="en-US" altLang="zh-CN" sz="1200" dirty="0">
                <a:solidFill>
                  <a:srgbClr val="0070C0"/>
                </a:solidFill>
                <a:latin typeface="Times New Roman" panose="02020603050405020304" pitchFamily="18" charset="0"/>
                <a:cs typeface="Times New Roman" panose="02020603050405020304" pitchFamily="18" charset="0"/>
              </a:rPr>
              <a:t>, S., </a:t>
            </a:r>
            <a:r>
              <a:rPr lang="en-US" altLang="zh-CN" sz="1200" dirty="0" err="1">
                <a:solidFill>
                  <a:srgbClr val="0070C0"/>
                </a:solidFill>
                <a:latin typeface="Times New Roman" panose="02020603050405020304" pitchFamily="18" charset="0"/>
                <a:cs typeface="Times New Roman" panose="02020603050405020304" pitchFamily="18" charset="0"/>
              </a:rPr>
              <a:t>P¨ohls</a:t>
            </a:r>
            <a:r>
              <a:rPr lang="en-US" altLang="zh-CN" sz="1200" dirty="0">
                <a:solidFill>
                  <a:srgbClr val="0070C0"/>
                </a:solidFill>
                <a:latin typeface="Times New Roman" panose="02020603050405020304" pitchFamily="18" charset="0"/>
                <a:cs typeface="Times New Roman" panose="02020603050405020304" pitchFamily="18" charset="0"/>
              </a:rPr>
              <a:t>, H.C., </a:t>
            </a:r>
            <a:r>
              <a:rPr lang="en-US" altLang="zh-CN" sz="1200" dirty="0" err="1">
                <a:solidFill>
                  <a:srgbClr val="0070C0"/>
                </a:solidFill>
                <a:latin typeface="Times New Roman" panose="02020603050405020304" pitchFamily="18" charset="0"/>
                <a:cs typeface="Times New Roman" panose="02020603050405020304" pitchFamily="18" charset="0"/>
              </a:rPr>
              <a:t>Samelin</a:t>
            </a:r>
            <a:r>
              <a:rPr lang="en-US" altLang="zh-CN" sz="1200" dirty="0">
                <a:solidFill>
                  <a:srgbClr val="0070C0"/>
                </a:solidFill>
                <a:latin typeface="Times New Roman" panose="02020603050405020304" pitchFamily="18" charset="0"/>
                <a:cs typeface="Times New Roman" panose="02020603050405020304" pitchFamily="18" charset="0"/>
              </a:rPr>
              <a:t>, K., </a:t>
            </a:r>
            <a:r>
              <a:rPr lang="en-US" altLang="zh-CN" sz="1200" dirty="0" err="1">
                <a:solidFill>
                  <a:srgbClr val="0070C0"/>
                </a:solidFill>
                <a:latin typeface="Times New Roman" panose="02020603050405020304" pitchFamily="18" charset="0"/>
                <a:cs typeface="Times New Roman" panose="02020603050405020304" pitchFamily="18" charset="0"/>
              </a:rPr>
              <a:t>Slamanig</a:t>
            </a:r>
            <a:r>
              <a:rPr lang="en-US" altLang="zh-CN" sz="1200" dirty="0">
                <a:solidFill>
                  <a:srgbClr val="0070C0"/>
                </a:solidFill>
                <a:latin typeface="Times New Roman" panose="02020603050405020304" pitchFamily="18" charset="0"/>
                <a:cs typeface="Times New Roman" panose="02020603050405020304" pitchFamily="18" charset="0"/>
              </a:rPr>
              <a:t>, D.: Chameleon-hashes with ephemeral trapdoors. In: Fehr, S. (ed.) PKC 2017. LNCS, vol. 10175, pp. 152–182. Springer, Heidelberg (2017). </a:t>
            </a:r>
            <a:endParaRPr lang="zh-CN" altLang="en-US" sz="1200" dirty="0">
              <a:solidFill>
                <a:srgbClr val="0070C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A77F1A7-95C1-464B-B111-64F228F79C7F}"/>
              </a:ext>
            </a:extLst>
          </p:cNvPr>
          <p:cNvPicPr>
            <a:picLocks noChangeAspect="1"/>
          </p:cNvPicPr>
          <p:nvPr/>
        </p:nvPicPr>
        <p:blipFill>
          <a:blip r:embed="rId5"/>
          <a:stretch>
            <a:fillRect/>
          </a:stretch>
        </p:blipFill>
        <p:spPr>
          <a:xfrm>
            <a:off x="6569988" y="1488772"/>
            <a:ext cx="5400734" cy="1604374"/>
          </a:xfrm>
          <a:prstGeom prst="rect">
            <a:avLst/>
          </a:prstGeom>
        </p:spPr>
      </p:pic>
      <p:pic>
        <p:nvPicPr>
          <p:cNvPr id="7" name="图片 6">
            <a:extLst>
              <a:ext uri="{FF2B5EF4-FFF2-40B4-BE49-F238E27FC236}">
                <a16:creationId xmlns:a16="http://schemas.microsoft.com/office/drawing/2014/main" id="{8DFFDC64-713D-4876-8C85-329E722ACA9F}"/>
              </a:ext>
            </a:extLst>
          </p:cNvPr>
          <p:cNvPicPr>
            <a:picLocks noChangeAspect="1"/>
          </p:cNvPicPr>
          <p:nvPr/>
        </p:nvPicPr>
        <p:blipFill>
          <a:blip r:embed="rId6"/>
          <a:stretch>
            <a:fillRect/>
          </a:stretch>
        </p:blipFill>
        <p:spPr>
          <a:xfrm>
            <a:off x="6601128" y="3140984"/>
            <a:ext cx="5424221" cy="2319918"/>
          </a:xfrm>
          <a:prstGeom prst="rect">
            <a:avLst/>
          </a:prstGeom>
        </p:spPr>
      </p:pic>
      <p:sp>
        <p:nvSpPr>
          <p:cNvPr id="5" name="对话气泡: 矩形 4">
            <a:extLst>
              <a:ext uri="{FF2B5EF4-FFF2-40B4-BE49-F238E27FC236}">
                <a16:creationId xmlns:a16="http://schemas.microsoft.com/office/drawing/2014/main" id="{E373B760-16C4-44C6-B7CE-334AE38F1782}"/>
              </a:ext>
            </a:extLst>
          </p:cNvPr>
          <p:cNvSpPr/>
          <p:nvPr/>
        </p:nvSpPr>
        <p:spPr>
          <a:xfrm>
            <a:off x="8275274" y="5225516"/>
            <a:ext cx="1990163" cy="596919"/>
          </a:xfrm>
          <a:prstGeom prst="wedgeRectCallout">
            <a:avLst>
              <a:gd name="adj1" fmla="val -50833"/>
              <a:gd name="adj2" fmla="val -11148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宋体" panose="02010600030101010101" pitchFamily="2" charset="-122"/>
                <a:ea typeface="宋体" panose="02010600030101010101" pitchFamily="2" charset="-122"/>
              </a:rPr>
              <a:t>拥有暂时陷门和长期密钥的人才能够计算哈希碰撞</a:t>
            </a:r>
          </a:p>
        </p:txBody>
      </p:sp>
      <p:sp>
        <p:nvSpPr>
          <p:cNvPr id="13" name="文本框 12">
            <a:extLst>
              <a:ext uri="{FF2B5EF4-FFF2-40B4-BE49-F238E27FC236}">
                <a16:creationId xmlns:a16="http://schemas.microsoft.com/office/drawing/2014/main" id="{A524CD1D-2D00-421C-887C-DFB7E169451D}"/>
              </a:ext>
            </a:extLst>
          </p:cNvPr>
          <p:cNvSpPr txBox="1"/>
          <p:nvPr/>
        </p:nvSpPr>
        <p:spPr>
          <a:xfrm>
            <a:off x="166651" y="1022375"/>
            <a:ext cx="10143161" cy="369332"/>
          </a:xfrm>
          <a:prstGeom prst="rect">
            <a:avLst/>
          </a:prstGeom>
          <a:noFill/>
        </p:spPr>
        <p:txBody>
          <a:bodyPr wrap="square">
            <a:spAutoFit/>
          </a:bodyPr>
          <a:lstStyle/>
          <a:p>
            <a:r>
              <a:rPr lang="en-US" altLang="zh-CN" sz="1800" b="1" dirty="0">
                <a:solidFill>
                  <a:srgbClr val="000000"/>
                </a:solidFill>
                <a:effectLst/>
                <a:latin typeface="CMSS10"/>
              </a:rPr>
              <a:t>PCH </a:t>
            </a:r>
            <a:r>
              <a:rPr lang="en-US" altLang="zh-CN" sz="1800" b="1" dirty="0">
                <a:solidFill>
                  <a:srgbClr val="000000"/>
                </a:solidFill>
                <a:effectLst/>
                <a:latin typeface="CMR10"/>
              </a:rPr>
              <a:t>construction is based on CP-ABE scheme and</a:t>
            </a:r>
            <a:r>
              <a:rPr lang="en-US" altLang="zh-CN" sz="1800" b="1" dirty="0">
                <a:solidFill>
                  <a:srgbClr val="FF0000"/>
                </a:solidFill>
                <a:effectLst/>
                <a:latin typeface="CMR10"/>
              </a:rPr>
              <a:t> a chameleon-hash with ephemeral trapdoors </a:t>
            </a:r>
            <a:r>
              <a:rPr lang="en-US" altLang="zh-CN" sz="1800" b="1" dirty="0">
                <a:solidFill>
                  <a:srgbClr val="000000"/>
                </a:solidFill>
                <a:effectLst/>
                <a:latin typeface="CMR10"/>
              </a:rPr>
              <a:t>(</a:t>
            </a:r>
            <a:r>
              <a:rPr lang="en-US" altLang="zh-CN" sz="1800" b="1" dirty="0">
                <a:solidFill>
                  <a:srgbClr val="FF0000"/>
                </a:solidFill>
                <a:effectLst/>
                <a:latin typeface="CMR10"/>
              </a:rPr>
              <a:t>CHET</a:t>
            </a:r>
            <a:r>
              <a:rPr lang="en-US" altLang="zh-CN" sz="1800" b="1" dirty="0">
                <a:solidFill>
                  <a:srgbClr val="000000"/>
                </a:solidFill>
                <a:effectLst/>
                <a:latin typeface="CMR10"/>
              </a:rPr>
              <a:t>)</a:t>
            </a:r>
            <a:endParaRPr lang="zh-CN" altLang="en-US" b="1" dirty="0"/>
          </a:p>
        </p:txBody>
      </p:sp>
    </p:spTree>
    <p:extLst>
      <p:ext uri="{BB962C8B-B14F-4D97-AF65-F5344CB8AC3E}">
        <p14:creationId xmlns:p14="http://schemas.microsoft.com/office/powerpoint/2010/main" val="123904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2333BEFF-C5EF-4E63-810A-479E077DBDD3}"/>
              </a:ext>
            </a:extLst>
          </p:cNvPr>
          <p:cNvSpPr txBox="1"/>
          <p:nvPr/>
        </p:nvSpPr>
        <p:spPr>
          <a:xfrm>
            <a:off x="6736459" y="622326"/>
            <a:ext cx="5079023"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 Chameleon Hash with ephemeral trapdoors(CHET)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84F0F4E-41B6-45F8-BE4A-1D2FF126E28A}"/>
              </a:ext>
            </a:extLst>
          </p:cNvPr>
          <p:cNvSpPr txBox="1"/>
          <p:nvPr/>
        </p:nvSpPr>
        <p:spPr>
          <a:xfrm>
            <a:off x="1023725" y="6126887"/>
            <a:ext cx="10540745" cy="461665"/>
          </a:xfrm>
          <a:prstGeom prst="rect">
            <a:avLst/>
          </a:prstGeom>
          <a:noFill/>
          <a:ln>
            <a:solidFill>
              <a:schemeClr val="accent5">
                <a:lumMod val="75000"/>
              </a:schemeClr>
            </a:solidFill>
          </a:ln>
        </p:spPr>
        <p:txBody>
          <a:bodyPr wrap="square">
            <a:spAutoFit/>
          </a:bodyPr>
          <a:lstStyle/>
          <a:p>
            <a:r>
              <a:rPr lang="en-US" altLang="zh-CN" sz="1200" dirty="0" err="1">
                <a:solidFill>
                  <a:srgbClr val="0070C0"/>
                </a:solidFill>
                <a:latin typeface="Times New Roman" panose="02020603050405020304" pitchFamily="18" charset="0"/>
                <a:cs typeface="Times New Roman" panose="02020603050405020304" pitchFamily="18" charset="0"/>
              </a:rPr>
              <a:t>Camenisch</a:t>
            </a:r>
            <a:r>
              <a:rPr lang="en-US" altLang="zh-CN" sz="1200" dirty="0">
                <a:solidFill>
                  <a:srgbClr val="0070C0"/>
                </a:solidFill>
                <a:latin typeface="Times New Roman" panose="02020603050405020304" pitchFamily="18" charset="0"/>
                <a:cs typeface="Times New Roman" panose="02020603050405020304" pitchFamily="18" charset="0"/>
              </a:rPr>
              <a:t>, J., </a:t>
            </a:r>
            <a:r>
              <a:rPr lang="en-US" altLang="zh-CN" sz="1200" dirty="0" err="1">
                <a:solidFill>
                  <a:srgbClr val="0070C0"/>
                </a:solidFill>
                <a:latin typeface="Times New Roman" panose="02020603050405020304" pitchFamily="18" charset="0"/>
                <a:cs typeface="Times New Roman" panose="02020603050405020304" pitchFamily="18" charset="0"/>
              </a:rPr>
              <a:t>Derler</a:t>
            </a:r>
            <a:r>
              <a:rPr lang="en-US" altLang="zh-CN" sz="1200" dirty="0">
                <a:solidFill>
                  <a:srgbClr val="0070C0"/>
                </a:solidFill>
                <a:latin typeface="Times New Roman" panose="02020603050405020304" pitchFamily="18" charset="0"/>
                <a:cs typeface="Times New Roman" panose="02020603050405020304" pitchFamily="18" charset="0"/>
              </a:rPr>
              <a:t>, D., </a:t>
            </a:r>
            <a:r>
              <a:rPr lang="en-US" altLang="zh-CN" sz="1200" dirty="0" err="1">
                <a:solidFill>
                  <a:srgbClr val="0070C0"/>
                </a:solidFill>
                <a:latin typeface="Times New Roman" panose="02020603050405020304" pitchFamily="18" charset="0"/>
                <a:cs typeface="Times New Roman" panose="02020603050405020304" pitchFamily="18" charset="0"/>
              </a:rPr>
              <a:t>Krenn</a:t>
            </a:r>
            <a:r>
              <a:rPr lang="en-US" altLang="zh-CN" sz="1200" dirty="0">
                <a:solidFill>
                  <a:srgbClr val="0070C0"/>
                </a:solidFill>
                <a:latin typeface="Times New Roman" panose="02020603050405020304" pitchFamily="18" charset="0"/>
                <a:cs typeface="Times New Roman" panose="02020603050405020304" pitchFamily="18" charset="0"/>
              </a:rPr>
              <a:t>, S., </a:t>
            </a:r>
            <a:r>
              <a:rPr lang="en-US" altLang="zh-CN" sz="1200" dirty="0" err="1">
                <a:solidFill>
                  <a:srgbClr val="0070C0"/>
                </a:solidFill>
                <a:latin typeface="Times New Roman" panose="02020603050405020304" pitchFamily="18" charset="0"/>
                <a:cs typeface="Times New Roman" panose="02020603050405020304" pitchFamily="18" charset="0"/>
              </a:rPr>
              <a:t>P¨ohls</a:t>
            </a:r>
            <a:r>
              <a:rPr lang="en-US" altLang="zh-CN" sz="1200" dirty="0">
                <a:solidFill>
                  <a:srgbClr val="0070C0"/>
                </a:solidFill>
                <a:latin typeface="Times New Roman" panose="02020603050405020304" pitchFamily="18" charset="0"/>
                <a:cs typeface="Times New Roman" panose="02020603050405020304" pitchFamily="18" charset="0"/>
              </a:rPr>
              <a:t>, H.C., </a:t>
            </a:r>
            <a:r>
              <a:rPr lang="en-US" altLang="zh-CN" sz="1200" dirty="0" err="1">
                <a:solidFill>
                  <a:srgbClr val="0070C0"/>
                </a:solidFill>
                <a:latin typeface="Times New Roman" panose="02020603050405020304" pitchFamily="18" charset="0"/>
                <a:cs typeface="Times New Roman" panose="02020603050405020304" pitchFamily="18" charset="0"/>
              </a:rPr>
              <a:t>Samelin</a:t>
            </a:r>
            <a:r>
              <a:rPr lang="en-US" altLang="zh-CN" sz="1200" dirty="0">
                <a:solidFill>
                  <a:srgbClr val="0070C0"/>
                </a:solidFill>
                <a:latin typeface="Times New Roman" panose="02020603050405020304" pitchFamily="18" charset="0"/>
                <a:cs typeface="Times New Roman" panose="02020603050405020304" pitchFamily="18" charset="0"/>
              </a:rPr>
              <a:t>, K., </a:t>
            </a:r>
            <a:r>
              <a:rPr lang="en-US" altLang="zh-CN" sz="1200" dirty="0" err="1">
                <a:solidFill>
                  <a:srgbClr val="0070C0"/>
                </a:solidFill>
                <a:latin typeface="Times New Roman" panose="02020603050405020304" pitchFamily="18" charset="0"/>
                <a:cs typeface="Times New Roman" panose="02020603050405020304" pitchFamily="18" charset="0"/>
              </a:rPr>
              <a:t>Slamanig</a:t>
            </a:r>
            <a:r>
              <a:rPr lang="en-US" altLang="zh-CN" sz="1200" dirty="0">
                <a:solidFill>
                  <a:srgbClr val="0070C0"/>
                </a:solidFill>
                <a:latin typeface="Times New Roman" panose="02020603050405020304" pitchFamily="18" charset="0"/>
                <a:cs typeface="Times New Roman" panose="02020603050405020304" pitchFamily="18" charset="0"/>
              </a:rPr>
              <a:t>, D.: Chameleon-hashes with ephemeral trapdoors. In: Fehr, S. (ed.) PKC 2017. LNCS, vol. 10175, pp. 152–182. Springer, Heidelberg (2017). </a:t>
            </a:r>
            <a:endParaRPr lang="zh-CN" altLang="en-US" sz="1200" dirty="0">
              <a:solidFill>
                <a:srgbClr val="0070C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A14C73A-1982-4267-A307-FA287C237A6D}"/>
              </a:ext>
            </a:extLst>
          </p:cNvPr>
          <p:cNvPicPr>
            <a:picLocks noChangeAspect="1"/>
          </p:cNvPicPr>
          <p:nvPr/>
        </p:nvPicPr>
        <p:blipFill>
          <a:blip r:embed="rId3"/>
          <a:stretch>
            <a:fillRect/>
          </a:stretch>
        </p:blipFill>
        <p:spPr>
          <a:xfrm>
            <a:off x="641247" y="1235019"/>
            <a:ext cx="5674536" cy="3635033"/>
          </a:xfrm>
          <a:prstGeom prst="rect">
            <a:avLst/>
          </a:prstGeom>
        </p:spPr>
      </p:pic>
      <p:pic>
        <p:nvPicPr>
          <p:cNvPr id="9" name="图片 8">
            <a:extLst>
              <a:ext uri="{FF2B5EF4-FFF2-40B4-BE49-F238E27FC236}">
                <a16:creationId xmlns:a16="http://schemas.microsoft.com/office/drawing/2014/main" id="{1FD3D821-4A64-4DF4-B74F-D73B0DA524A5}"/>
              </a:ext>
            </a:extLst>
          </p:cNvPr>
          <p:cNvPicPr>
            <a:picLocks noChangeAspect="1"/>
          </p:cNvPicPr>
          <p:nvPr/>
        </p:nvPicPr>
        <p:blipFill rotWithShape="1">
          <a:blip r:embed="rId4"/>
          <a:srcRect t="30816"/>
          <a:stretch/>
        </p:blipFill>
        <p:spPr>
          <a:xfrm>
            <a:off x="6465413" y="1287166"/>
            <a:ext cx="5350069" cy="1638019"/>
          </a:xfrm>
          <a:prstGeom prst="rect">
            <a:avLst/>
          </a:prstGeom>
        </p:spPr>
      </p:pic>
      <p:pic>
        <p:nvPicPr>
          <p:cNvPr id="11" name="图片 10">
            <a:extLst>
              <a:ext uri="{FF2B5EF4-FFF2-40B4-BE49-F238E27FC236}">
                <a16:creationId xmlns:a16="http://schemas.microsoft.com/office/drawing/2014/main" id="{D5821DB7-616A-4C63-B44F-C7349423B203}"/>
              </a:ext>
            </a:extLst>
          </p:cNvPr>
          <p:cNvPicPr>
            <a:picLocks noChangeAspect="1"/>
          </p:cNvPicPr>
          <p:nvPr/>
        </p:nvPicPr>
        <p:blipFill rotWithShape="1">
          <a:blip r:embed="rId4"/>
          <a:srcRect b="69985"/>
          <a:stretch/>
        </p:blipFill>
        <p:spPr>
          <a:xfrm>
            <a:off x="641247" y="4892982"/>
            <a:ext cx="5634516" cy="748423"/>
          </a:xfrm>
          <a:prstGeom prst="rect">
            <a:avLst/>
          </a:prstGeom>
        </p:spPr>
      </p:pic>
      <mc:AlternateContent xmlns:mc="http://schemas.openxmlformats.org/markup-compatibility/2006" xmlns:a14="http://schemas.microsoft.com/office/drawing/2010/main">
        <mc:Choice Requires="a14">
          <p:sp>
            <p:nvSpPr>
              <p:cNvPr id="13" name="对话气泡: 矩形 12">
                <a:extLst>
                  <a:ext uri="{FF2B5EF4-FFF2-40B4-BE49-F238E27FC236}">
                    <a16:creationId xmlns:a16="http://schemas.microsoft.com/office/drawing/2014/main" id="{167BD2F1-4E44-45DF-A196-DB44B74A2178}"/>
                  </a:ext>
                </a:extLst>
              </p:cNvPr>
              <p:cNvSpPr/>
              <p:nvPr/>
            </p:nvSpPr>
            <p:spPr>
              <a:xfrm>
                <a:off x="4264773" y="3747819"/>
                <a:ext cx="1784073" cy="531080"/>
              </a:xfrm>
              <a:prstGeom prst="wedgeRectCallout">
                <a:avLst>
                  <a:gd name="adj1" fmla="val -45867"/>
                  <a:gd name="adj2" fmla="val -93042"/>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𝑁</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𝑝</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𝑞</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𝑒</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𝑑</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ea typeface="Cambria Math" panose="02040503050406030204" pitchFamily="18" charset="0"/>
                        </a:rPr>
                        <m:t>𝑅𝑆𝐴𝐾𝐺𝑒𝑛</m:t>
                      </m:r>
                      <m:r>
                        <a:rPr lang="en-US" altLang="zh-CN" sz="1400" b="0" i="1" smtClean="0">
                          <a:solidFill>
                            <a:schemeClr val="tx1"/>
                          </a:solidFill>
                          <a:latin typeface="Cambria Math" panose="02040503050406030204" pitchFamily="18" charset="0"/>
                          <a:ea typeface="Cambria Math" panose="02040503050406030204" pitchFamily="18" charset="0"/>
                        </a:rPr>
                        <m:t>(</m:t>
                      </m:r>
                      <m:sSup>
                        <m:sSupPr>
                          <m:ctrlPr>
                            <a:rPr lang="en-US" altLang="zh-CN" sz="1400" b="0" i="1" smtClean="0">
                              <a:solidFill>
                                <a:schemeClr val="tx1"/>
                              </a:solidFill>
                              <a:latin typeface="Cambria Math" panose="02040503050406030204" pitchFamily="18" charset="0"/>
                              <a:ea typeface="Cambria Math" panose="02040503050406030204" pitchFamily="18" charset="0"/>
                            </a:rPr>
                          </m:ctrlPr>
                        </m:sSupPr>
                        <m:e>
                          <m:r>
                            <a:rPr lang="en-US" altLang="zh-CN" sz="1400" b="0" i="1" smtClean="0">
                              <a:solidFill>
                                <a:schemeClr val="tx1"/>
                              </a:solidFill>
                              <a:latin typeface="Cambria Math" panose="02040503050406030204" pitchFamily="18" charset="0"/>
                              <a:ea typeface="Cambria Math" panose="02040503050406030204" pitchFamily="18" charset="0"/>
                            </a:rPr>
                            <m:t>1</m:t>
                          </m:r>
                        </m:e>
                        <m:sup>
                          <m:r>
                            <a:rPr lang="en-US" altLang="zh-CN" sz="1400" b="0" i="1" smtClean="0">
                              <a:solidFill>
                                <a:schemeClr val="tx1"/>
                              </a:solidFill>
                              <a:latin typeface="Cambria Math" panose="02040503050406030204" pitchFamily="18" charset="0"/>
                              <a:ea typeface="Cambria Math" panose="02040503050406030204" pitchFamily="18" charset="0"/>
                            </a:rPr>
                            <m:t>𝜆</m:t>
                          </m:r>
                        </m:sup>
                      </m:sSup>
                      <m:r>
                        <a:rPr lang="en-US" altLang="zh-CN" sz="1400" b="0" i="1" smtClean="0">
                          <a:solidFill>
                            <a:schemeClr val="tx1"/>
                          </a:solidFill>
                          <a:latin typeface="Cambria Math" panose="02040503050406030204" pitchFamily="18" charset="0"/>
                          <a:ea typeface="Cambria Math" panose="02040503050406030204" pitchFamily="18" charset="0"/>
                        </a:rPr>
                        <m:t>)</m:t>
                      </m:r>
                    </m:oMath>
                  </m:oMathPara>
                </a14:m>
                <a:endParaRPr lang="zh-CN" altLang="en-US" sz="1400" dirty="0">
                  <a:solidFill>
                    <a:schemeClr val="tx1"/>
                  </a:solidFill>
                </a:endParaRPr>
              </a:p>
            </p:txBody>
          </p:sp>
        </mc:Choice>
        <mc:Fallback xmlns="">
          <p:sp>
            <p:nvSpPr>
              <p:cNvPr id="13" name="对话气泡: 矩形 12">
                <a:extLst>
                  <a:ext uri="{FF2B5EF4-FFF2-40B4-BE49-F238E27FC236}">
                    <a16:creationId xmlns:a16="http://schemas.microsoft.com/office/drawing/2014/main" id="{167BD2F1-4E44-45DF-A196-DB44B74A2178}"/>
                  </a:ext>
                </a:extLst>
              </p:cNvPr>
              <p:cNvSpPr>
                <a:spLocks noRot="1" noChangeAspect="1" noMove="1" noResize="1" noEditPoints="1" noAdjustHandles="1" noChangeArrowheads="1" noChangeShapeType="1" noTextEdit="1"/>
              </p:cNvSpPr>
              <p:nvPr/>
            </p:nvSpPr>
            <p:spPr>
              <a:xfrm>
                <a:off x="4264773" y="3747819"/>
                <a:ext cx="1784073" cy="531080"/>
              </a:xfrm>
              <a:prstGeom prst="wedgeRectCallout">
                <a:avLst>
                  <a:gd name="adj1" fmla="val -45867"/>
                  <a:gd name="adj2" fmla="val -93042"/>
                </a:avLst>
              </a:prstGeom>
              <a:blipFill>
                <a:blip r:embed="rId5"/>
                <a:stretch>
                  <a:fillRect b="-1563"/>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315215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0B1183C7-BBDD-4B91-8962-6CD6508CC230}"/>
              </a:ext>
            </a:extLst>
          </p:cNvPr>
          <p:cNvGrpSpPr/>
          <p:nvPr/>
        </p:nvGrpSpPr>
        <p:grpSpPr>
          <a:xfrm>
            <a:off x="116475" y="117263"/>
            <a:ext cx="3608070" cy="874395"/>
            <a:chOff x="820" y="783"/>
            <a:chExt cx="5682" cy="1377"/>
          </a:xfrm>
        </p:grpSpPr>
        <p:pic>
          <p:nvPicPr>
            <p:cNvPr id="75" name="图片 74">
              <a:extLst>
                <a:ext uri="{FF2B5EF4-FFF2-40B4-BE49-F238E27FC236}">
                  <a16:creationId xmlns:a16="http://schemas.microsoft.com/office/drawing/2014/main" id="{F3DE6342-F005-4E54-877C-69B48CF2A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76" name="文本框 8">
              <a:extLst>
                <a:ext uri="{FF2B5EF4-FFF2-40B4-BE49-F238E27FC236}">
                  <a16:creationId xmlns:a16="http://schemas.microsoft.com/office/drawing/2014/main" id="{CA8D97B3-C055-4D00-BA3B-7731BC30C9DB}"/>
                </a:ext>
              </a:extLst>
            </p:cNvPr>
            <p:cNvSpPr txBox="1"/>
            <p:nvPr/>
          </p:nvSpPr>
          <p:spPr>
            <a:xfrm>
              <a:off x="2197" y="853"/>
              <a:ext cx="4305" cy="1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t>
              </a:r>
            </a:p>
            <a:p>
              <a:r>
                <a:rPr lang="en-US" altLang="zh-CN" sz="1200" dirty="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&amp; TELECOMMUNICATIONS</a:t>
              </a:r>
            </a:p>
          </p:txBody>
        </p:sp>
      </p:grpSp>
      <p:cxnSp>
        <p:nvCxnSpPr>
          <p:cNvPr id="77" name="直接连接符 76">
            <a:extLst>
              <a:ext uri="{FF2B5EF4-FFF2-40B4-BE49-F238E27FC236}">
                <a16:creationId xmlns:a16="http://schemas.microsoft.com/office/drawing/2014/main" id="{3526E7D0-CB38-4158-AD0D-008DC5DC6EC3}"/>
              </a:ext>
            </a:extLst>
          </p:cNvPr>
          <p:cNvCxnSpPr/>
          <p:nvPr/>
        </p:nvCxnSpPr>
        <p:spPr>
          <a:xfrm>
            <a:off x="1023725" y="960282"/>
            <a:ext cx="10426791"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45FF6F12-D50E-4B91-800D-FFA0E7856A08}"/>
                  </a:ext>
                </a:extLst>
              </p:cNvPr>
              <p:cNvSpPr txBox="1"/>
              <p:nvPr/>
            </p:nvSpPr>
            <p:spPr>
              <a:xfrm>
                <a:off x="749260" y="1644391"/>
                <a:ext cx="4727615" cy="2862322"/>
              </a:xfrm>
              <a:prstGeom prst="rect">
                <a:avLst/>
              </a:prstGeom>
              <a:noFill/>
              <a:ln>
                <a:solidFill>
                  <a:srgbClr val="0070C0"/>
                </a:solidFill>
              </a:ln>
            </p:spPr>
            <p:txBody>
              <a:bodyPr wrap="square">
                <a:spAutoFit/>
              </a:bodyPr>
              <a:lstStyle/>
              <a:p>
                <a:pPr marL="285750" indent="-285750">
                  <a:buFont typeface="Wingdings" panose="05000000000000000000" pitchFamily="2" charset="2"/>
                  <a:buChar char="Ø"/>
                </a:pPr>
                <a14:m>
                  <m:oMath xmlns:m="http://schemas.openxmlformats.org/officeDocument/2006/math">
                    <m:r>
                      <a:rPr lang="en-US" altLang="zh-CN" sz="1600" b="0" i="1" dirty="0" smtClean="0">
                        <a:latin typeface="Cambria Math" panose="02040503050406030204" pitchFamily="18" charset="0"/>
                        <a:ea typeface="宋体" panose="02010600030101010101" pitchFamily="2" charset="-122"/>
                      </a:rPr>
                      <m:t>𝐶</m:t>
                    </m:r>
                    <m:r>
                      <a:rPr lang="en-US" altLang="zh-CN" sz="1600" i="1" dirty="0" smtClean="0">
                        <a:latin typeface="Cambria Math" panose="02040503050406030204" pitchFamily="18" charset="0"/>
                        <a:ea typeface="宋体" panose="02010600030101010101" pitchFamily="2" charset="-122"/>
                      </a:rPr>
                      <m:t>h</m:t>
                    </m:r>
                  </m:oMath>
                </a14:m>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ea typeface="宋体" panose="02010600030101010101" pitchFamily="2" charset="-122"/>
                        </a:rPr>
                        <m:t>𝑝</m:t>
                      </m:r>
                      <m:r>
                        <a:rPr lang="en-US" altLang="zh-CN" sz="1600" b="0" i="1" smtClean="0">
                          <a:latin typeface="Cambria Math" panose="02040503050406030204" pitchFamily="18" charset="0"/>
                          <a:ea typeface="宋体" panose="02010600030101010101" pitchFamily="2" charset="-122"/>
                        </a:rPr>
                        <m:t>=13,</m:t>
                      </m:r>
                      <m:r>
                        <a:rPr lang="en-US" altLang="zh-CN" sz="1600" b="0" i="1" smtClean="0">
                          <a:latin typeface="Cambria Math" panose="02040503050406030204" pitchFamily="18" charset="0"/>
                          <a:ea typeface="宋体" panose="02010600030101010101" pitchFamily="2" charset="-122"/>
                        </a:rPr>
                        <m:t>𝑞</m:t>
                      </m:r>
                      <m:r>
                        <a:rPr lang="en-US" altLang="zh-CN" sz="1600" b="0" i="1" smtClean="0">
                          <a:latin typeface="Cambria Math" panose="02040503050406030204" pitchFamily="18" charset="0"/>
                          <a:ea typeface="宋体" panose="02010600030101010101" pitchFamily="2" charset="-122"/>
                        </a:rPr>
                        <m:t>=3,</m:t>
                      </m:r>
                      <m:r>
                        <a:rPr lang="en-US" altLang="zh-CN" sz="1600" b="0" i="1" smtClean="0">
                          <a:latin typeface="Cambria Math" panose="02040503050406030204" pitchFamily="18" charset="0"/>
                          <a:ea typeface="宋体" panose="02010600030101010101" pitchFamily="2" charset="-122"/>
                        </a:rPr>
                        <m:t>𝑔</m:t>
                      </m:r>
                      <m:r>
                        <a:rPr lang="en-US" altLang="zh-CN" sz="1600" b="0" i="1" smtClean="0">
                          <a:latin typeface="Cambria Math" panose="02040503050406030204" pitchFamily="18" charset="0"/>
                          <a:ea typeface="宋体" panose="02010600030101010101" pitchFamily="2" charset="-122"/>
                        </a:rPr>
                        <m:t>=3</m:t>
                      </m:r>
                    </m:oMath>
                  </m:oMathPara>
                </a14:m>
                <a:endParaRPr lang="en-US" altLang="zh-CN" sz="1600" b="0" dirty="0">
                  <a:latin typeface="宋体" panose="02010600030101010101" pitchFamily="2" charset="-122"/>
                  <a:ea typeface="宋体" panose="02010600030101010101" pitchFamily="2" charset="-122"/>
                </a:endParaRPr>
              </a:p>
              <a:p>
                <a:r>
                  <a:rPr lang="zh-CN" altLang="en-US" sz="1600" dirty="0">
                    <a:ea typeface="宋体" panose="02010600030101010101" pitchFamily="2" charset="-122"/>
                  </a:rPr>
                  <a:t>公钥</a:t>
                </a:r>
                <a14:m>
                  <m:oMath xmlns:m="http://schemas.openxmlformats.org/officeDocument/2006/math">
                    <m:r>
                      <a:rPr lang="zh-CN" altLang="en-US" sz="1600" i="1" smtClean="0">
                        <a:latin typeface="Cambria Math" panose="02040503050406030204" pitchFamily="18" charset="0"/>
                        <a:ea typeface="宋体" panose="02010600030101010101" pitchFamily="2" charset="-122"/>
                      </a:rPr>
                      <m:t>：</m:t>
                    </m:r>
                    <m:sSup>
                      <m:sSupPr>
                        <m:ctrlPr>
                          <a:rPr lang="en-US" altLang="zh-CN" sz="1600" b="0" i="1" smtClean="0">
                            <a:latin typeface="Cambria Math" panose="02040503050406030204" pitchFamily="18" charset="0"/>
                            <a:ea typeface="宋体" panose="02010600030101010101" pitchFamily="2" charset="-122"/>
                          </a:rPr>
                        </m:ctrlPr>
                      </m:sSupPr>
                      <m:e>
                        <m:r>
                          <a:rPr lang="en-US" altLang="zh-CN" sz="1600" b="0" i="1" smtClean="0">
                            <a:latin typeface="Cambria Math" panose="02040503050406030204" pitchFamily="18" charset="0"/>
                            <a:ea typeface="宋体" panose="02010600030101010101" pitchFamily="2" charset="-122"/>
                          </a:rPr>
                          <m:t>𝑔</m:t>
                        </m:r>
                      </m:e>
                      <m:sup>
                        <m:r>
                          <a:rPr lang="en-US" altLang="zh-CN" sz="1600" b="0" i="1" smtClean="0">
                            <a:latin typeface="Cambria Math" panose="02040503050406030204" pitchFamily="18" charset="0"/>
                            <a:ea typeface="宋体" panose="02010600030101010101" pitchFamily="2" charset="-122"/>
                          </a:rPr>
                          <m:t>𝑥</m:t>
                        </m:r>
                      </m:sup>
                    </m:sSup>
                    <m:r>
                      <a:rPr lang="en-US" altLang="zh-CN" sz="1600" b="0" i="1" smtClean="0">
                        <a:latin typeface="Cambria Math" panose="02040503050406030204" pitchFamily="18" charset="0"/>
                        <a:ea typeface="宋体" panose="02010600030101010101" pitchFamily="2" charset="-122"/>
                      </a:rPr>
                      <m:t>𝑚𝑜𝑑𝑝</m:t>
                    </m:r>
                    <m:r>
                      <a:rPr lang="en-US" altLang="zh-CN" sz="1600" b="0" i="1" smtClean="0">
                        <a:latin typeface="Cambria Math" panose="02040503050406030204" pitchFamily="18" charset="0"/>
                        <a:ea typeface="宋体" panose="02010600030101010101" pitchFamily="2" charset="-122"/>
                      </a:rPr>
                      <m:t>=9</m:t>
                    </m:r>
                  </m:oMath>
                </a14:m>
                <a:endParaRPr lang="en-US" altLang="zh-CN" sz="1600" dirty="0">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私钥：</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𝑥</m:t>
                    </m:r>
                    <m:r>
                      <a:rPr lang="en-US" altLang="zh-CN" sz="1600" b="0" i="1" smtClean="0">
                        <a:latin typeface="Cambria Math" panose="02040503050406030204" pitchFamily="18" charset="0"/>
                        <a:ea typeface="宋体" panose="02010600030101010101" pitchFamily="2" charset="-122"/>
                      </a:rPr>
                      <m:t>=2</m:t>
                    </m:r>
                  </m:oMath>
                </a14:m>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哈希：</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𝑐h</m:t>
                    </m:r>
                    <m:d>
                      <m:dPr>
                        <m:ctrlPr>
                          <a:rPr lang="en-US" altLang="zh-CN" sz="1600" b="0" i="1" smtClean="0">
                            <a:latin typeface="Cambria Math" panose="02040503050406030204" pitchFamily="18" charset="0"/>
                            <a:ea typeface="宋体" panose="02010600030101010101" pitchFamily="2" charset="-122"/>
                          </a:rPr>
                        </m:ctrlPr>
                      </m:dPr>
                      <m:e>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i="1">
                                <a:latin typeface="Cambria Math" panose="02040503050406030204" pitchFamily="18" charset="0"/>
                                <a:ea typeface="宋体" panose="02010600030101010101" pitchFamily="2" charset="-122"/>
                              </a:rPr>
                              <m:t>𝑚</m:t>
                            </m:r>
                          </m:e>
                          <m:sub>
                            <m:r>
                              <a:rPr lang="en-US" altLang="zh-CN" sz="1600" b="0" i="1" smtClean="0">
                                <a:latin typeface="Cambria Math" panose="02040503050406030204" pitchFamily="18" charset="0"/>
                                <a:ea typeface="宋体" panose="02010600030101010101" pitchFamily="2" charset="-122"/>
                              </a:rPr>
                              <m:t>1</m:t>
                            </m:r>
                          </m:sub>
                        </m:sSub>
                        <m:r>
                          <a:rPr lang="en-US" altLang="zh-CN" sz="1600" b="0" i="1" smtClean="0">
                            <a:latin typeface="Cambria Math" panose="02040503050406030204" pitchFamily="18" charset="0"/>
                            <a:ea typeface="宋体" panose="02010600030101010101" pitchFamily="2" charset="-122"/>
                          </a:rPr>
                          <m:t>, </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i="1">
                                <a:latin typeface="Cambria Math" panose="02040503050406030204" pitchFamily="18" charset="0"/>
                                <a:ea typeface="宋体" panose="02010600030101010101" pitchFamily="2" charset="-122"/>
                              </a:rPr>
                              <m:t>𝑟</m:t>
                            </m:r>
                          </m:e>
                          <m:sub>
                            <m:r>
                              <a:rPr lang="en-US" altLang="zh-CN" sz="1600" b="0" i="1" smtClean="0">
                                <a:latin typeface="Cambria Math" panose="02040503050406030204" pitchFamily="18" charset="0"/>
                                <a:ea typeface="宋体" panose="02010600030101010101" pitchFamily="2" charset="-122"/>
                              </a:rPr>
                              <m:t>1</m:t>
                            </m:r>
                          </m:sub>
                        </m:sSub>
                      </m:e>
                    </m:d>
                    <m:r>
                      <a:rPr lang="en-US" altLang="zh-CN" sz="1600" b="0" i="1" smtClean="0">
                        <a:latin typeface="Cambria Math" panose="02040503050406030204" pitchFamily="18" charset="0"/>
                        <a:ea typeface="宋体" panose="02010600030101010101" pitchFamily="2" charset="-122"/>
                      </a:rPr>
                      <m:t>=</m:t>
                    </m:r>
                    <m:sSup>
                      <m:sSupPr>
                        <m:ctrlPr>
                          <a:rPr lang="en-US" altLang="zh-CN" sz="1600" i="1">
                            <a:latin typeface="Cambria Math" panose="02040503050406030204" pitchFamily="18" charset="0"/>
                            <a:ea typeface="宋体" panose="02010600030101010101" pitchFamily="2" charset="-122"/>
                          </a:rPr>
                        </m:ctrlPr>
                      </m:sSupPr>
                      <m:e>
                        <m:r>
                          <a:rPr lang="en-US" altLang="zh-CN" sz="1600" i="1">
                            <a:latin typeface="Cambria Math" panose="02040503050406030204" pitchFamily="18" charset="0"/>
                            <a:ea typeface="宋体" panose="02010600030101010101" pitchFamily="2" charset="-122"/>
                          </a:rPr>
                          <m:t>𝑔</m:t>
                        </m:r>
                      </m:e>
                      <m:sup>
                        <m:r>
                          <a:rPr lang="en-US" altLang="zh-CN" sz="1600" b="0" i="1" smtClean="0">
                            <a:latin typeface="Cambria Math" panose="02040503050406030204" pitchFamily="18" charset="0"/>
                            <a:ea typeface="宋体" panose="02010600030101010101" pitchFamily="2" charset="-122"/>
                          </a:rPr>
                          <m:t>𝑚</m:t>
                        </m:r>
                      </m:sup>
                    </m:sSup>
                    <m:r>
                      <a:rPr lang="en-US" altLang="zh-CN" sz="1600" b="0" i="1" smtClean="0">
                        <a:latin typeface="Cambria Math" panose="02040503050406030204" pitchFamily="18" charset="0"/>
                        <a:ea typeface="宋体" panose="02010600030101010101" pitchFamily="2" charset="-122"/>
                      </a:rPr>
                      <m:t>(</m:t>
                    </m:r>
                    <m:sSup>
                      <m:sSupPr>
                        <m:ctrlPr>
                          <a:rPr lang="en-US" altLang="zh-CN" sz="1600" b="0" i="1" smtClean="0">
                            <a:latin typeface="Cambria Math" panose="02040503050406030204" pitchFamily="18" charset="0"/>
                            <a:ea typeface="宋体" panose="02010600030101010101" pitchFamily="2" charset="-122"/>
                          </a:rPr>
                        </m:ctrlPr>
                      </m:sSupPr>
                      <m:e>
                        <m:sSup>
                          <m:sSupPr>
                            <m:ctrlPr>
                              <a:rPr lang="en-US" altLang="zh-CN" sz="1600" i="1">
                                <a:latin typeface="Cambria Math" panose="02040503050406030204" pitchFamily="18" charset="0"/>
                                <a:ea typeface="宋体" panose="02010600030101010101" pitchFamily="2" charset="-122"/>
                              </a:rPr>
                            </m:ctrlPr>
                          </m:sSupPr>
                          <m:e>
                            <m:r>
                              <a:rPr lang="en-US" altLang="zh-CN" sz="1600" i="1">
                                <a:latin typeface="Cambria Math" panose="02040503050406030204" pitchFamily="18" charset="0"/>
                                <a:ea typeface="宋体" panose="02010600030101010101" pitchFamily="2" charset="-122"/>
                              </a:rPr>
                              <m:t>𝑔</m:t>
                            </m:r>
                          </m:e>
                          <m:sup>
                            <m:r>
                              <a:rPr lang="en-US" altLang="zh-CN" sz="1600" i="1">
                                <a:latin typeface="Cambria Math" panose="02040503050406030204" pitchFamily="18" charset="0"/>
                                <a:ea typeface="宋体" panose="02010600030101010101" pitchFamily="2" charset="-122"/>
                              </a:rPr>
                              <m:t>𝑥</m:t>
                            </m:r>
                          </m:sup>
                        </m:sSup>
                        <m:r>
                          <a:rPr lang="en-US" altLang="zh-CN" sz="1600" i="1">
                            <a:latin typeface="Cambria Math" panose="02040503050406030204" pitchFamily="18" charset="0"/>
                            <a:ea typeface="宋体" panose="02010600030101010101" pitchFamily="2" charset="-122"/>
                          </a:rPr>
                          <m:t>)</m:t>
                        </m:r>
                      </m:e>
                      <m:sup>
                        <m:r>
                          <a:rPr lang="en-US" altLang="zh-CN" sz="1600" b="0" i="1" smtClean="0">
                            <a:latin typeface="Cambria Math" panose="02040503050406030204" pitchFamily="18" charset="0"/>
                            <a:ea typeface="宋体" panose="02010600030101010101" pitchFamily="2" charset="-122"/>
                          </a:rPr>
                          <m:t>𝑟</m:t>
                        </m:r>
                      </m:sup>
                    </m:sSup>
                    <m:r>
                      <a:rPr lang="en-US" altLang="zh-CN" sz="1600" b="0" i="1" smtClean="0">
                        <a:latin typeface="Cambria Math" panose="02040503050406030204" pitchFamily="18" charset="0"/>
                        <a:ea typeface="宋体" panose="02010600030101010101" pitchFamily="2" charset="-122"/>
                      </a:rPr>
                      <m:t>𝑚𝑜𝑑</m:t>
                    </m:r>
                    <m:r>
                      <a:rPr lang="en-US" altLang="zh-CN" sz="1600" b="0" i="1" smtClean="0">
                        <a:latin typeface="Cambria Math" panose="02040503050406030204" pitchFamily="18" charset="0"/>
                        <a:ea typeface="宋体" panose="02010600030101010101" pitchFamily="2" charset="-122"/>
                      </a:rPr>
                      <m:t> </m:t>
                    </m:r>
                    <m:r>
                      <a:rPr lang="en-US" altLang="zh-CN" sz="1600" b="0" i="1" smtClean="0">
                        <a:latin typeface="Cambria Math" panose="02040503050406030204" pitchFamily="18" charset="0"/>
                        <a:ea typeface="宋体" panose="02010600030101010101" pitchFamily="2" charset="-122"/>
                      </a:rPr>
                      <m:t>𝑝</m:t>
                    </m:r>
                  </m:oMath>
                </a14:m>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碰撞：</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2</m:t>
                        </m:r>
                      </m:sub>
                    </m:sSub>
                    <m:r>
                      <a:rPr lang="en-US" altLang="zh-CN" i="1">
                        <a:latin typeface="Cambria Math" panose="02040503050406030204" pitchFamily="18" charset="0"/>
                      </a:rPr>
                      <m:t>=</m:t>
                    </m:r>
                    <m:r>
                      <m:rPr>
                        <m:nor/>
                      </m:rPr>
                      <a:rPr lang="en-US" altLang="zh-CN" i="1">
                        <a:latin typeface="Cambria Math" panose="02040503050406030204" pitchFamily="18" charset="0"/>
                      </a:rPr>
                      <m:t>(</m:t>
                    </m:r>
                    <m:r>
                      <m:rPr>
                        <m:nor/>
                      </m:rPr>
                      <a:rPr lang="en-US" altLang="zh-CN" b="0" i="1" smtClean="0">
                        <a:latin typeface="Cambria Math" panose="02040503050406030204" pitchFamily="18" charset="0"/>
                      </a:rPr>
                      <m:t>m</m:t>
                    </m:r>
                    <m:r>
                      <m:rPr>
                        <m:nor/>
                      </m:rPr>
                      <a:rPr lang="en-US" altLang="zh-CN" i="1">
                        <a:latin typeface="Cambria Math" panose="02040503050406030204" pitchFamily="18" charset="0"/>
                      </a:rPr>
                      <m:t>−</m:t>
                    </m:r>
                    <m:r>
                      <m:rPr>
                        <m:nor/>
                      </m:rPr>
                      <a:rPr lang="en-US" altLang="zh-CN" b="0" i="1" smtClean="0">
                        <a:latin typeface="Cambria Math" panose="02040503050406030204" pitchFamily="18" charset="0"/>
                      </a:rPr>
                      <m:t>m</m:t>
                    </m:r>
                    <m:r>
                      <m:rPr>
                        <m:nor/>
                      </m:rPr>
                      <a:rPr lang="en-US" altLang="zh-CN" b="0" i="1" smtClean="0">
                        <a:latin typeface="Cambria Math" panose="02040503050406030204" pitchFamily="18" charset="0"/>
                      </a:rPr>
                      <m:t>′</m:t>
                    </m:r>
                    <m:r>
                      <m:rPr>
                        <m:nor/>
                      </m:rPr>
                      <a:rPr lang="en-US" altLang="zh-CN" b="0" smtClean="0">
                        <a:latin typeface="Cambria Math" panose="02040503050406030204" pitchFamily="18" charset="0"/>
                      </a:rPr>
                      <m:t>+</m:t>
                    </m:r>
                    <m:r>
                      <m:rPr>
                        <m:nor/>
                      </m:rPr>
                      <a:rPr lang="en-US" altLang="zh-CN" b="0" i="1" smtClean="0">
                        <a:latin typeface="Cambria Math" panose="02040503050406030204" pitchFamily="18" charset="0"/>
                      </a:rPr>
                      <m:t>xr</m:t>
                    </m:r>
                    <m:r>
                      <m:rPr>
                        <m:nor/>
                      </m:rP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−1</m:t>
                        </m:r>
                      </m:sup>
                    </m:sSup>
                    <m:r>
                      <m:rPr>
                        <m:nor/>
                      </m:rPr>
                      <a:rPr lang="en-US" altLang="zh-CN" i="1">
                        <a:latin typeface="Cambria Math" panose="02040503050406030204" pitchFamily="18" charset="0"/>
                      </a:rPr>
                      <m:t>modp</m:t>
                    </m:r>
                    <m:r>
                      <m:rPr>
                        <m:nor/>
                      </m:rPr>
                      <a:rPr lang="zh-CN" altLang="en-US" i="1">
                        <a:latin typeface="Cambria Math" panose="02040503050406030204" pitchFamily="18" charset="0"/>
                      </a:rPr>
                      <m:t>。</m:t>
                    </m:r>
                  </m:oMath>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𝑥𝑟</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𝑚𝑜𝑑𝑝</m:t>
                      </m:r>
                      <m:r>
                        <m:rPr>
                          <m:nor/>
                        </m:rPr>
                        <a:rPr lang="en-US" altLang="zh-CN"/>
                        <m:t>,</m:t>
                      </m:r>
                    </m:oMath>
                  </m:oMathPara>
                </a14:m>
                <a:endParaRPr lang="en-US" altLang="zh-CN" sz="1600" dirty="0">
                  <a:latin typeface="宋体" panose="02010600030101010101" pitchFamily="2" charset="-122"/>
                  <a:ea typeface="宋体" panose="02010600030101010101" pitchFamily="2" charset="-122"/>
                </a:endParaRPr>
              </a:p>
              <a:p>
                <a:pPr marL="800100" lvl="1" indent="-342900">
                  <a:buFont typeface="+mj-lt"/>
                  <a:buAutoNum type="arabicPeriod"/>
                </a:pPr>
                <a14:m>
                  <m:oMath xmlns:m="http://schemas.openxmlformats.org/officeDocument/2006/math">
                    <m:sSub>
                      <m:sSubPr>
                        <m:ctrlPr>
                          <a:rPr lang="en-US" altLang="zh-CN" sz="1600" i="1" smtClean="0">
                            <a:highlight>
                              <a:srgbClr val="FFFF00"/>
                            </a:highlight>
                            <a:latin typeface="Cambria Math" panose="02040503050406030204" pitchFamily="18" charset="0"/>
                            <a:ea typeface="宋体" panose="02010600030101010101" pitchFamily="2" charset="-122"/>
                          </a:rPr>
                        </m:ctrlPr>
                      </m:sSubPr>
                      <m:e>
                        <m:r>
                          <a:rPr lang="en-US" altLang="zh-CN" sz="1600" b="0" i="1" smtClean="0">
                            <a:highlight>
                              <a:srgbClr val="FFFF00"/>
                            </a:highlight>
                            <a:latin typeface="Cambria Math" panose="02040503050406030204" pitchFamily="18" charset="0"/>
                            <a:ea typeface="宋体" panose="02010600030101010101" pitchFamily="2" charset="-122"/>
                          </a:rPr>
                          <m:t>𝑚</m:t>
                        </m:r>
                      </m:e>
                      <m:sub>
                        <m:r>
                          <a:rPr lang="en-US" altLang="zh-CN" sz="1600" b="0" i="1" smtClean="0">
                            <a:highlight>
                              <a:srgbClr val="FFFF00"/>
                            </a:highlight>
                            <a:latin typeface="Cambria Math" panose="02040503050406030204" pitchFamily="18" charset="0"/>
                            <a:ea typeface="宋体" panose="02010600030101010101" pitchFamily="2" charset="-122"/>
                          </a:rPr>
                          <m:t>1</m:t>
                        </m:r>
                      </m:sub>
                    </m:sSub>
                    <m:r>
                      <a:rPr lang="en-US" altLang="zh-CN" sz="1600" b="0" i="1" smtClean="0">
                        <a:highlight>
                          <a:srgbClr val="FFFF00"/>
                        </a:highlight>
                        <a:latin typeface="Cambria Math" panose="02040503050406030204" pitchFamily="18" charset="0"/>
                        <a:ea typeface="宋体" panose="02010600030101010101" pitchFamily="2" charset="-122"/>
                      </a:rPr>
                      <m:t>=2,</m:t>
                    </m:r>
                  </m:oMath>
                </a14:m>
                <a:r>
                  <a:rPr lang="en-US" altLang="zh-CN" sz="1600" dirty="0">
                    <a:highlight>
                      <a:srgbClr val="FFFF00"/>
                    </a:highlight>
                    <a:ea typeface="Cambria Math" panose="02040503050406030204" pitchFamily="18" charset="0"/>
                  </a:rPr>
                  <a:t> </a:t>
                </a:r>
                <a14:m>
                  <m:oMath xmlns:m="http://schemas.openxmlformats.org/officeDocument/2006/math">
                    <m:sSub>
                      <m:sSubPr>
                        <m:ctrlPr>
                          <a:rPr lang="en-US" altLang="zh-CN" sz="1600" i="1">
                            <a:highlight>
                              <a:srgbClr val="FFFF00"/>
                            </a:highlight>
                            <a:latin typeface="Cambria Math" panose="02040503050406030204" pitchFamily="18" charset="0"/>
                            <a:ea typeface="Cambria Math" panose="02040503050406030204" pitchFamily="18" charset="0"/>
                          </a:rPr>
                        </m:ctrlPr>
                      </m:sSubPr>
                      <m:e>
                        <m:r>
                          <a:rPr lang="en-US" altLang="zh-CN" sz="1600" i="1">
                            <a:highlight>
                              <a:srgbClr val="FFFF00"/>
                            </a:highlight>
                            <a:latin typeface="Cambria Math" panose="02040503050406030204" pitchFamily="18" charset="0"/>
                            <a:ea typeface="Cambria Math" panose="02040503050406030204" pitchFamily="18" charset="0"/>
                          </a:rPr>
                          <m:t>𝑟</m:t>
                        </m:r>
                      </m:e>
                      <m:sub>
                        <m:r>
                          <a:rPr lang="en-US" altLang="zh-CN" sz="1600" i="1">
                            <a:highlight>
                              <a:srgbClr val="FFFF00"/>
                            </a:highlight>
                            <a:latin typeface="Cambria Math" panose="02040503050406030204" pitchFamily="18" charset="0"/>
                            <a:ea typeface="Cambria Math" panose="02040503050406030204" pitchFamily="18" charset="0"/>
                          </a:rPr>
                          <m:t>1</m:t>
                        </m:r>
                      </m:sub>
                    </m:sSub>
                    <m:r>
                      <a:rPr lang="en-US" altLang="zh-CN" sz="1600" b="0" i="1" smtClean="0">
                        <a:highlight>
                          <a:srgbClr val="FFFF00"/>
                        </a:highlight>
                        <a:latin typeface="Cambria Math" panose="02040503050406030204" pitchFamily="18" charset="0"/>
                        <a:ea typeface="Cambria Math" panose="02040503050406030204" pitchFamily="18" charset="0"/>
                      </a:rPr>
                      <m:t>=1</m:t>
                    </m:r>
                  </m:oMath>
                </a14:m>
                <a:endParaRPr lang="en-US" altLang="zh-CN" sz="1600" b="0" dirty="0">
                  <a:highlight>
                    <a:srgbClr val="FFFF00"/>
                  </a:highlight>
                  <a:ea typeface="Cambria Math" panose="02040503050406030204" pitchFamily="18" charset="0"/>
                </a:endParaRPr>
              </a:p>
              <a:p>
                <a:pPr marL="800100" lvl="1" indent="-342900">
                  <a:buFont typeface="+mj-lt"/>
                  <a:buAutoNum type="arabicPeriod"/>
                </a:pPr>
                <a:r>
                  <a:rPr lang="en-US" altLang="zh-CN" sz="1600" i="1" dirty="0">
                    <a:latin typeface="Cambria Math" panose="02040503050406030204" pitchFamily="18" charset="0"/>
                    <a:ea typeface="Cambria Math" panose="02040503050406030204" pitchFamily="18" charset="0"/>
                  </a:rPr>
                  <a:t> </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𝑐h</m:t>
                    </m:r>
                    <m:d>
                      <m:dPr>
                        <m:ctrlPr>
                          <a:rPr lang="en-US" altLang="zh-CN" sz="1600" b="0" i="1" smtClean="0">
                            <a:latin typeface="Cambria Math" panose="02040503050406030204" pitchFamily="18" charset="0"/>
                            <a:ea typeface="宋体" panose="02010600030101010101" pitchFamily="2" charset="-122"/>
                          </a:rPr>
                        </m:ctrlPr>
                      </m:dPr>
                      <m:e>
                        <m:r>
                          <a:rPr lang="en-US" altLang="zh-CN" sz="1600" b="0" i="1" smtClean="0">
                            <a:latin typeface="Cambria Math" panose="02040503050406030204" pitchFamily="18" charset="0"/>
                            <a:ea typeface="宋体" panose="02010600030101010101" pitchFamily="2" charset="-122"/>
                          </a:rPr>
                          <m:t>2,1</m:t>
                        </m:r>
                      </m:e>
                    </m:d>
                    <m:r>
                      <a:rPr lang="en-US" altLang="zh-CN" sz="1600" b="0" i="1" smtClean="0">
                        <a:latin typeface="Cambria Math" panose="02040503050406030204" pitchFamily="18" charset="0"/>
                        <a:ea typeface="宋体" panose="02010600030101010101" pitchFamily="2" charset="-122"/>
                      </a:rPr>
                      <m:t>=</m:t>
                    </m:r>
                    <m:sSup>
                      <m:sSupPr>
                        <m:ctrlPr>
                          <a:rPr lang="en-US" altLang="zh-CN" sz="1600" i="1">
                            <a:latin typeface="Cambria Math" panose="02040503050406030204" pitchFamily="18" charset="0"/>
                            <a:ea typeface="宋体" panose="02010600030101010101" pitchFamily="2" charset="-122"/>
                          </a:rPr>
                        </m:ctrlPr>
                      </m:sSupPr>
                      <m:e>
                        <m:r>
                          <a:rPr lang="en-US" altLang="zh-CN" sz="1600" i="1">
                            <a:latin typeface="Cambria Math" panose="02040503050406030204" pitchFamily="18" charset="0"/>
                            <a:ea typeface="宋体" panose="02010600030101010101" pitchFamily="2" charset="-122"/>
                          </a:rPr>
                          <m:t>𝑔</m:t>
                        </m:r>
                      </m:e>
                      <m:sup>
                        <m:r>
                          <a:rPr lang="en-US" altLang="zh-CN" sz="1600" b="0" i="1" smtClean="0">
                            <a:latin typeface="Cambria Math" panose="02040503050406030204" pitchFamily="18" charset="0"/>
                            <a:ea typeface="宋体" panose="02010600030101010101" pitchFamily="2" charset="-122"/>
                          </a:rPr>
                          <m:t>2</m:t>
                        </m:r>
                      </m:sup>
                    </m:sSup>
                    <m:sSup>
                      <m:sSupPr>
                        <m:ctrlPr>
                          <a:rPr lang="en-US" altLang="zh-CN" sz="1600" i="1">
                            <a:latin typeface="Cambria Math" panose="02040503050406030204" pitchFamily="18" charset="0"/>
                            <a:ea typeface="宋体" panose="02010600030101010101" pitchFamily="2" charset="-122"/>
                          </a:rPr>
                        </m:ctrlPr>
                      </m:sSupPr>
                      <m:e>
                        <m:r>
                          <a:rPr lang="en-US" altLang="zh-CN" sz="1600" i="1">
                            <a:latin typeface="Cambria Math" panose="02040503050406030204" pitchFamily="18" charset="0"/>
                            <a:ea typeface="宋体" panose="02010600030101010101" pitchFamily="2" charset="-122"/>
                          </a:rPr>
                          <m:t>𝑔</m:t>
                        </m:r>
                      </m:e>
                      <m:sup>
                        <m:r>
                          <a:rPr lang="en-US" altLang="zh-CN" sz="1600" b="0" i="1" smtClean="0">
                            <a:latin typeface="Cambria Math" panose="02040503050406030204" pitchFamily="18" charset="0"/>
                            <a:ea typeface="宋体" panose="02010600030101010101" pitchFamily="2" charset="-122"/>
                          </a:rPr>
                          <m:t>2</m:t>
                        </m:r>
                      </m:sup>
                    </m:sSup>
                    <m:r>
                      <a:rPr lang="en-US" altLang="zh-CN" sz="1600" i="1">
                        <a:latin typeface="Cambria Math" panose="02040503050406030204" pitchFamily="18" charset="0"/>
                        <a:ea typeface="宋体" panose="02010600030101010101" pitchFamily="2" charset="-122"/>
                      </a:rPr>
                      <m:t>𝑚𝑜𝑑</m:t>
                    </m:r>
                    <m:r>
                      <a:rPr lang="en-US" altLang="zh-CN" sz="1600" i="1">
                        <a:latin typeface="Cambria Math" panose="02040503050406030204" pitchFamily="18" charset="0"/>
                        <a:ea typeface="宋体" panose="02010600030101010101" pitchFamily="2" charset="-122"/>
                      </a:rPr>
                      <m:t> </m:t>
                    </m:r>
                    <m:r>
                      <a:rPr lang="en-US" altLang="zh-CN" sz="1600" b="0" i="0" smtClean="0">
                        <a:latin typeface="Cambria Math" panose="02040503050406030204" pitchFamily="18" charset="0"/>
                        <a:ea typeface="宋体" panose="02010600030101010101" pitchFamily="2" charset="-122"/>
                      </a:rPr>
                      <m:t>13=</m:t>
                    </m:r>
                    <m:r>
                      <a:rPr lang="en-US" altLang="zh-CN" sz="1600" b="0" i="1" smtClean="0">
                        <a:latin typeface="Cambria Math" panose="02040503050406030204" pitchFamily="18" charset="0"/>
                        <a:ea typeface="宋体" panose="02010600030101010101" pitchFamily="2" charset="-122"/>
                      </a:rPr>
                      <m:t>81 </m:t>
                    </m:r>
                    <m:r>
                      <a:rPr lang="en-US" altLang="zh-CN" sz="1600" b="0" i="1" smtClean="0">
                        <a:latin typeface="Cambria Math" panose="02040503050406030204" pitchFamily="18" charset="0"/>
                        <a:ea typeface="宋体" panose="02010600030101010101" pitchFamily="2" charset="-122"/>
                      </a:rPr>
                      <m:t>𝑚𝑜𝑑</m:t>
                    </m:r>
                    <m:r>
                      <a:rPr lang="en-US" altLang="zh-CN" sz="1600" b="0" i="1" smtClean="0">
                        <a:latin typeface="Cambria Math" panose="02040503050406030204" pitchFamily="18" charset="0"/>
                        <a:ea typeface="宋体" panose="02010600030101010101" pitchFamily="2" charset="-122"/>
                      </a:rPr>
                      <m:t> 13=3</m:t>
                    </m:r>
                  </m:oMath>
                </a14:m>
                <a:endParaRPr lang="en-US" altLang="zh-CN" sz="1600" b="0" i="1" dirty="0">
                  <a:latin typeface="Cambria Math" panose="02040503050406030204" pitchFamily="18" charset="0"/>
                  <a:ea typeface="宋体" panose="02010600030101010101" pitchFamily="2" charset="-122"/>
                </a:endParaRPr>
              </a:p>
              <a:p>
                <a:pPr marL="800100" lvl="1" indent="-342900">
                  <a:buFont typeface="+mj-lt"/>
                  <a:buAutoNum type="arabicPeriod"/>
                </a:pPr>
                <a14:m>
                  <m:oMath xmlns:m="http://schemas.openxmlformats.org/officeDocument/2006/math">
                    <m:sSub>
                      <m:sSubPr>
                        <m:ctrlPr>
                          <a:rPr lang="en-US" altLang="zh-CN" sz="1600" i="1" smtClean="0">
                            <a:highlight>
                              <a:srgbClr val="FFFF00"/>
                            </a:highlight>
                            <a:latin typeface="Cambria Math" panose="02040503050406030204" pitchFamily="18" charset="0"/>
                            <a:ea typeface="宋体" panose="02010600030101010101" pitchFamily="2" charset="-122"/>
                          </a:rPr>
                        </m:ctrlPr>
                      </m:sSubPr>
                      <m:e>
                        <m:r>
                          <a:rPr lang="en-US" altLang="zh-CN" sz="1600" b="0" i="1" smtClean="0">
                            <a:highlight>
                              <a:srgbClr val="FFFF00"/>
                            </a:highlight>
                            <a:latin typeface="Cambria Math" panose="02040503050406030204" pitchFamily="18" charset="0"/>
                            <a:ea typeface="宋体" panose="02010600030101010101" pitchFamily="2" charset="-122"/>
                          </a:rPr>
                          <m:t>𝑚</m:t>
                        </m:r>
                      </m:e>
                      <m:sub>
                        <m:r>
                          <a:rPr lang="en-US" altLang="zh-CN" sz="1600" b="0" i="1" smtClean="0">
                            <a:highlight>
                              <a:srgbClr val="FFFF00"/>
                            </a:highlight>
                            <a:latin typeface="Cambria Math" panose="02040503050406030204" pitchFamily="18" charset="0"/>
                            <a:ea typeface="宋体" panose="02010600030101010101" pitchFamily="2" charset="-122"/>
                          </a:rPr>
                          <m:t>2</m:t>
                        </m:r>
                      </m:sub>
                    </m:sSub>
                    <m:r>
                      <a:rPr lang="en-US" altLang="zh-CN" sz="1600" b="0" i="1" smtClean="0">
                        <a:highlight>
                          <a:srgbClr val="FFFF00"/>
                        </a:highlight>
                        <a:latin typeface="Cambria Math" panose="02040503050406030204" pitchFamily="18" charset="0"/>
                        <a:ea typeface="宋体" panose="02010600030101010101" pitchFamily="2" charset="-122"/>
                      </a:rPr>
                      <m:t>=0</m:t>
                    </m:r>
                  </m:oMath>
                </a14:m>
                <a:endParaRPr lang="en-US" altLang="zh-CN" sz="1600" b="0" i="1" dirty="0">
                  <a:highlight>
                    <a:srgbClr val="FFFF00"/>
                  </a:highlight>
                  <a:latin typeface="Cambria Math" panose="02040503050406030204" pitchFamily="18" charset="0"/>
                  <a:ea typeface="宋体" panose="02010600030101010101" pitchFamily="2" charset="-122"/>
                </a:endParaRPr>
              </a:p>
              <a:p>
                <a:pPr marL="800100" lvl="1" indent="-342900">
                  <a:buFontTx/>
                  <a:buAutoNum type="arabicPeriod" startAt="4"/>
                </a:pPr>
                <a14:m>
                  <m:oMath xmlns:m="http://schemas.openxmlformats.org/officeDocument/2006/math">
                    <m:sSub>
                      <m:sSubPr>
                        <m:ctrlPr>
                          <a:rPr lang="en-US" altLang="zh-CN" sz="1600" i="1">
                            <a:highlight>
                              <a:srgbClr val="FFFF00"/>
                            </a:highlight>
                            <a:latin typeface="Cambria Math" panose="02040503050406030204" pitchFamily="18" charset="0"/>
                            <a:ea typeface="Cambria Math" panose="02040503050406030204" pitchFamily="18" charset="0"/>
                          </a:rPr>
                        </m:ctrlPr>
                      </m:sSubPr>
                      <m:e>
                        <m:r>
                          <a:rPr lang="en-US" altLang="zh-CN" sz="1600" i="1">
                            <a:highlight>
                              <a:srgbClr val="FFFF00"/>
                            </a:highlight>
                            <a:latin typeface="Cambria Math" panose="02040503050406030204" pitchFamily="18" charset="0"/>
                            <a:ea typeface="Cambria Math" panose="02040503050406030204" pitchFamily="18" charset="0"/>
                          </a:rPr>
                          <m:t>𝑟</m:t>
                        </m:r>
                      </m:e>
                      <m:sub>
                        <m:r>
                          <a:rPr lang="en-US" altLang="zh-CN" sz="1600" b="0" i="1" smtClean="0">
                            <a:highlight>
                              <a:srgbClr val="FFFF00"/>
                            </a:highlight>
                            <a:latin typeface="Cambria Math" panose="02040503050406030204" pitchFamily="18" charset="0"/>
                            <a:ea typeface="Cambria Math" panose="02040503050406030204" pitchFamily="18" charset="0"/>
                          </a:rPr>
                          <m:t>2</m:t>
                        </m:r>
                      </m:sub>
                    </m:sSub>
                    <m:r>
                      <a:rPr lang="en-US" altLang="zh-CN" sz="1600" b="0" i="1" smtClean="0">
                        <a:highlight>
                          <a:srgbClr val="FFFF00"/>
                        </a:highlight>
                        <a:latin typeface="Cambria Math" panose="02040503050406030204" pitchFamily="18" charset="0"/>
                        <a:ea typeface="Cambria Math" panose="02040503050406030204" pitchFamily="18" charset="0"/>
                      </a:rPr>
                      <m:t>=</m:t>
                    </m:r>
                    <m:d>
                      <m:dPr>
                        <m:ctrlPr>
                          <a:rPr lang="en-US" altLang="zh-CN" sz="1600" b="0" i="1" smtClean="0">
                            <a:highlight>
                              <a:srgbClr val="FFFF00"/>
                            </a:highlight>
                            <a:latin typeface="Cambria Math" panose="02040503050406030204" pitchFamily="18" charset="0"/>
                            <a:ea typeface="Cambria Math" panose="02040503050406030204" pitchFamily="18" charset="0"/>
                          </a:rPr>
                        </m:ctrlPr>
                      </m:dPr>
                      <m:e>
                        <m:r>
                          <a:rPr lang="en-US" altLang="zh-CN" sz="1600" b="0" i="1" smtClean="0">
                            <a:highlight>
                              <a:srgbClr val="FFFF00"/>
                            </a:highlight>
                            <a:latin typeface="Cambria Math" panose="02040503050406030204" pitchFamily="18" charset="0"/>
                            <a:ea typeface="Cambria Math" panose="02040503050406030204" pitchFamily="18" charset="0"/>
                          </a:rPr>
                          <m:t>2−0+2</m:t>
                        </m:r>
                      </m:e>
                    </m:d>
                    <m:r>
                      <a:rPr lang="en-US" altLang="zh-CN" sz="1600" b="0" i="1" smtClean="0">
                        <a:highlight>
                          <a:srgbClr val="FFFF00"/>
                        </a:highlight>
                        <a:latin typeface="Cambria Math" panose="02040503050406030204" pitchFamily="18" charset="0"/>
                        <a:ea typeface="Cambria Math" panose="02040503050406030204" pitchFamily="18" charset="0"/>
                      </a:rPr>
                      <m:t>∗</m:t>
                    </m:r>
                    <m:sSup>
                      <m:sSupPr>
                        <m:ctrlPr>
                          <a:rPr lang="en-US" altLang="zh-CN" sz="1600" i="1">
                            <a:highlight>
                              <a:srgbClr val="FFFF00"/>
                            </a:highlight>
                            <a:latin typeface="Cambria Math" panose="02040503050406030204" pitchFamily="18" charset="0"/>
                          </a:rPr>
                        </m:ctrlPr>
                      </m:sSupPr>
                      <m:e>
                        <m:r>
                          <a:rPr lang="en-US" altLang="zh-CN" sz="1600" b="0" i="1" smtClean="0">
                            <a:highlight>
                              <a:srgbClr val="FFFF00"/>
                            </a:highlight>
                            <a:latin typeface="Cambria Math" panose="02040503050406030204" pitchFamily="18" charset="0"/>
                          </a:rPr>
                          <m:t>2</m:t>
                        </m:r>
                      </m:e>
                      <m:sup>
                        <m:r>
                          <a:rPr lang="en-US" altLang="zh-CN" sz="1600" i="1">
                            <a:highlight>
                              <a:srgbClr val="FFFF00"/>
                            </a:highlight>
                            <a:latin typeface="Cambria Math" panose="02040503050406030204" pitchFamily="18" charset="0"/>
                          </a:rPr>
                          <m:t>−1</m:t>
                        </m:r>
                      </m:sup>
                    </m:sSup>
                    <m:r>
                      <a:rPr lang="en-US" altLang="zh-CN" sz="1600" b="0" i="1" smtClean="0">
                        <a:highlight>
                          <a:srgbClr val="FFFF00"/>
                        </a:highlight>
                        <a:latin typeface="Cambria Math" panose="02040503050406030204" pitchFamily="18" charset="0"/>
                      </a:rPr>
                      <m:t>𝑚𝑜𝑑</m:t>
                    </m:r>
                    <m:r>
                      <a:rPr lang="en-US" altLang="zh-CN" sz="1600" b="0" i="1" smtClean="0">
                        <a:highlight>
                          <a:srgbClr val="FFFF00"/>
                        </a:highlight>
                        <a:latin typeface="Cambria Math" panose="02040503050406030204" pitchFamily="18" charset="0"/>
                      </a:rPr>
                      <m:t>13=2</m:t>
                    </m:r>
                  </m:oMath>
                </a14:m>
                <a:endParaRPr lang="en-US" altLang="zh-CN" sz="1600" b="0" i="1" dirty="0">
                  <a:highlight>
                    <a:srgbClr val="FFFF00"/>
                  </a:highlight>
                  <a:latin typeface="Cambria Math" panose="02040503050406030204" pitchFamily="18" charset="0"/>
                  <a:ea typeface="Cambria Math" panose="02040503050406030204" pitchFamily="18" charset="0"/>
                </a:endParaRPr>
              </a:p>
            </p:txBody>
          </p:sp>
        </mc:Choice>
        <mc:Fallback>
          <p:sp>
            <p:nvSpPr>
              <p:cNvPr id="12" name="文本框 11">
                <a:extLst>
                  <a:ext uri="{FF2B5EF4-FFF2-40B4-BE49-F238E27FC236}">
                    <a16:creationId xmlns:a16="http://schemas.microsoft.com/office/drawing/2014/main" id="{45FF6F12-D50E-4B91-800D-FFA0E7856A08}"/>
                  </a:ext>
                </a:extLst>
              </p:cNvPr>
              <p:cNvSpPr txBox="1">
                <a:spLocks noRot="1" noChangeAspect="1" noMove="1" noResize="1" noEditPoints="1" noAdjustHandles="1" noChangeArrowheads="1" noChangeShapeType="1" noTextEdit="1"/>
              </p:cNvSpPr>
              <p:nvPr/>
            </p:nvSpPr>
            <p:spPr>
              <a:xfrm>
                <a:off x="749260" y="1644391"/>
                <a:ext cx="4727615" cy="2862322"/>
              </a:xfrm>
              <a:prstGeom prst="rect">
                <a:avLst/>
              </a:prstGeom>
              <a:blipFill>
                <a:blip r:embed="rId3"/>
                <a:stretch>
                  <a:fillRect l="-644" t="-637" b="-1274"/>
                </a:stretch>
              </a:blipFill>
              <a:ln>
                <a:solidFill>
                  <a:srgbClr val="0070C0"/>
                </a:solidFill>
              </a:ln>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1A0C1C1-C13F-4F2B-ACF2-AE4EA6C8CDDC}"/>
              </a:ext>
            </a:extLst>
          </p:cNvPr>
          <p:cNvSpPr txBox="1"/>
          <p:nvPr/>
        </p:nvSpPr>
        <p:spPr>
          <a:xfrm>
            <a:off x="10101476" y="644018"/>
            <a:ext cx="1381896" cy="369332"/>
          </a:xfrm>
          <a:prstGeom prst="rect">
            <a:avLst/>
          </a:prstGeom>
          <a:noFill/>
        </p:spPr>
        <p:txBody>
          <a:bodyPr wrap="square">
            <a:spAutoFit/>
          </a:bodyPr>
          <a:lstStyle/>
          <a:p>
            <a:r>
              <a:rPr lang="en-US" altLang="zh-CN" sz="1800" dirty="0">
                <a:solidFill>
                  <a:srgbClr val="000000"/>
                </a:solidFill>
                <a:effectLst/>
                <a:latin typeface="CMBX1213"/>
                <a:ea typeface="宋体" panose="02010600030101010101" pitchFamily="2" charset="-122"/>
              </a:rPr>
              <a:t>Ch and CHET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BA6C6B7F-8662-4543-8EBF-F87E32563769}"/>
                  </a:ext>
                </a:extLst>
              </p:cNvPr>
              <p:cNvSpPr txBox="1"/>
              <p:nvPr/>
            </p:nvSpPr>
            <p:spPr>
              <a:xfrm>
                <a:off x="5606560" y="1660168"/>
                <a:ext cx="6413989" cy="3888372"/>
              </a:xfrm>
              <a:prstGeom prst="rect">
                <a:avLst/>
              </a:prstGeom>
              <a:noFill/>
              <a:ln>
                <a:solidFill>
                  <a:srgbClr val="0070C0"/>
                </a:solidFill>
              </a:ln>
            </p:spPr>
            <p:txBody>
              <a:bodyPr wrap="square">
                <a:spAutoFit/>
              </a:bodyPr>
              <a:lstStyle/>
              <a:p>
                <a:pPr marL="285750" indent="-285750">
                  <a:buFont typeface="Wingdings" panose="05000000000000000000" pitchFamily="2" charset="2"/>
                  <a:buChar char="Ø"/>
                </a:pPr>
                <a14:m>
                  <m:oMath xmlns:m="http://schemas.openxmlformats.org/officeDocument/2006/math">
                    <m:r>
                      <a:rPr lang="en-US" altLang="zh-CN" sz="1600" b="0" i="1" dirty="0" smtClean="0">
                        <a:latin typeface="Cambria Math" panose="02040503050406030204" pitchFamily="18" charset="0"/>
                        <a:ea typeface="宋体" panose="02010600030101010101" pitchFamily="2" charset="-122"/>
                      </a:rPr>
                      <m:t>𝐶𝐻𝐸𝑇</m:t>
                    </m:r>
                  </m:oMath>
                </a14:m>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ea typeface="宋体" panose="02010600030101010101" pitchFamily="2" charset="-122"/>
                        </a:rPr>
                        <m:t>𝑝</m:t>
                      </m:r>
                      <m:r>
                        <a:rPr lang="en-US" altLang="zh-CN" sz="1600" b="0" i="1" smtClean="0">
                          <a:latin typeface="Cambria Math" panose="02040503050406030204" pitchFamily="18" charset="0"/>
                          <a:ea typeface="宋体" panose="02010600030101010101" pitchFamily="2" charset="-122"/>
                        </a:rPr>
                        <m:t>=3,</m:t>
                      </m:r>
                      <m:r>
                        <a:rPr lang="en-US" altLang="zh-CN" sz="1600" b="0" i="1" smtClean="0">
                          <a:latin typeface="Cambria Math" panose="02040503050406030204" pitchFamily="18" charset="0"/>
                          <a:ea typeface="宋体" panose="02010600030101010101" pitchFamily="2" charset="-122"/>
                        </a:rPr>
                        <m:t>𝑞</m:t>
                      </m:r>
                      <m:r>
                        <a:rPr lang="en-US" altLang="zh-CN" sz="1600" b="0" i="1" smtClean="0">
                          <a:latin typeface="Cambria Math" panose="02040503050406030204" pitchFamily="18" charset="0"/>
                          <a:ea typeface="宋体" panose="02010600030101010101" pitchFamily="2" charset="-122"/>
                        </a:rPr>
                        <m:t>=7,</m:t>
                      </m:r>
                      <m:r>
                        <a:rPr lang="en-US" altLang="zh-CN" sz="1600" b="0" i="1" smtClean="0">
                          <a:latin typeface="Cambria Math" panose="02040503050406030204" pitchFamily="18" charset="0"/>
                          <a:ea typeface="宋体" panose="02010600030101010101" pitchFamily="2" charset="-122"/>
                        </a:rPr>
                        <m:t>𝑛</m:t>
                      </m:r>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𝑝𝑞</m:t>
                      </m:r>
                      <m:r>
                        <a:rPr lang="en-US" altLang="zh-CN" sz="1600" b="0" i="1" smtClean="0">
                          <a:latin typeface="Cambria Math" panose="02040503050406030204" pitchFamily="18" charset="0"/>
                          <a:ea typeface="宋体" panose="02010600030101010101" pitchFamily="2" charset="-122"/>
                        </a:rPr>
                        <m:t>=21,</m:t>
                      </m:r>
                      <m:r>
                        <a:rPr lang="en-US" altLang="zh-CN" sz="1600" b="0" i="1" smtClean="0">
                          <a:latin typeface="Cambria Math" panose="02040503050406030204" pitchFamily="18" charset="0"/>
                          <a:ea typeface="宋体" panose="02010600030101010101" pitchFamily="2" charset="-122"/>
                        </a:rPr>
                        <m:t>𝑒</m:t>
                      </m:r>
                      <m:r>
                        <a:rPr lang="en-US" altLang="zh-CN" sz="1600" b="0" i="1" smtClean="0">
                          <a:latin typeface="Cambria Math" panose="02040503050406030204" pitchFamily="18" charset="0"/>
                          <a:ea typeface="宋体" panose="02010600030101010101" pitchFamily="2" charset="-122"/>
                        </a:rPr>
                        <m:t>=13</m:t>
                      </m:r>
                    </m:oMath>
                  </m:oMathPara>
                </a14:m>
                <a:endParaRPr lang="en-US" altLang="zh-CN" sz="1600" b="0" dirty="0">
                  <a:latin typeface="宋体" panose="02010600030101010101" pitchFamily="2" charset="-122"/>
                  <a:ea typeface="宋体" panose="02010600030101010101" pitchFamily="2" charset="-122"/>
                </a:endParaRPr>
              </a:p>
              <a:p>
                <a:r>
                  <a:rPr lang="zh-CN" altLang="en-US" sz="1600" dirty="0">
                    <a:ea typeface="宋体" panose="02010600030101010101" pitchFamily="2" charset="-122"/>
                  </a:rPr>
                  <a:t>公钥</a:t>
                </a:r>
                <a14:m>
                  <m:oMath xmlns:m="http://schemas.openxmlformats.org/officeDocument/2006/math">
                    <m:r>
                      <a:rPr lang="zh-CN" altLang="en-US" sz="1600" i="1" smtClean="0">
                        <a:latin typeface="Cambria Math" panose="02040503050406030204" pitchFamily="18" charset="0"/>
                        <a:ea typeface="宋体" panose="02010600030101010101" pitchFamily="2" charset="-122"/>
                      </a:rPr>
                      <m:t>：</m:t>
                    </m:r>
                  </m:oMath>
                </a14:m>
                <a:r>
                  <a:rPr lang="en-US" altLang="zh-CN" sz="1600" dirty="0">
                    <a:ea typeface="宋体" panose="02010600030101010101" pitchFamily="2" charset="-122"/>
                  </a:rPr>
                  <a:t> </a:t>
                </a:r>
                <a14:m>
                  <m:oMath xmlns:m="http://schemas.openxmlformats.org/officeDocument/2006/math">
                    <m:r>
                      <a:rPr lang="en-US" altLang="zh-CN" sz="1600" i="1">
                        <a:latin typeface="Cambria Math" panose="02040503050406030204" pitchFamily="18" charset="0"/>
                        <a:ea typeface="宋体" panose="02010600030101010101" pitchFamily="2" charset="-122"/>
                      </a:rPr>
                      <m:t>𝑛</m:t>
                    </m:r>
                    <m:r>
                      <a:rPr lang="en-US" altLang="zh-CN" sz="1600" i="1">
                        <a:latin typeface="Cambria Math" panose="02040503050406030204" pitchFamily="18" charset="0"/>
                        <a:ea typeface="宋体" panose="02010600030101010101" pitchFamily="2" charset="-122"/>
                      </a:rPr>
                      <m:t>=</m:t>
                    </m:r>
                    <m:r>
                      <a:rPr lang="en-US" altLang="zh-CN" sz="1600" i="1">
                        <a:latin typeface="Cambria Math" panose="02040503050406030204" pitchFamily="18" charset="0"/>
                        <a:ea typeface="宋体" panose="02010600030101010101" pitchFamily="2" charset="-122"/>
                      </a:rPr>
                      <m:t>𝑝𝑞</m:t>
                    </m:r>
                    <m:r>
                      <a:rPr lang="en-US" altLang="zh-CN" sz="1600" i="1">
                        <a:latin typeface="Cambria Math" panose="02040503050406030204" pitchFamily="18" charset="0"/>
                        <a:ea typeface="宋体" panose="02010600030101010101" pitchFamily="2" charset="-122"/>
                      </a:rPr>
                      <m:t>=21</m:t>
                    </m:r>
                  </m:oMath>
                </a14:m>
                <a:endParaRPr lang="en-US" altLang="zh-CN" sz="1600" dirty="0">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私钥：</a:t>
                </a:r>
                <a14:m>
                  <m:oMath xmlns:m="http://schemas.openxmlformats.org/officeDocument/2006/math">
                    <m:d>
                      <m:dPr>
                        <m:ctrlPr>
                          <a:rPr lang="en-US" altLang="zh-CN" sz="1600" b="0" i="1" smtClean="0">
                            <a:latin typeface="Cambria Math" panose="02040503050406030204" pitchFamily="18" charset="0"/>
                            <a:ea typeface="宋体" panose="02010600030101010101" pitchFamily="2" charset="-122"/>
                          </a:rPr>
                        </m:ctrlPr>
                      </m:dPr>
                      <m:e>
                        <m:r>
                          <a:rPr lang="en-US" altLang="zh-CN" sz="1600" b="0" i="1" smtClean="0">
                            <a:latin typeface="Cambria Math" panose="02040503050406030204" pitchFamily="18" charset="0"/>
                            <a:ea typeface="宋体" panose="02010600030101010101" pitchFamily="2" charset="-122"/>
                          </a:rPr>
                          <m:t>𝑝</m:t>
                        </m:r>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𝑞</m:t>
                        </m:r>
                      </m:e>
                    </m:d>
                    <m:r>
                      <a:rPr lang="en-US" altLang="zh-CN" sz="1600" b="0" i="0"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(3,7)</m:t>
                    </m:r>
                  </m:oMath>
                </a14:m>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暂时陷门：</a:t>
                </a:r>
                <a14:m>
                  <m:oMath xmlns:m="http://schemas.openxmlformats.org/officeDocument/2006/math">
                    <m:d>
                      <m:dPr>
                        <m:ctrlPr>
                          <a:rPr lang="en-US" altLang="zh-CN" sz="1600" b="0" i="1" smtClean="0">
                            <a:solidFill>
                              <a:srgbClr val="FF0000"/>
                            </a:solidFill>
                            <a:latin typeface="Cambria Math" panose="02040503050406030204" pitchFamily="18" charset="0"/>
                            <a:ea typeface="宋体" panose="02010600030101010101" pitchFamily="2" charset="-122"/>
                          </a:rPr>
                        </m:ctrlPr>
                      </m:dPr>
                      <m:e>
                        <m:sSup>
                          <m:sSupPr>
                            <m:ctrlPr>
                              <a:rPr lang="en-US" altLang="zh-CN" sz="1600" b="0" i="1" smtClean="0">
                                <a:solidFill>
                                  <a:srgbClr val="FF0000"/>
                                </a:solidFill>
                                <a:latin typeface="Cambria Math" panose="02040503050406030204" pitchFamily="18" charset="0"/>
                                <a:ea typeface="宋体" panose="02010600030101010101" pitchFamily="2" charset="-122"/>
                              </a:rPr>
                            </m:ctrlPr>
                          </m:sSupPr>
                          <m:e>
                            <m:r>
                              <a:rPr lang="en-US" altLang="zh-CN" sz="1600" b="0" i="1" smtClean="0">
                                <a:solidFill>
                                  <a:srgbClr val="FF0000"/>
                                </a:solidFill>
                                <a:latin typeface="Cambria Math" panose="02040503050406030204" pitchFamily="18" charset="0"/>
                                <a:ea typeface="宋体" panose="02010600030101010101" pitchFamily="2" charset="-122"/>
                              </a:rPr>
                              <m:t>𝑝</m:t>
                            </m:r>
                          </m:e>
                          <m:sup>
                            <m:r>
                              <a:rPr lang="en-US" altLang="zh-CN" sz="1600" b="0" i="1" smtClean="0">
                                <a:solidFill>
                                  <a:srgbClr val="FF0000"/>
                                </a:solidFill>
                                <a:latin typeface="Cambria Math" panose="02040503050406030204" pitchFamily="18" charset="0"/>
                                <a:ea typeface="宋体" panose="02010600030101010101" pitchFamily="2" charset="-122"/>
                              </a:rPr>
                              <m:t>′</m:t>
                            </m:r>
                          </m:sup>
                        </m:sSup>
                        <m:r>
                          <a:rPr lang="en-US" altLang="zh-CN" sz="1600" b="0" i="1" smtClean="0">
                            <a:solidFill>
                              <a:srgbClr val="FF0000"/>
                            </a:solidFill>
                            <a:latin typeface="Cambria Math" panose="02040503050406030204" pitchFamily="18" charset="0"/>
                            <a:ea typeface="宋体" panose="02010600030101010101" pitchFamily="2" charset="-122"/>
                          </a:rPr>
                          <m:t>,</m:t>
                        </m:r>
                        <m:sSup>
                          <m:sSupPr>
                            <m:ctrlPr>
                              <a:rPr lang="en-US" altLang="zh-CN" sz="1600" b="0" i="1" smtClean="0">
                                <a:solidFill>
                                  <a:srgbClr val="FF0000"/>
                                </a:solidFill>
                                <a:latin typeface="Cambria Math" panose="02040503050406030204" pitchFamily="18" charset="0"/>
                                <a:ea typeface="宋体" panose="02010600030101010101" pitchFamily="2" charset="-122"/>
                              </a:rPr>
                            </m:ctrlPr>
                          </m:sSupPr>
                          <m:e>
                            <m:r>
                              <a:rPr lang="en-US" altLang="zh-CN" sz="1600" b="0" i="1" smtClean="0">
                                <a:solidFill>
                                  <a:srgbClr val="FF0000"/>
                                </a:solidFill>
                                <a:latin typeface="Cambria Math" panose="02040503050406030204" pitchFamily="18" charset="0"/>
                                <a:ea typeface="宋体" panose="02010600030101010101" pitchFamily="2" charset="-122"/>
                              </a:rPr>
                              <m:t>𝑞</m:t>
                            </m:r>
                          </m:e>
                          <m:sup>
                            <m:r>
                              <a:rPr lang="en-US" altLang="zh-CN" sz="1600" b="0" i="1" smtClean="0">
                                <a:solidFill>
                                  <a:srgbClr val="FF0000"/>
                                </a:solidFill>
                                <a:latin typeface="Cambria Math" panose="02040503050406030204" pitchFamily="18" charset="0"/>
                                <a:ea typeface="宋体" panose="02010600030101010101" pitchFamily="2" charset="-122"/>
                              </a:rPr>
                              <m:t>′</m:t>
                            </m:r>
                          </m:sup>
                        </m:sSup>
                      </m:e>
                    </m:d>
                    <m:r>
                      <a:rPr lang="en-US" altLang="zh-CN" sz="1600" b="0" i="0" smtClean="0">
                        <a:solidFill>
                          <a:srgbClr val="FF0000"/>
                        </a:solidFill>
                        <a:latin typeface="Cambria Math" panose="02040503050406030204" pitchFamily="18" charset="0"/>
                        <a:ea typeface="宋体" panose="02010600030101010101" pitchFamily="2" charset="-122"/>
                      </a:rPr>
                      <m:t>=</m:t>
                    </m:r>
                    <m:r>
                      <a:rPr lang="en-US" altLang="zh-CN" sz="1600" b="0" i="1" smtClean="0">
                        <a:solidFill>
                          <a:srgbClr val="FF0000"/>
                        </a:solidFill>
                        <a:latin typeface="Cambria Math" panose="02040503050406030204" pitchFamily="18" charset="0"/>
                        <a:ea typeface="宋体" panose="02010600030101010101" pitchFamily="2" charset="-122"/>
                      </a:rPr>
                      <m:t>(5,11)</m:t>
                    </m:r>
                  </m:oMath>
                </a14:m>
                <a:r>
                  <a:rPr lang="en-US" altLang="zh-CN" sz="1600" dirty="0">
                    <a:solidFill>
                      <a:srgbClr val="FF0000"/>
                    </a:solidFill>
                    <a:ea typeface="宋体" panose="02010600030101010101" pitchFamily="2" charset="-122"/>
                  </a:rPr>
                  <a:t> </a:t>
                </a:r>
                <a:r>
                  <a:rPr lang="zh-CN" altLang="en-US" sz="1600" dirty="0">
                    <a:ea typeface="宋体" panose="02010600030101010101" pitchFamily="2" charset="-122"/>
                  </a:rPr>
                  <a:t>，其中</a:t>
                </a:r>
                <a14:m>
                  <m:oMath xmlns:m="http://schemas.openxmlformats.org/officeDocument/2006/math">
                    <m:sSup>
                      <m:sSupPr>
                        <m:ctrlPr>
                          <a:rPr lang="en-US" altLang="zh-CN" sz="1600" b="0" i="1" dirty="0" smtClean="0">
                            <a:solidFill>
                              <a:srgbClr val="FF0000"/>
                            </a:solidFill>
                            <a:latin typeface="Cambria Math" panose="02040503050406030204" pitchFamily="18" charset="0"/>
                            <a:ea typeface="宋体" panose="02010600030101010101" pitchFamily="2" charset="-122"/>
                          </a:rPr>
                        </m:ctrlPr>
                      </m:sSupPr>
                      <m:e>
                        <m:r>
                          <a:rPr lang="en-US" altLang="zh-CN" sz="1600" i="1">
                            <a:solidFill>
                              <a:srgbClr val="FF0000"/>
                            </a:solidFill>
                            <a:latin typeface="Cambria Math" panose="02040503050406030204" pitchFamily="18" charset="0"/>
                            <a:ea typeface="宋体" panose="02010600030101010101" pitchFamily="2" charset="-122"/>
                          </a:rPr>
                          <m:t>𝑛</m:t>
                        </m:r>
                      </m:e>
                      <m:sup>
                        <m:r>
                          <a:rPr lang="en-US" altLang="zh-CN" sz="1600" b="0" i="1" smtClean="0">
                            <a:solidFill>
                              <a:srgbClr val="FF0000"/>
                            </a:solidFill>
                            <a:latin typeface="Cambria Math" panose="02040503050406030204" pitchFamily="18" charset="0"/>
                            <a:ea typeface="宋体" panose="02010600030101010101" pitchFamily="2" charset="-122"/>
                          </a:rPr>
                          <m:t>′</m:t>
                        </m:r>
                      </m:sup>
                    </m:sSup>
                    <m:r>
                      <a:rPr lang="en-US" altLang="zh-CN" sz="1600" i="1">
                        <a:latin typeface="Cambria Math" panose="02040503050406030204" pitchFamily="18" charset="0"/>
                        <a:ea typeface="宋体" panose="02010600030101010101" pitchFamily="2" charset="-122"/>
                      </a:rPr>
                      <m:t>=</m:t>
                    </m:r>
                    <m:sSup>
                      <m:sSupPr>
                        <m:ctrlPr>
                          <a:rPr lang="en-US" altLang="zh-CN" sz="1600" b="0" i="1" smtClean="0">
                            <a:latin typeface="Cambria Math" panose="02040503050406030204" pitchFamily="18" charset="0"/>
                            <a:ea typeface="宋体" panose="02010600030101010101" pitchFamily="2" charset="-122"/>
                          </a:rPr>
                        </m:ctrlPr>
                      </m:sSupPr>
                      <m:e>
                        <m:r>
                          <a:rPr lang="en-US" altLang="zh-CN" sz="1600" i="1">
                            <a:latin typeface="Cambria Math" panose="02040503050406030204" pitchFamily="18" charset="0"/>
                            <a:ea typeface="宋体" panose="02010600030101010101" pitchFamily="2" charset="-122"/>
                          </a:rPr>
                          <m:t>𝑝</m:t>
                        </m:r>
                      </m:e>
                      <m:sup>
                        <m:r>
                          <a:rPr lang="en-US" altLang="zh-CN" sz="1600" b="0" i="1" smtClean="0">
                            <a:latin typeface="Cambria Math" panose="02040503050406030204" pitchFamily="18" charset="0"/>
                            <a:ea typeface="宋体" panose="02010600030101010101" pitchFamily="2" charset="-122"/>
                          </a:rPr>
                          <m:t>′</m:t>
                        </m:r>
                      </m:sup>
                    </m:sSup>
                    <m:sSup>
                      <m:sSupPr>
                        <m:ctrlPr>
                          <a:rPr lang="en-US" altLang="zh-CN" sz="1600" b="0" i="1" smtClean="0">
                            <a:latin typeface="Cambria Math" panose="02040503050406030204" pitchFamily="18" charset="0"/>
                            <a:ea typeface="宋体" panose="02010600030101010101" pitchFamily="2" charset="-122"/>
                          </a:rPr>
                        </m:ctrlPr>
                      </m:sSupPr>
                      <m:e>
                        <m:r>
                          <a:rPr lang="en-US" altLang="zh-CN" sz="1600" i="1">
                            <a:latin typeface="Cambria Math" panose="02040503050406030204" pitchFamily="18" charset="0"/>
                            <a:ea typeface="宋体" panose="02010600030101010101" pitchFamily="2" charset="-122"/>
                          </a:rPr>
                          <m:t>𝑞</m:t>
                        </m:r>
                      </m:e>
                      <m:sup>
                        <m:r>
                          <a:rPr lang="en-US" altLang="zh-CN" sz="1600" b="0" i="1" smtClean="0">
                            <a:latin typeface="Cambria Math" panose="02040503050406030204" pitchFamily="18" charset="0"/>
                            <a:ea typeface="宋体" panose="02010600030101010101" pitchFamily="2" charset="-122"/>
                          </a:rPr>
                          <m:t>′</m:t>
                        </m:r>
                      </m:sup>
                    </m:sSup>
                    <m:r>
                      <a:rPr lang="en-US" altLang="zh-CN" sz="1600" i="1">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5∗11=55</m:t>
                    </m:r>
                  </m:oMath>
                </a14:m>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哈希：</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𝑐h</m:t>
                    </m:r>
                    <m:d>
                      <m:dPr>
                        <m:ctrlPr>
                          <a:rPr lang="en-US" altLang="zh-CN" sz="1600" b="0" i="1" smtClean="0">
                            <a:latin typeface="Cambria Math" panose="02040503050406030204" pitchFamily="18" charset="0"/>
                            <a:ea typeface="宋体" panose="02010600030101010101" pitchFamily="2" charset="-122"/>
                          </a:rPr>
                        </m:ctrlPr>
                      </m:dPr>
                      <m:e>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i="1">
                                <a:latin typeface="Cambria Math" panose="02040503050406030204" pitchFamily="18" charset="0"/>
                                <a:ea typeface="宋体" panose="02010600030101010101" pitchFamily="2" charset="-122"/>
                              </a:rPr>
                              <m:t>𝑚</m:t>
                            </m:r>
                          </m:e>
                          <m:sub>
                            <m:r>
                              <a:rPr lang="en-US" altLang="zh-CN" sz="1600" b="0" i="1" smtClean="0">
                                <a:latin typeface="Cambria Math" panose="02040503050406030204" pitchFamily="18" charset="0"/>
                                <a:ea typeface="宋体" panose="02010600030101010101" pitchFamily="2" charset="-122"/>
                              </a:rPr>
                              <m:t>1</m:t>
                            </m:r>
                          </m:sub>
                        </m:sSub>
                        <m:r>
                          <a:rPr lang="en-US" altLang="zh-CN" sz="1600" b="0" i="1" smtClean="0">
                            <a:latin typeface="Cambria Math" panose="02040503050406030204" pitchFamily="18" charset="0"/>
                            <a:ea typeface="宋体" panose="02010600030101010101" pitchFamily="2" charset="-122"/>
                          </a:rPr>
                          <m:t>, </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i="1">
                                <a:latin typeface="Cambria Math" panose="02040503050406030204" pitchFamily="18" charset="0"/>
                                <a:ea typeface="宋体" panose="02010600030101010101" pitchFamily="2" charset="-122"/>
                              </a:rPr>
                              <m:t>𝑟</m:t>
                            </m:r>
                          </m:e>
                          <m:sub>
                            <m:r>
                              <a:rPr lang="en-US" altLang="zh-CN" sz="1600" b="0" i="1" smtClean="0">
                                <a:latin typeface="Cambria Math" panose="02040503050406030204" pitchFamily="18" charset="0"/>
                                <a:ea typeface="宋体" panose="02010600030101010101" pitchFamily="2" charset="-122"/>
                              </a:rPr>
                              <m:t>1</m:t>
                            </m:r>
                          </m:sub>
                        </m:sSub>
                      </m:e>
                    </m:d>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h</m:t>
                    </m:r>
                    <m:d>
                      <m:dPr>
                        <m:ctrlPr>
                          <a:rPr lang="en-US" altLang="zh-CN" sz="1600" b="0" i="1" smtClean="0">
                            <a:latin typeface="Cambria Math" panose="02040503050406030204" pitchFamily="18" charset="0"/>
                            <a:ea typeface="宋体" panose="02010600030101010101" pitchFamily="2" charset="-122"/>
                          </a:rPr>
                        </m:ctrlPr>
                      </m:dPr>
                      <m:e>
                        <m:sSub>
                          <m:sSubPr>
                            <m:ctrlPr>
                              <a:rPr lang="en-US" altLang="zh-CN" sz="1600" i="1">
                                <a:latin typeface="Cambria Math" panose="02040503050406030204" pitchFamily="18" charset="0"/>
                                <a:ea typeface="宋体" panose="02010600030101010101" pitchFamily="2" charset="-122"/>
                              </a:rPr>
                            </m:ctrlPr>
                          </m:sSubPr>
                          <m:e>
                            <m:r>
                              <a:rPr lang="en-US" altLang="zh-CN" sz="1600" i="1">
                                <a:latin typeface="Cambria Math" panose="02040503050406030204" pitchFamily="18" charset="0"/>
                                <a:ea typeface="宋体" panose="02010600030101010101" pitchFamily="2" charset="-122"/>
                              </a:rPr>
                              <m:t>𝑚</m:t>
                            </m:r>
                          </m:e>
                          <m:sub>
                            <m:r>
                              <a:rPr lang="en-US" altLang="zh-CN" sz="1600" i="1">
                                <a:latin typeface="Cambria Math" panose="02040503050406030204" pitchFamily="18" charset="0"/>
                                <a:ea typeface="宋体" panose="02010600030101010101" pitchFamily="2" charset="-122"/>
                              </a:rPr>
                              <m:t>1</m:t>
                            </m:r>
                          </m:sub>
                        </m:sSub>
                      </m:e>
                    </m:d>
                    <m:sSubSup>
                      <m:sSubSupPr>
                        <m:ctrlPr>
                          <a:rPr lang="en-US" altLang="zh-CN" sz="1600" b="0" i="1" smtClean="0">
                            <a:latin typeface="Cambria Math" panose="02040503050406030204" pitchFamily="18" charset="0"/>
                            <a:ea typeface="宋体" panose="02010600030101010101" pitchFamily="2" charset="-122"/>
                          </a:rPr>
                        </m:ctrlPr>
                      </m:sSubSupPr>
                      <m:e>
                        <m:r>
                          <a:rPr lang="en-US" altLang="zh-CN" sz="1600" b="0" i="1" smtClean="0">
                            <a:latin typeface="Cambria Math" panose="02040503050406030204" pitchFamily="18" charset="0"/>
                            <a:ea typeface="宋体" panose="02010600030101010101" pitchFamily="2" charset="-122"/>
                          </a:rPr>
                          <m:t>𝑟</m:t>
                        </m:r>
                      </m:e>
                      <m:sub>
                        <m:r>
                          <a:rPr lang="en-US" altLang="zh-CN" sz="1600" b="0" i="1" smtClean="0">
                            <a:latin typeface="Cambria Math" panose="02040503050406030204" pitchFamily="18" charset="0"/>
                            <a:ea typeface="宋体" panose="02010600030101010101" pitchFamily="2" charset="-122"/>
                          </a:rPr>
                          <m:t>1</m:t>
                        </m:r>
                      </m:sub>
                      <m:sup>
                        <m:r>
                          <a:rPr lang="en-US" altLang="zh-CN" sz="1600" b="0" i="1" smtClean="0">
                            <a:latin typeface="Cambria Math" panose="02040503050406030204" pitchFamily="18" charset="0"/>
                            <a:ea typeface="宋体" panose="02010600030101010101" pitchFamily="2" charset="-122"/>
                          </a:rPr>
                          <m:t>𝑒</m:t>
                        </m:r>
                      </m:sup>
                    </m:sSubSup>
                    <m:r>
                      <a:rPr lang="en-US" altLang="zh-CN" sz="1600" b="0" i="1" smtClean="0">
                        <a:latin typeface="Cambria Math" panose="02040503050406030204" pitchFamily="18" charset="0"/>
                        <a:ea typeface="宋体" panose="02010600030101010101" pitchFamily="2" charset="-122"/>
                      </a:rPr>
                      <m:t> </m:t>
                    </m:r>
                    <m:r>
                      <a:rPr lang="en-US" altLang="zh-CN" sz="1600" b="0" i="1" smtClean="0">
                        <a:latin typeface="Cambria Math" panose="02040503050406030204" pitchFamily="18" charset="0"/>
                        <a:ea typeface="宋体" panose="02010600030101010101" pitchFamily="2" charset="-122"/>
                      </a:rPr>
                      <m:t>𝑚𝑜𝑑</m:t>
                    </m:r>
                    <m:r>
                      <a:rPr lang="en-US" altLang="zh-CN" sz="1600" b="0" i="1" smtClean="0">
                        <a:latin typeface="Cambria Math" panose="02040503050406030204" pitchFamily="18" charset="0"/>
                        <a:ea typeface="宋体" panose="02010600030101010101" pitchFamily="2" charset="-122"/>
                      </a:rPr>
                      <m:t> </m:t>
                    </m:r>
                    <m:r>
                      <a:rPr lang="en-US" altLang="zh-CN" sz="1600" b="0" i="1" smtClean="0">
                        <a:latin typeface="Cambria Math" panose="02040503050406030204" pitchFamily="18" charset="0"/>
                        <a:ea typeface="宋体" panose="02010600030101010101" pitchFamily="2" charset="-122"/>
                      </a:rPr>
                      <m:t>𝑛𝑛</m:t>
                    </m:r>
                    <m:r>
                      <a:rPr lang="en-US" altLang="zh-CN" sz="1600" b="0" i="1" smtClean="0">
                        <a:solidFill>
                          <a:srgbClr val="FF0000"/>
                        </a:solidFill>
                        <a:latin typeface="Cambria Math" panose="02040503050406030204" pitchFamily="18" charset="0"/>
                        <a:ea typeface="宋体" panose="02010600030101010101" pitchFamily="2" charset="-122"/>
                      </a:rPr>
                      <m:t>′</m:t>
                    </m:r>
                  </m:oMath>
                </a14:m>
                <a:r>
                  <a:rPr lang="en-US" altLang="zh-CN" sz="1600" dirty="0">
                    <a:latin typeface="宋体" panose="02010600030101010101" pitchFamily="2" charset="-122"/>
                    <a:ea typeface="宋体" panose="02010600030101010101" pitchFamily="2" charset="-122"/>
                  </a:rPr>
                  <a:t>,</a:t>
                </a:r>
                <a:r>
                  <a:rPr lang="en-US" altLang="zh-CN" sz="1600" dirty="0">
                    <a:ea typeface="宋体" panose="02010600030101010101" pitchFamily="2" charset="-122"/>
                  </a:rPr>
                  <a:t> </a:t>
                </a:r>
                <a:r>
                  <a:rPr lang="zh-CN" altLang="en-US" sz="1600" dirty="0">
                    <a:ea typeface="宋体" panose="02010600030101010101" pitchFamily="2" charset="-122"/>
                  </a:rPr>
                  <a:t>假设</a:t>
                </a:r>
                <a14:m>
                  <m:oMath xmlns:m="http://schemas.openxmlformats.org/officeDocument/2006/math">
                    <m:r>
                      <a:rPr lang="en-US" altLang="zh-CN" sz="1600" i="1">
                        <a:latin typeface="Cambria Math" panose="02040503050406030204" pitchFamily="18" charset="0"/>
                        <a:ea typeface="宋体" panose="02010600030101010101" pitchFamily="2" charset="-122"/>
                      </a:rPr>
                      <m:t>h</m:t>
                    </m:r>
                    <m:d>
                      <m:dPr>
                        <m:ctrlPr>
                          <a:rPr lang="en-US" altLang="zh-CN" sz="1600" i="1">
                            <a:latin typeface="Cambria Math" panose="02040503050406030204" pitchFamily="18" charset="0"/>
                            <a:ea typeface="宋体" panose="02010600030101010101" pitchFamily="2" charset="-122"/>
                          </a:rPr>
                        </m:ctrlPr>
                      </m:dPr>
                      <m:e>
                        <m:sSub>
                          <m:sSubPr>
                            <m:ctrlPr>
                              <a:rPr lang="en-US" altLang="zh-CN" sz="1600" i="1">
                                <a:latin typeface="Cambria Math" panose="02040503050406030204" pitchFamily="18" charset="0"/>
                                <a:ea typeface="宋体" panose="02010600030101010101" pitchFamily="2" charset="-122"/>
                              </a:rPr>
                            </m:ctrlPr>
                          </m:sSubPr>
                          <m:e>
                            <m:r>
                              <a:rPr lang="en-US" altLang="zh-CN" sz="1600" i="1">
                                <a:latin typeface="Cambria Math" panose="02040503050406030204" pitchFamily="18" charset="0"/>
                                <a:ea typeface="宋体" panose="02010600030101010101" pitchFamily="2" charset="-122"/>
                              </a:rPr>
                              <m:t>𝑚</m:t>
                            </m:r>
                          </m:e>
                          <m:sub>
                            <m:r>
                              <a:rPr lang="en-US" altLang="zh-CN" sz="1600" i="1">
                                <a:latin typeface="Cambria Math" panose="02040503050406030204" pitchFamily="18" charset="0"/>
                                <a:ea typeface="宋体" panose="02010600030101010101" pitchFamily="2" charset="-122"/>
                              </a:rPr>
                              <m:t>1</m:t>
                            </m:r>
                          </m:sub>
                        </m:sSub>
                      </m:e>
                    </m:d>
                    <m:r>
                      <a:rPr lang="en-US" altLang="zh-CN" sz="1600" b="0" i="1" smtClean="0">
                        <a:latin typeface="Cambria Math" panose="02040503050406030204" pitchFamily="18" charset="0"/>
                        <a:ea typeface="宋体" panose="02010600030101010101" pitchFamily="2" charset="-122"/>
                      </a:rPr>
                      <m:t>=</m:t>
                    </m:r>
                    <m:sSup>
                      <m:sSupPr>
                        <m:ctrlPr>
                          <a:rPr lang="en-US" altLang="zh-CN" sz="1600" b="0" i="1" smtClean="0">
                            <a:latin typeface="Cambria Math" panose="02040503050406030204" pitchFamily="18" charset="0"/>
                            <a:ea typeface="宋体" panose="02010600030101010101" pitchFamily="2" charset="-122"/>
                          </a:rPr>
                        </m:ctrlPr>
                      </m:sSupPr>
                      <m:e>
                        <m:r>
                          <a:rPr lang="en-US" altLang="zh-CN" sz="1600" b="0" i="1" smtClean="0">
                            <a:latin typeface="Cambria Math" panose="02040503050406030204" pitchFamily="18" charset="0"/>
                            <a:ea typeface="宋体" panose="02010600030101010101" pitchFamily="2" charset="-122"/>
                          </a:rPr>
                          <m:t>𝑔</m:t>
                        </m:r>
                      </m:e>
                      <m:sup>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𝑚</m:t>
                            </m:r>
                          </m:e>
                          <m:sub>
                            <m:r>
                              <a:rPr lang="en-US" altLang="zh-CN" sz="1600" b="0" i="1" smtClean="0">
                                <a:latin typeface="Cambria Math" panose="02040503050406030204" pitchFamily="18" charset="0"/>
                                <a:ea typeface="宋体" panose="02010600030101010101" pitchFamily="2" charset="-122"/>
                              </a:rPr>
                              <m:t>1</m:t>
                            </m:r>
                          </m:sub>
                        </m:sSub>
                      </m:sup>
                    </m:sSup>
                    <m:r>
                      <a:rPr lang="en-US" altLang="zh-CN" sz="1600" b="0" i="1" smtClean="0">
                        <a:latin typeface="Cambria Math" panose="02040503050406030204" pitchFamily="18" charset="0"/>
                        <a:ea typeface="宋体" panose="02010600030101010101" pitchFamily="2" charset="-122"/>
                      </a:rPr>
                      <m:t>𝑚𝑜𝑑</m:t>
                    </m:r>
                    <m:r>
                      <a:rPr lang="en-US" altLang="zh-CN" sz="1600" b="0" i="1" smtClean="0">
                        <a:latin typeface="Cambria Math" panose="02040503050406030204" pitchFamily="18" charset="0"/>
                        <a:ea typeface="宋体" panose="02010600030101010101" pitchFamily="2" charset="-122"/>
                      </a:rPr>
                      <m:t> </m:t>
                    </m:r>
                    <m:r>
                      <a:rPr lang="en-US" altLang="zh-CN" sz="1600" b="0" i="1" smtClean="0">
                        <a:latin typeface="Cambria Math" panose="02040503050406030204" pitchFamily="18" charset="0"/>
                        <a:ea typeface="宋体" panose="02010600030101010101" pitchFamily="2" charset="-122"/>
                      </a:rPr>
                      <m:t>𝑛</m:t>
                    </m:r>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𝑔</m:t>
                    </m:r>
                    <m:r>
                      <a:rPr lang="en-US" altLang="zh-CN" sz="1600" b="0" i="1" smtClean="0">
                        <a:latin typeface="Cambria Math" panose="02040503050406030204" pitchFamily="18" charset="0"/>
                        <a:ea typeface="宋体" panose="02010600030101010101" pitchFamily="2" charset="-122"/>
                      </a:rPr>
                      <m:t>=3</m:t>
                    </m:r>
                  </m:oMath>
                </a14:m>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碰撞：</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𝑟</m:t>
                        </m:r>
                      </m:e>
                      <m:sub>
                        <m:r>
                          <a:rPr lang="en-US" altLang="zh-CN" sz="1600" b="0" i="1" smtClean="0">
                            <a:latin typeface="Cambria Math" panose="02040503050406030204" pitchFamily="18" charset="0"/>
                            <a:ea typeface="宋体" panose="02010600030101010101" pitchFamily="2" charset="-122"/>
                          </a:rPr>
                          <m:t>2</m:t>
                        </m:r>
                      </m:sub>
                    </m:sSub>
                    <m:r>
                      <a:rPr lang="en-US" altLang="zh-CN" sz="1600" b="0" i="1" smtClean="0">
                        <a:latin typeface="Cambria Math" panose="02040503050406030204" pitchFamily="18" charset="0"/>
                        <a:ea typeface="宋体" panose="02010600030101010101" pitchFamily="2" charset="-122"/>
                      </a:rPr>
                      <m:t>=</m:t>
                    </m:r>
                    <m:sSup>
                      <m:sSupPr>
                        <m:ctrlPr>
                          <a:rPr lang="en-US" altLang="zh-CN" sz="1600" i="1">
                            <a:latin typeface="Cambria Math" panose="02040503050406030204" pitchFamily="18" charset="0"/>
                            <a:ea typeface="宋体" panose="02010600030101010101" pitchFamily="2" charset="-122"/>
                          </a:rPr>
                        </m:ctrlPr>
                      </m:sSupPr>
                      <m:e>
                        <m:r>
                          <a:rPr lang="en-US" altLang="zh-CN" sz="1600" i="1">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𝑐</m:t>
                        </m:r>
                        <m:r>
                          <a:rPr lang="en-US" altLang="zh-CN" sz="1600" i="1">
                            <a:latin typeface="Cambria Math" panose="02040503050406030204" pitchFamily="18" charset="0"/>
                            <a:ea typeface="宋体" panose="02010600030101010101" pitchFamily="2" charset="-122"/>
                          </a:rPr>
                          <m:t>h</m:t>
                        </m:r>
                        <m:d>
                          <m:dPr>
                            <m:ctrlPr>
                              <a:rPr lang="en-US" altLang="zh-CN" sz="1600" i="1">
                                <a:latin typeface="Cambria Math" panose="02040503050406030204" pitchFamily="18" charset="0"/>
                                <a:ea typeface="宋体" panose="02010600030101010101" pitchFamily="2" charset="-122"/>
                              </a:rPr>
                            </m:ctrlPr>
                          </m:dPr>
                          <m:e>
                            <m:sSubSup>
                              <m:sSubSupPr>
                                <m:ctrlPr>
                                  <a:rPr lang="en-US" altLang="zh-CN" sz="1600" i="1">
                                    <a:latin typeface="Cambria Math" panose="02040503050406030204" pitchFamily="18" charset="0"/>
                                    <a:ea typeface="宋体" panose="02010600030101010101" pitchFamily="2" charset="-122"/>
                                  </a:rPr>
                                </m:ctrlPr>
                              </m:sSubSupPr>
                              <m:e>
                                <m:r>
                                  <a:rPr lang="en-US" altLang="zh-CN" sz="1600" i="1">
                                    <a:latin typeface="Cambria Math" panose="02040503050406030204" pitchFamily="18" charset="0"/>
                                    <a:ea typeface="宋体" panose="02010600030101010101" pitchFamily="2" charset="-122"/>
                                  </a:rPr>
                                  <m:t>h</m:t>
                                </m:r>
                              </m:e>
                              <m:sub>
                                <m:d>
                                  <m:dPr>
                                    <m:ctrlPr>
                                      <a:rPr lang="en-US" altLang="zh-CN" sz="1600" i="1">
                                        <a:latin typeface="Cambria Math" panose="02040503050406030204" pitchFamily="18" charset="0"/>
                                        <a:ea typeface="宋体" panose="02010600030101010101" pitchFamily="2" charset="-122"/>
                                      </a:rPr>
                                    </m:ctrlPr>
                                  </m:dPr>
                                  <m:e>
                                    <m:sSub>
                                      <m:sSubPr>
                                        <m:ctrlPr>
                                          <a:rPr lang="en-US" altLang="zh-CN" sz="1600" i="1">
                                            <a:latin typeface="Cambria Math" panose="02040503050406030204" pitchFamily="18" charset="0"/>
                                            <a:ea typeface="宋体" panose="02010600030101010101" pitchFamily="2" charset="-122"/>
                                          </a:rPr>
                                        </m:ctrlPr>
                                      </m:sSubPr>
                                      <m:e>
                                        <m:r>
                                          <a:rPr lang="en-US" altLang="zh-CN" sz="1600" i="1">
                                            <a:latin typeface="Cambria Math" panose="02040503050406030204" pitchFamily="18" charset="0"/>
                                            <a:ea typeface="宋体" panose="02010600030101010101" pitchFamily="2" charset="-122"/>
                                          </a:rPr>
                                          <m:t>𝑚</m:t>
                                        </m:r>
                                      </m:e>
                                      <m:sub>
                                        <m:r>
                                          <a:rPr lang="en-US" altLang="zh-CN" sz="1600" i="1">
                                            <a:latin typeface="Cambria Math" panose="02040503050406030204" pitchFamily="18" charset="0"/>
                                            <a:ea typeface="宋体" panose="02010600030101010101" pitchFamily="2" charset="-122"/>
                                          </a:rPr>
                                          <m:t>2</m:t>
                                        </m:r>
                                      </m:sub>
                                    </m:sSub>
                                  </m:e>
                                </m:d>
                              </m:sub>
                              <m:sup>
                                <m:r>
                                  <a:rPr lang="en-US" altLang="zh-CN" sz="1600" i="1">
                                    <a:latin typeface="Cambria Math" panose="02040503050406030204" pitchFamily="18" charset="0"/>
                                    <a:ea typeface="宋体" panose="02010600030101010101" pitchFamily="2" charset="-122"/>
                                  </a:rPr>
                                  <m:t>−1</m:t>
                                </m:r>
                              </m:sup>
                            </m:sSubSup>
                          </m:e>
                        </m:d>
                        <m:r>
                          <a:rPr lang="en-US" altLang="zh-CN" sz="1600" i="1">
                            <a:latin typeface="Cambria Math" panose="02040503050406030204" pitchFamily="18" charset="0"/>
                            <a:ea typeface="宋体" panose="02010600030101010101" pitchFamily="2" charset="-122"/>
                          </a:rPr>
                          <m:t>)</m:t>
                        </m:r>
                      </m:e>
                      <m:sup>
                        <m:r>
                          <a:rPr lang="en-US" altLang="zh-CN" sz="1600" i="1">
                            <a:latin typeface="Cambria Math" panose="02040503050406030204" pitchFamily="18" charset="0"/>
                            <a:ea typeface="宋体" panose="02010600030101010101" pitchFamily="2" charset="-122"/>
                          </a:rPr>
                          <m:t>𝑑</m:t>
                        </m:r>
                      </m:sup>
                    </m:sSup>
                    <m:r>
                      <a:rPr lang="en-US" altLang="zh-CN" sz="1600" i="1">
                        <a:latin typeface="Cambria Math" panose="02040503050406030204" pitchFamily="18" charset="0"/>
                        <a:ea typeface="宋体" panose="02010600030101010101" pitchFamily="2" charset="-122"/>
                      </a:rPr>
                      <m:t>𝑚𝑜𝑑</m:t>
                    </m:r>
                    <m:r>
                      <a:rPr lang="en-US" altLang="zh-CN" sz="1600" i="1">
                        <a:latin typeface="Cambria Math" panose="02040503050406030204" pitchFamily="18" charset="0"/>
                        <a:ea typeface="宋体" panose="02010600030101010101" pitchFamily="2" charset="-122"/>
                      </a:rPr>
                      <m:t> </m:t>
                    </m:r>
                    <m:r>
                      <a:rPr lang="en-US" altLang="zh-CN" sz="1600" i="1">
                        <a:latin typeface="Cambria Math" panose="02040503050406030204" pitchFamily="18" charset="0"/>
                        <a:ea typeface="宋体" panose="02010600030101010101" pitchFamily="2" charset="-122"/>
                      </a:rPr>
                      <m:t>𝑛</m:t>
                    </m:r>
                    <m:sSup>
                      <m:sSupPr>
                        <m:ctrlPr>
                          <a:rPr lang="en-US" altLang="zh-CN" sz="1600" i="1" smtClean="0">
                            <a:solidFill>
                              <a:srgbClr val="FF0000"/>
                            </a:solidFill>
                            <a:latin typeface="Cambria Math" panose="02040503050406030204" pitchFamily="18" charset="0"/>
                            <a:ea typeface="宋体" panose="02010600030101010101" pitchFamily="2" charset="-122"/>
                          </a:rPr>
                        </m:ctrlPr>
                      </m:sSupPr>
                      <m:e>
                        <m:r>
                          <a:rPr lang="en-US" altLang="zh-CN" sz="1600" i="1">
                            <a:solidFill>
                              <a:srgbClr val="FF0000"/>
                            </a:solidFill>
                            <a:latin typeface="Cambria Math" panose="02040503050406030204" pitchFamily="18" charset="0"/>
                            <a:ea typeface="宋体" panose="02010600030101010101" pitchFamily="2" charset="-122"/>
                          </a:rPr>
                          <m:t>𝑛</m:t>
                        </m:r>
                      </m:e>
                      <m:sup>
                        <m:r>
                          <a:rPr lang="en-US" altLang="zh-CN" sz="1600" i="1">
                            <a:solidFill>
                              <a:srgbClr val="FF0000"/>
                            </a:solidFill>
                            <a:latin typeface="Cambria Math" panose="02040503050406030204" pitchFamily="18" charset="0"/>
                            <a:ea typeface="宋体" panose="02010600030101010101" pitchFamily="2" charset="-122"/>
                          </a:rPr>
                          <m:t>′</m:t>
                        </m:r>
                      </m:sup>
                    </m:sSup>
                  </m:oMath>
                </a14:m>
                <a:endParaRPr lang="en-US" altLang="zh-CN" sz="1600" dirty="0">
                  <a:latin typeface="宋体" panose="02010600030101010101" pitchFamily="2" charset="-122"/>
                  <a:ea typeface="宋体" panose="02010600030101010101" pitchFamily="2" charset="-122"/>
                </a:endParaRPr>
              </a:p>
              <a:p>
                <a:pPr marL="800100" lvl="1" indent="-342900">
                  <a:buFont typeface="+mj-lt"/>
                  <a:buAutoNum type="arabicPeriod"/>
                </a:pPr>
                <a14:m>
                  <m:oMath xmlns:m="http://schemas.openxmlformats.org/officeDocument/2006/math">
                    <m:sSub>
                      <m:sSubPr>
                        <m:ctrlPr>
                          <a:rPr lang="en-US" altLang="zh-CN" sz="1600" i="1" smtClean="0">
                            <a:highlight>
                              <a:srgbClr val="FFFF00"/>
                            </a:highlight>
                            <a:latin typeface="Cambria Math" panose="02040503050406030204" pitchFamily="18" charset="0"/>
                            <a:ea typeface="宋体" panose="02010600030101010101" pitchFamily="2" charset="-122"/>
                          </a:rPr>
                        </m:ctrlPr>
                      </m:sSubPr>
                      <m:e>
                        <m:r>
                          <a:rPr lang="en-US" altLang="zh-CN" sz="1600" b="0" i="1" smtClean="0">
                            <a:highlight>
                              <a:srgbClr val="FFFF00"/>
                            </a:highlight>
                            <a:latin typeface="Cambria Math" panose="02040503050406030204" pitchFamily="18" charset="0"/>
                            <a:ea typeface="宋体" panose="02010600030101010101" pitchFamily="2" charset="-122"/>
                          </a:rPr>
                          <m:t>𝑚</m:t>
                        </m:r>
                      </m:e>
                      <m:sub>
                        <m:r>
                          <a:rPr lang="en-US" altLang="zh-CN" sz="1600" b="0" i="1" smtClean="0">
                            <a:highlight>
                              <a:srgbClr val="FFFF00"/>
                            </a:highlight>
                            <a:latin typeface="Cambria Math" panose="02040503050406030204" pitchFamily="18" charset="0"/>
                            <a:ea typeface="宋体" panose="02010600030101010101" pitchFamily="2" charset="-122"/>
                          </a:rPr>
                          <m:t>1</m:t>
                        </m:r>
                      </m:sub>
                    </m:sSub>
                    <m:r>
                      <a:rPr lang="en-US" altLang="zh-CN" sz="1600" b="0" i="1" smtClean="0">
                        <a:highlight>
                          <a:srgbClr val="FFFF00"/>
                        </a:highlight>
                        <a:latin typeface="Cambria Math" panose="02040503050406030204" pitchFamily="18" charset="0"/>
                        <a:ea typeface="宋体" panose="02010600030101010101" pitchFamily="2" charset="-122"/>
                      </a:rPr>
                      <m:t>=2,</m:t>
                    </m:r>
                  </m:oMath>
                </a14:m>
                <a:r>
                  <a:rPr lang="en-US" altLang="zh-CN" sz="1600" dirty="0">
                    <a:highlight>
                      <a:srgbClr val="FFFF00"/>
                    </a:highlight>
                    <a:ea typeface="Cambria Math" panose="02040503050406030204" pitchFamily="18" charset="0"/>
                  </a:rPr>
                  <a:t> </a:t>
                </a:r>
                <a14:m>
                  <m:oMath xmlns:m="http://schemas.openxmlformats.org/officeDocument/2006/math">
                    <m:sSub>
                      <m:sSubPr>
                        <m:ctrlPr>
                          <a:rPr lang="en-US" altLang="zh-CN" sz="1600" i="1">
                            <a:highlight>
                              <a:srgbClr val="FFFF00"/>
                            </a:highlight>
                            <a:latin typeface="Cambria Math" panose="02040503050406030204" pitchFamily="18" charset="0"/>
                            <a:ea typeface="Cambria Math" panose="02040503050406030204" pitchFamily="18" charset="0"/>
                          </a:rPr>
                        </m:ctrlPr>
                      </m:sSubPr>
                      <m:e>
                        <m:r>
                          <a:rPr lang="en-US" altLang="zh-CN" sz="1600" i="1">
                            <a:highlight>
                              <a:srgbClr val="FFFF00"/>
                            </a:highlight>
                            <a:latin typeface="Cambria Math" panose="02040503050406030204" pitchFamily="18" charset="0"/>
                            <a:ea typeface="Cambria Math" panose="02040503050406030204" pitchFamily="18" charset="0"/>
                          </a:rPr>
                          <m:t>𝑟</m:t>
                        </m:r>
                      </m:e>
                      <m:sub>
                        <m:r>
                          <a:rPr lang="en-US" altLang="zh-CN" sz="1600" i="1">
                            <a:highlight>
                              <a:srgbClr val="FFFF00"/>
                            </a:highlight>
                            <a:latin typeface="Cambria Math" panose="02040503050406030204" pitchFamily="18" charset="0"/>
                            <a:ea typeface="Cambria Math" panose="02040503050406030204" pitchFamily="18" charset="0"/>
                          </a:rPr>
                          <m:t>1</m:t>
                        </m:r>
                      </m:sub>
                    </m:sSub>
                    <m:r>
                      <a:rPr lang="en-US" altLang="zh-CN" sz="1600" b="0" i="1" smtClean="0">
                        <a:highlight>
                          <a:srgbClr val="FFFF00"/>
                        </a:highlight>
                        <a:latin typeface="Cambria Math" panose="02040503050406030204" pitchFamily="18" charset="0"/>
                        <a:ea typeface="Cambria Math" panose="02040503050406030204" pitchFamily="18" charset="0"/>
                      </a:rPr>
                      <m:t>=</m:t>
                    </m:r>
                    <m:r>
                      <a:rPr lang="en-US" altLang="zh-CN" sz="1600" b="0" i="1" smtClean="0">
                        <a:highlight>
                          <a:srgbClr val="FFFF00"/>
                        </a:highlight>
                        <a:latin typeface="Cambria Math" panose="02040503050406030204" pitchFamily="18" charset="0"/>
                        <a:ea typeface="Cambria Math" panose="02040503050406030204" pitchFamily="18" charset="0"/>
                      </a:rPr>
                      <m:t>1</m:t>
                    </m:r>
                  </m:oMath>
                </a14:m>
                <a:endParaRPr lang="en-US" altLang="zh-CN" sz="1600" b="0" dirty="0">
                  <a:highlight>
                    <a:srgbClr val="FFFF00"/>
                  </a:highlight>
                  <a:ea typeface="Cambria Math" panose="02040503050406030204" pitchFamily="18" charset="0"/>
                </a:endParaRPr>
              </a:p>
              <a:p>
                <a:pPr marL="800100" lvl="1" indent="-342900">
                  <a:buAutoNum type="arabicPeriod" startAt="2"/>
                </a:pP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𝑐h</m:t>
                    </m:r>
                    <m:d>
                      <m:dPr>
                        <m:ctrlPr>
                          <a:rPr lang="en-US" altLang="zh-CN" sz="1600" b="0" i="1" smtClean="0">
                            <a:latin typeface="Cambria Math" panose="02040503050406030204" pitchFamily="18" charset="0"/>
                            <a:ea typeface="宋体" panose="02010600030101010101" pitchFamily="2" charset="-122"/>
                          </a:rPr>
                        </m:ctrlPr>
                      </m:dPr>
                      <m:e>
                        <m:r>
                          <a:rPr lang="en-US" altLang="zh-CN" sz="1600" b="0" i="1" smtClean="0">
                            <a:latin typeface="Cambria Math" panose="02040503050406030204" pitchFamily="18" charset="0"/>
                            <a:ea typeface="宋体" panose="02010600030101010101" pitchFamily="2" charset="-122"/>
                          </a:rPr>
                          <m:t>2,</m:t>
                        </m:r>
                        <m:r>
                          <a:rPr lang="en-US" altLang="zh-CN" sz="1600" b="0" i="1" smtClean="0">
                            <a:latin typeface="Cambria Math" panose="02040503050406030204" pitchFamily="18" charset="0"/>
                            <a:ea typeface="宋体" panose="02010600030101010101" pitchFamily="2" charset="-122"/>
                          </a:rPr>
                          <m:t>9</m:t>
                        </m:r>
                      </m:e>
                    </m:d>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h</m:t>
                    </m:r>
                    <m:d>
                      <m:dPr>
                        <m:ctrlPr>
                          <a:rPr lang="en-US" altLang="zh-CN" sz="1600" b="0" i="1" smtClean="0">
                            <a:latin typeface="Cambria Math" panose="02040503050406030204" pitchFamily="18" charset="0"/>
                            <a:ea typeface="宋体" panose="02010600030101010101" pitchFamily="2" charset="-122"/>
                          </a:rPr>
                        </m:ctrlPr>
                      </m:dPr>
                      <m:e>
                        <m:r>
                          <a:rPr lang="en-US" altLang="zh-CN" sz="1600" b="0" i="1" smtClean="0">
                            <a:latin typeface="Cambria Math" panose="02040503050406030204" pitchFamily="18" charset="0"/>
                            <a:ea typeface="宋体" panose="02010600030101010101" pitchFamily="2" charset="-122"/>
                          </a:rPr>
                          <m:t>2</m:t>
                        </m:r>
                      </m:e>
                    </m:d>
                    <m:r>
                      <a:rPr lang="en-US" altLang="zh-CN" sz="1600" b="0" i="1" smtClean="0">
                        <a:latin typeface="Cambria Math" panose="02040503050406030204" pitchFamily="18" charset="0"/>
                        <a:ea typeface="宋体" panose="02010600030101010101" pitchFamily="2" charset="-122"/>
                      </a:rPr>
                      <m:t>∗</m:t>
                    </m:r>
                    <m:sSup>
                      <m:sSupPr>
                        <m:ctrlPr>
                          <a:rPr lang="en-US" altLang="zh-CN" sz="1600" b="0" i="1" smtClean="0">
                            <a:latin typeface="Cambria Math" panose="02040503050406030204" pitchFamily="18" charset="0"/>
                            <a:ea typeface="宋体" panose="02010600030101010101" pitchFamily="2" charset="-122"/>
                          </a:rPr>
                        </m:ctrlPr>
                      </m:sSupPr>
                      <m:e>
                        <m:r>
                          <a:rPr lang="en-US" altLang="zh-CN" sz="1600" b="0" i="1" smtClean="0">
                            <a:latin typeface="Cambria Math" panose="02040503050406030204" pitchFamily="18" charset="0"/>
                            <a:ea typeface="宋体" panose="02010600030101010101" pitchFamily="2" charset="-122"/>
                          </a:rPr>
                          <m:t>1</m:t>
                        </m:r>
                      </m:e>
                      <m:sup>
                        <m:r>
                          <a:rPr lang="en-US" altLang="zh-CN" sz="1600" b="0" i="1" smtClean="0">
                            <a:latin typeface="Cambria Math" panose="02040503050406030204" pitchFamily="18" charset="0"/>
                            <a:ea typeface="宋体" panose="02010600030101010101" pitchFamily="2" charset="-122"/>
                          </a:rPr>
                          <m:t>1</m:t>
                        </m:r>
                        <m:r>
                          <a:rPr lang="en-US" altLang="zh-CN" sz="1600" b="0" i="1" smtClean="0">
                            <a:latin typeface="Cambria Math" panose="02040503050406030204" pitchFamily="18" charset="0"/>
                            <a:ea typeface="宋体" panose="02010600030101010101" pitchFamily="2" charset="-122"/>
                          </a:rPr>
                          <m:t>3</m:t>
                        </m:r>
                      </m:sup>
                    </m:sSup>
                    <m:r>
                      <a:rPr lang="en-US" altLang="zh-CN" sz="1600" b="0" i="1" smtClean="0">
                        <a:latin typeface="Cambria Math" panose="02040503050406030204" pitchFamily="18" charset="0"/>
                        <a:ea typeface="宋体" panose="02010600030101010101" pitchFamily="2" charset="-122"/>
                      </a:rPr>
                      <m:t>𝑚𝑜𝑑</m:t>
                    </m:r>
                    <m:d>
                      <m:dPr>
                        <m:ctrlPr>
                          <a:rPr lang="en-US" altLang="zh-CN" sz="1600" b="0" i="1" smtClean="0">
                            <a:latin typeface="Cambria Math" panose="02040503050406030204" pitchFamily="18" charset="0"/>
                            <a:ea typeface="宋体" panose="02010600030101010101" pitchFamily="2" charset="-122"/>
                          </a:rPr>
                        </m:ctrlPr>
                      </m:dPr>
                      <m:e>
                        <m:r>
                          <a:rPr lang="en-US" altLang="zh-CN" sz="1600" b="0" i="1" smtClean="0">
                            <a:latin typeface="Cambria Math" panose="02040503050406030204" pitchFamily="18" charset="0"/>
                            <a:ea typeface="宋体" panose="02010600030101010101" pitchFamily="2" charset="-122"/>
                          </a:rPr>
                          <m:t>21∗55</m:t>
                        </m:r>
                      </m:e>
                    </m:d>
                  </m:oMath>
                </a14:m>
                <a:endParaRPr lang="en-US" altLang="zh-CN" sz="1600" b="0" i="1" dirty="0">
                  <a:latin typeface="Cambria Math" panose="02040503050406030204" pitchFamily="18" charset="0"/>
                  <a:ea typeface="宋体" panose="02010600030101010101" pitchFamily="2" charset="-122"/>
                </a:endParaRPr>
              </a:p>
              <a:p>
                <a:pPr lvl="1"/>
                <a:r>
                  <a:rPr lang="en-US" altLang="zh-CN" sz="1600" b="0" i="1" dirty="0">
                    <a:latin typeface="Cambria Math" panose="02040503050406030204" pitchFamily="18" charset="0"/>
                    <a:ea typeface="宋体" panose="02010600030101010101" pitchFamily="2" charset="-122"/>
                  </a:rPr>
                  <a:t>                      </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9</m:t>
                    </m:r>
                  </m:oMath>
                </a14:m>
                <a:endParaRPr lang="en-US" altLang="zh-CN" sz="1600" b="0" i="1" dirty="0">
                  <a:latin typeface="Cambria Math" panose="02040503050406030204" pitchFamily="18" charset="0"/>
                  <a:ea typeface="宋体" panose="02010600030101010101" pitchFamily="2" charset="-122"/>
                </a:endParaRPr>
              </a:p>
              <a:p>
                <a:pPr marL="800100" lvl="1" indent="-342900">
                  <a:buFontTx/>
                  <a:buAutoNum type="arabicPeriod" startAt="2"/>
                </a:pPr>
                <a14:m>
                  <m:oMath xmlns:m="http://schemas.openxmlformats.org/officeDocument/2006/math">
                    <m:sSub>
                      <m:sSubPr>
                        <m:ctrlPr>
                          <a:rPr lang="en-US" altLang="zh-CN" sz="1600" i="1">
                            <a:highlight>
                              <a:srgbClr val="FFFF00"/>
                            </a:highlight>
                            <a:latin typeface="Cambria Math" panose="02040503050406030204" pitchFamily="18" charset="0"/>
                            <a:ea typeface="宋体" panose="02010600030101010101" pitchFamily="2" charset="-122"/>
                          </a:rPr>
                        </m:ctrlPr>
                      </m:sSubPr>
                      <m:e>
                        <m:r>
                          <a:rPr lang="en-US" altLang="zh-CN" sz="1600" i="1">
                            <a:highlight>
                              <a:srgbClr val="FFFF00"/>
                            </a:highlight>
                            <a:latin typeface="Cambria Math" panose="02040503050406030204" pitchFamily="18" charset="0"/>
                            <a:ea typeface="宋体" panose="02010600030101010101" pitchFamily="2" charset="-122"/>
                          </a:rPr>
                          <m:t>𝑚</m:t>
                        </m:r>
                      </m:e>
                      <m:sub>
                        <m:r>
                          <a:rPr lang="en-US" altLang="zh-CN" sz="1600" i="1">
                            <a:highlight>
                              <a:srgbClr val="FFFF00"/>
                            </a:highlight>
                            <a:latin typeface="Cambria Math" panose="02040503050406030204" pitchFamily="18" charset="0"/>
                            <a:ea typeface="宋体" panose="02010600030101010101" pitchFamily="2" charset="-122"/>
                          </a:rPr>
                          <m:t>2</m:t>
                        </m:r>
                      </m:sub>
                    </m:sSub>
                    <m:r>
                      <a:rPr lang="en-US" altLang="zh-CN" sz="1600" i="1">
                        <a:highlight>
                          <a:srgbClr val="FFFF00"/>
                        </a:highlight>
                        <a:latin typeface="Cambria Math" panose="02040503050406030204" pitchFamily="18" charset="0"/>
                        <a:ea typeface="宋体" panose="02010600030101010101" pitchFamily="2" charset="-122"/>
                      </a:rPr>
                      <m:t>=</m:t>
                    </m:r>
                    <m:r>
                      <a:rPr lang="en-US" altLang="zh-CN" sz="1600" b="0" i="1" smtClean="0">
                        <a:highlight>
                          <a:srgbClr val="FFFF00"/>
                        </a:highlight>
                        <a:latin typeface="Cambria Math" panose="02040503050406030204" pitchFamily="18" charset="0"/>
                        <a:ea typeface="宋体" panose="02010600030101010101" pitchFamily="2" charset="-122"/>
                      </a:rPr>
                      <m:t>1</m:t>
                    </m:r>
                  </m:oMath>
                </a14:m>
                <a:endParaRPr lang="en-US" altLang="zh-CN" sz="1600" i="1" dirty="0">
                  <a:highlight>
                    <a:srgbClr val="FFFF00"/>
                  </a:highlight>
                  <a:latin typeface="Cambria Math" panose="02040503050406030204" pitchFamily="18" charset="0"/>
                  <a:ea typeface="宋体" panose="02010600030101010101" pitchFamily="2" charset="-122"/>
                </a:endParaRPr>
              </a:p>
              <a:p>
                <a:pPr marL="800100" lvl="1" indent="-342900">
                  <a:buFontTx/>
                  <a:buAutoNum type="arabicPeriod" startAt="2"/>
                </a:pP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𝑑</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37</m:t>
                    </m:r>
                  </m:oMath>
                </a14:m>
                <a:r>
                  <a:rPr lang="en-US" altLang="zh-CN" sz="1600" dirty="0">
                    <a:ea typeface="宋体" panose="02010600030101010101" pitchFamily="2" charset="-122"/>
                  </a:rPr>
                  <a:t>       </a:t>
                </a:r>
                <a14:m>
                  <m:oMath xmlns:m="http://schemas.openxmlformats.org/officeDocument/2006/math">
                    <m:r>
                      <a:rPr lang="en-US" altLang="zh-CN" sz="1600" b="0" i="0" smtClean="0">
                        <a:latin typeface="Cambria Math" panose="02040503050406030204" pitchFamily="18" charset="0"/>
                        <a:ea typeface="宋体" panose="02010600030101010101" pitchFamily="2" charset="-122"/>
                      </a:rPr>
                      <m:t>(</m:t>
                    </m:r>
                    <m:r>
                      <a:rPr lang="en-US" altLang="zh-CN" sz="1600" i="1">
                        <a:latin typeface="Cambria Math" panose="02040503050406030204" pitchFamily="18" charset="0"/>
                        <a:ea typeface="宋体" panose="02010600030101010101" pitchFamily="2" charset="-122"/>
                      </a:rPr>
                      <m:t>𝑒𝑑</m:t>
                    </m:r>
                    <m:r>
                      <a:rPr lang="en-US" altLang="zh-CN" sz="1600" i="1">
                        <a:latin typeface="Cambria Math" panose="02040503050406030204" pitchFamily="18" charset="0"/>
                        <a:ea typeface="宋体" panose="02010600030101010101" pitchFamily="2" charset="-122"/>
                      </a:rPr>
                      <m:t>=1</m:t>
                    </m:r>
                    <m:r>
                      <a:rPr lang="en-US" altLang="zh-CN" sz="1600" i="1">
                        <a:latin typeface="Cambria Math" panose="02040503050406030204" pitchFamily="18" charset="0"/>
                        <a:ea typeface="宋体" panose="02010600030101010101" pitchFamily="2" charset="-122"/>
                      </a:rPr>
                      <m:t>𝑚𝑜𝑑</m:t>
                    </m:r>
                    <m:r>
                      <a:rPr lang="en-US" altLang="zh-CN" sz="1600" b="0" i="1" smtClean="0">
                        <a:latin typeface="Cambria Math" panose="02040503050406030204" pitchFamily="18" charset="0"/>
                        <a:ea typeface="宋体" panose="02010600030101010101" pitchFamily="2" charset="-122"/>
                      </a:rPr>
                      <m:t>(</m:t>
                    </m:r>
                    <m:r>
                      <a:rPr lang="en-US" altLang="zh-CN" sz="1600" i="1">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𝑝</m:t>
                    </m:r>
                    <m:r>
                      <a:rPr lang="en-US" altLang="zh-CN" sz="1600" i="1">
                        <a:latin typeface="Cambria Math" panose="02040503050406030204" pitchFamily="18" charset="0"/>
                        <a:ea typeface="宋体" panose="02010600030101010101" pitchFamily="2" charset="-122"/>
                      </a:rPr>
                      <m:t>−1)(</m:t>
                    </m:r>
                    <m:r>
                      <a:rPr lang="en-US" altLang="zh-CN" sz="1600" b="0" i="1" smtClean="0">
                        <a:latin typeface="Cambria Math" panose="02040503050406030204" pitchFamily="18" charset="0"/>
                        <a:ea typeface="宋体" panose="02010600030101010101" pitchFamily="2" charset="-122"/>
                      </a:rPr>
                      <m:t>𝑞</m:t>
                    </m:r>
                    <m:r>
                      <a:rPr lang="en-US" altLang="zh-CN" sz="1600" i="1">
                        <a:latin typeface="Cambria Math" panose="02040503050406030204" pitchFamily="18" charset="0"/>
                        <a:ea typeface="宋体" panose="02010600030101010101" pitchFamily="2" charset="-122"/>
                      </a:rPr>
                      <m:t>−1</m:t>
                    </m:r>
                    <m:r>
                      <a:rPr lang="en-US" altLang="zh-CN" sz="1600" b="0" i="1" smtClean="0">
                        <a:latin typeface="Cambria Math" panose="02040503050406030204" pitchFamily="18" charset="0"/>
                        <a:ea typeface="宋体" panose="02010600030101010101" pitchFamily="2" charset="-122"/>
                      </a:rPr>
                      <m:t>)</m:t>
                    </m:r>
                    <m:r>
                      <a:rPr lang="en-US" altLang="zh-CN" sz="1600" i="1">
                        <a:latin typeface="Cambria Math" panose="02040503050406030204" pitchFamily="18" charset="0"/>
                        <a:ea typeface="宋体" panose="02010600030101010101" pitchFamily="2" charset="-122"/>
                      </a:rPr>
                      <m:t>(</m:t>
                    </m:r>
                    <m:r>
                      <a:rPr lang="en-US" altLang="zh-CN" sz="1600" i="1">
                        <a:latin typeface="Cambria Math" panose="02040503050406030204" pitchFamily="18" charset="0"/>
                        <a:ea typeface="宋体" panose="02010600030101010101" pitchFamily="2" charset="-122"/>
                      </a:rPr>
                      <m:t>𝑝</m:t>
                    </m:r>
                    <m:r>
                      <a:rPr lang="en-US" altLang="zh-CN" sz="1600" b="0" i="1" smtClean="0">
                        <a:latin typeface="Cambria Math" panose="02040503050406030204" pitchFamily="18" charset="0"/>
                        <a:ea typeface="宋体" panose="02010600030101010101" pitchFamily="2" charset="-122"/>
                      </a:rPr>
                      <m:t>′</m:t>
                    </m:r>
                    <m:r>
                      <a:rPr lang="en-US" altLang="zh-CN" sz="1600" i="1">
                        <a:latin typeface="Cambria Math" panose="02040503050406030204" pitchFamily="18" charset="0"/>
                        <a:ea typeface="宋体" panose="02010600030101010101" pitchFamily="2" charset="-122"/>
                      </a:rPr>
                      <m:t>−1)(</m:t>
                    </m:r>
                    <m:r>
                      <a:rPr lang="en-US" altLang="zh-CN" sz="1600" i="1">
                        <a:latin typeface="Cambria Math" panose="02040503050406030204" pitchFamily="18" charset="0"/>
                        <a:ea typeface="宋体" panose="02010600030101010101" pitchFamily="2" charset="-122"/>
                      </a:rPr>
                      <m:t>𝑞</m:t>
                    </m:r>
                    <m:r>
                      <a:rPr lang="en-US" altLang="zh-CN" sz="1600" b="0" i="1" smtClean="0">
                        <a:latin typeface="Cambria Math" panose="02040503050406030204" pitchFamily="18" charset="0"/>
                        <a:ea typeface="宋体" panose="02010600030101010101" pitchFamily="2" charset="-122"/>
                      </a:rPr>
                      <m:t>′</m:t>
                    </m:r>
                    <m:r>
                      <a:rPr lang="en-US" altLang="zh-CN" sz="1600" i="1">
                        <a:latin typeface="Cambria Math" panose="02040503050406030204" pitchFamily="18" charset="0"/>
                        <a:ea typeface="宋体" panose="02010600030101010101" pitchFamily="2" charset="-122"/>
                      </a:rPr>
                      <m:t>−1)</m:t>
                    </m:r>
                    <m:r>
                      <a:rPr lang="en-US" altLang="zh-CN" sz="1600" b="0" i="1" smtClean="0">
                        <a:latin typeface="Cambria Math" panose="02040503050406030204" pitchFamily="18" charset="0"/>
                        <a:ea typeface="宋体" panose="02010600030101010101" pitchFamily="2" charset="-122"/>
                      </a:rPr>
                      <m:t>)</m:t>
                    </m:r>
                  </m:oMath>
                </a14:m>
                <a:endParaRPr lang="en-US" altLang="zh-CN" sz="1600" b="0" dirty="0">
                  <a:ea typeface="宋体" panose="02010600030101010101" pitchFamily="2" charset="-122"/>
                </a:endParaRPr>
              </a:p>
              <a:p>
                <a:pPr lvl="1"/>
                <a:r>
                  <a:rPr lang="en-US" altLang="zh-CN" sz="1600" dirty="0">
                    <a:ea typeface="Cambria Math" panose="02040503050406030204" pitchFamily="18" charset="0"/>
                  </a:rPr>
                  <a:t>                       </a:t>
                </a:r>
                <a14:m>
                  <m:oMath xmlns:m="http://schemas.openxmlformats.org/officeDocument/2006/math">
                    <m:r>
                      <a:rPr lang="en-US" altLang="zh-CN" sz="1600" b="0" i="0" smtClean="0">
                        <a:latin typeface="Cambria Math" panose="02040503050406030204" pitchFamily="18" charset="0"/>
                        <a:ea typeface="Cambria Math" panose="02040503050406030204" pitchFamily="18" charset="0"/>
                      </a:rPr>
                      <m:t>13</m:t>
                    </m:r>
                    <m:r>
                      <a:rPr lang="en-US" altLang="zh-CN" sz="1600" b="0" i="1" smtClean="0">
                        <a:latin typeface="Cambria Math" panose="02040503050406030204" pitchFamily="18" charset="0"/>
                        <a:ea typeface="Cambria Math" panose="02040503050406030204" pitchFamily="18" charset="0"/>
                      </a:rPr>
                      <m:t>𝑑</m:t>
                    </m:r>
                    <m:r>
                      <a:rPr lang="en-US" altLang="zh-CN" sz="1600" b="0" i="1" smtClean="0">
                        <a:latin typeface="Cambria Math" panose="02040503050406030204" pitchFamily="18" charset="0"/>
                        <a:ea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𝑚𝑜𝑑</m:t>
                    </m:r>
                    <m:r>
                      <a:rPr lang="en-US" altLang="zh-CN" sz="1600" b="0" i="1" smtClean="0">
                        <a:latin typeface="Cambria Math" panose="02040503050406030204" pitchFamily="18" charset="0"/>
                        <a:ea typeface="Cambria Math" panose="02040503050406030204" pitchFamily="18" charset="0"/>
                      </a:rPr>
                      <m:t>480</m:t>
                    </m:r>
                  </m:oMath>
                </a14:m>
                <a:endParaRPr lang="en-US" altLang="zh-CN" sz="1600" dirty="0">
                  <a:ea typeface="Cambria Math" panose="02040503050406030204" pitchFamily="18" charset="0"/>
                </a:endParaRPr>
              </a:p>
              <a:p>
                <a:pPr marL="800100" lvl="1" indent="-342900">
                  <a:buFontTx/>
                  <a:buAutoNum type="arabicPeriod" startAt="2"/>
                </a:pP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𝑐h</m:t>
                    </m:r>
                    <m:d>
                      <m:dPr>
                        <m:ctrlPr>
                          <a:rPr lang="en-US" altLang="zh-CN" sz="1600" b="0" i="1" smtClean="0">
                            <a:latin typeface="Cambria Math" panose="02040503050406030204" pitchFamily="18" charset="0"/>
                            <a:ea typeface="宋体" panose="02010600030101010101" pitchFamily="2" charset="-122"/>
                          </a:rPr>
                        </m:ctrlPr>
                      </m:dPr>
                      <m:e>
                        <m:r>
                          <a:rPr lang="en-US" altLang="zh-CN" sz="1600" b="0" i="1" smtClean="0">
                            <a:latin typeface="Cambria Math" panose="02040503050406030204" pitchFamily="18" charset="0"/>
                            <a:ea typeface="宋体" panose="02010600030101010101" pitchFamily="2" charset="-122"/>
                          </a:rPr>
                          <m:t>3,</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𝑟</m:t>
                            </m:r>
                          </m:e>
                          <m:sub>
                            <m:r>
                              <a:rPr lang="en-US" altLang="zh-CN" sz="1600" b="0" i="1" smtClean="0">
                                <a:latin typeface="Cambria Math" panose="02040503050406030204" pitchFamily="18" charset="0"/>
                                <a:ea typeface="宋体" panose="02010600030101010101" pitchFamily="2" charset="-122"/>
                              </a:rPr>
                              <m:t>2</m:t>
                            </m:r>
                          </m:sub>
                        </m:sSub>
                      </m:e>
                    </m:d>
                    <m:r>
                      <a:rPr lang="en-US" altLang="zh-CN" sz="1600" b="0" i="1" smtClean="0">
                        <a:latin typeface="Cambria Math" panose="02040503050406030204" pitchFamily="18" charset="0"/>
                        <a:ea typeface="宋体" panose="02010600030101010101" pitchFamily="2" charset="-122"/>
                      </a:rPr>
                      <m:t>=</m:t>
                    </m:r>
                    <m:r>
                      <a:rPr lang="en-US" altLang="zh-CN" sz="1600" i="1">
                        <a:latin typeface="Cambria Math" panose="02040503050406030204" pitchFamily="18" charset="0"/>
                        <a:ea typeface="宋体" panose="02010600030101010101" pitchFamily="2" charset="-122"/>
                      </a:rPr>
                      <m:t>𝑐h</m:t>
                    </m:r>
                    <m:d>
                      <m:dPr>
                        <m:ctrlPr>
                          <a:rPr lang="en-US" altLang="zh-CN" sz="1600" i="1">
                            <a:latin typeface="Cambria Math" panose="02040503050406030204" pitchFamily="18" charset="0"/>
                            <a:ea typeface="宋体" panose="02010600030101010101" pitchFamily="2" charset="-122"/>
                          </a:rPr>
                        </m:ctrlPr>
                      </m:dPr>
                      <m:e>
                        <m:r>
                          <a:rPr lang="en-US" altLang="zh-CN" sz="1600" i="1">
                            <a:latin typeface="Cambria Math" panose="02040503050406030204" pitchFamily="18" charset="0"/>
                            <a:ea typeface="宋体" panose="02010600030101010101" pitchFamily="2" charset="-122"/>
                          </a:rPr>
                          <m:t>2,4</m:t>
                        </m:r>
                      </m:e>
                    </m:d>
                  </m:oMath>
                </a14:m>
                <a:endParaRPr lang="en-US" altLang="zh-CN" sz="1600" i="1" dirty="0">
                  <a:latin typeface="Cambria Math" panose="02040503050406030204" pitchFamily="18" charset="0"/>
                  <a:ea typeface="宋体" panose="02010600030101010101" pitchFamily="2" charset="-122"/>
                </a:endParaRPr>
              </a:p>
              <a:p>
                <a:pPr marL="800100" lvl="1" indent="-342900">
                  <a:buFontTx/>
                  <a:buAutoNum type="arabicPeriod" startAt="2"/>
                </a:pPr>
                <a14:m>
                  <m:oMath xmlns:m="http://schemas.openxmlformats.org/officeDocument/2006/math">
                    <m:sSub>
                      <m:sSubPr>
                        <m:ctrlPr>
                          <a:rPr lang="en-US" altLang="zh-CN" sz="1600" b="0" i="1" smtClean="0">
                            <a:highlight>
                              <a:srgbClr val="FFFF00"/>
                            </a:highlight>
                            <a:latin typeface="Cambria Math" panose="02040503050406030204" pitchFamily="18" charset="0"/>
                            <a:ea typeface="宋体" panose="02010600030101010101" pitchFamily="2" charset="-122"/>
                          </a:rPr>
                        </m:ctrlPr>
                      </m:sSubPr>
                      <m:e>
                        <m:r>
                          <a:rPr lang="en-US" altLang="zh-CN" sz="1600" b="0" i="1" smtClean="0">
                            <a:highlight>
                              <a:srgbClr val="FFFF00"/>
                            </a:highlight>
                            <a:latin typeface="Cambria Math" panose="02040503050406030204" pitchFamily="18" charset="0"/>
                            <a:ea typeface="宋体" panose="02010600030101010101" pitchFamily="2" charset="-122"/>
                          </a:rPr>
                          <m:t>𝑟</m:t>
                        </m:r>
                      </m:e>
                      <m:sub>
                        <m:r>
                          <a:rPr lang="en-US" altLang="zh-CN" sz="1600" b="0" i="1" smtClean="0">
                            <a:highlight>
                              <a:srgbClr val="FFFF00"/>
                            </a:highlight>
                            <a:latin typeface="Cambria Math" panose="02040503050406030204" pitchFamily="18" charset="0"/>
                            <a:ea typeface="宋体" panose="02010600030101010101" pitchFamily="2" charset="-122"/>
                          </a:rPr>
                          <m:t>2</m:t>
                        </m:r>
                      </m:sub>
                    </m:sSub>
                    <m:r>
                      <a:rPr lang="en-US" altLang="zh-CN" sz="1600" b="0" i="1" smtClean="0">
                        <a:latin typeface="Cambria Math" panose="02040503050406030204" pitchFamily="18" charset="0"/>
                        <a:ea typeface="宋体" panose="02010600030101010101" pitchFamily="2" charset="-122"/>
                      </a:rPr>
                      <m:t>=</m:t>
                    </m:r>
                    <m:sSup>
                      <m:sSupPr>
                        <m:ctrlPr>
                          <a:rPr lang="en-US" altLang="zh-CN" sz="1600" b="0" i="1" smtClean="0">
                            <a:latin typeface="Cambria Math" panose="02040503050406030204" pitchFamily="18" charset="0"/>
                            <a:ea typeface="宋体" panose="02010600030101010101" pitchFamily="2" charset="-122"/>
                          </a:rPr>
                        </m:ctrlPr>
                      </m:sSupPr>
                      <m:e>
                        <m:r>
                          <a:rPr lang="en-US" altLang="zh-CN" sz="1600" b="0" i="1" smtClean="0">
                            <a:latin typeface="Cambria Math" panose="02040503050406030204" pitchFamily="18" charset="0"/>
                            <a:ea typeface="宋体" panose="02010600030101010101" pitchFamily="2" charset="-122"/>
                          </a:rPr>
                          <m:t>(</m:t>
                        </m:r>
                        <m:r>
                          <m:rPr>
                            <m:sty m:val="p"/>
                          </m:rPr>
                          <a:rPr lang="en-US" altLang="zh-CN" sz="1600" i="1">
                            <a:latin typeface="Cambria Math" panose="02040503050406030204" pitchFamily="18" charset="0"/>
                            <a:ea typeface="宋体" panose="02010600030101010101" pitchFamily="2" charset="-122"/>
                          </a:rPr>
                          <m:t>c</m:t>
                        </m:r>
                        <m:r>
                          <a:rPr lang="en-US" altLang="zh-CN" sz="1600" i="1">
                            <a:latin typeface="Cambria Math" panose="02040503050406030204" pitchFamily="18" charset="0"/>
                            <a:ea typeface="宋体" panose="02010600030101010101" pitchFamily="2" charset="-122"/>
                          </a:rPr>
                          <m:t>h</m:t>
                        </m:r>
                        <m:d>
                          <m:dPr>
                            <m:ctrlPr>
                              <a:rPr lang="en-US" altLang="zh-CN" sz="1600" i="1">
                                <a:latin typeface="Cambria Math" panose="02040503050406030204" pitchFamily="18" charset="0"/>
                                <a:ea typeface="宋体" panose="02010600030101010101" pitchFamily="2" charset="-122"/>
                              </a:rPr>
                            </m:ctrlPr>
                          </m:dPr>
                          <m:e>
                            <m:sSubSup>
                              <m:sSubSupPr>
                                <m:ctrlPr>
                                  <a:rPr lang="en-US" altLang="zh-CN" sz="1600" i="1">
                                    <a:latin typeface="Cambria Math" panose="02040503050406030204" pitchFamily="18" charset="0"/>
                                    <a:ea typeface="宋体" panose="02010600030101010101" pitchFamily="2" charset="-122"/>
                                  </a:rPr>
                                </m:ctrlPr>
                              </m:sSubSupPr>
                              <m:e>
                                <m:r>
                                  <a:rPr lang="en-US" altLang="zh-CN" sz="1600" i="1">
                                    <a:latin typeface="Cambria Math" panose="02040503050406030204" pitchFamily="18" charset="0"/>
                                    <a:ea typeface="宋体" panose="02010600030101010101" pitchFamily="2" charset="-122"/>
                                  </a:rPr>
                                  <m:t>h</m:t>
                                </m:r>
                              </m:e>
                              <m:sub>
                                <m:d>
                                  <m:dPr>
                                    <m:ctrlPr>
                                      <a:rPr lang="en-US" altLang="zh-CN" sz="1600" i="1">
                                        <a:latin typeface="Cambria Math" panose="02040503050406030204" pitchFamily="18" charset="0"/>
                                        <a:ea typeface="宋体" panose="02010600030101010101" pitchFamily="2" charset="-122"/>
                                      </a:rPr>
                                    </m:ctrlPr>
                                  </m:dPr>
                                  <m:e>
                                    <m:sSub>
                                      <m:sSubPr>
                                        <m:ctrlPr>
                                          <a:rPr lang="en-US" altLang="zh-CN" sz="1600" i="1">
                                            <a:latin typeface="Cambria Math" panose="02040503050406030204" pitchFamily="18" charset="0"/>
                                            <a:ea typeface="宋体" panose="02010600030101010101" pitchFamily="2" charset="-122"/>
                                          </a:rPr>
                                        </m:ctrlPr>
                                      </m:sSubPr>
                                      <m:e>
                                        <m:r>
                                          <a:rPr lang="en-US" altLang="zh-CN" sz="1600" i="1">
                                            <a:latin typeface="Cambria Math" panose="02040503050406030204" pitchFamily="18" charset="0"/>
                                            <a:ea typeface="宋体" panose="02010600030101010101" pitchFamily="2" charset="-122"/>
                                          </a:rPr>
                                          <m:t>𝑚</m:t>
                                        </m:r>
                                      </m:e>
                                      <m:sub>
                                        <m:r>
                                          <a:rPr lang="en-US" altLang="zh-CN" sz="1600" i="1">
                                            <a:latin typeface="Cambria Math" panose="02040503050406030204" pitchFamily="18" charset="0"/>
                                            <a:ea typeface="宋体" panose="02010600030101010101" pitchFamily="2" charset="-122"/>
                                          </a:rPr>
                                          <m:t>2</m:t>
                                        </m:r>
                                      </m:sub>
                                    </m:sSub>
                                  </m:e>
                                </m:d>
                              </m:sub>
                              <m:sup>
                                <m:r>
                                  <a:rPr lang="en-US" altLang="zh-CN" sz="1600" i="1">
                                    <a:latin typeface="Cambria Math" panose="02040503050406030204" pitchFamily="18" charset="0"/>
                                    <a:ea typeface="宋体" panose="02010600030101010101" pitchFamily="2" charset="-122"/>
                                  </a:rPr>
                                  <m:t>−1</m:t>
                                </m:r>
                              </m:sup>
                            </m:sSubSup>
                          </m:e>
                        </m:d>
                        <m:r>
                          <a:rPr lang="en-US" altLang="zh-CN" sz="1600" b="0" i="1" smtClean="0">
                            <a:latin typeface="Cambria Math" panose="02040503050406030204" pitchFamily="18" charset="0"/>
                            <a:ea typeface="宋体" panose="02010600030101010101" pitchFamily="2" charset="-122"/>
                          </a:rPr>
                          <m:t>)</m:t>
                        </m:r>
                      </m:e>
                      <m:sup>
                        <m:r>
                          <a:rPr lang="en-US" altLang="zh-CN" sz="1600" b="0" i="1" smtClean="0">
                            <a:latin typeface="Cambria Math" panose="02040503050406030204" pitchFamily="18" charset="0"/>
                            <a:ea typeface="宋体" panose="02010600030101010101" pitchFamily="2" charset="-122"/>
                          </a:rPr>
                          <m:t>𝑑</m:t>
                        </m:r>
                      </m:sup>
                    </m:sSup>
                    <m:r>
                      <a:rPr lang="en-US" altLang="zh-CN" sz="1600" b="0" i="1" smtClean="0">
                        <a:latin typeface="Cambria Math" panose="02040503050406030204" pitchFamily="18" charset="0"/>
                        <a:ea typeface="宋体" panose="02010600030101010101" pitchFamily="2" charset="-122"/>
                      </a:rPr>
                      <m:t>𝑚𝑜𝑑</m:t>
                    </m:r>
                    <m:r>
                      <a:rPr lang="en-US" altLang="zh-CN" sz="1600" b="0" i="1" smtClean="0">
                        <a:latin typeface="Cambria Math" panose="02040503050406030204" pitchFamily="18" charset="0"/>
                        <a:ea typeface="宋体" panose="02010600030101010101" pitchFamily="2" charset="-122"/>
                      </a:rPr>
                      <m:t> </m:t>
                    </m:r>
                    <m:r>
                      <a:rPr lang="en-US" altLang="zh-CN" sz="1600" b="0" i="1" smtClean="0">
                        <a:latin typeface="Cambria Math" panose="02040503050406030204" pitchFamily="18" charset="0"/>
                        <a:ea typeface="宋体" panose="02010600030101010101" pitchFamily="2" charset="-122"/>
                      </a:rPr>
                      <m:t>𝑛</m:t>
                    </m:r>
                    <m:sSup>
                      <m:sSupPr>
                        <m:ctrlPr>
                          <a:rPr lang="en-US" altLang="zh-CN" sz="1600" b="0" i="1" smtClean="0">
                            <a:solidFill>
                              <a:schemeClr val="tx1"/>
                            </a:solidFill>
                            <a:latin typeface="Cambria Math" panose="02040503050406030204" pitchFamily="18" charset="0"/>
                            <a:ea typeface="宋体" panose="02010600030101010101" pitchFamily="2" charset="-122"/>
                          </a:rPr>
                        </m:ctrlPr>
                      </m:sSupPr>
                      <m:e>
                        <m:r>
                          <a:rPr lang="en-US" altLang="zh-CN" sz="1600" b="0" i="1" smtClean="0">
                            <a:solidFill>
                              <a:schemeClr val="tx1"/>
                            </a:solidFill>
                            <a:latin typeface="Cambria Math" panose="02040503050406030204" pitchFamily="18" charset="0"/>
                            <a:ea typeface="宋体" panose="02010600030101010101" pitchFamily="2" charset="-122"/>
                          </a:rPr>
                          <m:t>𝑛</m:t>
                        </m:r>
                      </m:e>
                      <m:sup>
                        <m:r>
                          <a:rPr lang="en-US" altLang="zh-CN" sz="1600" b="0" i="1" smtClean="0">
                            <a:solidFill>
                              <a:schemeClr val="tx1"/>
                            </a:solidFill>
                            <a:latin typeface="Cambria Math" panose="02040503050406030204" pitchFamily="18" charset="0"/>
                            <a:ea typeface="宋体" panose="02010600030101010101" pitchFamily="2" charset="-122"/>
                          </a:rPr>
                          <m:t>′</m:t>
                        </m:r>
                      </m:sup>
                    </m:sSup>
                    <m:r>
                      <a:rPr lang="en-US" altLang="zh-CN" sz="1600" b="0" i="1" smtClean="0">
                        <a:solidFill>
                          <a:schemeClr val="tx1"/>
                        </a:solidFill>
                        <a:latin typeface="Cambria Math" panose="02040503050406030204" pitchFamily="18" charset="0"/>
                        <a:ea typeface="宋体" panose="02010600030101010101" pitchFamily="2" charset="-122"/>
                      </a:rPr>
                      <m:t>=495</m:t>
                    </m:r>
                  </m:oMath>
                </a14:m>
                <a:endParaRPr lang="en-US" altLang="zh-CN" sz="1600" b="0" i="1" dirty="0">
                  <a:latin typeface="Cambria Math" panose="02040503050406030204" pitchFamily="18" charset="0"/>
                  <a:ea typeface="宋体" panose="02010600030101010101" pitchFamily="2" charset="-122"/>
                </a:endParaRPr>
              </a:p>
            </p:txBody>
          </p:sp>
        </mc:Choice>
        <mc:Fallback>
          <p:sp>
            <p:nvSpPr>
              <p:cNvPr id="15" name="文本框 14">
                <a:extLst>
                  <a:ext uri="{FF2B5EF4-FFF2-40B4-BE49-F238E27FC236}">
                    <a16:creationId xmlns:a16="http://schemas.microsoft.com/office/drawing/2014/main" id="{BA6C6B7F-8662-4543-8EBF-F87E32563769}"/>
                  </a:ext>
                </a:extLst>
              </p:cNvPr>
              <p:cNvSpPr txBox="1">
                <a:spLocks noRot="1" noChangeAspect="1" noMove="1" noResize="1" noEditPoints="1" noAdjustHandles="1" noChangeArrowheads="1" noChangeShapeType="1" noTextEdit="1"/>
              </p:cNvSpPr>
              <p:nvPr/>
            </p:nvSpPr>
            <p:spPr>
              <a:xfrm>
                <a:off x="5606560" y="1660168"/>
                <a:ext cx="6413989" cy="3888372"/>
              </a:xfrm>
              <a:prstGeom prst="rect">
                <a:avLst/>
              </a:prstGeom>
              <a:blipFill>
                <a:blip r:embed="rId4"/>
                <a:stretch>
                  <a:fillRect l="-474" t="-469"/>
                </a:stretch>
              </a:blipFill>
              <a:ln>
                <a:solidFill>
                  <a:srgbClr val="0070C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025F006-1117-4152-8F9D-631ACD1ABF50}"/>
                  </a:ext>
                </a:extLst>
              </p:cNvPr>
              <p:cNvSpPr txBox="1"/>
              <p:nvPr/>
            </p:nvSpPr>
            <p:spPr>
              <a:xfrm>
                <a:off x="161635" y="1149046"/>
                <a:ext cx="16584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rPr>
                        <m:t>𝑒𝑥𝑎𝑚𝑝𝑙𝑒</m:t>
                      </m:r>
                      <m:r>
                        <a:rPr lang="zh-CN" altLang="en-US" i="1" dirty="0" smtClean="0">
                          <a:latin typeface="Cambria Math" panose="02040503050406030204" pitchFamily="18" charset="0"/>
                          <a:ea typeface="宋体" panose="02010600030101010101" pitchFamily="2" charset="-122"/>
                        </a:rPr>
                        <m:t>：</m:t>
                      </m:r>
                    </m:oMath>
                  </m:oMathPara>
                </a14:m>
                <a:endParaRPr lang="zh-CN" altLang="en-US"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0025F006-1117-4152-8F9D-631ACD1ABF50}"/>
                  </a:ext>
                </a:extLst>
              </p:cNvPr>
              <p:cNvSpPr txBox="1">
                <a:spLocks noRot="1" noChangeAspect="1" noMove="1" noResize="1" noEditPoints="1" noAdjustHandles="1" noChangeArrowheads="1" noChangeShapeType="1" noTextEdit="1"/>
              </p:cNvSpPr>
              <p:nvPr/>
            </p:nvSpPr>
            <p:spPr>
              <a:xfrm>
                <a:off x="161635" y="1149046"/>
                <a:ext cx="1658470" cy="369332"/>
              </a:xfrm>
              <a:prstGeom prst="rect">
                <a:avLst/>
              </a:prstGeom>
              <a:blipFill>
                <a:blip r:embed="rId5"/>
                <a:stretch>
                  <a:fillRect b="-1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625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5679</TotalTime>
  <Words>3423</Words>
  <Application>Microsoft Office PowerPoint</Application>
  <PresentationFormat>宽屏</PresentationFormat>
  <Paragraphs>368</Paragraphs>
  <Slides>26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CMBX1013</vt:lpstr>
      <vt:lpstr>CMBX1213</vt:lpstr>
      <vt:lpstr>CMR10</vt:lpstr>
      <vt:lpstr>CMR915</vt:lpstr>
      <vt:lpstr>CMSS10</vt:lpstr>
      <vt:lpstr>Roboto-Regular</vt:lpstr>
      <vt:lpstr>等线</vt:lpstr>
      <vt:lpstr>等线 Light</vt:lpstr>
      <vt:lpstr>华光行楷_CNKI</vt:lpstr>
      <vt:lpstr>华文仿宋</vt:lpstr>
      <vt:lpstr>宋体</vt:lpstr>
      <vt:lpstr>Arial</vt:lpstr>
      <vt:lpstr>Cambria Math</vt:lpstr>
      <vt:lpstr>Times New Roman</vt:lpstr>
      <vt:lpstr>Wingdings</vt:lpstr>
      <vt:lpstr>Office 主题​​</vt:lpstr>
      <vt:lpstr>Revocable Policy-Based Chameleon Hash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Revocable Policy-Based Chameleon Hash</dc:title>
  <dc:creator>李 佳薇</dc:creator>
  <cp:lastModifiedBy>李 佳薇</cp:lastModifiedBy>
  <cp:revision>91</cp:revision>
  <dcterms:created xsi:type="dcterms:W3CDTF">2022-03-12T08:01:39Z</dcterms:created>
  <dcterms:modified xsi:type="dcterms:W3CDTF">2022-03-22T14:12:59Z</dcterms:modified>
</cp:coreProperties>
</file>