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0" r:id="rId3"/>
    <p:sldId id="412" r:id="rId5"/>
    <p:sldId id="452" r:id="rId6"/>
    <p:sldId id="414" r:id="rId7"/>
    <p:sldId id="416" r:id="rId8"/>
    <p:sldId id="429" r:id="rId9"/>
    <p:sldId id="430" r:id="rId10"/>
    <p:sldId id="417" r:id="rId11"/>
    <p:sldId id="418" r:id="rId12"/>
    <p:sldId id="419" r:id="rId13"/>
    <p:sldId id="420" r:id="rId14"/>
    <p:sldId id="421" r:id="rId15"/>
    <p:sldId id="422" r:id="rId16"/>
    <p:sldId id="423" r:id="rId17"/>
    <p:sldId id="424" r:id="rId18"/>
    <p:sldId id="444" r:id="rId19"/>
    <p:sldId id="445" r:id="rId20"/>
    <p:sldId id="426" r:id="rId21"/>
    <p:sldId id="447" r:id="rId22"/>
    <p:sldId id="453" r:id="rId23"/>
    <p:sldId id="427" r:id="rId24"/>
    <p:sldId id="428" r:id="rId25"/>
    <p:sldId id="451" r:id="rId26"/>
    <p:sldId id="41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1F1F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6" Type="http://schemas.openxmlformats.org/officeDocument/2006/relationships/notesSlide" Target="../notesSlides/notesSlide14.xml"/><Relationship Id="rId15" Type="http://schemas.openxmlformats.org/officeDocument/2006/relationships/slideLayout" Target="../slideLayouts/slideLayout7.xml"/><Relationship Id="rId14" Type="http://schemas.openxmlformats.org/officeDocument/2006/relationships/image" Target="../media/image43.png"/><Relationship Id="rId13" Type="http://schemas.openxmlformats.org/officeDocument/2006/relationships/image" Target="../media/image42.png"/><Relationship Id="rId12" Type="http://schemas.openxmlformats.org/officeDocument/2006/relationships/image" Target="../media/image41.png"/><Relationship Id="rId11" Type="http://schemas.openxmlformats.org/officeDocument/2006/relationships/image" Target="../media/image40.png"/><Relationship Id="rId10" Type="http://schemas.openxmlformats.org/officeDocument/2006/relationships/image" Target="../media/image39.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7" Type="http://schemas.openxmlformats.org/officeDocument/2006/relationships/notesSlide" Target="../notesSlides/notesSlide16.xml"/><Relationship Id="rId16" Type="http://schemas.openxmlformats.org/officeDocument/2006/relationships/slideLayout" Target="../slideLayouts/slideLayout7.xml"/><Relationship Id="rId15" Type="http://schemas.openxmlformats.org/officeDocument/2006/relationships/image" Target="../media/image61.png"/><Relationship Id="rId14" Type="http://schemas.openxmlformats.org/officeDocument/2006/relationships/image" Target="../media/image60.png"/><Relationship Id="rId13" Type="http://schemas.openxmlformats.org/officeDocument/2006/relationships/image" Target="../media/image59.png"/><Relationship Id="rId12" Type="http://schemas.openxmlformats.org/officeDocument/2006/relationships/image" Target="../media/image58.png"/><Relationship Id="rId11" Type="http://schemas.openxmlformats.org/officeDocument/2006/relationships/image" Target="../media/image57.png"/><Relationship Id="rId10" Type="http://schemas.openxmlformats.org/officeDocument/2006/relationships/image" Target="../media/image56.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9" Type="http://schemas.openxmlformats.org/officeDocument/2006/relationships/image" Target="../media/image69.png"/><Relationship Id="rId8" Type="http://schemas.openxmlformats.org/officeDocument/2006/relationships/image" Target="../media/image68.png"/><Relationship Id="rId7" Type="http://schemas.openxmlformats.org/officeDocument/2006/relationships/image" Target="../media/image67.png"/><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1" Type="http://schemas.openxmlformats.org/officeDocument/2006/relationships/notesSlide" Target="../notesSlides/notesSlide17.xml"/><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image" Target="../media/image73.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6.png"/><Relationship Id="rId2" Type="http://schemas.openxmlformats.org/officeDocument/2006/relationships/image" Target="../media/image67.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0.png"/><Relationship Id="rId7" Type="http://schemas.openxmlformats.org/officeDocument/2006/relationships/image" Target="../media/image79.png"/><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0" Type="http://schemas.openxmlformats.org/officeDocument/2006/relationships/notesSlide" Target="../notesSlides/notesSlide19.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9" Type="http://schemas.openxmlformats.org/officeDocument/2006/relationships/image" Target="../media/image88.png"/><Relationship Id="rId8" Type="http://schemas.openxmlformats.org/officeDocument/2006/relationships/image" Target="../media/image87.png"/><Relationship Id="rId7" Type="http://schemas.openxmlformats.org/officeDocument/2006/relationships/image" Target="../media/image86.png"/><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3" Type="http://schemas.openxmlformats.org/officeDocument/2006/relationships/image" Target="../media/image82.png"/><Relationship Id="rId2" Type="http://schemas.openxmlformats.org/officeDocument/2006/relationships/image" Target="../media/image81.png"/><Relationship Id="rId11" Type="http://schemas.openxmlformats.org/officeDocument/2006/relationships/notesSlide" Target="../notesSlides/notesSlide21.xml"/><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89.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9" Type="http://schemas.openxmlformats.org/officeDocument/2006/relationships/image" Target="../media/image97.png"/><Relationship Id="rId8" Type="http://schemas.openxmlformats.org/officeDocument/2006/relationships/image" Target="../media/image96.png"/><Relationship Id="rId7" Type="http://schemas.openxmlformats.org/officeDocument/2006/relationships/image" Target="../media/image95.png"/><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image" Target="../media/image91.png"/><Relationship Id="rId2" Type="http://schemas.openxmlformats.org/officeDocument/2006/relationships/image" Target="../media/image90.png"/><Relationship Id="rId14" Type="http://schemas.openxmlformats.org/officeDocument/2006/relationships/notesSlide" Target="../notesSlides/notesSlide23.xml"/><Relationship Id="rId13" Type="http://schemas.openxmlformats.org/officeDocument/2006/relationships/slideLayout" Target="../slideLayouts/slideLayout7.xml"/><Relationship Id="rId12" Type="http://schemas.openxmlformats.org/officeDocument/2006/relationships/image" Target="../media/image100.png"/><Relationship Id="rId11" Type="http://schemas.openxmlformats.org/officeDocument/2006/relationships/image" Target="../media/image99.png"/><Relationship Id="rId10" Type="http://schemas.openxmlformats.org/officeDocument/2006/relationships/image" Target="../media/image98.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0" y="2743201"/>
            <a:ext cx="12192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直线"/>
          <p:cNvSpPr>
            <a:spLocks noChangeShapeType="1"/>
          </p:cNvSpPr>
          <p:nvPr/>
        </p:nvSpPr>
        <p:spPr bwMode="auto">
          <a:xfrm>
            <a:off x="1602329" y="3314574"/>
            <a:ext cx="898734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sz="3200">
              <a:cs typeface="+mn-ea"/>
              <a:sym typeface="+mn-lt"/>
            </a:endParaRPr>
          </a:p>
        </p:txBody>
      </p:sp>
      <p:sp>
        <p:nvSpPr>
          <p:cNvPr id="85" name="直线"/>
          <p:cNvSpPr>
            <a:spLocks noChangeShapeType="1"/>
          </p:cNvSpPr>
          <p:nvPr/>
        </p:nvSpPr>
        <p:spPr bwMode="auto">
          <a:xfrm>
            <a:off x="1602329" y="4563271"/>
            <a:ext cx="898734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sz="3200">
              <a:cs typeface="+mn-ea"/>
              <a:sym typeface="+mn-lt"/>
            </a:endParaRPr>
          </a:p>
        </p:txBody>
      </p:sp>
      <p:sp>
        <p:nvSpPr>
          <p:cNvPr id="86" name="主标题"/>
          <p:cNvSpPr>
            <a:spLocks noChangeArrowheads="1" noChangeShapeType="1" noTextEdit="1"/>
          </p:cNvSpPr>
          <p:nvPr/>
        </p:nvSpPr>
        <p:spPr bwMode="auto">
          <a:xfrm>
            <a:off x="1602105" y="3178810"/>
            <a:ext cx="9551670" cy="1549400"/>
          </a:xfrm>
          <a:prstGeom prst="rect">
            <a:avLst/>
          </a:prstGeom>
        </p:spPr>
        <p:txBody>
          <a:bodyPr wrap="none" fromWordArt="1"/>
          <a:lstStyle/>
          <a:p>
            <a:pPr algn="ctr" fontAlgn="base">
              <a:spcBef>
                <a:spcPct val="0"/>
              </a:spcBef>
              <a:spcAft>
                <a:spcPct val="0"/>
              </a:spcAft>
            </a:pPr>
            <a:r>
              <a:rPr lang="en-US" altLang="zh-CN" sz="4800" b="1" kern="10" spc="300" dirty="0">
                <a:solidFill>
                  <a:schemeClr val="bg1"/>
                </a:solidFill>
                <a:cs typeface="+mn-ea"/>
                <a:sym typeface="+mn-lt"/>
              </a:rPr>
              <a:t>Optimally Secure Tweakable </a:t>
            </a:r>
            <a:endParaRPr lang="en-US" altLang="zh-CN" sz="4800" b="1" kern="10" spc="300" dirty="0">
              <a:solidFill>
                <a:schemeClr val="bg1"/>
              </a:solidFill>
              <a:cs typeface="+mn-ea"/>
              <a:sym typeface="+mn-lt"/>
            </a:endParaRPr>
          </a:p>
          <a:p>
            <a:pPr algn="ctr" fontAlgn="base">
              <a:spcBef>
                <a:spcPct val="0"/>
              </a:spcBef>
              <a:spcAft>
                <a:spcPct val="0"/>
              </a:spcAft>
            </a:pPr>
            <a:r>
              <a:rPr lang="en-US" altLang="zh-CN" sz="4800" b="1" kern="10" spc="300" dirty="0">
                <a:solidFill>
                  <a:schemeClr val="bg1"/>
                </a:solidFill>
                <a:cs typeface="+mn-ea"/>
                <a:sym typeface="+mn-lt"/>
              </a:rPr>
              <a:t>Blockciphers</a:t>
            </a:r>
            <a:endParaRPr lang="en-US" altLang="zh-CN" sz="4800" b="1" kern="10" spc="300" dirty="0">
              <a:solidFill>
                <a:schemeClr val="bg1"/>
              </a:solidFill>
              <a:cs typeface="+mn-ea"/>
              <a:sym typeface="+mn-lt"/>
            </a:endParaRPr>
          </a:p>
        </p:txBody>
      </p:sp>
      <p:sp>
        <p:nvSpPr>
          <p:cNvPr id="87" name="1"/>
          <p:cNvSpPr txBox="1">
            <a:spLocks noChangeArrowheads="1"/>
          </p:cNvSpPr>
          <p:nvPr>
            <p:custDataLst>
              <p:tags r:id="rId1"/>
            </p:custDataLst>
          </p:nvPr>
        </p:nvSpPr>
        <p:spPr bwMode="auto">
          <a:xfrm>
            <a:off x="2861697" y="4957874"/>
            <a:ext cx="6468607" cy="460375"/>
          </a:xfrm>
          <a:prstGeom prst="rect">
            <a:avLst/>
          </a:prstGeom>
          <a:noFill/>
          <a:ln w="9525">
            <a:noFill/>
            <a:miter lim="800000"/>
          </a:ln>
        </p:spPr>
        <p:txBody>
          <a:bodyPr wrap="square">
            <a:spAutoFit/>
          </a:bodyPr>
          <a:lstStyle>
            <a:lvl1pPr>
              <a:defRPr sz="1400">
                <a:solidFill>
                  <a:schemeClr val="tx1"/>
                </a:solidFill>
                <a:latin typeface="微软雅黑" panose="020B0503020204020204" pitchFamily="34" charset="-122"/>
                <a:ea typeface="微软雅黑" panose="020B0503020204020204" pitchFamily="34" charset="-122"/>
              </a:defRPr>
            </a:lvl1pPr>
            <a:lvl2pPr marL="742950" indent="-285750">
              <a:defRPr sz="1400">
                <a:solidFill>
                  <a:schemeClr val="tx1"/>
                </a:solidFill>
                <a:latin typeface="微软雅黑" panose="020B0503020204020204" pitchFamily="34" charset="-122"/>
                <a:ea typeface="微软雅黑" panose="020B0503020204020204" pitchFamily="34" charset="-122"/>
              </a:defRPr>
            </a:lvl2pPr>
            <a:lvl3pPr marL="1143000" indent="-228600">
              <a:defRPr sz="1400">
                <a:solidFill>
                  <a:schemeClr val="tx1"/>
                </a:solidFill>
                <a:latin typeface="微软雅黑" panose="020B0503020204020204" pitchFamily="34" charset="-122"/>
                <a:ea typeface="微软雅黑" panose="020B0503020204020204" pitchFamily="34" charset="-122"/>
              </a:defRPr>
            </a:lvl3pPr>
            <a:lvl4pPr marL="1600200" indent="-228600">
              <a:defRPr sz="1400">
                <a:solidFill>
                  <a:schemeClr val="tx1"/>
                </a:solidFill>
                <a:latin typeface="微软雅黑" panose="020B0503020204020204" pitchFamily="34" charset="-122"/>
                <a:ea typeface="微软雅黑" panose="020B0503020204020204" pitchFamily="34" charset="-122"/>
              </a:defRPr>
            </a:lvl4pPr>
            <a:lvl5pPr marL="2057400" indent="-228600">
              <a:defRPr sz="1400">
                <a:solidFill>
                  <a:schemeClr val="tx1"/>
                </a:solidFill>
                <a:latin typeface="微软雅黑" panose="020B0503020204020204" pitchFamily="34" charset="-122"/>
                <a:ea typeface="微软雅黑" panose="020B0503020204020204" pitchFamily="34" charset="-122"/>
              </a:defRPr>
            </a:lvl5pPr>
            <a:lvl6pPr marL="25146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6pPr>
            <a:lvl7pPr marL="29718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7pPr>
            <a:lvl8pPr marL="34290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8pPr>
            <a:lvl9pPr marL="38862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9pPr>
          </a:lstStyle>
          <a:p>
            <a:pPr algn="ctr" eaLnBrk="1" fontAlgn="base" hangingPunct="1">
              <a:buClrTx/>
              <a:buSzTx/>
              <a:buFontTx/>
              <a:buNone/>
            </a:pPr>
            <a:r>
              <a:rPr lang="en-US" altLang="zh-CN" sz="2400" b="1" dirty="0">
                <a:solidFill>
                  <a:schemeClr val="bg1"/>
                </a:solidFill>
                <a:latin typeface="+mn-lt"/>
                <a:ea typeface="+mn-ea"/>
                <a:cs typeface="+mn-ea"/>
                <a:sym typeface="+mn-lt"/>
              </a:rPr>
              <a:t>FSE 2015</a:t>
            </a:r>
            <a:endParaRPr lang="en-US" altLang="zh-CN" sz="2400" b="1" dirty="0">
              <a:solidFill>
                <a:schemeClr val="bg1"/>
              </a:solidFill>
              <a:latin typeface="+mn-lt"/>
              <a:ea typeface="+mn-ea"/>
              <a:cs typeface="+mn-ea"/>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5614" y="691935"/>
            <a:ext cx="1500016" cy="1500016"/>
          </a:xfrm>
          <a:prstGeom prst="rect">
            <a:avLst/>
          </a:prstGeom>
        </p:spPr>
      </p:pic>
      <p:sp>
        <p:nvSpPr>
          <p:cNvPr id="4" name="1"/>
          <p:cNvSpPr txBox="1">
            <a:spLocks noChangeArrowheads="1"/>
          </p:cNvSpPr>
          <p:nvPr>
            <p:custDataLst>
              <p:tags r:id="rId3"/>
            </p:custDataLst>
          </p:nvPr>
        </p:nvSpPr>
        <p:spPr bwMode="auto">
          <a:xfrm>
            <a:off x="2861697" y="5825284"/>
            <a:ext cx="6468607" cy="460375"/>
          </a:xfrm>
          <a:prstGeom prst="rect">
            <a:avLst/>
          </a:prstGeom>
          <a:noFill/>
          <a:ln w="9525">
            <a:noFill/>
            <a:miter lim="800000"/>
          </a:ln>
        </p:spPr>
        <p:txBody>
          <a:bodyPr wrap="square">
            <a:spAutoFit/>
          </a:bodyPr>
          <a:lstStyle>
            <a:lvl1pPr>
              <a:defRPr sz="1400">
                <a:solidFill>
                  <a:schemeClr val="tx1"/>
                </a:solidFill>
                <a:latin typeface="微软雅黑" panose="020B0503020204020204" pitchFamily="34" charset="-122"/>
                <a:ea typeface="微软雅黑" panose="020B0503020204020204" pitchFamily="34" charset="-122"/>
              </a:defRPr>
            </a:lvl1pPr>
            <a:lvl2pPr marL="742950" indent="-285750">
              <a:defRPr sz="1400">
                <a:solidFill>
                  <a:schemeClr val="tx1"/>
                </a:solidFill>
                <a:latin typeface="微软雅黑" panose="020B0503020204020204" pitchFamily="34" charset="-122"/>
                <a:ea typeface="微软雅黑" panose="020B0503020204020204" pitchFamily="34" charset="-122"/>
              </a:defRPr>
            </a:lvl2pPr>
            <a:lvl3pPr marL="1143000" indent="-228600">
              <a:defRPr sz="1400">
                <a:solidFill>
                  <a:schemeClr val="tx1"/>
                </a:solidFill>
                <a:latin typeface="微软雅黑" panose="020B0503020204020204" pitchFamily="34" charset="-122"/>
                <a:ea typeface="微软雅黑" panose="020B0503020204020204" pitchFamily="34" charset="-122"/>
              </a:defRPr>
            </a:lvl3pPr>
            <a:lvl4pPr marL="1600200" indent="-228600">
              <a:defRPr sz="1400">
                <a:solidFill>
                  <a:schemeClr val="tx1"/>
                </a:solidFill>
                <a:latin typeface="微软雅黑" panose="020B0503020204020204" pitchFamily="34" charset="-122"/>
                <a:ea typeface="微软雅黑" panose="020B0503020204020204" pitchFamily="34" charset="-122"/>
              </a:defRPr>
            </a:lvl4pPr>
            <a:lvl5pPr marL="2057400" indent="-228600">
              <a:defRPr sz="1400">
                <a:solidFill>
                  <a:schemeClr val="tx1"/>
                </a:solidFill>
                <a:latin typeface="微软雅黑" panose="020B0503020204020204" pitchFamily="34" charset="-122"/>
                <a:ea typeface="微软雅黑" panose="020B0503020204020204" pitchFamily="34" charset="-122"/>
              </a:defRPr>
            </a:lvl5pPr>
            <a:lvl6pPr marL="25146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6pPr>
            <a:lvl7pPr marL="29718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7pPr>
            <a:lvl8pPr marL="34290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8pPr>
            <a:lvl9pPr marL="38862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9pPr>
          </a:lstStyle>
          <a:p>
            <a:pPr algn="ctr" eaLnBrk="1" fontAlgn="base" hangingPunct="1">
              <a:buClrTx/>
              <a:buSzTx/>
              <a:buFontTx/>
              <a:buNone/>
            </a:pPr>
            <a:r>
              <a:rPr lang="zh-CN" altLang="en-US" sz="2400" dirty="0">
                <a:solidFill>
                  <a:schemeClr val="bg1"/>
                </a:solidFill>
                <a:latin typeface="+mn-lt"/>
                <a:ea typeface="+mn-ea"/>
                <a:cs typeface="+mn-ea"/>
                <a:sym typeface="+mn-lt"/>
              </a:rPr>
              <a:t>汇报人：李佳薇</a:t>
            </a:r>
            <a:endParaRPr lang="zh-CN" altLang="en-US" sz="2400" dirty="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right)">
                                      <p:cBhvr>
                                        <p:cTn id="15" dur="500"/>
                                        <p:tgtEl>
                                          <p:spTgt spid="85"/>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26667"/>
                                  </p:iterate>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childTnLst>
                          </p:cTn>
                        </p:par>
                        <p:par>
                          <p:cTn id="20" fill="hold">
                            <p:stCondLst>
                              <p:cond delay="7066"/>
                            </p:stCondLst>
                            <p:childTnLst>
                              <p:par>
                                <p:cTn id="21" presetID="53" presetClass="entr" presetSubtype="16" fill="hold" grpId="0"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750" fill="hold"/>
                                        <p:tgtEl>
                                          <p:spTgt spid="87"/>
                                        </p:tgtEl>
                                        <p:attrNameLst>
                                          <p:attrName>ppt_w</p:attrName>
                                        </p:attrNameLst>
                                      </p:cBhvr>
                                      <p:tavLst>
                                        <p:tav tm="0">
                                          <p:val>
                                            <p:fltVal val="0"/>
                                          </p:val>
                                        </p:tav>
                                        <p:tav tm="100000">
                                          <p:val>
                                            <p:strVal val="#ppt_w"/>
                                          </p:val>
                                        </p:tav>
                                      </p:tavLst>
                                    </p:anim>
                                    <p:anim calcmode="lin" valueType="num">
                                      <p:cBhvr>
                                        <p:cTn id="24" dur="750" fill="hold"/>
                                        <p:tgtEl>
                                          <p:spTgt spid="87"/>
                                        </p:tgtEl>
                                        <p:attrNameLst>
                                          <p:attrName>ppt_h</p:attrName>
                                        </p:attrNameLst>
                                      </p:cBhvr>
                                      <p:tavLst>
                                        <p:tav tm="0">
                                          <p:val>
                                            <p:fltVal val="0"/>
                                          </p:val>
                                        </p:tav>
                                        <p:tav tm="100000">
                                          <p:val>
                                            <p:strVal val="#ppt_h"/>
                                          </p:val>
                                        </p:tav>
                                      </p:tavLst>
                                    </p:anim>
                                    <p:animEffect transition="in" filter="fade">
                                      <p:cBhvr>
                                        <p:cTn id="25" dur="750"/>
                                        <p:tgtEl>
                                          <p:spTgt spid="87"/>
                                        </p:tgtEl>
                                      </p:cBhvr>
                                    </p:animEffect>
                                  </p:childTnLst>
                                </p:cTn>
                              </p:par>
                            </p:childTnLst>
                          </p:cTn>
                        </p:par>
                        <p:par>
                          <p:cTn id="26" fill="hold">
                            <p:stCondLst>
                              <p:cond delay="8066"/>
                            </p:stCondLst>
                            <p:childTnLst>
                              <p:par>
                                <p:cTn id="27" presetID="53" presetClass="entr" presetSubtype="16"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750" fill="hold"/>
                                        <p:tgtEl>
                                          <p:spTgt spid="4"/>
                                        </p:tgtEl>
                                        <p:attrNameLst>
                                          <p:attrName>ppt_w</p:attrName>
                                        </p:attrNameLst>
                                      </p:cBhvr>
                                      <p:tavLst>
                                        <p:tav tm="0">
                                          <p:val>
                                            <p:fltVal val="0"/>
                                          </p:val>
                                        </p:tav>
                                        <p:tav tm="100000">
                                          <p:val>
                                            <p:strVal val="#ppt_w"/>
                                          </p:val>
                                        </p:tav>
                                      </p:tavLst>
                                    </p:anim>
                                    <p:anim calcmode="lin" valueType="num">
                                      <p:cBhvr>
                                        <p:cTn id="30" dur="750" fill="hold"/>
                                        <p:tgtEl>
                                          <p:spTgt spid="4"/>
                                        </p:tgtEl>
                                        <p:attrNameLst>
                                          <p:attrName>ppt_h</p:attrName>
                                        </p:attrNameLst>
                                      </p:cBhvr>
                                      <p:tavLst>
                                        <p:tav tm="0">
                                          <p:val>
                                            <p:fltVal val="0"/>
                                          </p:val>
                                        </p:tav>
                                        <p:tav tm="100000">
                                          <p:val>
                                            <p:strVal val="#ppt_h"/>
                                          </p:val>
                                        </p:tav>
                                      </p:tavLst>
                                    </p:anim>
                                    <p:animEffect transition="in" filter="fade">
                                      <p:cBhvr>
                                        <p:cTn id="3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4" grpId="0" bldLvl="0" animBg="1"/>
      <p:bldP spid="85" grpId="0" bldLvl="0" animBg="1"/>
      <p:bldP spid="86" grpId="0"/>
      <p:bldP spid="87"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01825" cy="521970"/>
            </a:xfrm>
            <a:prstGeom prst="rect">
              <a:avLst/>
            </a:prstGeom>
          </p:spPr>
          <p:txBody>
            <a:bodyPr wrap="none">
              <a:spAutoFit/>
            </a:bodyPr>
            <a:lstStyle/>
            <a:p>
              <a:pPr algn="l"/>
              <a:r>
                <a:rPr lang="en-US" altLang="zh-CN" sz="2800" b="1" i="1" dirty="0">
                  <a:solidFill>
                    <a:schemeClr val="tx1">
                      <a:lumMod val="75000"/>
                      <a:lumOff val="25000"/>
                    </a:schemeClr>
                  </a:solidFill>
                  <a:cs typeface="+mn-ea"/>
                  <a:sym typeface="+mn-lt"/>
                </a:rPr>
                <a:t>2</a:t>
              </a:r>
              <a:r>
                <a:rPr lang="en-US" altLang="zh-CN" sz="2800" dirty="0">
                  <a:solidFill>
                    <a:schemeClr val="tx1">
                      <a:lumMod val="75000"/>
                      <a:lumOff val="25000"/>
                    </a:schemeClr>
                  </a:solidFill>
                  <a:cs typeface="+mn-ea"/>
                  <a:sym typeface="+mn-lt"/>
                </a:rPr>
                <a:t> </a:t>
              </a:r>
              <a:r>
                <a:rPr lang="zh-CN" altLang="en-US" sz="2800" b="1" dirty="0">
                  <a:solidFill>
                    <a:schemeClr val="tx1">
                      <a:lumMod val="75000"/>
                      <a:lumOff val="25000"/>
                    </a:schemeClr>
                  </a:solidFill>
                  <a:cs typeface="+mn-ea"/>
                  <a:sym typeface="+mn-lt"/>
                </a:rPr>
                <a:t>通用设计</a:t>
              </a:r>
              <a:endParaRPr lang="zh-CN" altLang="en-US" sz="2800" b="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41655" y="1013460"/>
            <a:ext cx="10511790" cy="396938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我们首先给出一个可调整的ρ ≥ 1的分组密码设计    。它由经典分组密码   的ρ调用与任意混合函数</a:t>
            </a:r>
            <a:r>
              <a:rPr lang="zh-CN" sz="2800">
                <a:latin typeface="仿宋" panose="02010609060101010101" charset="-122"/>
                <a:ea typeface="仿宋" panose="02010609060101010101" charset="-122"/>
                <a:cs typeface="仿宋" panose="02010609060101010101" charset="-122"/>
              </a:rPr>
              <a:t>组成</a:t>
            </a:r>
            <a:r>
              <a:rPr sz="2800">
                <a:latin typeface="仿宋" panose="02010609060101010101" charset="-122"/>
                <a:ea typeface="仿宋" panose="02010609060101010101" charset="-122"/>
                <a:cs typeface="仿宋" panose="02010609060101010101" charset="-122"/>
              </a:rPr>
              <a:t>，生成原始调用的输入，并生成可调整密码的最终输出。</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为了保证    的可逆性，我们对混合函数提出了一个有效条件，并且只考虑符合这个条件的混合函数。接下来，我们考虑    的各种实例。</a:t>
            </a:r>
            <a:endParaRPr sz="2800">
              <a:latin typeface="仿宋" panose="02010609060101010101" charset="-122"/>
              <a:ea typeface="仿宋" panose="02010609060101010101" charset="-122"/>
              <a:cs typeface="仿宋" panose="02010609060101010101" charset="-122"/>
            </a:endParaRPr>
          </a:p>
          <a:p>
            <a:r>
              <a:rPr sz="2800" b="1">
                <a:latin typeface="仿宋" panose="02010609060101010101" charset="-122"/>
                <a:ea typeface="仿宋" panose="02010609060101010101" charset="-122"/>
                <a:cs typeface="仿宋" panose="02010609060101010101" charset="-122"/>
              </a:rPr>
              <a:t>    一个线性混合的分组密码调用</a:t>
            </a:r>
            <a:r>
              <a:rPr sz="2800">
                <a:latin typeface="仿宋" panose="02010609060101010101" charset="-122"/>
                <a:ea typeface="仿宋" panose="02010609060101010101" charset="-122"/>
                <a:cs typeface="仿宋" panose="02010609060101010101" charset="-122"/>
              </a:rPr>
              <a:t>。</a:t>
            </a:r>
            <a:r>
              <a:rPr lang="zh-CN" sz="2800">
                <a:latin typeface="仿宋" panose="02010609060101010101" charset="-122"/>
                <a:ea typeface="仿宋" panose="02010609060101010101" charset="-122"/>
                <a:cs typeface="仿宋" panose="02010609060101010101" charset="-122"/>
              </a:rPr>
              <a:t>考虑</a:t>
            </a:r>
            <a:r>
              <a:rPr sz="2800">
                <a:latin typeface="仿宋" panose="02010609060101010101" charset="-122"/>
                <a:ea typeface="仿宋" panose="02010609060101010101" charset="-122"/>
                <a:cs typeface="仿宋" panose="02010609060101010101" charset="-122"/>
              </a:rPr>
              <a:t>ρ = 1的情况， 混合函数是有限域    上的线性映射，并且证明这种形式的任何可调整的</a:t>
            </a:r>
            <a:r>
              <a:rPr lang="zh-CN" sz="2800">
                <a:latin typeface="仿宋" panose="02010609060101010101" charset="-122"/>
                <a:ea typeface="仿宋" panose="02010609060101010101" charset="-122"/>
                <a:cs typeface="仿宋" panose="02010609060101010101" charset="-122"/>
              </a:rPr>
              <a:t>分组</a:t>
            </a:r>
            <a:r>
              <a:rPr sz="2800">
                <a:latin typeface="仿宋" panose="02010609060101010101" charset="-122"/>
                <a:ea typeface="仿宋" panose="02010609060101010101" charset="-122"/>
                <a:cs typeface="仿宋" panose="02010609060101010101" charset="-122"/>
              </a:rPr>
              <a:t>密码都可以</a:t>
            </a:r>
            <a:r>
              <a:rPr lang="zh-CN" sz="2800">
                <a:latin typeface="仿宋" panose="02010609060101010101" charset="-122"/>
                <a:ea typeface="仿宋" panose="02010609060101010101" charset="-122"/>
                <a:cs typeface="仿宋" panose="02010609060101010101" charset="-122"/>
              </a:rPr>
              <a:t>实现</a:t>
            </a:r>
            <a:r>
              <a:rPr sz="2800">
                <a:latin typeface="仿宋" panose="02010609060101010101" charset="-122"/>
                <a:ea typeface="仿宋" panose="02010609060101010101" charset="-122"/>
                <a:cs typeface="仿宋" panose="02010609060101010101" charset="-122"/>
              </a:rPr>
              <a:t>总复杂度约为    。</a:t>
            </a:r>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9387205" y="1013460"/>
            <a:ext cx="561975" cy="487680"/>
          </a:xfrm>
          <a:prstGeom prst="rect">
            <a:avLst/>
          </a:prstGeom>
        </p:spPr>
      </p:pic>
      <p:pic>
        <p:nvPicPr>
          <p:cNvPr id="7" name="图片 6"/>
          <p:cNvPicPr>
            <a:picLocks noChangeAspect="1"/>
          </p:cNvPicPr>
          <p:nvPr/>
        </p:nvPicPr>
        <p:blipFill>
          <a:blip r:embed="rId3"/>
          <a:stretch>
            <a:fillRect/>
          </a:stretch>
        </p:blipFill>
        <p:spPr>
          <a:xfrm>
            <a:off x="3119755" y="1468120"/>
            <a:ext cx="395605" cy="411480"/>
          </a:xfrm>
          <a:prstGeom prst="rect">
            <a:avLst/>
          </a:prstGeom>
        </p:spPr>
      </p:pic>
      <p:pic>
        <p:nvPicPr>
          <p:cNvPr id="8" name="图片 7"/>
          <p:cNvPicPr>
            <a:picLocks noChangeAspect="1"/>
          </p:cNvPicPr>
          <p:nvPr/>
        </p:nvPicPr>
        <p:blipFill>
          <a:blip r:embed="rId2"/>
          <a:stretch>
            <a:fillRect/>
          </a:stretch>
        </p:blipFill>
        <p:spPr>
          <a:xfrm>
            <a:off x="2724150" y="2301875"/>
            <a:ext cx="561975" cy="487680"/>
          </a:xfrm>
          <a:prstGeom prst="rect">
            <a:avLst/>
          </a:prstGeom>
        </p:spPr>
      </p:pic>
      <p:pic>
        <p:nvPicPr>
          <p:cNvPr id="9" name="图片 8"/>
          <p:cNvPicPr>
            <a:picLocks noChangeAspect="1"/>
          </p:cNvPicPr>
          <p:nvPr/>
        </p:nvPicPr>
        <p:blipFill>
          <a:blip r:embed="rId2"/>
          <a:stretch>
            <a:fillRect/>
          </a:stretch>
        </p:blipFill>
        <p:spPr>
          <a:xfrm>
            <a:off x="9620250" y="2694305"/>
            <a:ext cx="561975" cy="487680"/>
          </a:xfrm>
          <a:prstGeom prst="rect">
            <a:avLst/>
          </a:prstGeom>
        </p:spPr>
      </p:pic>
      <p:pic>
        <p:nvPicPr>
          <p:cNvPr id="10" name="图片 9"/>
          <p:cNvPicPr>
            <a:picLocks noChangeAspect="1"/>
          </p:cNvPicPr>
          <p:nvPr/>
        </p:nvPicPr>
        <p:blipFill>
          <a:blip r:embed="rId4"/>
          <a:stretch>
            <a:fillRect/>
          </a:stretch>
        </p:blipFill>
        <p:spPr>
          <a:xfrm>
            <a:off x="2357755" y="4035425"/>
            <a:ext cx="762000" cy="431165"/>
          </a:xfrm>
          <a:prstGeom prst="rect">
            <a:avLst/>
          </a:prstGeom>
        </p:spPr>
      </p:pic>
      <p:pic>
        <p:nvPicPr>
          <p:cNvPr id="11" name="图片 10"/>
          <p:cNvPicPr>
            <a:picLocks noChangeAspect="1"/>
          </p:cNvPicPr>
          <p:nvPr/>
        </p:nvPicPr>
        <p:blipFill>
          <a:blip r:embed="rId5"/>
          <a:stretch>
            <a:fillRect/>
          </a:stretch>
        </p:blipFill>
        <p:spPr>
          <a:xfrm>
            <a:off x="5927725" y="4466590"/>
            <a:ext cx="749300" cy="51562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01825" cy="521970"/>
            </a:xfrm>
            <a:prstGeom prst="rect">
              <a:avLst/>
            </a:prstGeom>
          </p:spPr>
          <p:txBody>
            <a:bodyPr wrap="none">
              <a:spAutoFit/>
            </a:bodyPr>
            <a:lstStyle/>
            <a:p>
              <a:pPr algn="l"/>
              <a:r>
                <a:rPr lang="en-US" altLang="zh-CN" sz="2800" b="1" i="1" dirty="0">
                  <a:solidFill>
                    <a:schemeClr val="tx1">
                      <a:lumMod val="75000"/>
                      <a:lumOff val="25000"/>
                    </a:schemeClr>
                  </a:solidFill>
                  <a:cs typeface="+mn-ea"/>
                  <a:sym typeface="+mn-lt"/>
                </a:rPr>
                <a:t>2</a:t>
              </a:r>
              <a:r>
                <a:rPr lang="en-US" altLang="zh-CN" sz="2800" dirty="0">
                  <a:solidFill>
                    <a:schemeClr val="tx1">
                      <a:lumMod val="75000"/>
                      <a:lumOff val="25000"/>
                    </a:schemeClr>
                  </a:solidFill>
                  <a:cs typeface="+mn-ea"/>
                  <a:sym typeface="+mn-lt"/>
                </a:rPr>
                <a:t> </a:t>
              </a:r>
              <a:r>
                <a:rPr lang="zh-CN" altLang="en-US" sz="2800" b="1" dirty="0">
                  <a:solidFill>
                    <a:schemeClr val="tx1">
                      <a:lumMod val="75000"/>
                      <a:lumOff val="25000"/>
                    </a:schemeClr>
                  </a:solidFill>
                  <a:cs typeface="+mn-ea"/>
                  <a:sym typeface="+mn-lt"/>
                </a:rPr>
                <a:t>通用设计</a:t>
              </a:r>
              <a:endParaRPr lang="zh-CN" altLang="en-US" sz="2800" b="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181483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b="1">
                <a:latin typeface="仿宋" panose="02010609060101010101" charset="-122"/>
                <a:ea typeface="仿宋" panose="02010609060101010101" charset="-122"/>
                <a:cs typeface="仿宋" panose="02010609060101010101" charset="-122"/>
              </a:rPr>
              <a:t>一个多项式混合的分组密码调用</a:t>
            </a:r>
            <a:r>
              <a:rPr sz="2800">
                <a:latin typeface="仿宋" panose="02010609060101010101" charset="-122"/>
                <a:ea typeface="仿宋" panose="02010609060101010101" charset="-122"/>
                <a:cs typeface="仿宋" panose="02010609060101010101" charset="-122"/>
              </a:rPr>
              <a:t>。接下来，我们允许混合涉及乘法的函数，并引入可调整的</a:t>
            </a:r>
            <a:r>
              <a:rPr lang="zh-CN" sz="2800">
                <a:latin typeface="仿宋" panose="02010609060101010101" charset="-122"/>
                <a:ea typeface="仿宋" panose="02010609060101010101" charset="-122"/>
                <a:cs typeface="仿宋" panose="02010609060101010101" charset="-122"/>
              </a:rPr>
              <a:t>分组</a:t>
            </a:r>
            <a:r>
              <a:rPr sz="2800">
                <a:latin typeface="仿宋" panose="02010609060101010101" charset="-122"/>
                <a:ea typeface="仿宋" panose="02010609060101010101" charset="-122"/>
                <a:cs typeface="仿宋" panose="02010609060101010101" charset="-122"/>
              </a:rPr>
              <a:t>密码 </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rcRect t="9756"/>
          <a:stretch>
            <a:fillRect/>
          </a:stretch>
        </p:blipFill>
        <p:spPr>
          <a:xfrm>
            <a:off x="2921000" y="1925320"/>
            <a:ext cx="5931535" cy="458470"/>
          </a:xfrm>
          <a:prstGeom prst="rect">
            <a:avLst/>
          </a:prstGeom>
        </p:spPr>
      </p:pic>
      <p:pic>
        <p:nvPicPr>
          <p:cNvPr id="7" name="图片 6"/>
          <p:cNvPicPr>
            <a:picLocks noChangeAspect="1"/>
          </p:cNvPicPr>
          <p:nvPr/>
        </p:nvPicPr>
        <p:blipFill>
          <a:blip r:embed="rId3"/>
          <a:stretch>
            <a:fillRect/>
          </a:stretch>
        </p:blipFill>
        <p:spPr>
          <a:xfrm>
            <a:off x="2557780" y="2489200"/>
            <a:ext cx="7076440" cy="688975"/>
          </a:xfrm>
          <a:prstGeom prst="rect">
            <a:avLst/>
          </a:prstGeom>
        </p:spPr>
      </p:pic>
      <p:pic>
        <p:nvPicPr>
          <p:cNvPr id="8" name="图片 7"/>
          <p:cNvPicPr>
            <a:picLocks noChangeAspect="1"/>
          </p:cNvPicPr>
          <p:nvPr/>
        </p:nvPicPr>
        <p:blipFill>
          <a:blip r:embed="rId4"/>
          <a:srcRect b="12886"/>
          <a:stretch>
            <a:fillRect/>
          </a:stretch>
        </p:blipFill>
        <p:spPr>
          <a:xfrm>
            <a:off x="3057525" y="3464560"/>
            <a:ext cx="5795010" cy="310769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01825" cy="521970"/>
            </a:xfrm>
            <a:prstGeom prst="rect">
              <a:avLst/>
            </a:prstGeom>
          </p:spPr>
          <p:txBody>
            <a:bodyPr wrap="none">
              <a:spAutoFit/>
            </a:bodyPr>
            <a:lstStyle/>
            <a:p>
              <a:pPr algn="l"/>
              <a:r>
                <a:rPr lang="en-US" altLang="zh-CN" sz="2800" b="1" i="1" dirty="0">
                  <a:solidFill>
                    <a:schemeClr val="tx1">
                      <a:lumMod val="75000"/>
                      <a:lumOff val="25000"/>
                    </a:schemeClr>
                  </a:solidFill>
                  <a:cs typeface="+mn-ea"/>
                  <a:sym typeface="+mn-lt"/>
                </a:rPr>
                <a:t>2</a:t>
              </a:r>
              <a:r>
                <a:rPr lang="en-US" altLang="zh-CN" sz="2800" dirty="0">
                  <a:solidFill>
                    <a:schemeClr val="tx1">
                      <a:lumMod val="75000"/>
                      <a:lumOff val="25000"/>
                    </a:schemeClr>
                  </a:solidFill>
                  <a:cs typeface="+mn-ea"/>
                  <a:sym typeface="+mn-lt"/>
                </a:rPr>
                <a:t> </a:t>
              </a:r>
              <a:r>
                <a:rPr lang="zh-CN" altLang="en-US" sz="2800" b="1" dirty="0">
                  <a:solidFill>
                    <a:schemeClr val="tx1">
                      <a:lumMod val="75000"/>
                      <a:lumOff val="25000"/>
                    </a:schemeClr>
                  </a:solidFill>
                  <a:cs typeface="+mn-ea"/>
                  <a:sym typeface="+mn-lt"/>
                </a:rPr>
                <a:t>通用设计</a:t>
              </a:r>
              <a:endParaRPr lang="zh-CN" altLang="en-US" sz="2800" b="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569277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b="1">
                <a:latin typeface="仿宋" panose="02010609060101010101" charset="-122"/>
                <a:ea typeface="仿宋" panose="02010609060101010101" charset="-122"/>
                <a:cs typeface="仿宋" panose="02010609060101010101" charset="-122"/>
              </a:rPr>
              <a:t>两个线性混合的分组密码调用</a:t>
            </a:r>
            <a:r>
              <a:rPr sz="2800">
                <a:latin typeface="仿宋" panose="02010609060101010101" charset="-122"/>
                <a:ea typeface="仿宋" panose="02010609060101010101" charset="-122"/>
                <a:cs typeface="仿宋" panose="02010609060101010101" charset="-122"/>
              </a:rPr>
              <a:t>。我们考虑ρ = 2和线性混合函数，并引入</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rcRect t="7196"/>
          <a:stretch>
            <a:fillRect/>
          </a:stretch>
        </p:blipFill>
        <p:spPr>
          <a:xfrm>
            <a:off x="3460750" y="2042795"/>
            <a:ext cx="3339465" cy="393065"/>
          </a:xfrm>
          <a:prstGeom prst="rect">
            <a:avLst/>
          </a:prstGeom>
        </p:spPr>
      </p:pic>
      <p:pic>
        <p:nvPicPr>
          <p:cNvPr id="7" name="图片 6"/>
          <p:cNvPicPr>
            <a:picLocks noChangeAspect="1"/>
          </p:cNvPicPr>
          <p:nvPr/>
        </p:nvPicPr>
        <p:blipFill>
          <a:blip r:embed="rId3"/>
          <a:stretch>
            <a:fillRect/>
          </a:stretch>
        </p:blipFill>
        <p:spPr>
          <a:xfrm>
            <a:off x="6800215" y="2042795"/>
            <a:ext cx="2233930" cy="405130"/>
          </a:xfrm>
          <a:prstGeom prst="rect">
            <a:avLst/>
          </a:prstGeom>
        </p:spPr>
      </p:pic>
      <p:pic>
        <p:nvPicPr>
          <p:cNvPr id="8" name="图片 7"/>
          <p:cNvPicPr>
            <a:picLocks noChangeAspect="1"/>
          </p:cNvPicPr>
          <p:nvPr/>
        </p:nvPicPr>
        <p:blipFill>
          <a:blip r:embed="rId4"/>
          <a:stretch>
            <a:fillRect/>
          </a:stretch>
        </p:blipFill>
        <p:spPr>
          <a:xfrm>
            <a:off x="2804160" y="2540635"/>
            <a:ext cx="6584315" cy="599440"/>
          </a:xfrm>
          <a:prstGeom prst="rect">
            <a:avLst/>
          </a:prstGeom>
        </p:spPr>
      </p:pic>
      <p:pic>
        <p:nvPicPr>
          <p:cNvPr id="9" name="图片 8"/>
          <p:cNvPicPr>
            <a:picLocks noChangeAspect="1"/>
          </p:cNvPicPr>
          <p:nvPr/>
        </p:nvPicPr>
        <p:blipFill>
          <a:blip r:embed="rId5"/>
          <a:srcRect b="14198"/>
          <a:stretch>
            <a:fillRect/>
          </a:stretch>
        </p:blipFill>
        <p:spPr>
          <a:xfrm>
            <a:off x="3259455" y="3260725"/>
            <a:ext cx="5672455" cy="288671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6" name="文本框 17"/>
          <p:cNvSpPr txBox="1"/>
          <p:nvPr/>
        </p:nvSpPr>
        <p:spPr>
          <a:xfrm>
            <a:off x="4627094" y="2729259"/>
            <a:ext cx="5814765" cy="922020"/>
          </a:xfrm>
          <a:prstGeom prst="rect">
            <a:avLst/>
          </a:prstGeom>
          <a:noFill/>
        </p:spPr>
        <p:txBody>
          <a:bodyPr wrap="square" rtlCol="0">
            <a:spAutoFit/>
          </a:bodyPr>
          <a:lstStyle/>
          <a:p>
            <a:r>
              <a:rPr lang="zh-CN" sz="5400" dirty="0">
                <a:solidFill>
                  <a:schemeClr val="bg1"/>
                </a:solidFill>
                <a:cs typeface="+mn-ea"/>
                <a:sym typeface="+mn-lt"/>
              </a:rPr>
              <a:t>模型</a:t>
            </a:r>
            <a:endParaRPr lang="zh-CN" sz="5400" dirty="0">
              <a:solidFill>
                <a:schemeClr val="bg1"/>
              </a:solidFill>
              <a:cs typeface="+mn-ea"/>
              <a:sym typeface="+mn-lt"/>
            </a:endParaRPr>
          </a:p>
        </p:txBody>
      </p:sp>
      <p:grpSp>
        <p:nvGrpSpPr>
          <p:cNvPr id="108" name="组合 107"/>
          <p:cNvGrpSpPr/>
          <p:nvPr/>
        </p:nvGrpSpPr>
        <p:grpSpPr>
          <a:xfrm>
            <a:off x="1999590" y="2133292"/>
            <a:ext cx="2114741" cy="2115265"/>
            <a:chOff x="1041891" y="2887277"/>
            <a:chExt cx="1036261" cy="1036518"/>
          </a:xfrm>
          <a:effectLst>
            <a:outerShdw blurRad="50800" dist="38100" dir="2700000" algn="tl" rotWithShape="0">
              <a:prstClr val="black">
                <a:alpha val="40000"/>
              </a:prstClr>
            </a:outerShdw>
          </a:effectLst>
        </p:grpSpPr>
        <p:sp>
          <p:nvSpPr>
            <p:cNvPr id="109" name="Oval 53"/>
            <p:cNvSpPr>
              <a:spLocks noChangeArrowheads="1"/>
            </p:cNvSpPr>
            <p:nvPr/>
          </p:nvSpPr>
          <p:spPr bwMode="auto">
            <a:xfrm>
              <a:off x="1041891" y="2887277"/>
              <a:ext cx="1036261" cy="1036518"/>
            </a:xfrm>
            <a:prstGeom prst="ellipse">
              <a:avLst/>
            </a:prstGeom>
            <a:solidFill>
              <a:srgbClr val="0066B3"/>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10" name="Text Box 58"/>
            <p:cNvSpPr txBox="1">
              <a:spLocks noChangeArrowheads="1"/>
            </p:cNvSpPr>
            <p:nvPr/>
          </p:nvSpPr>
          <p:spPr bwMode="auto">
            <a:xfrm>
              <a:off x="1168620" y="3051118"/>
              <a:ext cx="782803" cy="70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8800" dirty="0" smtClean="0">
                  <a:solidFill>
                    <a:schemeClr val="bg1"/>
                  </a:solidFill>
                  <a:cs typeface="+mn-ea"/>
                  <a:sym typeface="+mn-lt"/>
                </a:rPr>
                <a:t>03</a:t>
              </a:r>
              <a:endParaRPr lang="en-US" altLang="zh-CN" sz="8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1)">
                                      <p:cBhvr>
                                        <p:cTn id="11" dur="650"/>
                                        <p:tgtEl>
                                          <p:spTgt spid="10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3 </a:t>
              </a:r>
              <a:r>
                <a:rPr lang="zh-CN" altLang="en-US" sz="2800" b="1" i="1" dirty="0">
                  <a:solidFill>
                    <a:schemeClr val="tx1">
                      <a:lumMod val="75000"/>
                      <a:lumOff val="25000"/>
                    </a:schemeClr>
                  </a:solidFill>
                  <a:cs typeface="+mn-ea"/>
                  <a:sym typeface="+mn-lt"/>
                </a:rPr>
                <a:t>模型</a:t>
              </a:r>
              <a:endParaRPr lang="zh-CN" altLang="en-US"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86740" y="1003935"/>
            <a:ext cx="10511790" cy="3969385"/>
          </a:xfrm>
          <a:prstGeom prst="rect">
            <a:avLst/>
          </a:prstGeom>
          <a:noFill/>
        </p:spPr>
        <p:txBody>
          <a:bodyPr wrap="square" rtlCol="0" anchor="t">
            <a:spAutoFit/>
          </a:bodyPr>
          <a:p>
            <a:r>
              <a:rPr sz="2800">
                <a:latin typeface="仿宋" panose="02010609060101010101" charset="-122"/>
                <a:ea typeface="仿宋" panose="02010609060101010101" charset="-122"/>
                <a:cs typeface="仿宋" panose="02010609060101010101" charset="-122"/>
              </a:rPr>
              <a:t>    按      我们表示长度为n的</a:t>
            </a:r>
            <a:r>
              <a:rPr lang="zh-CN" sz="2800">
                <a:latin typeface="仿宋" panose="02010609060101010101" charset="-122"/>
                <a:ea typeface="仿宋" panose="02010609060101010101" charset="-122"/>
                <a:cs typeface="仿宋" panose="02010609060101010101" charset="-122"/>
              </a:rPr>
              <a:t>字符</a:t>
            </a:r>
            <a:r>
              <a:rPr sz="2800">
                <a:latin typeface="仿宋" panose="02010609060101010101" charset="-122"/>
                <a:ea typeface="仿宋" panose="02010609060101010101" charset="-122"/>
                <a:cs typeface="仿宋" panose="02010609060101010101" charset="-122"/>
              </a:rPr>
              <a:t>串的集合。设    为</a:t>
            </a:r>
            <a:r>
              <a:rPr lang="zh-CN" sz="2800">
                <a:latin typeface="仿宋" panose="02010609060101010101" charset="-122"/>
                <a:ea typeface="仿宋" panose="02010609060101010101" charset="-122"/>
                <a:cs typeface="仿宋" panose="02010609060101010101" charset="-122"/>
              </a:rPr>
              <a:t>有限</a:t>
            </a:r>
            <a:r>
              <a:rPr sz="2800">
                <a:latin typeface="仿宋" panose="02010609060101010101" charset="-122"/>
                <a:ea typeface="仿宋" panose="02010609060101010101" charset="-122"/>
                <a:cs typeface="仿宋" panose="02010609060101010101" charset="-122"/>
              </a:rPr>
              <a:t>域 。我们从     和     有限域元素</a:t>
            </a:r>
            <a:r>
              <a:rPr lang="zh-CN" sz="2800">
                <a:latin typeface="仿宋" panose="02010609060101010101" charset="-122"/>
                <a:ea typeface="仿宋" panose="02010609060101010101" charset="-122"/>
                <a:cs typeface="仿宋" panose="02010609060101010101" charset="-122"/>
              </a:rPr>
              <a:t>中确定字符串</a:t>
            </a:r>
            <a:r>
              <a:rPr sz="2800">
                <a:latin typeface="仿宋" panose="02010609060101010101" charset="-122"/>
                <a:ea typeface="仿宋" panose="02010609060101010101" charset="-122"/>
                <a:cs typeface="仿宋" panose="02010609060101010101" charset="-122"/>
              </a:rPr>
              <a:t>。</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这是通过表示字符串                     来实现的多项式</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sym typeface="+mn-ea"/>
            </a:endParaRPr>
          </a:p>
          <a:p>
            <a:r>
              <a:rPr sz="2800">
                <a:latin typeface="仿宋" panose="02010609060101010101" charset="-122"/>
                <a:ea typeface="仿宋" panose="02010609060101010101" charset="-122"/>
                <a:cs typeface="仿宋" panose="02010609060101010101" charset="-122"/>
                <a:sym typeface="+mn-ea"/>
              </a:rPr>
              <a:t>    考虑</a:t>
            </a:r>
            <a:r>
              <a:rPr lang="zh-CN" sz="2800">
                <a:latin typeface="仿宋" panose="02010609060101010101" charset="-122"/>
                <a:ea typeface="仿宋" panose="02010609060101010101" charset="-122"/>
                <a:cs typeface="仿宋" panose="02010609060101010101" charset="-122"/>
                <a:sym typeface="+mn-ea"/>
              </a:rPr>
              <a:t>到        ，        </a:t>
            </a:r>
            <a:r>
              <a:rPr sz="2800">
                <a:latin typeface="仿宋" panose="02010609060101010101" charset="-122"/>
                <a:ea typeface="仿宋" panose="02010609060101010101" charset="-122"/>
                <a:cs typeface="仿宋" panose="02010609060101010101" charset="-122"/>
              </a:rPr>
              <a:t>和      之间还存在一一对应关系</a:t>
            </a:r>
            <a:r>
              <a:rPr 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对于        我们定义加法     作为多项式                  的加法。乘法     是 关于用于表示      的不可约多项式f(x)定义:  </a:t>
            </a:r>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1707515" y="1003935"/>
            <a:ext cx="991870" cy="495935"/>
          </a:xfrm>
          <a:prstGeom prst="rect">
            <a:avLst/>
          </a:prstGeom>
        </p:spPr>
      </p:pic>
      <p:pic>
        <p:nvPicPr>
          <p:cNvPr id="8" name="图片 7"/>
          <p:cNvPicPr>
            <a:picLocks noChangeAspect="1"/>
          </p:cNvPicPr>
          <p:nvPr/>
        </p:nvPicPr>
        <p:blipFill>
          <a:blip r:embed="rId3"/>
          <a:stretch>
            <a:fillRect/>
          </a:stretch>
        </p:blipFill>
        <p:spPr>
          <a:xfrm>
            <a:off x="8696325" y="1003935"/>
            <a:ext cx="775970" cy="445770"/>
          </a:xfrm>
          <a:prstGeom prst="rect">
            <a:avLst/>
          </a:prstGeom>
        </p:spPr>
      </p:pic>
      <p:pic>
        <p:nvPicPr>
          <p:cNvPr id="9" name="图片 8"/>
          <p:cNvPicPr>
            <a:picLocks noChangeAspect="1"/>
          </p:cNvPicPr>
          <p:nvPr/>
        </p:nvPicPr>
        <p:blipFill>
          <a:blip r:embed="rId4"/>
          <a:stretch>
            <a:fillRect/>
          </a:stretch>
        </p:blipFill>
        <p:spPr>
          <a:xfrm>
            <a:off x="1707515" y="1499870"/>
            <a:ext cx="834390" cy="431800"/>
          </a:xfrm>
          <a:prstGeom prst="rect">
            <a:avLst/>
          </a:prstGeom>
        </p:spPr>
      </p:pic>
      <p:pic>
        <p:nvPicPr>
          <p:cNvPr id="10" name="图片 9"/>
          <p:cNvPicPr>
            <a:picLocks noChangeAspect="1"/>
          </p:cNvPicPr>
          <p:nvPr/>
        </p:nvPicPr>
        <p:blipFill>
          <a:blip r:embed="rId3"/>
          <a:stretch>
            <a:fillRect/>
          </a:stretch>
        </p:blipFill>
        <p:spPr>
          <a:xfrm>
            <a:off x="2954020" y="1449705"/>
            <a:ext cx="775970" cy="445770"/>
          </a:xfrm>
          <a:prstGeom prst="rect">
            <a:avLst/>
          </a:prstGeom>
        </p:spPr>
      </p:pic>
      <p:pic>
        <p:nvPicPr>
          <p:cNvPr id="11" name="图片 10"/>
          <p:cNvPicPr>
            <a:picLocks noChangeAspect="1"/>
          </p:cNvPicPr>
          <p:nvPr/>
        </p:nvPicPr>
        <p:blipFill>
          <a:blip r:embed="rId5"/>
          <a:stretch>
            <a:fillRect/>
          </a:stretch>
        </p:blipFill>
        <p:spPr>
          <a:xfrm>
            <a:off x="4584700" y="1931670"/>
            <a:ext cx="3542665" cy="398780"/>
          </a:xfrm>
          <a:prstGeom prst="rect">
            <a:avLst/>
          </a:prstGeom>
        </p:spPr>
      </p:pic>
      <p:pic>
        <p:nvPicPr>
          <p:cNvPr id="13" name="图片 12"/>
          <p:cNvPicPr>
            <a:picLocks noChangeAspect="1"/>
          </p:cNvPicPr>
          <p:nvPr/>
        </p:nvPicPr>
        <p:blipFill>
          <a:blip r:embed="rId6"/>
          <a:srcRect t="16000"/>
          <a:stretch>
            <a:fillRect/>
          </a:stretch>
        </p:blipFill>
        <p:spPr>
          <a:xfrm>
            <a:off x="2954020" y="2503805"/>
            <a:ext cx="5302885" cy="471805"/>
          </a:xfrm>
          <a:prstGeom prst="rect">
            <a:avLst/>
          </a:prstGeom>
        </p:spPr>
      </p:pic>
      <p:pic>
        <p:nvPicPr>
          <p:cNvPr id="14" name="图片 13"/>
          <p:cNvPicPr>
            <a:picLocks noChangeAspect="1"/>
          </p:cNvPicPr>
          <p:nvPr/>
        </p:nvPicPr>
        <p:blipFill>
          <a:blip r:embed="rId7"/>
          <a:srcRect t="12770"/>
          <a:stretch>
            <a:fillRect/>
          </a:stretch>
        </p:blipFill>
        <p:spPr>
          <a:xfrm>
            <a:off x="4289425" y="3241040"/>
            <a:ext cx="1275080" cy="367665"/>
          </a:xfrm>
          <a:prstGeom prst="rect">
            <a:avLst/>
          </a:prstGeom>
        </p:spPr>
      </p:pic>
      <p:pic>
        <p:nvPicPr>
          <p:cNvPr id="15" name="图片 14"/>
          <p:cNvPicPr>
            <a:picLocks noChangeAspect="1"/>
          </p:cNvPicPr>
          <p:nvPr/>
        </p:nvPicPr>
        <p:blipFill>
          <a:blip r:embed="rId8"/>
          <a:stretch>
            <a:fillRect/>
          </a:stretch>
        </p:blipFill>
        <p:spPr>
          <a:xfrm>
            <a:off x="5942330" y="3148965"/>
            <a:ext cx="1061720" cy="459740"/>
          </a:xfrm>
          <a:prstGeom prst="rect">
            <a:avLst/>
          </a:prstGeom>
        </p:spPr>
      </p:pic>
      <p:pic>
        <p:nvPicPr>
          <p:cNvPr id="16" name="图片 15"/>
          <p:cNvPicPr>
            <a:picLocks noChangeAspect="1"/>
          </p:cNvPicPr>
          <p:nvPr/>
        </p:nvPicPr>
        <p:blipFill>
          <a:blip r:embed="rId9"/>
          <a:srcRect t="12434"/>
          <a:stretch>
            <a:fillRect/>
          </a:stretch>
        </p:blipFill>
        <p:spPr>
          <a:xfrm>
            <a:off x="2406015" y="3241040"/>
            <a:ext cx="1457325" cy="375920"/>
          </a:xfrm>
          <a:prstGeom prst="rect">
            <a:avLst/>
          </a:prstGeom>
        </p:spPr>
      </p:pic>
      <p:pic>
        <p:nvPicPr>
          <p:cNvPr id="17" name="图片 16"/>
          <p:cNvPicPr>
            <a:picLocks noChangeAspect="1"/>
          </p:cNvPicPr>
          <p:nvPr/>
        </p:nvPicPr>
        <p:blipFill>
          <a:blip r:embed="rId10"/>
          <a:srcRect t="10350"/>
          <a:stretch>
            <a:fillRect/>
          </a:stretch>
        </p:blipFill>
        <p:spPr>
          <a:xfrm>
            <a:off x="1427480" y="3616960"/>
            <a:ext cx="1114425" cy="390525"/>
          </a:xfrm>
          <a:prstGeom prst="rect">
            <a:avLst/>
          </a:prstGeom>
        </p:spPr>
      </p:pic>
      <p:pic>
        <p:nvPicPr>
          <p:cNvPr id="18" name="图片 17"/>
          <p:cNvPicPr>
            <a:picLocks noChangeAspect="1"/>
          </p:cNvPicPr>
          <p:nvPr/>
        </p:nvPicPr>
        <p:blipFill>
          <a:blip r:embed="rId11"/>
          <a:stretch>
            <a:fillRect/>
          </a:stretch>
        </p:blipFill>
        <p:spPr>
          <a:xfrm>
            <a:off x="7691120" y="3616960"/>
            <a:ext cx="2919730" cy="390525"/>
          </a:xfrm>
          <a:prstGeom prst="rect">
            <a:avLst/>
          </a:prstGeom>
        </p:spPr>
      </p:pic>
      <p:pic>
        <p:nvPicPr>
          <p:cNvPr id="19" name="图片 18"/>
          <p:cNvPicPr>
            <a:picLocks noChangeAspect="1"/>
          </p:cNvPicPr>
          <p:nvPr/>
        </p:nvPicPr>
        <p:blipFill>
          <a:blip r:embed="rId12"/>
          <a:stretch>
            <a:fillRect/>
          </a:stretch>
        </p:blipFill>
        <p:spPr>
          <a:xfrm>
            <a:off x="2696845" y="4007485"/>
            <a:ext cx="875665" cy="455295"/>
          </a:xfrm>
          <a:prstGeom prst="rect">
            <a:avLst/>
          </a:prstGeom>
        </p:spPr>
      </p:pic>
      <p:pic>
        <p:nvPicPr>
          <p:cNvPr id="20" name="图片 19"/>
          <p:cNvPicPr>
            <a:picLocks noChangeAspect="1"/>
          </p:cNvPicPr>
          <p:nvPr/>
        </p:nvPicPr>
        <p:blipFill>
          <a:blip r:embed="rId13"/>
          <a:stretch>
            <a:fillRect/>
          </a:stretch>
        </p:blipFill>
        <p:spPr>
          <a:xfrm>
            <a:off x="4890135" y="3608705"/>
            <a:ext cx="825500" cy="421640"/>
          </a:xfrm>
          <a:prstGeom prst="rect">
            <a:avLst/>
          </a:prstGeom>
        </p:spPr>
      </p:pic>
      <p:pic>
        <p:nvPicPr>
          <p:cNvPr id="21" name="图片 20"/>
          <p:cNvPicPr>
            <a:picLocks noChangeAspect="1"/>
          </p:cNvPicPr>
          <p:nvPr/>
        </p:nvPicPr>
        <p:blipFill>
          <a:blip r:embed="rId3"/>
          <a:stretch>
            <a:fillRect/>
          </a:stretch>
        </p:blipFill>
        <p:spPr>
          <a:xfrm>
            <a:off x="6499860" y="4007485"/>
            <a:ext cx="775970" cy="445770"/>
          </a:xfrm>
          <a:prstGeom prst="rect">
            <a:avLst/>
          </a:prstGeom>
        </p:spPr>
      </p:pic>
      <p:pic>
        <p:nvPicPr>
          <p:cNvPr id="7" name="图片 6"/>
          <p:cNvPicPr>
            <a:picLocks noChangeAspect="1"/>
          </p:cNvPicPr>
          <p:nvPr/>
        </p:nvPicPr>
        <p:blipFill>
          <a:blip r:embed="rId14"/>
          <a:stretch>
            <a:fillRect/>
          </a:stretch>
        </p:blipFill>
        <p:spPr>
          <a:xfrm>
            <a:off x="1272540" y="4462780"/>
            <a:ext cx="2783205" cy="40005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439864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3 </a:t>
              </a:r>
              <a:r>
                <a:rPr lang="zh-CN" altLang="en-US" sz="2800" b="1" i="1" dirty="0">
                  <a:solidFill>
                    <a:schemeClr val="tx1">
                      <a:lumMod val="75000"/>
                      <a:lumOff val="25000"/>
                    </a:schemeClr>
                  </a:solidFill>
                  <a:cs typeface="+mn-ea"/>
                  <a:sym typeface="+mn-lt"/>
                </a:rPr>
                <a:t>模型</a:t>
              </a:r>
              <a:r>
                <a:rPr lang="en-US" altLang="zh-CN" sz="2800" b="1" i="1" dirty="0">
                  <a:solidFill>
                    <a:schemeClr val="tx1">
                      <a:lumMod val="75000"/>
                      <a:lumOff val="25000"/>
                    </a:schemeClr>
                  </a:solidFill>
                  <a:cs typeface="+mn-ea"/>
                  <a:sym typeface="+mn-lt"/>
                </a:rPr>
                <a:t>---------</a:t>
              </a:r>
              <a:r>
                <a:rPr lang="zh-CN" sz="2800" b="1">
                  <a:latin typeface="仿宋" panose="02010609060101010101" charset="-122"/>
                  <a:ea typeface="仿宋" panose="02010609060101010101" charset="-122"/>
                  <a:cs typeface="仿宋" panose="02010609060101010101" charset="-122"/>
                  <a:sym typeface="+mn-ea"/>
                </a:rPr>
                <a:t>区分器</a:t>
              </a:r>
              <a:r>
                <a:rPr sz="2800" b="1">
                  <a:latin typeface="仿宋" panose="02010609060101010101" charset="-122"/>
                  <a:ea typeface="仿宋" panose="02010609060101010101" charset="-122"/>
                  <a:cs typeface="仿宋" panose="02010609060101010101" charset="-122"/>
                  <a:sym typeface="+mn-ea"/>
                </a:rPr>
                <a:t>和优势</a:t>
              </a:r>
              <a:endParaRPr lang="en-US" altLang="zh-CN"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3107690"/>
          </a:xfrm>
          <a:prstGeom prst="rect">
            <a:avLst/>
          </a:prstGeom>
          <a:noFill/>
        </p:spPr>
        <p:txBody>
          <a:bodyPr wrap="square" rtlCol="0" anchor="t">
            <a:spAutoFit/>
          </a:bodyPr>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在整个工作中，区分器D是计算无界的概率算法。它被授予对一个或多个        的查询访问权，这意味着它可以自适应地对</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进行一定量的查询。在这之后与        通信时，</a:t>
            </a:r>
            <a:r>
              <a:rPr lang="zh-CN" sz="2800">
                <a:latin typeface="仿宋" panose="02010609060101010101" charset="-122"/>
                <a:ea typeface="仿宋" panose="02010609060101010101" charset="-122"/>
                <a:cs typeface="仿宋" panose="02010609060101010101" charset="-122"/>
              </a:rPr>
              <a:t>区分</a:t>
            </a:r>
            <a:r>
              <a:rPr sz="2800">
                <a:latin typeface="仿宋" panose="02010609060101010101" charset="-122"/>
                <a:ea typeface="仿宋" panose="02010609060101010101" charset="-122"/>
                <a:cs typeface="仿宋" panose="02010609060101010101" charset="-122"/>
              </a:rPr>
              <a:t>器输出0或1。对于两个不同的       ，</a:t>
            </a:r>
            <a:r>
              <a:rPr lang="zh-CN" sz="2800">
                <a:latin typeface="仿宋" panose="02010609060101010101" charset="-122"/>
                <a:ea typeface="仿宋" panose="02010609060101010101" charset="-122"/>
                <a:cs typeface="仿宋" panose="02010609060101010101" charset="-122"/>
              </a:rPr>
              <a:t>和   </a:t>
            </a:r>
            <a:r>
              <a:rPr sz="2800">
                <a:latin typeface="仿宋" panose="02010609060101010101" charset="-122"/>
                <a:ea typeface="仿宋" panose="02010609060101010101" charset="-122"/>
                <a:cs typeface="仿宋" panose="02010609060101010101" charset="-122"/>
              </a:rPr>
              <a:t>我们定义了D在区分两个世界的优势</a:t>
            </a:r>
            <a:r>
              <a:rPr lang="zh-CN" sz="2800">
                <a:latin typeface="仿宋" panose="02010609060101010101" charset="-122"/>
                <a:ea typeface="仿宋" panose="02010609060101010101" charset="-122"/>
                <a:cs typeface="仿宋" panose="02010609060101010101" charset="-122"/>
              </a:rPr>
              <a:t>为</a:t>
            </a:r>
            <a:endParaRPr lang="zh-CN" sz="2800">
              <a:latin typeface="仿宋" panose="02010609060101010101" charset="-122"/>
              <a:ea typeface="仿宋" panose="02010609060101010101" charset="-122"/>
              <a:cs typeface="仿宋" panose="02010609060101010101" charset="-122"/>
            </a:endParaRPr>
          </a:p>
          <a:p>
            <a:r>
              <a:rPr lang="zh-CN" sz="2800">
                <a:latin typeface="仿宋" panose="02010609060101010101" charset="-122"/>
                <a:ea typeface="仿宋" panose="02010609060101010101" charset="-122"/>
                <a:cs typeface="仿宋" panose="02010609060101010101" charset="-122"/>
              </a:rPr>
              <a:t>              </a:t>
            </a:r>
            <a:endParaRPr lang="zh-CN"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2412365" y="1915160"/>
            <a:ext cx="1393825" cy="422910"/>
          </a:xfrm>
          <a:prstGeom prst="rect">
            <a:avLst/>
          </a:prstGeom>
        </p:spPr>
      </p:pic>
      <p:pic>
        <p:nvPicPr>
          <p:cNvPr id="7" name="图片 6"/>
          <p:cNvPicPr>
            <a:picLocks noChangeAspect="1"/>
          </p:cNvPicPr>
          <p:nvPr/>
        </p:nvPicPr>
        <p:blipFill>
          <a:blip r:embed="rId2"/>
          <a:stretch>
            <a:fillRect/>
          </a:stretch>
        </p:blipFill>
        <p:spPr>
          <a:xfrm>
            <a:off x="647065" y="2338070"/>
            <a:ext cx="1251585" cy="379730"/>
          </a:xfrm>
          <a:prstGeom prst="rect">
            <a:avLst/>
          </a:prstGeom>
        </p:spPr>
      </p:pic>
      <p:pic>
        <p:nvPicPr>
          <p:cNvPr id="8" name="图片 7"/>
          <p:cNvPicPr>
            <a:picLocks noChangeAspect="1"/>
          </p:cNvPicPr>
          <p:nvPr/>
        </p:nvPicPr>
        <p:blipFill>
          <a:blip r:embed="rId2"/>
          <a:stretch>
            <a:fillRect/>
          </a:stretch>
        </p:blipFill>
        <p:spPr>
          <a:xfrm>
            <a:off x="6939280" y="2338070"/>
            <a:ext cx="1255395" cy="381000"/>
          </a:xfrm>
          <a:prstGeom prst="rect">
            <a:avLst/>
          </a:prstGeom>
        </p:spPr>
      </p:pic>
      <p:pic>
        <p:nvPicPr>
          <p:cNvPr id="9" name="图片 8"/>
          <p:cNvPicPr>
            <a:picLocks noChangeAspect="1"/>
          </p:cNvPicPr>
          <p:nvPr/>
        </p:nvPicPr>
        <p:blipFill>
          <a:blip r:embed="rId3"/>
          <a:stretch>
            <a:fillRect/>
          </a:stretch>
        </p:blipFill>
        <p:spPr>
          <a:xfrm>
            <a:off x="4962525" y="2839720"/>
            <a:ext cx="1400175" cy="377190"/>
          </a:xfrm>
          <a:prstGeom prst="rect">
            <a:avLst/>
          </a:prstGeom>
        </p:spPr>
      </p:pic>
      <p:pic>
        <p:nvPicPr>
          <p:cNvPr id="10" name="图片 9"/>
          <p:cNvPicPr>
            <a:picLocks noChangeAspect="1"/>
          </p:cNvPicPr>
          <p:nvPr/>
        </p:nvPicPr>
        <p:blipFill>
          <a:blip r:embed="rId4"/>
          <a:stretch>
            <a:fillRect/>
          </a:stretch>
        </p:blipFill>
        <p:spPr>
          <a:xfrm>
            <a:off x="6830695" y="2819400"/>
            <a:ext cx="361315" cy="397510"/>
          </a:xfrm>
          <a:prstGeom prst="rect">
            <a:avLst/>
          </a:prstGeom>
        </p:spPr>
      </p:pic>
      <p:pic>
        <p:nvPicPr>
          <p:cNvPr id="11" name="图片 10"/>
          <p:cNvPicPr>
            <a:picLocks noChangeAspect="1"/>
          </p:cNvPicPr>
          <p:nvPr/>
        </p:nvPicPr>
        <p:blipFill>
          <a:blip r:embed="rId5"/>
          <a:stretch>
            <a:fillRect/>
          </a:stretch>
        </p:blipFill>
        <p:spPr>
          <a:xfrm>
            <a:off x="3486785" y="3634105"/>
            <a:ext cx="4787265" cy="49784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642556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3 </a:t>
              </a:r>
              <a:r>
                <a:rPr lang="zh-CN" altLang="en-US" sz="2800" b="1" i="1" dirty="0">
                  <a:solidFill>
                    <a:schemeClr val="tx1">
                      <a:lumMod val="75000"/>
                      <a:lumOff val="25000"/>
                    </a:schemeClr>
                  </a:solidFill>
                  <a:cs typeface="+mn-ea"/>
                  <a:sym typeface="+mn-lt"/>
                </a:rPr>
                <a:t>模型</a:t>
              </a:r>
              <a:r>
                <a:rPr lang="en-US" altLang="zh-CN" sz="2800" b="1" i="1" dirty="0">
                  <a:solidFill>
                    <a:schemeClr val="tx1">
                      <a:lumMod val="75000"/>
                      <a:lumOff val="25000"/>
                    </a:schemeClr>
                  </a:solidFill>
                  <a:cs typeface="+mn-ea"/>
                  <a:sym typeface="+mn-lt"/>
                </a:rPr>
                <a:t>--------</a:t>
              </a:r>
              <a:r>
                <a:rPr lang="zh-CN" sz="2800" b="1">
                  <a:latin typeface="仿宋" panose="02010609060101010101" charset="-122"/>
                  <a:ea typeface="仿宋" panose="02010609060101010101" charset="-122"/>
                  <a:cs typeface="仿宋" panose="02010609060101010101" charset="-122"/>
                  <a:sym typeface="+mn-ea"/>
                </a:rPr>
                <a:t>分组</a:t>
              </a:r>
              <a:r>
                <a:rPr sz="2800" b="1">
                  <a:latin typeface="仿宋" panose="02010609060101010101" charset="-122"/>
                  <a:ea typeface="仿宋" panose="02010609060101010101" charset="-122"/>
                  <a:cs typeface="仿宋" panose="02010609060101010101" charset="-122"/>
                  <a:sym typeface="+mn-ea"/>
                </a:rPr>
                <a:t>密码和可调整</a:t>
              </a:r>
              <a:r>
                <a:rPr lang="zh-CN" sz="2800" b="1">
                  <a:latin typeface="仿宋" panose="02010609060101010101" charset="-122"/>
                  <a:ea typeface="仿宋" panose="02010609060101010101" charset="-122"/>
                  <a:cs typeface="仿宋" panose="02010609060101010101" charset="-122"/>
                  <a:sym typeface="+mn-ea"/>
                </a:rPr>
                <a:t>分组</a:t>
              </a:r>
              <a:r>
                <a:rPr sz="2800" b="1">
                  <a:latin typeface="仿宋" panose="02010609060101010101" charset="-122"/>
                  <a:ea typeface="仿宋" panose="02010609060101010101" charset="-122"/>
                  <a:cs typeface="仿宋" panose="02010609060101010101" charset="-122"/>
                  <a:sym typeface="+mn-ea"/>
                </a:rPr>
                <a:t>密码</a:t>
              </a:r>
              <a:endParaRPr lang="en-US" altLang="zh-CN"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436245" y="1003935"/>
            <a:ext cx="10904220" cy="3538220"/>
          </a:xfrm>
          <a:prstGeom prst="rect">
            <a:avLst/>
          </a:prstGeom>
          <a:noFill/>
        </p:spPr>
        <p:txBody>
          <a:bodyPr wrap="square" rtlCol="0" anchor="t">
            <a:spAutoFit/>
          </a:bodyPr>
          <a:p>
            <a:r>
              <a:rPr sz="2800">
                <a:latin typeface="仿宋" panose="02010609060101010101" charset="-122"/>
                <a:ea typeface="仿宋" panose="02010609060101010101" charset="-122"/>
                <a:cs typeface="仿宋" panose="02010609060101010101" charset="-122"/>
              </a:rPr>
              <a:t>     </a:t>
            </a:r>
            <a:r>
              <a:rPr lang="zh-CN" sz="2800">
                <a:solidFill>
                  <a:srgbClr val="FF0000"/>
                </a:solidFill>
                <a:latin typeface="仿宋" panose="02010609060101010101" charset="-122"/>
                <a:ea typeface="仿宋" panose="02010609060101010101" charset="-122"/>
                <a:cs typeface="仿宋" panose="02010609060101010101" charset="-122"/>
              </a:rPr>
              <a:t>分组</a:t>
            </a:r>
            <a:r>
              <a:rPr sz="2800">
                <a:solidFill>
                  <a:srgbClr val="FF0000"/>
                </a:solidFill>
                <a:latin typeface="仿宋" panose="02010609060101010101" charset="-122"/>
                <a:ea typeface="仿宋" panose="02010609060101010101" charset="-122"/>
                <a:cs typeface="仿宋" panose="02010609060101010101" charset="-122"/>
              </a:rPr>
              <a:t>密码</a:t>
            </a:r>
            <a:r>
              <a:rPr sz="2800">
                <a:latin typeface="仿宋" panose="02010609060101010101" charset="-122"/>
                <a:ea typeface="仿宋" panose="02010609060101010101" charset="-122"/>
                <a:cs typeface="仿宋" panose="02010609060101010101" charset="-122"/>
              </a:rPr>
              <a:t>               </a:t>
            </a:r>
            <a:r>
              <a:rPr lang="zh-CN" sz="2800">
                <a:latin typeface="仿宋" panose="02010609060101010101" charset="-122"/>
                <a:ea typeface="仿宋" panose="02010609060101010101" charset="-122"/>
                <a:cs typeface="仿宋" panose="02010609060101010101" charset="-122"/>
              </a:rPr>
              <a:t>表示</a:t>
            </a:r>
            <a:r>
              <a:rPr sz="2800">
                <a:latin typeface="仿宋" panose="02010609060101010101" charset="-122"/>
                <a:ea typeface="仿宋" panose="02010609060101010101" charset="-122"/>
                <a:cs typeface="仿宋" panose="02010609060101010101" charset="-122"/>
              </a:rPr>
              <a:t>:</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对于每个密钥                    是   上的一个置换，它的逆     。我们用        表示所有这类分组密码的集合。</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r>
              <a:rPr sz="2800">
                <a:solidFill>
                  <a:srgbClr val="FF0000"/>
                </a:solidFill>
                <a:latin typeface="仿宋" panose="02010609060101010101" charset="-122"/>
                <a:ea typeface="仿宋" panose="02010609060101010101" charset="-122"/>
                <a:cs typeface="仿宋" panose="02010609060101010101" charset="-122"/>
              </a:rPr>
              <a:t>可调整的分组密码</a:t>
            </a:r>
            <a:r>
              <a:rPr sz="2800">
                <a:latin typeface="仿宋" panose="02010609060101010101" charset="-122"/>
                <a:ea typeface="仿宋" panose="02010609060101010101" charset="-122"/>
                <a:cs typeface="仿宋" panose="02010609060101010101" charset="-122"/>
              </a:rPr>
              <a:t>                  </a:t>
            </a:r>
            <a:r>
              <a:rPr lang="zh-CN" sz="2800">
                <a:latin typeface="仿宋" panose="02010609060101010101" charset="-122"/>
                <a:ea typeface="仿宋" panose="02010609060101010101" charset="-122"/>
                <a:cs typeface="仿宋" panose="02010609060101010101" charset="-122"/>
              </a:rPr>
              <a:t>表示</a:t>
            </a:r>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对于每一个     和每一个微调       ，函数              </a:t>
            </a:r>
            <a:r>
              <a:rPr lang="zh-CN" sz="2800">
                <a:latin typeface="仿宋" panose="02010609060101010101" charset="-122"/>
                <a:ea typeface="仿宋" panose="02010609060101010101" charset="-122"/>
                <a:cs typeface="仿宋" panose="02010609060101010101" charset="-122"/>
              </a:rPr>
              <a:t>是在   上的置换</a:t>
            </a:r>
            <a:r>
              <a:rPr sz="2800">
                <a:latin typeface="仿宋" panose="02010609060101010101" charset="-122"/>
                <a:ea typeface="仿宋" panose="02010609060101010101" charset="-122"/>
                <a:cs typeface="仿宋" panose="02010609060101010101" charset="-122"/>
              </a:rPr>
              <a:t>，它的逆      。让       是所有函数          </a:t>
            </a:r>
            <a:r>
              <a:rPr sz="2800">
                <a:latin typeface="仿宋" panose="02010609060101010101" charset="-122"/>
                <a:ea typeface="仿宋" panose="02010609060101010101" charset="-122"/>
                <a:cs typeface="仿宋" panose="02010609060101010101" charset="-122"/>
                <a:sym typeface="+mn-ea"/>
              </a:rPr>
              <a:t> </a:t>
            </a:r>
            <a:r>
              <a:rPr lang="zh-CN" sz="2800">
                <a:latin typeface="仿宋" panose="02010609060101010101" charset="-122"/>
                <a:ea typeface="仿宋" panose="02010609060101010101" charset="-122"/>
                <a:cs typeface="仿宋" panose="02010609060101010101" charset="-122"/>
                <a:sym typeface="+mn-ea"/>
              </a:rPr>
              <a:t>在   </a:t>
            </a:r>
            <a:r>
              <a:rPr sz="2800">
                <a:latin typeface="仿宋" panose="02010609060101010101" charset="-122"/>
                <a:ea typeface="仿宋" panose="02010609060101010101" charset="-122"/>
                <a:cs typeface="仿宋" panose="02010609060101010101" charset="-122"/>
                <a:sym typeface="+mn-ea"/>
              </a:rPr>
              <a:t>上的置换</a:t>
            </a:r>
            <a:r>
              <a:rPr sz="2800">
                <a:latin typeface="仿宋" panose="02010609060101010101" charset="-122"/>
                <a:ea typeface="仿宋" panose="02010609060101010101" charset="-122"/>
                <a:cs typeface="仿宋" panose="02010609060101010101" charset="-122"/>
              </a:rPr>
              <a:t>的集合，使得对于所有          。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3062605" y="1003935"/>
            <a:ext cx="2386965" cy="412115"/>
          </a:xfrm>
          <a:prstGeom prst="rect">
            <a:avLst/>
          </a:prstGeom>
        </p:spPr>
      </p:pic>
      <p:pic>
        <p:nvPicPr>
          <p:cNvPr id="7" name="图片 6"/>
          <p:cNvPicPr>
            <a:picLocks noChangeAspect="1"/>
          </p:cNvPicPr>
          <p:nvPr/>
        </p:nvPicPr>
        <p:blipFill>
          <a:blip r:embed="rId3"/>
          <a:stretch>
            <a:fillRect/>
          </a:stretch>
        </p:blipFill>
        <p:spPr>
          <a:xfrm>
            <a:off x="3772535" y="1416050"/>
            <a:ext cx="967740" cy="437515"/>
          </a:xfrm>
          <a:prstGeom prst="rect">
            <a:avLst/>
          </a:prstGeom>
        </p:spPr>
      </p:pic>
      <p:pic>
        <p:nvPicPr>
          <p:cNvPr id="8" name="图片 7"/>
          <p:cNvPicPr>
            <a:picLocks noChangeAspect="1"/>
          </p:cNvPicPr>
          <p:nvPr/>
        </p:nvPicPr>
        <p:blipFill>
          <a:blip r:embed="rId4"/>
          <a:srcRect t="15298"/>
          <a:stretch>
            <a:fillRect/>
          </a:stretch>
        </p:blipFill>
        <p:spPr>
          <a:xfrm>
            <a:off x="5103495" y="1505585"/>
            <a:ext cx="1985010" cy="379095"/>
          </a:xfrm>
          <a:prstGeom prst="rect">
            <a:avLst/>
          </a:prstGeom>
        </p:spPr>
      </p:pic>
      <p:pic>
        <p:nvPicPr>
          <p:cNvPr id="9" name="图片 8"/>
          <p:cNvPicPr>
            <a:picLocks noChangeAspect="1"/>
          </p:cNvPicPr>
          <p:nvPr/>
        </p:nvPicPr>
        <p:blipFill>
          <a:blip r:embed="rId5"/>
          <a:stretch>
            <a:fillRect/>
          </a:stretch>
        </p:blipFill>
        <p:spPr>
          <a:xfrm>
            <a:off x="7609840" y="1476375"/>
            <a:ext cx="419100" cy="317500"/>
          </a:xfrm>
          <a:prstGeom prst="rect">
            <a:avLst/>
          </a:prstGeom>
        </p:spPr>
      </p:pic>
      <p:pic>
        <p:nvPicPr>
          <p:cNvPr id="10" name="图片 9"/>
          <p:cNvPicPr>
            <a:picLocks noChangeAspect="1"/>
          </p:cNvPicPr>
          <p:nvPr/>
        </p:nvPicPr>
        <p:blipFill>
          <a:blip r:embed="rId6"/>
          <a:stretch>
            <a:fillRect/>
          </a:stretch>
        </p:blipFill>
        <p:spPr>
          <a:xfrm>
            <a:off x="1082040" y="1974850"/>
            <a:ext cx="780415" cy="409575"/>
          </a:xfrm>
          <a:prstGeom prst="rect">
            <a:avLst/>
          </a:prstGeom>
        </p:spPr>
      </p:pic>
      <p:pic>
        <p:nvPicPr>
          <p:cNvPr id="11" name="图片 10"/>
          <p:cNvPicPr>
            <a:picLocks noChangeAspect="1"/>
          </p:cNvPicPr>
          <p:nvPr/>
        </p:nvPicPr>
        <p:blipFill>
          <a:blip r:embed="rId7"/>
          <a:stretch>
            <a:fillRect/>
          </a:stretch>
        </p:blipFill>
        <p:spPr>
          <a:xfrm>
            <a:off x="3334385" y="1884680"/>
            <a:ext cx="1279525" cy="377190"/>
          </a:xfrm>
          <a:prstGeom prst="rect">
            <a:avLst/>
          </a:prstGeom>
        </p:spPr>
      </p:pic>
      <p:pic>
        <p:nvPicPr>
          <p:cNvPr id="13" name="图片 12"/>
          <p:cNvPicPr>
            <a:picLocks noChangeAspect="1"/>
          </p:cNvPicPr>
          <p:nvPr/>
        </p:nvPicPr>
        <p:blipFill>
          <a:blip r:embed="rId8"/>
          <a:stretch>
            <a:fillRect/>
          </a:stretch>
        </p:blipFill>
        <p:spPr>
          <a:xfrm>
            <a:off x="4379595" y="2355215"/>
            <a:ext cx="3021330" cy="431800"/>
          </a:xfrm>
          <a:prstGeom prst="rect">
            <a:avLst/>
          </a:prstGeom>
        </p:spPr>
      </p:pic>
      <p:pic>
        <p:nvPicPr>
          <p:cNvPr id="14" name="图片 13"/>
          <p:cNvPicPr>
            <a:picLocks noChangeAspect="1"/>
          </p:cNvPicPr>
          <p:nvPr/>
        </p:nvPicPr>
        <p:blipFill>
          <a:blip r:embed="rId9"/>
          <a:stretch>
            <a:fillRect/>
          </a:stretch>
        </p:blipFill>
        <p:spPr>
          <a:xfrm>
            <a:off x="3183890" y="2787015"/>
            <a:ext cx="895985" cy="372110"/>
          </a:xfrm>
          <a:prstGeom prst="rect">
            <a:avLst/>
          </a:prstGeom>
        </p:spPr>
      </p:pic>
      <p:pic>
        <p:nvPicPr>
          <p:cNvPr id="15" name="图片 14"/>
          <p:cNvPicPr>
            <a:picLocks noChangeAspect="1"/>
          </p:cNvPicPr>
          <p:nvPr/>
        </p:nvPicPr>
        <p:blipFill>
          <a:blip r:embed="rId10"/>
          <a:stretch>
            <a:fillRect/>
          </a:stretch>
        </p:blipFill>
        <p:spPr>
          <a:xfrm>
            <a:off x="6428740" y="2787015"/>
            <a:ext cx="972185" cy="421640"/>
          </a:xfrm>
          <a:prstGeom prst="rect">
            <a:avLst/>
          </a:prstGeom>
        </p:spPr>
      </p:pic>
      <p:pic>
        <p:nvPicPr>
          <p:cNvPr id="16" name="图片 15"/>
          <p:cNvPicPr>
            <a:picLocks noChangeAspect="1"/>
          </p:cNvPicPr>
          <p:nvPr/>
        </p:nvPicPr>
        <p:blipFill>
          <a:blip r:embed="rId11"/>
          <a:srcRect t="11360"/>
          <a:stretch>
            <a:fillRect/>
          </a:stretch>
        </p:blipFill>
        <p:spPr>
          <a:xfrm>
            <a:off x="8691245" y="2820035"/>
            <a:ext cx="2339975" cy="351790"/>
          </a:xfrm>
          <a:prstGeom prst="rect">
            <a:avLst/>
          </a:prstGeom>
        </p:spPr>
      </p:pic>
      <p:pic>
        <p:nvPicPr>
          <p:cNvPr id="17" name="图片 16"/>
          <p:cNvPicPr>
            <a:picLocks noChangeAspect="1"/>
          </p:cNvPicPr>
          <p:nvPr/>
        </p:nvPicPr>
        <p:blipFill>
          <a:blip r:embed="rId5"/>
          <a:stretch>
            <a:fillRect/>
          </a:stretch>
        </p:blipFill>
        <p:spPr>
          <a:xfrm>
            <a:off x="1262380" y="3270250"/>
            <a:ext cx="419100" cy="317500"/>
          </a:xfrm>
          <a:prstGeom prst="rect">
            <a:avLst/>
          </a:prstGeom>
        </p:spPr>
      </p:pic>
      <p:pic>
        <p:nvPicPr>
          <p:cNvPr id="18" name="图片 17"/>
          <p:cNvPicPr>
            <a:picLocks noChangeAspect="1"/>
          </p:cNvPicPr>
          <p:nvPr/>
        </p:nvPicPr>
        <p:blipFill>
          <a:blip r:embed="rId12"/>
          <a:srcRect t="11913"/>
          <a:stretch>
            <a:fillRect/>
          </a:stretch>
        </p:blipFill>
        <p:spPr>
          <a:xfrm>
            <a:off x="4613910" y="3208655"/>
            <a:ext cx="936625" cy="350520"/>
          </a:xfrm>
          <a:prstGeom prst="rect">
            <a:avLst/>
          </a:prstGeom>
        </p:spPr>
      </p:pic>
      <p:pic>
        <p:nvPicPr>
          <p:cNvPr id="19" name="图片 18"/>
          <p:cNvPicPr>
            <a:picLocks noChangeAspect="1"/>
          </p:cNvPicPr>
          <p:nvPr/>
        </p:nvPicPr>
        <p:blipFill>
          <a:blip r:embed="rId13"/>
          <a:srcRect l="1299" b="25955"/>
          <a:stretch>
            <a:fillRect/>
          </a:stretch>
        </p:blipFill>
        <p:spPr>
          <a:xfrm>
            <a:off x="6428740" y="3208020"/>
            <a:ext cx="1254760" cy="349885"/>
          </a:xfrm>
          <a:prstGeom prst="rect">
            <a:avLst/>
          </a:prstGeom>
        </p:spPr>
      </p:pic>
      <p:pic>
        <p:nvPicPr>
          <p:cNvPr id="20" name="图片 19"/>
          <p:cNvPicPr>
            <a:picLocks noChangeAspect="1"/>
          </p:cNvPicPr>
          <p:nvPr/>
        </p:nvPicPr>
        <p:blipFill>
          <a:blip r:embed="rId14"/>
          <a:stretch>
            <a:fillRect/>
          </a:stretch>
        </p:blipFill>
        <p:spPr>
          <a:xfrm>
            <a:off x="9455150" y="3223895"/>
            <a:ext cx="2310130" cy="334010"/>
          </a:xfrm>
          <a:prstGeom prst="rect">
            <a:avLst/>
          </a:prstGeom>
        </p:spPr>
      </p:pic>
      <p:pic>
        <p:nvPicPr>
          <p:cNvPr id="21" name="图片 20"/>
          <p:cNvPicPr>
            <a:picLocks noChangeAspect="1"/>
          </p:cNvPicPr>
          <p:nvPr/>
        </p:nvPicPr>
        <p:blipFill>
          <a:blip r:embed="rId5"/>
          <a:stretch>
            <a:fillRect/>
          </a:stretch>
        </p:blipFill>
        <p:spPr>
          <a:xfrm>
            <a:off x="843280" y="3587750"/>
            <a:ext cx="419100" cy="317500"/>
          </a:xfrm>
          <a:prstGeom prst="rect">
            <a:avLst/>
          </a:prstGeom>
        </p:spPr>
      </p:pic>
      <p:pic>
        <p:nvPicPr>
          <p:cNvPr id="22" name="图片 21"/>
          <p:cNvPicPr>
            <a:picLocks noChangeAspect="1"/>
          </p:cNvPicPr>
          <p:nvPr/>
        </p:nvPicPr>
        <p:blipFill>
          <a:blip r:embed="rId15"/>
          <a:stretch>
            <a:fillRect/>
          </a:stretch>
        </p:blipFill>
        <p:spPr>
          <a:xfrm>
            <a:off x="6452235" y="3702685"/>
            <a:ext cx="1763395" cy="370205"/>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3 </a:t>
              </a:r>
              <a:r>
                <a:rPr lang="zh-CN" altLang="en-US" sz="2800" b="1" i="1" dirty="0">
                  <a:solidFill>
                    <a:schemeClr val="tx1">
                      <a:lumMod val="75000"/>
                      <a:lumOff val="25000"/>
                    </a:schemeClr>
                  </a:solidFill>
                  <a:cs typeface="+mn-ea"/>
                  <a:sym typeface="+mn-lt"/>
                </a:rPr>
                <a:t>模型</a:t>
              </a:r>
              <a:endParaRPr lang="zh-CN" altLang="en-US"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483108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sym typeface="+mn-ea"/>
              </a:rPr>
              <a:t>    </a:t>
            </a:r>
            <a:r>
              <a:rPr sz="2800">
                <a:latin typeface="仿宋" panose="02010609060101010101" charset="-122"/>
                <a:ea typeface="仿宋" panose="02010609060101010101" charset="-122"/>
                <a:cs typeface="仿宋" panose="02010609060101010101" charset="-122"/>
                <a:sym typeface="+mn-ea"/>
              </a:rPr>
              <a:t>可调整</a:t>
            </a:r>
            <a:r>
              <a:rPr lang="zh-CN" sz="2800">
                <a:latin typeface="仿宋" panose="02010609060101010101" charset="-122"/>
                <a:ea typeface="仿宋" panose="02010609060101010101" charset="-122"/>
                <a:cs typeface="仿宋" panose="02010609060101010101" charset="-122"/>
                <a:sym typeface="+mn-ea"/>
              </a:rPr>
              <a:t>分组</a:t>
            </a:r>
            <a:r>
              <a:rPr sz="2800">
                <a:latin typeface="仿宋" panose="02010609060101010101" charset="-122"/>
                <a:ea typeface="仿宋" panose="02010609060101010101" charset="-122"/>
                <a:cs typeface="仿宋" panose="02010609060101010101" charset="-122"/>
                <a:sym typeface="+mn-ea"/>
              </a:rPr>
              <a:t>密码的</a:t>
            </a:r>
            <a:r>
              <a:rPr sz="2800">
                <a:solidFill>
                  <a:srgbClr val="FF0000"/>
                </a:solidFill>
                <a:latin typeface="仿宋" panose="02010609060101010101" charset="-122"/>
                <a:ea typeface="仿宋" panose="02010609060101010101" charset="-122"/>
                <a:cs typeface="仿宋" panose="02010609060101010101" charset="-122"/>
                <a:sym typeface="+mn-ea"/>
              </a:rPr>
              <a:t>安全性</a:t>
            </a:r>
            <a:r>
              <a:rPr sz="2800">
                <a:latin typeface="仿宋" panose="02010609060101010101" charset="-122"/>
                <a:ea typeface="仿宋" panose="02010609060101010101" charset="-122"/>
                <a:cs typeface="仿宋" panose="02010609060101010101" charset="-122"/>
                <a:sym typeface="+mn-ea"/>
              </a:rPr>
              <a:t>考虑</a:t>
            </a:r>
            <a:r>
              <a:rPr lang="zh-CN" sz="2800">
                <a:latin typeface="仿宋" panose="02010609060101010101" charset="-122"/>
                <a:ea typeface="仿宋" panose="02010609060101010101" charset="-122"/>
                <a:cs typeface="仿宋" panose="02010609060101010101" charset="-122"/>
                <a:sym typeface="+mn-ea"/>
              </a:rPr>
              <a:t>用一个</a:t>
            </a:r>
            <a:r>
              <a:rPr sz="2800">
                <a:solidFill>
                  <a:srgbClr val="FF0000"/>
                </a:solidFill>
                <a:latin typeface="仿宋" panose="02010609060101010101" charset="-122"/>
                <a:ea typeface="仿宋" panose="02010609060101010101" charset="-122"/>
                <a:cs typeface="仿宋" panose="02010609060101010101" charset="-122"/>
                <a:sym typeface="+mn-ea"/>
              </a:rPr>
              <a:t>区分</a:t>
            </a:r>
            <a:r>
              <a:rPr lang="zh-CN" sz="2800">
                <a:solidFill>
                  <a:srgbClr val="FF0000"/>
                </a:solidFill>
                <a:latin typeface="仿宋" panose="02010609060101010101" charset="-122"/>
                <a:ea typeface="仿宋" panose="02010609060101010101" charset="-122"/>
                <a:cs typeface="仿宋" panose="02010609060101010101" charset="-122"/>
                <a:sym typeface="+mn-ea"/>
              </a:rPr>
              <a:t>器</a:t>
            </a:r>
            <a:r>
              <a:rPr sz="2800">
                <a:solidFill>
                  <a:srgbClr val="FF0000"/>
                </a:solidFill>
                <a:latin typeface="仿宋" panose="02010609060101010101" charset="-122"/>
                <a:ea typeface="仿宋" panose="02010609060101010101" charset="-122"/>
                <a:cs typeface="仿宋" panose="02010609060101010101" charset="-122"/>
                <a:sym typeface="+mn-ea"/>
              </a:rPr>
              <a:t>D</a:t>
            </a:r>
            <a:r>
              <a:rPr sz="2800">
                <a:latin typeface="仿宋" panose="02010609060101010101" charset="-122"/>
                <a:ea typeface="仿宋" panose="02010609060101010101" charset="-122"/>
                <a:cs typeface="仿宋" panose="02010609060101010101" charset="-122"/>
                <a:sym typeface="+mn-ea"/>
              </a:rPr>
              <a:t>查询</a:t>
            </a:r>
            <a:r>
              <a:rPr lang="zh-CN" sz="2800">
                <a:latin typeface="仿宋" panose="02010609060101010101" charset="-122"/>
                <a:ea typeface="仿宋" panose="02010609060101010101" charset="-122"/>
                <a:cs typeface="仿宋" panose="02010609060101010101" charset="-122"/>
                <a:sym typeface="+mn-ea"/>
              </a:rPr>
              <a:t>一个可调整的分组密码   ，其中      。</a:t>
            </a:r>
            <a:r>
              <a:rPr lang="zh-CN" sz="2800">
                <a:latin typeface="仿宋" panose="02010609060101010101" charset="-122"/>
                <a:ea typeface="仿宋" panose="02010609060101010101" charset="-122"/>
                <a:cs typeface="仿宋" panose="02010609060101010101" charset="-122"/>
                <a:sym typeface="+mn-ea"/>
              </a:rPr>
              <a:t>或者查询理想</a:t>
            </a:r>
            <a:r>
              <a:rPr sz="2800">
                <a:latin typeface="仿宋" panose="02010609060101010101" charset="-122"/>
                <a:ea typeface="仿宋" panose="02010609060101010101" charset="-122"/>
                <a:cs typeface="仿宋" panose="02010609060101010101" charset="-122"/>
                <a:sym typeface="+mn-ea"/>
              </a:rPr>
              <a:t>可调整</a:t>
            </a:r>
            <a:r>
              <a:rPr lang="zh-CN" sz="2800">
                <a:latin typeface="仿宋" panose="02010609060101010101" charset="-122"/>
                <a:ea typeface="仿宋" panose="02010609060101010101" charset="-122"/>
                <a:cs typeface="仿宋" panose="02010609060101010101" charset="-122"/>
                <a:sym typeface="+mn-ea"/>
              </a:rPr>
              <a:t>分组</a:t>
            </a:r>
            <a:r>
              <a:rPr sz="2800">
                <a:latin typeface="仿宋" panose="02010609060101010101" charset="-122"/>
                <a:ea typeface="仿宋" panose="02010609060101010101" charset="-122"/>
                <a:cs typeface="仿宋" panose="02010609060101010101" charset="-122"/>
                <a:sym typeface="+mn-ea"/>
              </a:rPr>
              <a:t>密码</a:t>
            </a:r>
            <a:endParaRPr sz="2800">
              <a:latin typeface="仿宋" panose="02010609060101010101" charset="-122"/>
              <a:ea typeface="仿宋" panose="02010609060101010101" charset="-122"/>
              <a:cs typeface="仿宋" panose="02010609060101010101" charset="-122"/>
              <a:sym typeface="+mn-ea"/>
            </a:endParaRPr>
          </a:p>
          <a:p>
            <a:r>
              <a:rPr sz="2800">
                <a:latin typeface="仿宋" panose="02010609060101010101" charset="-122"/>
                <a:ea typeface="仿宋" panose="02010609060101010101" charset="-122"/>
                <a:cs typeface="仿宋" panose="02010609060101010101" charset="-122"/>
                <a:sym typeface="+mn-ea"/>
              </a:rPr>
              <a:t>           </a:t>
            </a:r>
            <a:r>
              <a:rPr lang="zh-CN" sz="2800">
                <a:latin typeface="仿宋" panose="02010609060101010101" charset="-122"/>
                <a:ea typeface="仿宋" panose="02010609060101010101" charset="-122"/>
                <a:cs typeface="仿宋" panose="02010609060101010101" charset="-122"/>
                <a:sym typeface="+mn-ea"/>
              </a:rPr>
              <a:t>，</a:t>
            </a:r>
            <a:r>
              <a:rPr sz="2800">
                <a:latin typeface="仿宋" panose="02010609060101010101" charset="-122"/>
                <a:ea typeface="仿宋" panose="02010609060101010101" charset="-122"/>
                <a:cs typeface="仿宋" panose="02010609060101010101" charset="-122"/>
                <a:sym typeface="+mn-ea"/>
              </a:rPr>
              <a:t>并试图区分两个世界。它通常是有界的</a:t>
            </a:r>
            <a:r>
              <a:rPr lang="zh-CN" sz="2800">
                <a:latin typeface="仿宋" panose="02010609060101010101" charset="-122"/>
                <a:ea typeface="仿宋" panose="02010609060101010101" charset="-122"/>
                <a:cs typeface="仿宋" panose="02010609060101010101" charset="-122"/>
                <a:sym typeface="+mn-ea"/>
              </a:rPr>
              <a:t>，</a:t>
            </a:r>
            <a:r>
              <a:rPr sz="2800">
                <a:latin typeface="仿宋" panose="02010609060101010101" charset="-122"/>
                <a:ea typeface="仿宋" panose="02010609060101010101" charset="-122"/>
                <a:cs typeface="仿宋" panose="02010609060101010101" charset="-122"/>
                <a:sym typeface="+mn-ea"/>
              </a:rPr>
              <a:t>资源有限，如  </a:t>
            </a:r>
            <a:r>
              <a:rPr lang="zh-CN" sz="2800">
                <a:latin typeface="仿宋" panose="02010609060101010101" charset="-122"/>
                <a:ea typeface="仿宋" panose="02010609060101010101" charset="-122"/>
                <a:cs typeface="仿宋" panose="02010609060101010101" charset="-122"/>
                <a:sym typeface="+mn-ea"/>
              </a:rPr>
              <a:t>次</a:t>
            </a:r>
            <a:r>
              <a:rPr sz="2800">
                <a:latin typeface="仿宋" panose="02010609060101010101" charset="-122"/>
                <a:ea typeface="仿宋" panose="02010609060101010101" charset="-122"/>
                <a:cs typeface="仿宋" panose="02010609060101010101" charset="-122"/>
                <a:sym typeface="+mn-ea"/>
              </a:rPr>
              <a:t>查询和   </a:t>
            </a:r>
            <a:r>
              <a:rPr lang="zh-CN" sz="2800">
                <a:latin typeface="仿宋" panose="02010609060101010101" charset="-122"/>
                <a:ea typeface="仿宋" panose="02010609060101010101" charset="-122"/>
                <a:cs typeface="仿宋" panose="02010609060101010101" charset="-122"/>
                <a:sym typeface="+mn-ea"/>
              </a:rPr>
              <a:t>时间</a:t>
            </a:r>
            <a:r>
              <a:rPr sz="2800">
                <a:latin typeface="仿宋" panose="02010609060101010101" charset="-122"/>
                <a:ea typeface="仿宋" panose="02010609060101010101" charset="-122"/>
                <a:cs typeface="仿宋" panose="02010609060101010101" charset="-122"/>
                <a:sym typeface="+mn-ea"/>
              </a:rPr>
              <a:t>。</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可调整</a:t>
            </a:r>
            <a:r>
              <a:rPr lang="zh-CN" sz="2800">
                <a:latin typeface="仿宋" panose="02010609060101010101" charset="-122"/>
                <a:ea typeface="仿宋" panose="02010609060101010101" charset="-122"/>
                <a:cs typeface="仿宋" panose="02010609060101010101" charset="-122"/>
              </a:rPr>
              <a:t>分组</a:t>
            </a:r>
            <a:r>
              <a:rPr sz="2800">
                <a:latin typeface="仿宋" panose="02010609060101010101" charset="-122"/>
                <a:ea typeface="仿宋" panose="02010609060101010101" charset="-122"/>
                <a:cs typeface="仿宋" panose="02010609060101010101" charset="-122"/>
              </a:rPr>
              <a:t>密码的模块化设计，其中  使用</a:t>
            </a:r>
            <a:r>
              <a:rPr lang="zh-CN" sz="2800">
                <a:latin typeface="仿宋" panose="02010609060101010101" charset="-122"/>
                <a:ea typeface="仿宋" panose="02010609060101010101" charset="-122"/>
                <a:cs typeface="仿宋" panose="02010609060101010101" charset="-122"/>
              </a:rPr>
              <a:t>分组</a:t>
            </a:r>
            <a:r>
              <a:rPr sz="2800">
                <a:latin typeface="仿宋" panose="02010609060101010101" charset="-122"/>
                <a:ea typeface="仿宋" panose="02010609060101010101" charset="-122"/>
                <a:cs typeface="仿宋" panose="02010609060101010101" charset="-122"/>
              </a:rPr>
              <a:t>密码  为</a:t>
            </a:r>
            <a:r>
              <a:rPr lang="zh-CN" sz="2800">
                <a:latin typeface="仿宋" panose="02010609060101010101" charset="-122"/>
                <a:ea typeface="仿宋" panose="02010609060101010101" charset="-122"/>
                <a:cs typeface="仿宋" panose="02010609060101010101" charset="-122"/>
              </a:rPr>
              <a:t>基础</a:t>
            </a:r>
            <a:r>
              <a:rPr sz="2800">
                <a:latin typeface="仿宋" panose="02010609060101010101" charset="-122"/>
                <a:ea typeface="仿宋" panose="02010609060101010101" charset="-122"/>
                <a:cs typeface="仿宋" panose="02010609060101010101" charset="-122"/>
              </a:rPr>
              <a:t>。我们用   表示评估</a:t>
            </a:r>
            <a:r>
              <a:rPr sz="2800">
                <a:latin typeface="仿宋" panose="02010609060101010101" charset="-122"/>
                <a:ea typeface="仿宋" panose="02010609060101010101" charset="-122"/>
                <a:cs typeface="仿宋" panose="02010609060101010101" charset="-122"/>
                <a:sym typeface="+mn-ea"/>
              </a:rPr>
              <a:t>一次  </a:t>
            </a:r>
            <a:r>
              <a:rPr sz="2800">
                <a:latin typeface="仿宋" panose="02010609060101010101" charset="-122"/>
                <a:ea typeface="仿宋" panose="02010609060101010101" charset="-122"/>
                <a:cs typeface="仿宋" panose="02010609060101010101" charset="-122"/>
              </a:rPr>
              <a:t>所需的时间，</a:t>
            </a:r>
            <a:r>
              <a:rPr lang="zh-CN" sz="2800">
                <a:latin typeface="仿宋" panose="02010609060101010101" charset="-122"/>
                <a:ea typeface="仿宋" panose="02010609060101010101" charset="-122"/>
                <a:cs typeface="仿宋" panose="02010609060101010101" charset="-122"/>
              </a:rPr>
              <a:t>区分</a:t>
            </a:r>
            <a:r>
              <a:rPr sz="2800">
                <a:latin typeface="仿宋" panose="02010609060101010101" charset="-122"/>
                <a:ea typeface="仿宋" panose="02010609060101010101" charset="-122"/>
                <a:cs typeface="仿宋" panose="02010609060101010101" charset="-122"/>
              </a:rPr>
              <a:t>器最多只能评估     。</a:t>
            </a:r>
            <a:r>
              <a:rPr lang="zh-CN" sz="2800">
                <a:latin typeface="仿宋" panose="02010609060101010101" charset="-122"/>
                <a:ea typeface="仿宋" panose="02010609060101010101" charset="-122"/>
                <a:cs typeface="仿宋" panose="02010609060101010101" charset="-122"/>
              </a:rPr>
              <a:t>次。</a:t>
            </a:r>
            <a:endParaRPr lang="zh-CN" sz="2800">
              <a:latin typeface="仿宋" panose="02010609060101010101" charset="-122"/>
              <a:ea typeface="仿宋" panose="02010609060101010101" charset="-122"/>
              <a:cs typeface="仿宋" panose="02010609060101010101" charset="-122"/>
            </a:endParaRPr>
          </a:p>
          <a:p>
            <a:r>
              <a:rPr 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我们认为 是完全安全的，并允许D查询</a:t>
            </a:r>
            <a:r>
              <a:rPr lang="zh-CN" sz="2800">
                <a:latin typeface="仿宋" panose="02010609060101010101" charset="-122"/>
                <a:ea typeface="仿宋" panose="02010609060101010101" charset="-122"/>
                <a:cs typeface="仿宋" panose="02010609060101010101" charset="-122"/>
              </a:rPr>
              <a:t>。</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rcRect r="73783" b="12851"/>
          <a:stretch>
            <a:fillRect/>
          </a:stretch>
        </p:blipFill>
        <p:spPr>
          <a:xfrm>
            <a:off x="2487930" y="1469390"/>
            <a:ext cx="499110" cy="374650"/>
          </a:xfrm>
          <a:prstGeom prst="rect">
            <a:avLst/>
          </a:prstGeom>
        </p:spPr>
      </p:pic>
      <p:pic>
        <p:nvPicPr>
          <p:cNvPr id="7" name="图片 6"/>
          <p:cNvPicPr>
            <a:picLocks noChangeAspect="1"/>
          </p:cNvPicPr>
          <p:nvPr/>
        </p:nvPicPr>
        <p:blipFill>
          <a:blip r:embed="rId2"/>
          <a:srcRect l="48365" t="-610"/>
          <a:stretch>
            <a:fillRect/>
          </a:stretch>
        </p:blipFill>
        <p:spPr>
          <a:xfrm>
            <a:off x="4028440" y="1424940"/>
            <a:ext cx="952500" cy="419100"/>
          </a:xfrm>
          <a:prstGeom prst="rect">
            <a:avLst/>
          </a:prstGeom>
        </p:spPr>
      </p:pic>
      <p:pic>
        <p:nvPicPr>
          <p:cNvPr id="8" name="图片 7"/>
          <p:cNvPicPr>
            <a:picLocks noChangeAspect="1"/>
          </p:cNvPicPr>
          <p:nvPr/>
        </p:nvPicPr>
        <p:blipFill>
          <a:blip r:embed="rId3"/>
          <a:stretch>
            <a:fillRect/>
          </a:stretch>
        </p:blipFill>
        <p:spPr>
          <a:xfrm>
            <a:off x="752475" y="1941830"/>
            <a:ext cx="1841500" cy="391795"/>
          </a:xfrm>
          <a:prstGeom prst="rect">
            <a:avLst/>
          </a:prstGeom>
        </p:spPr>
      </p:pic>
      <p:pic>
        <p:nvPicPr>
          <p:cNvPr id="9" name="图片 8"/>
          <p:cNvPicPr>
            <a:picLocks noChangeAspect="1"/>
          </p:cNvPicPr>
          <p:nvPr/>
        </p:nvPicPr>
        <p:blipFill>
          <a:blip r:embed="rId4"/>
          <a:stretch>
            <a:fillRect/>
          </a:stretch>
        </p:blipFill>
        <p:spPr>
          <a:xfrm>
            <a:off x="981075" y="2454275"/>
            <a:ext cx="271780" cy="314960"/>
          </a:xfrm>
          <a:prstGeom prst="rect">
            <a:avLst/>
          </a:prstGeom>
        </p:spPr>
      </p:pic>
      <p:pic>
        <p:nvPicPr>
          <p:cNvPr id="10" name="图片 9"/>
          <p:cNvPicPr>
            <a:picLocks noChangeAspect="1"/>
          </p:cNvPicPr>
          <p:nvPr/>
        </p:nvPicPr>
        <p:blipFill>
          <a:blip r:embed="rId5"/>
          <a:stretch>
            <a:fillRect/>
          </a:stretch>
        </p:blipFill>
        <p:spPr>
          <a:xfrm>
            <a:off x="2706370" y="2364105"/>
            <a:ext cx="386080" cy="405130"/>
          </a:xfrm>
          <a:prstGeom prst="rect">
            <a:avLst/>
          </a:prstGeom>
        </p:spPr>
      </p:pic>
      <p:pic>
        <p:nvPicPr>
          <p:cNvPr id="11" name="图片 10"/>
          <p:cNvPicPr>
            <a:picLocks noChangeAspect="1"/>
          </p:cNvPicPr>
          <p:nvPr/>
        </p:nvPicPr>
        <p:blipFill>
          <a:blip r:embed="rId6"/>
          <a:stretch>
            <a:fillRect/>
          </a:stretch>
        </p:blipFill>
        <p:spPr>
          <a:xfrm>
            <a:off x="6913245" y="2769235"/>
            <a:ext cx="386715" cy="386715"/>
          </a:xfrm>
          <a:prstGeom prst="rect">
            <a:avLst/>
          </a:prstGeom>
        </p:spPr>
      </p:pic>
      <p:pic>
        <p:nvPicPr>
          <p:cNvPr id="13" name="图片 12"/>
          <p:cNvPicPr>
            <a:picLocks noChangeAspect="1"/>
          </p:cNvPicPr>
          <p:nvPr/>
        </p:nvPicPr>
        <p:blipFill>
          <a:blip r:embed="rId7"/>
          <a:stretch>
            <a:fillRect/>
          </a:stretch>
        </p:blipFill>
        <p:spPr>
          <a:xfrm>
            <a:off x="9495790" y="2769235"/>
            <a:ext cx="306070" cy="349885"/>
          </a:xfrm>
          <a:prstGeom prst="rect">
            <a:avLst/>
          </a:prstGeom>
        </p:spPr>
      </p:pic>
      <p:pic>
        <p:nvPicPr>
          <p:cNvPr id="14" name="图片 13"/>
          <p:cNvPicPr>
            <a:picLocks noChangeAspect="1"/>
          </p:cNvPicPr>
          <p:nvPr/>
        </p:nvPicPr>
        <p:blipFill>
          <a:blip r:embed="rId8"/>
          <a:stretch>
            <a:fillRect/>
          </a:stretch>
        </p:blipFill>
        <p:spPr>
          <a:xfrm>
            <a:off x="1647825" y="3223260"/>
            <a:ext cx="490855" cy="411480"/>
          </a:xfrm>
          <a:prstGeom prst="rect">
            <a:avLst/>
          </a:prstGeom>
        </p:spPr>
      </p:pic>
      <p:pic>
        <p:nvPicPr>
          <p:cNvPr id="15" name="图片 14"/>
          <p:cNvPicPr>
            <a:picLocks noChangeAspect="1"/>
          </p:cNvPicPr>
          <p:nvPr/>
        </p:nvPicPr>
        <p:blipFill>
          <a:blip r:embed="rId7"/>
          <a:stretch>
            <a:fillRect/>
          </a:stretch>
        </p:blipFill>
        <p:spPr>
          <a:xfrm>
            <a:off x="4351655" y="3253740"/>
            <a:ext cx="306070" cy="349885"/>
          </a:xfrm>
          <a:prstGeom prst="rect">
            <a:avLst/>
          </a:prstGeom>
        </p:spPr>
      </p:pic>
      <p:pic>
        <p:nvPicPr>
          <p:cNvPr id="16" name="图片 15"/>
          <p:cNvPicPr>
            <a:picLocks noChangeAspect="1"/>
          </p:cNvPicPr>
          <p:nvPr/>
        </p:nvPicPr>
        <p:blipFill>
          <a:blip r:embed="rId9"/>
          <a:stretch>
            <a:fillRect/>
          </a:stretch>
        </p:blipFill>
        <p:spPr>
          <a:xfrm>
            <a:off x="9943465" y="3155950"/>
            <a:ext cx="1682115" cy="381000"/>
          </a:xfrm>
          <a:prstGeom prst="rect">
            <a:avLst/>
          </a:prstGeom>
        </p:spPr>
      </p:pic>
      <p:pic>
        <p:nvPicPr>
          <p:cNvPr id="17" name="图片 16"/>
          <p:cNvPicPr>
            <a:picLocks noChangeAspect="1"/>
          </p:cNvPicPr>
          <p:nvPr/>
        </p:nvPicPr>
        <p:blipFill>
          <a:blip r:embed="rId7"/>
          <a:stretch>
            <a:fillRect/>
          </a:stretch>
        </p:blipFill>
        <p:spPr>
          <a:xfrm>
            <a:off x="2786380" y="4043045"/>
            <a:ext cx="306070" cy="349885"/>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3 </a:t>
              </a:r>
              <a:r>
                <a:rPr lang="zh-CN" altLang="en-US" sz="2800" b="1" i="1" dirty="0">
                  <a:solidFill>
                    <a:schemeClr val="tx1">
                      <a:lumMod val="75000"/>
                      <a:lumOff val="25000"/>
                    </a:schemeClr>
                  </a:solidFill>
                  <a:cs typeface="+mn-ea"/>
                  <a:sym typeface="+mn-lt"/>
                </a:rPr>
                <a:t>模型</a:t>
              </a:r>
              <a:endParaRPr lang="zh-CN" altLang="en-US"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888345" cy="569277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sym typeface="+mn-ea"/>
              </a:rPr>
              <a:t>    </a:t>
            </a:r>
            <a:r>
              <a:rPr sz="2800">
                <a:latin typeface="仿宋" panose="02010609060101010101" charset="-122"/>
                <a:ea typeface="仿宋" panose="02010609060101010101" charset="-122"/>
                <a:cs typeface="仿宋" panose="02010609060101010101" charset="-122"/>
                <a:sym typeface="+mn-ea"/>
              </a:rPr>
              <a:t>在形式上，我们将基于  </a:t>
            </a:r>
            <a:r>
              <a:rPr lang="zh-CN" sz="2800">
                <a:latin typeface="仿宋" panose="02010609060101010101" charset="-122"/>
                <a:ea typeface="仿宋" panose="02010609060101010101" charset="-122"/>
                <a:cs typeface="仿宋" panose="02010609060101010101" charset="-122"/>
                <a:sym typeface="+mn-ea"/>
              </a:rPr>
              <a:t>的  </a:t>
            </a:r>
            <a:r>
              <a:rPr sz="2800">
                <a:latin typeface="仿宋" panose="02010609060101010101" charset="-122"/>
                <a:ea typeface="仿宋" panose="02010609060101010101" charset="-122"/>
                <a:cs typeface="仿宋" panose="02010609060101010101" charset="-122"/>
                <a:sym typeface="+mn-ea"/>
              </a:rPr>
              <a:t>的可调整PRP安全定义为</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sym typeface="+mn-ea"/>
              </a:rPr>
              <a:t>    其中概率随机选择                                </a:t>
            </a:r>
            <a:r>
              <a:rPr lang="zh-CN" sz="2800">
                <a:latin typeface="仿宋" panose="02010609060101010101" charset="-122"/>
                <a:ea typeface="仿宋" panose="02010609060101010101" charset="-122"/>
                <a:cs typeface="仿宋" panose="02010609060101010101" charset="-122"/>
                <a:sym typeface="+mn-ea"/>
              </a:rPr>
              <a:t>区分器</a:t>
            </a:r>
            <a:r>
              <a:rPr sz="2800">
                <a:latin typeface="仿宋" panose="02010609060101010101" charset="-122"/>
                <a:ea typeface="仿宋" panose="02010609060101010101" charset="-122"/>
                <a:cs typeface="仿宋" panose="02010609060101010101" charset="-122"/>
                <a:sym typeface="+mn-ea"/>
              </a:rPr>
              <a:t>有界</a:t>
            </a:r>
            <a:r>
              <a:rPr lang="zh-CN" sz="2800">
                <a:latin typeface="仿宋" panose="02010609060101010101" charset="-122"/>
                <a:ea typeface="仿宋" panose="02010609060101010101" charset="-122"/>
                <a:cs typeface="仿宋" panose="02010609060101010101" charset="-122"/>
                <a:sym typeface="+mn-ea"/>
              </a:rPr>
              <a:t>，且</a:t>
            </a:r>
            <a:r>
              <a:rPr sz="2800">
                <a:latin typeface="仿宋" panose="02010609060101010101" charset="-122"/>
                <a:ea typeface="仿宋" panose="02010609060101010101" charset="-122"/>
                <a:cs typeface="仿宋" panose="02010609060101010101" charset="-122"/>
                <a:sym typeface="+mn-ea"/>
              </a:rPr>
              <a:t>对其第一个(构造)oracle进行q查询，对其</a:t>
            </a:r>
            <a:r>
              <a:rPr sz="2800">
                <a:latin typeface="仿宋" panose="02010609060101010101" charset="-122"/>
                <a:ea typeface="仿宋" panose="02010609060101010101" charset="-122"/>
                <a:cs typeface="仿宋" panose="02010609060101010101" charset="-122"/>
                <a:sym typeface="+mn-ea"/>
              </a:rPr>
              <a:t>第二(原始)</a:t>
            </a:r>
            <a:r>
              <a:rPr lang="en-US" sz="2800">
                <a:latin typeface="仿宋" panose="02010609060101010101" charset="-122"/>
                <a:ea typeface="仿宋" panose="02010609060101010101" charset="-122"/>
                <a:cs typeface="仿宋" panose="02010609060101010101" charset="-122"/>
                <a:sym typeface="+mn-ea"/>
              </a:rPr>
              <a:t>oracle</a:t>
            </a:r>
            <a:r>
              <a:rPr sz="2800">
                <a:latin typeface="仿宋" panose="02010609060101010101" charset="-122"/>
                <a:ea typeface="仿宋" panose="02010609060101010101" charset="-122"/>
                <a:cs typeface="仿宋" panose="02010609060101010101" charset="-122"/>
                <a:sym typeface="+mn-ea"/>
              </a:rPr>
              <a:t>进行r查询 </a:t>
            </a:r>
            <a:r>
              <a:rPr sz="2800">
                <a:latin typeface="仿宋" panose="02010609060101010101" charset="-122"/>
                <a:ea typeface="仿宋" panose="02010609060101010101" charset="-122"/>
                <a:cs typeface="仿宋" panose="02010609060101010101" charset="-122"/>
                <a:sym typeface="+mn-ea"/>
              </a:rPr>
              <a:t>。</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pic>
        <p:nvPicPr>
          <p:cNvPr id="18" name="图片 17"/>
          <p:cNvPicPr>
            <a:picLocks noChangeAspect="1"/>
          </p:cNvPicPr>
          <p:nvPr/>
        </p:nvPicPr>
        <p:blipFill>
          <a:blip r:embed="rId2"/>
          <a:stretch>
            <a:fillRect/>
          </a:stretch>
        </p:blipFill>
        <p:spPr>
          <a:xfrm>
            <a:off x="4859020" y="1099820"/>
            <a:ext cx="306070" cy="349885"/>
          </a:xfrm>
          <a:prstGeom prst="rect">
            <a:avLst/>
          </a:prstGeom>
        </p:spPr>
      </p:pic>
      <p:pic>
        <p:nvPicPr>
          <p:cNvPr id="19" name="图片 18"/>
          <p:cNvPicPr>
            <a:picLocks noChangeAspect="1"/>
          </p:cNvPicPr>
          <p:nvPr/>
        </p:nvPicPr>
        <p:blipFill>
          <a:blip r:embed="rId3"/>
          <a:stretch>
            <a:fillRect/>
          </a:stretch>
        </p:blipFill>
        <p:spPr>
          <a:xfrm>
            <a:off x="5589270" y="1099820"/>
            <a:ext cx="386715" cy="386715"/>
          </a:xfrm>
          <a:prstGeom prst="rect">
            <a:avLst/>
          </a:prstGeom>
        </p:spPr>
      </p:pic>
      <p:pic>
        <p:nvPicPr>
          <p:cNvPr id="20" name="图片 19"/>
          <p:cNvPicPr>
            <a:picLocks noChangeAspect="1"/>
          </p:cNvPicPr>
          <p:nvPr/>
        </p:nvPicPr>
        <p:blipFill>
          <a:blip r:embed="rId4"/>
          <a:stretch>
            <a:fillRect/>
          </a:stretch>
        </p:blipFill>
        <p:spPr>
          <a:xfrm>
            <a:off x="2108200" y="1743075"/>
            <a:ext cx="7974965" cy="866140"/>
          </a:xfrm>
          <a:prstGeom prst="rect">
            <a:avLst/>
          </a:prstGeom>
        </p:spPr>
      </p:pic>
      <p:pic>
        <p:nvPicPr>
          <p:cNvPr id="6" name="图片 5"/>
          <p:cNvPicPr>
            <a:picLocks noChangeAspect="1"/>
          </p:cNvPicPr>
          <p:nvPr/>
        </p:nvPicPr>
        <p:blipFill>
          <a:blip r:embed="rId5"/>
          <a:stretch>
            <a:fillRect/>
          </a:stretch>
        </p:blipFill>
        <p:spPr>
          <a:xfrm>
            <a:off x="4326890" y="2707005"/>
            <a:ext cx="2186940" cy="447040"/>
          </a:xfrm>
          <a:prstGeom prst="rect">
            <a:avLst/>
          </a:prstGeom>
        </p:spPr>
      </p:pic>
      <p:pic>
        <p:nvPicPr>
          <p:cNvPr id="7" name="图片 6"/>
          <p:cNvPicPr>
            <a:picLocks noChangeAspect="1"/>
          </p:cNvPicPr>
          <p:nvPr/>
        </p:nvPicPr>
        <p:blipFill>
          <a:blip r:embed="rId6"/>
          <a:stretch>
            <a:fillRect/>
          </a:stretch>
        </p:blipFill>
        <p:spPr>
          <a:xfrm>
            <a:off x="6513830" y="2722880"/>
            <a:ext cx="1432560" cy="431165"/>
          </a:xfrm>
          <a:prstGeom prst="rect">
            <a:avLst/>
          </a:prstGeom>
        </p:spPr>
      </p:pic>
      <p:pic>
        <p:nvPicPr>
          <p:cNvPr id="8" name="图片 7"/>
          <p:cNvPicPr>
            <a:picLocks noChangeAspect="1"/>
          </p:cNvPicPr>
          <p:nvPr/>
        </p:nvPicPr>
        <p:blipFill>
          <a:blip r:embed="rId7"/>
          <a:stretch>
            <a:fillRect/>
          </a:stretch>
        </p:blipFill>
        <p:spPr>
          <a:xfrm>
            <a:off x="7946390" y="2753995"/>
            <a:ext cx="1741805" cy="40005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428053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3 </a:t>
              </a:r>
              <a:r>
                <a:rPr lang="zh-CN" altLang="en-US" sz="2800" b="1" i="1" dirty="0">
                  <a:solidFill>
                    <a:schemeClr val="tx1">
                      <a:lumMod val="75000"/>
                      <a:lumOff val="25000"/>
                    </a:schemeClr>
                  </a:solidFill>
                  <a:cs typeface="+mn-ea"/>
                  <a:sym typeface="+mn-lt"/>
                </a:rPr>
                <a:t>模型</a:t>
              </a:r>
              <a:r>
                <a:rPr lang="en-US" altLang="zh-CN" sz="2800" b="1" i="1" dirty="0">
                  <a:solidFill>
                    <a:schemeClr val="tx1">
                      <a:lumMod val="75000"/>
                      <a:lumOff val="25000"/>
                    </a:schemeClr>
                  </a:solidFill>
                  <a:cs typeface="+mn-ea"/>
                  <a:sym typeface="+mn-lt"/>
                </a:rPr>
                <a:t>--------</a:t>
              </a:r>
              <a:r>
                <a:rPr sz="2800" b="1">
                  <a:latin typeface="仿宋" panose="02010609060101010101" charset="-122"/>
                  <a:ea typeface="仿宋" panose="02010609060101010101" charset="-122"/>
                  <a:cs typeface="仿宋" panose="02010609060101010101" charset="-122"/>
                  <a:sym typeface="+mn-ea"/>
                </a:rPr>
                <a:t>通用</a:t>
              </a:r>
              <a:r>
                <a:rPr lang="zh-CN" sz="2800" b="1">
                  <a:latin typeface="仿宋" panose="02010609060101010101" charset="-122"/>
                  <a:ea typeface="仿宋" panose="02010609060101010101" charset="-122"/>
                  <a:cs typeface="仿宋" panose="02010609060101010101" charset="-122"/>
                  <a:sym typeface="+mn-ea"/>
                </a:rPr>
                <a:t>哈希</a:t>
              </a:r>
              <a:r>
                <a:rPr sz="2800" b="1">
                  <a:latin typeface="仿宋" panose="02010609060101010101" charset="-122"/>
                  <a:ea typeface="仿宋" panose="02010609060101010101" charset="-122"/>
                  <a:cs typeface="仿宋" panose="02010609060101010101" charset="-122"/>
                  <a:sym typeface="+mn-ea"/>
                </a:rPr>
                <a:t>函数</a:t>
              </a:r>
              <a:endParaRPr lang="en-US" altLang="zh-CN"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70865" y="1193165"/>
            <a:ext cx="10511790" cy="267652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 一个</a:t>
            </a:r>
            <a:r>
              <a:rPr lang="zh-CN" sz="2800">
                <a:latin typeface="仿宋" panose="02010609060101010101" charset="-122"/>
                <a:ea typeface="仿宋" panose="02010609060101010101" charset="-122"/>
                <a:cs typeface="仿宋" panose="02010609060101010101" charset="-122"/>
              </a:rPr>
              <a:t>哈希</a:t>
            </a:r>
            <a:r>
              <a:rPr sz="2800">
                <a:latin typeface="仿宋" panose="02010609060101010101" charset="-122"/>
                <a:ea typeface="仿宋" panose="02010609060101010101" charset="-122"/>
                <a:cs typeface="仿宋" panose="02010609060101010101" charset="-122"/>
              </a:rPr>
              <a:t>函数族</a:t>
            </a:r>
            <a:endParaRPr sz="2800">
              <a:latin typeface="仿宋" panose="02010609060101010101" charset="-122"/>
              <a:ea typeface="仿宋" panose="02010609060101010101" charset="-122"/>
              <a:cs typeface="仿宋" panose="02010609060101010101" charset="-122"/>
            </a:endParaRPr>
          </a:p>
          <a:p>
            <a:r>
              <a:rPr lang="zh-CN" sz="2800">
                <a:latin typeface="仿宋" panose="02010609060101010101" charset="-122"/>
                <a:ea typeface="仿宋" panose="02010609060101010101" charset="-122"/>
                <a:cs typeface="仿宋" panose="02010609060101010101" charset="-122"/>
              </a:rPr>
              <a:t>    对于所有不同的         和</a:t>
            </a:r>
            <a:endParaRPr lang="zh-CN" sz="2800">
              <a:latin typeface="仿宋" panose="02010609060101010101" charset="-122"/>
              <a:ea typeface="仿宋" panose="02010609060101010101" charset="-122"/>
              <a:cs typeface="仿宋" panose="02010609060101010101" charset="-122"/>
            </a:endParaRPr>
          </a:p>
          <a:p>
            <a:endParaRPr lang="zh-CN"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一个通用哈希函数                         与           由      中的乘法定义</a:t>
            </a:r>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rcRect r="3452" b="19016"/>
          <a:stretch>
            <a:fillRect/>
          </a:stretch>
        </p:blipFill>
        <p:spPr>
          <a:xfrm>
            <a:off x="3994785" y="1289050"/>
            <a:ext cx="1829435" cy="313690"/>
          </a:xfrm>
          <a:prstGeom prst="rect">
            <a:avLst/>
          </a:prstGeom>
        </p:spPr>
      </p:pic>
      <p:pic>
        <p:nvPicPr>
          <p:cNvPr id="7" name="图片 6"/>
          <p:cNvPicPr>
            <a:picLocks noChangeAspect="1"/>
          </p:cNvPicPr>
          <p:nvPr/>
        </p:nvPicPr>
        <p:blipFill>
          <a:blip r:embed="rId3"/>
          <a:stretch>
            <a:fillRect/>
          </a:stretch>
        </p:blipFill>
        <p:spPr>
          <a:xfrm>
            <a:off x="3860800" y="1651000"/>
            <a:ext cx="1351280" cy="386080"/>
          </a:xfrm>
          <a:prstGeom prst="rect">
            <a:avLst/>
          </a:prstGeom>
        </p:spPr>
      </p:pic>
      <p:pic>
        <p:nvPicPr>
          <p:cNvPr id="8" name="图片 7"/>
          <p:cNvPicPr>
            <a:picLocks noChangeAspect="1"/>
          </p:cNvPicPr>
          <p:nvPr/>
        </p:nvPicPr>
        <p:blipFill>
          <a:blip r:embed="rId4"/>
          <a:stretch>
            <a:fillRect/>
          </a:stretch>
        </p:blipFill>
        <p:spPr>
          <a:xfrm>
            <a:off x="5974715" y="1651000"/>
            <a:ext cx="763270" cy="410210"/>
          </a:xfrm>
          <a:prstGeom prst="rect">
            <a:avLst/>
          </a:prstGeom>
        </p:spPr>
      </p:pic>
      <p:pic>
        <p:nvPicPr>
          <p:cNvPr id="9" name="图片 8"/>
          <p:cNvPicPr>
            <a:picLocks noChangeAspect="1"/>
          </p:cNvPicPr>
          <p:nvPr/>
        </p:nvPicPr>
        <p:blipFill>
          <a:blip r:embed="rId5"/>
          <a:stretch>
            <a:fillRect/>
          </a:stretch>
        </p:blipFill>
        <p:spPr>
          <a:xfrm>
            <a:off x="2926080" y="2236470"/>
            <a:ext cx="6104890" cy="589915"/>
          </a:xfrm>
          <a:prstGeom prst="rect">
            <a:avLst/>
          </a:prstGeom>
        </p:spPr>
      </p:pic>
      <p:pic>
        <p:nvPicPr>
          <p:cNvPr id="10" name="图片 9"/>
          <p:cNvPicPr>
            <a:picLocks noChangeAspect="1"/>
          </p:cNvPicPr>
          <p:nvPr/>
        </p:nvPicPr>
        <p:blipFill>
          <a:blip r:embed="rId6"/>
          <a:srcRect t="11429"/>
          <a:stretch>
            <a:fillRect/>
          </a:stretch>
        </p:blipFill>
        <p:spPr>
          <a:xfrm>
            <a:off x="4284980" y="3025140"/>
            <a:ext cx="4465320" cy="399415"/>
          </a:xfrm>
          <a:prstGeom prst="rect">
            <a:avLst/>
          </a:prstGeom>
        </p:spPr>
      </p:pic>
      <p:pic>
        <p:nvPicPr>
          <p:cNvPr id="11" name="图片 10"/>
          <p:cNvPicPr>
            <a:picLocks noChangeAspect="1"/>
          </p:cNvPicPr>
          <p:nvPr/>
        </p:nvPicPr>
        <p:blipFill>
          <a:blip r:embed="rId7"/>
          <a:stretch>
            <a:fillRect/>
          </a:stretch>
        </p:blipFill>
        <p:spPr>
          <a:xfrm>
            <a:off x="9030970" y="3025140"/>
            <a:ext cx="1073785" cy="381635"/>
          </a:xfrm>
          <a:prstGeom prst="rect">
            <a:avLst/>
          </a:prstGeom>
        </p:spPr>
      </p:pic>
      <p:pic>
        <p:nvPicPr>
          <p:cNvPr id="13" name="图片 12"/>
          <p:cNvPicPr>
            <a:picLocks noChangeAspect="1"/>
          </p:cNvPicPr>
          <p:nvPr/>
        </p:nvPicPr>
        <p:blipFill>
          <a:blip r:embed="rId8"/>
          <a:srcRect l="34988" t="30089"/>
          <a:stretch>
            <a:fillRect/>
          </a:stretch>
        </p:blipFill>
        <p:spPr>
          <a:xfrm>
            <a:off x="4250690" y="3424555"/>
            <a:ext cx="2487295" cy="308610"/>
          </a:xfrm>
          <a:prstGeom prst="rect">
            <a:avLst/>
          </a:prstGeom>
        </p:spPr>
      </p:pic>
      <p:pic>
        <p:nvPicPr>
          <p:cNvPr id="14" name="图片 13"/>
          <p:cNvPicPr>
            <a:picLocks noChangeAspect="1"/>
          </p:cNvPicPr>
          <p:nvPr/>
        </p:nvPicPr>
        <p:blipFill>
          <a:blip r:embed="rId8"/>
          <a:srcRect t="20067" r="66200" b="-5902"/>
          <a:stretch>
            <a:fillRect/>
          </a:stretch>
        </p:blipFill>
        <p:spPr>
          <a:xfrm>
            <a:off x="1042670" y="3406775"/>
            <a:ext cx="1066165" cy="381635"/>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组合 19"/>
          <p:cNvGrpSpPr/>
          <p:nvPr/>
        </p:nvGrpSpPr>
        <p:grpSpPr>
          <a:xfrm>
            <a:off x="3525180" y="2399714"/>
            <a:ext cx="7020009" cy="655034"/>
            <a:chOff x="2584817" y="2976294"/>
            <a:chExt cx="7020779" cy="655105"/>
          </a:xfrm>
          <a:solidFill>
            <a:srgbClr val="0066B3"/>
          </a:solidFill>
        </p:grpSpPr>
        <p:sp>
          <p:nvSpPr>
            <p:cNvPr id="29" name="矩形 28"/>
            <p:cNvSpPr/>
            <p:nvPr/>
          </p:nvSpPr>
          <p:spPr>
            <a:xfrm>
              <a:off x="2584817" y="2976295"/>
              <a:ext cx="936104"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15">
                  <a:solidFill>
                    <a:schemeClr val="bg1"/>
                  </a:solidFill>
                  <a:cs typeface="+mn-ea"/>
                  <a:sym typeface="+mn-lt"/>
                </a:rPr>
                <a:t>1</a:t>
              </a:r>
              <a:endParaRPr lang="zh-CN" altLang="en-US" sz="3415">
                <a:solidFill>
                  <a:schemeClr val="bg1"/>
                </a:solidFill>
                <a:cs typeface="+mn-ea"/>
                <a:sym typeface="+mn-lt"/>
              </a:endParaRPr>
            </a:p>
          </p:txBody>
        </p:sp>
        <p:sp>
          <p:nvSpPr>
            <p:cNvPr id="34" name="矩形 33"/>
            <p:cNvSpPr/>
            <p:nvPr/>
          </p:nvSpPr>
          <p:spPr>
            <a:xfrm>
              <a:off x="3621305" y="2976294"/>
              <a:ext cx="5984291"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a:t>
              </a:r>
              <a:r>
                <a:rPr lang="zh-CN" sz="2655" dirty="0">
                  <a:solidFill>
                    <a:schemeClr val="bg1"/>
                  </a:solidFill>
                  <a:cs typeface="+mn-ea"/>
                  <a:sym typeface="+mn-lt"/>
                </a:rPr>
                <a:t>概述</a:t>
              </a:r>
              <a:endParaRPr lang="zh-CN" sz="2655" dirty="0">
                <a:solidFill>
                  <a:schemeClr val="bg1"/>
                </a:solidFill>
                <a:cs typeface="+mn-ea"/>
                <a:sym typeface="+mn-lt"/>
              </a:endParaRPr>
            </a:p>
          </p:txBody>
        </p:sp>
      </p:grpSp>
      <p:grpSp>
        <p:nvGrpSpPr>
          <p:cNvPr id="35" name="组合 34"/>
          <p:cNvGrpSpPr/>
          <p:nvPr/>
        </p:nvGrpSpPr>
        <p:grpSpPr>
          <a:xfrm>
            <a:off x="3525180" y="3279695"/>
            <a:ext cx="7020009" cy="655032"/>
            <a:chOff x="2584817" y="3826766"/>
            <a:chExt cx="7020779" cy="655104"/>
          </a:xfrm>
          <a:solidFill>
            <a:srgbClr val="0066B3"/>
          </a:solidFill>
        </p:grpSpPr>
        <p:sp>
          <p:nvSpPr>
            <p:cNvPr id="36" name="矩形 35"/>
            <p:cNvSpPr/>
            <p:nvPr/>
          </p:nvSpPr>
          <p:spPr>
            <a:xfrm>
              <a:off x="2584817" y="3826766"/>
              <a:ext cx="936104"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15">
                  <a:solidFill>
                    <a:schemeClr val="bg1"/>
                  </a:solidFill>
                  <a:cs typeface="+mn-ea"/>
                  <a:sym typeface="+mn-lt"/>
                </a:rPr>
                <a:t>2</a:t>
              </a:r>
              <a:endParaRPr lang="zh-CN" altLang="en-US" sz="3415">
                <a:solidFill>
                  <a:schemeClr val="bg1"/>
                </a:solidFill>
                <a:cs typeface="+mn-ea"/>
                <a:sym typeface="+mn-lt"/>
              </a:endParaRPr>
            </a:p>
          </p:txBody>
        </p:sp>
        <p:sp>
          <p:nvSpPr>
            <p:cNvPr id="40" name="矩形 39"/>
            <p:cNvSpPr/>
            <p:nvPr/>
          </p:nvSpPr>
          <p:spPr>
            <a:xfrm>
              <a:off x="3621305" y="3826766"/>
              <a:ext cx="5984291"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贡献</a:t>
              </a:r>
              <a:endParaRPr lang="zh-CN" altLang="en-US" sz="2655" dirty="0">
                <a:solidFill>
                  <a:schemeClr val="bg1"/>
                </a:solidFill>
                <a:cs typeface="+mn-ea"/>
                <a:sym typeface="+mn-lt"/>
              </a:endParaRPr>
            </a:p>
          </p:txBody>
        </p:sp>
      </p:grpSp>
      <p:grpSp>
        <p:nvGrpSpPr>
          <p:cNvPr id="41" name="组合 40"/>
          <p:cNvGrpSpPr/>
          <p:nvPr/>
        </p:nvGrpSpPr>
        <p:grpSpPr>
          <a:xfrm>
            <a:off x="3525180" y="4159675"/>
            <a:ext cx="7020009" cy="655032"/>
            <a:chOff x="2584817" y="4677236"/>
            <a:chExt cx="7020779" cy="655104"/>
          </a:xfrm>
          <a:solidFill>
            <a:srgbClr val="0066B3"/>
          </a:solidFill>
        </p:grpSpPr>
        <p:sp>
          <p:nvSpPr>
            <p:cNvPr id="42" name="矩形 41"/>
            <p:cNvSpPr/>
            <p:nvPr/>
          </p:nvSpPr>
          <p:spPr>
            <a:xfrm>
              <a:off x="2584817" y="4677236"/>
              <a:ext cx="936104"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15">
                  <a:solidFill>
                    <a:schemeClr val="bg1"/>
                  </a:solidFill>
                  <a:cs typeface="+mn-ea"/>
                  <a:sym typeface="+mn-lt"/>
                </a:rPr>
                <a:t>3</a:t>
              </a:r>
              <a:endParaRPr lang="zh-CN" altLang="en-US" sz="3415">
                <a:solidFill>
                  <a:schemeClr val="bg1"/>
                </a:solidFill>
                <a:cs typeface="+mn-ea"/>
                <a:sym typeface="+mn-lt"/>
              </a:endParaRPr>
            </a:p>
          </p:txBody>
        </p:sp>
        <p:sp>
          <p:nvSpPr>
            <p:cNvPr id="43" name="矩形 42"/>
            <p:cNvSpPr/>
            <p:nvPr/>
          </p:nvSpPr>
          <p:spPr>
            <a:xfrm>
              <a:off x="3621305" y="4677236"/>
              <a:ext cx="5984291"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655" dirty="0">
                  <a:solidFill>
                    <a:schemeClr val="bg1"/>
                  </a:solidFill>
                  <a:cs typeface="+mn-ea"/>
                  <a:sym typeface="+mn-lt"/>
                </a:rPr>
                <a:t>模型</a:t>
              </a:r>
              <a:endParaRPr lang="zh-CN" sz="2655" dirty="0">
                <a:solidFill>
                  <a:schemeClr val="bg1"/>
                </a:solidFill>
                <a:cs typeface="+mn-ea"/>
                <a:sym typeface="+mn-lt"/>
              </a:endParaRPr>
            </a:p>
          </p:txBody>
        </p:sp>
      </p:grpSp>
      <p:sp>
        <p:nvSpPr>
          <p:cNvPr id="44" name="矩形 43"/>
          <p:cNvSpPr/>
          <p:nvPr/>
        </p:nvSpPr>
        <p:spPr>
          <a:xfrm>
            <a:off x="879268" y="377"/>
            <a:ext cx="1374417" cy="4798674"/>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a:cs typeface="+mn-ea"/>
              <a:sym typeface="+mn-lt"/>
            </a:endParaRPr>
          </a:p>
        </p:txBody>
      </p:sp>
      <p:sp>
        <p:nvSpPr>
          <p:cNvPr id="45" name="TextBox 148"/>
          <p:cNvSpPr txBox="1"/>
          <p:nvPr/>
        </p:nvSpPr>
        <p:spPr>
          <a:xfrm>
            <a:off x="1308844" y="1123214"/>
            <a:ext cx="955133" cy="2243395"/>
          </a:xfrm>
          <a:prstGeom prst="rect">
            <a:avLst/>
          </a:prstGeom>
          <a:noFill/>
        </p:spPr>
        <p:txBody>
          <a:bodyPr vert="eaVert" wrap="square" rtlCol="0">
            <a:spAutoFit/>
          </a:bodyPr>
          <a:lstStyle/>
          <a:p>
            <a:pPr algn="ctr">
              <a:lnSpc>
                <a:spcPct val="120000"/>
              </a:lnSpc>
            </a:pPr>
            <a:r>
              <a:rPr lang="zh-CN" altLang="en-US" sz="4170" b="1" cap="all" spc="569" dirty="0">
                <a:solidFill>
                  <a:schemeClr val="bg1"/>
                </a:solidFill>
                <a:cs typeface="+mn-ea"/>
                <a:sym typeface="+mn-lt"/>
              </a:rPr>
              <a:t>目录</a:t>
            </a:r>
            <a:endParaRPr lang="en-US" altLang="zh-CN" sz="4170" b="1" cap="all" spc="569" dirty="0">
              <a:solidFill>
                <a:schemeClr val="bg1"/>
              </a:solidFill>
              <a:cs typeface="+mn-ea"/>
              <a:sym typeface="+mn-lt"/>
            </a:endParaRPr>
          </a:p>
        </p:txBody>
      </p:sp>
      <p:sp>
        <p:nvSpPr>
          <p:cNvPr id="46" name="TextBox 148"/>
          <p:cNvSpPr txBox="1"/>
          <p:nvPr/>
        </p:nvSpPr>
        <p:spPr>
          <a:xfrm>
            <a:off x="931100" y="1783573"/>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solidFill>
                <a:cs typeface="+mn-ea"/>
                <a:sym typeface="+mn-lt"/>
              </a:rPr>
              <a:t>contents</a:t>
            </a:r>
            <a:endParaRPr lang="zh-CN" altLang="en-US" sz="2655" b="1" cap="all" dirty="0">
              <a:solidFill>
                <a:schemeClr val="bg1"/>
              </a:solidFill>
              <a:cs typeface="+mn-ea"/>
              <a:sym typeface="+mn-lt"/>
            </a:endParaRPr>
          </a:p>
        </p:txBody>
      </p:sp>
      <p:grpSp>
        <p:nvGrpSpPr>
          <p:cNvPr id="47" name="组合 46"/>
          <p:cNvGrpSpPr/>
          <p:nvPr/>
        </p:nvGrpSpPr>
        <p:grpSpPr>
          <a:xfrm>
            <a:off x="3525180" y="5039654"/>
            <a:ext cx="7020009" cy="655032"/>
            <a:chOff x="2584817" y="4677236"/>
            <a:chExt cx="7020779" cy="655104"/>
          </a:xfrm>
          <a:solidFill>
            <a:srgbClr val="0066B3"/>
          </a:solidFill>
        </p:grpSpPr>
        <p:sp>
          <p:nvSpPr>
            <p:cNvPr id="48" name="矩形 47"/>
            <p:cNvSpPr/>
            <p:nvPr/>
          </p:nvSpPr>
          <p:spPr>
            <a:xfrm>
              <a:off x="2584817" y="4677236"/>
              <a:ext cx="936104"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15">
                  <a:solidFill>
                    <a:schemeClr val="bg1"/>
                  </a:solidFill>
                  <a:cs typeface="+mn-ea"/>
                  <a:sym typeface="+mn-lt"/>
                </a:rPr>
                <a:t>4</a:t>
              </a:r>
              <a:endParaRPr lang="zh-CN" altLang="en-US" sz="3415">
                <a:solidFill>
                  <a:schemeClr val="bg1"/>
                </a:solidFill>
                <a:cs typeface="+mn-ea"/>
                <a:sym typeface="+mn-lt"/>
              </a:endParaRPr>
            </a:p>
          </p:txBody>
        </p:sp>
        <p:sp>
          <p:nvSpPr>
            <p:cNvPr id="49" name="矩形 48"/>
            <p:cNvSpPr/>
            <p:nvPr/>
          </p:nvSpPr>
          <p:spPr>
            <a:xfrm>
              <a:off x="3621305" y="4677236"/>
              <a:ext cx="5984291"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通用设计</a:t>
              </a:r>
              <a:endParaRPr lang="zh-CN" altLang="en-US" sz="2655" dirty="0">
                <a:solidFill>
                  <a:schemeClr val="bg1"/>
                </a:solidFill>
                <a:cs typeface="+mn-ea"/>
                <a:sym typeface="+mn-lt"/>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47890" y="482884"/>
            <a:ext cx="1443519" cy="1443519"/>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 calcmode="lin" valueType="num">
                                      <p:cBhvr additive="base">
                                        <p:cTn id="10" dur="500"/>
                                        <p:tgtEl>
                                          <p:spTgt spid="45"/>
                                        </p:tgtEl>
                                        <p:attrNameLst>
                                          <p:attrName>ppt_y</p:attrName>
                                        </p:attrNameLst>
                                      </p:cBhvr>
                                      <p:tavLst>
                                        <p:tav tm="0">
                                          <p:val>
                                            <p:strVal val="#ppt_y+#ppt_h*1.125000"/>
                                          </p:val>
                                        </p:tav>
                                        <p:tav tm="100000">
                                          <p:val>
                                            <p:strVal val="#ppt_y"/>
                                          </p:val>
                                        </p:tav>
                                      </p:tavLst>
                                    </p:anim>
                                    <p:animEffect transition="in" filter="wipe(up)">
                                      <p:cBhvr>
                                        <p:cTn id="11" dur="500"/>
                                        <p:tgtEl>
                                          <p:spTgt spid="45"/>
                                        </p:tgtEl>
                                      </p:cBhvr>
                                    </p:animEffect>
                                  </p:childTnLst>
                                </p:cTn>
                              </p:par>
                            </p:childTnLst>
                          </p:cTn>
                        </p:par>
                        <p:par>
                          <p:cTn id="12" fill="hold">
                            <p:stCondLst>
                              <p:cond delay="500"/>
                            </p:stCondLst>
                            <p:childTnLst>
                              <p:par>
                                <p:cTn id="13" presetID="23" presetClass="entr" presetSubtype="32"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p:cTn id="15" dur="500" fill="hold"/>
                                        <p:tgtEl>
                                          <p:spTgt spid="46"/>
                                        </p:tgtEl>
                                        <p:attrNameLst>
                                          <p:attrName>ppt_w</p:attrName>
                                        </p:attrNameLst>
                                      </p:cBhvr>
                                      <p:tavLst>
                                        <p:tav tm="0">
                                          <p:val>
                                            <p:strVal val="4*#ppt_w"/>
                                          </p:val>
                                        </p:tav>
                                        <p:tav tm="100000">
                                          <p:val>
                                            <p:strVal val="#ppt_w"/>
                                          </p:val>
                                        </p:tav>
                                      </p:tavLst>
                                    </p:anim>
                                    <p:anim calcmode="lin" valueType="num">
                                      <p:cBhvr>
                                        <p:cTn id="16" dur="500" fill="hold"/>
                                        <p:tgtEl>
                                          <p:spTgt spid="46"/>
                                        </p:tgtEl>
                                        <p:attrNameLst>
                                          <p:attrName>ppt_h</p:attrName>
                                        </p:attrNameLst>
                                      </p:cBhvr>
                                      <p:tavLst>
                                        <p:tav tm="0">
                                          <p:val>
                                            <p:strVal val="4*#ppt_h"/>
                                          </p:val>
                                        </p:tav>
                                        <p:tav tm="100000">
                                          <p:val>
                                            <p:strVal val="#ppt_h"/>
                                          </p:val>
                                        </p:tav>
                                      </p:tavLst>
                                    </p:anim>
                                  </p:childTnLst>
                                </p:cTn>
                              </p:par>
                              <p:par>
                                <p:cTn id="17" presetID="2" presetClass="entr" presetSubtype="2" fill="hold" nodeType="withEffect">
                                  <p:stCondLst>
                                    <p:cond delay="2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1000" fill="hold"/>
                                        <p:tgtEl>
                                          <p:spTgt spid="20"/>
                                        </p:tgtEl>
                                        <p:attrNameLst>
                                          <p:attrName>ppt_x</p:attrName>
                                        </p:attrNameLst>
                                      </p:cBhvr>
                                      <p:tavLst>
                                        <p:tav tm="0">
                                          <p:val>
                                            <p:strVal val="1+#ppt_w/2"/>
                                          </p:val>
                                        </p:tav>
                                        <p:tav tm="100000">
                                          <p:val>
                                            <p:strVal val="#ppt_x"/>
                                          </p:val>
                                        </p:tav>
                                      </p:tavLst>
                                    </p:anim>
                                    <p:anim calcmode="lin" valueType="num">
                                      <p:cBhvr additive="base">
                                        <p:cTn id="20" dur="10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0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1000" fill="hold"/>
                                        <p:tgtEl>
                                          <p:spTgt spid="41"/>
                                        </p:tgtEl>
                                        <p:attrNameLst>
                                          <p:attrName>ppt_x</p:attrName>
                                        </p:attrNameLst>
                                      </p:cBhvr>
                                      <p:tavLst>
                                        <p:tav tm="0">
                                          <p:val>
                                            <p:strVal val="1+#ppt_w/2"/>
                                          </p:val>
                                        </p:tav>
                                        <p:tav tm="100000">
                                          <p:val>
                                            <p:strVal val="#ppt_x"/>
                                          </p:val>
                                        </p:tav>
                                      </p:tavLst>
                                    </p:anim>
                                    <p:anim calcmode="lin" valueType="num">
                                      <p:cBhvr additive="base">
                                        <p:cTn id="28" dur="1000" fill="hold"/>
                                        <p:tgtEl>
                                          <p:spTgt spid="4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60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1000" fill="hold"/>
                                        <p:tgtEl>
                                          <p:spTgt spid="47"/>
                                        </p:tgtEl>
                                        <p:attrNameLst>
                                          <p:attrName>ppt_x</p:attrName>
                                        </p:attrNameLst>
                                      </p:cBhvr>
                                      <p:tavLst>
                                        <p:tav tm="0">
                                          <p:val>
                                            <p:strVal val="1+#ppt_w/2"/>
                                          </p:val>
                                        </p:tav>
                                        <p:tav tm="100000">
                                          <p:val>
                                            <p:strVal val="#ppt_x"/>
                                          </p:val>
                                        </p:tav>
                                      </p:tavLst>
                                    </p:anim>
                                    <p:anim calcmode="lin" valueType="num">
                                      <p:cBhvr additive="base">
                                        <p:cTn id="32" dur="10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6" name="文本框 17"/>
          <p:cNvSpPr txBox="1"/>
          <p:nvPr/>
        </p:nvSpPr>
        <p:spPr>
          <a:xfrm>
            <a:off x="4627094" y="2729259"/>
            <a:ext cx="5814765" cy="922020"/>
          </a:xfrm>
          <a:prstGeom prst="rect">
            <a:avLst/>
          </a:prstGeom>
          <a:noFill/>
        </p:spPr>
        <p:txBody>
          <a:bodyPr wrap="square" rtlCol="0">
            <a:spAutoFit/>
          </a:bodyPr>
          <a:lstStyle/>
          <a:p>
            <a:r>
              <a:rPr lang="zh-CN" sz="5400" dirty="0">
                <a:solidFill>
                  <a:schemeClr val="bg1"/>
                </a:solidFill>
                <a:cs typeface="+mn-ea"/>
                <a:sym typeface="+mn-lt"/>
              </a:rPr>
              <a:t>通用设计</a:t>
            </a:r>
            <a:endParaRPr lang="zh-CN" sz="5400" dirty="0">
              <a:solidFill>
                <a:schemeClr val="bg1"/>
              </a:solidFill>
              <a:cs typeface="+mn-ea"/>
              <a:sym typeface="+mn-lt"/>
            </a:endParaRPr>
          </a:p>
        </p:txBody>
      </p:sp>
      <p:grpSp>
        <p:nvGrpSpPr>
          <p:cNvPr id="108" name="组合 107"/>
          <p:cNvGrpSpPr/>
          <p:nvPr/>
        </p:nvGrpSpPr>
        <p:grpSpPr>
          <a:xfrm>
            <a:off x="1999590" y="2133292"/>
            <a:ext cx="2114741" cy="2115265"/>
            <a:chOff x="1041891" y="2887277"/>
            <a:chExt cx="1036261" cy="1036518"/>
          </a:xfrm>
          <a:effectLst>
            <a:outerShdw blurRad="50800" dist="38100" dir="2700000" algn="tl" rotWithShape="0">
              <a:prstClr val="black">
                <a:alpha val="40000"/>
              </a:prstClr>
            </a:outerShdw>
          </a:effectLst>
        </p:grpSpPr>
        <p:sp>
          <p:nvSpPr>
            <p:cNvPr id="109" name="Oval 53"/>
            <p:cNvSpPr>
              <a:spLocks noChangeArrowheads="1"/>
            </p:cNvSpPr>
            <p:nvPr/>
          </p:nvSpPr>
          <p:spPr bwMode="auto">
            <a:xfrm>
              <a:off x="1041891" y="2887277"/>
              <a:ext cx="1036261" cy="1036518"/>
            </a:xfrm>
            <a:prstGeom prst="ellipse">
              <a:avLst/>
            </a:prstGeom>
            <a:solidFill>
              <a:srgbClr val="0066B3"/>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10" name="Text Box 58"/>
            <p:cNvSpPr txBox="1">
              <a:spLocks noChangeArrowheads="1"/>
            </p:cNvSpPr>
            <p:nvPr/>
          </p:nvSpPr>
          <p:spPr bwMode="auto">
            <a:xfrm>
              <a:off x="1168620" y="3051118"/>
              <a:ext cx="782803" cy="70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8800" dirty="0" smtClean="0">
                  <a:solidFill>
                    <a:schemeClr val="bg1"/>
                  </a:solidFill>
                  <a:cs typeface="+mn-ea"/>
                  <a:sym typeface="+mn-lt"/>
                </a:rPr>
                <a:t>04</a:t>
              </a:r>
              <a:endParaRPr lang="en-US" altLang="zh-CN" sz="8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1)">
                                      <p:cBhvr>
                                        <p:cTn id="11" dur="650"/>
                                        <p:tgtEl>
                                          <p:spTgt spid="10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200088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4  </a:t>
              </a:r>
              <a:r>
                <a:rPr lang="zh-CN" altLang="en-US" sz="2800" b="1" i="1" dirty="0">
                  <a:solidFill>
                    <a:schemeClr val="tx1">
                      <a:lumMod val="75000"/>
                      <a:lumOff val="25000"/>
                    </a:schemeClr>
                  </a:solidFill>
                  <a:cs typeface="+mn-ea"/>
                  <a:sym typeface="+mn-lt"/>
                </a:rPr>
                <a:t>通用设计</a:t>
              </a:r>
              <a:endParaRPr lang="zh-CN" altLang="en-US"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526224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我们考虑                  对于某些n ≥ 1。</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分组密码                     。一种通用的可调整分组密码                               基于ρ ≥ 1对E的调用可以 由映射                         表示</a:t>
            </a:r>
            <a:r>
              <a:rPr lang="zh-CN" sz="2800">
                <a:latin typeface="仿宋" panose="02010609060101010101" charset="-122"/>
                <a:ea typeface="仿宋" panose="02010609060101010101" charset="-122"/>
                <a:cs typeface="仿宋" panose="02010609060101010101" charset="-122"/>
              </a:rPr>
              <a:t>，其中</a:t>
            </a:r>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lang="zh-CN" sz="2800">
                <a:latin typeface="仿宋" panose="02010609060101010101" charset="-122"/>
                <a:ea typeface="仿宋" panose="02010609060101010101" charset="-122"/>
                <a:cs typeface="仿宋" panose="02010609060101010101" charset="-122"/>
              </a:rPr>
              <a:t>以及                    表示，其中</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2893060" y="1003935"/>
            <a:ext cx="2748280" cy="400050"/>
          </a:xfrm>
          <a:prstGeom prst="rect">
            <a:avLst/>
          </a:prstGeom>
        </p:spPr>
      </p:pic>
      <p:pic>
        <p:nvPicPr>
          <p:cNvPr id="7" name="图片 6"/>
          <p:cNvPicPr>
            <a:picLocks noChangeAspect="1"/>
          </p:cNvPicPr>
          <p:nvPr/>
        </p:nvPicPr>
        <p:blipFill>
          <a:blip r:embed="rId3"/>
          <a:srcRect t="8592"/>
          <a:stretch>
            <a:fillRect/>
          </a:stretch>
        </p:blipFill>
        <p:spPr>
          <a:xfrm>
            <a:off x="2893060" y="1403985"/>
            <a:ext cx="3472815" cy="437515"/>
          </a:xfrm>
          <a:prstGeom prst="rect">
            <a:avLst/>
          </a:prstGeom>
        </p:spPr>
      </p:pic>
      <p:pic>
        <p:nvPicPr>
          <p:cNvPr id="8" name="图片 7"/>
          <p:cNvPicPr>
            <a:picLocks noChangeAspect="1"/>
          </p:cNvPicPr>
          <p:nvPr/>
        </p:nvPicPr>
        <p:blipFill>
          <a:blip r:embed="rId4"/>
          <a:srcRect l="-94" t="13562" b="12839"/>
          <a:stretch>
            <a:fillRect/>
          </a:stretch>
        </p:blipFill>
        <p:spPr>
          <a:xfrm>
            <a:off x="1054735" y="1994535"/>
            <a:ext cx="5311140" cy="288925"/>
          </a:xfrm>
          <a:prstGeom prst="rect">
            <a:avLst/>
          </a:prstGeom>
        </p:spPr>
      </p:pic>
      <p:pic>
        <p:nvPicPr>
          <p:cNvPr id="9" name="图片 8"/>
          <p:cNvPicPr>
            <a:picLocks noChangeAspect="1"/>
          </p:cNvPicPr>
          <p:nvPr/>
        </p:nvPicPr>
        <p:blipFill>
          <a:blip r:embed="rId5"/>
          <a:srcRect l="-1666" t="17560" r="-336" b="13124"/>
          <a:stretch>
            <a:fillRect/>
          </a:stretch>
        </p:blipFill>
        <p:spPr>
          <a:xfrm>
            <a:off x="1553210" y="2439035"/>
            <a:ext cx="4625975" cy="238125"/>
          </a:xfrm>
          <a:prstGeom prst="rect">
            <a:avLst/>
          </a:prstGeom>
        </p:spPr>
      </p:pic>
      <p:pic>
        <p:nvPicPr>
          <p:cNvPr id="10" name="图片 9"/>
          <p:cNvPicPr>
            <a:picLocks noChangeAspect="1"/>
          </p:cNvPicPr>
          <p:nvPr/>
        </p:nvPicPr>
        <p:blipFill>
          <a:blip r:embed="rId6"/>
          <a:stretch>
            <a:fillRect/>
          </a:stretch>
        </p:blipFill>
        <p:spPr>
          <a:xfrm>
            <a:off x="7978775" y="2375535"/>
            <a:ext cx="2194560" cy="365760"/>
          </a:xfrm>
          <a:prstGeom prst="rect">
            <a:avLst/>
          </a:prstGeom>
        </p:spPr>
      </p:pic>
      <p:pic>
        <p:nvPicPr>
          <p:cNvPr id="11" name="图片 10"/>
          <p:cNvPicPr>
            <a:picLocks noChangeAspect="1"/>
          </p:cNvPicPr>
          <p:nvPr/>
        </p:nvPicPr>
        <p:blipFill>
          <a:blip r:embed="rId7"/>
          <a:srcRect t="16464"/>
          <a:stretch>
            <a:fillRect/>
          </a:stretch>
        </p:blipFill>
        <p:spPr>
          <a:xfrm>
            <a:off x="1390650" y="2741295"/>
            <a:ext cx="3390900" cy="351155"/>
          </a:xfrm>
          <a:prstGeom prst="rect">
            <a:avLst/>
          </a:prstGeom>
        </p:spPr>
      </p:pic>
      <p:pic>
        <p:nvPicPr>
          <p:cNvPr id="13" name="图片 12"/>
          <p:cNvPicPr>
            <a:picLocks noChangeAspect="1"/>
          </p:cNvPicPr>
          <p:nvPr/>
        </p:nvPicPr>
        <p:blipFill>
          <a:blip r:embed="rId8"/>
          <a:srcRect t="8818"/>
          <a:stretch>
            <a:fillRect/>
          </a:stretch>
        </p:blipFill>
        <p:spPr>
          <a:xfrm>
            <a:off x="6783070" y="2783840"/>
            <a:ext cx="1476375" cy="308610"/>
          </a:xfrm>
          <a:prstGeom prst="rect">
            <a:avLst/>
          </a:prstGeom>
        </p:spPr>
      </p:pic>
      <p:pic>
        <p:nvPicPr>
          <p:cNvPr id="14" name="图片 13"/>
          <p:cNvPicPr>
            <a:picLocks noChangeAspect="1"/>
          </p:cNvPicPr>
          <p:nvPr/>
        </p:nvPicPr>
        <p:blipFill>
          <a:blip r:embed="rId9"/>
          <a:stretch>
            <a:fillRect/>
          </a:stretch>
        </p:blipFill>
        <p:spPr>
          <a:xfrm>
            <a:off x="2795270" y="3258820"/>
            <a:ext cx="5784850" cy="3173095"/>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3 </a:t>
              </a:r>
              <a:r>
                <a:rPr lang="zh-CN" altLang="en-US" sz="2800" b="1" i="1" dirty="0">
                  <a:solidFill>
                    <a:schemeClr val="tx1">
                      <a:lumMod val="75000"/>
                      <a:lumOff val="25000"/>
                    </a:schemeClr>
                  </a:solidFill>
                  <a:cs typeface="+mn-ea"/>
                  <a:sym typeface="+mn-lt"/>
                </a:rPr>
                <a:t>模型</a:t>
              </a:r>
              <a:endParaRPr lang="zh-CN" altLang="en-US"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pic>
        <p:nvPicPr>
          <p:cNvPr id="6" name="图片 5"/>
          <p:cNvPicPr>
            <a:picLocks noChangeAspect="1"/>
          </p:cNvPicPr>
          <p:nvPr/>
        </p:nvPicPr>
        <p:blipFill>
          <a:blip r:embed="rId2"/>
          <a:stretch>
            <a:fillRect/>
          </a:stretch>
        </p:blipFill>
        <p:spPr>
          <a:xfrm>
            <a:off x="0" y="1094740"/>
            <a:ext cx="11766550" cy="466852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3 </a:t>
              </a:r>
              <a:r>
                <a:rPr lang="zh-CN" altLang="en-US" sz="2800" b="1" i="1" dirty="0">
                  <a:solidFill>
                    <a:schemeClr val="tx1">
                      <a:lumMod val="75000"/>
                      <a:lumOff val="25000"/>
                    </a:schemeClr>
                  </a:solidFill>
                  <a:cs typeface="+mn-ea"/>
                  <a:sym typeface="+mn-lt"/>
                </a:rPr>
                <a:t>模型</a:t>
              </a:r>
              <a:endParaRPr lang="zh-CN" altLang="en-US"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439991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sym typeface="+mn-ea"/>
              </a:rPr>
              <a:t>    </a:t>
            </a:r>
            <a:r>
              <a:rPr lang="zh-CN" sz="2800">
                <a:latin typeface="仿宋" panose="02010609060101010101" charset="-122"/>
                <a:ea typeface="仿宋" panose="02010609060101010101" charset="-122"/>
                <a:cs typeface="仿宋" panose="02010609060101010101" charset="-122"/>
                <a:sym typeface="+mn-ea"/>
              </a:rPr>
              <a:t>图</a:t>
            </a:r>
            <a:r>
              <a:rPr sz="2800">
                <a:latin typeface="仿宋" panose="02010609060101010101" charset="-122"/>
                <a:ea typeface="仿宋" panose="02010609060101010101" charset="-122"/>
                <a:cs typeface="仿宋" panose="02010609060101010101" charset="-122"/>
                <a:sym typeface="+mn-ea"/>
              </a:rPr>
              <a:t>中描述了进行ρ = 3</a:t>
            </a:r>
            <a:r>
              <a:rPr lang="zh-CN" sz="2800">
                <a:latin typeface="仿宋" panose="02010609060101010101" charset="-122"/>
                <a:ea typeface="仿宋" panose="02010609060101010101" charset="-122"/>
                <a:cs typeface="仿宋" panose="02010609060101010101" charset="-122"/>
                <a:sym typeface="+mn-ea"/>
              </a:rPr>
              <a:t>分组</a:t>
            </a:r>
            <a:r>
              <a:rPr sz="2800">
                <a:latin typeface="仿宋" panose="02010609060101010101" charset="-122"/>
                <a:ea typeface="仿宋" panose="02010609060101010101" charset="-122"/>
                <a:cs typeface="仿宋" panose="02010609060101010101" charset="-122"/>
                <a:sym typeface="+mn-ea"/>
              </a:rPr>
              <a:t>密码调用的可调整</a:t>
            </a:r>
            <a:r>
              <a:rPr lang="zh-CN" sz="2800">
                <a:latin typeface="仿宋" panose="02010609060101010101" charset="-122"/>
                <a:ea typeface="仿宋" panose="02010609060101010101" charset="-122"/>
                <a:cs typeface="仿宋" panose="02010609060101010101" charset="-122"/>
                <a:sym typeface="+mn-ea"/>
              </a:rPr>
              <a:t>分组</a:t>
            </a:r>
            <a:r>
              <a:rPr sz="2800">
                <a:latin typeface="仿宋" panose="02010609060101010101" charset="-122"/>
                <a:ea typeface="仿宋" panose="02010609060101010101" charset="-122"/>
                <a:cs typeface="仿宋" panose="02010609060101010101" charset="-122"/>
                <a:sym typeface="+mn-ea"/>
              </a:rPr>
              <a:t>密码     </a:t>
            </a:r>
            <a:r>
              <a:rPr sz="2800">
                <a:latin typeface="仿宋" panose="02010609060101010101" charset="-122"/>
                <a:ea typeface="仿宋" panose="02010609060101010101" charset="-122"/>
                <a:cs typeface="仿宋" panose="02010609060101010101" charset="-122"/>
              </a:rPr>
              <a:t>在输入                   应为可计算</a:t>
            </a:r>
            <a:r>
              <a:rPr lang="zh-CN" sz="2800">
                <a:latin typeface="仿宋" panose="02010609060101010101" charset="-122"/>
                <a:ea typeface="仿宋" panose="02010609060101010101" charset="-122"/>
                <a:cs typeface="仿宋" panose="02010609060101010101" charset="-122"/>
              </a:rPr>
              <a:t>的</a:t>
            </a:r>
            <a:r>
              <a:rPr sz="2800">
                <a:latin typeface="仿宋" panose="02010609060101010101" charset="-122"/>
                <a:ea typeface="仿宋" panose="02010609060101010101" charset="-122"/>
                <a:cs typeface="仿宋" panose="02010609060101010101" charset="-122"/>
              </a:rPr>
              <a:t>，我们将提出一个有效性条件 ，对此作出保证。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定义1(非正式)。</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混合函数   </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           和    对于           </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如果恰好有一个函数   </a:t>
            </a:r>
            <a:r>
              <a:rPr sz="2800">
                <a:latin typeface="仿宋" panose="02010609060101010101" charset="-122"/>
                <a:ea typeface="仿宋" panose="02010609060101010101" charset="-122"/>
                <a:cs typeface="仿宋" panose="02010609060101010101" charset="-122"/>
                <a:sym typeface="+mn-ea"/>
              </a:rPr>
              <a:t>处理m</a:t>
            </a:r>
            <a:r>
              <a:rPr sz="2800">
                <a:latin typeface="仿宋" panose="02010609060101010101" charset="-122"/>
                <a:ea typeface="仿宋" panose="02010609060101010101" charset="-122"/>
                <a:cs typeface="仿宋" panose="02010609060101010101" charset="-122"/>
              </a:rPr>
              <a:t>，则ρ有效</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使得第一个      </a:t>
            </a:r>
            <a:r>
              <a:rPr sz="2800">
                <a:latin typeface="仿宋" panose="02010609060101010101" charset="-122"/>
                <a:ea typeface="仿宋" panose="02010609060101010101" charset="-122"/>
                <a:cs typeface="仿宋" panose="02010609060101010101" charset="-122"/>
                <a:sym typeface="+mn-ea"/>
              </a:rPr>
              <a:t>在不知道m的情况下，</a:t>
            </a:r>
            <a:r>
              <a:rPr sz="2800">
                <a:latin typeface="仿宋" panose="02010609060101010101" charset="-122"/>
                <a:ea typeface="仿宋" panose="02010609060101010101" charset="-122"/>
                <a:cs typeface="仿宋" panose="02010609060101010101" charset="-122"/>
              </a:rPr>
              <a:t>可以向前计算</a:t>
            </a:r>
            <a:r>
              <a:rPr lang="zh-CN" sz="2800">
                <a:latin typeface="仿宋" panose="02010609060101010101" charset="-122"/>
                <a:ea typeface="仿宋" panose="02010609060101010101" charset="-122"/>
                <a:cs typeface="仿宋" panose="02010609060101010101" charset="-122"/>
              </a:rPr>
              <a:t>一</a:t>
            </a:r>
            <a:r>
              <a:rPr sz="2800">
                <a:latin typeface="仿宋" panose="02010609060101010101" charset="-122"/>
                <a:ea typeface="仿宋" panose="02010609060101010101" charset="-122"/>
                <a:cs typeface="仿宋" panose="02010609060101010101" charset="-122"/>
              </a:rPr>
              <a:t>轮    </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最后的         在</a:t>
            </a:r>
            <a:r>
              <a:rPr lang="zh-CN" sz="2800">
                <a:latin typeface="仿宋" panose="02010609060101010101" charset="-122"/>
                <a:ea typeface="仿宋" panose="02010609060101010101" charset="-122"/>
                <a:cs typeface="仿宋" panose="02010609060101010101" charset="-122"/>
              </a:rPr>
              <a:t>不知道</a:t>
            </a:r>
            <a:r>
              <a:rPr sz="2800">
                <a:latin typeface="仿宋" panose="02010609060101010101" charset="-122"/>
                <a:ea typeface="仿宋" panose="02010609060101010101" charset="-122"/>
                <a:cs typeface="仿宋" panose="02010609060101010101" charset="-122"/>
              </a:rPr>
              <a:t>m</a:t>
            </a:r>
            <a:r>
              <a:rPr lang="zh-CN" sz="2800">
                <a:latin typeface="仿宋" panose="02010609060101010101" charset="-122"/>
                <a:ea typeface="仿宋" panose="02010609060101010101" charset="-122"/>
                <a:cs typeface="仿宋" panose="02010609060101010101" charset="-122"/>
              </a:rPr>
              <a:t>的情况下</a:t>
            </a:r>
            <a:r>
              <a:rPr sz="2800">
                <a:latin typeface="仿宋" panose="02010609060101010101" charset="-122"/>
                <a:ea typeface="仿宋" panose="02010609060101010101" charset="-122"/>
                <a:cs typeface="仿宋" panose="02010609060101010101" charset="-122"/>
              </a:rPr>
              <a:t>，</a:t>
            </a:r>
            <a:r>
              <a:rPr lang="zh-CN" sz="2800">
                <a:latin typeface="仿宋" panose="02010609060101010101" charset="-122"/>
                <a:ea typeface="仿宋" panose="02010609060101010101" charset="-122"/>
                <a:cs typeface="仿宋" panose="02010609060101010101" charset="-122"/>
              </a:rPr>
              <a:t>利用   </a:t>
            </a:r>
            <a:r>
              <a:rPr sz="2800">
                <a:latin typeface="仿宋" panose="02010609060101010101" charset="-122"/>
                <a:ea typeface="仿宋" panose="02010609060101010101" charset="-122"/>
                <a:cs typeface="仿宋" panose="02010609060101010101" charset="-122"/>
              </a:rPr>
              <a:t>可以反过来得到m。</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混合函数可以是任何东西， 并且甚至可以是               的形式</a:t>
            </a:r>
            <a:r>
              <a:rPr lang="zh-CN" sz="2800">
                <a:latin typeface="仿宋" panose="02010609060101010101" charset="-122"/>
                <a:ea typeface="仿宋" panose="02010609060101010101" charset="-122"/>
                <a:cs typeface="仿宋" panose="02010609060101010101" charset="-122"/>
              </a:rPr>
              <a:t>，而且</a:t>
            </a:r>
            <a:r>
              <a:rPr sz="2800">
                <a:latin typeface="仿宋" panose="02010609060101010101" charset="-122"/>
                <a:ea typeface="仿宋" panose="02010609060101010101" charset="-122"/>
                <a:cs typeface="仿宋" panose="02010609060101010101" charset="-122"/>
              </a:rPr>
              <a:t>混合函数</a:t>
            </a:r>
            <a:r>
              <a:rPr lang="zh-CN" sz="2800">
                <a:latin typeface="仿宋" panose="02010609060101010101" charset="-122"/>
                <a:ea typeface="仿宋" panose="02010609060101010101" charset="-122"/>
                <a:cs typeface="仿宋" panose="02010609060101010101" charset="-122"/>
              </a:rPr>
              <a:t>必须</a:t>
            </a:r>
            <a:r>
              <a:rPr sz="2800">
                <a:latin typeface="仿宋" panose="02010609060101010101" charset="-122"/>
                <a:ea typeface="仿宋" panose="02010609060101010101" charset="-122"/>
                <a:cs typeface="仿宋" panose="02010609060101010101" charset="-122"/>
              </a:rPr>
              <a:t>足够有效</a:t>
            </a:r>
            <a:r>
              <a:rPr lang="zh-CN" sz="2800">
                <a:latin typeface="仿宋" panose="02010609060101010101" charset="-122"/>
                <a:ea typeface="仿宋" panose="02010609060101010101" charset="-122"/>
                <a:cs typeface="仿宋" panose="02010609060101010101" charset="-122"/>
              </a:rPr>
              <a:t>和</a:t>
            </a:r>
            <a:r>
              <a:rPr sz="2800">
                <a:latin typeface="仿宋" panose="02010609060101010101" charset="-122"/>
                <a:ea typeface="仿宋" panose="02010609060101010101" charset="-122"/>
                <a:cs typeface="仿宋" panose="02010609060101010101" charset="-122"/>
              </a:rPr>
              <a:t>合理</a:t>
            </a:r>
            <a:r>
              <a:rPr lang="zh-CN" sz="2800">
                <a:latin typeface="仿宋" panose="02010609060101010101" charset="-122"/>
                <a:ea typeface="仿宋" panose="02010609060101010101" charset="-122"/>
                <a:cs typeface="仿宋" panose="02010609060101010101" charset="-122"/>
              </a:rPr>
              <a:t>。</a:t>
            </a:r>
            <a:endParaRPr lang="zh-CN"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9964420" y="1003935"/>
            <a:ext cx="602615" cy="490855"/>
          </a:xfrm>
          <a:prstGeom prst="rect">
            <a:avLst/>
          </a:prstGeom>
        </p:spPr>
      </p:pic>
      <p:pic>
        <p:nvPicPr>
          <p:cNvPr id="7" name="图片 6"/>
          <p:cNvPicPr>
            <a:picLocks noChangeAspect="1"/>
          </p:cNvPicPr>
          <p:nvPr/>
        </p:nvPicPr>
        <p:blipFill>
          <a:blip r:embed="rId3"/>
          <a:srcRect t="8262"/>
          <a:stretch>
            <a:fillRect/>
          </a:stretch>
        </p:blipFill>
        <p:spPr>
          <a:xfrm>
            <a:off x="1708785" y="1494790"/>
            <a:ext cx="3252470" cy="338455"/>
          </a:xfrm>
          <a:prstGeom prst="rect">
            <a:avLst/>
          </a:prstGeom>
        </p:spPr>
      </p:pic>
      <p:pic>
        <p:nvPicPr>
          <p:cNvPr id="8" name="图片 7"/>
          <p:cNvPicPr>
            <a:picLocks noChangeAspect="1"/>
          </p:cNvPicPr>
          <p:nvPr/>
        </p:nvPicPr>
        <p:blipFill>
          <a:blip r:embed="rId4"/>
          <a:stretch>
            <a:fillRect/>
          </a:stretch>
        </p:blipFill>
        <p:spPr>
          <a:xfrm>
            <a:off x="2823845" y="2832735"/>
            <a:ext cx="405130" cy="390525"/>
          </a:xfrm>
          <a:prstGeom prst="rect">
            <a:avLst/>
          </a:prstGeom>
        </p:spPr>
      </p:pic>
      <p:pic>
        <p:nvPicPr>
          <p:cNvPr id="9" name="图片 8"/>
          <p:cNvPicPr>
            <a:picLocks noChangeAspect="1"/>
          </p:cNvPicPr>
          <p:nvPr/>
        </p:nvPicPr>
        <p:blipFill>
          <a:blip r:embed="rId5"/>
          <a:stretch>
            <a:fillRect/>
          </a:stretch>
        </p:blipFill>
        <p:spPr>
          <a:xfrm>
            <a:off x="3502025" y="2835275"/>
            <a:ext cx="1927225" cy="387985"/>
          </a:xfrm>
          <a:prstGeom prst="rect">
            <a:avLst/>
          </a:prstGeom>
        </p:spPr>
      </p:pic>
      <p:pic>
        <p:nvPicPr>
          <p:cNvPr id="10" name="图片 9"/>
          <p:cNvPicPr>
            <a:picLocks noChangeAspect="1"/>
          </p:cNvPicPr>
          <p:nvPr/>
        </p:nvPicPr>
        <p:blipFill>
          <a:blip r:embed="rId6"/>
          <a:stretch>
            <a:fillRect/>
          </a:stretch>
        </p:blipFill>
        <p:spPr>
          <a:xfrm>
            <a:off x="6118225" y="2820035"/>
            <a:ext cx="423545" cy="403225"/>
          </a:xfrm>
          <a:prstGeom prst="rect">
            <a:avLst/>
          </a:prstGeom>
        </p:spPr>
      </p:pic>
      <p:pic>
        <p:nvPicPr>
          <p:cNvPr id="11" name="图片 10"/>
          <p:cNvPicPr>
            <a:picLocks noChangeAspect="1"/>
          </p:cNvPicPr>
          <p:nvPr/>
        </p:nvPicPr>
        <p:blipFill>
          <a:blip r:embed="rId7"/>
          <a:srcRect r="7566" b="12086"/>
          <a:stretch>
            <a:fillRect/>
          </a:stretch>
        </p:blipFill>
        <p:spPr>
          <a:xfrm>
            <a:off x="7444105" y="2820035"/>
            <a:ext cx="1714500" cy="337185"/>
          </a:xfrm>
          <a:prstGeom prst="rect">
            <a:avLst/>
          </a:prstGeom>
        </p:spPr>
      </p:pic>
      <p:pic>
        <p:nvPicPr>
          <p:cNvPr id="13" name="图片 12"/>
          <p:cNvPicPr>
            <a:picLocks noChangeAspect="1"/>
          </p:cNvPicPr>
          <p:nvPr/>
        </p:nvPicPr>
        <p:blipFill>
          <a:blip r:embed="rId8"/>
          <a:stretch>
            <a:fillRect/>
          </a:stretch>
        </p:blipFill>
        <p:spPr>
          <a:xfrm>
            <a:off x="2736215" y="3143250"/>
            <a:ext cx="581025" cy="417195"/>
          </a:xfrm>
          <a:prstGeom prst="rect">
            <a:avLst/>
          </a:prstGeom>
        </p:spPr>
      </p:pic>
      <p:pic>
        <p:nvPicPr>
          <p:cNvPr id="14" name="图片 13"/>
          <p:cNvPicPr>
            <a:picLocks noChangeAspect="1"/>
          </p:cNvPicPr>
          <p:nvPr/>
        </p:nvPicPr>
        <p:blipFill>
          <a:blip r:embed="rId9"/>
          <a:stretch>
            <a:fillRect/>
          </a:stretch>
        </p:blipFill>
        <p:spPr>
          <a:xfrm>
            <a:off x="5272405" y="3574415"/>
            <a:ext cx="591185" cy="440055"/>
          </a:xfrm>
          <a:prstGeom prst="rect">
            <a:avLst/>
          </a:prstGeom>
        </p:spPr>
      </p:pic>
      <p:pic>
        <p:nvPicPr>
          <p:cNvPr id="15" name="图片 14"/>
          <p:cNvPicPr>
            <a:picLocks noChangeAspect="1"/>
          </p:cNvPicPr>
          <p:nvPr/>
        </p:nvPicPr>
        <p:blipFill>
          <a:blip r:embed="rId10"/>
          <a:stretch>
            <a:fillRect/>
          </a:stretch>
        </p:blipFill>
        <p:spPr>
          <a:xfrm>
            <a:off x="8074025" y="3171825"/>
            <a:ext cx="979170" cy="388620"/>
          </a:xfrm>
          <a:prstGeom prst="rect">
            <a:avLst/>
          </a:prstGeom>
        </p:spPr>
      </p:pic>
      <p:pic>
        <p:nvPicPr>
          <p:cNvPr id="16" name="图片 15"/>
          <p:cNvPicPr>
            <a:picLocks noChangeAspect="1"/>
          </p:cNvPicPr>
          <p:nvPr/>
        </p:nvPicPr>
        <p:blipFill>
          <a:blip r:embed="rId11"/>
          <a:stretch>
            <a:fillRect/>
          </a:stretch>
        </p:blipFill>
        <p:spPr>
          <a:xfrm>
            <a:off x="7350760" y="3649980"/>
            <a:ext cx="1579245" cy="364490"/>
          </a:xfrm>
          <a:prstGeom prst="rect">
            <a:avLst/>
          </a:prstGeom>
        </p:spPr>
      </p:pic>
      <p:pic>
        <p:nvPicPr>
          <p:cNvPr id="17" name="图片 16"/>
          <p:cNvPicPr>
            <a:picLocks noChangeAspect="1"/>
          </p:cNvPicPr>
          <p:nvPr/>
        </p:nvPicPr>
        <p:blipFill>
          <a:blip r:embed="rId8"/>
          <a:stretch>
            <a:fillRect/>
          </a:stretch>
        </p:blipFill>
        <p:spPr>
          <a:xfrm>
            <a:off x="2736215" y="4014470"/>
            <a:ext cx="581025" cy="417195"/>
          </a:xfrm>
          <a:prstGeom prst="rect">
            <a:avLst/>
          </a:prstGeom>
        </p:spPr>
      </p:pic>
      <p:pic>
        <p:nvPicPr>
          <p:cNvPr id="18" name="图片 17"/>
          <p:cNvPicPr>
            <a:picLocks noChangeAspect="1"/>
          </p:cNvPicPr>
          <p:nvPr/>
        </p:nvPicPr>
        <p:blipFill>
          <a:blip r:embed="rId12"/>
          <a:srcRect r="1973" b="22044"/>
          <a:stretch>
            <a:fillRect/>
          </a:stretch>
        </p:blipFill>
        <p:spPr>
          <a:xfrm>
            <a:off x="8074025" y="4537710"/>
            <a:ext cx="3469640" cy="33909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0" y="2743201"/>
            <a:ext cx="12192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直线"/>
          <p:cNvSpPr>
            <a:spLocks noChangeShapeType="1"/>
          </p:cNvSpPr>
          <p:nvPr/>
        </p:nvSpPr>
        <p:spPr bwMode="auto">
          <a:xfrm>
            <a:off x="1602329" y="3314574"/>
            <a:ext cx="898734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sz="3200">
              <a:cs typeface="+mn-ea"/>
              <a:sym typeface="+mn-lt"/>
            </a:endParaRPr>
          </a:p>
        </p:txBody>
      </p:sp>
      <p:sp>
        <p:nvSpPr>
          <p:cNvPr id="85" name="直线"/>
          <p:cNvSpPr>
            <a:spLocks noChangeShapeType="1"/>
          </p:cNvSpPr>
          <p:nvPr/>
        </p:nvSpPr>
        <p:spPr bwMode="auto">
          <a:xfrm>
            <a:off x="1602329" y="4563271"/>
            <a:ext cx="898734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sz="3200">
              <a:cs typeface="+mn-ea"/>
              <a:sym typeface="+mn-lt"/>
            </a:endParaRPr>
          </a:p>
        </p:txBody>
      </p:sp>
      <p:sp>
        <p:nvSpPr>
          <p:cNvPr id="86" name="主标题"/>
          <p:cNvSpPr>
            <a:spLocks noChangeArrowheads="1" noChangeShapeType="1" noTextEdit="1"/>
          </p:cNvSpPr>
          <p:nvPr/>
        </p:nvSpPr>
        <p:spPr bwMode="auto">
          <a:xfrm>
            <a:off x="2641683" y="3464990"/>
            <a:ext cx="7426991" cy="900980"/>
          </a:xfrm>
          <a:prstGeom prst="rect">
            <a:avLst/>
          </a:prstGeom>
        </p:spPr>
        <p:txBody>
          <a:bodyPr wrap="none" fromWordArt="1"/>
          <a:lstStyle/>
          <a:p>
            <a:pPr algn="ctr" fontAlgn="base">
              <a:spcBef>
                <a:spcPct val="0"/>
              </a:spcBef>
              <a:spcAft>
                <a:spcPct val="0"/>
              </a:spcAft>
            </a:pPr>
            <a:r>
              <a:rPr lang="zh-CN" altLang="en-US" sz="5400" b="1" kern="10" spc="300" dirty="0">
                <a:solidFill>
                  <a:schemeClr val="bg1"/>
                </a:solidFill>
                <a:cs typeface="+mn-ea"/>
                <a:sym typeface="+mn-lt"/>
              </a:rPr>
              <a:t>汇报完毕</a:t>
            </a:r>
            <a:endParaRPr lang="zh-CN" altLang="en-US" sz="5400" b="1" kern="10" spc="300" dirty="0">
              <a:solidFill>
                <a:schemeClr val="bg1"/>
              </a:solidFill>
              <a:cs typeface="+mn-ea"/>
              <a:sym typeface="+mn-lt"/>
            </a:endParaRPr>
          </a:p>
        </p:txBody>
      </p:sp>
      <p:sp>
        <p:nvSpPr>
          <p:cNvPr id="88" name="副标题"/>
          <p:cNvSpPr txBox="1">
            <a:spLocks noChangeArrowheads="1"/>
          </p:cNvSpPr>
          <p:nvPr/>
        </p:nvSpPr>
        <p:spPr bwMode="ltGray">
          <a:xfrm>
            <a:off x="5406399" y="5109134"/>
            <a:ext cx="1897361" cy="388620"/>
          </a:xfrm>
          <a:prstGeom prst="rect">
            <a:avLst/>
          </a:prstGeom>
          <a:solidFill>
            <a:schemeClr val="bg1"/>
          </a:solid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spcBef>
                <a:spcPct val="0"/>
              </a:spcBef>
              <a:spcAft>
                <a:spcPct val="0"/>
              </a:spcAft>
            </a:pPr>
            <a:r>
              <a:rPr lang="zh-CN" altLang="en-US" sz="2000" b="1" spc="300" dirty="0">
                <a:solidFill>
                  <a:srgbClr val="0066B3"/>
                </a:solidFill>
                <a:latin typeface="+mn-lt"/>
                <a:cs typeface="+mn-ea"/>
                <a:sym typeface="+mn-lt"/>
              </a:rPr>
              <a:t>谢谢观看</a:t>
            </a:r>
            <a:endParaRPr lang="zh-CN" altLang="en-US" sz="2000" b="1" spc="300" dirty="0">
              <a:solidFill>
                <a:srgbClr val="0066B3"/>
              </a:solidFill>
              <a:latin typeface="+mn-lt"/>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45614" y="691935"/>
            <a:ext cx="1500016" cy="1500016"/>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right)">
                                      <p:cBhvr>
                                        <p:cTn id="15" dur="500"/>
                                        <p:tgtEl>
                                          <p:spTgt spid="85"/>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26667"/>
                                  </p:iterate>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childTnLst>
                          </p:cTn>
                        </p:par>
                        <p:par>
                          <p:cTn id="20" fill="hold">
                            <p:stCondLst>
                              <p:cond delay="2400"/>
                            </p:stCondLst>
                            <p:childTnLst>
                              <p:par>
                                <p:cTn id="21" presetID="22" presetClass="entr" presetSubtype="8"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left)">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4" grpId="0" bldLvl="0" animBg="1"/>
      <p:bldP spid="85" grpId="0" bldLvl="0" animBg="1"/>
      <p:bldP spid="86" grpId="0"/>
      <p:bldP spid="8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6" name="文本框 17"/>
          <p:cNvSpPr txBox="1"/>
          <p:nvPr/>
        </p:nvSpPr>
        <p:spPr>
          <a:xfrm>
            <a:off x="4627094" y="2729259"/>
            <a:ext cx="5814765" cy="922020"/>
          </a:xfrm>
          <a:prstGeom prst="rect">
            <a:avLst/>
          </a:prstGeom>
          <a:noFill/>
        </p:spPr>
        <p:txBody>
          <a:bodyPr wrap="square" rtlCol="0">
            <a:spAutoFit/>
          </a:bodyPr>
          <a:lstStyle/>
          <a:p>
            <a:r>
              <a:rPr lang="zh-CN" sz="5400" dirty="0">
                <a:solidFill>
                  <a:schemeClr val="bg1"/>
                </a:solidFill>
                <a:cs typeface="+mn-ea"/>
                <a:sym typeface="+mn-lt"/>
              </a:rPr>
              <a:t>概述</a:t>
            </a:r>
            <a:endParaRPr lang="zh-CN" sz="5400" dirty="0">
              <a:solidFill>
                <a:schemeClr val="bg1"/>
              </a:solidFill>
              <a:cs typeface="+mn-ea"/>
              <a:sym typeface="+mn-lt"/>
            </a:endParaRPr>
          </a:p>
        </p:txBody>
      </p:sp>
      <p:grpSp>
        <p:nvGrpSpPr>
          <p:cNvPr id="108" name="组合 107"/>
          <p:cNvGrpSpPr/>
          <p:nvPr/>
        </p:nvGrpSpPr>
        <p:grpSpPr>
          <a:xfrm>
            <a:off x="1999590" y="2133292"/>
            <a:ext cx="2114741" cy="2115265"/>
            <a:chOff x="1041891" y="2887277"/>
            <a:chExt cx="1036261" cy="1036518"/>
          </a:xfrm>
          <a:effectLst>
            <a:outerShdw blurRad="50800" dist="38100" dir="2700000" algn="tl" rotWithShape="0">
              <a:prstClr val="black">
                <a:alpha val="40000"/>
              </a:prstClr>
            </a:outerShdw>
          </a:effectLst>
        </p:grpSpPr>
        <p:sp>
          <p:nvSpPr>
            <p:cNvPr id="109" name="Oval 53"/>
            <p:cNvSpPr>
              <a:spLocks noChangeArrowheads="1"/>
            </p:cNvSpPr>
            <p:nvPr/>
          </p:nvSpPr>
          <p:spPr bwMode="auto">
            <a:xfrm>
              <a:off x="1041891" y="2887277"/>
              <a:ext cx="1036261" cy="1036518"/>
            </a:xfrm>
            <a:prstGeom prst="ellipse">
              <a:avLst/>
            </a:prstGeom>
            <a:solidFill>
              <a:srgbClr val="0066B3"/>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10" name="Text Box 58"/>
            <p:cNvSpPr txBox="1">
              <a:spLocks noChangeArrowheads="1"/>
            </p:cNvSpPr>
            <p:nvPr/>
          </p:nvSpPr>
          <p:spPr bwMode="auto">
            <a:xfrm>
              <a:off x="1168620" y="3051118"/>
              <a:ext cx="782803" cy="70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8800" dirty="0" smtClean="0">
                  <a:solidFill>
                    <a:schemeClr val="bg1"/>
                  </a:solidFill>
                  <a:cs typeface="+mn-ea"/>
                  <a:sym typeface="+mn-lt"/>
                </a:rPr>
                <a:t>01</a:t>
              </a:r>
              <a:endParaRPr lang="en-US" altLang="zh-CN" sz="8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1)">
                                      <p:cBhvr>
                                        <p:cTn id="11" dur="650"/>
                                        <p:tgtEl>
                                          <p:spTgt spid="10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a:solidFill>
                    <a:schemeClr val="tx1">
                      <a:lumMod val="75000"/>
                      <a:lumOff val="25000"/>
                    </a:schemeClr>
                  </a:solidFill>
                  <a:cs typeface="+mn-ea"/>
                  <a:sym typeface="+mn-lt"/>
                </a:rPr>
                <a:t>概述</a:t>
              </a:r>
              <a:endParaRPr lang="zh-CN" altLang="en-US"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353822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sz="2800">
                <a:solidFill>
                  <a:srgbClr val="FF0000"/>
                </a:solidFill>
                <a:latin typeface="仿宋" panose="02010609060101010101" charset="-122"/>
                <a:ea typeface="仿宋" panose="02010609060101010101" charset="-122"/>
                <a:cs typeface="仿宋" panose="02010609060101010101" charset="-122"/>
              </a:rPr>
              <a:t>分组密码</a:t>
            </a:r>
            <a:r>
              <a:rPr sz="2800">
                <a:latin typeface="仿宋" panose="02010609060101010101" charset="-122"/>
                <a:ea typeface="仿宋" panose="02010609060101010101" charset="-122"/>
                <a:cs typeface="仿宋" panose="02010609060101010101" charset="-122"/>
              </a:rPr>
              <a:t>是通过</a:t>
            </a:r>
            <a:r>
              <a:rPr sz="2800">
                <a:solidFill>
                  <a:srgbClr val="FF0000"/>
                </a:solidFill>
                <a:latin typeface="仿宋" panose="02010609060101010101" charset="-122"/>
                <a:ea typeface="仿宋" panose="02010609060101010101" charset="-122"/>
                <a:cs typeface="仿宋" panose="02010609060101010101" charset="-122"/>
              </a:rPr>
              <a:t>密钥索引</a:t>
            </a:r>
            <a:r>
              <a:rPr sz="2800">
                <a:latin typeface="仿宋" panose="02010609060101010101" charset="-122"/>
                <a:ea typeface="仿宋" panose="02010609060101010101" charset="-122"/>
                <a:cs typeface="仿宋" panose="02010609060101010101" charset="-122"/>
              </a:rPr>
              <a:t>的</a:t>
            </a:r>
            <a:r>
              <a:rPr sz="2800">
                <a:solidFill>
                  <a:srgbClr val="FF0000"/>
                </a:solidFill>
                <a:latin typeface="仿宋" panose="02010609060101010101" charset="-122"/>
                <a:ea typeface="仿宋" panose="02010609060101010101" charset="-122"/>
                <a:cs typeface="仿宋" panose="02010609060101010101" charset="-122"/>
              </a:rPr>
              <a:t>一系列排列</a:t>
            </a:r>
            <a:r>
              <a:rPr sz="2800">
                <a:latin typeface="仿宋" panose="02010609060101010101" charset="-122"/>
                <a:ea typeface="仿宋" panose="02010609060101010101" charset="-122"/>
                <a:cs typeface="仿宋" panose="02010609060101010101" charset="-122"/>
              </a:rPr>
              <a:t>。</a:t>
            </a:r>
            <a:r>
              <a:rPr sz="2800">
                <a:solidFill>
                  <a:srgbClr val="FF0000"/>
                </a:solidFill>
                <a:latin typeface="仿宋" panose="02010609060101010101" charset="-122"/>
                <a:ea typeface="仿宋" panose="02010609060101010101" charset="-122"/>
                <a:cs typeface="仿宋" panose="02010609060101010101" charset="-122"/>
              </a:rPr>
              <a:t>可调整</a:t>
            </a:r>
            <a:r>
              <a:rPr lang="zh-CN" sz="2800">
                <a:solidFill>
                  <a:srgbClr val="FF0000"/>
                </a:solidFill>
                <a:latin typeface="仿宋" panose="02010609060101010101" charset="-122"/>
                <a:ea typeface="仿宋" panose="02010609060101010101" charset="-122"/>
                <a:cs typeface="仿宋" panose="02010609060101010101" charset="-122"/>
              </a:rPr>
              <a:t>分组</a:t>
            </a:r>
            <a:r>
              <a:rPr sz="2800">
                <a:solidFill>
                  <a:srgbClr val="FF0000"/>
                </a:solidFill>
                <a:latin typeface="仿宋" panose="02010609060101010101" charset="-122"/>
                <a:ea typeface="仿宋" panose="02010609060101010101" charset="-122"/>
                <a:cs typeface="仿宋" panose="02010609060101010101" charset="-122"/>
              </a:rPr>
              <a:t>密码</a:t>
            </a:r>
            <a:r>
              <a:rPr sz="2800">
                <a:latin typeface="仿宋" panose="02010609060101010101" charset="-122"/>
                <a:ea typeface="仿宋" panose="02010609060101010101" charset="-122"/>
                <a:cs typeface="仿宋" panose="02010609060101010101" charset="-122"/>
              </a:rPr>
              <a:t>通过引入</a:t>
            </a:r>
            <a:r>
              <a:rPr sz="2800">
                <a:solidFill>
                  <a:srgbClr val="FF0000"/>
                </a:solidFill>
                <a:latin typeface="仿宋" panose="02010609060101010101" charset="-122"/>
                <a:ea typeface="仿宋" panose="02010609060101010101" charset="-122"/>
                <a:cs typeface="仿宋" panose="02010609060101010101" charset="-122"/>
              </a:rPr>
              <a:t>tweak</a:t>
            </a:r>
            <a:r>
              <a:rPr sz="2800">
                <a:latin typeface="仿宋" panose="02010609060101010101" charset="-122"/>
                <a:ea typeface="仿宋" panose="02010609060101010101" charset="-122"/>
                <a:cs typeface="仿宋" panose="02010609060101010101" charset="-122"/>
              </a:rPr>
              <a:t>作为一个附加参数。一个可调整的分组密码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r>
              <a:rPr lang="zh-CN" sz="2800">
                <a:latin typeface="仿宋" panose="02010609060101010101" charset="-122"/>
                <a:ea typeface="仿宋" panose="02010609060101010101" charset="-122"/>
                <a:cs typeface="仿宋" panose="02010609060101010101" charset="-122"/>
              </a:rPr>
              <a:t>是</a:t>
            </a:r>
            <a:r>
              <a:rPr sz="2800">
                <a:latin typeface="仿宋" panose="02010609060101010101" charset="-122"/>
                <a:ea typeface="仿宋" panose="02010609060101010101" charset="-122"/>
                <a:cs typeface="仿宋" panose="02010609060101010101" charset="-122"/>
              </a:rPr>
              <a:t>由一个密钥k ∈ K和</a:t>
            </a:r>
            <a:r>
              <a:rPr lang="zh-CN" sz="2800">
                <a:latin typeface="仿宋" panose="02010609060101010101" charset="-122"/>
                <a:ea typeface="仿宋" panose="02010609060101010101" charset="-122"/>
                <a:cs typeface="仿宋" panose="02010609060101010101" charset="-122"/>
              </a:rPr>
              <a:t>微调</a:t>
            </a:r>
            <a:r>
              <a:rPr sz="2800">
                <a:latin typeface="仿宋" panose="02010609060101010101" charset="-122"/>
                <a:ea typeface="仿宋" panose="02010609060101010101" charset="-122"/>
                <a:cs typeface="仿宋" panose="02010609060101010101" charset="-122"/>
              </a:rPr>
              <a:t> t ∈ T索引的M上的一族置换。 在这里，</a:t>
            </a:r>
            <a:r>
              <a:rPr lang="zh-CN" sz="2800">
                <a:latin typeface="仿宋" panose="02010609060101010101" charset="-122"/>
                <a:ea typeface="仿宋" panose="02010609060101010101" charset="-122"/>
                <a:cs typeface="仿宋" panose="02010609060101010101" charset="-122"/>
              </a:rPr>
              <a:t>密钥</a:t>
            </a:r>
            <a:r>
              <a:rPr sz="2800">
                <a:latin typeface="仿宋" panose="02010609060101010101" charset="-122"/>
                <a:ea typeface="仿宋" panose="02010609060101010101" charset="-122"/>
                <a:cs typeface="仿宋" panose="02010609060101010101" charset="-122"/>
              </a:rPr>
              <a:t>输入是一个保证安全的秘密参数，而微调值是一个公共参数，主要目的是</a:t>
            </a:r>
            <a:r>
              <a:rPr lang="zh-CN" sz="2800">
                <a:latin typeface="仿宋" panose="02010609060101010101" charset="-122"/>
                <a:ea typeface="仿宋" panose="02010609060101010101" charset="-122"/>
                <a:cs typeface="仿宋" panose="02010609060101010101" charset="-122"/>
              </a:rPr>
              <a:t>灵活调整</a:t>
            </a:r>
            <a:r>
              <a:rPr sz="2800">
                <a:latin typeface="仿宋" panose="02010609060101010101" charset="-122"/>
                <a:ea typeface="仿宋" panose="02010609060101010101" charset="-122"/>
                <a:cs typeface="仿宋" panose="02010609060101010101" charset="-122"/>
              </a:rPr>
              <a:t>密码。</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允许通过设计可调整的</a:t>
            </a:r>
            <a:r>
              <a:rPr lang="zh-CN" sz="2800">
                <a:latin typeface="仿宋" panose="02010609060101010101" charset="-122"/>
                <a:ea typeface="仿宋" panose="02010609060101010101" charset="-122"/>
                <a:cs typeface="仿宋" panose="02010609060101010101" charset="-122"/>
              </a:rPr>
              <a:t>分组</a:t>
            </a:r>
            <a:r>
              <a:rPr sz="2800">
                <a:latin typeface="仿宋" panose="02010609060101010101" charset="-122"/>
                <a:ea typeface="仿宋" panose="02010609060101010101" charset="-122"/>
                <a:cs typeface="仿宋" panose="02010609060101010101" charset="-122"/>
              </a:rPr>
              <a:t>密码是在黑盒中从一个普通的</a:t>
            </a:r>
            <a:r>
              <a:rPr lang="zh-CN" sz="2800">
                <a:latin typeface="仿宋" panose="02010609060101010101" charset="-122"/>
                <a:ea typeface="仿宋" panose="02010609060101010101" charset="-122"/>
                <a:cs typeface="仿宋" panose="02010609060101010101" charset="-122"/>
              </a:rPr>
              <a:t>分组</a:t>
            </a:r>
            <a:r>
              <a:rPr sz="2800">
                <a:latin typeface="仿宋" panose="02010609060101010101" charset="-122"/>
                <a:ea typeface="仿宋" panose="02010609060101010101" charset="-122"/>
                <a:cs typeface="仿宋" panose="02010609060101010101" charset="-122"/>
              </a:rPr>
              <a:t>密码设计</a:t>
            </a:r>
            <a:r>
              <a:rPr lang="zh-CN" sz="2800">
                <a:latin typeface="仿宋" panose="02010609060101010101" charset="-122"/>
                <a:ea typeface="仿宋" panose="02010609060101010101" charset="-122"/>
                <a:cs typeface="仿宋" panose="02010609060101010101" charset="-122"/>
              </a:rPr>
              <a:t>出</a:t>
            </a:r>
            <a:r>
              <a:rPr sz="2800">
                <a:latin typeface="仿宋" panose="02010609060101010101" charset="-122"/>
                <a:ea typeface="仿宋" panose="02010609060101010101" charset="-122"/>
                <a:cs typeface="仿宋" panose="02010609060101010101" charset="-122"/>
              </a:rPr>
              <a:t>一个可调整的</a:t>
            </a:r>
            <a:r>
              <a:rPr lang="zh-CN" sz="2800">
                <a:latin typeface="仿宋" panose="02010609060101010101" charset="-122"/>
                <a:ea typeface="仿宋" panose="02010609060101010101" charset="-122"/>
                <a:cs typeface="仿宋" panose="02010609060101010101" charset="-122"/>
              </a:rPr>
              <a:t>分组</a:t>
            </a:r>
            <a:r>
              <a:rPr sz="2800">
                <a:latin typeface="仿宋" panose="02010609060101010101" charset="-122"/>
                <a:ea typeface="仿宋" panose="02010609060101010101" charset="-122"/>
                <a:cs typeface="仿宋" panose="02010609060101010101" charset="-122"/>
              </a:rPr>
              <a:t>密码</a:t>
            </a:r>
            <a:r>
              <a:rPr lang="zh-CN" sz="2800">
                <a:latin typeface="仿宋" panose="02010609060101010101" charset="-122"/>
                <a:ea typeface="仿宋" panose="02010609060101010101" charset="-122"/>
                <a:cs typeface="仿宋" panose="02010609060101010101" charset="-122"/>
              </a:rPr>
              <a:t>的</a:t>
            </a:r>
            <a:r>
              <a:rPr sz="2800">
                <a:latin typeface="仿宋" panose="02010609060101010101" charset="-122"/>
                <a:ea typeface="仿宋" panose="02010609060101010101" charset="-122"/>
                <a:cs typeface="仿宋" panose="02010609060101010101" charset="-122"/>
              </a:rPr>
              <a:t>方式</a:t>
            </a:r>
            <a:r>
              <a:rPr lang="zh-CN" sz="2800">
                <a:latin typeface="仿宋" panose="02010609060101010101" charset="-122"/>
                <a:ea typeface="仿宋" panose="02010609060101010101" charset="-122"/>
                <a:cs typeface="仿宋" panose="02010609060101010101" charset="-122"/>
              </a:rPr>
              <a:t>。</a:t>
            </a:r>
            <a:endParaRPr lang="zh-CN"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4091305" y="1913255"/>
            <a:ext cx="2346960" cy="384810"/>
          </a:xfrm>
          <a:prstGeom prst="rect">
            <a:avLst/>
          </a:prstGeom>
        </p:spPr>
      </p:pic>
      <p:pic>
        <p:nvPicPr>
          <p:cNvPr id="7" name="图片 6"/>
          <p:cNvPicPr>
            <a:picLocks noChangeAspect="1"/>
          </p:cNvPicPr>
          <p:nvPr/>
        </p:nvPicPr>
        <p:blipFill>
          <a:blip r:embed="rId3"/>
          <a:stretch>
            <a:fillRect/>
          </a:stretch>
        </p:blipFill>
        <p:spPr>
          <a:xfrm>
            <a:off x="6438265" y="1884680"/>
            <a:ext cx="455930" cy="44196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a:solidFill>
                    <a:schemeClr val="tx1">
                      <a:lumMod val="75000"/>
                      <a:lumOff val="25000"/>
                    </a:schemeClr>
                  </a:solidFill>
                  <a:cs typeface="+mn-ea"/>
                  <a:sym typeface="+mn-lt"/>
                </a:rPr>
                <a:t>概述</a:t>
              </a:r>
              <a:endParaRPr lang="zh-CN" altLang="en-US"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353822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sym typeface="+mn-ea"/>
              </a:rPr>
              <a:t>    </a:t>
            </a:r>
            <a:r>
              <a:rPr sz="2800">
                <a:latin typeface="仿宋" panose="02010609060101010101" charset="-122"/>
                <a:ea typeface="仿宋" panose="02010609060101010101" charset="-122"/>
                <a:cs typeface="仿宋" panose="02010609060101010101" charset="-122"/>
                <a:sym typeface="+mn-ea"/>
              </a:rPr>
              <a:t>在利斯科夫等人的原始论文中介绍了两种这样的结构。 第一个构造</a:t>
            </a:r>
            <a:r>
              <a:rPr sz="2800">
                <a:solidFill>
                  <a:srgbClr val="FF0000"/>
                </a:solidFill>
                <a:latin typeface="仿宋" panose="02010609060101010101" charset="-122"/>
                <a:ea typeface="仿宋" panose="02010609060101010101" charset="-122"/>
                <a:cs typeface="仿宋" panose="02010609060101010101" charset="-122"/>
                <a:sym typeface="+mn-ea"/>
              </a:rPr>
              <a:t>LRW1</a:t>
            </a:r>
            <a:r>
              <a:rPr sz="2800">
                <a:latin typeface="仿宋" panose="02010609060101010101" charset="-122"/>
                <a:ea typeface="仿宋" panose="02010609060101010101" charset="-122"/>
                <a:cs typeface="仿宋" panose="02010609060101010101" charset="-122"/>
                <a:sym typeface="+mn-ea"/>
              </a:rPr>
              <a:t>对基础</a:t>
            </a:r>
            <a:r>
              <a:rPr lang="zh-CN" sz="2800">
                <a:solidFill>
                  <a:srgbClr val="FF0000"/>
                </a:solidFill>
                <a:latin typeface="仿宋" panose="02010609060101010101" charset="-122"/>
                <a:ea typeface="仿宋" panose="02010609060101010101" charset="-122"/>
                <a:cs typeface="仿宋" panose="02010609060101010101" charset="-122"/>
                <a:sym typeface="+mn-ea"/>
              </a:rPr>
              <a:t>分组</a:t>
            </a:r>
            <a:r>
              <a:rPr sz="2800">
                <a:solidFill>
                  <a:srgbClr val="FF0000"/>
                </a:solidFill>
                <a:latin typeface="仿宋" panose="02010609060101010101" charset="-122"/>
                <a:ea typeface="仿宋" panose="02010609060101010101" charset="-122"/>
                <a:cs typeface="仿宋" panose="02010609060101010101" charset="-122"/>
                <a:sym typeface="+mn-ea"/>
              </a:rPr>
              <a:t>密码E</a:t>
            </a:r>
            <a:r>
              <a:rPr sz="2800">
                <a:latin typeface="仿宋" panose="02010609060101010101" charset="-122"/>
                <a:ea typeface="仿宋" panose="02010609060101010101" charset="-122"/>
                <a:cs typeface="仿宋" panose="02010609060101010101" charset="-122"/>
                <a:sym typeface="+mn-ea"/>
              </a:rPr>
              <a:t>进行</a:t>
            </a:r>
            <a:r>
              <a:rPr sz="2800">
                <a:solidFill>
                  <a:srgbClr val="FF0000"/>
                </a:solidFill>
                <a:latin typeface="仿宋" panose="02010609060101010101" charset="-122"/>
                <a:ea typeface="仿宋" panose="02010609060101010101" charset="-122"/>
                <a:cs typeface="仿宋" panose="02010609060101010101" charset="-122"/>
                <a:sym typeface="+mn-ea"/>
              </a:rPr>
              <a:t>两次评估</a:t>
            </a:r>
            <a:r>
              <a:rPr sz="2800">
                <a:latin typeface="仿宋" panose="02010609060101010101" charset="-122"/>
                <a:ea typeface="仿宋" panose="02010609060101010101" charset="-122"/>
                <a:cs typeface="仿宋" panose="02010609060101010101" charset="-122"/>
                <a:sym typeface="+mn-ea"/>
              </a:rPr>
              <a:t>，而另一个构造</a:t>
            </a:r>
            <a:r>
              <a:rPr sz="2800">
                <a:solidFill>
                  <a:srgbClr val="FF0000"/>
                </a:solidFill>
                <a:latin typeface="仿宋" panose="02010609060101010101" charset="-122"/>
                <a:ea typeface="仿宋" panose="02010609060101010101" charset="-122"/>
                <a:cs typeface="仿宋" panose="02010609060101010101" charset="-122"/>
                <a:sym typeface="+mn-ea"/>
              </a:rPr>
              <a:t>LRW2</a:t>
            </a:r>
            <a:r>
              <a:rPr sz="2800">
                <a:latin typeface="仿宋" panose="02010609060101010101" charset="-122"/>
                <a:ea typeface="仿宋" panose="02010609060101010101" charset="-122"/>
                <a:cs typeface="仿宋" panose="02010609060101010101" charset="-122"/>
                <a:sym typeface="+mn-ea"/>
              </a:rPr>
              <a:t>基于</a:t>
            </a:r>
            <a:r>
              <a:rPr lang="zh-CN" sz="2800">
                <a:solidFill>
                  <a:srgbClr val="FF0000"/>
                </a:solidFill>
                <a:latin typeface="仿宋" panose="02010609060101010101" charset="-122"/>
                <a:ea typeface="仿宋" panose="02010609060101010101" charset="-122"/>
                <a:cs typeface="仿宋" panose="02010609060101010101" charset="-122"/>
                <a:sym typeface="+mn-ea"/>
              </a:rPr>
              <a:t>分组</a:t>
            </a:r>
            <a:r>
              <a:rPr sz="2800">
                <a:solidFill>
                  <a:srgbClr val="FF0000"/>
                </a:solidFill>
                <a:latin typeface="仿宋" panose="02010609060101010101" charset="-122"/>
                <a:ea typeface="仿宋" panose="02010609060101010101" charset="-122"/>
                <a:cs typeface="仿宋" panose="02010609060101010101" charset="-122"/>
                <a:sym typeface="+mn-ea"/>
              </a:rPr>
              <a:t>密码E</a:t>
            </a:r>
            <a:r>
              <a:rPr sz="2800">
                <a:latin typeface="仿宋" panose="02010609060101010101" charset="-122"/>
                <a:ea typeface="仿宋" panose="02010609060101010101" charset="-122"/>
                <a:cs typeface="仿宋" panose="02010609060101010101" charset="-122"/>
                <a:sym typeface="+mn-ea"/>
              </a:rPr>
              <a:t>和通用</a:t>
            </a:r>
            <a:r>
              <a:rPr lang="zh-CN" sz="2800">
                <a:solidFill>
                  <a:srgbClr val="FF0000"/>
                </a:solidFill>
                <a:latin typeface="仿宋" panose="02010609060101010101" charset="-122"/>
                <a:ea typeface="仿宋" panose="02010609060101010101" charset="-122"/>
                <a:cs typeface="仿宋" panose="02010609060101010101" charset="-122"/>
                <a:sym typeface="+mn-ea"/>
              </a:rPr>
              <a:t>哈希</a:t>
            </a:r>
            <a:r>
              <a:rPr sz="2800">
                <a:solidFill>
                  <a:srgbClr val="FF0000"/>
                </a:solidFill>
                <a:latin typeface="仿宋" panose="02010609060101010101" charset="-122"/>
                <a:ea typeface="仿宋" panose="02010609060101010101" charset="-122"/>
                <a:cs typeface="仿宋" panose="02010609060101010101" charset="-122"/>
                <a:sym typeface="+mn-ea"/>
              </a:rPr>
              <a:t>函数族H</a:t>
            </a:r>
            <a:r>
              <a:rPr lang="zh-CN" sz="2800">
                <a:solidFill>
                  <a:schemeClr val="tx1"/>
                </a:solidFill>
                <a:latin typeface="仿宋" panose="02010609060101010101" charset="-122"/>
                <a:ea typeface="仿宋" panose="02010609060101010101" charset="-122"/>
                <a:cs typeface="仿宋" panose="02010609060101010101" charset="-122"/>
                <a:sym typeface="+mn-ea"/>
              </a:rPr>
              <a:t>的</a:t>
            </a:r>
            <a:r>
              <a:rPr lang="zh-CN" sz="2800">
                <a:solidFill>
                  <a:srgbClr val="FF0000"/>
                </a:solidFill>
                <a:latin typeface="仿宋" panose="02010609060101010101" charset="-122"/>
                <a:ea typeface="仿宋" panose="02010609060101010101" charset="-122"/>
                <a:cs typeface="仿宋" panose="02010609060101010101" charset="-122"/>
                <a:sym typeface="+mn-ea"/>
              </a:rPr>
              <a:t>评估</a:t>
            </a:r>
            <a:r>
              <a:rPr sz="2800">
                <a:latin typeface="仿宋" panose="02010609060101010101" charset="-122"/>
                <a:ea typeface="仿宋" panose="02010609060101010101" charset="-122"/>
                <a:cs typeface="仿宋" panose="02010609060101010101" charset="-122"/>
                <a:sym typeface="+mn-ea"/>
              </a:rPr>
              <a:t>:</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其中h ∈ H。</a:t>
            </a:r>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3342640" y="2578735"/>
            <a:ext cx="5506720" cy="1127125"/>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a:solidFill>
                    <a:schemeClr val="tx1">
                      <a:lumMod val="75000"/>
                      <a:lumOff val="25000"/>
                    </a:schemeClr>
                  </a:solidFill>
                  <a:cs typeface="+mn-ea"/>
                  <a:sym typeface="+mn-lt"/>
                </a:rPr>
                <a:t>概述</a:t>
              </a:r>
              <a:endParaRPr lang="zh-CN" altLang="en-US"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310769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sym typeface="+mn-ea"/>
              </a:rPr>
              <a:t>    </a:t>
            </a:r>
            <a:r>
              <a:rPr sz="2800">
                <a:latin typeface="仿宋" panose="02010609060101010101" charset="-122"/>
                <a:ea typeface="仿宋" panose="02010609060101010101" charset="-122"/>
                <a:cs typeface="仿宋" panose="02010609060101010101" charset="-122"/>
                <a:sym typeface="+mn-ea"/>
              </a:rPr>
              <a:t>可调整的</a:t>
            </a:r>
            <a:r>
              <a:rPr lang="zh-CN" sz="2800">
                <a:latin typeface="仿宋" panose="02010609060101010101" charset="-122"/>
                <a:ea typeface="仿宋" panose="02010609060101010101" charset="-122"/>
                <a:cs typeface="仿宋" panose="02010609060101010101" charset="-122"/>
                <a:sym typeface="+mn-ea"/>
              </a:rPr>
              <a:t>分组</a:t>
            </a:r>
            <a:r>
              <a:rPr sz="2800">
                <a:latin typeface="仿宋" panose="02010609060101010101" charset="-122"/>
                <a:ea typeface="仿宋" panose="02010609060101010101" charset="-122"/>
                <a:cs typeface="仿宋" panose="02010609060101010101" charset="-122"/>
                <a:sym typeface="+mn-ea"/>
              </a:rPr>
              <a:t>密码                      是安全的 高达  评估</a:t>
            </a:r>
            <a:r>
              <a:rPr lang="zh-CN" sz="2800">
                <a:latin typeface="仿宋" panose="02010609060101010101" charset="-122"/>
                <a:ea typeface="仿宋" panose="02010609060101010101" charset="-122"/>
                <a:cs typeface="仿宋" panose="02010609060101010101" charset="-122"/>
                <a:sym typeface="+mn-ea"/>
              </a:rPr>
              <a:t>，</a:t>
            </a:r>
            <a:r>
              <a:rPr sz="2800">
                <a:latin typeface="仿宋" panose="02010609060101010101" charset="-122"/>
                <a:ea typeface="仿宋" panose="02010609060101010101" charset="-122"/>
                <a:cs typeface="仿宋" panose="02010609060101010101" charset="-122"/>
                <a:sym typeface="+mn-ea"/>
              </a:rPr>
              <a:t>因此获得与相同的安全级别， 例如，</a:t>
            </a:r>
            <a:r>
              <a:rPr sz="2800">
                <a:solidFill>
                  <a:srgbClr val="FF0000"/>
                </a:solidFill>
                <a:latin typeface="仿宋" panose="02010609060101010101" charset="-122"/>
                <a:ea typeface="仿宋" panose="02010609060101010101" charset="-122"/>
                <a:cs typeface="仿宋" panose="02010609060101010101" charset="-122"/>
                <a:sym typeface="+mn-ea"/>
              </a:rPr>
              <a:t>LRW1</a:t>
            </a:r>
            <a:r>
              <a:rPr sz="2800">
                <a:latin typeface="仿宋" panose="02010609060101010101" charset="-122"/>
                <a:ea typeface="仿宋" panose="02010609060101010101" charset="-122"/>
                <a:cs typeface="仿宋" panose="02010609060101010101" charset="-122"/>
                <a:sym typeface="+mn-ea"/>
              </a:rPr>
              <a:t>。我们假设基础密码E由一个</a:t>
            </a:r>
            <a:r>
              <a:rPr sz="2800">
                <a:solidFill>
                  <a:srgbClr val="FF0000"/>
                </a:solidFill>
                <a:latin typeface="仿宋" panose="02010609060101010101" charset="-122"/>
                <a:ea typeface="仿宋" panose="02010609060101010101" charset="-122"/>
                <a:cs typeface="仿宋" panose="02010609060101010101" charset="-122"/>
                <a:sym typeface="+mn-ea"/>
              </a:rPr>
              <a:t>密钥调度部分</a:t>
            </a:r>
            <a:r>
              <a:rPr sz="2800">
                <a:latin typeface="仿宋" panose="02010609060101010101" charset="-122"/>
                <a:ea typeface="仿宋" panose="02010609060101010101" charset="-122"/>
                <a:cs typeface="仿宋" panose="02010609060101010101" charset="-122"/>
                <a:sym typeface="+mn-ea"/>
              </a:rPr>
              <a:t>和</a:t>
            </a:r>
            <a:r>
              <a:rPr sz="2800">
                <a:solidFill>
                  <a:srgbClr val="FF0000"/>
                </a:solidFill>
                <a:latin typeface="仿宋" panose="02010609060101010101" charset="-122"/>
                <a:ea typeface="仿宋" panose="02010609060101010101" charset="-122"/>
                <a:cs typeface="仿宋" panose="02010609060101010101" charset="-122"/>
                <a:sym typeface="+mn-ea"/>
              </a:rPr>
              <a:t>消息加密部分</a:t>
            </a:r>
            <a:r>
              <a:rPr lang="zh-CN" sz="2800">
                <a:latin typeface="仿宋" panose="02010609060101010101" charset="-122"/>
                <a:ea typeface="仿宋" panose="02010609060101010101" charset="-122"/>
                <a:cs typeface="仿宋" panose="02010609060101010101" charset="-122"/>
                <a:sym typeface="+mn-ea"/>
              </a:rPr>
              <a:t>组成，</a:t>
            </a:r>
            <a:r>
              <a:rPr sz="2800">
                <a:latin typeface="仿宋" panose="02010609060101010101" charset="-122"/>
                <a:ea typeface="仿宋" panose="02010609060101010101" charset="-122"/>
                <a:cs typeface="仿宋" panose="02010609060101010101" charset="-122"/>
                <a:sym typeface="+mn-ea"/>
              </a:rPr>
              <a:t>每个  评估需要一个密钥调度</a:t>
            </a:r>
            <a:r>
              <a:rPr lang="zh-CN" sz="2800">
                <a:latin typeface="仿宋" panose="02010609060101010101" charset="-122"/>
                <a:ea typeface="仿宋" panose="02010609060101010101" charset="-122"/>
                <a:cs typeface="仿宋" panose="02010609060101010101" charset="-122"/>
                <a:sym typeface="+mn-ea"/>
              </a:rPr>
              <a:t>和</a:t>
            </a:r>
            <a:r>
              <a:rPr sz="2800">
                <a:latin typeface="仿宋" panose="02010609060101010101" charset="-122"/>
                <a:ea typeface="仿宋" panose="02010609060101010101" charset="-122"/>
                <a:cs typeface="仿宋" panose="02010609060101010101" charset="-122"/>
                <a:sym typeface="+mn-ea"/>
              </a:rPr>
              <a:t>一个消息加密，而LRW1的每个评估需要两个消息加密(密钥调度可以预先计算)。如果E的</a:t>
            </a:r>
            <a:r>
              <a:rPr lang="zh-CN" sz="2800">
                <a:latin typeface="仿宋" panose="02010609060101010101" charset="-122"/>
                <a:ea typeface="仿宋" panose="02010609060101010101" charset="-122"/>
                <a:cs typeface="仿宋" panose="02010609060101010101" charset="-122"/>
                <a:sym typeface="+mn-ea"/>
              </a:rPr>
              <a:t>密钥</a:t>
            </a:r>
            <a:r>
              <a:rPr sz="2800">
                <a:latin typeface="仿宋" panose="02010609060101010101" charset="-122"/>
                <a:ea typeface="仿宋" panose="02010609060101010101" charset="-122"/>
                <a:cs typeface="仿宋" panose="02010609060101010101" charset="-122"/>
                <a:sym typeface="+mn-ea"/>
              </a:rPr>
              <a:t>调度部分比消息加密部分更</a:t>
            </a:r>
            <a:r>
              <a:rPr lang="zh-CN" sz="2800">
                <a:latin typeface="仿宋" panose="02010609060101010101" charset="-122"/>
                <a:ea typeface="仿宋" panose="02010609060101010101" charset="-122"/>
                <a:cs typeface="仿宋" panose="02010609060101010101" charset="-122"/>
                <a:sym typeface="+mn-ea"/>
              </a:rPr>
              <a:t>方便</a:t>
            </a:r>
            <a:r>
              <a:rPr sz="2800">
                <a:latin typeface="仿宋" panose="02010609060101010101" charset="-122"/>
                <a:ea typeface="仿宋" panose="02010609060101010101" charset="-122"/>
                <a:cs typeface="仿宋" panose="02010609060101010101" charset="-122"/>
                <a:sym typeface="+mn-ea"/>
              </a:rPr>
              <a:t>。</a:t>
            </a:r>
            <a:r>
              <a:rPr sz="2800">
                <a:latin typeface="仿宋" panose="02010609060101010101" charset="-122"/>
                <a:ea typeface="仿宋" panose="02010609060101010101" charset="-122"/>
                <a:cs typeface="仿宋" panose="02010609060101010101" charset="-122"/>
                <a:sym typeface="+mn-ea"/>
              </a:rPr>
              <a:t>这意味着  是比LRW1更有效</a:t>
            </a:r>
            <a:r>
              <a:rPr lang="zh-CN" sz="2800">
                <a:latin typeface="仿宋" panose="02010609060101010101" charset="-122"/>
                <a:ea typeface="仿宋" panose="02010609060101010101" charset="-122"/>
                <a:cs typeface="仿宋" panose="02010609060101010101" charset="-122"/>
                <a:sym typeface="+mn-ea"/>
              </a:rPr>
              <a:t>。</a:t>
            </a:r>
            <a:endParaRPr sz="2800">
              <a:latin typeface="仿宋" panose="02010609060101010101" charset="-122"/>
              <a:ea typeface="仿宋" panose="02010609060101010101" charset="-122"/>
              <a:cs typeface="仿宋" panose="02010609060101010101" charset="-122"/>
              <a:sym typeface="+mn-ea"/>
            </a:endParaRPr>
          </a:p>
          <a:p>
            <a:r>
              <a:rPr sz="2800">
                <a:latin typeface="仿宋" panose="02010609060101010101" charset="-122"/>
                <a:ea typeface="仿宋" panose="02010609060101010101" charset="-122"/>
                <a:cs typeface="仿宋" panose="02010609060101010101" charset="-122"/>
                <a:sym typeface="+mn-ea"/>
              </a:rPr>
              <a:t>   </a:t>
            </a:r>
            <a:endParaRPr sz="2800">
              <a:latin typeface="仿宋" panose="02010609060101010101" charset="-122"/>
              <a:ea typeface="仿宋" panose="02010609060101010101" charset="-122"/>
              <a:cs typeface="仿宋" panose="02010609060101010101" charset="-122"/>
              <a:sym typeface="+mn-ea"/>
            </a:endParaRPr>
          </a:p>
        </p:txBody>
      </p:sp>
      <p:pic>
        <p:nvPicPr>
          <p:cNvPr id="7" name="图片 6"/>
          <p:cNvPicPr>
            <a:picLocks noChangeAspect="1"/>
          </p:cNvPicPr>
          <p:nvPr/>
        </p:nvPicPr>
        <p:blipFill>
          <a:blip r:embed="rId2"/>
          <a:stretch>
            <a:fillRect/>
          </a:stretch>
        </p:blipFill>
        <p:spPr>
          <a:xfrm>
            <a:off x="4186555" y="891540"/>
            <a:ext cx="3819525" cy="576580"/>
          </a:xfrm>
          <a:prstGeom prst="rect">
            <a:avLst/>
          </a:prstGeom>
        </p:spPr>
      </p:pic>
      <p:pic>
        <p:nvPicPr>
          <p:cNvPr id="8" name="图片 7"/>
          <p:cNvPicPr>
            <a:picLocks noChangeAspect="1"/>
          </p:cNvPicPr>
          <p:nvPr/>
        </p:nvPicPr>
        <p:blipFill>
          <a:blip r:embed="rId3"/>
          <a:stretch>
            <a:fillRect/>
          </a:stretch>
        </p:blipFill>
        <p:spPr>
          <a:xfrm>
            <a:off x="8949690" y="1879600"/>
            <a:ext cx="343535" cy="407035"/>
          </a:xfrm>
          <a:prstGeom prst="rect">
            <a:avLst/>
          </a:prstGeom>
        </p:spPr>
      </p:pic>
      <p:pic>
        <p:nvPicPr>
          <p:cNvPr id="9" name="图片 8"/>
          <p:cNvPicPr>
            <a:picLocks noChangeAspect="1"/>
          </p:cNvPicPr>
          <p:nvPr/>
        </p:nvPicPr>
        <p:blipFill>
          <a:blip r:embed="rId3"/>
          <a:srcRect t="3550"/>
          <a:stretch>
            <a:fillRect/>
          </a:stretch>
        </p:blipFill>
        <p:spPr>
          <a:xfrm>
            <a:off x="3828415" y="3221990"/>
            <a:ext cx="358140" cy="414020"/>
          </a:xfrm>
          <a:prstGeom prst="rect">
            <a:avLst/>
          </a:prstGeom>
        </p:spPr>
      </p:pic>
      <p:pic>
        <p:nvPicPr>
          <p:cNvPr id="6" name="图片 5"/>
          <p:cNvPicPr>
            <a:picLocks noChangeAspect="1"/>
          </p:cNvPicPr>
          <p:nvPr/>
        </p:nvPicPr>
        <p:blipFill>
          <a:blip r:embed="rId4"/>
          <a:stretch>
            <a:fillRect/>
          </a:stretch>
        </p:blipFill>
        <p:spPr>
          <a:xfrm>
            <a:off x="10386060" y="1114425"/>
            <a:ext cx="652145" cy="353695"/>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a:solidFill>
                    <a:schemeClr val="tx1">
                      <a:lumMod val="75000"/>
                      <a:lumOff val="25000"/>
                    </a:schemeClr>
                  </a:solidFill>
                  <a:cs typeface="+mn-ea"/>
                  <a:sym typeface="+mn-lt"/>
                </a:rPr>
                <a:t>概述</a:t>
              </a:r>
              <a:endParaRPr lang="zh-CN" altLang="en-US"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3538220"/>
          </a:xfrm>
          <a:prstGeom prst="rect">
            <a:avLst/>
          </a:prstGeom>
          <a:noFill/>
        </p:spPr>
        <p:txBody>
          <a:bodyPr wrap="square" rtlCol="0" anchor="t">
            <a:spAutoFit/>
          </a:bodyPr>
          <a:p>
            <a:r>
              <a:rPr sz="2800">
                <a:latin typeface="仿宋" panose="02010609060101010101" charset="-122"/>
                <a:ea typeface="仿宋" panose="02010609060101010101" charset="-122"/>
                <a:cs typeface="仿宋" panose="02010609060101010101" charset="-122"/>
                <a:sym typeface="+mn-ea"/>
              </a:rPr>
              <a:t>    Minematsu [33]提出了一个可调整的分组密码结构实现超越生日绑定安全性的依赖于调整的密钥。他证明了</a:t>
            </a:r>
            <a:endParaRPr sz="2800">
              <a:latin typeface="仿宋" panose="02010609060101010101" charset="-122"/>
              <a:ea typeface="仿宋" panose="02010609060101010101" charset="-122"/>
              <a:cs typeface="仿宋" panose="02010609060101010101" charset="-122"/>
              <a:sym typeface="+mn-ea"/>
            </a:endParaRPr>
          </a:p>
          <a:p>
            <a:endParaRPr sz="2800">
              <a:latin typeface="仿宋" panose="02010609060101010101" charset="-122"/>
              <a:ea typeface="仿宋" panose="02010609060101010101" charset="-122"/>
              <a:cs typeface="仿宋" panose="02010609060101010101" charset="-122"/>
              <a:sym typeface="+mn-ea"/>
            </a:endParaRPr>
          </a:p>
          <a:p>
            <a:endParaRPr sz="2800">
              <a:latin typeface="仿宋" panose="02010609060101010101" charset="-122"/>
              <a:ea typeface="仿宋" panose="02010609060101010101" charset="-122"/>
              <a:cs typeface="仿宋" panose="02010609060101010101" charset="-122"/>
              <a:sym typeface="+mn-ea"/>
            </a:endParaRPr>
          </a:p>
          <a:p>
            <a:endParaRPr sz="2800">
              <a:latin typeface="仿宋" panose="02010609060101010101" charset="-122"/>
              <a:ea typeface="仿宋" panose="02010609060101010101" charset="-122"/>
              <a:cs typeface="仿宋" panose="02010609060101010101" charset="-122"/>
              <a:sym typeface="+mn-ea"/>
            </a:endParaRPr>
          </a:p>
          <a:p>
            <a:r>
              <a:rPr sz="2800">
                <a:latin typeface="仿宋" panose="02010609060101010101" charset="-122"/>
                <a:ea typeface="仿宋" panose="02010609060101010101" charset="-122"/>
                <a:cs typeface="仿宋" panose="02010609060101010101" charset="-122"/>
                <a:sym typeface="+mn-ea"/>
              </a:rPr>
              <a:t>    最大值为            其中   表示固定的</a:t>
            </a:r>
            <a:r>
              <a:rPr lang="zh-CN" sz="2800">
                <a:latin typeface="仿宋" panose="02010609060101010101" charset="-122"/>
                <a:ea typeface="仿宋" panose="02010609060101010101" charset="-122"/>
                <a:cs typeface="仿宋" panose="02010609060101010101" charset="-122"/>
                <a:sym typeface="+mn-ea"/>
              </a:rPr>
              <a:t>微调</a:t>
            </a:r>
            <a:r>
              <a:rPr sz="2800">
                <a:latin typeface="仿宋" panose="02010609060101010101" charset="-122"/>
                <a:ea typeface="仿宋" panose="02010609060101010101" charset="-122"/>
                <a:cs typeface="仿宋" panose="02010609060101010101" charset="-122"/>
                <a:sym typeface="+mn-ea"/>
              </a:rPr>
              <a:t>长度。不幸的是，这种结构只能实现超出生日限制的安全性</a:t>
            </a:r>
            <a:r>
              <a:rPr lang="zh-CN" sz="2800">
                <a:latin typeface="仿宋" panose="02010609060101010101" charset="-122"/>
                <a:ea typeface="仿宋" panose="02010609060101010101" charset="-122"/>
                <a:cs typeface="仿宋" panose="02010609060101010101" charset="-122"/>
                <a:sym typeface="+mn-ea"/>
              </a:rPr>
              <a:t>，如果微调</a:t>
            </a:r>
            <a:r>
              <a:rPr sz="2800">
                <a:latin typeface="仿宋" panose="02010609060101010101" charset="-122"/>
                <a:ea typeface="仿宋" panose="02010609060101010101" charset="-122"/>
                <a:cs typeface="仿宋" panose="02010609060101010101" charset="-122"/>
                <a:sym typeface="+mn-ea"/>
              </a:rPr>
              <a:t>短于n/2位，就不可能达到最佳   安全(除非|t| = 0)。</a:t>
            </a:r>
            <a:endParaRPr sz="2800">
              <a:latin typeface="仿宋" panose="02010609060101010101" charset="-122"/>
              <a:ea typeface="仿宋" panose="02010609060101010101" charset="-122"/>
              <a:cs typeface="仿宋" panose="02010609060101010101" charset="-122"/>
              <a:sym typeface="+mn-ea"/>
            </a:endParaRPr>
          </a:p>
        </p:txBody>
      </p:sp>
      <p:pic>
        <p:nvPicPr>
          <p:cNvPr id="6" name="图片 5"/>
          <p:cNvPicPr>
            <a:picLocks noChangeAspect="1"/>
          </p:cNvPicPr>
          <p:nvPr/>
        </p:nvPicPr>
        <p:blipFill>
          <a:blip r:embed="rId2"/>
          <a:stretch>
            <a:fillRect/>
          </a:stretch>
        </p:blipFill>
        <p:spPr>
          <a:xfrm>
            <a:off x="3242945" y="2118995"/>
            <a:ext cx="5078095" cy="748665"/>
          </a:xfrm>
          <a:prstGeom prst="rect">
            <a:avLst/>
          </a:prstGeom>
        </p:spPr>
      </p:pic>
      <p:pic>
        <p:nvPicPr>
          <p:cNvPr id="10" name="图片 9"/>
          <p:cNvPicPr>
            <a:picLocks noChangeAspect="1"/>
          </p:cNvPicPr>
          <p:nvPr/>
        </p:nvPicPr>
        <p:blipFill>
          <a:blip r:embed="rId3"/>
          <a:stretch>
            <a:fillRect/>
          </a:stretch>
        </p:blipFill>
        <p:spPr>
          <a:xfrm>
            <a:off x="4300220" y="4030980"/>
            <a:ext cx="405130" cy="393065"/>
          </a:xfrm>
          <a:prstGeom prst="rect">
            <a:avLst/>
          </a:prstGeom>
        </p:spPr>
      </p:pic>
      <p:pic>
        <p:nvPicPr>
          <p:cNvPr id="11" name="图片 10"/>
          <p:cNvPicPr>
            <a:picLocks noChangeAspect="1"/>
          </p:cNvPicPr>
          <p:nvPr/>
        </p:nvPicPr>
        <p:blipFill>
          <a:blip r:embed="rId4"/>
          <a:stretch>
            <a:fillRect/>
          </a:stretch>
        </p:blipFill>
        <p:spPr>
          <a:xfrm>
            <a:off x="2763520" y="3101975"/>
            <a:ext cx="1821180" cy="471805"/>
          </a:xfrm>
          <a:prstGeom prst="rect">
            <a:avLst/>
          </a:prstGeom>
        </p:spPr>
      </p:pic>
      <p:pic>
        <p:nvPicPr>
          <p:cNvPr id="13" name="图片 12"/>
          <p:cNvPicPr>
            <a:picLocks noChangeAspect="1"/>
          </p:cNvPicPr>
          <p:nvPr/>
        </p:nvPicPr>
        <p:blipFill>
          <a:blip r:embed="rId5"/>
          <a:stretch>
            <a:fillRect/>
          </a:stretch>
        </p:blipFill>
        <p:spPr>
          <a:xfrm>
            <a:off x="5589270" y="3150870"/>
            <a:ext cx="579755" cy="422910"/>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6" name="文本框 17"/>
          <p:cNvSpPr txBox="1"/>
          <p:nvPr/>
        </p:nvSpPr>
        <p:spPr>
          <a:xfrm>
            <a:off x="4627094" y="2729259"/>
            <a:ext cx="5814765" cy="922020"/>
          </a:xfrm>
          <a:prstGeom prst="rect">
            <a:avLst/>
          </a:prstGeom>
          <a:noFill/>
        </p:spPr>
        <p:txBody>
          <a:bodyPr wrap="square" rtlCol="0">
            <a:spAutoFit/>
          </a:bodyPr>
          <a:lstStyle/>
          <a:p>
            <a:r>
              <a:rPr lang="zh-CN" sz="5400" dirty="0">
                <a:solidFill>
                  <a:schemeClr val="bg1"/>
                </a:solidFill>
                <a:cs typeface="+mn-ea"/>
                <a:sym typeface="+mn-lt"/>
              </a:rPr>
              <a:t>贡献</a:t>
            </a:r>
            <a:endParaRPr lang="zh-CN" sz="5400" dirty="0">
              <a:solidFill>
                <a:schemeClr val="bg1"/>
              </a:solidFill>
              <a:cs typeface="+mn-ea"/>
              <a:sym typeface="+mn-lt"/>
            </a:endParaRPr>
          </a:p>
        </p:txBody>
      </p:sp>
      <p:grpSp>
        <p:nvGrpSpPr>
          <p:cNvPr id="108" name="组合 107"/>
          <p:cNvGrpSpPr/>
          <p:nvPr/>
        </p:nvGrpSpPr>
        <p:grpSpPr>
          <a:xfrm>
            <a:off x="1999590" y="2133292"/>
            <a:ext cx="2114741" cy="2115265"/>
            <a:chOff x="1041891" y="2887277"/>
            <a:chExt cx="1036261" cy="1036518"/>
          </a:xfrm>
          <a:effectLst>
            <a:outerShdw blurRad="50800" dist="38100" dir="2700000" algn="tl" rotWithShape="0">
              <a:prstClr val="black">
                <a:alpha val="40000"/>
              </a:prstClr>
            </a:outerShdw>
          </a:effectLst>
        </p:grpSpPr>
        <p:sp>
          <p:nvSpPr>
            <p:cNvPr id="109" name="Oval 53"/>
            <p:cNvSpPr>
              <a:spLocks noChangeArrowheads="1"/>
            </p:cNvSpPr>
            <p:nvPr/>
          </p:nvSpPr>
          <p:spPr bwMode="auto">
            <a:xfrm>
              <a:off x="1041891" y="2887277"/>
              <a:ext cx="1036261" cy="1036518"/>
            </a:xfrm>
            <a:prstGeom prst="ellipse">
              <a:avLst/>
            </a:prstGeom>
            <a:solidFill>
              <a:srgbClr val="0066B3"/>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10" name="Text Box 58"/>
            <p:cNvSpPr txBox="1">
              <a:spLocks noChangeArrowheads="1"/>
            </p:cNvSpPr>
            <p:nvPr/>
          </p:nvSpPr>
          <p:spPr bwMode="auto">
            <a:xfrm>
              <a:off x="1168620" y="3051118"/>
              <a:ext cx="782803" cy="70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8800" dirty="0" smtClean="0">
                  <a:solidFill>
                    <a:schemeClr val="bg1"/>
                  </a:solidFill>
                  <a:cs typeface="+mn-ea"/>
                  <a:sym typeface="+mn-lt"/>
                </a:rPr>
                <a:t>02</a:t>
              </a:r>
              <a:endParaRPr lang="en-US" altLang="zh-CN" sz="8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1)">
                                      <p:cBhvr>
                                        <p:cTn id="11" dur="650"/>
                                        <p:tgtEl>
                                          <p:spTgt spid="10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190625" cy="521970"/>
            </a:xfrm>
            <a:prstGeom prst="rect">
              <a:avLst/>
            </a:prstGeom>
          </p:spPr>
          <p:txBody>
            <a:bodyPr wrap="none">
              <a:spAutoFit/>
            </a:bodyPr>
            <a:lstStyle/>
            <a:p>
              <a:pPr algn="l"/>
              <a:r>
                <a:rPr lang="en-US" altLang="zh-CN" sz="2800" b="1" i="1" dirty="0">
                  <a:solidFill>
                    <a:schemeClr val="tx1">
                      <a:lumMod val="75000"/>
                      <a:lumOff val="25000"/>
                    </a:schemeClr>
                  </a:solidFill>
                  <a:cs typeface="+mn-ea"/>
                  <a:sym typeface="+mn-lt"/>
                </a:rPr>
                <a:t>2</a:t>
              </a:r>
              <a:r>
                <a:rPr lang="en-US" altLang="zh-CN" sz="2800" dirty="0">
                  <a:solidFill>
                    <a:schemeClr val="tx1">
                      <a:lumMod val="75000"/>
                      <a:lumOff val="25000"/>
                    </a:schemeClr>
                  </a:solidFill>
                  <a:cs typeface="+mn-ea"/>
                  <a:sym typeface="+mn-lt"/>
                </a:rPr>
                <a:t> </a:t>
              </a:r>
              <a:r>
                <a:rPr lang="zh-CN" altLang="en-US" sz="2800" b="1" dirty="0">
                  <a:solidFill>
                    <a:schemeClr val="tx1">
                      <a:lumMod val="75000"/>
                      <a:lumOff val="25000"/>
                    </a:schemeClr>
                  </a:solidFill>
                  <a:cs typeface="+mn-ea"/>
                  <a:sym typeface="+mn-lt"/>
                </a:rPr>
                <a:t>贡献</a:t>
              </a:r>
              <a:endParaRPr lang="zh-CN" altLang="en-US" sz="2800" b="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3969385"/>
          </a:xfrm>
          <a:prstGeom prst="rect">
            <a:avLst/>
          </a:prstGeom>
          <a:noFill/>
        </p:spPr>
        <p:txBody>
          <a:bodyPr wrap="square" rtlCol="0" anchor="t">
            <a:spAutoFit/>
          </a:bodyPr>
          <a:p>
            <a:r>
              <a:rPr sz="2800">
                <a:latin typeface="仿宋" panose="02010609060101010101" charset="-122"/>
                <a:ea typeface="仿宋" panose="02010609060101010101" charset="-122"/>
                <a:cs typeface="仿宋" panose="02010609060101010101" charset="-122"/>
              </a:rPr>
              <a:t>    我们研究以下基本问题。我们能设计一个</a:t>
            </a:r>
            <a:r>
              <a:rPr sz="2800" b="1">
                <a:gradFill>
                  <a:gsLst>
                    <a:gs pos="0">
                      <a:srgbClr val="007BD3"/>
                    </a:gs>
                    <a:gs pos="100000">
                      <a:srgbClr val="034373"/>
                    </a:gs>
                  </a:gsLst>
                  <a:lin scaled="0"/>
                </a:gradFill>
                <a:latin typeface="仿宋" panose="02010609060101010101" charset="-122"/>
                <a:ea typeface="仿宋" panose="02010609060101010101" charset="-122"/>
                <a:cs typeface="仿宋" panose="02010609060101010101" charset="-122"/>
              </a:rPr>
              <a:t>最佳的</a:t>
            </a:r>
            <a:r>
              <a:rPr lang="zh-CN" sz="2800" b="1">
                <a:gradFill>
                  <a:gsLst>
                    <a:gs pos="0">
                      <a:srgbClr val="007BD3"/>
                    </a:gs>
                    <a:gs pos="100000">
                      <a:srgbClr val="034373"/>
                    </a:gs>
                  </a:gsLst>
                  <a:lin scaled="0"/>
                </a:gradFill>
                <a:latin typeface="仿宋" panose="02010609060101010101" charset="-122"/>
                <a:ea typeface="仿宋" panose="02010609060101010101" charset="-122"/>
                <a:cs typeface="仿宋" panose="02010609060101010101" charset="-122"/>
              </a:rPr>
              <a:t>，</a:t>
            </a:r>
            <a:r>
              <a:rPr sz="2800" b="1">
                <a:gradFill>
                  <a:gsLst>
                    <a:gs pos="0">
                      <a:srgbClr val="007BD3"/>
                    </a:gs>
                    <a:gs pos="100000">
                      <a:srgbClr val="034373"/>
                    </a:gs>
                  </a:gsLst>
                  <a:lin scaled="0"/>
                </a:gradFill>
                <a:latin typeface="仿宋" panose="02010609060101010101" charset="-122"/>
                <a:ea typeface="仿宋" panose="02010609060101010101" charset="-122"/>
                <a:cs typeface="仿宋" panose="02010609060101010101" charset="-122"/>
              </a:rPr>
              <a:t>仅使用</a:t>
            </a:r>
            <a:r>
              <a:rPr lang="zh-CN" sz="2800" b="1">
                <a:gradFill>
                  <a:gsLst>
                    <a:gs pos="0">
                      <a:srgbClr val="007BD3"/>
                    </a:gs>
                    <a:gs pos="100000">
                      <a:srgbClr val="034373"/>
                    </a:gs>
                  </a:gsLst>
                  <a:lin scaled="0"/>
                </a:gradFill>
                <a:latin typeface="仿宋" panose="02010609060101010101" charset="-122"/>
                <a:ea typeface="仿宋" panose="02010609060101010101" charset="-122"/>
                <a:cs typeface="仿宋" panose="02010609060101010101" charset="-122"/>
              </a:rPr>
              <a:t>基于分组</a:t>
            </a:r>
            <a:r>
              <a:rPr sz="2800" b="1">
                <a:gradFill>
                  <a:gsLst>
                    <a:gs pos="0">
                      <a:srgbClr val="007BD3"/>
                    </a:gs>
                    <a:gs pos="100000">
                      <a:srgbClr val="034373"/>
                    </a:gs>
                  </a:gsLst>
                  <a:lin scaled="0"/>
                </a:gradFill>
                <a:latin typeface="仿宋" panose="02010609060101010101" charset="-122"/>
                <a:ea typeface="仿宋" panose="02010609060101010101" charset="-122"/>
                <a:cs typeface="仿宋" panose="02010609060101010101" charset="-122"/>
              </a:rPr>
              <a:t>密码  的n位输入和输出的安全可调整</a:t>
            </a:r>
            <a:r>
              <a:rPr lang="zh-CN" sz="2800" b="1">
                <a:gradFill>
                  <a:gsLst>
                    <a:gs pos="0">
                      <a:srgbClr val="007BD3"/>
                    </a:gs>
                    <a:gs pos="100000">
                      <a:srgbClr val="034373"/>
                    </a:gs>
                  </a:gsLst>
                  <a:lin scaled="0"/>
                </a:gradFill>
                <a:latin typeface="仿宋" panose="02010609060101010101" charset="-122"/>
                <a:ea typeface="仿宋" panose="02010609060101010101" charset="-122"/>
                <a:cs typeface="仿宋" panose="02010609060101010101" charset="-122"/>
              </a:rPr>
              <a:t>分组</a:t>
            </a:r>
            <a:r>
              <a:rPr sz="2800" b="1">
                <a:gradFill>
                  <a:gsLst>
                    <a:gs pos="0">
                      <a:srgbClr val="007BD3"/>
                    </a:gs>
                    <a:gs pos="100000">
                      <a:srgbClr val="034373"/>
                    </a:gs>
                  </a:gsLst>
                  <a:lin scaled="0"/>
                </a:gradFill>
                <a:latin typeface="仿宋" panose="02010609060101010101" charset="-122"/>
                <a:ea typeface="仿宋" panose="02010609060101010101" charset="-122"/>
                <a:cs typeface="仿宋" panose="02010609060101010101" charset="-122"/>
              </a:rPr>
              <a:t>密码  ？ </a:t>
            </a:r>
            <a:endParaRPr sz="2800" b="1">
              <a:gradFill>
                <a:gsLst>
                  <a:gs pos="0">
                    <a:srgbClr val="007BD3"/>
                  </a:gs>
                  <a:gs pos="100000">
                    <a:srgbClr val="034373"/>
                  </a:gs>
                </a:gsLst>
                <a:lin scaled="0"/>
              </a:gradFill>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r>
              <a:rPr lang="zh-CN" sz="2800">
                <a:latin typeface="仿宋" panose="02010609060101010101" charset="-122"/>
                <a:ea typeface="仿宋" panose="02010609060101010101" charset="-122"/>
                <a:cs typeface="仿宋" panose="02010609060101010101" charset="-122"/>
              </a:rPr>
              <a:t>针对</a:t>
            </a:r>
            <a:r>
              <a:rPr sz="2800">
                <a:latin typeface="仿宋" panose="02010609060101010101" charset="-122"/>
                <a:ea typeface="仿宋" panose="02010609060101010101" charset="-122"/>
                <a:cs typeface="仿宋" panose="02010609060101010101" charset="-122"/>
              </a:rPr>
              <a:t>这个问题，</a:t>
            </a:r>
            <a:r>
              <a:rPr sz="2800">
                <a:latin typeface="仿宋" panose="02010609060101010101" charset="-122"/>
                <a:ea typeface="仿宋" panose="02010609060101010101" charset="-122"/>
                <a:cs typeface="仿宋" panose="02010609060101010101" charset="-122"/>
                <a:sym typeface="+mn-ea"/>
              </a:rPr>
              <a:t>利用</a:t>
            </a:r>
            <a:r>
              <a:rPr sz="2800">
                <a:latin typeface="仿宋" panose="02010609060101010101" charset="-122"/>
                <a:ea typeface="仿宋" panose="02010609060101010101" charset="-122"/>
                <a:cs typeface="仿宋" panose="02010609060101010101" charset="-122"/>
              </a:rPr>
              <a:t>预处理功能可以</a:t>
            </a:r>
            <a:r>
              <a:rPr lang="zh-CN" sz="2800">
                <a:latin typeface="仿宋" panose="02010609060101010101" charset="-122"/>
                <a:ea typeface="仿宋" panose="02010609060101010101" charset="-122"/>
                <a:cs typeface="仿宋" panose="02010609060101010101" charset="-122"/>
              </a:rPr>
              <a:t>处理</a:t>
            </a:r>
            <a:r>
              <a:rPr sz="2800">
                <a:latin typeface="仿宋" panose="02010609060101010101" charset="-122"/>
                <a:ea typeface="仿宋" panose="02010609060101010101" charset="-122"/>
                <a:cs typeface="仿宋" panose="02010609060101010101" charset="-122"/>
              </a:rPr>
              <a:t>一个加密原语(对于LRW2，</a:t>
            </a:r>
            <a:r>
              <a:rPr lang="zh-CN" sz="2800">
                <a:latin typeface="仿宋" panose="02010609060101010101" charset="-122"/>
                <a:ea typeface="仿宋" panose="02010609060101010101" charset="-122"/>
                <a:cs typeface="仿宋" panose="02010609060101010101" charset="-122"/>
              </a:rPr>
              <a:t>微调</a:t>
            </a:r>
            <a:r>
              <a:rPr sz="2800">
                <a:latin typeface="仿宋" panose="02010609060101010101" charset="-122"/>
                <a:ea typeface="仿宋" panose="02010609060101010101" charset="-122"/>
                <a:cs typeface="仿宋" panose="02010609060101010101" charset="-122"/>
              </a:rPr>
              <a:t>和消息被预处理为                </a:t>
            </a:r>
            <a:r>
              <a:rPr lang="zh-CN" sz="2800">
                <a:latin typeface="仿宋" panose="02010609060101010101" charset="-122"/>
                <a:ea typeface="仿宋" panose="02010609060101010101" charset="-122"/>
                <a:cs typeface="仿宋" panose="02010609060101010101" charset="-122"/>
              </a:rPr>
              <a:t>其中</a:t>
            </a:r>
            <a:r>
              <a:rPr sz="2800">
                <a:latin typeface="仿宋" panose="02010609060101010101" charset="-122"/>
                <a:ea typeface="仿宋" panose="02010609060101010101" charset="-122"/>
                <a:cs typeface="仿宋" panose="02010609060101010101" charset="-122"/>
              </a:rPr>
              <a:t>h ∈ H)。 我们不会依赖预处理的潜在加密强度函数:我们只对E做一个安全假设，并假设混合函数是有效计算的。</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在形式上，安全性被定义为信息论上的      </a:t>
            </a:r>
            <a:r>
              <a:rPr lang="zh-CN" sz="2800">
                <a:latin typeface="仿宋" panose="02010609060101010101" charset="-122"/>
                <a:ea typeface="仿宋" panose="02010609060101010101" charset="-122"/>
                <a:cs typeface="仿宋" panose="02010609060101010101" charset="-122"/>
              </a:rPr>
              <a:t>和     </a:t>
            </a:r>
            <a:r>
              <a:rPr sz="2800">
                <a:latin typeface="仿宋" panose="02010609060101010101" charset="-122"/>
                <a:ea typeface="仿宋" panose="02010609060101010101" charset="-122"/>
                <a:cs typeface="仿宋" panose="02010609060101010101" charset="-122"/>
                <a:sym typeface="+mn-ea"/>
              </a:rPr>
              <a:t>不可区分性</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其中  是理想的可调整密码，E是理想密码，并且其中</a:t>
            </a:r>
            <a:r>
              <a:rPr lang="zh-CN" sz="2800">
                <a:latin typeface="仿宋" panose="02010609060101010101" charset="-122"/>
                <a:ea typeface="仿宋" panose="02010609060101010101" charset="-122"/>
                <a:cs typeface="仿宋" panose="02010609060101010101" charset="-122"/>
              </a:rPr>
              <a:t>区分</a:t>
            </a:r>
            <a:r>
              <a:rPr sz="2800">
                <a:latin typeface="仿宋" panose="02010609060101010101" charset="-122"/>
                <a:ea typeface="仿宋" panose="02010609060101010101" charset="-122"/>
                <a:cs typeface="仿宋" panose="02010609060101010101" charset="-122"/>
              </a:rPr>
              <a:t>器对其两者都具有正向和反向</a:t>
            </a:r>
            <a:r>
              <a:rPr lang="zh-CN" sz="2800">
                <a:latin typeface="仿宋" panose="02010609060101010101" charset="-122"/>
                <a:ea typeface="仿宋" panose="02010609060101010101" charset="-122"/>
                <a:cs typeface="仿宋" panose="02010609060101010101" charset="-122"/>
              </a:rPr>
              <a:t>的</a:t>
            </a:r>
            <a:r>
              <a:rPr lang="en-US" altLang="zh-CN" sz="2800">
                <a:latin typeface="仿宋" panose="02010609060101010101" charset="-122"/>
                <a:ea typeface="仿宋" panose="02010609060101010101" charset="-122"/>
                <a:cs typeface="仿宋" panose="02010609060101010101" charset="-122"/>
              </a:rPr>
              <a:t>oracles</a:t>
            </a:r>
            <a:r>
              <a:rPr sz="2800">
                <a:latin typeface="仿宋" panose="02010609060101010101" charset="-122"/>
                <a:ea typeface="仿宋" panose="02010609060101010101" charset="-122"/>
                <a:cs typeface="仿宋" panose="02010609060101010101" charset="-122"/>
              </a:rPr>
              <a:t>查询访问权。</a:t>
            </a:r>
            <a:endParaRPr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2429510" y="1515745"/>
            <a:ext cx="301625" cy="370840"/>
          </a:xfrm>
          <a:prstGeom prst="rect">
            <a:avLst/>
          </a:prstGeom>
        </p:spPr>
      </p:pic>
      <p:pic>
        <p:nvPicPr>
          <p:cNvPr id="7" name="图片 6"/>
          <p:cNvPicPr>
            <a:picLocks noChangeAspect="1"/>
          </p:cNvPicPr>
          <p:nvPr/>
        </p:nvPicPr>
        <p:blipFill>
          <a:blip r:embed="rId3"/>
          <a:stretch>
            <a:fillRect/>
          </a:stretch>
        </p:blipFill>
        <p:spPr>
          <a:xfrm>
            <a:off x="9053195" y="1515745"/>
            <a:ext cx="275590" cy="337820"/>
          </a:xfrm>
          <a:prstGeom prst="rect">
            <a:avLst/>
          </a:prstGeom>
        </p:spPr>
      </p:pic>
      <p:pic>
        <p:nvPicPr>
          <p:cNvPr id="8" name="图片 7"/>
          <p:cNvPicPr>
            <a:picLocks noChangeAspect="1"/>
          </p:cNvPicPr>
          <p:nvPr/>
        </p:nvPicPr>
        <p:blipFill>
          <a:blip r:embed="rId4"/>
          <a:srcRect t="14394" b="7121"/>
          <a:stretch>
            <a:fillRect/>
          </a:stretch>
        </p:blipFill>
        <p:spPr>
          <a:xfrm>
            <a:off x="5288915" y="2337435"/>
            <a:ext cx="2738120" cy="373380"/>
          </a:xfrm>
          <a:prstGeom prst="rect">
            <a:avLst/>
          </a:prstGeom>
        </p:spPr>
      </p:pic>
      <p:pic>
        <p:nvPicPr>
          <p:cNvPr id="9" name="图片 8"/>
          <p:cNvPicPr>
            <a:picLocks noChangeAspect="1"/>
          </p:cNvPicPr>
          <p:nvPr/>
        </p:nvPicPr>
        <p:blipFill>
          <a:blip r:embed="rId5"/>
          <a:stretch>
            <a:fillRect/>
          </a:stretch>
        </p:blipFill>
        <p:spPr>
          <a:xfrm>
            <a:off x="7396480" y="3592195"/>
            <a:ext cx="971550" cy="437515"/>
          </a:xfrm>
          <a:prstGeom prst="rect">
            <a:avLst/>
          </a:prstGeom>
        </p:spPr>
      </p:pic>
      <p:pic>
        <p:nvPicPr>
          <p:cNvPr id="10" name="图片 9"/>
          <p:cNvPicPr>
            <a:picLocks noChangeAspect="1"/>
          </p:cNvPicPr>
          <p:nvPr/>
        </p:nvPicPr>
        <p:blipFill>
          <a:blip r:embed="rId6"/>
          <a:srcRect t="16321"/>
          <a:stretch>
            <a:fillRect/>
          </a:stretch>
        </p:blipFill>
        <p:spPr>
          <a:xfrm>
            <a:off x="8885555" y="3592195"/>
            <a:ext cx="879475" cy="384175"/>
          </a:xfrm>
          <a:prstGeom prst="rect">
            <a:avLst/>
          </a:prstGeom>
        </p:spPr>
      </p:pic>
      <p:pic>
        <p:nvPicPr>
          <p:cNvPr id="11" name="图片 10"/>
          <p:cNvPicPr>
            <a:picLocks noChangeAspect="1"/>
          </p:cNvPicPr>
          <p:nvPr/>
        </p:nvPicPr>
        <p:blipFill>
          <a:blip r:embed="rId7"/>
          <a:stretch>
            <a:fillRect/>
          </a:stretch>
        </p:blipFill>
        <p:spPr>
          <a:xfrm>
            <a:off x="2390140" y="4029710"/>
            <a:ext cx="379730" cy="358775"/>
          </a:xfrm>
          <a:prstGeom prst="rect">
            <a:avLst/>
          </a:prstGeom>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PA" val="v3.0.1"/>
</p:tagLst>
</file>

<file path=ppt/tags/tag64.xml><?xml version="1.0" encoding="utf-8"?>
<p:tagLst xmlns:p="http://schemas.openxmlformats.org/presentationml/2006/main">
  <p:tag name="PA" val="v3.0.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3050</Words>
  <Application>WPS 演示</Application>
  <PresentationFormat>宽屏</PresentationFormat>
  <Paragraphs>186</Paragraphs>
  <Slides>24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Wingdings</vt:lpstr>
      <vt:lpstr>仿宋</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阳光多灿烂</cp:lastModifiedBy>
  <cp:revision>196</cp:revision>
  <dcterms:created xsi:type="dcterms:W3CDTF">2019-06-19T02:08:00Z</dcterms:created>
  <dcterms:modified xsi:type="dcterms:W3CDTF">2020-11-06T08:39:39Z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