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1" r:id="rId3"/>
    <p:sldId id="413" r:id="rId4"/>
    <p:sldId id="412" r:id="rId6"/>
    <p:sldId id="416" r:id="rId7"/>
    <p:sldId id="415" r:id="rId8"/>
    <p:sldId id="419" r:id="rId9"/>
    <p:sldId id="420" r:id="rId10"/>
    <p:sldId id="422" r:id="rId11"/>
    <p:sldId id="421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1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514B7-A9CF-44EB-BB5C-98C409FA5C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7" Type="http://schemas.openxmlformats.org/officeDocument/2006/relationships/tags" Target="../tags/tag189.xml"/><Relationship Id="rId56" Type="http://schemas.openxmlformats.org/officeDocument/2006/relationships/tags" Target="../tags/tag188.xml"/><Relationship Id="rId55" Type="http://schemas.openxmlformats.org/officeDocument/2006/relationships/tags" Target="../tags/tag187.xml"/><Relationship Id="rId54" Type="http://schemas.openxmlformats.org/officeDocument/2006/relationships/tags" Target="../tags/tag186.xml"/><Relationship Id="rId53" Type="http://schemas.openxmlformats.org/officeDocument/2006/relationships/tags" Target="../tags/tag185.xml"/><Relationship Id="rId52" Type="http://schemas.openxmlformats.org/officeDocument/2006/relationships/tags" Target="../tags/tag184.xml"/><Relationship Id="rId51" Type="http://schemas.openxmlformats.org/officeDocument/2006/relationships/tags" Target="../tags/tag183.xml"/><Relationship Id="rId50" Type="http://schemas.openxmlformats.org/officeDocument/2006/relationships/tags" Target="../tags/tag182.xml"/><Relationship Id="rId5" Type="http://schemas.openxmlformats.org/officeDocument/2006/relationships/tags" Target="../tags/tag137.xml"/><Relationship Id="rId49" Type="http://schemas.openxmlformats.org/officeDocument/2006/relationships/tags" Target="../tags/tag181.xml"/><Relationship Id="rId48" Type="http://schemas.openxmlformats.org/officeDocument/2006/relationships/tags" Target="../tags/tag180.xml"/><Relationship Id="rId47" Type="http://schemas.openxmlformats.org/officeDocument/2006/relationships/tags" Target="../tags/tag179.xml"/><Relationship Id="rId46" Type="http://schemas.openxmlformats.org/officeDocument/2006/relationships/tags" Target="../tags/tag178.xml"/><Relationship Id="rId45" Type="http://schemas.openxmlformats.org/officeDocument/2006/relationships/tags" Target="../tags/tag177.xml"/><Relationship Id="rId44" Type="http://schemas.openxmlformats.org/officeDocument/2006/relationships/tags" Target="../tags/tag176.xml"/><Relationship Id="rId43" Type="http://schemas.openxmlformats.org/officeDocument/2006/relationships/tags" Target="../tags/tag175.xml"/><Relationship Id="rId42" Type="http://schemas.openxmlformats.org/officeDocument/2006/relationships/tags" Target="../tags/tag174.xml"/><Relationship Id="rId41" Type="http://schemas.openxmlformats.org/officeDocument/2006/relationships/tags" Target="../tags/tag173.xml"/><Relationship Id="rId40" Type="http://schemas.openxmlformats.org/officeDocument/2006/relationships/tags" Target="../tags/tag172.xml"/><Relationship Id="rId4" Type="http://schemas.openxmlformats.org/officeDocument/2006/relationships/tags" Target="../tags/tag136.xml"/><Relationship Id="rId39" Type="http://schemas.openxmlformats.org/officeDocument/2006/relationships/tags" Target="../tags/tag171.xml"/><Relationship Id="rId38" Type="http://schemas.openxmlformats.org/officeDocument/2006/relationships/tags" Target="../tags/tag170.xml"/><Relationship Id="rId37" Type="http://schemas.openxmlformats.org/officeDocument/2006/relationships/tags" Target="../tags/tag169.xml"/><Relationship Id="rId36" Type="http://schemas.openxmlformats.org/officeDocument/2006/relationships/tags" Target="../tags/tag168.xml"/><Relationship Id="rId35" Type="http://schemas.openxmlformats.org/officeDocument/2006/relationships/tags" Target="../tags/tag167.xml"/><Relationship Id="rId34" Type="http://schemas.openxmlformats.org/officeDocument/2006/relationships/tags" Target="../tags/tag166.xml"/><Relationship Id="rId33" Type="http://schemas.openxmlformats.org/officeDocument/2006/relationships/tags" Target="../tags/tag165.xml"/><Relationship Id="rId32" Type="http://schemas.openxmlformats.org/officeDocument/2006/relationships/tags" Target="../tags/tag164.xml"/><Relationship Id="rId31" Type="http://schemas.openxmlformats.org/officeDocument/2006/relationships/tags" Target="../tags/tag163.xml"/><Relationship Id="rId30" Type="http://schemas.openxmlformats.org/officeDocument/2006/relationships/tags" Target="../tags/tag162.xml"/><Relationship Id="rId3" Type="http://schemas.openxmlformats.org/officeDocument/2006/relationships/tags" Target="../tags/tag135.xml"/><Relationship Id="rId29" Type="http://schemas.openxmlformats.org/officeDocument/2006/relationships/tags" Target="../tags/tag161.xml"/><Relationship Id="rId28" Type="http://schemas.openxmlformats.org/officeDocument/2006/relationships/tags" Target="../tags/tag160.xml"/><Relationship Id="rId27" Type="http://schemas.openxmlformats.org/officeDocument/2006/relationships/tags" Target="../tags/tag159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6362700" cy="6863906"/>
            <a:chOff x="0" y="57408"/>
            <a:chExt cx="4661488" cy="5028685"/>
          </a:xfrm>
        </p:grpSpPr>
        <p:sp>
          <p:nvSpPr>
            <p:cNvPr id="15" name="Freeform 97"/>
            <p:cNvSpPr/>
            <p:nvPr>
              <p:custDataLst>
                <p:tags r:id="rId3"/>
              </p:custDataLst>
            </p:nvPr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Freeform 98"/>
            <p:cNvSpPr/>
            <p:nvPr>
              <p:custDataLst>
                <p:tags r:id="rId4"/>
              </p:custDataLst>
            </p:nvPr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Freeform 99"/>
            <p:cNvSpPr/>
            <p:nvPr>
              <p:custDataLst>
                <p:tags r:id="rId5"/>
              </p:custDataLst>
            </p:nvPr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Freeform 100"/>
            <p:cNvSpPr/>
            <p:nvPr>
              <p:custDataLst>
                <p:tags r:id="rId6"/>
              </p:custDataLst>
            </p:nvPr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Freeform 101"/>
            <p:cNvSpPr/>
            <p:nvPr>
              <p:custDataLst>
                <p:tags r:id="rId7"/>
              </p:custDataLst>
            </p:nvPr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Freeform 102"/>
            <p:cNvSpPr/>
            <p:nvPr>
              <p:custDataLst>
                <p:tags r:id="rId8"/>
              </p:custDataLst>
            </p:nvPr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Freeform 103"/>
            <p:cNvSpPr/>
            <p:nvPr>
              <p:custDataLst>
                <p:tags r:id="rId9"/>
              </p:custDataLst>
            </p:nvPr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Freeform 104"/>
            <p:cNvSpPr/>
            <p:nvPr>
              <p:custDataLst>
                <p:tags r:id="rId10"/>
              </p:custDataLst>
            </p:nvPr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Freeform 105"/>
            <p:cNvSpPr/>
            <p:nvPr>
              <p:custDataLst>
                <p:tags r:id="rId11"/>
              </p:custDataLst>
            </p:nvPr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" name="Freeform 106"/>
            <p:cNvSpPr/>
            <p:nvPr>
              <p:custDataLst>
                <p:tags r:id="rId12"/>
              </p:custDataLst>
            </p:nvPr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Freeform 107"/>
            <p:cNvSpPr/>
            <p:nvPr>
              <p:custDataLst>
                <p:tags r:id="rId13"/>
              </p:custDataLst>
            </p:nvPr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" name="Freeform 109"/>
            <p:cNvSpPr/>
            <p:nvPr>
              <p:custDataLst>
                <p:tags r:id="rId14"/>
              </p:custDataLst>
            </p:nvPr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Freeform 111"/>
            <p:cNvSpPr/>
            <p:nvPr>
              <p:custDataLst>
                <p:tags r:id="rId15"/>
              </p:custDataLst>
            </p:nvPr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Freeform 112"/>
            <p:cNvSpPr/>
            <p:nvPr>
              <p:custDataLst>
                <p:tags r:id="rId16"/>
              </p:custDataLst>
            </p:nvPr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Freeform 113"/>
            <p:cNvSpPr/>
            <p:nvPr>
              <p:custDataLst>
                <p:tags r:id="rId17"/>
              </p:custDataLst>
            </p:nvPr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" name="Freeform 114"/>
            <p:cNvSpPr/>
            <p:nvPr>
              <p:custDataLst>
                <p:tags r:id="rId18"/>
              </p:custDataLst>
            </p:nvPr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Freeform 115"/>
            <p:cNvSpPr/>
            <p:nvPr>
              <p:custDataLst>
                <p:tags r:id="rId19"/>
              </p:custDataLst>
            </p:nvPr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Freeform 117"/>
            <p:cNvSpPr/>
            <p:nvPr>
              <p:custDataLst>
                <p:tags r:id="rId20"/>
              </p:custDataLst>
            </p:nvPr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Freeform 119"/>
            <p:cNvSpPr/>
            <p:nvPr>
              <p:custDataLst>
                <p:tags r:id="rId21"/>
              </p:custDataLst>
            </p:nvPr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" name="Freeform 120"/>
            <p:cNvSpPr/>
            <p:nvPr>
              <p:custDataLst>
                <p:tags r:id="rId22"/>
              </p:custDataLst>
            </p:nvPr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2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6" name="Freeform 5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7" name="Freeform 7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3" name="Freeform 36"/>
            <p:cNvSpPr/>
            <p:nvPr>
              <p:custDataLst>
                <p:tags r:id="rId25"/>
              </p:custDataLst>
            </p:nvPr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Freeform 38"/>
            <p:cNvSpPr/>
            <p:nvPr>
              <p:custDataLst>
                <p:tags r:id="rId26"/>
              </p:custDataLst>
            </p:nvPr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Freeform 42"/>
            <p:cNvSpPr/>
            <p:nvPr>
              <p:custDataLst>
                <p:tags r:id="rId27"/>
              </p:custDataLst>
            </p:nvPr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Freeform 46"/>
            <p:cNvSpPr/>
            <p:nvPr>
              <p:custDataLst>
                <p:tags r:id="rId28"/>
              </p:custDataLst>
            </p:nvPr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Freeform 118"/>
            <p:cNvSpPr/>
            <p:nvPr>
              <p:custDataLst>
                <p:tags r:id="rId29"/>
              </p:custDataLst>
            </p:nvPr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48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4" name="Freeform 9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55" name="Freeform 1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49" name="Freeform 110"/>
            <p:cNvSpPr/>
            <p:nvPr>
              <p:custDataLst>
                <p:tags r:id="rId32"/>
              </p:custDataLst>
            </p:nvPr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Freeform 43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Freeform 116"/>
            <p:cNvSpPr/>
            <p:nvPr>
              <p:custDataLst>
                <p:tags r:id="rId34"/>
              </p:custDataLst>
            </p:nvPr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Freeform 108"/>
            <p:cNvSpPr/>
            <p:nvPr>
              <p:custDataLst>
                <p:tags r:id="rId35"/>
              </p:custDataLst>
            </p:nvPr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Freeform 40"/>
            <p:cNvSpPr/>
            <p:nvPr>
              <p:custDataLst>
                <p:tags r:id="rId36"/>
              </p:custDataLst>
            </p:nvPr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58" name="그룹 87"/>
          <p:cNvGrpSpPr/>
          <p:nvPr>
            <p:custDataLst>
              <p:tags r:id="rId37"/>
            </p:custDataLst>
          </p:nvPr>
        </p:nvGrpSpPr>
        <p:grpSpPr>
          <a:xfrm>
            <a:off x="10522217" y="5581017"/>
            <a:ext cx="1263130" cy="1281262"/>
            <a:chOff x="7668344" y="5495925"/>
            <a:chExt cx="1261419" cy="1279526"/>
          </a:xfrm>
        </p:grpSpPr>
        <p:sp>
          <p:nvSpPr>
            <p:cNvPr id="59" name="Freeform 13"/>
            <p:cNvSpPr/>
            <p:nvPr>
              <p:custDataLst>
                <p:tags r:id="rId38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0" name="Freeform 14"/>
            <p:cNvSpPr/>
            <p:nvPr>
              <p:custDataLst>
                <p:tags r:id="rId39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1" name="Freeform 15"/>
            <p:cNvSpPr/>
            <p:nvPr>
              <p:custDataLst>
                <p:tags r:id="rId40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2" name="Freeform 17"/>
            <p:cNvSpPr/>
            <p:nvPr>
              <p:custDataLst>
                <p:tags r:id="rId41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3" name="Freeform 18"/>
            <p:cNvSpPr/>
            <p:nvPr>
              <p:custDataLst>
                <p:tags r:id="rId42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4" name="Freeform 19"/>
            <p:cNvSpPr/>
            <p:nvPr>
              <p:custDataLst>
                <p:tags r:id="rId43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5" name="Freeform 20"/>
            <p:cNvSpPr/>
            <p:nvPr>
              <p:custDataLst>
                <p:tags r:id="rId44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6" name="Freeform 23"/>
            <p:cNvSpPr/>
            <p:nvPr>
              <p:custDataLst>
                <p:tags r:id="rId45"/>
              </p:custDataLst>
            </p:nvPr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7" name="Freeform 24"/>
            <p:cNvSpPr/>
            <p:nvPr>
              <p:custDataLst>
                <p:tags r:id="rId46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8" name="Freeform 25"/>
            <p:cNvSpPr/>
            <p:nvPr>
              <p:custDataLst>
                <p:tags r:id="rId47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9" name="Freeform 26"/>
            <p:cNvSpPr/>
            <p:nvPr>
              <p:custDataLst>
                <p:tags r:id="rId48"/>
              </p:custDataLst>
            </p:nvPr>
          </p:nvSpPr>
          <p:spPr bwMode="auto">
            <a:xfrm>
              <a:off x="8315651" y="6161339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defTabSz="1218565" latinLnBrk="1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0" name="Freeform 28"/>
            <p:cNvSpPr/>
            <p:nvPr>
              <p:custDataLst>
                <p:tags r:id="rId49"/>
              </p:custDataLst>
            </p:nvPr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1" name="Freeform 30"/>
            <p:cNvSpPr/>
            <p:nvPr>
              <p:custDataLst>
                <p:tags r:id="rId50"/>
              </p:custDataLst>
            </p:nvPr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2" name="Freeform 31"/>
            <p:cNvSpPr/>
            <p:nvPr>
              <p:custDataLst>
                <p:tags r:id="rId51"/>
              </p:custDataLst>
            </p:nvPr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3" name="Freeform 32"/>
            <p:cNvSpPr/>
            <p:nvPr>
              <p:custDataLst>
                <p:tags r:id="rId52"/>
              </p:custDataLst>
            </p:nvPr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4" name="Freeform 34"/>
            <p:cNvSpPr/>
            <p:nvPr>
              <p:custDataLst>
                <p:tags r:id="rId53"/>
              </p:custDataLst>
            </p:nvPr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5" name="Freeform 35"/>
            <p:cNvSpPr/>
            <p:nvPr>
              <p:custDataLst>
                <p:tags r:id="rId54"/>
              </p:custDataLst>
            </p:nvPr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5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5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  <p:custDataLst>
              <p:tags r:id="rId5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 hasCustomPrompt="1"/>
            <p:custDataLst>
              <p:tags r:id="rId58"/>
            </p:custDataLst>
          </p:nvPr>
        </p:nvSpPr>
        <p:spPr>
          <a:xfrm>
            <a:off x="5646649" y="4581035"/>
            <a:ext cx="3614737" cy="38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6" hasCustomPrompt="1"/>
            <p:custDataLst>
              <p:tags r:id="rId59"/>
            </p:custDataLst>
          </p:nvPr>
        </p:nvSpPr>
        <p:spPr>
          <a:xfrm>
            <a:off x="5646649" y="4146309"/>
            <a:ext cx="3614737" cy="3888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60"/>
            </p:custDataLst>
          </p:nvPr>
        </p:nvSpPr>
        <p:spPr>
          <a:xfrm>
            <a:off x="5646649" y="2110744"/>
            <a:ext cx="6284091" cy="117137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61"/>
            </p:custDataLst>
          </p:nvPr>
        </p:nvSpPr>
        <p:spPr>
          <a:xfrm>
            <a:off x="5646649" y="3354757"/>
            <a:ext cx="628409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74713" y="333375"/>
            <a:ext cx="10440000" cy="58324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74"/>
          <p:cNvGrpSpPr/>
          <p:nvPr>
            <p:custDataLst>
              <p:tags r:id="rId2"/>
            </p:custDataLst>
          </p:nvPr>
        </p:nvGrpSpPr>
        <p:grpSpPr>
          <a:xfrm>
            <a:off x="8048625" y="2"/>
            <a:ext cx="4134021" cy="6857998"/>
            <a:chOff x="6060630" y="50892"/>
            <a:chExt cx="3083369" cy="5041717"/>
          </a:xfrm>
        </p:grpSpPr>
        <p:sp>
          <p:nvSpPr>
            <p:cNvPr id="29" name="Freeform 6"/>
            <p:cNvSpPr/>
            <p:nvPr>
              <p:custDataLst>
                <p:tags r:id="rId3"/>
              </p:custDataLst>
            </p:nvPr>
          </p:nvSpPr>
          <p:spPr bwMode="auto">
            <a:xfrm flipH="1">
              <a:off x="7649165" y="50892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/>
            <p:nvPr>
              <p:custDataLst>
                <p:tags r:id="rId4"/>
              </p:custDataLst>
            </p:nvPr>
          </p:nvSpPr>
          <p:spPr bwMode="auto">
            <a:xfrm flipH="1">
              <a:off x="7080209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" name="Freeform 8"/>
            <p:cNvSpPr/>
            <p:nvPr>
              <p:custDataLst>
                <p:tags r:id="rId5"/>
              </p:custDataLst>
            </p:nvPr>
          </p:nvSpPr>
          <p:spPr bwMode="auto">
            <a:xfrm flipH="1">
              <a:off x="6063021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Freeform 9"/>
            <p:cNvSpPr/>
            <p:nvPr>
              <p:custDataLst>
                <p:tags r:id="rId6"/>
              </p:custDataLst>
            </p:nvPr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" name="Freeform 10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6060630" y="52087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Freeform 13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7649165" y="1070471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397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Freeform 14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8672330" y="2100081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644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Freeform 15"/>
            <p:cNvSpPr/>
            <p:nvPr>
              <p:custDataLst>
                <p:tags r:id="rId10"/>
              </p:custDataLst>
            </p:nvPr>
          </p:nvSpPr>
          <p:spPr bwMode="auto">
            <a:xfrm flipH="1">
              <a:off x="7080209" y="1071666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7" name="Freeform 16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8108155" y="2090050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8" name="Freeform 17"/>
            <p:cNvSpPr/>
            <p:nvPr>
              <p:custDataLst>
                <p:tags r:id="rId12"/>
              </p:custDataLst>
            </p:nvPr>
          </p:nvSpPr>
          <p:spPr bwMode="auto">
            <a:xfrm flipH="1">
              <a:off x="7080209" y="1071666"/>
              <a:ext cx="963401" cy="964596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Freeform 18"/>
            <p:cNvSpPr/>
            <p:nvPr>
              <p:custDataLst>
                <p:tags r:id="rId13"/>
              </p:custDataLst>
            </p:nvPr>
          </p:nvSpPr>
          <p:spPr bwMode="auto">
            <a:xfrm flipH="1">
              <a:off x="8108155" y="2091245"/>
              <a:ext cx="963401" cy="963401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0" name="Freeform 19"/>
            <p:cNvSpPr/>
            <p:nvPr>
              <p:custDataLst>
                <p:tags r:id="rId14"/>
              </p:custDataLst>
            </p:nvPr>
          </p:nvSpPr>
          <p:spPr bwMode="auto">
            <a:xfrm flipH="1">
              <a:off x="7089771" y="2091245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" name="Freeform 20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7649165" y="4128013"/>
              <a:ext cx="1494834" cy="964596"/>
            </a:xfrm>
            <a:custGeom>
              <a:avLst/>
              <a:gdLst/>
              <a:ahLst/>
              <a:cxnLst/>
              <a:rect l="l" t="t" r="r" b="b"/>
              <a:pathLst>
                <a:path w="1985340" h="1281113">
                  <a:moveTo>
                    <a:pt x="1345578" y="0"/>
                  </a:moveTo>
                  <a:lnTo>
                    <a:pt x="0" y="0"/>
                  </a:lnTo>
                  <a:lnTo>
                    <a:pt x="0" y="1281113"/>
                  </a:lnTo>
                  <a:lnTo>
                    <a:pt x="1345578" y="1281113"/>
                  </a:lnTo>
                  <a:lnTo>
                    <a:pt x="1985340" y="64135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2" name="Freeform 21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8672330" y="3118489"/>
              <a:ext cx="471669" cy="944510"/>
            </a:xfrm>
            <a:custGeom>
              <a:avLst/>
              <a:gdLst/>
              <a:ahLst/>
              <a:cxnLst/>
              <a:rect l="l" t="t" r="r" b="b"/>
              <a:pathLst>
                <a:path w="626440" h="1254436">
                  <a:moveTo>
                    <a:pt x="0" y="0"/>
                  </a:moveTo>
                  <a:lnTo>
                    <a:pt x="0" y="1254436"/>
                  </a:lnTo>
                  <a:lnTo>
                    <a:pt x="626440" y="62799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3" name="Freeform 2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806 h 806"/>
                <a:gd name="T2" fmla="*/ 807 w 807"/>
                <a:gd name="T3" fmla="*/ 0 h 806"/>
                <a:gd name="T4" fmla="*/ 0 w 807"/>
                <a:gd name="T5" fmla="*/ 0 h 806"/>
                <a:gd name="T6" fmla="*/ 0 w 807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806"/>
                  </a:moveTo>
                  <a:lnTo>
                    <a:pt x="807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4" name="Freeform 24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5" name="Freeform 25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7080209" y="4128013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6" name="Freeform 26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7" name="Freeform 28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Freeform 29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108155" y="3109629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Freeform 12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6060630" y="1071666"/>
              <a:ext cx="963401" cy="964596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Freeform 23"/>
            <p:cNvSpPr/>
            <p:nvPr>
              <p:custDataLst>
                <p:tags r:id="rId24"/>
              </p:custDataLst>
            </p:nvPr>
          </p:nvSpPr>
          <p:spPr bwMode="auto">
            <a:xfrm flipH="1">
              <a:off x="6061825" y="4128013"/>
              <a:ext cx="964596" cy="963401"/>
            </a:xfrm>
            <a:custGeom>
              <a:avLst/>
              <a:gdLst>
                <a:gd name="T0" fmla="*/ 0 w 807"/>
                <a:gd name="T1" fmla="*/ 0 h 806"/>
                <a:gd name="T2" fmla="*/ 807 w 807"/>
                <a:gd name="T3" fmla="*/ 806 h 806"/>
                <a:gd name="T4" fmla="*/ 0 w 807"/>
                <a:gd name="T5" fmla="*/ 806 h 806"/>
                <a:gd name="T6" fmla="*/ 0 w 807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6">
                  <a:moveTo>
                    <a:pt x="0" y="0"/>
                  </a:moveTo>
                  <a:lnTo>
                    <a:pt x="807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Freeform 27"/>
            <p:cNvSpPr/>
            <p:nvPr>
              <p:custDataLst>
                <p:tags r:id="rId25"/>
              </p:custDataLst>
            </p:nvPr>
          </p:nvSpPr>
          <p:spPr bwMode="auto">
            <a:xfrm flipH="1">
              <a:off x="7089771" y="3109629"/>
              <a:ext cx="963401" cy="963401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Freeform 11"/>
            <p:cNvSpPr/>
            <p:nvPr>
              <p:custDataLst>
                <p:tags r:id="rId26"/>
              </p:custDataLst>
            </p:nvPr>
          </p:nvSpPr>
          <p:spPr bwMode="auto">
            <a:xfrm flipH="1">
              <a:off x="7079014" y="52087"/>
              <a:ext cx="963401" cy="963401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3" name="그룹 39"/>
            <p:cNvGrpSpPr/>
            <p:nvPr/>
          </p:nvGrpSpPr>
          <p:grpSpPr>
            <a:xfrm flipH="1">
              <a:off x="7078701" y="335370"/>
              <a:ext cx="278502" cy="680117"/>
              <a:chOff x="1812925" y="4535488"/>
              <a:chExt cx="369888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2" name="Freeform 5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63" name="Freeform 7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4" name="Freeform 38"/>
            <p:cNvSpPr/>
            <p:nvPr>
              <p:custDataLst>
                <p:tags r:id="rId29"/>
              </p:custDataLst>
            </p:nvPr>
          </p:nvSpPr>
          <p:spPr bwMode="auto">
            <a:xfrm>
              <a:off x="7601353" y="3231922"/>
              <a:ext cx="451818" cy="658603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5" name="Freeform 42"/>
            <p:cNvSpPr/>
            <p:nvPr>
              <p:custDataLst>
                <p:tags r:id="rId30"/>
              </p:custDataLst>
            </p:nvPr>
          </p:nvSpPr>
          <p:spPr bwMode="auto">
            <a:xfrm flipH="1">
              <a:off x="8108155" y="2303160"/>
              <a:ext cx="194832" cy="665775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6" name="Freeform 46"/>
            <p:cNvSpPr/>
            <p:nvPr>
              <p:custDataLst>
                <p:tags r:id="rId31"/>
              </p:custDataLst>
            </p:nvPr>
          </p:nvSpPr>
          <p:spPr bwMode="auto">
            <a:xfrm flipH="1">
              <a:off x="7080209" y="4689797"/>
              <a:ext cx="199613" cy="323923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57" name="그룹 45"/>
            <p:cNvGrpSpPr/>
            <p:nvPr/>
          </p:nvGrpSpPr>
          <p:grpSpPr>
            <a:xfrm flipH="1">
              <a:off x="6718921" y="335375"/>
              <a:ext cx="305993" cy="680118"/>
              <a:chOff x="2209800" y="4519614"/>
              <a:chExt cx="406400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9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61" name="Freeform 11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8565" rtl="0" eaLnBrk="1" latinLnBrk="1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 sz="3200">
                  <a:latin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8" name="Freeform 43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 flipH="1">
              <a:off x="6725208" y="4429823"/>
              <a:ext cx="300017" cy="474529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9" name="Freeform 40"/>
            <p:cNvSpPr/>
            <p:nvPr>
              <p:custDataLst>
                <p:tags r:id="rId35"/>
              </p:custDataLst>
            </p:nvPr>
          </p:nvSpPr>
          <p:spPr bwMode="auto">
            <a:xfrm flipH="1">
              <a:off x="7858340" y="2303160"/>
              <a:ext cx="194832" cy="665775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4" name="그룹 87"/>
          <p:cNvGrpSpPr/>
          <p:nvPr>
            <p:custDataLst>
              <p:tags r:id="rId36"/>
            </p:custDataLst>
          </p:nvPr>
        </p:nvGrpSpPr>
        <p:grpSpPr>
          <a:xfrm>
            <a:off x="1465176" y="1305713"/>
            <a:ext cx="1263130" cy="1281261"/>
            <a:chOff x="7668344" y="5495925"/>
            <a:chExt cx="1261419" cy="1279525"/>
          </a:xfrm>
        </p:grpSpPr>
        <p:sp>
          <p:nvSpPr>
            <p:cNvPr id="65" name="Freeform 13"/>
            <p:cNvSpPr/>
            <p:nvPr>
              <p:custDataLst>
                <p:tags r:id="rId37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6" name="Freeform 14"/>
            <p:cNvSpPr/>
            <p:nvPr>
              <p:custDataLst>
                <p:tags r:id="rId38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7" name="Freeform 15"/>
            <p:cNvSpPr/>
            <p:nvPr>
              <p:custDataLst>
                <p:tags r:id="rId39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8" name="Freeform 17"/>
            <p:cNvSpPr/>
            <p:nvPr>
              <p:custDataLst>
                <p:tags r:id="rId40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69" name="Freeform 18"/>
            <p:cNvSpPr/>
            <p:nvPr>
              <p:custDataLst>
                <p:tags r:id="rId41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0" name="Freeform 19"/>
            <p:cNvSpPr/>
            <p:nvPr>
              <p:custDataLst>
                <p:tags r:id="rId42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1" name="Freeform 20"/>
            <p:cNvSpPr/>
            <p:nvPr>
              <p:custDataLst>
                <p:tags r:id="rId43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2" name="Freeform 23"/>
            <p:cNvSpPr/>
            <p:nvPr>
              <p:custDataLst>
                <p:tags r:id="rId44"/>
              </p:custDataLst>
            </p:nvPr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3" name="Freeform 24"/>
            <p:cNvSpPr/>
            <p:nvPr>
              <p:custDataLst>
                <p:tags r:id="rId45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4" name="Freeform 25"/>
            <p:cNvSpPr/>
            <p:nvPr>
              <p:custDataLst>
                <p:tags r:id="rId46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5" name="Freeform 26"/>
            <p:cNvSpPr/>
            <p:nvPr>
              <p:custDataLst>
                <p:tags r:id="rId47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6" name="Freeform 28"/>
            <p:cNvSpPr/>
            <p:nvPr>
              <p:custDataLst>
                <p:tags r:id="rId48"/>
              </p:custDataLst>
            </p:nvPr>
          </p:nvSpPr>
          <p:spPr bwMode="auto">
            <a:xfrm>
              <a:off x="8197959" y="6292610"/>
              <a:ext cx="82989" cy="203698"/>
            </a:xfrm>
            <a:custGeom>
              <a:avLst/>
              <a:gdLst>
                <a:gd name="T0" fmla="*/ 55 w 55"/>
                <a:gd name="T1" fmla="*/ 0 h 135"/>
                <a:gd name="T2" fmla="*/ 55 w 55"/>
                <a:gd name="T3" fmla="*/ 0 h 135"/>
                <a:gd name="T4" fmla="*/ 44 w 55"/>
                <a:gd name="T5" fmla="*/ 3 h 135"/>
                <a:gd name="T6" fmla="*/ 33 w 55"/>
                <a:gd name="T7" fmla="*/ 8 h 135"/>
                <a:gd name="T8" fmla="*/ 24 w 55"/>
                <a:gd name="T9" fmla="*/ 16 h 135"/>
                <a:gd name="T10" fmla="*/ 16 w 55"/>
                <a:gd name="T11" fmla="*/ 24 h 135"/>
                <a:gd name="T12" fmla="*/ 9 w 55"/>
                <a:gd name="T13" fmla="*/ 34 h 135"/>
                <a:gd name="T14" fmla="*/ 4 w 55"/>
                <a:gd name="T15" fmla="*/ 44 h 135"/>
                <a:gd name="T16" fmla="*/ 1 w 55"/>
                <a:gd name="T17" fmla="*/ 55 h 135"/>
                <a:gd name="T18" fmla="*/ 0 w 55"/>
                <a:gd name="T19" fmla="*/ 68 h 135"/>
                <a:gd name="T20" fmla="*/ 0 w 55"/>
                <a:gd name="T21" fmla="*/ 68 h 135"/>
                <a:gd name="T22" fmla="*/ 1 w 55"/>
                <a:gd name="T23" fmla="*/ 80 h 135"/>
                <a:gd name="T24" fmla="*/ 4 w 55"/>
                <a:gd name="T25" fmla="*/ 91 h 135"/>
                <a:gd name="T26" fmla="*/ 9 w 55"/>
                <a:gd name="T27" fmla="*/ 101 h 135"/>
                <a:gd name="T28" fmla="*/ 16 w 55"/>
                <a:gd name="T29" fmla="*/ 112 h 135"/>
                <a:gd name="T30" fmla="*/ 24 w 55"/>
                <a:gd name="T31" fmla="*/ 119 h 135"/>
                <a:gd name="T32" fmla="*/ 33 w 55"/>
                <a:gd name="T33" fmla="*/ 127 h 135"/>
                <a:gd name="T34" fmla="*/ 44 w 55"/>
                <a:gd name="T35" fmla="*/ 132 h 135"/>
                <a:gd name="T36" fmla="*/ 55 w 55"/>
                <a:gd name="T37" fmla="*/ 135 h 135"/>
                <a:gd name="T38" fmla="*/ 55 w 55"/>
                <a:gd name="T3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135">
                  <a:moveTo>
                    <a:pt x="55" y="0"/>
                  </a:moveTo>
                  <a:lnTo>
                    <a:pt x="55" y="0"/>
                  </a:lnTo>
                  <a:lnTo>
                    <a:pt x="44" y="3"/>
                  </a:lnTo>
                  <a:lnTo>
                    <a:pt x="33" y="8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9" y="34"/>
                  </a:lnTo>
                  <a:lnTo>
                    <a:pt x="4" y="44"/>
                  </a:lnTo>
                  <a:lnTo>
                    <a:pt x="1" y="55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80"/>
                  </a:lnTo>
                  <a:lnTo>
                    <a:pt x="4" y="91"/>
                  </a:lnTo>
                  <a:lnTo>
                    <a:pt x="9" y="101"/>
                  </a:lnTo>
                  <a:lnTo>
                    <a:pt x="16" y="112"/>
                  </a:lnTo>
                  <a:lnTo>
                    <a:pt x="24" y="119"/>
                  </a:lnTo>
                  <a:lnTo>
                    <a:pt x="33" y="127"/>
                  </a:lnTo>
                  <a:lnTo>
                    <a:pt x="44" y="132"/>
                  </a:lnTo>
                  <a:lnTo>
                    <a:pt x="55" y="1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7" name="Freeform 30"/>
            <p:cNvSpPr/>
            <p:nvPr>
              <p:custDataLst>
                <p:tags r:id="rId49"/>
              </p:custDataLst>
            </p:nvPr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8" name="Freeform 31"/>
            <p:cNvSpPr/>
            <p:nvPr>
              <p:custDataLst>
                <p:tags r:id="rId50"/>
              </p:custDataLst>
            </p:nvPr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79" name="Freeform 32"/>
            <p:cNvSpPr/>
            <p:nvPr>
              <p:custDataLst>
                <p:tags r:id="rId51"/>
              </p:custDataLst>
            </p:nvPr>
          </p:nvSpPr>
          <p:spPr bwMode="auto">
            <a:xfrm>
              <a:off x="8315651" y="6291101"/>
              <a:ext cx="92042" cy="206716"/>
            </a:xfrm>
            <a:custGeom>
              <a:avLst/>
              <a:gdLst>
                <a:gd name="T0" fmla="*/ 0 w 61"/>
                <a:gd name="T1" fmla="*/ 0 h 137"/>
                <a:gd name="T2" fmla="*/ 0 w 61"/>
                <a:gd name="T3" fmla="*/ 137 h 137"/>
                <a:gd name="T4" fmla="*/ 0 w 61"/>
                <a:gd name="T5" fmla="*/ 137 h 137"/>
                <a:gd name="T6" fmla="*/ 12 w 61"/>
                <a:gd name="T7" fmla="*/ 135 h 137"/>
                <a:gd name="T8" fmla="*/ 23 w 61"/>
                <a:gd name="T9" fmla="*/ 130 h 137"/>
                <a:gd name="T10" fmla="*/ 34 w 61"/>
                <a:gd name="T11" fmla="*/ 122 h 137"/>
                <a:gd name="T12" fmla="*/ 43 w 61"/>
                <a:gd name="T13" fmla="*/ 114 h 137"/>
                <a:gd name="T14" fmla="*/ 50 w 61"/>
                <a:gd name="T15" fmla="*/ 105 h 137"/>
                <a:gd name="T16" fmla="*/ 56 w 61"/>
                <a:gd name="T17" fmla="*/ 93 h 137"/>
                <a:gd name="T18" fmla="*/ 59 w 61"/>
                <a:gd name="T19" fmla="*/ 82 h 137"/>
                <a:gd name="T20" fmla="*/ 61 w 61"/>
                <a:gd name="T21" fmla="*/ 69 h 137"/>
                <a:gd name="T22" fmla="*/ 61 w 61"/>
                <a:gd name="T23" fmla="*/ 69 h 137"/>
                <a:gd name="T24" fmla="*/ 59 w 61"/>
                <a:gd name="T25" fmla="*/ 55 h 137"/>
                <a:gd name="T26" fmla="*/ 56 w 61"/>
                <a:gd name="T27" fmla="*/ 44 h 137"/>
                <a:gd name="T28" fmla="*/ 50 w 61"/>
                <a:gd name="T29" fmla="*/ 32 h 137"/>
                <a:gd name="T30" fmla="*/ 43 w 61"/>
                <a:gd name="T31" fmla="*/ 23 h 137"/>
                <a:gd name="T32" fmla="*/ 34 w 61"/>
                <a:gd name="T33" fmla="*/ 15 h 137"/>
                <a:gd name="T34" fmla="*/ 23 w 61"/>
                <a:gd name="T35" fmla="*/ 7 h 137"/>
                <a:gd name="T36" fmla="*/ 12 w 61"/>
                <a:gd name="T37" fmla="*/ 3 h 137"/>
                <a:gd name="T38" fmla="*/ 0 w 61"/>
                <a:gd name="T3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137">
                  <a:moveTo>
                    <a:pt x="0" y="0"/>
                  </a:moveTo>
                  <a:lnTo>
                    <a:pt x="0" y="137"/>
                  </a:lnTo>
                  <a:lnTo>
                    <a:pt x="0" y="137"/>
                  </a:lnTo>
                  <a:lnTo>
                    <a:pt x="12" y="135"/>
                  </a:lnTo>
                  <a:lnTo>
                    <a:pt x="23" y="130"/>
                  </a:lnTo>
                  <a:lnTo>
                    <a:pt x="34" y="122"/>
                  </a:lnTo>
                  <a:lnTo>
                    <a:pt x="43" y="114"/>
                  </a:lnTo>
                  <a:lnTo>
                    <a:pt x="50" y="105"/>
                  </a:lnTo>
                  <a:lnTo>
                    <a:pt x="56" y="93"/>
                  </a:lnTo>
                  <a:lnTo>
                    <a:pt x="59" y="82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59" y="55"/>
                  </a:lnTo>
                  <a:lnTo>
                    <a:pt x="56" y="44"/>
                  </a:lnTo>
                  <a:lnTo>
                    <a:pt x="50" y="32"/>
                  </a:lnTo>
                  <a:lnTo>
                    <a:pt x="43" y="23"/>
                  </a:lnTo>
                  <a:lnTo>
                    <a:pt x="34" y="15"/>
                  </a:lnTo>
                  <a:lnTo>
                    <a:pt x="23" y="7"/>
                  </a:lnTo>
                  <a:lnTo>
                    <a:pt x="1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0" name="Freeform 34"/>
            <p:cNvSpPr/>
            <p:nvPr>
              <p:custDataLst>
                <p:tags r:id="rId52"/>
              </p:custDataLst>
            </p:nvPr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Freeform 35"/>
            <p:cNvSpPr/>
            <p:nvPr>
              <p:custDataLst>
                <p:tags r:id="rId53"/>
              </p:custDataLst>
            </p:nvPr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54"/>
            </p:custDataLst>
          </p:nvPr>
        </p:nvSpPr>
        <p:spPr>
          <a:xfrm>
            <a:off x="669925" y="2724449"/>
            <a:ext cx="6156902" cy="1616922"/>
          </a:xfrm>
        </p:spPr>
        <p:txBody>
          <a:bodyPr anchor="t" anchorCtr="0">
            <a:normAutofit/>
          </a:bodyPr>
          <a:lstStyle>
            <a:lvl1pPr algn="r">
              <a:defRPr sz="7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1"/>
            <p:custDataLst>
              <p:tags r:id="rId5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2"/>
            <p:custDataLst>
              <p:tags r:id="rId5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3"/>
            <p:custDataLst>
              <p:tags r:id="rId5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6000" y="333375"/>
            <a:ext cx="10440000" cy="108801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76000" y="1687472"/>
            <a:ext cx="10440000" cy="44865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dirty="0"/>
              <a:t>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681196" y="1495836"/>
            <a:ext cx="1080134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87"/>
          <p:cNvGrpSpPr/>
          <p:nvPr>
            <p:custDataLst>
              <p:tags r:id="rId8"/>
            </p:custDataLst>
          </p:nvPr>
        </p:nvGrpSpPr>
        <p:grpSpPr>
          <a:xfrm>
            <a:off x="11496674" y="1119994"/>
            <a:ext cx="703876" cy="713979"/>
            <a:chOff x="7668344" y="5495925"/>
            <a:chExt cx="1261419" cy="1279525"/>
          </a:xfrm>
        </p:grpSpPr>
        <p:sp>
          <p:nvSpPr>
            <p:cNvPr id="12" name="Freeform 13"/>
            <p:cNvSpPr/>
            <p:nvPr>
              <p:custDataLst>
                <p:tags r:id="rId9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3" name="Freeform 14"/>
            <p:cNvSpPr/>
            <p:nvPr>
              <p:custDataLst>
                <p:tags r:id="rId10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Freeform 15"/>
            <p:cNvSpPr/>
            <p:nvPr>
              <p:custDataLst>
                <p:tags r:id="rId11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406 w 406"/>
                <a:gd name="T1" fmla="*/ 0 h 407"/>
                <a:gd name="T2" fmla="*/ 0 w 406"/>
                <a:gd name="T3" fmla="*/ 0 h 407"/>
                <a:gd name="T4" fmla="*/ 406 w 406"/>
                <a:gd name="T5" fmla="*/ 407 h 407"/>
                <a:gd name="T6" fmla="*/ 406 w 406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0"/>
                  </a:moveTo>
                  <a:lnTo>
                    <a:pt x="0" y="0"/>
                  </a:lnTo>
                  <a:lnTo>
                    <a:pt x="406" y="40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/>
            <p:nvPr>
              <p:custDataLst>
                <p:tags r:id="rId12"/>
              </p:custDataLst>
            </p:nvPr>
          </p:nvSpPr>
          <p:spPr bwMode="auto">
            <a:xfrm>
              <a:off x="8315651" y="5495925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407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latinLnBrk="1"/>
              <a:endParaRPr lang="ko-KR" altLang="en-US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6" name="Freeform 18"/>
            <p:cNvSpPr/>
            <p:nvPr>
              <p:custDataLst>
                <p:tags r:id="rId13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/>
            <p:nvPr>
              <p:custDataLst>
                <p:tags r:id="rId14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407 w 407"/>
                <a:gd name="T1" fmla="*/ 0 h 407"/>
                <a:gd name="T2" fmla="*/ 0 w 407"/>
                <a:gd name="T3" fmla="*/ 0 h 407"/>
                <a:gd name="T4" fmla="*/ 0 w 407"/>
                <a:gd name="T5" fmla="*/ 407 h 407"/>
                <a:gd name="T6" fmla="*/ 0 w 407"/>
                <a:gd name="T7" fmla="*/ 0 h 407"/>
                <a:gd name="T8" fmla="*/ 203 w 407"/>
                <a:gd name="T9" fmla="*/ 204 h 407"/>
                <a:gd name="T10" fmla="*/ 407 w 407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407">
                  <a:moveTo>
                    <a:pt x="407" y="0"/>
                  </a:moveTo>
                  <a:lnTo>
                    <a:pt x="0" y="0"/>
                  </a:lnTo>
                  <a:lnTo>
                    <a:pt x="0" y="407"/>
                  </a:lnTo>
                  <a:lnTo>
                    <a:pt x="0" y="0"/>
                  </a:lnTo>
                  <a:lnTo>
                    <a:pt x="203" y="204"/>
                  </a:lnTo>
                  <a:lnTo>
                    <a:pt x="4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8" name="Freeform 20"/>
            <p:cNvSpPr/>
            <p:nvPr>
              <p:custDataLst>
                <p:tags r:id="rId15"/>
              </p:custDataLst>
            </p:nvPr>
          </p:nvSpPr>
          <p:spPr bwMode="auto">
            <a:xfrm>
              <a:off x="7668344" y="5495925"/>
              <a:ext cx="612603" cy="614112"/>
            </a:xfrm>
            <a:custGeom>
              <a:avLst/>
              <a:gdLst>
                <a:gd name="T0" fmla="*/ 0 w 406"/>
                <a:gd name="T1" fmla="*/ 407 h 407"/>
                <a:gd name="T2" fmla="*/ 406 w 406"/>
                <a:gd name="T3" fmla="*/ 407 h 407"/>
                <a:gd name="T4" fmla="*/ 406 w 406"/>
                <a:gd name="T5" fmla="*/ 0 h 407"/>
                <a:gd name="T6" fmla="*/ 0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0" y="407"/>
                  </a:moveTo>
                  <a:lnTo>
                    <a:pt x="406" y="407"/>
                  </a:lnTo>
                  <a:lnTo>
                    <a:pt x="406" y="0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9" name="Freeform 23"/>
            <p:cNvSpPr/>
            <p:nvPr>
              <p:custDataLst>
                <p:tags r:id="rId16"/>
              </p:custDataLst>
            </p:nvPr>
          </p:nvSpPr>
          <p:spPr bwMode="auto">
            <a:xfrm>
              <a:off x="8280947" y="6161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Freeform 24"/>
            <p:cNvSpPr/>
            <p:nvPr>
              <p:custDataLst>
                <p:tags r:id="rId17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  <a:close/>
                </a:path>
              </a:pathLst>
            </a:custGeom>
            <a:solidFill>
              <a:srgbClr val="BDA8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Freeform 25"/>
            <p:cNvSpPr/>
            <p:nvPr>
              <p:custDataLst>
                <p:tags r:id="rId18"/>
              </p:custDataLst>
            </p:nvPr>
          </p:nvSpPr>
          <p:spPr bwMode="auto">
            <a:xfrm>
              <a:off x="7668344" y="6161338"/>
              <a:ext cx="612603" cy="614112"/>
            </a:xfrm>
            <a:custGeom>
              <a:avLst/>
              <a:gdLst>
                <a:gd name="T0" fmla="*/ 406 w 406"/>
                <a:gd name="T1" fmla="*/ 407 h 407"/>
                <a:gd name="T2" fmla="*/ 406 w 406"/>
                <a:gd name="T3" fmla="*/ 0 h 407"/>
                <a:gd name="T4" fmla="*/ 0 w 406"/>
                <a:gd name="T5" fmla="*/ 0 h 407"/>
                <a:gd name="T6" fmla="*/ 406 w 406"/>
                <a:gd name="T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7">
                  <a:moveTo>
                    <a:pt x="406" y="407"/>
                  </a:moveTo>
                  <a:lnTo>
                    <a:pt x="406" y="0"/>
                  </a:lnTo>
                  <a:lnTo>
                    <a:pt x="0" y="0"/>
                  </a:lnTo>
                  <a:lnTo>
                    <a:pt x="406" y="407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Freeform 26"/>
            <p:cNvSpPr/>
            <p:nvPr>
              <p:custDataLst>
                <p:tags r:id="rId19"/>
              </p:custDataLst>
            </p:nvPr>
          </p:nvSpPr>
          <p:spPr bwMode="auto">
            <a:xfrm>
              <a:off x="8315651" y="6161338"/>
              <a:ext cx="614112" cy="614112"/>
            </a:xfrm>
            <a:custGeom>
              <a:avLst/>
              <a:gdLst>
                <a:gd name="T0" fmla="*/ 0 w 407"/>
                <a:gd name="T1" fmla="*/ 0 h 407"/>
                <a:gd name="T2" fmla="*/ 0 w 407"/>
                <a:gd name="T3" fmla="*/ 407 h 407"/>
                <a:gd name="T4" fmla="*/ 407 w 407"/>
                <a:gd name="T5" fmla="*/ 407 h 407"/>
                <a:gd name="T6" fmla="*/ 0 w 407"/>
                <a:gd name="T7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7" h="407">
                  <a:moveTo>
                    <a:pt x="0" y="0"/>
                  </a:moveTo>
                  <a:lnTo>
                    <a:pt x="0" y="407"/>
                  </a:lnTo>
                  <a:lnTo>
                    <a:pt x="407" y="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Freeform 31"/>
            <p:cNvSpPr/>
            <p:nvPr>
              <p:custDataLst>
                <p:tags r:id="rId20"/>
              </p:custDataLst>
            </p:nvPr>
          </p:nvSpPr>
          <p:spPr bwMode="auto">
            <a:xfrm>
              <a:off x="8083285" y="6512905"/>
              <a:ext cx="197663" cy="262544"/>
            </a:xfrm>
            <a:custGeom>
              <a:avLst/>
              <a:gdLst>
                <a:gd name="T0" fmla="*/ 114 w 131"/>
                <a:gd name="T1" fmla="*/ 0 h 174"/>
                <a:gd name="T2" fmla="*/ 114 w 131"/>
                <a:gd name="T3" fmla="*/ 0 h 174"/>
                <a:gd name="T4" fmla="*/ 102 w 131"/>
                <a:gd name="T5" fmla="*/ 0 h 174"/>
                <a:gd name="T6" fmla="*/ 88 w 131"/>
                <a:gd name="T7" fmla="*/ 1 h 174"/>
                <a:gd name="T8" fmla="*/ 73 w 131"/>
                <a:gd name="T9" fmla="*/ 4 h 174"/>
                <a:gd name="T10" fmla="*/ 56 w 131"/>
                <a:gd name="T11" fmla="*/ 8 h 174"/>
                <a:gd name="T12" fmla="*/ 39 w 131"/>
                <a:gd name="T13" fmla="*/ 13 h 174"/>
                <a:gd name="T14" fmla="*/ 32 w 131"/>
                <a:gd name="T15" fmla="*/ 16 h 174"/>
                <a:gd name="T16" fmla="*/ 25 w 131"/>
                <a:gd name="T17" fmla="*/ 20 h 174"/>
                <a:gd name="T18" fmla="*/ 17 w 131"/>
                <a:gd name="T19" fmla="*/ 24 h 174"/>
                <a:gd name="T20" fmla="*/ 11 w 131"/>
                <a:gd name="T21" fmla="*/ 31 h 174"/>
                <a:gd name="T22" fmla="*/ 5 w 131"/>
                <a:gd name="T23" fmla="*/ 36 h 174"/>
                <a:gd name="T24" fmla="*/ 0 w 131"/>
                <a:gd name="T25" fmla="*/ 43 h 174"/>
                <a:gd name="T26" fmla="*/ 131 w 131"/>
                <a:gd name="T27" fmla="*/ 174 h 174"/>
                <a:gd name="T28" fmla="*/ 131 w 131"/>
                <a:gd name="T29" fmla="*/ 0 h 174"/>
                <a:gd name="T30" fmla="*/ 126 w 131"/>
                <a:gd name="T31" fmla="*/ 0 h 174"/>
                <a:gd name="T32" fmla="*/ 126 w 131"/>
                <a:gd name="T33" fmla="*/ 0 h 174"/>
                <a:gd name="T34" fmla="*/ 114 w 131"/>
                <a:gd name="T3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74">
                  <a:moveTo>
                    <a:pt x="114" y="0"/>
                  </a:moveTo>
                  <a:lnTo>
                    <a:pt x="114" y="0"/>
                  </a:lnTo>
                  <a:lnTo>
                    <a:pt x="102" y="0"/>
                  </a:lnTo>
                  <a:lnTo>
                    <a:pt x="88" y="1"/>
                  </a:lnTo>
                  <a:lnTo>
                    <a:pt x="73" y="4"/>
                  </a:lnTo>
                  <a:lnTo>
                    <a:pt x="56" y="8"/>
                  </a:lnTo>
                  <a:lnTo>
                    <a:pt x="39" y="13"/>
                  </a:lnTo>
                  <a:lnTo>
                    <a:pt x="32" y="16"/>
                  </a:lnTo>
                  <a:lnTo>
                    <a:pt x="25" y="20"/>
                  </a:lnTo>
                  <a:lnTo>
                    <a:pt x="17" y="24"/>
                  </a:lnTo>
                  <a:lnTo>
                    <a:pt x="11" y="31"/>
                  </a:lnTo>
                  <a:lnTo>
                    <a:pt x="5" y="36"/>
                  </a:lnTo>
                  <a:lnTo>
                    <a:pt x="0" y="43"/>
                  </a:lnTo>
                  <a:lnTo>
                    <a:pt x="131" y="174"/>
                  </a:lnTo>
                  <a:lnTo>
                    <a:pt x="131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4" name="Freeform 35"/>
            <p:cNvSpPr/>
            <p:nvPr>
              <p:custDataLst>
                <p:tags r:id="rId21"/>
              </p:custDataLst>
            </p:nvPr>
          </p:nvSpPr>
          <p:spPr bwMode="auto">
            <a:xfrm>
              <a:off x="8315651" y="6512905"/>
              <a:ext cx="218787" cy="262544"/>
            </a:xfrm>
            <a:custGeom>
              <a:avLst/>
              <a:gdLst>
                <a:gd name="T0" fmla="*/ 19 w 145"/>
                <a:gd name="T1" fmla="*/ 0 h 174"/>
                <a:gd name="T2" fmla="*/ 0 w 145"/>
                <a:gd name="T3" fmla="*/ 0 h 174"/>
                <a:gd name="T4" fmla="*/ 0 w 145"/>
                <a:gd name="T5" fmla="*/ 174 h 174"/>
                <a:gd name="T6" fmla="*/ 70 w 145"/>
                <a:gd name="T7" fmla="*/ 174 h 174"/>
                <a:gd name="T8" fmla="*/ 70 w 145"/>
                <a:gd name="T9" fmla="*/ 123 h 174"/>
                <a:gd name="T10" fmla="*/ 81 w 145"/>
                <a:gd name="T11" fmla="*/ 123 h 174"/>
                <a:gd name="T12" fmla="*/ 81 w 145"/>
                <a:gd name="T13" fmla="*/ 174 h 174"/>
                <a:gd name="T14" fmla="*/ 145 w 145"/>
                <a:gd name="T15" fmla="*/ 174 h 174"/>
                <a:gd name="T16" fmla="*/ 145 w 145"/>
                <a:gd name="T17" fmla="*/ 77 h 174"/>
                <a:gd name="T18" fmla="*/ 145 w 145"/>
                <a:gd name="T19" fmla="*/ 77 h 174"/>
                <a:gd name="T20" fmla="*/ 144 w 145"/>
                <a:gd name="T21" fmla="*/ 74 h 174"/>
                <a:gd name="T22" fmla="*/ 144 w 145"/>
                <a:gd name="T23" fmla="*/ 74 h 174"/>
                <a:gd name="T24" fmla="*/ 144 w 145"/>
                <a:gd name="T25" fmla="*/ 70 h 174"/>
                <a:gd name="T26" fmla="*/ 144 w 145"/>
                <a:gd name="T27" fmla="*/ 70 h 174"/>
                <a:gd name="T28" fmla="*/ 144 w 145"/>
                <a:gd name="T29" fmla="*/ 69 h 174"/>
                <a:gd name="T30" fmla="*/ 144 w 145"/>
                <a:gd name="T31" fmla="*/ 69 h 174"/>
                <a:gd name="T32" fmla="*/ 141 w 145"/>
                <a:gd name="T33" fmla="*/ 60 h 174"/>
                <a:gd name="T34" fmla="*/ 137 w 145"/>
                <a:gd name="T35" fmla="*/ 52 h 174"/>
                <a:gd name="T36" fmla="*/ 133 w 145"/>
                <a:gd name="T37" fmla="*/ 44 h 174"/>
                <a:gd name="T38" fmla="*/ 127 w 145"/>
                <a:gd name="T39" fmla="*/ 37 h 174"/>
                <a:gd name="T40" fmla="*/ 119 w 145"/>
                <a:gd name="T41" fmla="*/ 31 h 174"/>
                <a:gd name="T42" fmla="*/ 112 w 145"/>
                <a:gd name="T43" fmla="*/ 26 h 174"/>
                <a:gd name="T44" fmla="*/ 104 w 145"/>
                <a:gd name="T45" fmla="*/ 21 h 174"/>
                <a:gd name="T46" fmla="*/ 94 w 145"/>
                <a:gd name="T47" fmla="*/ 17 h 174"/>
                <a:gd name="T48" fmla="*/ 77 w 145"/>
                <a:gd name="T49" fmla="*/ 11 h 174"/>
                <a:gd name="T50" fmla="*/ 58 w 145"/>
                <a:gd name="T51" fmla="*/ 6 h 174"/>
                <a:gd name="T52" fmla="*/ 41 w 145"/>
                <a:gd name="T53" fmla="*/ 4 h 174"/>
                <a:gd name="T54" fmla="*/ 26 w 145"/>
                <a:gd name="T55" fmla="*/ 1 h 174"/>
                <a:gd name="T56" fmla="*/ 26 w 145"/>
                <a:gd name="T57" fmla="*/ 1 h 174"/>
                <a:gd name="T58" fmla="*/ 19 w 145"/>
                <a:gd name="T5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74">
                  <a:moveTo>
                    <a:pt x="19" y="0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70" y="174"/>
                  </a:lnTo>
                  <a:lnTo>
                    <a:pt x="70" y="123"/>
                  </a:lnTo>
                  <a:lnTo>
                    <a:pt x="81" y="123"/>
                  </a:lnTo>
                  <a:lnTo>
                    <a:pt x="81" y="174"/>
                  </a:lnTo>
                  <a:lnTo>
                    <a:pt x="145" y="174"/>
                  </a:lnTo>
                  <a:lnTo>
                    <a:pt x="145" y="77"/>
                  </a:lnTo>
                  <a:lnTo>
                    <a:pt x="145" y="7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69"/>
                  </a:lnTo>
                  <a:lnTo>
                    <a:pt x="144" y="69"/>
                  </a:lnTo>
                  <a:lnTo>
                    <a:pt x="141" y="60"/>
                  </a:lnTo>
                  <a:lnTo>
                    <a:pt x="137" y="52"/>
                  </a:lnTo>
                  <a:lnTo>
                    <a:pt x="133" y="44"/>
                  </a:lnTo>
                  <a:lnTo>
                    <a:pt x="127" y="37"/>
                  </a:lnTo>
                  <a:lnTo>
                    <a:pt x="119" y="31"/>
                  </a:lnTo>
                  <a:lnTo>
                    <a:pt x="112" y="26"/>
                  </a:lnTo>
                  <a:lnTo>
                    <a:pt x="104" y="21"/>
                  </a:lnTo>
                  <a:lnTo>
                    <a:pt x="94" y="17"/>
                  </a:lnTo>
                  <a:lnTo>
                    <a:pt x="77" y="11"/>
                  </a:lnTo>
                  <a:lnTo>
                    <a:pt x="58" y="6"/>
                  </a:lnTo>
                  <a:lnTo>
                    <a:pt x="41" y="4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8"/>
          <p:cNvGrpSpPr/>
          <p:nvPr>
            <p:custDataLst>
              <p:tags r:id="rId2"/>
            </p:custDataLst>
          </p:nvPr>
        </p:nvGrpSpPr>
        <p:grpSpPr>
          <a:xfrm>
            <a:off x="0" y="2266950"/>
            <a:ext cx="2797639" cy="2198740"/>
            <a:chOff x="0" y="1636653"/>
            <a:chExt cx="2633523" cy="1889508"/>
          </a:xfrm>
        </p:grpSpPr>
        <p:sp>
          <p:nvSpPr>
            <p:cNvPr id="25" name="Freeform 113"/>
            <p:cNvSpPr/>
            <p:nvPr>
              <p:custDataLst>
                <p:tags r:id="rId3"/>
              </p:custDataLst>
            </p:nvPr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6" name="Freeform 115"/>
            <p:cNvSpPr/>
            <p:nvPr>
              <p:custDataLst>
                <p:tags r:id="rId4"/>
              </p:custDataLst>
            </p:nvPr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Freeform 117"/>
            <p:cNvSpPr/>
            <p:nvPr>
              <p:custDataLst>
                <p:tags r:id="rId5"/>
              </p:custDataLst>
            </p:nvPr>
          </p:nvSpPr>
          <p:spPr bwMode="auto">
            <a:xfrm>
              <a:off x="1716640" y="2607003"/>
              <a:ext cx="916883" cy="918021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Freeform 119"/>
            <p:cNvSpPr/>
            <p:nvPr>
              <p:custDataLst>
                <p:tags r:id="rId6"/>
              </p:custDataLst>
            </p:nvPr>
          </p:nvSpPr>
          <p:spPr bwMode="auto">
            <a:xfrm>
              <a:off x="748565" y="2608140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Freeform 118"/>
            <p:cNvSpPr/>
            <p:nvPr>
              <p:custDataLst>
                <p:tags r:id="rId7"/>
              </p:custDataLst>
            </p:nvPr>
          </p:nvSpPr>
          <p:spPr bwMode="auto">
            <a:xfrm>
              <a:off x="1716639" y="2607003"/>
              <a:ext cx="916883" cy="918021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0" name="Freeform 116"/>
            <p:cNvSpPr/>
            <p:nvPr>
              <p:custDataLst>
                <p:tags r:id="rId8"/>
              </p:custDataLst>
            </p:nvPr>
          </p:nvSpPr>
          <p:spPr bwMode="auto">
            <a:xfrm>
              <a:off x="1716639" y="1637791"/>
              <a:ext cx="916883" cy="916883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1" name="Freeform 13"/>
            <p:cNvSpPr/>
            <p:nvPr>
              <p:custDataLst>
                <p:tags r:id="rId9"/>
              </p:custDataLst>
            </p:nvPr>
          </p:nvSpPr>
          <p:spPr bwMode="auto">
            <a:xfrm>
              <a:off x="0" y="1636653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2" name="Freeform 13"/>
            <p:cNvSpPr/>
            <p:nvPr>
              <p:custDataLst>
                <p:tags r:id="rId10"/>
              </p:custDataLst>
            </p:nvPr>
          </p:nvSpPr>
          <p:spPr bwMode="auto">
            <a:xfrm>
              <a:off x="0" y="2608140"/>
              <a:ext cx="1139177" cy="918021"/>
            </a:xfrm>
            <a:custGeom>
              <a:avLst/>
              <a:gdLst/>
              <a:ahLst/>
              <a:cxnLst/>
              <a:rect l="l" t="t" r="r" b="b"/>
              <a:pathLst>
                <a:path w="1589739" h="1281113">
                  <a:moveTo>
                    <a:pt x="0" y="0"/>
                  </a:moveTo>
                  <a:lnTo>
                    <a:pt x="949977" y="0"/>
                  </a:lnTo>
                  <a:lnTo>
                    <a:pt x="1589739" y="639763"/>
                  </a:lnTo>
                  <a:lnTo>
                    <a:pt x="949977" y="1281113"/>
                  </a:lnTo>
                  <a:lnTo>
                    <a:pt x="0" y="128111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3" name="Freeform 120"/>
            <p:cNvSpPr/>
            <p:nvPr>
              <p:custDataLst>
                <p:tags r:id="rId11"/>
              </p:custDataLst>
            </p:nvPr>
          </p:nvSpPr>
          <p:spPr bwMode="auto">
            <a:xfrm>
              <a:off x="747427" y="2607003"/>
              <a:ext cx="918021" cy="918021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4" name="Freeform 114"/>
            <p:cNvSpPr/>
            <p:nvPr>
              <p:custDataLst>
                <p:tags r:id="rId12"/>
              </p:custDataLst>
            </p:nvPr>
          </p:nvSpPr>
          <p:spPr bwMode="auto">
            <a:xfrm>
              <a:off x="748565" y="1637791"/>
              <a:ext cx="916883" cy="916883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8565" rtl="0" eaLnBrk="1" latinLnBrk="1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sz="3200">
                <a:latin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3512819" y="2542907"/>
            <a:ext cx="8007668" cy="777796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512819" y="3450067"/>
            <a:ext cx="8007668" cy="1015623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>
            <p:custDataLst>
              <p:tags r:id="rId15"/>
            </p:custDataLst>
          </p:nvPr>
        </p:nvCxnSpPr>
        <p:spPr>
          <a:xfrm>
            <a:off x="2933700" y="2463164"/>
            <a:ext cx="85629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74712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8600" y="1854200"/>
            <a:ext cx="5112000" cy="43211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74800" y="334800"/>
            <a:ext cx="4176000" cy="1620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93525" y="334800"/>
            <a:ext cx="6120000" cy="583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49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248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24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tags" Target="../tags/tag251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52.xml"/><Relationship Id="rId1" Type="http://schemas.openxmlformats.org/officeDocument/2006/relationships/tags" Target="../tags/tag25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tags" Target="../tags/tag257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58.xml"/><Relationship Id="rId1" Type="http://schemas.openxmlformats.org/officeDocument/2006/relationships/tags" Target="../tags/tag25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1.xml"/><Relationship Id="rId3" Type="http://schemas.openxmlformats.org/officeDocument/2006/relationships/image" Target="../media/image58.png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64.xml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tags" Target="../tags/tag263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26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40.png"/><Relationship Id="rId4" Type="http://schemas.openxmlformats.org/officeDocument/2006/relationships/image" Target="../media/image1.png"/><Relationship Id="rId3" Type="http://schemas.openxmlformats.org/officeDocument/2006/relationships/image" Target="../media/image63.png"/><Relationship Id="rId2" Type="http://schemas.openxmlformats.org/officeDocument/2006/relationships/tags" Target="../tags/tag266.xm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67.xml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tags" Target="../tags/tag26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0.xml"/><Relationship Id="rId6" Type="http://schemas.openxmlformats.org/officeDocument/2006/relationships/image" Target="../media/image66.png"/><Relationship Id="rId5" Type="http://schemas.openxmlformats.org/officeDocument/2006/relationships/image" Target="../media/image35.png"/><Relationship Id="rId4" Type="http://schemas.openxmlformats.org/officeDocument/2006/relationships/image" Target="../media/image1.png"/><Relationship Id="rId3" Type="http://schemas.openxmlformats.org/officeDocument/2006/relationships/image" Target="../media/image70.png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19.xml"/><Relationship Id="rId22" Type="http://schemas.openxmlformats.org/officeDocument/2006/relationships/image" Target="../media/image1.png"/><Relationship Id="rId21" Type="http://schemas.openxmlformats.org/officeDocument/2006/relationships/tags" Target="../tags/tag218.xml"/><Relationship Id="rId20" Type="http://schemas.openxmlformats.org/officeDocument/2006/relationships/tags" Target="../tags/tag217.xml"/><Relationship Id="rId2" Type="http://schemas.openxmlformats.org/officeDocument/2006/relationships/tags" Target="../tags/tag199.xml"/><Relationship Id="rId19" Type="http://schemas.openxmlformats.org/officeDocument/2006/relationships/tags" Target="../tags/tag216.xml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tags" Target="../tags/tag213.xml"/><Relationship Id="rId15" Type="http://schemas.openxmlformats.org/officeDocument/2006/relationships/tags" Target="../tags/tag212.xml"/><Relationship Id="rId14" Type="http://schemas.openxmlformats.org/officeDocument/2006/relationships/tags" Target="../tags/tag211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tags" Target="../tags/tag19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73.xml"/><Relationship Id="rId7" Type="http://schemas.openxmlformats.org/officeDocument/2006/relationships/image" Target="../media/image73.png"/><Relationship Id="rId6" Type="http://schemas.openxmlformats.org/officeDocument/2006/relationships/image" Target="../media/image45.png"/><Relationship Id="rId5" Type="http://schemas.openxmlformats.org/officeDocument/2006/relationships/image" Target="../media/image1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tags" Target="../tags/tag272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2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6.xml"/><Relationship Id="rId6" Type="http://schemas.openxmlformats.org/officeDocument/2006/relationships/image" Target="../media/image46.png"/><Relationship Id="rId5" Type="http://schemas.openxmlformats.org/officeDocument/2006/relationships/image" Target="../media/image72.png"/><Relationship Id="rId4" Type="http://schemas.openxmlformats.org/officeDocument/2006/relationships/image" Target="../media/image45.png"/><Relationship Id="rId3" Type="http://schemas.openxmlformats.org/officeDocument/2006/relationships/image" Target="../media/image1.png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79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59.png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58.png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5.xml"/><Relationship Id="rId3" Type="http://schemas.openxmlformats.org/officeDocument/2006/relationships/image" Target="../media/image78.png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Relationship Id="rId3" Type="http://schemas.openxmlformats.org/officeDocument/2006/relationships/image" Target="../media/image13.png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4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233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2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236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2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40.xml"/><Relationship Id="rId7" Type="http://schemas.openxmlformats.org/officeDocument/2006/relationships/image" Target="../media/image23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239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34455" y="4129405"/>
            <a:ext cx="2891155" cy="871855"/>
          </a:xfrm>
        </p:spPr>
        <p:txBody>
          <a:bodyPr>
            <a:normAutofit/>
          </a:bodyPr>
          <a:p>
            <a:r>
              <a:rPr lang="zh-CN" altLang="en-US" b="1"/>
              <a:t>IACR-ASIACRYPT-2020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812280" y="5100955"/>
            <a:ext cx="2134870" cy="902970"/>
          </a:xfrm>
        </p:spPr>
        <p:txBody>
          <a:bodyPr>
            <a:normAutofit lnSpcReduction="20000"/>
          </a:bodyPr>
          <a:p>
            <a:r>
              <a:rPr lang="zh-CN" altLang="en-US"/>
              <a:t>汇报人：李佳薇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074795" y="2316480"/>
            <a:ext cx="8886190" cy="1690370"/>
          </a:xfrm>
        </p:spPr>
        <p:txBody>
          <a:bodyPr>
            <a:normAutofit fontScale="90000"/>
          </a:bodyPr>
          <a:p>
            <a:r>
              <a:rPr lang="zh-CN" altLang="zh-CN" sz="3600">
                <a:solidFill>
                  <a:srgbClr val="FF0000"/>
                </a:solidFill>
              </a:rPr>
              <a:t>Beyond Birthday Bound Secure Fresh Rekeying:Application to Authenticated Encryption</a:t>
            </a:r>
            <a:endParaRPr lang="zh-CN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dirty="0"/>
              <a:t>                                         </a:t>
            </a:r>
            <a:r>
              <a:rPr lang="zh-CN" dirty="0"/>
              <a:t>是</a:t>
            </a:r>
            <a:r>
              <a:rPr dirty="0"/>
              <a:t>一个分组密码。可调整</a:t>
            </a:r>
            <a:r>
              <a:rPr lang="zh-CN" dirty="0"/>
              <a:t>分组</a:t>
            </a:r>
            <a:r>
              <a:rPr dirty="0"/>
              <a:t>密码通“tweak</a:t>
            </a:r>
            <a:r>
              <a:rPr lang="en-US" dirty="0"/>
              <a:t>”            r</a:t>
            </a:r>
            <a:r>
              <a:rPr dirty="0"/>
              <a:t>的输入扩展了常规</a:t>
            </a:r>
            <a:r>
              <a:rPr lang="zh-CN" dirty="0"/>
              <a:t>分组</a:t>
            </a:r>
            <a:r>
              <a:rPr dirty="0"/>
              <a:t>密码:可调整</a:t>
            </a:r>
            <a:r>
              <a:rPr lang="zh-CN" dirty="0"/>
              <a:t>分组</a:t>
            </a:r>
            <a:r>
              <a:rPr dirty="0"/>
              <a:t>密码对于每一个</a:t>
            </a:r>
            <a:r>
              <a:rPr lang="zh-CN" dirty="0"/>
              <a:t>微调</a:t>
            </a:r>
            <a:r>
              <a:rPr dirty="0"/>
              <a:t>都表现为一个独立的</a:t>
            </a:r>
            <a:r>
              <a:rPr lang="zh-CN" dirty="0"/>
              <a:t>分组</a:t>
            </a:r>
            <a:r>
              <a:rPr dirty="0"/>
              <a:t>密码。Liskov等人建议，改变</a:t>
            </a:r>
            <a:r>
              <a:rPr lang="zh-CN" dirty="0"/>
              <a:t>微调</a:t>
            </a:r>
            <a:r>
              <a:rPr dirty="0"/>
              <a:t>应该比改变</a:t>
            </a:r>
            <a:r>
              <a:rPr lang="zh-CN" dirty="0"/>
              <a:t>密钥</a:t>
            </a:r>
            <a:r>
              <a:rPr dirty="0"/>
              <a:t>便宜。它们的形式化包括两种设计，最著名的是目前被称为         的结构: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                                            是一个全域哈希函数族。多个         级联被证明在生日</a:t>
            </a:r>
            <a:r>
              <a:rPr lang="zh-CN" dirty="0"/>
              <a:t>绑定中</a:t>
            </a:r>
            <a:r>
              <a:rPr dirty="0"/>
              <a:t>是安全的[75,76,88,110]。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40" y="1686560"/>
            <a:ext cx="3330575" cy="4648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630" y="2956560"/>
            <a:ext cx="791845" cy="3194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b="24671"/>
          <a:stretch>
            <a:fillRect/>
          </a:stretch>
        </p:blipFill>
        <p:spPr>
          <a:xfrm>
            <a:off x="2494280" y="3477260"/>
            <a:ext cx="7740015" cy="905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8650" y="4604385"/>
            <a:ext cx="3317240" cy="3390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605" y="4624070"/>
            <a:ext cx="791845" cy="31940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然而，级联太过昂贵，花费太大，Minematsu[91]提出了以下基于分组密码</a:t>
            </a:r>
            <a:r>
              <a:rPr lang="en-US" altLang="zh-CN" dirty="0"/>
              <a:t>E</a:t>
            </a:r>
            <a:r>
              <a:rPr lang="zh-CN" altLang="en-US" dirty="0"/>
              <a:t>以及                                                   </a:t>
            </a:r>
            <a:r>
              <a:rPr lang="zh-CN" altLang="en-US" dirty="0"/>
              <a:t>的方案：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其中，用户可以选择tweak输入r。Minematsu证明这个方案的安全性最大为                  ，需要注意，Min与AB等价，但安全界限是不同的，这是因为Minematsu对r的重复使用没有限制。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65045"/>
            <a:ext cx="4398645" cy="306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360" y="2788920"/>
            <a:ext cx="6431915" cy="977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70" y="4371975"/>
            <a:ext cx="1542415" cy="3892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300" y="1687195"/>
            <a:ext cx="10440035" cy="495681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Mennink[85]介绍了两种结构，可以用最小的密钥实现超越生日限制的安全性。两个结构假设κ=ρ= n。第一个构造调用一个E和一个乘法: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乘法是在有限域                   对于n次的任何不可约多项式f(x)，证明了在理想密码模型中，该方案在总复杂度          时是安全的。Mennink第二构造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使两个分组密码调用，证明实现最优       理想密码中的安全性。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85" y="2663825"/>
            <a:ext cx="6132830" cy="897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350" y="3772535"/>
            <a:ext cx="1363980" cy="296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795" y="4215130"/>
            <a:ext cx="710565" cy="313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120" y="4803775"/>
            <a:ext cx="6765925" cy="8070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465" y="5779770"/>
            <a:ext cx="445770" cy="3162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dirty="0"/>
              <a:t>和          不是从泄漏弹性的角度来看</a:t>
            </a:r>
            <a:r>
              <a:rPr lang="zh-CN" dirty="0"/>
              <a:t>，密钥</a:t>
            </a:r>
            <a:r>
              <a:rPr dirty="0"/>
              <a:t>的输入</a:t>
            </a:r>
            <a:r>
              <a:rPr lang="zh-CN" dirty="0"/>
              <a:t>到</a:t>
            </a:r>
            <a:r>
              <a:rPr dirty="0"/>
              <a:t>分组密码的k⊕r</a:t>
            </a:r>
            <a:r>
              <a:rPr lang="zh-CN" dirty="0"/>
              <a:t>，其中</a:t>
            </a:r>
            <a:r>
              <a:rPr dirty="0"/>
              <a:t>k可以</a:t>
            </a:r>
            <a:r>
              <a:rPr lang="zh-CN" dirty="0">
                <a:sym typeface="+mn-ea"/>
              </a:rPr>
              <a:t>从</a:t>
            </a:r>
            <a:r>
              <a:rPr dirty="0">
                <a:sym typeface="+mn-ea"/>
              </a:rPr>
              <a:t>r</a:t>
            </a:r>
            <a:r>
              <a:rPr lang="zh-CN" dirty="0">
                <a:sym typeface="+mn-ea"/>
              </a:rPr>
              <a:t>中</a:t>
            </a:r>
            <a:r>
              <a:rPr dirty="0"/>
              <a:t>恢复。</a:t>
            </a:r>
            <a:r>
              <a:rPr lang="zh-CN" dirty="0"/>
              <a:t>考虑到这个问题，</a:t>
            </a:r>
            <a:r>
              <a:rPr dirty="0"/>
              <a:t>Wang等人[123]将构建          推广到32个变型                                   基于两次分组密码调用，达到最优2n 安全。我们将重点介绍其中一个，           我们认为这是最简单的方案，最适合的方案</a:t>
            </a:r>
            <a:r>
              <a:rPr lang="zh-CN" dirty="0"/>
              <a:t>。</a:t>
            </a:r>
            <a:r>
              <a:rPr dirty="0"/>
              <a:t>这个</a:t>
            </a:r>
            <a:r>
              <a:rPr lang="zh-CN" dirty="0"/>
              <a:t>构造</a:t>
            </a:r>
            <a:r>
              <a:rPr dirty="0"/>
              <a:t>采用κ=ρ= n: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1803400"/>
            <a:ext cx="715010" cy="357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10" y="1821815"/>
            <a:ext cx="762000" cy="320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140" y="2261870"/>
            <a:ext cx="762000" cy="320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260" y="2682875"/>
            <a:ext cx="1028700" cy="346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435" y="2728595"/>
            <a:ext cx="1906270" cy="3009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3029585"/>
            <a:ext cx="485140" cy="4679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945" y="3121025"/>
            <a:ext cx="1053465" cy="2851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5485" y="4192270"/>
            <a:ext cx="8240395" cy="94234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000" y="1703982"/>
            <a:ext cx="10440000" cy="4486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Naito[94]引入了XKX，一种Min加密认证的优化，加入伪随机函数</a:t>
            </a:r>
            <a:r>
              <a:rPr lang="en-US" altLang="zh-CN" dirty="0"/>
              <a:t>PRF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                            以及哈希函数族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定义为：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这里，N是一个随机数, r是计数器，        对于每个查询都是唯一的。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339340"/>
            <a:ext cx="4809490" cy="379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5" y="2385060"/>
            <a:ext cx="3813810" cy="3340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905" y="3490595"/>
            <a:ext cx="8750300" cy="9118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850" y="4599940"/>
            <a:ext cx="697230" cy="4032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dirty="0"/>
              <a:t>Jha等人提出了广义构造XHX[65]。它使用了通用的哈希函数族</a:t>
            </a:r>
            <a:endParaRPr dirty="0"/>
          </a:p>
          <a:p>
            <a:pPr marL="0" indent="0">
              <a:buNone/>
            </a:pPr>
            <a:r>
              <a:rPr dirty="0"/>
              <a:t>                                                                        </a:t>
            </a:r>
            <a:r>
              <a:rPr lang="zh-CN" dirty="0"/>
              <a:t>，该构造定义为：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    随后考虑h三个通用哈希函数的构造               ，</a:t>
            </a:r>
            <a:r>
              <a:rPr lang="zh-CN" dirty="0"/>
              <a:t>对于</a:t>
            </a:r>
            <a:r>
              <a:rPr dirty="0"/>
              <a:t>子</a:t>
            </a:r>
            <a:r>
              <a:rPr lang="zh-CN" dirty="0"/>
              <a:t>密钥                   </a:t>
            </a:r>
            <a:r>
              <a:rPr dirty="0"/>
              <a:t>由k使用分组密码派生而来。该结构推广了          和                  </a:t>
            </a:r>
            <a:r>
              <a:rPr lang="zh-CN" dirty="0"/>
              <a:t>构造。</a:t>
            </a:r>
            <a:r>
              <a:rPr dirty="0"/>
              <a:t>Jha等</a:t>
            </a:r>
            <a:r>
              <a:rPr lang="zh-CN" dirty="0"/>
              <a:t>人</a:t>
            </a:r>
            <a:r>
              <a:rPr dirty="0"/>
              <a:t>[65]推导XHX是安全的,并证明安全</a:t>
            </a:r>
            <a:r>
              <a:rPr lang="zh-CN" dirty="0"/>
              <a:t>性               </a:t>
            </a:r>
            <a:r>
              <a:rPr dirty="0"/>
              <a:t>。请注意，XHX方案非常通用(实际上，这里并没有对其进行全面的描述)，但是这种通用性是以简单性为代价的</a:t>
            </a:r>
            <a:r>
              <a:rPr lang="zh-CN" dirty="0"/>
              <a:t>。</a:t>
            </a:r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2195195"/>
            <a:ext cx="6439535" cy="382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335" y="3030220"/>
            <a:ext cx="9265920" cy="9994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675" y="4382770"/>
            <a:ext cx="1280160" cy="331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465" y="4356100"/>
            <a:ext cx="1269365" cy="358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120" y="5243195"/>
            <a:ext cx="1024255" cy="346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2900" y="4820920"/>
            <a:ext cx="809625" cy="3213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3370" y="4820920"/>
            <a:ext cx="1386205" cy="3600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、可调整密钥更新的分组密码的新进展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dirty="0"/>
              <a:t>尽管Minematsu的Min和Naito的XKX仍然可以在标准密码模型中被证明是安全的，但对Men1和Men2</a:t>
            </a:r>
            <a:r>
              <a:rPr lang="zh-CN" dirty="0"/>
              <a:t>，</a:t>
            </a:r>
            <a:r>
              <a:rPr dirty="0"/>
              <a:t>XHX</a:t>
            </a:r>
            <a:r>
              <a:rPr lang="zh-CN" dirty="0"/>
              <a:t>的分析</a:t>
            </a:r>
            <a:r>
              <a:rPr dirty="0"/>
              <a:t>是在</a:t>
            </a:r>
            <a:r>
              <a:rPr dirty="0">
                <a:solidFill>
                  <a:srgbClr val="FF0000"/>
                </a:solidFill>
              </a:rPr>
              <a:t>理想密码</a:t>
            </a:r>
            <a:r>
              <a:rPr dirty="0"/>
              <a:t>模型中执行的。</a:t>
            </a:r>
            <a:r>
              <a:rPr lang="zh-CN" dirty="0"/>
              <a:t>但是，在</a:t>
            </a:r>
            <a:r>
              <a:rPr lang="zh-CN" dirty="0">
                <a:solidFill>
                  <a:srgbClr val="FF0000"/>
                </a:solidFill>
              </a:rPr>
              <a:t>实际</a:t>
            </a:r>
            <a:r>
              <a:rPr lang="zh-CN" dirty="0"/>
              <a:t>情况中，</a:t>
            </a:r>
            <a:r>
              <a:rPr dirty="0">
                <a:solidFill>
                  <a:srgbClr val="FF0000"/>
                </a:solidFill>
              </a:rPr>
              <a:t>对手</a:t>
            </a:r>
            <a:r>
              <a:rPr dirty="0"/>
              <a:t>可以</a:t>
            </a:r>
            <a:r>
              <a:rPr dirty="0">
                <a:solidFill>
                  <a:srgbClr val="FF0000"/>
                </a:solidFill>
              </a:rPr>
              <a:t>改变</a:t>
            </a:r>
            <a:r>
              <a:rPr lang="zh-CN" dirty="0">
                <a:solidFill>
                  <a:srgbClr val="FF0000"/>
                </a:solidFill>
              </a:rPr>
              <a:t>微调</a:t>
            </a:r>
            <a:r>
              <a:rPr dirty="0"/>
              <a:t>，进而</a:t>
            </a:r>
            <a:r>
              <a:rPr dirty="0">
                <a:solidFill>
                  <a:srgbClr val="FF0000"/>
                </a:solidFill>
              </a:rPr>
              <a:t>影响</a:t>
            </a:r>
            <a:r>
              <a:rPr dirty="0"/>
              <a:t>对</a:t>
            </a:r>
            <a:r>
              <a:rPr lang="zh-CN" dirty="0"/>
              <a:t>分组</a:t>
            </a:r>
            <a:r>
              <a:rPr dirty="0"/>
              <a:t>密码的</a:t>
            </a:r>
            <a:r>
              <a:rPr dirty="0">
                <a:solidFill>
                  <a:srgbClr val="FF0000"/>
                </a:solidFill>
              </a:rPr>
              <a:t>密钥输入</a:t>
            </a:r>
            <a:r>
              <a:rPr dirty="0"/>
              <a:t>，并且为了获得标准模型安全性，必须部署相关密钥安全</a:t>
            </a:r>
            <a:r>
              <a:rPr lang="zh-CN" dirty="0"/>
              <a:t>分组</a:t>
            </a:r>
            <a:r>
              <a:rPr dirty="0"/>
              <a:t>密码的模型。该结构不能被正确地证明是超越生日限制的安全。</a:t>
            </a:r>
            <a:endParaRPr dirty="0"/>
          </a:p>
          <a:p>
            <a:pPr marL="0" indent="0">
              <a:buNone/>
            </a:pPr>
            <a:r>
              <a:rPr dirty="0"/>
              <a:t>        Mennink[87]对这一现象进行了广泛的理论分析，并证明了在标准模型中不可能有可证明的最优安全性，前提是假定基于密码调用的任何非调整密钥</a:t>
            </a:r>
            <a:r>
              <a:rPr lang="zh-CN" dirty="0"/>
              <a:t>更新</a:t>
            </a:r>
            <a:r>
              <a:rPr dirty="0"/>
              <a:t>方案的</a:t>
            </a:r>
            <a:r>
              <a:rPr dirty="0">
                <a:solidFill>
                  <a:srgbClr val="FF0000"/>
                </a:solidFill>
              </a:rPr>
              <a:t>安全性</a:t>
            </a:r>
            <a:r>
              <a:rPr dirty="0"/>
              <a:t>都</a:t>
            </a:r>
            <a:r>
              <a:rPr dirty="0">
                <a:solidFill>
                  <a:srgbClr val="FF0000"/>
                </a:solidFill>
              </a:rPr>
              <a:t>不能超过</a:t>
            </a:r>
            <a:r>
              <a:rPr dirty="0"/>
              <a:t>               反过来，这个假设仍然是开放的，而级联LRW2的安全性就位于这个界限的边缘[88]。Cogliati[35]最近考虑了可调整</a:t>
            </a:r>
            <a:r>
              <a:rPr lang="zh-CN" dirty="0"/>
              <a:t>分组</a:t>
            </a:r>
            <a:r>
              <a:rPr dirty="0"/>
              <a:t>密码的多用户超越生日限制的安全性，并对密钥空间大于</a:t>
            </a:r>
            <a:r>
              <a:rPr lang="zh-CN" dirty="0"/>
              <a:t>分组</a:t>
            </a:r>
            <a:r>
              <a:rPr dirty="0"/>
              <a:t>密码</a:t>
            </a:r>
            <a:r>
              <a:rPr dirty="0">
                <a:sym typeface="+mn-ea"/>
              </a:rPr>
              <a:t>的</a:t>
            </a:r>
            <a:r>
              <a:rPr lang="zh-CN" dirty="0">
                <a:sym typeface="+mn-ea"/>
              </a:rPr>
              <a:t>分组</a:t>
            </a:r>
            <a:r>
              <a:rPr dirty="0">
                <a:sym typeface="+mn-ea"/>
              </a:rPr>
              <a:t>大小</a:t>
            </a:r>
            <a:r>
              <a:rPr dirty="0"/>
              <a:t>提出了[88]的改进。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4407535"/>
            <a:ext cx="1186815" cy="370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基于            的实例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dirty="0"/>
              <a:t>密钥更新方案            是AB的具体实例，即</a:t>
            </a:r>
            <a:r>
              <a:rPr lang="zh-CN" dirty="0"/>
              <a:t>输入</a:t>
            </a:r>
            <a:r>
              <a:rPr dirty="0"/>
              <a:t>PRF F: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  将            用于可调整分组密码设计</a:t>
            </a:r>
            <a:r>
              <a:rPr dirty="0">
                <a:sym typeface="+mn-ea"/>
              </a:rPr>
              <a:t>更为合理</a:t>
            </a:r>
            <a:r>
              <a:rPr dirty="0"/>
              <a:t>: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   作为一种可</a:t>
            </a:r>
            <a:r>
              <a:rPr lang="zh-CN" dirty="0"/>
              <a:t>调整</a:t>
            </a:r>
            <a:r>
              <a:rPr dirty="0"/>
              <a:t>的分组密码，该函数可以在复杂度       中被破解。</a:t>
            </a:r>
            <a:r>
              <a:rPr lang="zh-CN" dirty="0"/>
              <a:t>接下来</a:t>
            </a:r>
            <a:r>
              <a:rPr dirty="0"/>
              <a:t>，我们将从            开始考虑实例化可调整</a:t>
            </a:r>
            <a:r>
              <a:rPr lang="zh-CN" dirty="0"/>
              <a:t>分组</a:t>
            </a:r>
            <a:r>
              <a:rPr dirty="0"/>
              <a:t>密码的两种最合适的方法。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385" y="1788160"/>
            <a:ext cx="926465" cy="278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795" y="2218055"/>
            <a:ext cx="4925695" cy="915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595" y="3258820"/>
            <a:ext cx="1057910" cy="339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980" y="3705860"/>
            <a:ext cx="5366385" cy="91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5490" y="4619625"/>
            <a:ext cx="573405" cy="461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505" y="5081270"/>
            <a:ext cx="978535" cy="31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805" y="835025"/>
            <a:ext cx="1824990" cy="5861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ea"/>
              </a:rPr>
              <a:t>第一</a:t>
            </a:r>
            <a:r>
              <a:rPr lang="zh-CN" altLang="en-US" dirty="0">
                <a:sym typeface="+mn-ea"/>
              </a:rPr>
              <a:t>种</a:t>
            </a:r>
            <a:r>
              <a:rPr lang="en-US" altLang="zh-CN" dirty="0">
                <a:sym typeface="+mn-ea"/>
              </a:rPr>
              <a:t>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91235" y="1579245"/>
            <a:ext cx="10440035" cy="477393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基于            和          的实例化，我们称这个方案为</a:t>
            </a:r>
            <a:r>
              <a:rPr lang="en-US" altLang="zh-CN" dirty="0"/>
              <a:t>R1</a:t>
            </a:r>
            <a:r>
              <a:rPr lang="zh-CN" altLang="en-US" dirty="0"/>
              <a:t>：</a:t>
            </a:r>
            <a:r>
              <a:rPr lang="en-US" altLang="zh-CN" dirty="0"/>
              <a:t>它基于一个分组密码                                            并在内部使用哈希函数</a:t>
            </a:r>
            <a:r>
              <a:rPr lang="zh-CN" altLang="en-US" dirty="0"/>
              <a:t>，当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75" y="2019935"/>
            <a:ext cx="3881755" cy="351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360" y="1680210"/>
            <a:ext cx="1057910" cy="339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1662430"/>
            <a:ext cx="715010" cy="357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35" y="2435225"/>
            <a:ext cx="3851910" cy="374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4670" y="2019935"/>
            <a:ext cx="1500505" cy="415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7640" y="2994025"/>
            <a:ext cx="7007860" cy="870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0195" y="3927475"/>
            <a:ext cx="9072880" cy="242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5185" y="6353175"/>
            <a:ext cx="2052320" cy="347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295" y="6217920"/>
            <a:ext cx="2574925" cy="3702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、第一种方案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有限域                </a:t>
            </a:r>
            <a:r>
              <a:rPr dirty="0"/>
              <a:t>中的乘法</a:t>
            </a:r>
            <a:r>
              <a:rPr lang="zh-CN" dirty="0"/>
              <a:t>是</a:t>
            </a:r>
            <a:r>
              <a:rPr dirty="0"/>
              <a:t>对于n次的任何不可约多项式f(x)，其</a:t>
            </a:r>
            <a:r>
              <a:rPr lang="zh-CN" dirty="0"/>
              <a:t>方案</a:t>
            </a:r>
            <a:r>
              <a:rPr dirty="0"/>
              <a:t>如图1所示。我们注意到，这并不完全是             </a:t>
            </a:r>
            <a:r>
              <a:rPr lang="zh-CN" dirty="0"/>
              <a:t>和</a:t>
            </a:r>
            <a:r>
              <a:rPr dirty="0"/>
              <a:t> Men1</a:t>
            </a:r>
            <a:r>
              <a:rPr dirty="0">
                <a:sym typeface="+mn-ea"/>
              </a:rPr>
              <a:t>的</a:t>
            </a:r>
            <a:r>
              <a:rPr lang="zh-CN" dirty="0">
                <a:sym typeface="+mn-ea"/>
              </a:rPr>
              <a:t>组合</a:t>
            </a:r>
            <a:r>
              <a:rPr dirty="0"/>
              <a:t>:</a:t>
            </a:r>
            <a:endParaRPr dirty="0"/>
          </a:p>
          <a:p>
            <a:pPr marL="0" indent="0">
              <a:buNone/>
            </a:pPr>
            <a:r>
              <a:rPr dirty="0"/>
              <a:t>        h(k, r)⊕r作为</a:t>
            </a:r>
            <a:r>
              <a:rPr lang="zh-CN" dirty="0"/>
              <a:t>分组密码</a:t>
            </a:r>
            <a:r>
              <a:rPr lang="en-US" dirty="0"/>
              <a:t>E</a:t>
            </a:r>
            <a:r>
              <a:rPr dirty="0"/>
              <a:t>的</a:t>
            </a:r>
            <a:r>
              <a:rPr lang="zh-CN" dirty="0"/>
              <a:t>密钥</a:t>
            </a:r>
            <a:r>
              <a:rPr dirty="0"/>
              <a:t>输入</a:t>
            </a:r>
            <a:r>
              <a:rPr lang="zh-CN" dirty="0"/>
              <a:t>，此外，因为我们</a:t>
            </a:r>
            <a:r>
              <a:rPr dirty="0"/>
              <a:t>将子</a:t>
            </a:r>
            <a:r>
              <a:rPr lang="zh-CN" dirty="0"/>
              <a:t>密钥</a:t>
            </a:r>
            <a:r>
              <a:rPr dirty="0"/>
              <a:t>生成</a:t>
            </a:r>
            <a:r>
              <a:rPr lang="zh-CN" dirty="0"/>
              <a:t>的函数</a:t>
            </a:r>
            <a:r>
              <a:rPr dirty="0"/>
              <a:t>h(k, r)包含在</a:t>
            </a:r>
            <a:r>
              <a:rPr lang="zh-CN" dirty="0"/>
              <a:t>方案</a:t>
            </a:r>
            <a:r>
              <a:rPr dirty="0"/>
              <a:t>中，所以不需要</a:t>
            </a:r>
            <a:r>
              <a:rPr lang="zh-CN" dirty="0"/>
              <a:t>额外</a:t>
            </a:r>
            <a:r>
              <a:rPr dirty="0"/>
              <a:t>添加r。</a:t>
            </a:r>
            <a:endParaRPr dirty="0"/>
          </a:p>
          <a:p>
            <a:pPr marL="0" indent="0">
              <a:buNone/>
            </a:pPr>
            <a:r>
              <a:rPr dirty="0"/>
              <a:t>       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55" y="1687195"/>
            <a:ext cx="1369695" cy="342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165985"/>
            <a:ext cx="1057910" cy="339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900" y="3481705"/>
            <a:ext cx="6132830" cy="897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070" y="4715510"/>
            <a:ext cx="7007860" cy="87058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7" idx="2"/>
          </p:cNvCxnSpPr>
          <p:nvPr/>
        </p:nvCxnSpPr>
        <p:spPr>
          <a:xfrm flipH="1">
            <a:off x="5645150" y="4379595"/>
            <a:ext cx="177165" cy="802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524240" y="4312920"/>
            <a:ext cx="610870" cy="91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26655" y="4361180"/>
            <a:ext cx="0" cy="836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 bwMode="auto">
          <a:xfrm>
            <a:off x="2094493" y="2156192"/>
            <a:ext cx="1557337" cy="529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直角三角形 2"/>
          <p:cNvSpPr/>
          <p:nvPr>
            <p:custDataLst>
              <p:tags r:id="rId2"/>
            </p:custDataLst>
          </p:nvPr>
        </p:nvSpPr>
        <p:spPr>
          <a:xfrm flipH="1" flipV="1">
            <a:off x="3172648" y="2370903"/>
            <a:ext cx="479180" cy="32333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>
            <p:custDataLst>
              <p:tags r:id="rId3"/>
            </p:custDataLst>
          </p:nvPr>
        </p:nvSpPr>
        <p:spPr>
          <a:xfrm>
            <a:off x="3764134" y="1931248"/>
            <a:ext cx="479180" cy="30337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764379" y="2168207"/>
            <a:ext cx="673121" cy="504188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4960620" y="2021205"/>
            <a:ext cx="5478780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密钥更新方案的新进展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 bwMode="auto">
          <a:xfrm>
            <a:off x="2094493" y="3155306"/>
            <a:ext cx="1557337" cy="529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>
            <p:custDataLst>
              <p:tags r:id="rId7"/>
            </p:custDataLst>
          </p:nvPr>
        </p:nvSpPr>
        <p:spPr>
          <a:xfrm flipH="1" flipV="1">
            <a:off x="3172648" y="3370019"/>
            <a:ext cx="479180" cy="32333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>
            <p:custDataLst>
              <p:tags r:id="rId8"/>
            </p:custDataLst>
          </p:nvPr>
        </p:nvSpPr>
        <p:spPr>
          <a:xfrm>
            <a:off x="3764134" y="2930362"/>
            <a:ext cx="479180" cy="30337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3763811" y="3188311"/>
            <a:ext cx="673121" cy="504188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 bwMode="auto">
          <a:xfrm>
            <a:off x="4960620" y="2908935"/>
            <a:ext cx="5556885" cy="102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可调整密钥更新的分组密码的新进展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>
            <p:custDataLst>
              <p:tags r:id="rId11"/>
            </p:custDataLst>
          </p:nvPr>
        </p:nvSpPr>
        <p:spPr>
          <a:xfrm>
            <a:off x="3764134" y="3929478"/>
            <a:ext cx="479180" cy="30337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燕尾形 25"/>
          <p:cNvSpPr/>
          <p:nvPr>
            <p:custDataLst>
              <p:tags r:id="rId12"/>
            </p:custDataLst>
          </p:nvPr>
        </p:nvSpPr>
        <p:spPr>
          <a:xfrm>
            <a:off x="3764134" y="4928592"/>
            <a:ext cx="479180" cy="30337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 bwMode="auto">
          <a:xfrm>
            <a:off x="3764280" y="797560"/>
            <a:ext cx="5794375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  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燕尾形 32"/>
          <p:cNvSpPr/>
          <p:nvPr>
            <p:custDataLst>
              <p:tags r:id="rId14"/>
            </p:custDataLst>
          </p:nvPr>
        </p:nvSpPr>
        <p:spPr>
          <a:xfrm>
            <a:off x="3764134" y="5927708"/>
            <a:ext cx="479180" cy="30337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5"/>
            </p:custDataLst>
          </p:nvPr>
        </p:nvSpPr>
        <p:spPr bwMode="auto">
          <a:xfrm>
            <a:off x="15889640" y="1910182"/>
            <a:ext cx="366873" cy="358605"/>
          </a:xfrm>
          <a:custGeom>
            <a:avLst/>
            <a:gdLst>
              <a:gd name="connsiteX0" fmla="*/ 163904 w 607933"/>
              <a:gd name="connsiteY0" fmla="*/ 368072 h 594235"/>
              <a:gd name="connsiteX1" fmla="*/ 194698 w 607933"/>
              <a:gd name="connsiteY1" fmla="*/ 416677 h 594235"/>
              <a:gd name="connsiteX2" fmla="*/ 52648 w 607933"/>
              <a:gd name="connsiteY2" fmla="*/ 475202 h 594235"/>
              <a:gd name="connsiteX3" fmla="*/ 303966 w 607933"/>
              <a:gd name="connsiteY3" fmla="*/ 542654 h 594235"/>
              <a:gd name="connsiteX4" fmla="*/ 555285 w 607933"/>
              <a:gd name="connsiteY4" fmla="*/ 475202 h 594235"/>
              <a:gd name="connsiteX5" fmla="*/ 412242 w 607933"/>
              <a:gd name="connsiteY5" fmla="*/ 416677 h 594235"/>
              <a:gd name="connsiteX6" fmla="*/ 444030 w 607933"/>
              <a:gd name="connsiteY6" fmla="*/ 368072 h 594235"/>
              <a:gd name="connsiteX7" fmla="*/ 607933 w 607933"/>
              <a:gd name="connsiteY7" fmla="*/ 475202 h 594235"/>
              <a:gd name="connsiteX8" fmla="*/ 303966 w 607933"/>
              <a:gd name="connsiteY8" fmla="*/ 594235 h 594235"/>
              <a:gd name="connsiteX9" fmla="*/ 0 w 607933"/>
              <a:gd name="connsiteY9" fmla="*/ 475202 h 594235"/>
              <a:gd name="connsiteX10" fmla="*/ 163904 w 607933"/>
              <a:gd name="connsiteY10" fmla="*/ 368072 h 594235"/>
              <a:gd name="connsiteX11" fmla="*/ 304444 w 607933"/>
              <a:gd name="connsiteY11" fmla="*/ 119134 h 594235"/>
              <a:gd name="connsiteX12" fmla="*/ 368550 w 607933"/>
              <a:gd name="connsiteY12" fmla="*/ 183559 h 594235"/>
              <a:gd name="connsiteX13" fmla="*/ 304444 w 607933"/>
              <a:gd name="connsiteY13" fmla="*/ 247984 h 594235"/>
              <a:gd name="connsiteX14" fmla="*/ 240338 w 607933"/>
              <a:gd name="connsiteY14" fmla="*/ 183559 h 594235"/>
              <a:gd name="connsiteX15" fmla="*/ 304444 w 607933"/>
              <a:gd name="connsiteY15" fmla="*/ 119134 h 594235"/>
              <a:gd name="connsiteX16" fmla="*/ 304941 w 607933"/>
              <a:gd name="connsiteY16" fmla="*/ 78375 h 594235"/>
              <a:gd name="connsiteX17" fmla="*/ 198655 w 607933"/>
              <a:gd name="connsiteY17" fmla="*/ 183536 h 594235"/>
              <a:gd name="connsiteX18" fmla="*/ 304941 w 607933"/>
              <a:gd name="connsiteY18" fmla="*/ 288698 h 594235"/>
              <a:gd name="connsiteX19" fmla="*/ 410234 w 607933"/>
              <a:gd name="connsiteY19" fmla="*/ 183536 h 594235"/>
              <a:gd name="connsiteX20" fmla="*/ 304941 w 607933"/>
              <a:gd name="connsiteY20" fmla="*/ 78375 h 594235"/>
              <a:gd name="connsiteX21" fmla="*/ 304941 w 607933"/>
              <a:gd name="connsiteY21" fmla="*/ 0 h 594235"/>
              <a:gd name="connsiteX22" fmla="*/ 482747 w 607933"/>
              <a:gd name="connsiteY22" fmla="*/ 178576 h 594235"/>
              <a:gd name="connsiteX23" fmla="*/ 338714 w 607933"/>
              <a:gd name="connsiteY23" fmla="*/ 454376 h 594235"/>
              <a:gd name="connsiteX24" fmla="*/ 304941 w 607933"/>
              <a:gd name="connsiteY24" fmla="*/ 472234 h 594235"/>
              <a:gd name="connsiteX25" fmla="*/ 270175 w 607933"/>
              <a:gd name="connsiteY25" fmla="*/ 454376 h 594235"/>
              <a:gd name="connsiteX26" fmla="*/ 126142 w 607933"/>
              <a:gd name="connsiteY26" fmla="*/ 178576 h 594235"/>
              <a:gd name="connsiteX27" fmla="*/ 304941 w 607933"/>
              <a:gd name="connsiteY27" fmla="*/ 0 h 5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任意多边形 44"/>
          <p:cNvSpPr/>
          <p:nvPr>
            <p:custDataLst>
              <p:tags r:id="rId16"/>
            </p:custDataLst>
          </p:nvPr>
        </p:nvSpPr>
        <p:spPr bwMode="auto">
          <a:xfrm>
            <a:off x="15889640" y="2909297"/>
            <a:ext cx="366873" cy="358605"/>
          </a:xfrm>
          <a:custGeom>
            <a:avLst/>
            <a:gdLst>
              <a:gd name="connsiteX0" fmla="*/ 163904 w 607933"/>
              <a:gd name="connsiteY0" fmla="*/ 368072 h 594235"/>
              <a:gd name="connsiteX1" fmla="*/ 194698 w 607933"/>
              <a:gd name="connsiteY1" fmla="*/ 416677 h 594235"/>
              <a:gd name="connsiteX2" fmla="*/ 52648 w 607933"/>
              <a:gd name="connsiteY2" fmla="*/ 475202 h 594235"/>
              <a:gd name="connsiteX3" fmla="*/ 303966 w 607933"/>
              <a:gd name="connsiteY3" fmla="*/ 542654 h 594235"/>
              <a:gd name="connsiteX4" fmla="*/ 555285 w 607933"/>
              <a:gd name="connsiteY4" fmla="*/ 475202 h 594235"/>
              <a:gd name="connsiteX5" fmla="*/ 412242 w 607933"/>
              <a:gd name="connsiteY5" fmla="*/ 416677 h 594235"/>
              <a:gd name="connsiteX6" fmla="*/ 444030 w 607933"/>
              <a:gd name="connsiteY6" fmla="*/ 368072 h 594235"/>
              <a:gd name="connsiteX7" fmla="*/ 607933 w 607933"/>
              <a:gd name="connsiteY7" fmla="*/ 475202 h 594235"/>
              <a:gd name="connsiteX8" fmla="*/ 303966 w 607933"/>
              <a:gd name="connsiteY8" fmla="*/ 594235 h 594235"/>
              <a:gd name="connsiteX9" fmla="*/ 0 w 607933"/>
              <a:gd name="connsiteY9" fmla="*/ 475202 h 594235"/>
              <a:gd name="connsiteX10" fmla="*/ 163904 w 607933"/>
              <a:gd name="connsiteY10" fmla="*/ 368072 h 594235"/>
              <a:gd name="connsiteX11" fmla="*/ 304444 w 607933"/>
              <a:gd name="connsiteY11" fmla="*/ 119134 h 594235"/>
              <a:gd name="connsiteX12" fmla="*/ 368550 w 607933"/>
              <a:gd name="connsiteY12" fmla="*/ 183559 h 594235"/>
              <a:gd name="connsiteX13" fmla="*/ 304444 w 607933"/>
              <a:gd name="connsiteY13" fmla="*/ 247984 h 594235"/>
              <a:gd name="connsiteX14" fmla="*/ 240338 w 607933"/>
              <a:gd name="connsiteY14" fmla="*/ 183559 h 594235"/>
              <a:gd name="connsiteX15" fmla="*/ 304444 w 607933"/>
              <a:gd name="connsiteY15" fmla="*/ 119134 h 594235"/>
              <a:gd name="connsiteX16" fmla="*/ 304941 w 607933"/>
              <a:gd name="connsiteY16" fmla="*/ 78375 h 594235"/>
              <a:gd name="connsiteX17" fmla="*/ 198655 w 607933"/>
              <a:gd name="connsiteY17" fmla="*/ 183536 h 594235"/>
              <a:gd name="connsiteX18" fmla="*/ 304941 w 607933"/>
              <a:gd name="connsiteY18" fmla="*/ 288698 h 594235"/>
              <a:gd name="connsiteX19" fmla="*/ 410234 w 607933"/>
              <a:gd name="connsiteY19" fmla="*/ 183536 h 594235"/>
              <a:gd name="connsiteX20" fmla="*/ 304941 w 607933"/>
              <a:gd name="connsiteY20" fmla="*/ 78375 h 594235"/>
              <a:gd name="connsiteX21" fmla="*/ 304941 w 607933"/>
              <a:gd name="connsiteY21" fmla="*/ 0 h 594235"/>
              <a:gd name="connsiteX22" fmla="*/ 482747 w 607933"/>
              <a:gd name="connsiteY22" fmla="*/ 178576 h 594235"/>
              <a:gd name="connsiteX23" fmla="*/ 338714 w 607933"/>
              <a:gd name="connsiteY23" fmla="*/ 454376 h 594235"/>
              <a:gd name="connsiteX24" fmla="*/ 304941 w 607933"/>
              <a:gd name="connsiteY24" fmla="*/ 472234 h 594235"/>
              <a:gd name="connsiteX25" fmla="*/ 270175 w 607933"/>
              <a:gd name="connsiteY25" fmla="*/ 454376 h 594235"/>
              <a:gd name="connsiteX26" fmla="*/ 126142 w 607933"/>
              <a:gd name="connsiteY26" fmla="*/ 178576 h 594235"/>
              <a:gd name="connsiteX27" fmla="*/ 304941 w 607933"/>
              <a:gd name="connsiteY27" fmla="*/ 0 h 5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8" name="任意多边形 47"/>
          <p:cNvSpPr/>
          <p:nvPr>
            <p:custDataLst>
              <p:tags r:id="rId17"/>
            </p:custDataLst>
          </p:nvPr>
        </p:nvSpPr>
        <p:spPr bwMode="auto">
          <a:xfrm>
            <a:off x="15889640" y="5906640"/>
            <a:ext cx="366873" cy="358605"/>
          </a:xfrm>
          <a:custGeom>
            <a:avLst/>
            <a:gdLst>
              <a:gd name="connsiteX0" fmla="*/ 163904 w 607933"/>
              <a:gd name="connsiteY0" fmla="*/ 368072 h 594235"/>
              <a:gd name="connsiteX1" fmla="*/ 194698 w 607933"/>
              <a:gd name="connsiteY1" fmla="*/ 416677 h 594235"/>
              <a:gd name="connsiteX2" fmla="*/ 52648 w 607933"/>
              <a:gd name="connsiteY2" fmla="*/ 475202 h 594235"/>
              <a:gd name="connsiteX3" fmla="*/ 303966 w 607933"/>
              <a:gd name="connsiteY3" fmla="*/ 542654 h 594235"/>
              <a:gd name="connsiteX4" fmla="*/ 555285 w 607933"/>
              <a:gd name="connsiteY4" fmla="*/ 475202 h 594235"/>
              <a:gd name="connsiteX5" fmla="*/ 412242 w 607933"/>
              <a:gd name="connsiteY5" fmla="*/ 416677 h 594235"/>
              <a:gd name="connsiteX6" fmla="*/ 444030 w 607933"/>
              <a:gd name="connsiteY6" fmla="*/ 368072 h 594235"/>
              <a:gd name="connsiteX7" fmla="*/ 607933 w 607933"/>
              <a:gd name="connsiteY7" fmla="*/ 475202 h 594235"/>
              <a:gd name="connsiteX8" fmla="*/ 303966 w 607933"/>
              <a:gd name="connsiteY8" fmla="*/ 594235 h 594235"/>
              <a:gd name="connsiteX9" fmla="*/ 0 w 607933"/>
              <a:gd name="connsiteY9" fmla="*/ 475202 h 594235"/>
              <a:gd name="connsiteX10" fmla="*/ 163904 w 607933"/>
              <a:gd name="connsiteY10" fmla="*/ 368072 h 594235"/>
              <a:gd name="connsiteX11" fmla="*/ 304444 w 607933"/>
              <a:gd name="connsiteY11" fmla="*/ 119134 h 594235"/>
              <a:gd name="connsiteX12" fmla="*/ 368550 w 607933"/>
              <a:gd name="connsiteY12" fmla="*/ 183559 h 594235"/>
              <a:gd name="connsiteX13" fmla="*/ 304444 w 607933"/>
              <a:gd name="connsiteY13" fmla="*/ 247984 h 594235"/>
              <a:gd name="connsiteX14" fmla="*/ 240338 w 607933"/>
              <a:gd name="connsiteY14" fmla="*/ 183559 h 594235"/>
              <a:gd name="connsiteX15" fmla="*/ 304444 w 607933"/>
              <a:gd name="connsiteY15" fmla="*/ 119134 h 594235"/>
              <a:gd name="connsiteX16" fmla="*/ 304941 w 607933"/>
              <a:gd name="connsiteY16" fmla="*/ 78375 h 594235"/>
              <a:gd name="connsiteX17" fmla="*/ 198655 w 607933"/>
              <a:gd name="connsiteY17" fmla="*/ 183536 h 594235"/>
              <a:gd name="connsiteX18" fmla="*/ 304941 w 607933"/>
              <a:gd name="connsiteY18" fmla="*/ 288698 h 594235"/>
              <a:gd name="connsiteX19" fmla="*/ 410234 w 607933"/>
              <a:gd name="connsiteY19" fmla="*/ 183536 h 594235"/>
              <a:gd name="connsiteX20" fmla="*/ 304941 w 607933"/>
              <a:gd name="connsiteY20" fmla="*/ 78375 h 594235"/>
              <a:gd name="connsiteX21" fmla="*/ 304941 w 607933"/>
              <a:gd name="connsiteY21" fmla="*/ 0 h 594235"/>
              <a:gd name="connsiteX22" fmla="*/ 482747 w 607933"/>
              <a:gd name="connsiteY22" fmla="*/ 178576 h 594235"/>
              <a:gd name="connsiteX23" fmla="*/ 338714 w 607933"/>
              <a:gd name="connsiteY23" fmla="*/ 454376 h 594235"/>
              <a:gd name="connsiteX24" fmla="*/ 304941 w 607933"/>
              <a:gd name="connsiteY24" fmla="*/ 472234 h 594235"/>
              <a:gd name="connsiteX25" fmla="*/ 270175 w 607933"/>
              <a:gd name="connsiteY25" fmla="*/ 454376 h 594235"/>
              <a:gd name="connsiteX26" fmla="*/ 126142 w 607933"/>
              <a:gd name="connsiteY26" fmla="*/ 178576 h 594235"/>
              <a:gd name="connsiteX27" fmla="*/ 304941 w 607933"/>
              <a:gd name="connsiteY27" fmla="*/ 0 h 59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18"/>
            </p:custDataLst>
          </p:nvPr>
        </p:nvSpPr>
        <p:spPr bwMode="auto">
          <a:xfrm>
            <a:off x="2095128" y="4232901"/>
            <a:ext cx="1557337" cy="529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19"/>
            </p:custDataLst>
          </p:nvPr>
        </p:nvSpPr>
        <p:spPr>
          <a:xfrm flipH="1" flipV="1">
            <a:off x="3172013" y="4335854"/>
            <a:ext cx="479180" cy="32333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3763645" y="4232910"/>
            <a:ext cx="673100" cy="504190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03.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21"/>
            </p:custDataLst>
          </p:nvPr>
        </p:nvSpPr>
        <p:spPr bwMode="auto">
          <a:xfrm>
            <a:off x="5072380" y="3987165"/>
            <a:ext cx="5556885" cy="102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            的实例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18175" y="4327525"/>
            <a:ext cx="1057910" cy="339725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ea"/>
              </a:rPr>
              <a:t> </a:t>
            </a:r>
            <a:r>
              <a:rPr dirty="0">
                <a:sym typeface="+mn-ea"/>
              </a:rPr>
              <a:t>第二</a:t>
            </a:r>
            <a:r>
              <a:rPr lang="zh-CN" dirty="0">
                <a:sym typeface="+mn-ea"/>
              </a:rPr>
              <a:t>种</a:t>
            </a:r>
            <a:r>
              <a:rPr dirty="0">
                <a:sym typeface="+mn-ea"/>
              </a:rPr>
              <a:t>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dirty="0"/>
              <a:t>  第一种方案R1是有效的，但是达到了的安全性</a:t>
            </a:r>
            <a:r>
              <a:rPr dirty="0">
                <a:sym typeface="+mn-ea"/>
              </a:rPr>
              <a:t>只有</a:t>
            </a:r>
            <a:r>
              <a:rPr dirty="0"/>
              <a:t>         。我们考虑   另一个实例化基于两个分组密码调用的可调整分组密码。我们不采Men2[85]，而是Wang et al.，           的一个解决方案</a:t>
            </a:r>
            <a:r>
              <a:rPr lang="zh-CN" dirty="0"/>
              <a:t>。</a:t>
            </a:r>
            <a:r>
              <a:rPr dirty="0"/>
              <a:t>由此产生的方案R2基于与R1相同的原语，其定义如下: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1687195"/>
            <a:ext cx="767715" cy="356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30" y="3314065"/>
            <a:ext cx="8223885" cy="958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650" y="1822450"/>
            <a:ext cx="1057910" cy="33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380" y="2493010"/>
            <a:ext cx="1053465" cy="285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095" y="4469765"/>
            <a:ext cx="8884920" cy="19373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、第二种方案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dirty="0"/>
              <a:t>需要注意的是，该方案并不是完全由             与            </a:t>
            </a:r>
            <a:r>
              <a:rPr dirty="0">
                <a:sym typeface="+mn-ea"/>
              </a:rPr>
              <a:t>组成的</a:t>
            </a:r>
            <a:r>
              <a:rPr lang="zh-CN" dirty="0">
                <a:sym typeface="+mn-ea"/>
              </a:rPr>
              <a:t>。</a:t>
            </a:r>
            <a:r>
              <a:rPr dirty="0"/>
              <a:t>首先，</a:t>
            </a:r>
            <a:r>
              <a:rPr lang="zh-CN" dirty="0"/>
              <a:t>在</a:t>
            </a:r>
            <a:r>
              <a:rPr dirty="0"/>
              <a:t>R1</a:t>
            </a:r>
            <a:r>
              <a:rPr lang="zh-CN" dirty="0"/>
              <a:t>中</a:t>
            </a:r>
            <a:r>
              <a:rPr dirty="0"/>
              <a:t>，子</a:t>
            </a:r>
            <a:r>
              <a:rPr lang="zh-CN" dirty="0"/>
              <a:t>密钥</a:t>
            </a:r>
            <a:r>
              <a:rPr dirty="0"/>
              <a:t>输入h(k, r)⊕r被简化为h(k, r)，更重要的是，</a:t>
            </a:r>
            <a:r>
              <a:rPr lang="zh-CN" dirty="0"/>
              <a:t>在</a:t>
            </a:r>
            <a:r>
              <a:rPr lang="en-US" dirty="0"/>
              <a:t>R2</a:t>
            </a:r>
            <a:r>
              <a:rPr lang="zh-CN" altLang="en-US" dirty="0"/>
              <a:t>中，</a:t>
            </a:r>
            <a:r>
              <a:rPr dirty="0"/>
              <a:t>将E(0, h(k, r))</a:t>
            </a:r>
            <a:r>
              <a:rPr dirty="0">
                <a:sym typeface="+mn-ea"/>
              </a:rPr>
              <a:t>而不是E(r, h(k, r))</a:t>
            </a:r>
            <a:r>
              <a:rPr dirty="0"/>
              <a:t>作为掩蔽。这将使它更容易</a:t>
            </a:r>
            <a:r>
              <a:rPr lang="zh-CN" dirty="0"/>
              <a:t>被</a:t>
            </a:r>
            <a:r>
              <a:rPr dirty="0"/>
              <a:t>攻击:</a:t>
            </a:r>
            <a:endParaRPr dirty="0"/>
          </a:p>
          <a:p>
            <a:pPr marL="0" indent="0">
              <a:buNone/>
            </a:pPr>
            <a:r>
              <a:rPr dirty="0"/>
              <a:t>     </a:t>
            </a:r>
            <a:endParaRPr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0" y="1791335"/>
            <a:ext cx="1057910" cy="339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285" y="1818640"/>
            <a:ext cx="1053465" cy="285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375" y="4566285"/>
            <a:ext cx="8223885" cy="9582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865" y="3289300"/>
            <a:ext cx="8240395" cy="94234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453630" y="4213225"/>
            <a:ext cx="271780" cy="84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430385" y="4243070"/>
            <a:ext cx="0" cy="75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295900" y="4137660"/>
            <a:ext cx="588645" cy="9658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7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、第三种方案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dirty="0"/>
              <a:t>尽管Minematsu的可调整</a:t>
            </a:r>
            <a:r>
              <a:rPr lang="zh-CN" dirty="0"/>
              <a:t>分组</a:t>
            </a:r>
            <a:r>
              <a:rPr dirty="0"/>
              <a:t>密码Min[91]与Abdalla和Bellare的AB相同，而且几乎与Medwed等人的</a:t>
            </a:r>
            <a:r>
              <a:rPr lang="zh-CN" dirty="0"/>
              <a:t>密钥更新</a:t>
            </a:r>
            <a:r>
              <a:rPr dirty="0"/>
              <a:t>加密方案MSGR[84]相同，但像Men1和Men2这样的方案在MSGR、         的意义上并</a:t>
            </a:r>
            <a:r>
              <a:rPr dirty="0">
                <a:solidFill>
                  <a:srgbClr val="FF0000"/>
                </a:solidFill>
              </a:rPr>
              <a:t>没有实现泄漏恢复</a:t>
            </a:r>
            <a:r>
              <a:rPr lang="zh-CN" dirty="0"/>
              <a:t>。</a:t>
            </a:r>
            <a:endParaRPr dirty="0"/>
          </a:p>
          <a:p>
            <a:pPr marL="0" indent="0">
              <a:buNone/>
            </a:pPr>
            <a:r>
              <a:rPr dirty="0"/>
              <a:t>       </a:t>
            </a:r>
            <a:r>
              <a:rPr lang="zh-CN" dirty="0"/>
              <a:t>第三种</a:t>
            </a:r>
            <a:r>
              <a:rPr dirty="0"/>
              <a:t>方案</a:t>
            </a:r>
            <a:r>
              <a:rPr lang="zh-CN" dirty="0"/>
              <a:t>基于</a:t>
            </a:r>
            <a:r>
              <a:rPr dirty="0"/>
              <a:t>XHX[65]，但我们进行了重大简化，以平衡通用性、简单性和在合理条件下实现泄漏恢复的可能性。</a:t>
            </a:r>
            <a:endParaRPr dirty="0"/>
          </a:p>
          <a:p>
            <a:pPr marL="0" indent="0">
              <a:buNone/>
            </a:pPr>
            <a:r>
              <a:rPr dirty="0"/>
              <a:t>       我们的分组密码E的</a:t>
            </a:r>
            <a:r>
              <a:rPr lang="zh-CN" dirty="0"/>
              <a:t>密钥更新</a:t>
            </a:r>
            <a:r>
              <a:rPr dirty="0"/>
              <a:t>结构                                         内部使用哈希函数族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65" y="2510790"/>
            <a:ext cx="926465" cy="2781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545" y="3764915"/>
            <a:ext cx="3620135" cy="331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t="10212"/>
          <a:stretch>
            <a:fillRect/>
          </a:stretch>
        </p:blipFill>
        <p:spPr>
          <a:xfrm>
            <a:off x="2762250" y="4222115"/>
            <a:ext cx="4744720" cy="2946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、第三种方案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4407535"/>
            <a:ext cx="1186815" cy="370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60" y="1829435"/>
            <a:ext cx="8463915" cy="1130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75" y="3223260"/>
            <a:ext cx="10748645" cy="29502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lt"/>
              </a:rPr>
              <a:t>3</a:t>
            </a:r>
            <a:r>
              <a:rPr lang="zh-CN" altLang="en-US" dirty="0">
                <a:sym typeface="+mn-lt"/>
              </a:rPr>
              <a:t>、第三种方案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dirty="0"/>
              <a:t>注意,我们不会限制                  。XHX是特别有用的选择轻量级应用程序。例如，由于其超越生日限制的安全性(在</a:t>
            </a:r>
            <a:r>
              <a:rPr lang="zh-CN" dirty="0"/>
              <a:t>分组</a:t>
            </a:r>
            <a:r>
              <a:rPr dirty="0"/>
              <a:t>大小方面)，它已经成为REMUS[61]中可调整</a:t>
            </a:r>
            <a:r>
              <a:rPr lang="zh-CN" dirty="0"/>
              <a:t>分组</a:t>
            </a:r>
            <a:r>
              <a:rPr dirty="0"/>
              <a:t>密码的基础。</a:t>
            </a:r>
            <a:r>
              <a:rPr lang="zh-CN" dirty="0"/>
              <a:t>（</a:t>
            </a:r>
            <a:r>
              <a:rPr dirty="0"/>
              <a:t>REMUS[61]是提交给NIST轻量级密码竞赛的第一轮文件[96]</a:t>
            </a:r>
            <a:r>
              <a:rPr lang="zh-CN" dirty="0"/>
              <a:t>）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r>
              <a:rPr dirty="0"/>
              <a:t>       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70" y="1687195"/>
            <a:ext cx="1397000" cy="369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一个密钥更新方案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其中， 密钥                ， 微调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将输入明文m加密到密文c。</a:t>
            </a:r>
            <a:r>
              <a:rPr lang="zh-CN" altLang="en-US" dirty="0">
                <a:solidFill>
                  <a:srgbClr val="FF0000"/>
                </a:solidFill>
              </a:rPr>
              <a:t>微调r</a:t>
            </a:r>
            <a:r>
              <a:rPr lang="zh-CN" altLang="en-US" dirty="0"/>
              <a:t>通常被限制为</a:t>
            </a:r>
            <a:r>
              <a:rPr lang="zh-CN" altLang="en-US" dirty="0">
                <a:solidFill>
                  <a:srgbClr val="FF0000"/>
                </a:solidFill>
              </a:rPr>
              <a:t>计数器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初始值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随机值</a:t>
            </a:r>
            <a:r>
              <a:rPr lang="zh-CN" altLang="en-US" dirty="0"/>
              <a:t>。对于秘密k，R表现为以</a:t>
            </a:r>
            <a:r>
              <a:rPr lang="en-US" altLang="zh-CN" dirty="0"/>
              <a:t>r</a:t>
            </a:r>
            <a:r>
              <a:rPr lang="zh-CN" altLang="en-US" dirty="0"/>
              <a:t>为索引的n位排列族。对于不同的R选择，结果是随机的，而相同的R也会给出不同的输出。这意味着密钥更新方案与可调整分组密码具有相同的功能，并且我们可以继承安全模型。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935" y="1687195"/>
            <a:ext cx="5161280" cy="462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5757" t="7769" b="17521"/>
          <a:stretch>
            <a:fillRect/>
          </a:stretch>
        </p:blipFill>
        <p:spPr>
          <a:xfrm>
            <a:off x="3279140" y="2402840"/>
            <a:ext cx="1551305" cy="360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35" y="2402840"/>
            <a:ext cx="1313815" cy="3600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5665" y="974090"/>
            <a:ext cx="10440035" cy="414020"/>
          </a:xfrm>
        </p:spPr>
        <p:txBody>
          <a:bodyPr>
            <a:normAutofit fontScale="90000"/>
          </a:bodyPr>
          <a:lstStyle/>
          <a:p>
            <a:br>
              <a:rPr lang="zh-CN" altLang="en-US" dirty="0">
                <a:sym typeface="+mn-lt"/>
              </a:rPr>
            </a:b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分组密码                                                 ，考虑到分组密码在同一密钥下使用多次可能会泄露该密钥，                                提出生成子密钥的想法，并介绍了并行和串行两种方法。一般情况下，我们选择并行的方式生成子密钥。使用一个随机变量函数集合</a:t>
            </a:r>
            <a:r>
              <a:rPr lang="en-US" altLang="zh-CN" dirty="0"/>
              <a:t>PRF</a:t>
            </a:r>
            <a:r>
              <a:rPr lang="zh-CN" altLang="en-US" dirty="0"/>
              <a:t> ，其中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做一个密钥更新方案：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这里的</a:t>
            </a:r>
            <a:r>
              <a:rPr lang="en-US" altLang="zh-CN" dirty="0"/>
              <a:t>r</a:t>
            </a:r>
            <a:r>
              <a:rPr lang="zh-CN" altLang="en-US" dirty="0"/>
              <a:t>原则上是一个计数器，                              证明如果</a:t>
            </a:r>
            <a:r>
              <a:rPr lang="en-US" altLang="zh-CN" dirty="0"/>
              <a:t>F</a:t>
            </a:r>
            <a:r>
              <a:rPr lang="zh-CN" altLang="en-US" dirty="0"/>
              <a:t>是安全的</a:t>
            </a:r>
            <a:r>
              <a:rPr lang="en-US" altLang="zh-CN" dirty="0"/>
              <a:t>PRF,E</a:t>
            </a:r>
            <a:r>
              <a:rPr lang="zh-CN" altLang="en-US" dirty="0"/>
              <a:t>是安全密码，则 </a:t>
            </a:r>
            <a:r>
              <a:rPr lang="en-US" altLang="zh-CN" dirty="0"/>
              <a:t>AB</a:t>
            </a:r>
            <a:r>
              <a:rPr lang="zh-CN" altLang="en-US" dirty="0"/>
              <a:t>就</a:t>
            </a:r>
            <a:r>
              <a:rPr lang="zh-CN" altLang="en-US" dirty="0"/>
              <a:t>是一个完全安全的密钥更新机制(作为伪随机函数)。。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85" y="1687195"/>
            <a:ext cx="4200525" cy="415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565" y="2102485"/>
            <a:ext cx="2779395" cy="343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755" y="2840355"/>
            <a:ext cx="4493260" cy="309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495" y="3652520"/>
            <a:ext cx="6050280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0" y="4801235"/>
            <a:ext cx="2779395" cy="3435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76300" y="1687195"/>
            <a:ext cx="10440035" cy="4906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     Medwed等人[84]开始研究获得侧</a:t>
            </a:r>
            <a:r>
              <a:rPr lang="zh-CN" altLang="en-US" dirty="0"/>
              <a:t>信</a:t>
            </a:r>
            <a:r>
              <a:rPr lang="en-US" altLang="zh-CN" dirty="0"/>
              <a:t>道安全性所需的分组密码和子密钥生成的最小条件。引入了一个函数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对于函数                                         </a:t>
            </a:r>
            <a:r>
              <a:rPr lang="en-US" altLang="zh-CN" dirty="0"/>
              <a:t>,r</a:t>
            </a:r>
            <a:r>
              <a:rPr lang="zh-CN" altLang="en-US" dirty="0"/>
              <a:t>是</a:t>
            </a:r>
            <a:r>
              <a:rPr lang="en-US" altLang="zh-CN" dirty="0"/>
              <a:t>随机值。方案的想法是,E是加密机器,不需要</a:t>
            </a:r>
            <a:r>
              <a:rPr lang="zh-CN" altLang="en-US" dirty="0"/>
              <a:t>侧</a:t>
            </a:r>
            <a:r>
              <a:rPr lang="en-US" altLang="zh-CN" dirty="0"/>
              <a:t>信道保护和h是一个函数,不需要有</a:t>
            </a:r>
            <a:r>
              <a:rPr lang="zh-CN" altLang="en-US" dirty="0"/>
              <a:t>强大的</a:t>
            </a:r>
            <a:r>
              <a:rPr lang="en-US" altLang="zh-CN" dirty="0"/>
              <a:t>密码属性</a:t>
            </a:r>
            <a:r>
              <a:rPr lang="zh-CN" altLang="en-US" dirty="0"/>
              <a:t>，</a:t>
            </a:r>
            <a:r>
              <a:rPr lang="en-US" altLang="zh-CN" dirty="0"/>
              <a:t>但它处理主密钥,因此需要抵抗强大的</a:t>
            </a:r>
            <a:r>
              <a:rPr lang="zh-CN" altLang="en-US" dirty="0"/>
              <a:t>侧</a:t>
            </a:r>
            <a:r>
              <a:rPr lang="en-US" altLang="zh-CN" dirty="0"/>
              <a:t>信道攻击(SPA和DPA)。</a:t>
            </a:r>
            <a:r>
              <a:rPr lang="zh-CN" altLang="en-US" dirty="0"/>
              <a:t>对于一个</a:t>
            </a:r>
            <a:r>
              <a:rPr lang="zh-CN" altLang="en-US" dirty="0">
                <a:sym typeface="+mn-ea"/>
              </a:rPr>
              <a:t>有</a:t>
            </a:r>
            <a:r>
              <a:rPr lang="en-US" altLang="zh-CN" dirty="0">
                <a:sym typeface="+mn-ea"/>
              </a:rPr>
              <a:t>256 bit 密钥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/>
              <a:t>分组密码,Medwed等人建议采取                       </a:t>
            </a:r>
            <a:r>
              <a:rPr lang="zh-CN" altLang="en-US" dirty="0"/>
              <a:t>定义</a:t>
            </a:r>
            <a:r>
              <a:rPr lang="en-US" altLang="zh-CN" dirty="0"/>
              <a:t>h</a:t>
            </a:r>
            <a:r>
              <a:rPr lang="zh-CN" altLang="en-US" dirty="0"/>
              <a:t>为有限域上的置换。其中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771140"/>
            <a:ext cx="6523990" cy="84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70" y="3986530"/>
            <a:ext cx="3402330" cy="307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00" y="5323840"/>
            <a:ext cx="1892300" cy="29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l="69" t="2925"/>
          <a:stretch>
            <a:fillRect/>
          </a:stretch>
        </p:blipFill>
        <p:spPr>
          <a:xfrm>
            <a:off x="2654935" y="5733415"/>
            <a:ext cx="5625465" cy="3435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Dobraunig等人[38]随后描述了对Medwed等人的两个方案的生日绑定密钥进行攻击[83,84]。攻击的思想是如果会话密钥被恢复，主密钥可以通过h的可逆性导出。换句话说，攻击依赖于</a:t>
            </a:r>
            <a:r>
              <a:rPr lang="zh-CN" altLang="en-US" dirty="0">
                <a:solidFill>
                  <a:srgbClr val="FF0000"/>
                </a:solidFill>
              </a:rPr>
              <a:t>MSGR</a:t>
            </a:r>
            <a:r>
              <a:rPr lang="zh-CN" altLang="en-US" dirty="0"/>
              <a:t>的两个</a:t>
            </a:r>
            <a:r>
              <a:rPr lang="zh-CN" altLang="en-US" dirty="0">
                <a:solidFill>
                  <a:srgbClr val="FF0000"/>
                </a:solidFill>
              </a:rPr>
              <a:t>弱点</a:t>
            </a:r>
            <a:r>
              <a:rPr lang="zh-CN" altLang="en-US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(</a:t>
            </a:r>
            <a:r>
              <a:rPr lang="en-US" altLang="zh-CN" dirty="0"/>
              <a:t>1</a:t>
            </a:r>
            <a:r>
              <a:rPr lang="zh-CN" altLang="en-US" dirty="0"/>
              <a:t>)子密钥可以在总复杂度约为       的情况下恢复;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(</a:t>
            </a:r>
            <a:r>
              <a:rPr lang="en-US" altLang="zh-CN" dirty="0"/>
              <a:t>2</a:t>
            </a:r>
            <a:r>
              <a:rPr lang="zh-CN" altLang="en-US" dirty="0"/>
              <a:t>)一旦子密钥被恢复，通过h的可逆性可以恢复主密钥。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70" y="3272155"/>
            <a:ext cx="558800" cy="313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后来，Dobraunig等[40]提出了两种解决方案。第一个通过提高子密钥生成函数的复杂性, 令κ= n: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在该方案中，</a:t>
            </a:r>
            <a:r>
              <a:rPr lang="en-US" altLang="zh-CN" dirty="0"/>
              <a:t>h</a:t>
            </a:r>
            <a:r>
              <a:rPr lang="zh-CN" altLang="en-US" dirty="0"/>
              <a:t>需要针对</a:t>
            </a:r>
            <a:r>
              <a:rPr lang="en-US" altLang="zh-CN" dirty="0"/>
              <a:t>SPA</a:t>
            </a:r>
            <a:r>
              <a:rPr lang="zh-CN" altLang="en-US" dirty="0"/>
              <a:t>和</a:t>
            </a:r>
            <a:r>
              <a:rPr lang="en-US" altLang="zh-CN" dirty="0"/>
              <a:t>DPA</a:t>
            </a:r>
            <a:r>
              <a:rPr lang="zh-CN" altLang="en-US" dirty="0"/>
              <a:t>进行安全保护，而分组密码只需要</a:t>
            </a:r>
            <a:r>
              <a:rPr lang="en-US" altLang="zh-CN" dirty="0"/>
              <a:t>SPA</a:t>
            </a:r>
            <a:r>
              <a:rPr lang="zh-CN" altLang="en-US" dirty="0"/>
              <a:t>安全。r可以是随机数，也可以是计数器。             从             中得到 ，不同之处在于，前者具有单向的子密钥生成函数，将安全性降低到AB的水平，也就是说，           中的子密钥生成函数是</a:t>
            </a:r>
            <a:r>
              <a:rPr lang="en-US" altLang="zh-CN" dirty="0"/>
              <a:t>Miyaguchi-Preneel</a:t>
            </a:r>
            <a:r>
              <a:rPr lang="zh-CN" altLang="en-US" dirty="0"/>
              <a:t>的压缩函数</a:t>
            </a:r>
            <a:r>
              <a:rPr lang="en-US" altLang="zh-CN" dirty="0"/>
              <a:t>[108]</a:t>
            </a:r>
            <a:r>
              <a:rPr lang="zh-CN" altLang="en-US" dirty="0"/>
              <a:t>相关的</a:t>
            </a:r>
            <a:r>
              <a:rPr lang="en-US" altLang="zh-CN" dirty="0"/>
              <a:t>h</a:t>
            </a:r>
            <a:r>
              <a:rPr lang="zh-CN" altLang="en-US" dirty="0"/>
              <a:t>函数，类似于</a:t>
            </a:r>
            <a:r>
              <a:rPr lang="en-US" altLang="zh-CN" dirty="0"/>
              <a:t>PRF</a:t>
            </a:r>
            <a:r>
              <a:rPr lang="zh-CN" altLang="en-US" dirty="0"/>
              <a:t>函数，</a:t>
            </a:r>
            <a:r>
              <a:rPr lang="zh-CN" altLang="en-US" dirty="0"/>
              <a:t> 作者证明了如果E是一个理想密码，生成的方案在复杂度         之前是安全的。对于h，他们建议有限域中                   的乘法是对于任何n次的不可约多项式f(x)。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5" y="2545080"/>
            <a:ext cx="7103745" cy="960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60" y="3972560"/>
            <a:ext cx="1112520" cy="309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972560"/>
            <a:ext cx="892810" cy="34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500" y="5152390"/>
            <a:ext cx="692785" cy="307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rcRect t="19308"/>
          <a:stretch>
            <a:fillRect/>
          </a:stretch>
        </p:blipFill>
        <p:spPr>
          <a:xfrm>
            <a:off x="4227195" y="5544820"/>
            <a:ext cx="1457325" cy="314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870" y="4399915"/>
            <a:ext cx="817245" cy="28638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110605" y="3383280"/>
            <a:ext cx="3002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dirty="0"/>
              <a:t>Dobraunig等人的第二种方案[40]实现了超</a:t>
            </a:r>
            <a:r>
              <a:rPr lang="zh-CN" dirty="0"/>
              <a:t>越</a:t>
            </a:r>
            <a:r>
              <a:rPr dirty="0"/>
              <a:t>生日界限的安全性，但它基于可调整的分组密码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    </a:t>
            </a:r>
            <a:endParaRPr dirty="0"/>
          </a:p>
          <a:p>
            <a:pPr marL="0" indent="0">
              <a:buNone/>
            </a:pPr>
            <a:r>
              <a:rPr dirty="0"/>
              <a:t>      可以将这种构造看作               通过将两个分组密码调用“联合”成一个可调整的分组密码调用。r可以是随机</a:t>
            </a:r>
            <a:r>
              <a:rPr lang="zh-CN" dirty="0"/>
              <a:t>数</a:t>
            </a:r>
            <a:r>
              <a:rPr dirty="0"/>
              <a:t>，也可以是一个计数器。这个构造是完全安全的，前提是h是双射的，它的左或右输入都是固定的，而     是一种理想的可</a:t>
            </a:r>
            <a:r>
              <a:rPr lang="zh-CN" dirty="0"/>
              <a:t>调整分组</a:t>
            </a:r>
            <a:r>
              <a:rPr dirty="0"/>
              <a:t>密码。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2168525"/>
            <a:ext cx="2242185" cy="3340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280" y="2186305"/>
            <a:ext cx="1818640" cy="316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205" y="2816225"/>
            <a:ext cx="6490335" cy="9550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110" y="4068445"/>
            <a:ext cx="1190625" cy="372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9795" y="4811395"/>
            <a:ext cx="360680" cy="332740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9" idx="2"/>
          </p:cNvCxnSpPr>
          <p:nvPr/>
        </p:nvCxnSpPr>
        <p:spPr>
          <a:xfrm>
            <a:off x="6155690" y="3771265"/>
            <a:ext cx="784860" cy="44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、密钥更新方案的新进展</a:t>
            </a:r>
            <a:endParaRPr lang="zh-CN" altLang="en-US" dirty="0">
              <a:sym typeface="+mn-lt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r>
              <a:rPr dirty="0">
                <a:solidFill>
                  <a:srgbClr val="FF0000"/>
                </a:solidFill>
              </a:rPr>
              <a:t>第一种方案</a:t>
            </a:r>
            <a:r>
              <a:rPr dirty="0"/>
              <a:t>是             </a:t>
            </a:r>
            <a:r>
              <a:rPr lang="zh-CN" dirty="0"/>
              <a:t>，</a:t>
            </a:r>
            <a:r>
              <a:rPr dirty="0"/>
              <a:t>通过解决上述</a:t>
            </a:r>
            <a:r>
              <a:rPr lang="zh-CN" dirty="0">
                <a:solidFill>
                  <a:schemeClr val="tx1"/>
                </a:solidFill>
              </a:rPr>
              <a:t>弱</a:t>
            </a:r>
            <a:r>
              <a:rPr dirty="0">
                <a:solidFill>
                  <a:schemeClr val="tx1"/>
                </a:solidFill>
              </a:rPr>
              <a:t>点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dirty="0"/>
              <a:t>，即保证子密钥生成不可逆转，改进了          。仍然有可能恢复复杂度为        的会话密钥。</a:t>
            </a:r>
            <a:r>
              <a:rPr dirty="0">
                <a:solidFill>
                  <a:srgbClr val="FF0000"/>
                </a:solidFill>
              </a:rPr>
              <a:t>第二种方案</a:t>
            </a:r>
            <a:r>
              <a:rPr dirty="0"/>
              <a:t>是           ，解决了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dirty="0">
                <a:solidFill>
                  <a:srgbClr val="FF0000"/>
                </a:solidFill>
              </a:rPr>
              <a:t>)和(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dirty="0"/>
              <a:t>两个弱点，但代价相当大</a:t>
            </a:r>
            <a:r>
              <a:rPr lang="zh-CN" dirty="0"/>
              <a:t>，</a:t>
            </a:r>
            <a:r>
              <a:rPr dirty="0"/>
              <a:t>它假设     是一种理想的可</a:t>
            </a:r>
            <a:r>
              <a:rPr lang="zh-CN" dirty="0"/>
              <a:t>调整分组</a:t>
            </a:r>
            <a:r>
              <a:rPr dirty="0"/>
              <a:t>密码。这意味着它只有在使用专用的可调整</a:t>
            </a:r>
            <a:r>
              <a:rPr lang="zh-CN" dirty="0"/>
              <a:t>分组</a:t>
            </a:r>
            <a:r>
              <a:rPr dirty="0"/>
              <a:t>密码设计(假设是完全安全的)时才有意义。任何带有通用可调整分组密码设计的实例化都违反了“</a:t>
            </a:r>
            <a:r>
              <a:rPr dirty="0">
                <a:solidFill>
                  <a:srgbClr val="FF0000"/>
                </a:solidFill>
              </a:rPr>
              <a:t>理想的</a:t>
            </a:r>
            <a:r>
              <a:rPr dirty="0"/>
              <a:t>可调整分组密码”的假设，而且不一定会产生安全方案;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95" y="1838960"/>
            <a:ext cx="1052830" cy="306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840" y="2276475"/>
            <a:ext cx="927100" cy="318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80" y="2276475"/>
            <a:ext cx="601345" cy="3721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155" y="2764155"/>
            <a:ext cx="965835" cy="285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00" y="2716530"/>
            <a:ext cx="360680" cy="3327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729"/>
</p:tagLst>
</file>

<file path=ppt/tags/tag19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6729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BEAUTIFY_FLAG" val="#wm#"/>
  <p:tag name="KSO_WM_TAG_VERSION" val="1.0"/>
  <p:tag name="KSO_WM_TEMPLATE_INDEX" val="20186729"/>
  <p:tag name="KSO_WM_TEMPLATE_CATEGORY" val="custom"/>
  <p:tag name="KSO_WM_TEMPLATE_THUMBS_INDEX" val="1、2、3、4、15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6729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86729_2*m_h_i*1_1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2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2"/>
  <p:tag name="KSO_WM_UNIT_ID" val="custom20186729_2*m_h_i*1_1_2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3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3"/>
  <p:tag name="KSO_WM_UNIT_ID" val="custom20186729_2*m_h_i*1_1_3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5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5"/>
  <p:tag name="KSO_WM_UNIT_ID" val="custom20186729_2*m_h_i*1_1_5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7"/>
  <p:tag name="KSO_WM_UNIT_COLOR_SCHEME_PARENT_PAGE" val="0_4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86729_2*m_h_f*1_1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PRESET_TEXT" val="单击此处添加文本具体内容"/>
  <p:tag name="KSO_WM_UNIT_VALUE" val="29"/>
  <p:tag name="KSO_WM_UNIT_COLOR_SCHEME_SHAPE_ID" val="8"/>
  <p:tag name="KSO_WM_UNIT_COLOR_SCHEME_PARENT_PAGE" val="0_4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86729_2*m_h_i*1_2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9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86729_2*m_h_i*1_2_2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0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3"/>
  <p:tag name="KSO_WM_UNIT_ID" val="custom20186729_2*m_h_i*1_2_3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2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5"/>
  <p:tag name="KSO_WM_UNIT_ID" val="custom20186729_2*m_h_i*1_2_5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4"/>
  <p:tag name="KSO_WM_UNIT_COLOR_SCHEME_PARENT_PAGE" val="0_4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86729_2*m_h_f*1_2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PRESET_TEXT" val="单击此处添加文本具体内容"/>
  <p:tag name="KSO_WM_UNIT_VALUE" val="29"/>
  <p:tag name="KSO_WM_UNIT_COLOR_SCHEME_SHAPE_ID" val="15"/>
  <p:tag name="KSO_WM_UNIT_COLOR_SCHEME_PARENT_PAGE" val="0_4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3"/>
  <p:tag name="KSO_WM_UNIT_ID" val="custom20186729_2*m_h_i*1_3_3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9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3"/>
  <p:tag name="KSO_WM_UNIT_ID" val="custom20186729_2*m_h_i*1_4_3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26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86729_2*m_h_f*1_4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PRESET_TEXT" val="单击此处添加文本具体内容"/>
  <p:tag name="KSO_WM_UNIT_VALUE" val="28"/>
  <p:tag name="KSO_WM_UNIT_COLOR_SCHEME_SHAPE_ID" val="29"/>
  <p:tag name="KSO_WM_UNIT_COLOR_SCHEME_PARENT_PAGE" val="0_4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3"/>
  <p:tag name="KSO_WM_UNIT_ID" val="custom20186729_2*m_h_i*1_5_3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33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6"/>
  <p:tag name="KSO_WM_UNIT_ID" val="custom20186729_2*m_h_i*1_1_6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44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6"/>
  <p:tag name="KSO_WM_UNIT_ID" val="custom20186729_2*m_h_i*1_2_6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45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6"/>
  <p:tag name="KSO_WM_UNIT_ID" val="custom20186729_2*m_h_i*1_5_6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48"/>
  <p:tag name="KSO_WM_UNIT_COLOR_SCHEME_PARENT_PAGE" val="0_4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86729_2*m_h_i*1_2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9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2"/>
  <p:tag name="KSO_WM_UNIT_ID" val="custom20186729_2*m_h_i*1_2_2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0"/>
  <p:tag name="KSO_WM_UNIT_COLOR_SCHEME_PARENT_PAGE" val="0_4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5"/>
  <p:tag name="KSO_WM_UNIT_ID" val="custom20186729_2*m_h_i*1_2_5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COLOR_SCHEME_SHAPE_ID" val="14"/>
  <p:tag name="KSO_WM_UNIT_COLOR_SCHEME_PARENT_PAGE" val="0_4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86729_2*m_h_f*1_2_1"/>
  <p:tag name="KSO_WM_TEMPLATE_CATEGORY" val="custom"/>
  <p:tag name="KSO_WM_TEMPLATE_INDEX" val="20186729"/>
  <p:tag name="KSO_WM_UNIT_LAYERLEVEL" val="1_1_1"/>
  <p:tag name="KSO_WM_TAG_VERSION" val="1.0"/>
  <p:tag name="KSO_WM_BEAUTIFY_FLAG" val="#wm#"/>
  <p:tag name="KSO_WM_UNIT_PRESET_TEXT" val="单击此处添加文本具体内容"/>
  <p:tag name="KSO_WM_UNIT_VALUE" val="29"/>
  <p:tag name="KSO_WM_UNIT_COLOR_SCHEME_SHAPE_ID" val="15"/>
  <p:tag name="KSO_WM_UNIT_COLOR_SCHEME_PARENT_PAGE" val="0_4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SLIDE_ID" val="custom20186729_2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6729"/>
  <p:tag name="KSO_WM_DIAGRAM_GROUP_CODE" val="m1-1"/>
  <p:tag name="KSO_WM_SLIDE_DIAGTYPE" val="m"/>
  <p:tag name="KSO_WM_SLIDE_LAYOUT" val="m"/>
  <p:tag name="KSO_WM_SLIDE_LAYOUT_CNT" val="1"/>
  <p:tag name="KSO_WM_SLIDE_TYPE" val="text"/>
  <p:tag name="KSO_WM_SLIDE_SUBTYPE" val="diag"/>
  <p:tag name="KSO_WM_SLIDE_SIZE" val="960*326.841"/>
  <p:tag name="KSO_WM_SLIDE_POSITION" val="7.87402e-05*122.798"/>
  <p:tag name="KSO_WM_SLIDE_COLORSCHEME_VERSION" val="3.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2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2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2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2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2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2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2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2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3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3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3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3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3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3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3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3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3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4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4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4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4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4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4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4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4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4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5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5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5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5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5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5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5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5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5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6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6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6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6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6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6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6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6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6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7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7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7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7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7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76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7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78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79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81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82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83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a"/>
  <p:tag name="KSO_WM_UNIT_INDEX" val="1"/>
  <p:tag name="KSO_WM_UNIT_ID" val="custom20186729_4*a*1"/>
  <p:tag name="KSO_WM_UNIT_LAYERLEVEL" val="1"/>
  <p:tag name="KSO_WM_UNIT_VALUE" val="68"/>
  <p:tag name="KSO_WM_UNIT_ISCONTENTSTITLE" val="0"/>
  <p:tag name="KSO_WM_UNIT_HIGHLIGHT" val="0"/>
  <p:tag name="KSO_WM_UNIT_COMPATIBLE" val="0"/>
  <p:tag name="KSO_WM_BEAUTIFY_FLAG" val="#wm#"/>
  <p:tag name="KSO_WM_UNIT_PRESET_TEXT" val="单击此处添加标题"/>
  <p:tag name="KSO_WM_UNIT_NOCLEAR" val="0"/>
  <p:tag name="KSO_WM_UNIT_DIAGRAM_ISNUMVISUAL" val="0"/>
  <p:tag name="KSO_WM_UNIT_DIAGRAM_ISREFERUNIT" val="0"/>
</p:tagLst>
</file>

<file path=ppt/tags/tag284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UNIT_TYPE" val="f"/>
  <p:tag name="KSO_WM_UNIT_INDEX" val="1"/>
  <p:tag name="KSO_WM_UNIT_ID" val="custom20186729_4*f*1"/>
  <p:tag name="KSO_WM_UNIT_LAYERLEVEL" val="1"/>
  <p:tag name="KSO_WM_UNIT_VALUE" val="738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DIAGRAM_ISNUMVISUAL" val="0"/>
  <p:tag name="KSO_WM_UNIT_DIAGRAM_ISREFERUNIT" val="0"/>
</p:tagLst>
</file>

<file path=ppt/tags/tag285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4"/>
  <p:tag name="KSO_WM_SLIDE_INDEX" val="4"/>
  <p:tag name="KSO_WM_SLIDE_ITEM_CNT" val="0"/>
  <p:tag name="KSO_WM_SLIDE_LAYOUT" val="a_f"/>
  <p:tag name="KSO_WM_SLIDE_LAYOUT_CNT" val="1_1"/>
  <p:tag name="KSO_WM_SLIDE_TYPE" val="text"/>
  <p:tag name="KSO_WM_SLIDE_SUBTYPE" val="pureTxt"/>
  <p:tag name="KSO_WM_BEAUTIFY_FLAG" val="#wm#"/>
  <p:tag name="KSO_WM_SLIDE_POSITION" val="68*26"/>
  <p:tag name="KSO_WM_SLIDE_SIZE" val="822*459"/>
</p:tagLst>
</file>

<file path=ppt/tags/tag286.xml><?xml version="1.0" encoding="utf-8"?>
<p:tagLst xmlns:p="http://schemas.openxmlformats.org/presentationml/2006/main">
  <p:tag name="KSO_WM_TEMPLATE_CATEGORY" val="custom"/>
  <p:tag name="KSO_WM_TEMPLATE_INDEX" val="20186729"/>
  <p:tag name="KSO_WM_UNIT_TYPE" val="a"/>
  <p:tag name="KSO_WM_UNIT_INDEX" val="1"/>
  <p:tag name="KSO_WM_UNIT_ID" val="custom20186729_15*a*1"/>
  <p:tag name="KSO_WM_UNIT_LAYERLEVEL" val="1"/>
  <p:tag name="KSO_WM_UNIT_VALUE" val="3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S"/>
  <p:tag name="KSO_WM_UNIT_NOCLEAR" val="0"/>
  <p:tag name="KSO_WM_UNIT_DIAGRAM_ISNUMVISUAL" val="0"/>
  <p:tag name="KSO_WM_UNIT_DIAGRAM_ISREFERUNIT" val="0"/>
</p:tagLst>
</file>

<file path=ppt/tags/tag287.xml><?xml version="1.0" encoding="utf-8"?>
<p:tagLst xmlns:p="http://schemas.openxmlformats.org/presentationml/2006/main">
  <p:tag name="KSO_WM_TEMPLATE_CATEGORY" val="custom"/>
  <p:tag name="KSO_WM_TEMPLATE_INDEX" val="20186729"/>
  <p:tag name="KSO_WM_TAG_VERSION" val="1.0"/>
  <p:tag name="KSO_WM_SLIDE_ID" val="custom20186729_15"/>
  <p:tag name="KSO_WM_SLIDE_INDEX" val="15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48BB7"/>
      </a:accent1>
      <a:accent2>
        <a:srgbClr val="98B9D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5126</Words>
  <Application>WPS 演示</Application>
  <PresentationFormat>宽屏</PresentationFormat>
  <Paragraphs>168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1_Office 主题​​</vt:lpstr>
      <vt:lpstr>Beyond Birthday Bound Secure Fresh Rekeying:Application to Authenticated Encryption</vt:lpstr>
      <vt:lpstr>PowerPoint 演示文稿</vt:lpstr>
      <vt:lpstr>1、密钥更新方案的新进展</vt:lpstr>
      <vt:lpstr> 1、密钥更新方案的新进展</vt:lpstr>
      <vt:lpstr>1、密钥更新方案的新进展</vt:lpstr>
      <vt:lpstr>1、密钥更新方案的新进展</vt:lpstr>
      <vt:lpstr>1、密钥更新方案的新进展</vt:lpstr>
      <vt:lpstr>1、密钥更新方案的新进展</vt:lpstr>
      <vt:lpstr>1、密钥更新方案的新进展</vt:lpstr>
      <vt:lpstr>2、可调整密钥更新的分组密码的新进展</vt:lpstr>
      <vt:lpstr>2、可调整密钥更新分组密码的新进展</vt:lpstr>
      <vt:lpstr>2、可调整密钥更新的分组密码的新进展</vt:lpstr>
      <vt:lpstr>2、可调整密钥更新的分组密码的新进展</vt:lpstr>
      <vt:lpstr>2、可调整密钥更新的分组密码的新进展</vt:lpstr>
      <vt:lpstr>2、可调整密钥更新的分组密码的新进展</vt:lpstr>
      <vt:lpstr>2、可调整密钥更新的分组密码的新进展</vt:lpstr>
      <vt:lpstr>2、可调整密钥更新的分组密码的新进展</vt:lpstr>
      <vt:lpstr>2、第一个方案</vt:lpstr>
      <vt:lpstr>2、第一个方案</vt:lpstr>
      <vt:lpstr>2、  第二方案</vt:lpstr>
      <vt:lpstr>2、可调整密钥更新的分组密码的新进展</vt:lpstr>
      <vt:lpstr>2、可调整密钥更新的分组密码的新进展</vt:lpstr>
      <vt:lpstr>2、可调整密钥更新的分组密码的新进展</vt:lpstr>
      <vt:lpstr>2、可调整密钥更新的分组密码的新进展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阳光多灿烂</cp:lastModifiedBy>
  <cp:revision>211</cp:revision>
  <dcterms:created xsi:type="dcterms:W3CDTF">2019-06-19T02:08:00Z</dcterms:created>
  <dcterms:modified xsi:type="dcterms:W3CDTF">2020-11-27T03:57:15Z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