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42" r:id="rId4"/>
    <p:sldId id="310" r:id="rId5"/>
    <p:sldId id="311" r:id="rId6"/>
    <p:sldId id="315" r:id="rId7"/>
    <p:sldId id="259" r:id="rId8"/>
    <p:sldId id="269" r:id="rId9"/>
    <p:sldId id="261" r:id="rId10"/>
    <p:sldId id="263" r:id="rId11"/>
    <p:sldId id="264" r:id="rId12"/>
    <p:sldId id="279" r:id="rId13"/>
    <p:sldId id="265" r:id="rId14"/>
    <p:sldId id="282" r:id="rId15"/>
    <p:sldId id="266" r:id="rId16"/>
    <p:sldId id="283" r:id="rId17"/>
    <p:sldId id="284" r:id="rId18"/>
    <p:sldId id="289" r:id="rId19"/>
    <p:sldId id="271" r:id="rId20"/>
    <p:sldId id="273" r:id="rId21"/>
    <p:sldId id="274" r:id="rId22"/>
    <p:sldId id="285" r:id="rId23"/>
    <p:sldId id="276" r:id="rId24"/>
    <p:sldId id="281" r:id="rId25"/>
    <p:sldId id="280" r:id="rId26"/>
    <p:sldId id="287" r:id="rId27"/>
    <p:sldId id="286" r:id="rId28"/>
    <p:sldId id="312" r:id="rId29"/>
    <p:sldId id="31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5C58E57-23FA-4A01-B3A3-A8A346D1F1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06EA23-FB4C-426A-8C0A-C9771EFBE20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58E57-23FA-4A01-B3A3-A8A346D1F1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6EA23-FB4C-426A-8C0A-C9771EFBE20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6.wmf"/><Relationship Id="rId7" Type="http://schemas.openxmlformats.org/officeDocument/2006/relationships/oleObject" Target="../embeddings/oleObject4.bin"/><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7" Type="http://schemas.openxmlformats.org/officeDocument/2006/relationships/vmlDrawing" Target="../drawings/vmlDrawing1.vml"/><Relationship Id="rId16" Type="http://schemas.openxmlformats.org/officeDocument/2006/relationships/slideLayout" Target="../slideLayouts/slideLayout2.xml"/><Relationship Id="rId15" Type="http://schemas.openxmlformats.org/officeDocument/2006/relationships/image" Target="../media/image1.png"/><Relationship Id="rId14" Type="http://schemas.openxmlformats.org/officeDocument/2006/relationships/image" Target="../media/image9.wmf"/><Relationship Id="rId13" Type="http://schemas.openxmlformats.org/officeDocument/2006/relationships/oleObject" Target="../embeddings/oleObject7.bin"/><Relationship Id="rId12" Type="http://schemas.openxmlformats.org/officeDocument/2006/relationships/image" Target="../media/image8.wmf"/><Relationship Id="rId11" Type="http://schemas.openxmlformats.org/officeDocument/2006/relationships/oleObject" Target="../embeddings/oleObject6.bin"/><Relationship Id="rId10" Type="http://schemas.openxmlformats.org/officeDocument/2006/relationships/image" Target="../media/image7.w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5211" y="1661374"/>
            <a:ext cx="9144000" cy="2240924"/>
          </a:xfrm>
        </p:spPr>
        <p:txBody>
          <a:bodyPr>
            <a:normAutofit/>
          </a:bodyPr>
          <a:lstStyle/>
          <a:p>
            <a:r>
              <a:rPr lang="en-US" altLang="zh-CN" dirty="0">
                <a:solidFill>
                  <a:srgbClr val="FF0000"/>
                </a:solidFill>
              </a:rPr>
              <a:t>Chameleon </a:t>
            </a:r>
            <a:r>
              <a:rPr lang="en-US" altLang="zh-CN" dirty="0" smtClean="0">
                <a:solidFill>
                  <a:srgbClr val="FF0000"/>
                </a:solidFill>
              </a:rPr>
              <a:t>Signatures</a:t>
            </a:r>
            <a:br>
              <a:rPr lang="en-US" altLang="zh-CN" dirty="0" smtClean="0">
                <a:solidFill>
                  <a:srgbClr val="FF0000"/>
                </a:solidFill>
              </a:rPr>
            </a:br>
            <a:br>
              <a:rPr lang="en-US" altLang="zh-CN" dirty="0" smtClean="0"/>
            </a:br>
            <a:r>
              <a:rPr lang="en-US" altLang="zh-CN" sz="2700" dirty="0" smtClean="0">
                <a:solidFill>
                  <a:srgbClr val="FF0000"/>
                </a:solidFill>
              </a:rPr>
              <a:t>NDSS  2000</a:t>
            </a:r>
            <a:endParaRPr lang="zh-CN" altLang="en-US" sz="2700" dirty="0">
              <a:solidFill>
                <a:srgbClr val="FF0000"/>
              </a:solidFill>
            </a:endParaRPr>
          </a:p>
        </p:txBody>
      </p:sp>
      <p:sp>
        <p:nvSpPr>
          <p:cNvPr id="3" name="副标题 2"/>
          <p:cNvSpPr>
            <a:spLocks noGrp="1"/>
          </p:cNvSpPr>
          <p:nvPr>
            <p:ph type="subTitle" idx="1"/>
          </p:nvPr>
        </p:nvSpPr>
        <p:spPr>
          <a:xfrm>
            <a:off x="1524000" y="4748257"/>
            <a:ext cx="9144000" cy="1655762"/>
          </a:xfrm>
        </p:spPr>
        <p:txBody>
          <a:bodyPr/>
          <a:lstStyle/>
          <a:p>
            <a:r>
              <a:rPr lang="zh-CN" altLang="en-US" dirty="0" smtClean="0"/>
              <a:t> 汇报人：李佳薇</a:t>
            </a:r>
            <a:endParaRPr lang="zh-CN" altLang="en-US" dirty="0"/>
          </a:p>
        </p:txBody>
      </p:sp>
      <p:grpSp>
        <p:nvGrpSpPr>
          <p:cNvPr id="6" name="组合 5"/>
          <p:cNvGrpSpPr/>
          <p:nvPr/>
        </p:nvGrpSpPr>
        <p:grpSpPr>
          <a:xfrm>
            <a:off x="520700" y="497205"/>
            <a:ext cx="3607435" cy="873760"/>
            <a:chOff x="820" y="783"/>
            <a:chExt cx="5681" cy="1376"/>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5" name="文本框 4"/>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58595"/>
            <a:ext cx="10515600" cy="4718685"/>
          </a:xfrm>
        </p:spPr>
        <p:txBody>
          <a:bodyPr>
            <a:normAutofit/>
          </a:bodyPr>
          <a:lstStyle/>
          <a:p>
            <a:pPr marL="0" indent="0">
              <a:buNone/>
            </a:pPr>
            <a:r>
              <a:rPr lang="en-US" altLang="zh-CN" dirty="0">
                <a:sym typeface="+mn-ea"/>
              </a:rPr>
              <a:t>     </a:t>
            </a:r>
            <a:r>
              <a:rPr lang="zh-CN" altLang="en-US" dirty="0">
                <a:sym typeface="+mn-ea"/>
              </a:rPr>
              <a:t> 变色龙哈希函数是一个非标准的抗碰撞哈希函数，它包含一对公钥私钥对，与哈希函数相比，变色龙哈希函数具有以下特性:</a:t>
            </a:r>
            <a:endParaRPr lang="zh-CN" altLang="en-US" dirty="0">
              <a:sym typeface="+mn-ea"/>
            </a:endParaRPr>
          </a:p>
          <a:p>
            <a:pPr marL="0" indent="0">
              <a:buNone/>
            </a:pPr>
            <a:r>
              <a:rPr lang="zh-CN" altLang="en-US" dirty="0">
                <a:sym typeface="+mn-ea"/>
              </a:rPr>
              <a:t>           </a:t>
            </a:r>
            <a:endParaRPr lang="zh-CN" altLang="en-US" dirty="0">
              <a:sym typeface="+mn-ea"/>
            </a:endParaRPr>
          </a:p>
          <a:p>
            <a:pPr marL="0" indent="0">
              <a:buNone/>
            </a:pPr>
            <a:r>
              <a:rPr lang="zh-CN" altLang="en-US" dirty="0">
                <a:sym typeface="+mn-ea"/>
              </a:rPr>
              <a:t>   （</a:t>
            </a:r>
            <a:r>
              <a:rPr lang="en-US" altLang="zh-CN" dirty="0">
                <a:sym typeface="+mn-ea"/>
              </a:rPr>
              <a:t>1</a:t>
            </a:r>
            <a:r>
              <a:rPr lang="zh-CN" altLang="en-US" dirty="0">
                <a:sym typeface="+mn-ea"/>
              </a:rPr>
              <a:t>）         </a:t>
            </a:r>
            <a:r>
              <a:rPr lang="en-US" altLang="zh-CN" dirty="0">
                <a:sym typeface="+mn-ea"/>
              </a:rPr>
              <a:t>,           :</a:t>
            </a:r>
            <a:endParaRPr lang="en-US" altLang="zh-CN" dirty="0">
              <a:sym typeface="+mn-ea"/>
            </a:endParaRPr>
          </a:p>
          <a:p>
            <a:pPr marL="0" indent="0">
              <a:buNone/>
            </a:pPr>
            <a:endParaRPr lang="en-US" altLang="zh-CN" dirty="0">
              <a:sym typeface="+mn-ea"/>
            </a:endParaRPr>
          </a:p>
          <a:p>
            <a:pPr marL="0" indent="0">
              <a:buNone/>
            </a:pPr>
            <a:r>
              <a:rPr lang="zh-CN" altLang="en-US" dirty="0">
                <a:sym typeface="+mn-ea"/>
              </a:rPr>
              <a:t>   （</a:t>
            </a:r>
            <a:r>
              <a:rPr lang="en-US" altLang="zh-CN" dirty="0">
                <a:sym typeface="+mn-ea"/>
              </a:rPr>
              <a:t>2</a:t>
            </a:r>
            <a:r>
              <a:rPr lang="zh-CN" altLang="en-US" dirty="0">
                <a:sym typeface="+mn-ea"/>
              </a:rPr>
              <a:t>）         </a:t>
            </a:r>
            <a:r>
              <a:rPr lang="en-US" altLang="zh-CN" dirty="0">
                <a:sym typeface="+mn-ea"/>
              </a:rPr>
              <a:t>,           :</a:t>
            </a:r>
            <a:endParaRPr lang="zh-CN" altLang="en-US" dirty="0">
              <a:sym typeface="+mn-ea"/>
            </a:endParaRPr>
          </a:p>
          <a:p>
            <a:pPr marL="0" indent="0">
              <a:buNone/>
            </a:pPr>
            <a:r>
              <a:rPr lang="zh-CN" altLang="en-US" dirty="0">
                <a:sym typeface="+mn-ea"/>
              </a:rPr>
              <a:t>      </a:t>
            </a: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7" name="对象 6">
            <a:hlinkClick r:id="" action="ppaction://ole?verb=0"/>
          </p:cNvPr>
          <p:cNvGraphicFramePr>
            <a:graphicFrameLocks noChangeAspect="1"/>
          </p:cNvGraphicFramePr>
          <p:nvPr/>
        </p:nvGraphicFramePr>
        <p:xfrm>
          <a:off x="2937510" y="2863850"/>
          <a:ext cx="777240" cy="457200"/>
        </p:xfrm>
        <a:graphic>
          <a:graphicData uri="http://schemas.openxmlformats.org/presentationml/2006/ole">
            <mc:AlternateContent xmlns:mc="http://schemas.openxmlformats.org/markup-compatibility/2006">
              <mc:Choice xmlns:v="urn:schemas-microsoft-com:vml" Requires="v">
                <p:oleObj spid="_x0000_s1048" name="" r:id="rId1" imgW="495300" imgH="254000" progId="Equation.KSEE3">
                  <p:embed/>
                </p:oleObj>
              </mc:Choice>
              <mc:Fallback>
                <p:oleObj name="" r:id="rId1" imgW="495300" imgH="254000" progId="Equation.KSEE3">
                  <p:embed/>
                  <p:pic>
                    <p:nvPicPr>
                      <p:cNvPr id="0" name="图片 1024"/>
                      <p:cNvPicPr/>
                      <p:nvPr/>
                    </p:nvPicPr>
                    <p:blipFill>
                      <a:blip r:embed="rId2"/>
                      <a:stretch>
                        <a:fillRect/>
                      </a:stretch>
                    </p:blipFill>
                    <p:spPr>
                      <a:xfrm>
                        <a:off x="2937510" y="2863850"/>
                        <a:ext cx="777240" cy="45720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923415" y="2863850"/>
          <a:ext cx="737870" cy="457200"/>
        </p:xfrm>
        <a:graphic>
          <a:graphicData uri="http://schemas.openxmlformats.org/presentationml/2006/ole">
            <mc:AlternateContent xmlns:mc="http://schemas.openxmlformats.org/markup-compatibility/2006">
              <mc:Choice xmlns:v="urn:schemas-microsoft-com:vml" Requires="v">
                <p:oleObj spid="_x0000_s1049" name="" r:id="rId3" imgW="469900" imgH="254000" progId="Equation.KSEE3">
                  <p:embed/>
                </p:oleObj>
              </mc:Choice>
              <mc:Fallback>
                <p:oleObj name="" r:id="rId3" imgW="469900" imgH="254000" progId="Equation.KSEE3">
                  <p:embed/>
                  <p:pic>
                    <p:nvPicPr>
                      <p:cNvPr id="0" name="图片 1025"/>
                      <p:cNvPicPr/>
                      <p:nvPr/>
                    </p:nvPicPr>
                    <p:blipFill>
                      <a:blip r:embed="rId4"/>
                      <a:stretch>
                        <a:fillRect/>
                      </a:stretch>
                    </p:blipFill>
                    <p:spPr>
                      <a:xfrm>
                        <a:off x="1923415" y="2863850"/>
                        <a:ext cx="737870" cy="4572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061460" y="2863850"/>
          <a:ext cx="6657975" cy="457200"/>
        </p:xfrm>
        <a:graphic>
          <a:graphicData uri="http://schemas.openxmlformats.org/presentationml/2006/ole">
            <mc:AlternateContent xmlns:mc="http://schemas.openxmlformats.org/markup-compatibility/2006">
              <mc:Choice xmlns:v="urn:schemas-microsoft-com:vml" Requires="v">
                <p:oleObj spid="_x0000_s1050" name="" r:id="rId5" imgW="2971800" imgH="203200" progId="Equation.KSEE3">
                  <p:embed/>
                </p:oleObj>
              </mc:Choice>
              <mc:Fallback>
                <p:oleObj name="" r:id="rId5" imgW="2971800" imgH="203200" progId="Equation.KSEE3">
                  <p:embed/>
                  <p:pic>
                    <p:nvPicPr>
                      <p:cNvPr id="0" name="图片 1026"/>
                      <p:cNvPicPr/>
                      <p:nvPr/>
                    </p:nvPicPr>
                    <p:blipFill>
                      <a:blip r:embed="rId6"/>
                      <a:stretch>
                        <a:fillRect/>
                      </a:stretch>
                    </p:blipFill>
                    <p:spPr>
                      <a:xfrm>
                        <a:off x="4061460" y="2863850"/>
                        <a:ext cx="6657975" cy="45720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061460" y="3893820"/>
          <a:ext cx="6649085" cy="454660"/>
        </p:xfrm>
        <a:graphic>
          <a:graphicData uri="http://schemas.openxmlformats.org/presentationml/2006/ole">
            <mc:AlternateContent xmlns:mc="http://schemas.openxmlformats.org/markup-compatibility/2006">
              <mc:Choice xmlns:v="urn:schemas-microsoft-com:vml" Requires="v">
                <p:oleObj spid="_x0000_s1051" name="" r:id="rId7" imgW="2971800" imgH="203200" progId="Equation.KSEE3">
                  <p:embed/>
                </p:oleObj>
              </mc:Choice>
              <mc:Fallback>
                <p:oleObj name="" r:id="rId7" imgW="2971800" imgH="203200" progId="Equation.KSEE3">
                  <p:embed/>
                  <p:pic>
                    <p:nvPicPr>
                      <p:cNvPr id="0" name="图片 1026"/>
                      <p:cNvPicPr/>
                      <p:nvPr/>
                    </p:nvPicPr>
                    <p:blipFill>
                      <a:blip r:embed="rId8"/>
                      <a:stretch>
                        <a:fillRect/>
                      </a:stretch>
                    </p:blipFill>
                    <p:spPr>
                      <a:xfrm>
                        <a:off x="4061460" y="3893820"/>
                        <a:ext cx="6649085" cy="45466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52" name="" r:id="rId9" imgW="914400" imgH="215900" progId="Equation.KSEE3">
                  <p:embed/>
                </p:oleObj>
              </mc:Choice>
              <mc:Fallback>
                <p:oleObj name="" r:id="rId9" imgW="914400" imgH="215900" progId="Equation.KSEE3">
                  <p:embed/>
                  <p:pic>
                    <p:nvPicPr>
                      <p:cNvPr id="0" name="图片 1027"/>
                      <p:cNvPicPr/>
                      <p:nvPr/>
                    </p:nvPicPr>
                    <p:blipFill>
                      <a:blip r:embed="rId10"/>
                      <a:stretch>
                        <a:fillRect/>
                      </a:stretch>
                    </p:blipFill>
                    <p:spPr>
                      <a:xfrm>
                        <a:off x="5638800" y="3321050"/>
                        <a:ext cx="914400" cy="215900"/>
                      </a:xfrm>
                      <a:prstGeom prst="rect">
                        <a:avLst/>
                      </a:prstGeom>
                    </p:spPr>
                  </p:pic>
                </p:oleObj>
              </mc:Fallback>
            </mc:AlternateContent>
          </a:graphicData>
        </a:graphic>
      </p:graphicFrame>
      <p:graphicFrame>
        <p:nvGraphicFramePr>
          <p:cNvPr id="13" name="对象 12">
            <a:hlinkClick r:id="" action="ppaction://ole?verb=0"/>
          </p:cNvPr>
          <p:cNvGraphicFramePr>
            <a:graphicFrameLocks noChangeAspect="1"/>
          </p:cNvGraphicFramePr>
          <p:nvPr/>
        </p:nvGraphicFramePr>
        <p:xfrm>
          <a:off x="1923415" y="3886200"/>
          <a:ext cx="737870" cy="478790"/>
        </p:xfrm>
        <a:graphic>
          <a:graphicData uri="http://schemas.openxmlformats.org/presentationml/2006/ole">
            <mc:AlternateContent xmlns:mc="http://schemas.openxmlformats.org/markup-compatibility/2006">
              <mc:Choice xmlns:v="urn:schemas-microsoft-com:vml" Requires="v">
                <p:oleObj spid="_x0000_s1053" name="" r:id="rId11" imgW="431800" imgH="279400" progId="Equation.KSEE3">
                  <p:embed/>
                </p:oleObj>
              </mc:Choice>
              <mc:Fallback>
                <p:oleObj name="" r:id="rId11" imgW="431800" imgH="279400" progId="Equation.KSEE3">
                  <p:embed/>
                  <p:pic>
                    <p:nvPicPr>
                      <p:cNvPr id="0" name="图片 1025"/>
                      <p:cNvPicPr/>
                      <p:nvPr/>
                    </p:nvPicPr>
                    <p:blipFill>
                      <a:blip r:embed="rId12"/>
                      <a:stretch>
                        <a:fillRect/>
                      </a:stretch>
                    </p:blipFill>
                    <p:spPr>
                      <a:xfrm>
                        <a:off x="1923415" y="3886200"/>
                        <a:ext cx="737870" cy="478790"/>
                      </a:xfrm>
                      <a:prstGeom prst="rect">
                        <a:avLst/>
                      </a:prstGeom>
                    </p:spPr>
                  </p:pic>
                </p:oleObj>
              </mc:Fallback>
            </mc:AlternateContent>
          </a:graphicData>
        </a:graphic>
      </p:graphicFrame>
      <p:graphicFrame>
        <p:nvGraphicFramePr>
          <p:cNvPr id="15" name="对象 14">
            <a:hlinkClick r:id="" action="ppaction://ole?verb=0"/>
          </p:cNvPr>
          <p:cNvGraphicFramePr>
            <a:graphicFrameLocks noChangeAspect="1"/>
          </p:cNvGraphicFramePr>
          <p:nvPr/>
        </p:nvGraphicFramePr>
        <p:xfrm>
          <a:off x="2937510" y="3876675"/>
          <a:ext cx="754380" cy="488315"/>
        </p:xfrm>
        <a:graphic>
          <a:graphicData uri="http://schemas.openxmlformats.org/presentationml/2006/ole">
            <mc:AlternateContent xmlns:mc="http://schemas.openxmlformats.org/markup-compatibility/2006">
              <mc:Choice xmlns:v="urn:schemas-microsoft-com:vml" Requires="v">
                <p:oleObj spid="_x0000_s1054" name="" r:id="rId13" imgW="431800" imgH="279400" progId="Equation.KSEE3">
                  <p:embed/>
                </p:oleObj>
              </mc:Choice>
              <mc:Fallback>
                <p:oleObj name="" r:id="rId13" imgW="431800" imgH="279400" progId="Equation.KSEE3">
                  <p:embed/>
                  <p:pic>
                    <p:nvPicPr>
                      <p:cNvPr id="0" name="图片 1024"/>
                      <p:cNvPicPr/>
                      <p:nvPr/>
                    </p:nvPicPr>
                    <p:blipFill>
                      <a:blip r:embed="rId14"/>
                      <a:stretch>
                        <a:fillRect/>
                      </a:stretch>
                    </p:blipFill>
                    <p:spPr>
                      <a:xfrm>
                        <a:off x="2937510" y="3876675"/>
                        <a:ext cx="754380" cy="488315"/>
                      </a:xfrm>
                      <a:prstGeom prst="rect">
                        <a:avLst/>
                      </a:prstGeom>
                    </p:spPr>
                  </p:pic>
                </p:oleObj>
              </mc:Fallback>
            </mc:AlternateContent>
          </a:graphicData>
        </a:graphic>
      </p:graphicFrame>
      <p:grpSp>
        <p:nvGrpSpPr>
          <p:cNvPr id="11" name="组合 10"/>
          <p:cNvGrpSpPr/>
          <p:nvPr/>
        </p:nvGrpSpPr>
        <p:grpSpPr>
          <a:xfrm>
            <a:off x="0" y="133985"/>
            <a:ext cx="3607435" cy="873760"/>
            <a:chOff x="820" y="783"/>
            <a:chExt cx="5681" cy="1376"/>
          </a:xfrm>
        </p:grpSpPr>
        <p:pic>
          <p:nvPicPr>
            <p:cNvPr id="14" name="图片 1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6" name="文本框 15"/>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258570"/>
            <a:ext cx="10515600" cy="5487035"/>
          </a:xfrm>
        </p:spPr>
        <p:txBody>
          <a:bodyPr>
            <a:normAutofit/>
          </a:bodyPr>
          <a:lstStyle/>
          <a:p>
            <a:pPr marL="0" indent="0">
              <a:buNone/>
            </a:pPr>
            <a:r>
              <a:rPr lang="zh-CN" altLang="en-US" dirty="0">
                <a:sym typeface="+mn-ea"/>
              </a:rPr>
              <a:t>变色龙哈希函数的构造</a:t>
            </a:r>
            <a:endParaRPr lang="zh-CN" altLang="en-US" dirty="0">
              <a:sym typeface="+mn-ea"/>
            </a:endParaRPr>
          </a:p>
          <a:p>
            <a:r>
              <a:rPr lang="zh-CN" altLang="en-US" dirty="0">
                <a:sym typeface="+mn-ea"/>
              </a:rPr>
              <a:t>基于因式分解的变色龙哈希函数</a:t>
            </a:r>
            <a:endParaRPr lang="zh-CN" altLang="en-US" dirty="0">
              <a:sym typeface="+mn-ea"/>
            </a:endParaRPr>
          </a:p>
          <a:p>
            <a:pPr marL="0" indent="0">
              <a:buNone/>
            </a:pPr>
            <a:r>
              <a:rPr lang="zh-CN" altLang="en-US" dirty="0">
                <a:sym typeface="+mn-ea"/>
              </a:rPr>
              <a:t>       基于因式分解的困难性，提出了一种基于无爪陷阱门排列的变色龙哈希的一般</a:t>
            </a:r>
            <a:r>
              <a:rPr lang="zh-CN" altLang="en-US" dirty="0" smtClean="0">
                <a:sym typeface="+mn-ea"/>
              </a:rPr>
              <a:t>结构。</a:t>
            </a:r>
            <a:endParaRPr lang="zh-CN" altLang="en-US" dirty="0">
              <a:sym typeface="+mn-ea"/>
            </a:endParaRPr>
          </a:p>
          <a:p>
            <a:pPr marL="0" indent="0">
              <a:buNone/>
            </a:pPr>
            <a:r>
              <a:rPr lang="zh-CN" altLang="en-US" dirty="0">
                <a:sym typeface="+mn-ea"/>
              </a:rPr>
              <a:t>       将长度</a:t>
            </a:r>
            <a:r>
              <a:rPr lang="zh-CN" altLang="en-US" dirty="0">
                <a:latin typeface="Times New Roman" panose="02020603050405020304" pitchFamily="18" charset="0"/>
                <a:cs typeface="Times New Roman" panose="02020603050405020304" pitchFamily="18" charset="0"/>
                <a:sym typeface="+mn-ea"/>
              </a:rPr>
              <a:t>k</a:t>
            </a:r>
            <a:r>
              <a:rPr lang="zh-CN" altLang="en-US" dirty="0">
                <a:sym typeface="+mn-ea"/>
              </a:rPr>
              <a:t>的消息</a:t>
            </a:r>
            <a:r>
              <a:rPr lang="zh-CN" altLang="en-US" dirty="0">
                <a:latin typeface="Times New Roman" panose="02020603050405020304" pitchFamily="18" charset="0"/>
                <a:cs typeface="Times New Roman" panose="02020603050405020304" pitchFamily="18" charset="0"/>
                <a:sym typeface="+mn-ea"/>
              </a:rPr>
              <a:t>m</a:t>
            </a:r>
            <a:r>
              <a:rPr lang="zh-CN" altLang="en-US" dirty="0">
                <a:sym typeface="+mn-ea"/>
              </a:rPr>
              <a:t>的二进制表示为</a:t>
            </a:r>
            <a:r>
              <a:rPr lang="zh-CN" altLang="en-US" dirty="0">
                <a:latin typeface="Times New Roman" panose="02020603050405020304" pitchFamily="18" charset="0"/>
                <a:cs typeface="Times New Roman" panose="02020603050405020304" pitchFamily="18" charset="0"/>
                <a:sym typeface="+mn-ea"/>
              </a:rPr>
              <a:t>m=m[1]…m[k]</a:t>
            </a:r>
            <a:r>
              <a:rPr lang="zh-CN" altLang="en-US" dirty="0">
                <a:sym typeface="+mn-ea"/>
              </a:rPr>
              <a:t>，其中</a:t>
            </a:r>
            <a:r>
              <a:rPr lang="zh-CN" altLang="en-US" dirty="0">
                <a:latin typeface="Times New Roman" panose="02020603050405020304" pitchFamily="18" charset="0"/>
                <a:cs typeface="Times New Roman" panose="02020603050405020304" pitchFamily="18" charset="0"/>
                <a:sym typeface="+mn-ea"/>
              </a:rPr>
              <a:t>m[1]</a:t>
            </a:r>
            <a:r>
              <a:rPr lang="zh-CN" altLang="en-US" dirty="0">
                <a:sym typeface="+mn-ea"/>
              </a:rPr>
              <a:t>是消息第一位，</a:t>
            </a:r>
            <a:r>
              <a:rPr lang="zh-CN" altLang="en-US" dirty="0">
                <a:latin typeface="Times New Roman" panose="02020603050405020304" pitchFamily="18" charset="0"/>
                <a:cs typeface="Times New Roman" panose="02020603050405020304" pitchFamily="18" charset="0"/>
                <a:sym typeface="+mn-ea"/>
              </a:rPr>
              <a:t>m[k]</a:t>
            </a:r>
            <a:r>
              <a:rPr lang="zh-CN" altLang="en-US" dirty="0">
                <a:sym typeface="+mn-ea"/>
              </a:rPr>
              <a:t>是最后一</a:t>
            </a:r>
            <a:r>
              <a:rPr lang="zh-CN" altLang="en-US" dirty="0" smtClean="0">
                <a:sym typeface="+mn-ea"/>
              </a:rPr>
              <a:t>位。选择</a:t>
            </a:r>
            <a:r>
              <a:rPr lang="zh-CN" altLang="en-US" dirty="0">
                <a:sym typeface="+mn-ea"/>
              </a:rPr>
              <a:t>素数</a:t>
            </a:r>
            <a:r>
              <a:rPr lang="zh-CN" altLang="en-US" dirty="0">
                <a:latin typeface="Times New Roman" panose="02020603050405020304" pitchFamily="18" charset="0"/>
                <a:cs typeface="Times New Roman" panose="02020603050405020304" pitchFamily="18" charset="0"/>
                <a:sym typeface="+mn-ea"/>
              </a:rPr>
              <a:t>p、q</a:t>
            </a:r>
            <a:r>
              <a:rPr lang="zh-CN" altLang="en-US" dirty="0">
                <a:sym typeface="+mn-ea"/>
              </a:rPr>
              <a:t>。 </a:t>
            </a:r>
            <a:r>
              <a:rPr lang="zh-CN" altLang="en-US" dirty="0">
                <a:latin typeface="Times New Roman" panose="02020603050405020304" pitchFamily="18" charset="0"/>
                <a:cs typeface="Times New Roman" panose="02020603050405020304" pitchFamily="18" charset="0"/>
                <a:sym typeface="+mn-ea"/>
              </a:rPr>
              <a:t>p</a:t>
            </a:r>
            <a:r>
              <a:rPr lang="zh-CN" altLang="en-US" dirty="0">
                <a:sym typeface="+mn-ea"/>
              </a:rPr>
              <a:t>和</a:t>
            </a:r>
            <a:r>
              <a:rPr lang="zh-CN" altLang="en-US" dirty="0">
                <a:latin typeface="Times New Roman" panose="02020603050405020304" pitchFamily="18" charset="0"/>
                <a:cs typeface="Times New Roman" panose="02020603050405020304" pitchFamily="18" charset="0"/>
                <a:sym typeface="+mn-ea"/>
              </a:rPr>
              <a:t>q</a:t>
            </a:r>
            <a:r>
              <a:rPr lang="zh-CN" altLang="en-US" dirty="0">
                <a:sym typeface="+mn-ea"/>
              </a:rPr>
              <a:t>分别满足以下条件:</a:t>
            </a:r>
            <a:endParaRPr lang="zh-CN" altLang="en-US" dirty="0">
              <a:sym typeface="+mn-ea"/>
            </a:endParaRPr>
          </a:p>
          <a:p>
            <a:pPr marL="0" indent="0">
              <a:buNone/>
            </a:pP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0" y="133985"/>
            <a:ext cx="3607435" cy="873760"/>
            <a:chOff x="820" y="783"/>
            <a:chExt cx="5681" cy="1376"/>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7" name="内容占位符 6"/>
          <p:cNvPicPr>
            <a:picLocks noGrp="1" noChangeAspect="1"/>
          </p:cNvPicPr>
          <p:nvPr>
            <p:ph idx="1"/>
          </p:nvPr>
        </p:nvPicPr>
        <p:blipFill>
          <a:blip r:embed="rId1"/>
          <a:stretch>
            <a:fillRect/>
          </a:stretch>
        </p:blipFill>
        <p:spPr>
          <a:xfrm>
            <a:off x="959436" y="1485104"/>
            <a:ext cx="7256145" cy="4643120"/>
          </a:xfrm>
          <a:prstGeom prst="rect">
            <a:avLst/>
          </a:prstGeom>
        </p:spPr>
      </p:pic>
      <p:grpSp>
        <p:nvGrpSpPr>
          <p:cNvPr id="3" name="组合 2"/>
          <p:cNvGrpSpPr/>
          <p:nvPr/>
        </p:nvGrpSpPr>
        <p:grpSpPr>
          <a:xfrm>
            <a:off x="0" y="150495"/>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8" name="内容占位符 7"/>
          <p:cNvPicPr>
            <a:picLocks noGrp="1" noChangeAspect="1"/>
          </p:cNvPicPr>
          <p:nvPr>
            <p:ph idx="1"/>
          </p:nvPr>
        </p:nvPicPr>
        <p:blipFill>
          <a:blip r:embed="rId1"/>
          <a:stretch>
            <a:fillRect/>
          </a:stretch>
        </p:blipFill>
        <p:spPr>
          <a:xfrm>
            <a:off x="838200" y="1393190"/>
            <a:ext cx="5153025" cy="4798695"/>
          </a:xfrm>
          <a:prstGeom prst="rect">
            <a:avLst/>
          </a:prstGeom>
        </p:spPr>
      </p:pic>
      <p:pic>
        <p:nvPicPr>
          <p:cNvPr id="9" name="图片 8"/>
          <p:cNvPicPr>
            <a:picLocks noChangeAspect="1"/>
          </p:cNvPicPr>
          <p:nvPr/>
        </p:nvPicPr>
        <p:blipFill>
          <a:blip r:embed="rId2"/>
          <a:stretch>
            <a:fillRect/>
          </a:stretch>
        </p:blipFill>
        <p:spPr>
          <a:xfrm>
            <a:off x="6467743" y="3680782"/>
            <a:ext cx="5619750" cy="2934335"/>
          </a:xfrm>
          <a:prstGeom prst="rect">
            <a:avLst/>
          </a:prstGeom>
        </p:spPr>
      </p:pic>
      <p:pic>
        <p:nvPicPr>
          <p:cNvPr id="10" name="图片 9"/>
          <p:cNvPicPr>
            <a:picLocks noChangeAspect="1"/>
          </p:cNvPicPr>
          <p:nvPr/>
        </p:nvPicPr>
        <p:blipFill>
          <a:blip r:embed="rId3"/>
          <a:stretch>
            <a:fillRect/>
          </a:stretch>
        </p:blipFill>
        <p:spPr>
          <a:xfrm>
            <a:off x="6589261" y="1311436"/>
            <a:ext cx="4624705" cy="2049780"/>
          </a:xfrm>
          <a:prstGeom prst="rect">
            <a:avLst/>
          </a:prstGeom>
        </p:spPr>
      </p:pic>
      <p:grpSp>
        <p:nvGrpSpPr>
          <p:cNvPr id="3" name="组合 2"/>
          <p:cNvGrpSpPr/>
          <p:nvPr/>
        </p:nvGrpSpPr>
        <p:grpSpPr>
          <a:xfrm>
            <a:off x="145415" y="133985"/>
            <a:ext cx="3607435" cy="873760"/>
            <a:chOff x="820" y="783"/>
            <a:chExt cx="5681" cy="1376"/>
          </a:xfrm>
        </p:grpSpPr>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1" name="文本框 10"/>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58595"/>
            <a:ext cx="10515600" cy="4718685"/>
          </a:xfrm>
        </p:spPr>
        <p:txBody>
          <a:bodyPr>
            <a:normAutofit/>
          </a:bodyPr>
          <a:lstStyle/>
          <a:p>
            <a:r>
              <a:rPr lang="zh-CN" altLang="en-US" dirty="0">
                <a:sym typeface="+mn-ea"/>
              </a:rPr>
              <a:t>基于离散对数的变色龙哈希</a:t>
            </a:r>
            <a:r>
              <a:rPr lang="zh-CN" altLang="en-US" dirty="0" smtClean="0">
                <a:sym typeface="+mn-ea"/>
              </a:rPr>
              <a:t>函数</a:t>
            </a:r>
            <a:endParaRPr lang="en-US" altLang="zh-CN" dirty="0" smtClean="0">
              <a:sym typeface="+mn-ea"/>
            </a:endParaRPr>
          </a:p>
          <a:p>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7" name="内容占位符 6"/>
          <p:cNvPicPr>
            <a:picLocks noChangeAspect="1"/>
          </p:cNvPicPr>
          <p:nvPr/>
        </p:nvPicPr>
        <p:blipFill>
          <a:blip r:embed="rId1"/>
          <a:srcRect l="1690" t="8399" b="25216"/>
          <a:stretch>
            <a:fillRect/>
          </a:stretch>
        </p:blipFill>
        <p:spPr>
          <a:xfrm>
            <a:off x="1381187" y="2270367"/>
            <a:ext cx="9712960" cy="1892935"/>
          </a:xfrm>
          <a:prstGeom prst="rect">
            <a:avLst/>
          </a:prstGeom>
        </p:spPr>
      </p:pic>
      <p:sp>
        <p:nvSpPr>
          <p:cNvPr id="8" name="文本框 7"/>
          <p:cNvSpPr txBox="1"/>
          <p:nvPr/>
        </p:nvSpPr>
        <p:spPr>
          <a:xfrm>
            <a:off x="682780" y="4278562"/>
            <a:ext cx="10620375" cy="1631216"/>
          </a:xfrm>
          <a:prstGeom prst="rect">
            <a:avLst/>
          </a:prstGeom>
          <a:noFill/>
        </p:spPr>
        <p:txBody>
          <a:bodyPr wrap="square" rtlCol="0" anchor="t">
            <a:spAutoFit/>
          </a:bodyPr>
          <a:lstStyle/>
          <a:p>
            <a:pPr marL="0" indent="0">
              <a:buNone/>
            </a:pPr>
            <a:r>
              <a:rPr lang="en-US" altLang="zh-CN" sz="2800" dirty="0">
                <a:sym typeface="+mn-ea"/>
              </a:rPr>
              <a:t>       </a:t>
            </a:r>
            <a:r>
              <a:rPr lang="zh-CN" altLang="en-US" sz="2400" dirty="0">
                <a:sym typeface="+mn-ea"/>
              </a:rPr>
              <a:t>此方案中，由于任何人都不知道</a:t>
            </a:r>
            <a:r>
              <a:rPr lang="zh-CN" altLang="en-US" sz="2400" dirty="0">
                <a:latin typeface="Times New Roman" panose="02020603050405020304" pitchFamily="18" charset="0"/>
                <a:cs typeface="Times New Roman" panose="02020603050405020304" pitchFamily="18" charset="0"/>
                <a:sym typeface="+mn-ea"/>
              </a:rPr>
              <a:t>x</a:t>
            </a:r>
            <a:r>
              <a:rPr lang="zh-CN" altLang="en-US" sz="2400" dirty="0" smtClean="0">
                <a:sym typeface="+mn-ea"/>
              </a:rPr>
              <a:t>，因此具有抗</a:t>
            </a:r>
            <a:r>
              <a:rPr lang="zh-CN" altLang="en-US" sz="2400" dirty="0">
                <a:sym typeface="+mn-ea"/>
              </a:rPr>
              <a:t>碰撞</a:t>
            </a:r>
            <a:r>
              <a:rPr lang="zh-CN" altLang="en-US" sz="2400" dirty="0" smtClean="0">
                <a:sym typeface="+mn-ea"/>
              </a:rPr>
              <a:t>性，这是基于</a:t>
            </a:r>
            <a:r>
              <a:rPr lang="zh-CN" altLang="en-US" sz="2400" dirty="0">
                <a:sym typeface="+mn-ea"/>
              </a:rPr>
              <a:t>计算离散对数的困难性</a:t>
            </a:r>
            <a:r>
              <a:rPr lang="zh-CN" altLang="en-US" sz="2400" dirty="0" smtClean="0">
                <a:sym typeface="+mn-ea"/>
              </a:rPr>
              <a:t>。如果知道陷门</a:t>
            </a:r>
            <a:r>
              <a:rPr lang="zh-CN" altLang="en-US" sz="2400" dirty="0">
                <a:sym typeface="+mn-ea"/>
              </a:rPr>
              <a:t>信息</a:t>
            </a:r>
            <a:r>
              <a:rPr lang="zh-CN" altLang="en-US" sz="2400" dirty="0" smtClean="0">
                <a:latin typeface="Times New Roman" panose="02020603050405020304" pitchFamily="18" charset="0"/>
                <a:cs typeface="Times New Roman" panose="02020603050405020304" pitchFamily="18" charset="0"/>
                <a:sym typeface="+mn-ea"/>
              </a:rPr>
              <a:t>x</a:t>
            </a:r>
            <a:r>
              <a:rPr lang="zh-CN" altLang="en-US" sz="2400" dirty="0">
                <a:sym typeface="+mn-ea"/>
              </a:rPr>
              <a:t>就</a:t>
            </a:r>
            <a:r>
              <a:rPr lang="zh-CN" altLang="en-US" sz="2400" dirty="0" smtClean="0">
                <a:sym typeface="+mn-ea"/>
              </a:rPr>
              <a:t>能够</a:t>
            </a:r>
            <a:r>
              <a:rPr lang="zh-CN" altLang="en-US" sz="2400" dirty="0">
                <a:sym typeface="+mn-ea"/>
              </a:rPr>
              <a:t>计算陷门碰撞，也就是说，对于任意给定的</a:t>
            </a:r>
            <a:r>
              <a:rPr lang="zh-CN" altLang="en-US" sz="2400" dirty="0">
                <a:latin typeface="Times New Roman" panose="02020603050405020304" pitchFamily="18" charset="0"/>
                <a:cs typeface="Times New Roman" panose="02020603050405020304" pitchFamily="18" charset="0"/>
                <a:sym typeface="+mn-ea"/>
              </a:rPr>
              <a:t>m  ，m' ，</a:t>
            </a:r>
            <a:r>
              <a:rPr lang="en-US" altLang="zh-CN" sz="2400" dirty="0">
                <a:latin typeface="Times New Roman" panose="02020603050405020304" pitchFamily="18" charset="0"/>
                <a:cs typeface="Times New Roman" panose="02020603050405020304" pitchFamily="18" charset="0"/>
                <a:sym typeface="+mn-ea"/>
              </a:rPr>
              <a:t>r</a:t>
            </a:r>
            <a:r>
              <a:rPr lang="zh-CN" altLang="en-US" sz="2400" dirty="0">
                <a:sym typeface="+mn-ea"/>
              </a:rPr>
              <a:t>。能够找到一个值</a:t>
            </a:r>
            <a:r>
              <a:rPr lang="zh-CN" altLang="en-US" sz="2400" dirty="0">
                <a:latin typeface="Times New Roman" panose="02020603050405020304" pitchFamily="18" charset="0"/>
                <a:cs typeface="Times New Roman" panose="02020603050405020304" pitchFamily="18" charset="0"/>
                <a:sym typeface="+mn-ea"/>
              </a:rPr>
              <a:t>r' </a:t>
            </a:r>
            <a:r>
              <a:rPr lang="zh-CN" altLang="en-US" sz="2400" dirty="0">
                <a:sym typeface="+mn-ea"/>
              </a:rPr>
              <a:t>使得</a:t>
            </a:r>
            <a:r>
              <a:rPr lang="zh-CN" altLang="en-US" sz="2400" dirty="0">
                <a:latin typeface="Times New Roman" panose="02020603050405020304" pitchFamily="18" charset="0"/>
                <a:cs typeface="Times New Roman" panose="02020603050405020304" pitchFamily="18" charset="0"/>
                <a:sym typeface="+mn-ea"/>
              </a:rPr>
              <a:t>CHAM一HASH (m, r)</a:t>
            </a:r>
            <a:r>
              <a:rPr lang="en-US" altLang="zh-CN" sz="2400" dirty="0">
                <a:latin typeface="Times New Roman" panose="02020603050405020304" pitchFamily="18" charset="0"/>
                <a:cs typeface="Times New Roman" panose="02020603050405020304" pitchFamily="18" charset="0"/>
                <a:sym typeface="+mn-ea"/>
              </a:rPr>
              <a:t>=</a:t>
            </a:r>
            <a:r>
              <a:rPr lang="zh-CN" altLang="en-US" sz="2400" dirty="0">
                <a:latin typeface="Times New Roman" panose="02020603050405020304" pitchFamily="18" charset="0"/>
                <a:cs typeface="Times New Roman" panose="02020603050405020304" pitchFamily="18" charset="0"/>
                <a:sym typeface="+mn-ea"/>
              </a:rPr>
              <a:t>CHAM一HASH (m', r')</a:t>
            </a:r>
            <a:r>
              <a:rPr lang="zh-CN" altLang="en-US" sz="2400" dirty="0">
                <a:sym typeface="+mn-ea"/>
              </a:rPr>
              <a:t>。通过方程</a:t>
            </a:r>
            <a:r>
              <a:rPr lang="zh-CN" altLang="en-US" sz="2400" dirty="0">
                <a:latin typeface="Times New Roman" panose="02020603050405020304" pitchFamily="18" charset="0"/>
                <a:cs typeface="Times New Roman" panose="02020603050405020304" pitchFamily="18" charset="0"/>
                <a:sym typeface="+mn-ea"/>
              </a:rPr>
              <a:t>m+xr=m'+xr'modq</a:t>
            </a:r>
            <a:r>
              <a:rPr lang="zh-CN" altLang="en-US" sz="2400" dirty="0">
                <a:sym typeface="+mn-ea"/>
              </a:rPr>
              <a:t>可以求出</a:t>
            </a:r>
            <a:r>
              <a:rPr lang="zh-CN" altLang="en-US" sz="2400" dirty="0">
                <a:latin typeface="Times New Roman" panose="02020603050405020304" pitchFamily="18" charset="0"/>
                <a:cs typeface="Times New Roman" panose="02020603050405020304" pitchFamily="18" charset="0"/>
                <a:sym typeface="+mn-ea"/>
              </a:rPr>
              <a:t>r'</a:t>
            </a:r>
            <a:r>
              <a:rPr lang="zh-CN" altLang="en-US" sz="2400" dirty="0" smtClean="0">
                <a:sym typeface="+mn-ea"/>
              </a:rPr>
              <a:t>。</a:t>
            </a:r>
            <a:endParaRPr lang="zh-CN" altLang="en-US" sz="2400" dirty="0"/>
          </a:p>
        </p:txBody>
      </p:sp>
      <p:grpSp>
        <p:nvGrpSpPr>
          <p:cNvPr id="9" name="组合 8"/>
          <p:cNvGrpSpPr/>
          <p:nvPr/>
        </p:nvGrpSpPr>
        <p:grpSpPr>
          <a:xfrm>
            <a:off x="145415" y="150495"/>
            <a:ext cx="3607435" cy="873760"/>
            <a:chOff x="820" y="783"/>
            <a:chExt cx="5681" cy="1376"/>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1" name="文本框 10"/>
            <p:cNvSpPr txBox="1"/>
            <p:nvPr/>
          </p:nvSpPr>
          <p:spPr>
            <a:xfrm>
              <a:off x="2197" y="853"/>
              <a:ext cx="4305" cy="1307"/>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8" name="内容占位符 7"/>
          <p:cNvPicPr>
            <a:picLocks noGrp="1" noChangeAspect="1"/>
          </p:cNvPicPr>
          <p:nvPr>
            <p:ph idx="1"/>
          </p:nvPr>
        </p:nvPicPr>
        <p:blipFill>
          <a:blip r:embed="rId1"/>
          <a:stretch>
            <a:fillRect/>
          </a:stretch>
        </p:blipFill>
        <p:spPr>
          <a:xfrm>
            <a:off x="1019810" y="1286510"/>
            <a:ext cx="6076449" cy="4928235"/>
          </a:xfrm>
          <a:prstGeom prst="rect">
            <a:avLst/>
          </a:prstGeom>
        </p:spPr>
      </p:pic>
      <p:grpSp>
        <p:nvGrpSpPr>
          <p:cNvPr id="3" name="组合 2"/>
          <p:cNvGrpSpPr/>
          <p:nvPr/>
        </p:nvGrpSpPr>
        <p:grpSpPr>
          <a:xfrm>
            <a:off x="0" y="150495"/>
            <a:ext cx="3607435" cy="873760"/>
            <a:chOff x="820" y="783"/>
            <a:chExt cx="5681" cy="1376"/>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7" name="内容占位符 6"/>
          <p:cNvPicPr>
            <a:picLocks noGrp="1" noChangeAspect="1"/>
          </p:cNvPicPr>
          <p:nvPr>
            <p:ph idx="1"/>
          </p:nvPr>
        </p:nvPicPr>
        <p:blipFill>
          <a:blip r:embed="rId1"/>
          <a:stretch>
            <a:fillRect/>
          </a:stretch>
        </p:blipFill>
        <p:spPr>
          <a:xfrm>
            <a:off x="1019810" y="1358265"/>
            <a:ext cx="7551420" cy="4911090"/>
          </a:xfrm>
          <a:prstGeom prst="rect">
            <a:avLst/>
          </a:prstGeom>
        </p:spPr>
      </p:pic>
      <p:pic>
        <p:nvPicPr>
          <p:cNvPr id="3" name="图片 2"/>
          <p:cNvPicPr>
            <a:picLocks noChangeAspect="1"/>
          </p:cNvPicPr>
          <p:nvPr/>
        </p:nvPicPr>
        <p:blipFill>
          <a:blip r:embed="rId2"/>
          <a:stretch>
            <a:fillRect/>
          </a:stretch>
        </p:blipFill>
        <p:spPr>
          <a:xfrm>
            <a:off x="2605690" y="2110794"/>
            <a:ext cx="614027" cy="373756"/>
          </a:xfrm>
          <a:prstGeom prst="rect">
            <a:avLst/>
          </a:prstGeom>
        </p:spPr>
      </p:pic>
      <p:grpSp>
        <p:nvGrpSpPr>
          <p:cNvPr id="8" name="组合 7"/>
          <p:cNvGrpSpPr/>
          <p:nvPr/>
        </p:nvGrpSpPr>
        <p:grpSpPr>
          <a:xfrm>
            <a:off x="145415" y="133985"/>
            <a:ext cx="3607435" cy="873760"/>
            <a:chOff x="820" y="783"/>
            <a:chExt cx="5681" cy="1376"/>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sp>
        <p:nvSpPr>
          <p:cNvPr id="8" name="矩形 7"/>
          <p:cNvSpPr/>
          <p:nvPr/>
        </p:nvSpPr>
        <p:spPr>
          <a:xfrm>
            <a:off x="2581178" y="2120922"/>
            <a:ext cx="1172303"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签名者</a:t>
            </a:r>
            <a:endParaRPr lang="zh-CN" altLang="en-US" dirty="0"/>
          </a:p>
        </p:txBody>
      </p:sp>
      <p:sp>
        <p:nvSpPr>
          <p:cNvPr id="15" name="矩形 14"/>
          <p:cNvSpPr/>
          <p:nvPr/>
        </p:nvSpPr>
        <p:spPr>
          <a:xfrm>
            <a:off x="7386442" y="2093810"/>
            <a:ext cx="1155837"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接受</a:t>
            </a:r>
            <a:r>
              <a:rPr lang="zh-CN" altLang="en-US" dirty="0" smtClean="0"/>
              <a:t>者</a:t>
            </a:r>
            <a:endParaRPr lang="zh-CN" altLang="en-US" dirty="0"/>
          </a:p>
        </p:txBody>
      </p:sp>
      <p:sp>
        <p:nvSpPr>
          <p:cNvPr id="16" name="矩形 15"/>
          <p:cNvSpPr/>
          <p:nvPr/>
        </p:nvSpPr>
        <p:spPr>
          <a:xfrm>
            <a:off x="2594060" y="3681490"/>
            <a:ext cx="1172302"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变色龙哈希</a:t>
            </a:r>
            <a:endParaRPr lang="zh-CN" altLang="en-US" dirty="0"/>
          </a:p>
        </p:txBody>
      </p:sp>
      <p:sp>
        <p:nvSpPr>
          <p:cNvPr id="17" name="矩形 16"/>
          <p:cNvSpPr/>
          <p:nvPr/>
        </p:nvSpPr>
        <p:spPr>
          <a:xfrm>
            <a:off x="7378208" y="4483340"/>
            <a:ext cx="1155836"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结果对比</a:t>
            </a:r>
            <a:endParaRPr lang="zh-CN" altLang="en-US" dirty="0"/>
          </a:p>
        </p:txBody>
      </p:sp>
      <p:sp>
        <p:nvSpPr>
          <p:cNvPr id="18" name="矩形 17"/>
          <p:cNvSpPr/>
          <p:nvPr/>
        </p:nvSpPr>
        <p:spPr>
          <a:xfrm>
            <a:off x="2594060" y="4422962"/>
            <a:ext cx="1172302"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变色龙</a:t>
            </a:r>
            <a:r>
              <a:rPr lang="zh-CN" altLang="en-US" dirty="0" smtClean="0"/>
              <a:t>哈希值</a:t>
            </a:r>
            <a:endParaRPr lang="zh-CN" altLang="en-US" dirty="0"/>
          </a:p>
        </p:txBody>
      </p:sp>
      <p:sp>
        <p:nvSpPr>
          <p:cNvPr id="19" name="矩形 18"/>
          <p:cNvSpPr/>
          <p:nvPr/>
        </p:nvSpPr>
        <p:spPr>
          <a:xfrm>
            <a:off x="7369976" y="3670305"/>
            <a:ext cx="1155836"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变色龙哈希</a:t>
            </a:r>
            <a:endParaRPr lang="zh-CN" altLang="en-US" dirty="0"/>
          </a:p>
        </p:txBody>
      </p:sp>
      <p:sp>
        <p:nvSpPr>
          <p:cNvPr id="20" name="矩形 19"/>
          <p:cNvSpPr/>
          <p:nvPr/>
        </p:nvSpPr>
        <p:spPr>
          <a:xfrm>
            <a:off x="7369976" y="2871727"/>
            <a:ext cx="1155836"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消息</a:t>
            </a:r>
            <a:r>
              <a:rPr lang="en-US" altLang="zh-CN" dirty="0" smtClean="0"/>
              <a:t>m</a:t>
            </a:r>
            <a:endParaRPr lang="zh-CN" altLang="en-US" dirty="0"/>
          </a:p>
        </p:txBody>
      </p:sp>
      <p:sp>
        <p:nvSpPr>
          <p:cNvPr id="21" name="矩形 20"/>
          <p:cNvSpPr/>
          <p:nvPr/>
        </p:nvSpPr>
        <p:spPr>
          <a:xfrm>
            <a:off x="2594059" y="2858616"/>
            <a:ext cx="1172303"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消息</a:t>
            </a:r>
            <a:r>
              <a:rPr lang="en-US" altLang="zh-CN" dirty="0" smtClean="0"/>
              <a:t>m</a:t>
            </a:r>
            <a:endParaRPr lang="zh-CN" altLang="en-US" dirty="0"/>
          </a:p>
        </p:txBody>
      </p:sp>
      <p:sp>
        <p:nvSpPr>
          <p:cNvPr id="22" name="矩形 21"/>
          <p:cNvSpPr/>
          <p:nvPr/>
        </p:nvSpPr>
        <p:spPr>
          <a:xfrm>
            <a:off x="2581178" y="5221794"/>
            <a:ext cx="1172303"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签名者的私钥签名</a:t>
            </a:r>
            <a:endParaRPr lang="zh-CN" altLang="en-US" dirty="0"/>
          </a:p>
        </p:txBody>
      </p:sp>
      <p:sp>
        <p:nvSpPr>
          <p:cNvPr id="23" name="矩形 22"/>
          <p:cNvSpPr/>
          <p:nvPr/>
        </p:nvSpPr>
        <p:spPr>
          <a:xfrm>
            <a:off x="2594059" y="5993177"/>
            <a:ext cx="1172303"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签名和消息</a:t>
            </a:r>
            <a:endParaRPr lang="zh-CN" altLang="en-US" dirty="0"/>
          </a:p>
        </p:txBody>
      </p:sp>
      <p:sp>
        <p:nvSpPr>
          <p:cNvPr id="24" name="矩形 23"/>
          <p:cNvSpPr/>
          <p:nvPr/>
        </p:nvSpPr>
        <p:spPr>
          <a:xfrm>
            <a:off x="7369976" y="5257340"/>
            <a:ext cx="1172303"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签名者的公钥解密</a:t>
            </a:r>
            <a:endParaRPr lang="zh-CN" altLang="en-US" dirty="0"/>
          </a:p>
        </p:txBody>
      </p:sp>
      <p:sp>
        <p:nvSpPr>
          <p:cNvPr id="25" name="矩形 24"/>
          <p:cNvSpPr/>
          <p:nvPr/>
        </p:nvSpPr>
        <p:spPr>
          <a:xfrm>
            <a:off x="7369976" y="6035257"/>
            <a:ext cx="1172303" cy="4893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签名和消息</a:t>
            </a:r>
            <a:endParaRPr lang="zh-CN" altLang="en-US" dirty="0"/>
          </a:p>
        </p:txBody>
      </p:sp>
      <p:cxnSp>
        <p:nvCxnSpPr>
          <p:cNvPr id="27" name="直接箭头连接符 26"/>
          <p:cNvCxnSpPr/>
          <p:nvPr/>
        </p:nvCxnSpPr>
        <p:spPr>
          <a:xfrm>
            <a:off x="3180210" y="3340592"/>
            <a:ext cx="0" cy="3408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直接箭头连接符 29"/>
          <p:cNvCxnSpPr/>
          <p:nvPr/>
        </p:nvCxnSpPr>
        <p:spPr>
          <a:xfrm>
            <a:off x="3180210" y="4122573"/>
            <a:ext cx="1" cy="296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p:cNvCxnSpPr/>
          <p:nvPr/>
        </p:nvCxnSpPr>
        <p:spPr>
          <a:xfrm>
            <a:off x="3180210" y="4911350"/>
            <a:ext cx="1" cy="296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p:cNvCxnSpPr/>
          <p:nvPr/>
        </p:nvCxnSpPr>
        <p:spPr>
          <a:xfrm>
            <a:off x="3180210" y="5711191"/>
            <a:ext cx="1" cy="296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a:off x="7940229" y="3371308"/>
            <a:ext cx="1" cy="296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a:off x="7940229" y="4165266"/>
            <a:ext cx="1" cy="296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p:cNvCxnSpPr/>
          <p:nvPr/>
        </p:nvCxnSpPr>
        <p:spPr>
          <a:xfrm>
            <a:off x="7957755" y="4949998"/>
            <a:ext cx="1" cy="296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p:cNvCxnSpPr/>
          <p:nvPr/>
        </p:nvCxnSpPr>
        <p:spPr>
          <a:xfrm>
            <a:off x="7944875" y="5739042"/>
            <a:ext cx="1" cy="2962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p:cNvCxnSpPr/>
          <p:nvPr/>
        </p:nvCxnSpPr>
        <p:spPr>
          <a:xfrm>
            <a:off x="3753481" y="6258915"/>
            <a:ext cx="3603614" cy="420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直接箭头连接符 39"/>
          <p:cNvCxnSpPr/>
          <p:nvPr/>
        </p:nvCxnSpPr>
        <p:spPr>
          <a:xfrm>
            <a:off x="3766362" y="3134526"/>
            <a:ext cx="3603614" cy="1311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41" name="矩形 40"/>
          <p:cNvSpPr/>
          <p:nvPr/>
        </p:nvSpPr>
        <p:spPr>
          <a:xfrm>
            <a:off x="838200" y="1141003"/>
            <a:ext cx="10793509" cy="1200329"/>
          </a:xfrm>
          <a:prstGeom prst="rect">
            <a:avLst/>
          </a:prstGeom>
        </p:spPr>
        <p:txBody>
          <a:bodyPr wrap="square">
            <a:spAutoFit/>
          </a:bodyPr>
          <a:lstStyle/>
          <a:p>
            <a:r>
              <a:rPr lang="en-US" altLang="zh-CN" sz="2400" dirty="0" smtClean="0">
                <a:sym typeface="+mn-ea"/>
              </a:rPr>
              <a:t>• </a:t>
            </a:r>
            <a:r>
              <a:rPr lang="zh-CN" altLang="en-US" sz="2400" dirty="0" smtClean="0">
                <a:sym typeface="+mn-ea"/>
              </a:rPr>
              <a:t>变色龙</a:t>
            </a:r>
            <a:r>
              <a:rPr lang="zh-CN" altLang="en-US" sz="2400" dirty="0">
                <a:sym typeface="+mn-ea"/>
              </a:rPr>
              <a:t>签名</a:t>
            </a:r>
            <a:endParaRPr lang="zh-CN" altLang="en-US" sz="2400" dirty="0">
              <a:sym typeface="+mn-ea"/>
            </a:endParaRPr>
          </a:p>
          <a:p>
            <a:r>
              <a:rPr lang="zh-CN" altLang="en-US" sz="2400" dirty="0">
                <a:sym typeface="+mn-ea"/>
              </a:rPr>
              <a:t>        在变色龙签名中，接收者是陷门信息的拥有者，变色龙签名采用先哈希再签名的模式。</a:t>
            </a:r>
            <a:endParaRPr lang="zh-CN" altLang="en-US" sz="2400" dirty="0">
              <a:sym typeface="+mn-ea"/>
            </a:endParaRPr>
          </a:p>
        </p:txBody>
      </p:sp>
      <p:grpSp>
        <p:nvGrpSpPr>
          <p:cNvPr id="3" name="组合 2"/>
          <p:cNvGrpSpPr/>
          <p:nvPr/>
        </p:nvGrpSpPr>
        <p:grpSpPr>
          <a:xfrm>
            <a:off x="-36195" y="133985"/>
            <a:ext cx="3607435" cy="873760"/>
            <a:chOff x="820" y="783"/>
            <a:chExt cx="5681" cy="1376"/>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83984"/>
                <a:ext cx="10515600" cy="5213030"/>
              </a:xfrm>
            </p:spPr>
            <p:txBody>
              <a:bodyPr>
                <a:normAutofit fontScale="87500"/>
              </a:bodyPr>
              <a:lstStyle/>
              <a:p>
                <a:r>
                  <a:rPr lang="zh-CN" altLang="en-US" dirty="0" smtClean="0">
                    <a:sym typeface="+mn-ea"/>
                  </a:rPr>
                  <a:t>变色龙签名</a:t>
                </a:r>
                <a:endParaRPr lang="en-US" altLang="zh-CN" dirty="0" smtClean="0">
                  <a:sym typeface="+mn-ea"/>
                </a:endParaRPr>
              </a:p>
              <a:p>
                <a:pPr marL="0" indent="0">
                  <a:buNone/>
                </a:pPr>
                <a:r>
                  <a:rPr lang="en-US" altLang="zh-CN" dirty="0">
                    <a:sym typeface="+mn-ea"/>
                  </a:rPr>
                  <a:t> </a:t>
                </a:r>
                <a:r>
                  <a:rPr lang="en-US" altLang="zh-CN" dirty="0" smtClean="0">
                    <a:sym typeface="+mn-ea"/>
                  </a:rPr>
                  <a:t>  </a:t>
                </a:r>
                <a:r>
                  <a:rPr lang="zh-CN" altLang="en-US" dirty="0" smtClean="0">
                    <a:sym typeface="+mn-ea"/>
                  </a:rPr>
                  <a:t>    </a:t>
                </a:r>
                <a:r>
                  <a:rPr lang="zh-CN" altLang="en-US" sz="2500" dirty="0" smtClean="0">
                    <a:sym typeface="+mn-ea"/>
                  </a:rPr>
                  <a:t>定义</a:t>
                </a:r>
                <a:r>
                  <a:rPr lang="zh-CN" altLang="en-US" sz="2500" dirty="0">
                    <a:sym typeface="+mn-ea"/>
                  </a:rPr>
                  <a:t>变色龙签名所需要的参与者以及用到的函数和</a:t>
                </a:r>
                <a:r>
                  <a:rPr lang="zh-CN" altLang="en-US" sz="2500" dirty="0" smtClean="0">
                    <a:sym typeface="+mn-ea"/>
                  </a:rPr>
                  <a:t>密钥。</a:t>
                </a:r>
                <a:r>
                  <a:rPr lang="zh-CN" altLang="en-US" sz="2500" dirty="0">
                    <a:sym typeface="+mn-ea"/>
                  </a:rPr>
                  <a:t>变色龙签名有三方参与者，分别是签名者</a:t>
                </a:r>
                <a:r>
                  <a:rPr lang="zh-CN" altLang="en-US" sz="2500" dirty="0">
                    <a:latin typeface="Times New Roman" panose="02020603050405020304" pitchFamily="18" charset="0"/>
                    <a:cs typeface="Times New Roman" panose="02020603050405020304" pitchFamily="18" charset="0"/>
                    <a:sym typeface="+mn-ea"/>
                  </a:rPr>
                  <a:t>S</a:t>
                </a:r>
                <a:r>
                  <a:rPr lang="zh-CN" altLang="en-US" sz="2500" dirty="0">
                    <a:sym typeface="+mn-ea"/>
                  </a:rPr>
                  <a:t>，签名的接收者</a:t>
                </a:r>
                <a:r>
                  <a:rPr lang="zh-CN" altLang="en-US" sz="2500" dirty="0">
                    <a:latin typeface="Times New Roman" panose="02020603050405020304" pitchFamily="18" charset="0"/>
                    <a:cs typeface="Times New Roman" panose="02020603050405020304" pitchFamily="18" charset="0"/>
                    <a:sym typeface="+mn-ea"/>
                  </a:rPr>
                  <a:t>R</a:t>
                </a:r>
                <a:r>
                  <a:rPr lang="zh-CN" altLang="en-US" sz="2500" dirty="0">
                    <a:sym typeface="+mn-ea"/>
                  </a:rPr>
                  <a:t>以及负责处理</a:t>
                </a:r>
                <a:r>
                  <a:rPr lang="zh-CN" altLang="en-US" sz="2500" dirty="0">
                    <a:latin typeface="Times New Roman" panose="02020603050405020304" pitchFamily="18" charset="0"/>
                    <a:cs typeface="Times New Roman" panose="02020603050405020304" pitchFamily="18" charset="0"/>
                    <a:sym typeface="+mn-ea"/>
                  </a:rPr>
                  <a:t>S</a:t>
                </a:r>
                <a:r>
                  <a:rPr lang="zh-CN" altLang="en-US" sz="2500" dirty="0">
                    <a:sym typeface="+mn-ea"/>
                  </a:rPr>
                  <a:t>和</a:t>
                </a:r>
                <a:r>
                  <a:rPr lang="zh-CN" altLang="en-US" sz="2500" dirty="0">
                    <a:latin typeface="Times New Roman" panose="02020603050405020304" pitchFamily="18" charset="0"/>
                    <a:cs typeface="Times New Roman" panose="02020603050405020304" pitchFamily="18" charset="0"/>
                    <a:sym typeface="+mn-ea"/>
                  </a:rPr>
                  <a:t>R</a:t>
                </a:r>
                <a:r>
                  <a:rPr lang="zh-CN" altLang="en-US" sz="2500" dirty="0">
                    <a:sym typeface="+mn-ea"/>
                  </a:rPr>
                  <a:t>之间的争执的仲裁者</a:t>
                </a:r>
                <a:r>
                  <a:rPr lang="zh-CN" altLang="en-US" sz="2500" dirty="0">
                    <a:latin typeface="Times New Roman" panose="02020603050405020304" pitchFamily="18" charset="0"/>
                    <a:cs typeface="Times New Roman" panose="02020603050405020304" pitchFamily="18" charset="0"/>
                    <a:sym typeface="+mn-ea"/>
                  </a:rPr>
                  <a:t>J</a:t>
                </a:r>
                <a:r>
                  <a:rPr lang="zh-CN" altLang="en-US" sz="2500" dirty="0" smtClean="0">
                    <a:sym typeface="+mn-ea"/>
                  </a:rPr>
                  <a:t>。</a:t>
                </a:r>
                <a:endParaRPr lang="en-US" altLang="zh-CN" sz="2500" dirty="0" smtClean="0">
                  <a:sym typeface="+mn-ea"/>
                </a:endParaRPr>
              </a:p>
              <a:p>
                <a:pPr marL="0" indent="0">
                  <a:buNone/>
                </a:pPr>
                <a:r>
                  <a:rPr lang="en-US" altLang="zh-CN" sz="2500" dirty="0">
                    <a:sym typeface="+mn-ea"/>
                  </a:rPr>
                  <a:t> </a:t>
                </a:r>
                <a:r>
                  <a:rPr lang="en-US" altLang="zh-CN" sz="2500" dirty="0" smtClean="0">
                    <a:sym typeface="+mn-ea"/>
                  </a:rPr>
                  <a:t>    </a:t>
                </a:r>
                <a:r>
                  <a:rPr lang="zh-CN" altLang="en-US" sz="2500" dirty="0" smtClean="0">
                    <a:sym typeface="+mn-ea"/>
                  </a:rPr>
                  <a:t>  </a:t>
                </a:r>
                <a:r>
                  <a:rPr lang="zh-CN" altLang="en-US" sz="2500" dirty="0">
                    <a:sym typeface="+mn-ea"/>
                  </a:rPr>
                  <a:t>函数:</a:t>
                </a:r>
              </a:p>
              <a:p>
                <a:pPr marL="0" indent="0">
                  <a:buNone/>
                </a:pPr>
                <a:r>
                  <a:rPr lang="zh-CN" altLang="en-US" sz="2500" dirty="0">
                    <a:sym typeface="+mn-ea"/>
                  </a:rPr>
                  <a:t>    </a:t>
                </a:r>
                <a:r>
                  <a:rPr lang="zh-CN" altLang="en-US" sz="2500" dirty="0" smtClean="0">
                    <a:sym typeface="+mn-ea"/>
                  </a:rPr>
                  <a:t>   (</a:t>
                </a:r>
                <a:r>
                  <a:rPr lang="zh-CN" altLang="en-US" sz="2500" dirty="0">
                    <a:sym typeface="+mn-ea"/>
                  </a:rPr>
                  <a:t>1</a:t>
                </a:r>
                <a:r>
                  <a:rPr lang="zh-CN" altLang="en-US" sz="2500" dirty="0" smtClean="0">
                    <a:sym typeface="+mn-ea"/>
                  </a:rPr>
                  <a:t>) 用</a:t>
                </a:r>
                <a:r>
                  <a:rPr lang="zh-CN" altLang="en-US" sz="2500" dirty="0">
                    <a:latin typeface="Times New Roman" panose="02020603050405020304" pitchFamily="18" charset="0"/>
                    <a:cs typeface="Times New Roman" panose="02020603050405020304" pitchFamily="18" charset="0"/>
                    <a:sym typeface="+mn-ea"/>
                  </a:rPr>
                  <a:t>SIGN</a:t>
                </a:r>
                <a:r>
                  <a:rPr lang="zh-CN" altLang="en-US" sz="2500" dirty="0">
                    <a:sym typeface="+mn-ea"/>
                  </a:rPr>
                  <a:t>来表示签名者的签名操作，用</a:t>
                </a:r>
                <a:r>
                  <a:rPr lang="zh-CN" altLang="en-US" sz="2500" dirty="0">
                    <a:latin typeface="Times New Roman" panose="02020603050405020304" pitchFamily="18" charset="0"/>
                    <a:cs typeface="Times New Roman" panose="02020603050405020304" pitchFamily="18" charset="0"/>
                    <a:sym typeface="+mn-ea"/>
                  </a:rPr>
                  <a:t>VERIFY</a:t>
                </a:r>
                <a:r>
                  <a:rPr lang="zh-CN" altLang="en-US" sz="2500" dirty="0">
                    <a:sym typeface="+mn-ea"/>
                  </a:rPr>
                  <a:t>来表示接收者的验证操作，签名者使用自己的私钥为消息</a:t>
                </a:r>
                <a:r>
                  <a:rPr lang="zh-CN" altLang="en-US" sz="2500" dirty="0">
                    <a:latin typeface="Times New Roman" panose="02020603050405020304" pitchFamily="18" charset="0"/>
                    <a:cs typeface="Times New Roman" panose="02020603050405020304" pitchFamily="18" charset="0"/>
                    <a:sym typeface="+mn-ea"/>
                  </a:rPr>
                  <a:t>m</a:t>
                </a:r>
                <a:r>
                  <a:rPr lang="zh-CN" altLang="en-US" sz="2500" dirty="0">
                    <a:sym typeface="+mn-ea"/>
                  </a:rPr>
                  <a:t>签名，接收者则使用签名者的公钥对收到的消息和签名进行</a:t>
                </a:r>
                <a:r>
                  <a:rPr lang="zh-CN" altLang="en-US" sz="2500" dirty="0" smtClean="0">
                    <a:sym typeface="+mn-ea"/>
                  </a:rPr>
                  <a:t>验证。</a:t>
                </a:r>
                <a:endParaRPr lang="en-US" altLang="zh-CN" sz="2500" dirty="0" smtClean="0">
                  <a:sym typeface="+mn-ea"/>
                </a:endParaRPr>
              </a:p>
              <a:p>
                <a:pPr marL="0" lvl="0" indent="0">
                  <a:buNone/>
                </a:pPr>
                <a:r>
                  <a:rPr lang="en-US" altLang="zh-CN" sz="2500" dirty="0">
                    <a:sym typeface="+mn-ea"/>
                  </a:rPr>
                  <a:t> </a:t>
                </a:r>
                <a:r>
                  <a:rPr lang="en-US" altLang="zh-CN" sz="2500" dirty="0" smtClean="0">
                    <a:sym typeface="+mn-ea"/>
                  </a:rPr>
                  <a:t>   </a:t>
                </a:r>
                <a:r>
                  <a:rPr lang="zh-CN" altLang="en-US" sz="2500" dirty="0" smtClean="0">
                    <a:sym typeface="+mn-ea"/>
                  </a:rPr>
                  <a:t>  </a:t>
                </a:r>
                <a:r>
                  <a:rPr lang="zh-CN" altLang="en-US" sz="2500" dirty="0">
                    <a:sym typeface="+mn-ea"/>
                  </a:rPr>
                  <a:t>(2)一个变色龙哈希函数定义一组与哈希函数的拥有者相关的公钥和私钥</a:t>
                </a:r>
                <a:r>
                  <a:rPr lang="zh-CN" altLang="en-US" sz="2500" dirty="0" smtClean="0">
                    <a:sym typeface="+mn-ea"/>
                  </a:rPr>
                  <a:t>。接收者</a:t>
                </a:r>
                <a:r>
                  <a:rPr lang="zh-CN" altLang="en-US" sz="2500" dirty="0">
                    <a:sym typeface="+mn-ea"/>
                  </a:rPr>
                  <a:t>是变色龙哈希函数的拥有者</a:t>
                </a:r>
                <a:r>
                  <a:rPr lang="zh-CN" altLang="en-US" sz="2500" dirty="0" smtClean="0">
                    <a:sym typeface="+mn-ea"/>
                  </a:rPr>
                  <a:t>。</a:t>
                </a:r>
                <a:endParaRPr lang="en-US" altLang="zh-CN" sz="2500" dirty="0" smtClean="0">
                  <a:sym typeface="+mn-ea"/>
                </a:endParaRPr>
              </a:p>
              <a:p>
                <a:pPr marL="0" lvl="0" indent="0">
                  <a:buNone/>
                </a:pPr>
                <a:r>
                  <a:rPr lang="en-US" altLang="zh-CN" sz="2500" dirty="0">
                    <a:solidFill>
                      <a:prstClr val="black"/>
                    </a:solidFill>
                    <a:sym typeface="+mn-ea"/>
                  </a:rPr>
                  <a:t> </a:t>
                </a:r>
                <a:r>
                  <a:rPr lang="en-US" altLang="zh-CN" sz="2500" dirty="0" smtClean="0">
                    <a:solidFill>
                      <a:prstClr val="black"/>
                    </a:solidFill>
                    <a:sym typeface="+mn-ea"/>
                  </a:rPr>
                  <a:t>       </a:t>
                </a:r>
                <a:r>
                  <a:rPr lang="zh-CN" altLang="en-US" sz="2500" dirty="0" smtClean="0">
                    <a:solidFill>
                      <a:prstClr val="black"/>
                    </a:solidFill>
                    <a:sym typeface="+mn-ea"/>
                  </a:rPr>
                  <a:t>密钥</a:t>
                </a:r>
                <a:r>
                  <a:rPr lang="zh-CN" altLang="en-US" sz="2500" dirty="0">
                    <a:solidFill>
                      <a:prstClr val="black"/>
                    </a:solidFill>
                    <a:sym typeface="+mn-ea"/>
                  </a:rPr>
                  <a:t>:</a:t>
                </a:r>
              </a:p>
              <a:p>
                <a:pPr marL="0" lvl="0" indent="0">
                  <a:buNone/>
                </a:pPr>
                <a:r>
                  <a:rPr lang="zh-CN" altLang="en-US" sz="2500" dirty="0">
                    <a:solidFill>
                      <a:prstClr val="black"/>
                    </a:solidFill>
                    <a:sym typeface="+mn-ea"/>
                  </a:rPr>
                  <a:t>        签名者</a:t>
                </a:r>
                <a:r>
                  <a:rPr lang="zh-CN" altLang="en-US" sz="2500" dirty="0">
                    <a:solidFill>
                      <a:prstClr val="black"/>
                    </a:solidFill>
                    <a:latin typeface="Times New Roman" panose="02020603050405020304" pitchFamily="18" charset="0"/>
                    <a:cs typeface="Times New Roman" panose="02020603050405020304" pitchFamily="18" charset="0"/>
                    <a:sym typeface="+mn-ea"/>
                  </a:rPr>
                  <a:t>S</a:t>
                </a:r>
                <a:r>
                  <a:rPr lang="zh-CN" altLang="en-US" sz="2500" dirty="0">
                    <a:solidFill>
                      <a:prstClr val="black"/>
                    </a:solidFill>
                    <a:sym typeface="+mn-ea"/>
                  </a:rPr>
                  <a:t>拥有一个签名公钥和一个签名私钥，分别用</a:t>
                </a:r>
                <a14:m>
                  <m:oMath xmlns:m="http://schemas.openxmlformats.org/officeDocument/2006/math">
                    <m:sSub>
                      <m:sSubPr>
                        <m:ctrlPr>
                          <a:rPr lang="en-US" altLang="zh-CN" sz="2500" i="1">
                            <a:solidFill>
                              <a:prstClr val="black"/>
                            </a:solidFill>
                            <a:latin typeface="Cambria Math" panose="02040503050406030204" pitchFamily="18" charset="0"/>
                            <a:sym typeface="+mn-ea"/>
                          </a:rPr>
                        </m:ctrlPr>
                      </m:sSubPr>
                      <m:e>
                        <m:r>
                          <a:rPr lang="en-US" altLang="zh-CN" sz="2500" i="1">
                            <a:solidFill>
                              <a:prstClr val="black"/>
                            </a:solidFill>
                            <a:latin typeface="Cambria Math" panose="02040503050406030204" pitchFamily="18" charset="0"/>
                            <a:sym typeface="+mn-ea"/>
                          </a:rPr>
                          <m:t>𝑉𝐾</m:t>
                        </m:r>
                      </m:e>
                      <m:sub>
                        <m:r>
                          <a:rPr lang="en-US" altLang="zh-CN" sz="2500" i="1">
                            <a:solidFill>
                              <a:prstClr val="black"/>
                            </a:solidFill>
                            <a:latin typeface="Cambria Math" panose="02040503050406030204" pitchFamily="18" charset="0"/>
                            <a:sym typeface="+mn-ea"/>
                          </a:rPr>
                          <m:t>𝑆</m:t>
                        </m:r>
                      </m:sub>
                    </m:sSub>
                  </m:oMath>
                </a14:m>
                <a:r>
                  <a:rPr lang="zh-CN" altLang="en-US" sz="2500" dirty="0">
                    <a:solidFill>
                      <a:prstClr val="black"/>
                    </a:solidFill>
                    <a:sym typeface="+mn-ea"/>
                  </a:rPr>
                  <a:t>和</a:t>
                </a:r>
                <a14:m>
                  <m:oMath xmlns:m="http://schemas.openxmlformats.org/officeDocument/2006/math">
                    <m:sSub>
                      <m:sSubPr>
                        <m:ctrlPr>
                          <a:rPr lang="en-US" altLang="zh-CN" sz="2500" i="1">
                            <a:solidFill>
                              <a:prstClr val="black"/>
                            </a:solidFill>
                            <a:latin typeface="Cambria Math" panose="02040503050406030204" pitchFamily="18" charset="0"/>
                            <a:sym typeface="+mn-ea"/>
                          </a:rPr>
                        </m:ctrlPr>
                      </m:sSubPr>
                      <m:e>
                        <m:r>
                          <a:rPr lang="en-US" altLang="zh-CN" sz="2500" i="1">
                            <a:solidFill>
                              <a:prstClr val="black"/>
                            </a:solidFill>
                            <a:latin typeface="Cambria Math" panose="02040503050406030204" pitchFamily="18" charset="0"/>
                            <a:sym typeface="+mn-ea"/>
                          </a:rPr>
                          <m:t>𝑆𝐾</m:t>
                        </m:r>
                      </m:e>
                      <m:sub>
                        <m:r>
                          <a:rPr lang="en-US" altLang="zh-CN" sz="2500" i="1">
                            <a:solidFill>
                              <a:prstClr val="black"/>
                            </a:solidFill>
                            <a:latin typeface="Cambria Math" panose="02040503050406030204" pitchFamily="18" charset="0"/>
                            <a:sym typeface="+mn-ea"/>
                          </a:rPr>
                          <m:t>𝑆</m:t>
                        </m:r>
                      </m:sub>
                    </m:sSub>
                  </m:oMath>
                </a14:m>
                <a:r>
                  <a:rPr lang="zh-CN" altLang="en-US" sz="2500" dirty="0">
                    <a:solidFill>
                      <a:prstClr val="black"/>
                    </a:solidFill>
                    <a:sym typeface="+mn-ea"/>
                  </a:rPr>
                  <a:t>表示。接收者</a:t>
                </a:r>
                <a:r>
                  <a:rPr lang="zh-CN" altLang="en-US" sz="2500" dirty="0">
                    <a:solidFill>
                      <a:prstClr val="black"/>
                    </a:solidFill>
                    <a:latin typeface="Times New Roman" panose="02020603050405020304" pitchFamily="18" charset="0"/>
                    <a:cs typeface="Times New Roman" panose="02020603050405020304" pitchFamily="18" charset="0"/>
                    <a:sym typeface="+mn-ea"/>
                  </a:rPr>
                  <a:t>R</a:t>
                </a:r>
                <a:r>
                  <a:rPr lang="zh-CN" altLang="en-US" sz="2500" dirty="0">
                    <a:solidFill>
                      <a:prstClr val="black"/>
                    </a:solidFill>
                    <a:sym typeface="+mn-ea"/>
                  </a:rPr>
                  <a:t>拥有一个公钥和一个私钥，分别用</a:t>
                </a:r>
                <a14:m>
                  <m:oMath xmlns:m="http://schemas.openxmlformats.org/officeDocument/2006/math">
                    <m:sSub>
                      <m:sSubPr>
                        <m:ctrlPr>
                          <a:rPr lang="en-US" altLang="zh-CN" sz="2500" i="1">
                            <a:solidFill>
                              <a:prstClr val="black"/>
                            </a:solidFill>
                            <a:latin typeface="Cambria Math" panose="02040503050406030204" pitchFamily="18" charset="0"/>
                            <a:sym typeface="+mn-ea"/>
                          </a:rPr>
                        </m:ctrlPr>
                      </m:sSubPr>
                      <m:e>
                        <m:r>
                          <a:rPr lang="en-US" altLang="zh-CN" sz="2500" i="1">
                            <a:solidFill>
                              <a:prstClr val="black"/>
                            </a:solidFill>
                            <a:latin typeface="Cambria Math" panose="02040503050406030204" pitchFamily="18" charset="0"/>
                            <a:sym typeface="+mn-ea"/>
                          </a:rPr>
                          <m:t>𝐻𝐾</m:t>
                        </m:r>
                      </m:e>
                      <m:sub>
                        <m:r>
                          <a:rPr lang="en-US" altLang="zh-CN" sz="2500" i="1">
                            <a:solidFill>
                              <a:prstClr val="black"/>
                            </a:solidFill>
                            <a:latin typeface="Cambria Math" panose="02040503050406030204" pitchFamily="18" charset="0"/>
                            <a:sym typeface="+mn-ea"/>
                          </a:rPr>
                          <m:t>𝑅</m:t>
                        </m:r>
                      </m:sub>
                    </m:sSub>
                  </m:oMath>
                </a14:m>
                <a:r>
                  <a:rPr lang="zh-CN" altLang="en-US" sz="2500" dirty="0">
                    <a:solidFill>
                      <a:prstClr val="black"/>
                    </a:solidFill>
                    <a:sym typeface="+mn-ea"/>
                  </a:rPr>
                  <a:t>和</a:t>
                </a:r>
                <a14:m>
                  <m:oMath xmlns:m="http://schemas.openxmlformats.org/officeDocument/2006/math">
                    <m:sSub>
                      <m:sSubPr>
                        <m:ctrlPr>
                          <a:rPr lang="en-US" altLang="zh-CN" sz="2500" i="1" dirty="0">
                            <a:solidFill>
                              <a:prstClr val="black"/>
                            </a:solidFill>
                            <a:latin typeface="Cambria Math" panose="02040503050406030204" pitchFamily="18" charset="0"/>
                            <a:sym typeface="+mn-ea"/>
                          </a:rPr>
                        </m:ctrlPr>
                      </m:sSubPr>
                      <m:e>
                        <m:r>
                          <a:rPr lang="en-US" altLang="zh-CN" sz="2500" i="1" dirty="0">
                            <a:solidFill>
                              <a:prstClr val="black"/>
                            </a:solidFill>
                            <a:latin typeface="Cambria Math" panose="02040503050406030204" pitchFamily="18" charset="0"/>
                            <a:sym typeface="+mn-ea"/>
                          </a:rPr>
                          <m:t>𝐶𝐾</m:t>
                        </m:r>
                      </m:e>
                      <m:sub>
                        <m:r>
                          <a:rPr lang="en-US" altLang="zh-CN" sz="2500" i="1" dirty="0">
                            <a:solidFill>
                              <a:prstClr val="black"/>
                            </a:solidFill>
                            <a:latin typeface="Cambria Math" panose="02040503050406030204" pitchFamily="18" charset="0"/>
                            <a:sym typeface="+mn-ea"/>
                          </a:rPr>
                          <m:t>𝑅</m:t>
                        </m:r>
                      </m:sub>
                    </m:sSub>
                  </m:oMath>
                </a14:m>
                <a:r>
                  <a:rPr lang="zh-CN" altLang="en-US" sz="2500" dirty="0">
                    <a:solidFill>
                      <a:prstClr val="black"/>
                    </a:solidFill>
                    <a:sym typeface="+mn-ea"/>
                  </a:rPr>
                  <a:t>表示。</a:t>
                </a:r>
              </a:p>
              <a:p>
                <a:pPr marL="0" indent="0">
                  <a:buNone/>
                </a:pPr>
                <a:endParaRPr lang="zh-CN" altLang="en-US" sz="2500" dirty="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83984"/>
                <a:ext cx="10515600" cy="5213030"/>
              </a:xfrm>
              <a:blipFill rotWithShape="0">
                <a:blip r:embed="rId1"/>
                <a:stretch>
                  <a:fillRect l="-870" t="-2103" r="-580"/>
                </a:stretch>
              </a:blipFill>
            </p:spPr>
            <p:txBody>
              <a:bodyPr/>
              <a:lstStyle/>
              <a:p>
                <a:r>
                  <a:rPr lang="zh-CN" altLang="en-US">
                    <a:noFill/>
                  </a:rPr>
                  <a:t> </a:t>
                </a:r>
                <a:endParaRPr lang="zh-CN" altLang="en-US">
                  <a:noFill/>
                </a:endParaRPr>
              </a:p>
            </p:txBody>
          </p:sp>
        </mc:Fallback>
      </mc:AlternateContent>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0" y="133985"/>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99" y="1458595"/>
                <a:ext cx="10837545" cy="4718685"/>
              </a:xfrm>
            </p:spPr>
            <p:txBody>
              <a:bodyPr>
                <a:normAutofit/>
              </a:bodyPr>
              <a:lstStyle/>
              <a:p>
                <a:r>
                  <a:rPr lang="zh-CN" altLang="en-US" sz="2400" dirty="0" smtClean="0">
                    <a:sym typeface="+mn-ea"/>
                  </a:rPr>
                  <a:t>变色龙签名</a:t>
                </a:r>
                <a:endParaRPr lang="en-US" altLang="zh-CN" sz="2400" dirty="0" smtClean="0">
                  <a:sym typeface="+mn-ea"/>
                </a:endParaRPr>
              </a:p>
              <a:p>
                <a:pPr marL="0" indent="0">
                  <a:buNone/>
                </a:pPr>
                <a:r>
                  <a:rPr lang="zh-CN" altLang="en-US" sz="2400" dirty="0" smtClean="0">
                    <a:sym typeface="+mn-ea"/>
                  </a:rPr>
                  <a:t>         给定</a:t>
                </a:r>
                <a:r>
                  <a:rPr lang="zh-CN" altLang="en-US" sz="2400" dirty="0">
                    <a:sym typeface="+mn-ea"/>
                  </a:rPr>
                  <a:t>一条消息m，以及接收者的公</a:t>
                </a:r>
                <a:r>
                  <a:rPr lang="zh-CN" altLang="en-US" sz="2400" dirty="0" smtClean="0">
                    <a:sym typeface="+mn-ea"/>
                  </a:rPr>
                  <a:t>钥</a:t>
                </a:r>
                <a14:m>
                  <m:oMath xmlns:m="http://schemas.openxmlformats.org/officeDocument/2006/math">
                    <m:sSub>
                      <m:sSubPr>
                        <m:ctrlPr>
                          <a:rPr lang="en-US" altLang="zh-CN" sz="2400" i="1">
                            <a:solidFill>
                              <a:prstClr val="black"/>
                            </a:solidFill>
                            <a:latin typeface="Cambria Math" panose="02040503050406030204" pitchFamily="18" charset="0"/>
                            <a:sym typeface="+mn-ea"/>
                          </a:rPr>
                        </m:ctrlPr>
                      </m:sSubPr>
                      <m:e>
                        <m:r>
                          <a:rPr lang="en-US" altLang="zh-CN" sz="2400" i="1">
                            <a:solidFill>
                              <a:prstClr val="black"/>
                            </a:solidFill>
                            <a:latin typeface="Cambria Math" panose="02040503050406030204" pitchFamily="18" charset="0"/>
                            <a:sym typeface="+mn-ea"/>
                          </a:rPr>
                          <m:t>𝐻𝐾</m:t>
                        </m:r>
                      </m:e>
                      <m:sub>
                        <m:r>
                          <a:rPr lang="en-US" altLang="zh-CN" sz="2400" i="1">
                            <a:solidFill>
                              <a:prstClr val="black"/>
                            </a:solidFill>
                            <a:latin typeface="Cambria Math" panose="02040503050406030204" pitchFamily="18" charset="0"/>
                            <a:sym typeface="+mn-ea"/>
                          </a:rPr>
                          <m:t>𝑅</m:t>
                        </m:r>
                      </m:sub>
                    </m:sSub>
                  </m:oMath>
                </a14:m>
                <a:r>
                  <a:rPr lang="zh-CN" altLang="en-US" sz="2400" dirty="0" smtClean="0">
                    <a:sym typeface="+mn-ea"/>
                  </a:rPr>
                  <a:t>和</a:t>
                </a:r>
                <a:r>
                  <a:rPr lang="zh-CN" altLang="en-US" sz="2400" dirty="0">
                    <a:sym typeface="+mn-ea"/>
                  </a:rPr>
                  <a:t>签名者的私</a:t>
                </a:r>
                <a:r>
                  <a:rPr lang="zh-CN" altLang="en-US" sz="2400" dirty="0" smtClean="0">
                    <a:sym typeface="+mn-ea"/>
                  </a:rPr>
                  <a:t>钥</a:t>
                </a:r>
                <a14:m>
                  <m:oMath xmlns:m="http://schemas.openxmlformats.org/officeDocument/2006/math">
                    <m:sSub>
                      <m:sSubPr>
                        <m:ctrlPr>
                          <a:rPr lang="en-US" altLang="zh-CN" sz="2400" i="1">
                            <a:solidFill>
                              <a:prstClr val="black"/>
                            </a:solidFill>
                            <a:latin typeface="Cambria Math" panose="02040503050406030204" pitchFamily="18" charset="0"/>
                            <a:sym typeface="+mn-ea"/>
                          </a:rPr>
                        </m:ctrlPr>
                      </m:sSubPr>
                      <m:e>
                        <m:r>
                          <a:rPr lang="en-US" altLang="zh-CN" sz="2400" i="1">
                            <a:solidFill>
                              <a:prstClr val="black"/>
                            </a:solidFill>
                            <a:latin typeface="Cambria Math" panose="02040503050406030204" pitchFamily="18" charset="0"/>
                            <a:sym typeface="+mn-ea"/>
                          </a:rPr>
                          <m:t>𝑆𝐾</m:t>
                        </m:r>
                      </m:e>
                      <m:sub>
                        <m:r>
                          <a:rPr lang="en-US" altLang="zh-CN" sz="2400" i="1">
                            <a:solidFill>
                              <a:prstClr val="black"/>
                            </a:solidFill>
                            <a:latin typeface="Cambria Math" panose="02040503050406030204" pitchFamily="18" charset="0"/>
                            <a:sym typeface="+mn-ea"/>
                          </a:rPr>
                          <m:t>𝑆</m:t>
                        </m:r>
                      </m:sub>
                    </m:sSub>
                  </m:oMath>
                </a14:m>
                <a:r>
                  <a:rPr lang="zh-CN" altLang="en-US" sz="2400" dirty="0" smtClean="0">
                    <a:sym typeface="+mn-ea"/>
                  </a:rPr>
                  <a:t>，</a:t>
                </a:r>
                <a:r>
                  <a:rPr lang="zh-CN" altLang="en-US" sz="2400" dirty="0">
                    <a:sym typeface="+mn-ea"/>
                  </a:rPr>
                  <a:t>签名者用以下方法来生成消息m的一个签名:</a:t>
                </a:r>
              </a:p>
              <a:p>
                <a:pPr marL="0" indent="0">
                  <a:buNone/>
                </a:pPr>
                <a:r>
                  <a:rPr lang="zh-CN" altLang="en-US" sz="2400" dirty="0">
                    <a:sym typeface="+mn-ea"/>
                  </a:rPr>
                  <a:t>  </a:t>
                </a:r>
                <a:r>
                  <a:rPr lang="zh-CN" altLang="en-US" sz="2400" dirty="0" smtClean="0">
                    <a:sym typeface="+mn-ea"/>
                  </a:rPr>
                  <a:t>       (</a:t>
                </a:r>
                <a:r>
                  <a:rPr lang="zh-CN" altLang="en-US" sz="2400" dirty="0">
                    <a:sym typeface="+mn-ea"/>
                  </a:rPr>
                  <a:t>1)签名者选择一个随机元素</a:t>
                </a:r>
                <a:r>
                  <a:rPr lang="zh-CN" altLang="en-US" sz="2400" dirty="0" smtClean="0">
                    <a:latin typeface="Times New Roman" panose="02020603050405020304" pitchFamily="18" charset="0"/>
                    <a:cs typeface="Times New Roman" panose="02020603050405020304" pitchFamily="18" charset="0"/>
                    <a:sym typeface="+mn-ea"/>
                  </a:rPr>
                  <a:t>r。</a:t>
                </a:r>
                <a:endParaRPr lang="zh-CN" altLang="en-US" sz="2400" dirty="0">
                  <a:latin typeface="Times New Roman" panose="02020603050405020304" pitchFamily="18" charset="0"/>
                  <a:cs typeface="Times New Roman" panose="02020603050405020304" pitchFamily="18" charset="0"/>
                  <a:sym typeface="+mn-ea"/>
                </a:endParaRPr>
              </a:p>
              <a:p>
                <a:pPr marL="0" indent="0">
                  <a:buNone/>
                </a:pPr>
                <a:r>
                  <a:rPr lang="zh-CN" altLang="en-US" sz="2400" dirty="0">
                    <a:sym typeface="+mn-ea"/>
                  </a:rPr>
                  <a:t>  </a:t>
                </a:r>
                <a:r>
                  <a:rPr lang="zh-CN" altLang="en-US" sz="2400" dirty="0" smtClean="0">
                    <a:sym typeface="+mn-ea"/>
                  </a:rPr>
                  <a:t>       </a:t>
                </a:r>
                <a:r>
                  <a:rPr lang="zh-CN" altLang="en-US" sz="2400" dirty="0">
                    <a:sym typeface="+mn-ea"/>
                  </a:rPr>
                  <a:t>(2)根据掌握的变色龙哈希函数计算消息</a:t>
                </a:r>
                <a:r>
                  <a:rPr lang="zh-CN" altLang="en-US" sz="2400" dirty="0">
                    <a:latin typeface="Times New Roman" panose="02020603050405020304" pitchFamily="18" charset="0"/>
                    <a:cs typeface="Times New Roman" panose="02020603050405020304" pitchFamily="18" charset="0"/>
                    <a:sym typeface="+mn-ea"/>
                  </a:rPr>
                  <a:t>m</a:t>
                </a:r>
                <a:r>
                  <a:rPr lang="zh-CN" altLang="en-US" sz="2400" dirty="0">
                    <a:sym typeface="+mn-ea"/>
                  </a:rPr>
                  <a:t>的变色龙哈希值</a:t>
                </a:r>
                <a:r>
                  <a:rPr lang="zh-CN" altLang="en-US" sz="2400" dirty="0">
                    <a:latin typeface="Times New Roman" panose="02020603050405020304" pitchFamily="18" charset="0"/>
                    <a:cs typeface="Times New Roman" panose="02020603050405020304" pitchFamily="18" charset="0"/>
                    <a:sym typeface="+mn-ea"/>
                  </a:rPr>
                  <a:t>hash</a:t>
                </a:r>
                <a:r>
                  <a:rPr lang="zh-CN" altLang="en-US" sz="2400" dirty="0">
                    <a:sym typeface="+mn-ea"/>
                  </a:rPr>
                  <a:t>，其中</a:t>
                </a:r>
                <a:r>
                  <a:rPr lang="zh-CN" altLang="en-US" sz="2400" dirty="0">
                    <a:latin typeface="Times New Roman" panose="02020603050405020304" pitchFamily="18" charset="0"/>
                    <a:cs typeface="Times New Roman" panose="02020603050405020304" pitchFamily="18" charset="0"/>
                    <a:sym typeface="+mn-ea"/>
                  </a:rPr>
                  <a:t>hash =CHAM - HASH(m, r)</a:t>
                </a:r>
                <a:r>
                  <a:rPr lang="zh-CN" altLang="en-US" sz="2400" dirty="0">
                    <a:sym typeface="+mn-ea"/>
                  </a:rPr>
                  <a:t>，使用签名算法对得出的变色龙哈希值进行签名，得到消息</a:t>
                </a:r>
                <a:r>
                  <a:rPr lang="zh-CN" altLang="en-US" sz="2400" dirty="0">
                    <a:latin typeface="Times New Roman" panose="02020603050405020304" pitchFamily="18" charset="0"/>
                    <a:cs typeface="Times New Roman" panose="02020603050405020304" pitchFamily="18" charset="0"/>
                    <a:sym typeface="+mn-ea"/>
                  </a:rPr>
                  <a:t>m</a:t>
                </a:r>
                <a:r>
                  <a:rPr lang="zh-CN" altLang="en-US" sz="2400" dirty="0">
                    <a:sym typeface="+mn-ea"/>
                  </a:rPr>
                  <a:t>的变色龙</a:t>
                </a:r>
                <a:r>
                  <a:rPr lang="zh-CN" altLang="en-US" sz="2400" dirty="0" smtClean="0">
                    <a:sym typeface="+mn-ea"/>
                  </a:rPr>
                  <a:t>签名</a:t>
                </a:r>
                <a14:m>
                  <m:oMath xmlns:m="http://schemas.openxmlformats.org/officeDocument/2006/math">
                    <m:r>
                      <a:rPr lang="en-US" altLang="zh-CN" sz="2400" b="0" i="1" smtClean="0">
                        <a:latin typeface="Cambria Math" panose="02040503050406030204" pitchFamily="18" charset="0"/>
                        <a:sym typeface="+mn-ea"/>
                      </a:rPr>
                      <m:t>𝑠𝑖𝑔</m:t>
                    </m:r>
                  </m:oMath>
                </a14:m>
                <a:r>
                  <a:rPr lang="zh-CN" altLang="en-US" sz="2400" dirty="0" smtClean="0">
                    <a:sym typeface="+mn-ea"/>
                  </a:rPr>
                  <a:t>，其中</a:t>
                </a:r>
                <a14:m>
                  <m:oMath xmlns:m="http://schemas.openxmlformats.org/officeDocument/2006/math">
                    <m:r>
                      <a:rPr lang="en-US" altLang="zh-CN" sz="2400" b="0" i="1" smtClean="0">
                        <a:latin typeface="Cambria Math" panose="02040503050406030204" pitchFamily="18" charset="0"/>
                        <a:sym typeface="+mn-ea"/>
                      </a:rPr>
                      <m:t>𝑠𝑖𝑔</m:t>
                    </m:r>
                    <m:r>
                      <a:rPr lang="en-US" altLang="zh-CN" sz="2400" b="0" i="1" smtClean="0">
                        <a:latin typeface="Cambria Math" panose="02040503050406030204" pitchFamily="18" charset="0"/>
                        <a:sym typeface="+mn-ea"/>
                      </a:rPr>
                      <m:t>=</m:t>
                    </m:r>
                    <m:sSub>
                      <m:sSubPr>
                        <m:ctrlPr>
                          <a:rPr lang="en-US" altLang="zh-CN" sz="2400" b="0" i="1" smtClean="0">
                            <a:latin typeface="Cambria Math" panose="02040503050406030204" pitchFamily="18" charset="0"/>
                            <a:sym typeface="+mn-ea"/>
                          </a:rPr>
                        </m:ctrlPr>
                      </m:sSubPr>
                      <m:e>
                        <m:r>
                          <a:rPr lang="en-US" altLang="zh-CN" sz="2400" b="0" i="1" smtClean="0">
                            <a:latin typeface="Cambria Math" panose="02040503050406030204" pitchFamily="18" charset="0"/>
                            <a:sym typeface="+mn-ea"/>
                          </a:rPr>
                          <m:t>𝑆𝐼𝐺𝑁</m:t>
                        </m:r>
                      </m:e>
                      <m:sub>
                        <m:r>
                          <a:rPr lang="en-US" altLang="zh-CN" sz="2400" b="0" i="1" smtClean="0">
                            <a:latin typeface="Cambria Math" panose="02040503050406030204" pitchFamily="18" charset="0"/>
                            <a:sym typeface="+mn-ea"/>
                          </a:rPr>
                          <m:t>𝑆</m:t>
                        </m:r>
                      </m:sub>
                    </m:sSub>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h𝑎𝑠h</m:t>
                    </m:r>
                    <m:r>
                      <a:rPr lang="en-US" altLang="zh-CN" sz="2400" b="0" i="1" smtClean="0">
                        <a:latin typeface="Cambria Math" panose="02040503050406030204" pitchFamily="18" charset="0"/>
                        <a:sym typeface="+mn-ea"/>
                      </a:rPr>
                      <m:t>)</m:t>
                    </m:r>
                  </m:oMath>
                </a14:m>
                <a:r>
                  <a:rPr lang="zh-CN" altLang="en-US" sz="2400" dirty="0" smtClean="0">
                    <a:sym typeface="+mn-ea"/>
                  </a:rPr>
                  <a:t>。</a:t>
                </a:r>
                <a:endParaRPr lang="zh-CN" altLang="en-US" sz="2400" dirty="0">
                  <a:sym typeface="+mn-ea"/>
                </a:endParaRPr>
              </a:p>
              <a:p>
                <a:pPr marL="0" indent="0">
                  <a:buNone/>
                </a:pPr>
                <a:r>
                  <a:rPr lang="zh-CN" altLang="en-US" sz="2400" dirty="0">
                    <a:sym typeface="+mn-ea"/>
                  </a:rPr>
                  <a:t>  </a:t>
                </a:r>
                <a:r>
                  <a:rPr lang="zh-CN" altLang="en-US" sz="2400" dirty="0" smtClean="0">
                    <a:sym typeface="+mn-ea"/>
                  </a:rPr>
                  <a:t>       </a:t>
                </a:r>
                <a:r>
                  <a:rPr lang="zh-CN" altLang="en-US" sz="2400" dirty="0">
                    <a:sym typeface="+mn-ea"/>
                  </a:rPr>
                  <a:t>(3)签名者将得到的签名以及原始消息</a:t>
                </a:r>
                <a:r>
                  <a:rPr lang="zh-CN" altLang="en-US" sz="2400" dirty="0">
                    <a:latin typeface="Times New Roman" panose="02020603050405020304" pitchFamily="18" charset="0"/>
                    <a:cs typeface="Times New Roman" panose="02020603050405020304" pitchFamily="18" charset="0"/>
                    <a:sym typeface="+mn-ea"/>
                  </a:rPr>
                  <a:t>m</a:t>
                </a:r>
                <a:r>
                  <a:rPr lang="zh-CN" altLang="en-US" sz="2400" dirty="0" smtClean="0">
                    <a:sym typeface="+mn-ea"/>
                  </a:rPr>
                  <a:t>一起给</a:t>
                </a:r>
                <a:r>
                  <a:rPr lang="zh-CN" altLang="en-US" sz="2400" dirty="0">
                    <a:sym typeface="+mn-ea"/>
                  </a:rPr>
                  <a:t>签名的接收者</a:t>
                </a:r>
                <a:r>
                  <a:rPr lang="zh-CN" altLang="en-US" sz="2400" dirty="0" smtClean="0">
                    <a:latin typeface="Times New Roman" panose="02020603050405020304" pitchFamily="18" charset="0"/>
                    <a:cs typeface="Times New Roman" panose="02020603050405020304" pitchFamily="18" charset="0"/>
                    <a:sym typeface="+mn-ea"/>
                  </a:rPr>
                  <a:t>R</a:t>
                </a:r>
                <a:r>
                  <a:rPr lang="en-US" altLang="zh-CN" sz="2400" dirty="0" smtClean="0">
                    <a:latin typeface="Times New Roman" panose="02020603050405020304" pitchFamily="18" charset="0"/>
                    <a:cs typeface="Times New Roman" panose="02020603050405020304" pitchFamily="18" charset="0"/>
                    <a:sym typeface="+mn-ea"/>
                  </a:rPr>
                  <a:t>,</a:t>
                </a:r>
                <a:r>
                  <a:rPr lang="zh-CN" altLang="en-US" sz="2400" dirty="0" smtClean="0">
                    <a:sym typeface="+mn-ea"/>
                  </a:rPr>
                  <a:t> </a:t>
                </a:r>
                <a:r>
                  <a:rPr lang="zh-CN" altLang="en-US" sz="2400" dirty="0">
                    <a:latin typeface="Times New Roman" panose="02020603050405020304" pitchFamily="18" charset="0"/>
                    <a:cs typeface="Times New Roman" panose="02020603050405020304" pitchFamily="18" charset="0"/>
                    <a:sym typeface="+mn-ea"/>
                  </a:rPr>
                  <a:t>R</a:t>
                </a:r>
                <a:r>
                  <a:rPr lang="zh-CN" altLang="en-US" sz="2400" dirty="0">
                    <a:sym typeface="+mn-ea"/>
                  </a:rPr>
                  <a:t>收到</a:t>
                </a:r>
                <a:r>
                  <a:rPr lang="zh-CN" altLang="en-US" sz="2400" dirty="0" smtClean="0">
                    <a:sym typeface="+mn-ea"/>
                  </a:rPr>
                  <a:t>三元组</a:t>
                </a:r>
                <a:r>
                  <a:rPr lang="en-US" altLang="zh-CN" sz="2400" dirty="0" smtClean="0">
                    <a:sym typeface="+mn-ea"/>
                  </a:rPr>
                  <a:t>SIG</a:t>
                </a:r>
                <a14:m>
                  <m:oMath xmlns:m="http://schemas.openxmlformats.org/officeDocument/2006/math">
                    <m:d>
                      <m:dPr>
                        <m:ctrlPr>
                          <a:rPr lang="en-US" altLang="zh-CN" sz="2400" b="0" i="1" smtClean="0">
                            <a:latin typeface="Cambria Math" panose="02040503050406030204" pitchFamily="18" charset="0"/>
                            <a:sym typeface="+mn-ea"/>
                          </a:rPr>
                        </m:ctrlPr>
                      </m:dPr>
                      <m:e>
                        <m:r>
                          <a:rPr lang="en-US" altLang="zh-CN" sz="2400" b="0" i="1" smtClean="0">
                            <a:latin typeface="Cambria Math" panose="02040503050406030204" pitchFamily="18" charset="0"/>
                            <a:sym typeface="+mn-ea"/>
                          </a:rPr>
                          <m:t>𝑚</m:t>
                        </m:r>
                      </m:e>
                    </m:d>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𝑚</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𝑟</m:t>
                    </m:r>
                    <m:r>
                      <a:rPr lang="en-US" altLang="zh-CN" sz="2400" b="0" i="1" smtClean="0">
                        <a:latin typeface="Cambria Math" panose="02040503050406030204" pitchFamily="18" charset="0"/>
                        <a:sym typeface="+mn-ea"/>
                      </a:rPr>
                      <m:t>,</m:t>
                    </m:r>
                    <m:r>
                      <a:rPr lang="en-US" altLang="zh-CN" sz="2400" b="0" i="1" smtClean="0">
                        <a:latin typeface="Cambria Math" panose="02040503050406030204" pitchFamily="18" charset="0"/>
                        <a:sym typeface="+mn-ea"/>
                      </a:rPr>
                      <m:t>𝑠𝑖𝑔</m:t>
                    </m:r>
                    <m:r>
                      <a:rPr lang="en-US" altLang="zh-CN" sz="2400" b="0" i="1" smtClean="0">
                        <a:latin typeface="Cambria Math" panose="02040503050406030204" pitchFamily="18" charset="0"/>
                        <a:sym typeface="+mn-ea"/>
                      </a:rPr>
                      <m:t>)</m:t>
                    </m:r>
                  </m:oMath>
                </a14:m>
                <a:r>
                  <a:rPr lang="zh-CN" altLang="en-US" sz="2400" dirty="0" smtClean="0">
                    <a:sym typeface="+mn-ea"/>
                  </a:rPr>
                  <a:t>。</a:t>
                </a:r>
                <a:endParaRPr lang="zh-CN" altLang="en-US" sz="2400" dirty="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199" y="1458595"/>
                <a:ext cx="10837545" cy="4718685"/>
              </a:xfrm>
              <a:blipFill rotWithShape="0">
                <a:blip r:embed="rId1"/>
                <a:stretch>
                  <a:fillRect l="-844" t="-2326" r="-169"/>
                </a:stretch>
              </a:blipFill>
            </p:spPr>
            <p:txBody>
              <a:bodyPr/>
              <a:lstStyle/>
              <a:p>
                <a:r>
                  <a:rPr lang="zh-CN" altLang="en-US">
                    <a:noFill/>
                  </a:rPr>
                  <a:t> </a:t>
                </a:r>
                <a:endParaRPr lang="zh-CN" altLang="en-US">
                  <a:noFill/>
                </a:endParaRPr>
              </a:p>
            </p:txBody>
          </p:sp>
        </mc:Fallback>
      </mc:AlternateContent>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0" y="133985"/>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0890" y="381635"/>
            <a:ext cx="9831070" cy="643255"/>
          </a:xfrm>
          <a:solidFill>
            <a:schemeClr val="bg1"/>
          </a:solidFill>
        </p:spPr>
        <p:txBody>
          <a:bodyPr>
            <a:normAutofit fontScale="90000"/>
          </a:bodyPr>
          <a:lstStyle/>
          <a:p>
            <a:pPr algn="l"/>
            <a:r>
              <a:rPr lang="en-US" altLang="zh-CN" sz="2800" dirty="0"/>
              <a:t>                                                                                                                      </a:t>
            </a:r>
            <a:br>
              <a:rPr lang="en-US" altLang="zh-CN" sz="2800" dirty="0"/>
            </a:br>
            <a:r>
              <a:rPr lang="en-US" altLang="zh-CN" sz="2800" dirty="0"/>
              <a:t>                                                                                                                        </a:t>
            </a:r>
            <a:r>
              <a:rPr lang="en-US" altLang="zh-CN" sz="3555" dirty="0"/>
              <a:t> </a:t>
            </a:r>
            <a:r>
              <a:rPr lang="zh-CN" altLang="en-US" sz="3555" dirty="0">
                <a:solidFill>
                  <a:schemeClr val="tx1"/>
                </a:solidFill>
                <a:effectLst>
                  <a:outerShdw blurRad="38100" dist="19050" dir="2700000" algn="tl" rotWithShape="0">
                    <a:schemeClr val="dk1">
                      <a:alpha val="40000"/>
                    </a:schemeClr>
                  </a:outerShdw>
                </a:effectLst>
              </a:rPr>
              <a:t>背景</a:t>
            </a:r>
            <a:r>
              <a:rPr lang="zh-CN" altLang="en-US" sz="2800" dirty="0">
                <a:solidFill>
                  <a:schemeClr val="tx1"/>
                </a:solidFill>
                <a:latin typeface="+mn-ea"/>
                <a:ea typeface="+mn-ea"/>
              </a:rPr>
              <a:t> </a:t>
            </a:r>
            <a:r>
              <a:rPr lang="zh-CN" altLang="en-US" sz="2800" dirty="0">
                <a:solidFill>
                  <a:schemeClr val="bg1"/>
                </a:solidFill>
                <a:latin typeface="+mn-ea"/>
                <a:ea typeface="+mn-ea"/>
              </a:rPr>
              <a:t>  </a:t>
            </a:r>
            <a:r>
              <a:rPr lang="en-US" altLang="zh-CN" sz="2800" dirty="0">
                <a:solidFill>
                  <a:schemeClr val="bg1"/>
                </a:solidFill>
                <a:latin typeface="+mn-ea"/>
                <a:ea typeface="+mn-ea"/>
              </a:rPr>
              <a:t>   </a:t>
            </a:r>
            <a:r>
              <a:rPr lang="zh-CN" altLang="en-US" sz="2800" dirty="0">
                <a:solidFill>
                  <a:schemeClr val="bg1"/>
                </a:solidFill>
                <a:latin typeface="+mn-ea"/>
                <a:ea typeface="+mn-ea"/>
              </a:rPr>
              <a:t>背景</a:t>
            </a:r>
            <a:r>
              <a:rPr lang="en-US" altLang="zh-CN" sz="2800" dirty="0">
                <a:solidFill>
                  <a:schemeClr val="bg1"/>
                </a:solidFill>
                <a:latin typeface="+mn-ea"/>
                <a:ea typeface="+mn-ea"/>
              </a:rPr>
              <a:t>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267004"/>
            <a:ext cx="10515600" cy="4734560"/>
          </a:xfrm>
        </p:spPr>
        <p:txBody>
          <a:bodyPr>
            <a:noAutofit/>
          </a:bodyPr>
          <a:lstStyle/>
          <a:p>
            <a:r>
              <a:rPr lang="zh-CN" altLang="en-US" sz="2400" dirty="0" smtClean="0"/>
              <a:t>        </a:t>
            </a:r>
            <a:r>
              <a:rPr lang="zh-CN" altLang="en-US" sz="2800" dirty="0"/>
              <a:t> </a:t>
            </a:r>
            <a:r>
              <a:rPr lang="zh-CN" altLang="en-US" sz="2400" dirty="0"/>
              <a:t>公司和客户之间典型的商业往来要包括各方对一些协约、合同的承诺。数字签名可以在一些潜在争端发生时提供不可否认性。但是数字签名也允许任意方对外揭示并证明其他方的承诺。在许多商业环境中是不希望这样的。很多例子表明需要保证机密性、隐私性，阻止协约、合同等被第三方甚至接收者任意传播。</a:t>
            </a:r>
            <a:endParaRPr lang="zh-CN" altLang="en-US" sz="2400" dirty="0"/>
          </a:p>
          <a:p>
            <a:r>
              <a:rPr lang="zh-CN" altLang="en-US" sz="2400" dirty="0"/>
              <a:t>        </a:t>
            </a:r>
            <a:r>
              <a:rPr lang="zh-CN" altLang="en-US" sz="2400" dirty="0">
                <a:sym typeface="+mn-ea"/>
              </a:rPr>
              <a:t> 普通的数字签名具有可验证性，即任何人利用签名者的公钥都可验证某个签名是否是对某个消息的签名。因此签名可以被任何人随意传播。这个性质使得数字签名适用于诸如公布消息、颁发公钥证书等场合。但在签署健康证明、税单、遗嘱等一些商业或个人的敏感消息时，并不适用。在这些情形下，只要相关人员可以验证签名就够了，所以有必要对验证做必要的限制以防止签名可能被滥用，从而保护签名人的隐私。这就是数字签名体制中可验证性和隐私性之间的矛盾。</a:t>
            </a:r>
            <a:endParaRPr lang="zh-CN" altLang="en-US" sz="2400" dirty="0"/>
          </a:p>
          <a:p>
            <a:r>
              <a:rPr lang="zh-CN" altLang="en-US" sz="2400" dirty="0"/>
              <a:t>         </a:t>
            </a:r>
            <a:r>
              <a:rPr lang="zh-CN" altLang="en-US" sz="2400" dirty="0" smtClean="0"/>
              <a:t>解决该问题时，引入了不可否认签名。        </a:t>
            </a:r>
            <a:endParaRPr lang="zh-CN" altLang="en-US" sz="2400" dirty="0"/>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142875" y="266700"/>
            <a:ext cx="3608070" cy="874430"/>
            <a:chOff x="820" y="783"/>
            <a:chExt cx="5682" cy="1383"/>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13"/>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58595"/>
            <a:ext cx="10515600" cy="4718685"/>
          </a:xfrm>
        </p:spPr>
        <p:txBody>
          <a:bodyPr>
            <a:normAutofit/>
          </a:bodyPr>
          <a:lstStyle/>
          <a:p>
            <a:r>
              <a:rPr lang="zh-CN" altLang="en-US" dirty="0" smtClean="0">
                <a:sym typeface="+mn-ea"/>
              </a:rPr>
              <a:t>变色龙</a:t>
            </a:r>
            <a:r>
              <a:rPr lang="zh-CN" altLang="en-US" dirty="0">
                <a:sym typeface="+mn-ea"/>
              </a:rPr>
              <a:t>签名的验证</a:t>
            </a:r>
            <a:endParaRPr lang="zh-CN" altLang="en-US" dirty="0">
              <a:sym typeface="+mn-ea"/>
            </a:endParaRPr>
          </a:p>
          <a:p>
            <a:pPr marL="0" indent="0">
              <a:buNone/>
            </a:pPr>
            <a:r>
              <a:rPr lang="zh-CN" altLang="en-US" dirty="0" smtClean="0">
                <a:sym typeface="+mn-ea"/>
              </a:rPr>
              <a:t>       </a:t>
            </a:r>
            <a:r>
              <a:rPr lang="zh-CN" altLang="en-US" sz="2500" dirty="0" smtClean="0">
                <a:sym typeface="+mn-ea"/>
              </a:rPr>
              <a:t>（</a:t>
            </a:r>
            <a:r>
              <a:rPr lang="en-US" altLang="zh-CN" sz="2500" dirty="0" smtClean="0">
                <a:sym typeface="+mn-ea"/>
              </a:rPr>
              <a:t>1</a:t>
            </a:r>
            <a:r>
              <a:rPr lang="zh-CN" altLang="en-US" sz="2500" dirty="0" smtClean="0">
                <a:sym typeface="+mn-ea"/>
              </a:rPr>
              <a:t>）根据</a:t>
            </a:r>
            <a:r>
              <a:rPr lang="zh-CN" altLang="en-US" sz="2500" dirty="0">
                <a:sym typeface="+mn-ea"/>
              </a:rPr>
              <a:t>接收到的三元组，接收者首先使用变色龙哈希函数去计算消息</a:t>
            </a:r>
            <a:r>
              <a:rPr lang="zh-CN" altLang="en-US" sz="2500" dirty="0">
                <a:latin typeface="Times New Roman" panose="02020603050405020304" pitchFamily="18" charset="0"/>
                <a:cs typeface="Times New Roman" panose="02020603050405020304" pitchFamily="18" charset="0"/>
                <a:sym typeface="+mn-ea"/>
              </a:rPr>
              <a:t>m</a:t>
            </a:r>
            <a:r>
              <a:rPr lang="zh-CN" altLang="en-US" sz="2500" dirty="0">
                <a:sym typeface="+mn-ea"/>
              </a:rPr>
              <a:t>的变色龙哈希</a:t>
            </a:r>
            <a:r>
              <a:rPr lang="zh-CN" altLang="en-US" sz="2500" dirty="0" smtClean="0">
                <a:sym typeface="+mn-ea"/>
              </a:rPr>
              <a:t>值</a:t>
            </a:r>
            <a:r>
              <a:rPr lang="zh-CN" altLang="en-US" sz="2500" dirty="0">
                <a:sym typeface="+mn-ea"/>
              </a:rPr>
              <a:t>。</a:t>
            </a:r>
            <a:endParaRPr lang="en-US" altLang="zh-CN" sz="2500" dirty="0" smtClean="0">
              <a:sym typeface="+mn-ea"/>
            </a:endParaRPr>
          </a:p>
          <a:p>
            <a:pPr marL="0" indent="0">
              <a:buNone/>
            </a:pPr>
            <a:r>
              <a:rPr lang="en-US" altLang="zh-CN" sz="2500" dirty="0">
                <a:sym typeface="+mn-ea"/>
              </a:rPr>
              <a:t> </a:t>
            </a:r>
            <a:r>
              <a:rPr lang="en-US" altLang="zh-CN" sz="2500" dirty="0" smtClean="0">
                <a:sym typeface="+mn-ea"/>
              </a:rPr>
              <a:t>       </a:t>
            </a:r>
            <a:r>
              <a:rPr lang="zh-CN" altLang="en-US" sz="2500" dirty="0" smtClean="0">
                <a:sym typeface="+mn-ea"/>
              </a:rPr>
              <a:t>（</a:t>
            </a:r>
            <a:r>
              <a:rPr lang="en-US" altLang="zh-CN" sz="2500" dirty="0" smtClean="0">
                <a:sym typeface="+mn-ea"/>
              </a:rPr>
              <a:t>2</a:t>
            </a:r>
            <a:r>
              <a:rPr lang="zh-CN" altLang="en-US" sz="2500" dirty="0" smtClean="0">
                <a:sym typeface="+mn-ea"/>
              </a:rPr>
              <a:t>）使用</a:t>
            </a:r>
            <a:r>
              <a:rPr lang="zh-CN" altLang="en-US" sz="2500" dirty="0">
                <a:sym typeface="+mn-ea"/>
              </a:rPr>
              <a:t>签名者的公钥打开得到的字符串</a:t>
            </a:r>
            <a:r>
              <a:rPr lang="zh-CN" altLang="en-US" sz="2500" dirty="0" smtClean="0">
                <a:latin typeface="Times New Roman" panose="02020603050405020304" pitchFamily="18" charset="0"/>
                <a:cs typeface="Times New Roman" panose="02020603050405020304" pitchFamily="18" charset="0"/>
                <a:sym typeface="+mn-ea"/>
              </a:rPr>
              <a:t>sig。</a:t>
            </a:r>
            <a:endParaRPr lang="en-US" altLang="zh-CN" sz="2500" dirty="0" smtClean="0">
              <a:latin typeface="Times New Roman" panose="02020603050405020304" pitchFamily="18" charset="0"/>
              <a:cs typeface="Times New Roman" panose="02020603050405020304" pitchFamily="18" charset="0"/>
              <a:sym typeface="+mn-ea"/>
            </a:endParaRPr>
          </a:p>
          <a:p>
            <a:pPr marL="0" indent="0">
              <a:buNone/>
            </a:pPr>
            <a:r>
              <a:rPr lang="en-US" altLang="zh-CN" sz="2500" dirty="0">
                <a:latin typeface="Times New Roman" panose="02020603050405020304" pitchFamily="18" charset="0"/>
                <a:cs typeface="Times New Roman" panose="02020603050405020304" pitchFamily="18" charset="0"/>
                <a:sym typeface="+mn-ea"/>
              </a:rPr>
              <a:t> </a:t>
            </a:r>
            <a:r>
              <a:rPr lang="en-US" altLang="zh-CN" sz="2500" dirty="0" smtClean="0">
                <a:latin typeface="Times New Roman" panose="02020603050405020304" pitchFamily="18" charset="0"/>
                <a:cs typeface="Times New Roman" panose="02020603050405020304" pitchFamily="18" charset="0"/>
                <a:sym typeface="+mn-ea"/>
              </a:rPr>
              <a:t>      </a:t>
            </a:r>
            <a:r>
              <a:rPr lang="zh-CN" altLang="en-US" sz="2500" dirty="0" smtClean="0">
                <a:sym typeface="+mn-ea"/>
              </a:rPr>
              <a:t>（</a:t>
            </a:r>
            <a:r>
              <a:rPr lang="en-US" altLang="zh-CN" sz="2500" dirty="0" smtClean="0">
                <a:sym typeface="+mn-ea"/>
              </a:rPr>
              <a:t>3</a:t>
            </a:r>
            <a:r>
              <a:rPr lang="zh-CN" altLang="en-US" sz="2500" dirty="0" smtClean="0">
                <a:sym typeface="+mn-ea"/>
              </a:rPr>
              <a:t>）验证</a:t>
            </a:r>
            <a:r>
              <a:rPr lang="zh-CN" altLang="en-US" sz="2500" dirty="0">
                <a:latin typeface="Times New Roman" panose="02020603050405020304" pitchFamily="18" charset="0"/>
                <a:cs typeface="Times New Roman" panose="02020603050405020304" pitchFamily="18" charset="0"/>
                <a:sym typeface="+mn-ea"/>
              </a:rPr>
              <a:t>sig</a:t>
            </a:r>
            <a:r>
              <a:rPr lang="zh-CN" altLang="en-US" sz="2500" dirty="0">
                <a:sym typeface="+mn-ea"/>
              </a:rPr>
              <a:t>是否为签名者</a:t>
            </a:r>
            <a:r>
              <a:rPr lang="zh-CN" altLang="en-US" sz="2500" dirty="0">
                <a:latin typeface="Times New Roman" panose="02020603050405020304" pitchFamily="18" charset="0"/>
                <a:cs typeface="Times New Roman" panose="02020603050405020304" pitchFamily="18" charset="0"/>
                <a:sym typeface="+mn-ea"/>
              </a:rPr>
              <a:t>S</a:t>
            </a:r>
            <a:r>
              <a:rPr lang="zh-CN" altLang="en-US" sz="2500" dirty="0">
                <a:sym typeface="+mn-ea"/>
              </a:rPr>
              <a:t>对变色龙哈希值</a:t>
            </a:r>
            <a:r>
              <a:rPr lang="zh-CN" altLang="en-US" sz="2500" dirty="0">
                <a:latin typeface="Times New Roman" panose="02020603050405020304" pitchFamily="18" charset="0"/>
                <a:cs typeface="Times New Roman" panose="02020603050405020304" pitchFamily="18" charset="0"/>
                <a:sym typeface="+mn-ea"/>
              </a:rPr>
              <a:t>hash</a:t>
            </a:r>
            <a:r>
              <a:rPr lang="zh-CN" altLang="en-US" sz="2500" dirty="0">
                <a:sym typeface="+mn-ea"/>
              </a:rPr>
              <a:t>的一个有效的签名，如果验证成功，那么这个签名就是一个有效的变色龙签名，否则，签名无效</a:t>
            </a:r>
            <a:r>
              <a:rPr lang="zh-CN" altLang="en-US" sz="2500" dirty="0" smtClean="0">
                <a:sym typeface="+mn-ea"/>
              </a:rPr>
              <a:t>。</a:t>
            </a:r>
            <a:endParaRPr lang="en-US" altLang="zh-CN" sz="2500" dirty="0" smtClean="0">
              <a:sym typeface="+mn-ea"/>
            </a:endParaRPr>
          </a:p>
          <a:p>
            <a:pPr marL="0" indent="0">
              <a:buNone/>
            </a:pPr>
            <a:r>
              <a:rPr lang="en-US" altLang="zh-CN" sz="2500" dirty="0">
                <a:sym typeface="+mn-ea"/>
              </a:rPr>
              <a:t> </a:t>
            </a:r>
            <a:r>
              <a:rPr lang="en-US" altLang="zh-CN" sz="2500" dirty="0" smtClean="0">
                <a:sym typeface="+mn-ea"/>
              </a:rPr>
              <a:t>        </a:t>
            </a:r>
            <a:r>
              <a:rPr lang="zh-CN" altLang="en-US" sz="2500" dirty="0" smtClean="0">
                <a:sym typeface="+mn-ea"/>
              </a:rPr>
              <a:t>此次</a:t>
            </a:r>
            <a:r>
              <a:rPr lang="zh-CN" altLang="en-US" sz="2500" dirty="0">
                <a:sym typeface="+mn-ea"/>
              </a:rPr>
              <a:t>验证结果仅对接收者有效，对于任何第三方来说，验证成功并不代表此签名就是签名者对应的消息的签名，因为接收者掌握着陷门信息，他可以在不改变输出的情况下任意的改变输入，也就是说这个签名有可能是接收者自己生成的。</a:t>
            </a:r>
            <a:endParaRPr lang="zh-CN" altLang="en-US" sz="2500" dirty="0">
              <a:sym typeface="+mn-ea"/>
            </a:endParaRPr>
          </a:p>
          <a:p>
            <a:pPr marL="0" indent="0">
              <a:buNone/>
            </a:pP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0" y="150495"/>
            <a:ext cx="3607435" cy="873760"/>
            <a:chOff x="820" y="783"/>
            <a:chExt cx="5681" cy="1376"/>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07080"/>
                <a:ext cx="10515600" cy="4718685"/>
              </a:xfrm>
            </p:spPr>
            <p:txBody>
              <a:bodyPr>
                <a:noAutofit/>
              </a:bodyPr>
              <a:lstStyle/>
              <a:p>
                <a:r>
                  <a:rPr lang="zh-CN" altLang="en-US" sz="2600" dirty="0" smtClean="0">
                    <a:sym typeface="+mn-ea"/>
                  </a:rPr>
                  <a:t>争执</a:t>
                </a:r>
                <a:r>
                  <a:rPr lang="zh-CN" altLang="en-US" sz="2600" dirty="0">
                    <a:sym typeface="+mn-ea"/>
                  </a:rPr>
                  <a:t>处理</a:t>
                </a:r>
              </a:p>
              <a:p>
                <a:pPr marL="0" indent="0">
                  <a:buNone/>
                </a:pPr>
                <a:r>
                  <a:rPr lang="zh-CN" altLang="en-US" sz="2600" dirty="0">
                    <a:sym typeface="+mn-ea"/>
                  </a:rPr>
                  <a:t>        当签名者和接收者对签名的有效性存在争议时，可以向一个权威的仲裁者</a:t>
                </a:r>
                <a:r>
                  <a:rPr lang="zh-CN" altLang="en-US" sz="2600" dirty="0">
                    <a:latin typeface="Times New Roman" panose="02020603050405020304" pitchFamily="18" charset="0"/>
                    <a:cs typeface="Times New Roman" panose="02020603050405020304" pitchFamily="18" charset="0"/>
                    <a:sym typeface="+mn-ea"/>
                  </a:rPr>
                  <a:t>J</a:t>
                </a:r>
                <a:r>
                  <a:rPr lang="zh-CN" altLang="en-US" sz="2600" dirty="0">
                    <a:sym typeface="+mn-ea"/>
                  </a:rPr>
                  <a:t>申请仲裁</a:t>
                </a:r>
                <a:r>
                  <a:rPr lang="zh-CN" altLang="en-US" sz="2600" dirty="0" smtClean="0">
                    <a:sym typeface="+mn-ea"/>
                  </a:rPr>
                  <a:t>，仲裁</a:t>
                </a:r>
                <a:r>
                  <a:rPr lang="zh-CN" altLang="en-US" sz="2600" dirty="0">
                    <a:sym typeface="+mn-ea"/>
                  </a:rPr>
                  <a:t>者从</a:t>
                </a:r>
                <a:r>
                  <a:rPr lang="zh-CN" altLang="en-US" sz="2600" dirty="0">
                    <a:latin typeface="Times New Roman" panose="02020603050405020304" pitchFamily="18" charset="0"/>
                    <a:cs typeface="Times New Roman" panose="02020603050405020304" pitchFamily="18" charset="0"/>
                    <a:sym typeface="+mn-ea"/>
                  </a:rPr>
                  <a:t>R</a:t>
                </a:r>
                <a:r>
                  <a:rPr lang="zh-CN" altLang="en-US" sz="2600" dirty="0">
                    <a:sym typeface="+mn-ea"/>
                  </a:rPr>
                  <a:t>那里得到三元组</a:t>
                </a:r>
                <a:r>
                  <a:rPr lang="en-US" altLang="zh-CN" sz="2600" dirty="0">
                    <a:sym typeface="+mn-ea"/>
                  </a:rPr>
                  <a:t>SIG</a:t>
                </a:r>
                <a14:m>
                  <m:oMath xmlns:m="http://schemas.openxmlformats.org/officeDocument/2006/math">
                    <m:d>
                      <m:dPr>
                        <m:ctrlPr>
                          <a:rPr lang="en-US" altLang="zh-CN" sz="2600" i="1">
                            <a:latin typeface="Cambria Math" panose="02040503050406030204" pitchFamily="18" charset="0"/>
                            <a:sym typeface="+mn-ea"/>
                          </a:rPr>
                        </m:ctrlPr>
                      </m:dPr>
                      <m:e>
                        <m:r>
                          <a:rPr lang="en-US" altLang="zh-CN" sz="2600">
                            <a:latin typeface="Cambria Math" panose="02040503050406030204" pitchFamily="18" charset="0"/>
                            <a:sym typeface="+mn-ea"/>
                          </a:rPr>
                          <m:t>𝑚</m:t>
                        </m:r>
                      </m:e>
                    </m:d>
                    <m:r>
                      <a:rPr lang="en-US" altLang="zh-CN" sz="2600">
                        <a:latin typeface="Cambria Math" panose="02040503050406030204" pitchFamily="18" charset="0"/>
                        <a:sym typeface="+mn-ea"/>
                      </a:rPr>
                      <m:t>=(</m:t>
                    </m:r>
                    <m:r>
                      <a:rPr lang="en-US" altLang="zh-CN" sz="2600">
                        <a:latin typeface="Cambria Math" panose="02040503050406030204" pitchFamily="18" charset="0"/>
                        <a:sym typeface="+mn-ea"/>
                      </a:rPr>
                      <m:t>𝑚</m:t>
                    </m:r>
                    <m:r>
                      <a:rPr lang="en-US" altLang="zh-CN" sz="2600">
                        <a:latin typeface="Cambria Math" panose="02040503050406030204" pitchFamily="18" charset="0"/>
                        <a:sym typeface="+mn-ea"/>
                      </a:rPr>
                      <m:t>,</m:t>
                    </m:r>
                    <m:r>
                      <a:rPr lang="en-US" altLang="zh-CN" sz="2600">
                        <a:latin typeface="Cambria Math" panose="02040503050406030204" pitchFamily="18" charset="0"/>
                        <a:sym typeface="+mn-ea"/>
                      </a:rPr>
                      <m:t>𝑟</m:t>
                    </m:r>
                    <m:r>
                      <a:rPr lang="en-US" altLang="zh-CN" sz="2600">
                        <a:latin typeface="Cambria Math" panose="02040503050406030204" pitchFamily="18" charset="0"/>
                        <a:sym typeface="+mn-ea"/>
                      </a:rPr>
                      <m:t>,</m:t>
                    </m:r>
                    <m:r>
                      <a:rPr lang="en-US" altLang="zh-CN" sz="2600">
                        <a:latin typeface="Cambria Math" panose="02040503050406030204" pitchFamily="18" charset="0"/>
                        <a:sym typeface="+mn-ea"/>
                      </a:rPr>
                      <m:t>𝑠𝑖𝑔</m:t>
                    </m:r>
                    <m:r>
                      <a:rPr lang="en-US" altLang="zh-CN" sz="2600">
                        <a:latin typeface="Cambria Math" panose="02040503050406030204" pitchFamily="18" charset="0"/>
                        <a:sym typeface="+mn-ea"/>
                      </a:rPr>
                      <m:t>)</m:t>
                    </m:r>
                  </m:oMath>
                </a14:m>
                <a:r>
                  <a:rPr lang="zh-CN" altLang="en-US" sz="2600" dirty="0">
                    <a:sym typeface="+mn-ea"/>
                  </a:rPr>
                  <a:t>之后，通过以下几步来完成对签名的鉴定:</a:t>
                </a:r>
              </a:p>
              <a:p>
                <a:pPr marL="0" indent="0">
                  <a:buNone/>
                </a:pPr>
                <a:r>
                  <a:rPr lang="zh-CN" altLang="en-US" sz="2600" dirty="0">
                    <a:sym typeface="+mn-ea"/>
                  </a:rPr>
                  <a:t>         (1)仲裁者</a:t>
                </a:r>
                <a:r>
                  <a:rPr lang="zh-CN" altLang="en-US" sz="2600" dirty="0">
                    <a:latin typeface="Times New Roman" panose="02020603050405020304" pitchFamily="18" charset="0"/>
                    <a:cs typeface="Times New Roman" panose="02020603050405020304" pitchFamily="18" charset="0"/>
                    <a:sym typeface="+mn-ea"/>
                  </a:rPr>
                  <a:t>J</a:t>
                </a:r>
                <a:r>
                  <a:rPr lang="zh-CN" altLang="en-US" sz="2600" dirty="0" smtClean="0">
                    <a:sym typeface="+mn-ea"/>
                  </a:rPr>
                  <a:t>将函数</a:t>
                </a:r>
                <a:r>
                  <a:rPr lang="zh-CN" altLang="en-US" sz="2600" dirty="0">
                    <a:sym typeface="+mn-ea"/>
                  </a:rPr>
                  <a:t>CHAM-</a:t>
                </a:r>
                <a:r>
                  <a:rPr lang="en-US" altLang="zh-CN" sz="2600" dirty="0">
                    <a:sym typeface="+mn-ea"/>
                  </a:rPr>
                  <a:t>V</a:t>
                </a:r>
                <a:r>
                  <a:rPr lang="zh-CN" altLang="en-US" sz="2600" dirty="0">
                    <a:sym typeface="+mn-ea"/>
                  </a:rPr>
                  <a:t>ER应用到三元组</a:t>
                </a:r>
                <a:r>
                  <a:rPr lang="en-US" altLang="zh-CN" sz="2600" dirty="0">
                    <a:sym typeface="+mn-ea"/>
                  </a:rPr>
                  <a:t>SIG</a:t>
                </a:r>
                <a14:m>
                  <m:oMath xmlns:m="http://schemas.openxmlformats.org/officeDocument/2006/math">
                    <m:d>
                      <m:dPr>
                        <m:ctrlPr>
                          <a:rPr lang="en-US" altLang="zh-CN" sz="2600" i="1">
                            <a:latin typeface="Cambria Math" panose="02040503050406030204" pitchFamily="18" charset="0"/>
                            <a:sym typeface="+mn-ea"/>
                          </a:rPr>
                        </m:ctrlPr>
                      </m:dPr>
                      <m:e>
                        <m:r>
                          <a:rPr lang="en-US" altLang="zh-CN" sz="2600">
                            <a:latin typeface="Cambria Math" panose="02040503050406030204" pitchFamily="18" charset="0"/>
                            <a:sym typeface="+mn-ea"/>
                          </a:rPr>
                          <m:t>𝑚</m:t>
                        </m:r>
                      </m:e>
                    </m:d>
                    <m:r>
                      <a:rPr lang="en-US" altLang="zh-CN" sz="2600">
                        <a:latin typeface="Cambria Math" panose="02040503050406030204" pitchFamily="18" charset="0"/>
                        <a:sym typeface="+mn-ea"/>
                      </a:rPr>
                      <m:t>=(</m:t>
                    </m:r>
                    <m:r>
                      <a:rPr lang="en-US" altLang="zh-CN" sz="2600">
                        <a:latin typeface="Cambria Math" panose="02040503050406030204" pitchFamily="18" charset="0"/>
                        <a:sym typeface="+mn-ea"/>
                      </a:rPr>
                      <m:t>𝑚</m:t>
                    </m:r>
                    <m:r>
                      <a:rPr lang="en-US" altLang="zh-CN" sz="2600">
                        <a:latin typeface="Cambria Math" panose="02040503050406030204" pitchFamily="18" charset="0"/>
                        <a:sym typeface="+mn-ea"/>
                      </a:rPr>
                      <m:t>,</m:t>
                    </m:r>
                    <m:r>
                      <a:rPr lang="en-US" altLang="zh-CN" sz="2600">
                        <a:latin typeface="Cambria Math" panose="02040503050406030204" pitchFamily="18" charset="0"/>
                        <a:sym typeface="+mn-ea"/>
                      </a:rPr>
                      <m:t>𝑟</m:t>
                    </m:r>
                    <m:r>
                      <a:rPr lang="en-US" altLang="zh-CN" sz="2600">
                        <a:latin typeface="Cambria Math" panose="02040503050406030204" pitchFamily="18" charset="0"/>
                        <a:sym typeface="+mn-ea"/>
                      </a:rPr>
                      <m:t>,</m:t>
                    </m:r>
                    <m:r>
                      <a:rPr lang="en-US" altLang="zh-CN" sz="2600">
                        <a:latin typeface="Cambria Math" panose="02040503050406030204" pitchFamily="18" charset="0"/>
                        <a:sym typeface="+mn-ea"/>
                      </a:rPr>
                      <m:t>𝑠𝑖𝑔</m:t>
                    </m:r>
                    <m:r>
                      <a:rPr lang="en-US" altLang="zh-CN" sz="2600">
                        <a:latin typeface="Cambria Math" panose="02040503050406030204" pitchFamily="18" charset="0"/>
                        <a:sym typeface="+mn-ea"/>
                      </a:rPr>
                      <m:t>)</m:t>
                    </m:r>
                  </m:oMath>
                </a14:m>
                <a:r>
                  <a:rPr lang="zh-CN" altLang="en-US" sz="2600" dirty="0" smtClean="0">
                    <a:sym typeface="+mn-ea"/>
                  </a:rPr>
                  <a:t>，</a:t>
                </a:r>
                <a:r>
                  <a:rPr lang="zh-CN" altLang="en-US" sz="2600" dirty="0">
                    <a:sym typeface="+mn-ea"/>
                  </a:rPr>
                  <a:t>从而验证三元组是否为签名者对消息m的一</a:t>
                </a:r>
                <a:r>
                  <a:rPr lang="zh-CN" altLang="en-US" sz="2600" dirty="0" smtClean="0">
                    <a:sym typeface="+mn-ea"/>
                  </a:rPr>
                  <a:t>个</a:t>
                </a:r>
                <a14:m>
                  <m:oMath xmlns:m="http://schemas.openxmlformats.org/officeDocument/2006/math">
                    <m:d>
                      <m:dPr>
                        <m:ctrlPr>
                          <a:rPr lang="en-US" altLang="zh-CN" sz="2600" b="0" i="1" smtClean="0">
                            <a:latin typeface="Cambria Math" panose="02040503050406030204" pitchFamily="18" charset="0"/>
                            <a:sym typeface="+mn-ea"/>
                          </a:rPr>
                        </m:ctrlPr>
                      </m:dPr>
                      <m:e>
                        <m:r>
                          <a:rPr lang="en-US" altLang="zh-CN" sz="2600" b="0" i="1" smtClean="0">
                            <a:latin typeface="Cambria Math" panose="02040503050406030204" pitchFamily="18" charset="0"/>
                            <a:sym typeface="+mn-ea"/>
                          </a:rPr>
                          <m:t>𝑅</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𝑆</m:t>
                        </m:r>
                      </m:e>
                    </m:d>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𝑝𝑟𝑜𝑝𝑒𝑟</m:t>
                    </m:r>
                  </m:oMath>
                </a14:m>
                <a:r>
                  <a:rPr lang="zh-CN" altLang="en-US" sz="2600" dirty="0" smtClean="0">
                    <a:sym typeface="+mn-ea"/>
                  </a:rPr>
                  <a:t>签名</a:t>
                </a:r>
                <a14:m>
                  <m:oMath xmlns:m="http://schemas.openxmlformats.org/officeDocument/2006/math">
                    <m:sSub>
                      <m:sSubPr>
                        <m:ctrlPr>
                          <a:rPr lang="en-US" altLang="zh-CN" sz="2600" i="1" smtClean="0">
                            <a:latin typeface="Cambria Math" panose="02040503050406030204" pitchFamily="18" charset="0"/>
                            <a:sym typeface="+mn-ea"/>
                          </a:rPr>
                        </m:ctrlPr>
                      </m:sSubPr>
                      <m:e>
                        <m:r>
                          <a:rPr lang="en-US" altLang="zh-CN" sz="2600" b="0" i="1" smtClean="0">
                            <a:latin typeface="Cambria Math" panose="02040503050406030204" pitchFamily="18" charset="0"/>
                            <a:sym typeface="+mn-ea"/>
                          </a:rPr>
                          <m:t>𝐶𝐻𝐴𝑀</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𝐻𝐴𝑆𝐻</m:t>
                        </m:r>
                      </m:e>
                      <m:sub>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𝑅</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𝑆</m:t>
                        </m:r>
                        <m:r>
                          <a:rPr lang="en-US" altLang="zh-CN" sz="2600" b="0" i="1" smtClean="0">
                            <a:latin typeface="Cambria Math" panose="02040503050406030204" pitchFamily="18" charset="0"/>
                            <a:sym typeface="+mn-ea"/>
                          </a:rPr>
                          <m:t>)</m:t>
                        </m:r>
                      </m:sub>
                    </m:sSub>
                    <m:r>
                      <a:rPr lang="en-US" altLang="zh-CN" sz="2600" b="0" i="1" smtClean="0">
                        <a:latin typeface="Cambria Math" panose="02040503050406030204" pitchFamily="18" charset="0"/>
                        <a:sym typeface="+mn-ea"/>
                      </a:rPr>
                      <m:t>=</m:t>
                    </m:r>
                    <m:d>
                      <m:dPr>
                        <m:ctrlPr>
                          <a:rPr lang="en-US" altLang="zh-CN" sz="2600" b="0" i="1" smtClean="0">
                            <a:latin typeface="Cambria Math" panose="02040503050406030204" pitchFamily="18" charset="0"/>
                            <a:sym typeface="+mn-ea"/>
                          </a:rPr>
                        </m:ctrlPr>
                      </m:dPr>
                      <m:e>
                        <m:r>
                          <a:rPr lang="en-US" altLang="zh-CN" sz="2600" b="0" i="1" smtClean="0">
                            <a:latin typeface="Cambria Math" panose="02040503050406030204" pitchFamily="18" charset="0"/>
                            <a:sym typeface="+mn-ea"/>
                          </a:rPr>
                          <m:t>𝑚</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𝑟</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𝑠𝑖𝑔</m:t>
                        </m:r>
                      </m:e>
                    </m:d>
                  </m:oMath>
                </a14:m>
                <a:endParaRPr lang="en-US" altLang="zh-CN" sz="2600" b="0" dirty="0" smtClean="0">
                  <a:sym typeface="+mn-ea"/>
                </a:endParaRPr>
              </a:p>
              <a:p>
                <a:pPr marL="0" indent="0">
                  <a:buNone/>
                </a:pPr>
                <a:r>
                  <a:rPr lang="zh-CN" altLang="en-US" sz="2600" dirty="0" smtClean="0">
                    <a:sym typeface="+mn-ea"/>
                  </a:rPr>
                  <a:t>          </a:t>
                </a:r>
                <a:r>
                  <a:rPr lang="zh-CN" altLang="en-US" sz="2600" dirty="0">
                    <a:sym typeface="+mn-ea"/>
                  </a:rPr>
                  <a:t>如果这个函数的输出是正确的，我们</a:t>
                </a:r>
                <a:r>
                  <a:rPr lang="zh-CN" altLang="en-US" sz="2600" dirty="0" smtClean="0">
                    <a:sym typeface="+mn-ea"/>
                  </a:rPr>
                  <a:t>称</a:t>
                </a:r>
                <a:r>
                  <a:rPr lang="en-US" altLang="zh-CN" sz="2600" dirty="0">
                    <a:solidFill>
                      <a:prstClr val="black"/>
                    </a:solidFill>
                    <a:sym typeface="+mn-ea"/>
                  </a:rPr>
                  <a:t>SIG</a:t>
                </a:r>
                <a14:m>
                  <m:oMath xmlns:m="http://schemas.openxmlformats.org/officeDocument/2006/math">
                    <m:d>
                      <m:dPr>
                        <m:ctrlPr>
                          <a:rPr lang="en-US" altLang="zh-CN" sz="2600" i="1">
                            <a:solidFill>
                              <a:prstClr val="black"/>
                            </a:solidFill>
                            <a:latin typeface="Cambria Math" panose="02040503050406030204" pitchFamily="18" charset="0"/>
                            <a:sym typeface="+mn-ea"/>
                          </a:rPr>
                        </m:ctrlPr>
                      </m:dPr>
                      <m:e>
                        <m:r>
                          <a:rPr lang="en-US" altLang="zh-CN" sz="2600">
                            <a:solidFill>
                              <a:prstClr val="black"/>
                            </a:solidFill>
                            <a:latin typeface="Cambria Math" panose="02040503050406030204" pitchFamily="18" charset="0"/>
                            <a:sym typeface="+mn-ea"/>
                          </a:rPr>
                          <m:t>𝑚</m:t>
                        </m:r>
                      </m:e>
                    </m:d>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𝑚</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𝑟</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𝑠𝑖𝑔</m:t>
                    </m:r>
                    <m:r>
                      <a:rPr lang="en-US" altLang="zh-CN" sz="2600">
                        <a:solidFill>
                          <a:prstClr val="black"/>
                        </a:solidFill>
                        <a:latin typeface="Cambria Math" panose="02040503050406030204" pitchFamily="18" charset="0"/>
                        <a:sym typeface="+mn-ea"/>
                      </a:rPr>
                      <m:t>)</m:t>
                    </m:r>
                  </m:oMath>
                </a14:m>
                <a:r>
                  <a:rPr lang="zh-CN" altLang="en-US" sz="2600" dirty="0" smtClean="0">
                    <a:sym typeface="+mn-ea"/>
                  </a:rPr>
                  <a:t>是</a:t>
                </a:r>
                <a:r>
                  <a:rPr lang="zh-CN" altLang="en-US" sz="2600" dirty="0">
                    <a:sym typeface="+mn-ea"/>
                  </a:rPr>
                  <a:t>一</a:t>
                </a:r>
                <a:r>
                  <a:rPr lang="zh-CN" altLang="en-US" sz="2600" dirty="0" smtClean="0">
                    <a:sym typeface="+mn-ea"/>
                  </a:rPr>
                  <a:t>个</a:t>
                </a:r>
                <a14:m>
                  <m:oMath xmlns:m="http://schemas.openxmlformats.org/officeDocument/2006/math">
                    <m:d>
                      <m:dPr>
                        <m:ctrlPr>
                          <a:rPr lang="en-US" altLang="zh-CN" sz="2600" i="1">
                            <a:solidFill>
                              <a:prstClr val="black"/>
                            </a:solidFill>
                            <a:latin typeface="Cambria Math" panose="02040503050406030204" pitchFamily="18" charset="0"/>
                            <a:sym typeface="+mn-ea"/>
                          </a:rPr>
                        </m:ctrlPr>
                      </m:dPr>
                      <m:e>
                        <m:r>
                          <a:rPr lang="en-US" altLang="zh-CN" sz="2600" i="1">
                            <a:solidFill>
                              <a:prstClr val="black"/>
                            </a:solidFill>
                            <a:latin typeface="Cambria Math" panose="02040503050406030204" pitchFamily="18" charset="0"/>
                            <a:sym typeface="+mn-ea"/>
                          </a:rPr>
                          <m:t>𝑅</m:t>
                        </m:r>
                        <m:r>
                          <a:rPr lang="en-US" altLang="zh-CN" sz="2600" i="1">
                            <a:solidFill>
                              <a:prstClr val="black"/>
                            </a:solidFill>
                            <a:latin typeface="Cambria Math" panose="02040503050406030204" pitchFamily="18" charset="0"/>
                            <a:sym typeface="+mn-ea"/>
                          </a:rPr>
                          <m:t>,</m:t>
                        </m:r>
                        <m:r>
                          <a:rPr lang="en-US" altLang="zh-CN" sz="2600" i="1">
                            <a:solidFill>
                              <a:prstClr val="black"/>
                            </a:solidFill>
                            <a:latin typeface="Cambria Math" panose="02040503050406030204" pitchFamily="18" charset="0"/>
                            <a:sym typeface="+mn-ea"/>
                          </a:rPr>
                          <m:t>𝑆</m:t>
                        </m:r>
                      </m:e>
                    </m:d>
                    <m:r>
                      <a:rPr lang="en-US" altLang="zh-CN" sz="2600" i="1">
                        <a:solidFill>
                          <a:prstClr val="black"/>
                        </a:solidFill>
                        <a:latin typeface="Cambria Math" panose="02040503050406030204" pitchFamily="18" charset="0"/>
                        <a:sym typeface="+mn-ea"/>
                      </a:rPr>
                      <m:t>−</m:t>
                    </m:r>
                    <m:r>
                      <a:rPr lang="en-US" altLang="zh-CN" sz="2600" i="1">
                        <a:solidFill>
                          <a:prstClr val="black"/>
                        </a:solidFill>
                        <a:latin typeface="Cambria Math" panose="02040503050406030204" pitchFamily="18" charset="0"/>
                        <a:sym typeface="+mn-ea"/>
                      </a:rPr>
                      <m:t>𝑝𝑟𝑜𝑝𝑒𝑟</m:t>
                    </m:r>
                  </m:oMath>
                </a14:m>
                <a:r>
                  <a:rPr lang="zh-CN" altLang="en-US" sz="2600" dirty="0" smtClean="0">
                    <a:sym typeface="+mn-ea"/>
                  </a:rPr>
                  <a:t>三元组</a:t>
                </a:r>
                <a:r>
                  <a:rPr lang="zh-CN" altLang="en-US" sz="2600" dirty="0">
                    <a:sym typeface="+mn-ea"/>
                  </a:rPr>
                  <a:t>。如果验证失败，仲裁者驳回</a:t>
                </a:r>
                <a:r>
                  <a:rPr lang="zh-CN" altLang="en-US" sz="2600" dirty="0">
                    <a:latin typeface="Times New Roman" panose="02020603050405020304" pitchFamily="18" charset="0"/>
                    <a:cs typeface="Times New Roman" panose="02020603050405020304" pitchFamily="18" charset="0"/>
                    <a:sym typeface="+mn-ea"/>
                  </a:rPr>
                  <a:t>R</a:t>
                </a:r>
                <a:r>
                  <a:rPr lang="zh-CN" altLang="en-US" sz="2600" dirty="0">
                    <a:sym typeface="+mn-ea"/>
                  </a:rPr>
                  <a:t>的申请，否则，转向(</a:t>
                </a:r>
                <a:r>
                  <a:rPr lang="zh-CN" altLang="en-US" sz="2600" dirty="0" smtClean="0">
                    <a:sym typeface="+mn-ea"/>
                  </a:rPr>
                  <a:t>2</a:t>
                </a:r>
                <a:r>
                  <a:rPr lang="en-US" altLang="zh-CN" sz="2600" dirty="0" smtClean="0">
                    <a:sym typeface="+mn-ea"/>
                  </a:rPr>
                  <a:t>)</a:t>
                </a:r>
                <a:r>
                  <a:rPr lang="zh-CN" altLang="en-US" sz="2600" dirty="0" smtClean="0">
                    <a:sym typeface="+mn-ea"/>
                  </a:rPr>
                  <a:t>。</a:t>
                </a:r>
                <a:endParaRPr lang="zh-CN" altLang="en-US" sz="2600" dirty="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07080"/>
                <a:ext cx="10515600" cy="4718685"/>
              </a:xfrm>
              <a:blipFill rotWithShape="0">
                <a:blip r:embed="rId1"/>
                <a:stretch>
                  <a:fillRect l="-1043" t="-2455" r="-4116"/>
                </a:stretch>
              </a:blipFill>
            </p:spPr>
            <p:txBody>
              <a:bodyPr/>
              <a:lstStyle/>
              <a:p>
                <a:r>
                  <a:rPr lang="zh-CN" altLang="en-US">
                    <a:noFill/>
                  </a:rPr>
                  <a:t> </a:t>
                </a:r>
                <a:endParaRPr lang="zh-CN" altLang="en-US">
                  <a:noFill/>
                </a:endParaRPr>
              </a:p>
            </p:txBody>
          </p:sp>
        </mc:Fallback>
      </mc:AlternateContent>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0" y="133985"/>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07080"/>
                <a:ext cx="10515600" cy="4718685"/>
              </a:xfrm>
            </p:spPr>
            <p:txBody>
              <a:bodyPr>
                <a:noAutofit/>
              </a:bodyPr>
              <a:lstStyle/>
              <a:p>
                <a:pPr marL="0" indent="0">
                  <a:buNone/>
                </a:pPr>
                <a:r>
                  <a:rPr lang="zh-CN" altLang="en-US" sz="2600" dirty="0" smtClean="0">
                    <a:sym typeface="+mn-ea"/>
                  </a:rPr>
                  <a:t>          </a:t>
                </a:r>
                <a:r>
                  <a:rPr lang="zh-CN" altLang="en-US" sz="2600" dirty="0">
                    <a:sym typeface="+mn-ea"/>
                  </a:rPr>
                  <a:t>(2)仲裁者</a:t>
                </a:r>
                <a:r>
                  <a:rPr lang="zh-CN" altLang="en-US" sz="2600" dirty="0">
                    <a:latin typeface="Times New Roman" panose="02020603050405020304" pitchFamily="18" charset="0"/>
                    <a:cs typeface="Times New Roman" panose="02020603050405020304" pitchFamily="18" charset="0"/>
                    <a:sym typeface="+mn-ea"/>
                  </a:rPr>
                  <a:t>J</a:t>
                </a:r>
                <a:r>
                  <a:rPr lang="zh-CN" altLang="en-US" sz="2600" dirty="0">
                    <a:sym typeface="+mn-ea"/>
                  </a:rPr>
                  <a:t>传唤签名者</a:t>
                </a:r>
                <a:r>
                  <a:rPr lang="zh-CN" altLang="en-US" sz="2600" dirty="0">
                    <a:latin typeface="Times New Roman" panose="02020603050405020304" pitchFamily="18" charset="0"/>
                    <a:cs typeface="Times New Roman" panose="02020603050405020304" pitchFamily="18" charset="0"/>
                    <a:sym typeface="+mn-ea"/>
                  </a:rPr>
                  <a:t>S</a:t>
                </a:r>
                <a:r>
                  <a:rPr lang="zh-CN" altLang="en-US" sz="2600" dirty="0">
                    <a:sym typeface="+mn-ea"/>
                  </a:rPr>
                  <a:t>，将</a:t>
                </a:r>
                <a:r>
                  <a:rPr lang="zh-CN" altLang="en-US" sz="2600" dirty="0" smtClean="0">
                    <a:sym typeface="+mn-ea"/>
                  </a:rPr>
                  <a:t>三元组</a:t>
                </a:r>
                <a:r>
                  <a:rPr lang="en-US" altLang="zh-CN" sz="2600" dirty="0">
                    <a:solidFill>
                      <a:prstClr val="black"/>
                    </a:solidFill>
                    <a:sym typeface="+mn-ea"/>
                  </a:rPr>
                  <a:t>SIG</a:t>
                </a:r>
                <a14:m>
                  <m:oMath xmlns:m="http://schemas.openxmlformats.org/officeDocument/2006/math">
                    <m:d>
                      <m:dPr>
                        <m:ctrlPr>
                          <a:rPr lang="en-US" altLang="zh-CN" sz="2600" i="1">
                            <a:solidFill>
                              <a:prstClr val="black"/>
                            </a:solidFill>
                            <a:latin typeface="Cambria Math" panose="02040503050406030204" pitchFamily="18" charset="0"/>
                            <a:sym typeface="+mn-ea"/>
                          </a:rPr>
                        </m:ctrlPr>
                      </m:dPr>
                      <m:e>
                        <m:r>
                          <a:rPr lang="en-US" altLang="zh-CN" sz="2600">
                            <a:solidFill>
                              <a:prstClr val="black"/>
                            </a:solidFill>
                            <a:latin typeface="Cambria Math" panose="02040503050406030204" pitchFamily="18" charset="0"/>
                            <a:sym typeface="+mn-ea"/>
                          </a:rPr>
                          <m:t>𝑚</m:t>
                        </m:r>
                      </m:e>
                    </m:d>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𝑚</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𝑟</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𝑠𝑖𝑔</m:t>
                    </m:r>
                    <m:r>
                      <a:rPr lang="en-US" altLang="zh-CN" sz="2600">
                        <a:solidFill>
                          <a:prstClr val="black"/>
                        </a:solidFill>
                        <a:latin typeface="Cambria Math" panose="02040503050406030204" pitchFamily="18" charset="0"/>
                        <a:sym typeface="+mn-ea"/>
                      </a:rPr>
                      <m:t>)</m:t>
                    </m:r>
                  </m:oMath>
                </a14:m>
                <a:r>
                  <a:rPr lang="zh-CN" altLang="en-US" sz="2600" dirty="0" smtClean="0">
                    <a:sym typeface="+mn-ea"/>
                  </a:rPr>
                  <a:t>发送</a:t>
                </a:r>
                <a:r>
                  <a:rPr lang="zh-CN" altLang="en-US" sz="2600" dirty="0">
                    <a:sym typeface="+mn-ea"/>
                  </a:rPr>
                  <a:t>给</a:t>
                </a:r>
                <a:r>
                  <a:rPr lang="zh-CN" altLang="en-US" sz="2600" dirty="0">
                    <a:latin typeface="Times New Roman" panose="02020603050405020304" pitchFamily="18" charset="0"/>
                    <a:cs typeface="Times New Roman" panose="02020603050405020304" pitchFamily="18" charset="0"/>
                    <a:sym typeface="+mn-ea"/>
                  </a:rPr>
                  <a:t>S</a:t>
                </a:r>
                <a:r>
                  <a:rPr lang="zh-CN" altLang="en-US" sz="2600" dirty="0">
                    <a:sym typeface="+mn-ea"/>
                  </a:rPr>
                  <a:t>，如果签名</a:t>
                </a:r>
                <a:r>
                  <a:rPr lang="zh-CN" altLang="en-US" sz="2600" dirty="0" smtClean="0">
                    <a:sym typeface="+mn-ea"/>
                  </a:rPr>
                  <a:t>者接受</a:t>
                </a:r>
                <a:r>
                  <a:rPr lang="zh-CN" altLang="en-US" sz="2600" dirty="0">
                    <a:sym typeface="+mn-ea"/>
                  </a:rPr>
                  <a:t>这个变色龙签名，则向仲裁者</a:t>
                </a:r>
                <a:r>
                  <a:rPr lang="zh-CN" altLang="en-US" sz="2600" dirty="0">
                    <a:latin typeface="Times New Roman" panose="02020603050405020304" pitchFamily="18" charset="0"/>
                    <a:cs typeface="Times New Roman" panose="02020603050405020304" pitchFamily="18" charset="0"/>
                    <a:sym typeface="+mn-ea"/>
                  </a:rPr>
                  <a:t>J</a:t>
                </a:r>
                <a:r>
                  <a:rPr lang="zh-CN" altLang="en-US" sz="2600" dirty="0">
                    <a:sym typeface="+mn-ea"/>
                  </a:rPr>
                  <a:t>确认。否则，转向(3</a:t>
                </a:r>
                <a:r>
                  <a:rPr lang="zh-CN" altLang="en-US" sz="2600" dirty="0" smtClean="0">
                    <a:sym typeface="+mn-ea"/>
                  </a:rPr>
                  <a:t>)。</a:t>
                </a:r>
                <a:endParaRPr lang="zh-CN" altLang="en-US" sz="2600" dirty="0">
                  <a:sym typeface="+mn-ea"/>
                </a:endParaRPr>
              </a:p>
              <a:p>
                <a:pPr marL="0" indent="0">
                  <a:buNone/>
                </a:pPr>
                <a:r>
                  <a:rPr lang="zh-CN" altLang="en-US" sz="2600" dirty="0">
                    <a:sym typeface="+mn-ea"/>
                  </a:rPr>
                  <a:t>          (3)签名者通过提供变色龙哈希函数的一个碰撞来否认签名，从而证明签名是无效的，即签名者能够</a:t>
                </a:r>
                <a:r>
                  <a:rPr lang="zh-CN" altLang="en-US" sz="2600" dirty="0" smtClean="0">
                    <a:sym typeface="+mn-ea"/>
                  </a:rPr>
                  <a:t>找出一</a:t>
                </a:r>
                <a:r>
                  <a:rPr lang="zh-CN" altLang="en-US" sz="2600" dirty="0">
                    <a:sym typeface="+mn-ea"/>
                  </a:rPr>
                  <a:t>条消息</a:t>
                </a:r>
                <a:r>
                  <a:rPr lang="zh-CN" altLang="en-US" sz="2600" dirty="0" smtClean="0">
                    <a:sym typeface="+mn-ea"/>
                  </a:rPr>
                  <a:t>m</a:t>
                </a:r>
                <a:r>
                  <a:rPr lang="en-US" altLang="zh-CN" sz="2600" dirty="0" smtClean="0">
                    <a:sym typeface="+mn-ea"/>
                  </a:rPr>
                  <a:t>’</a:t>
                </a:r>
                <a:r>
                  <a:rPr lang="zh-CN" altLang="en-US" sz="2600" dirty="0" smtClean="0">
                    <a:sym typeface="+mn-ea"/>
                  </a:rPr>
                  <a:t>，一</a:t>
                </a:r>
                <a:r>
                  <a:rPr lang="zh-CN" altLang="en-US" sz="2600" dirty="0">
                    <a:sym typeface="+mn-ea"/>
                  </a:rPr>
                  <a:t>个值</a:t>
                </a:r>
                <a:r>
                  <a:rPr lang="zh-CN" altLang="en-US" sz="2600" dirty="0" smtClean="0">
                    <a:sym typeface="+mn-ea"/>
                  </a:rPr>
                  <a:t>r</a:t>
                </a:r>
                <a:r>
                  <a:rPr lang="en-US" altLang="zh-CN" sz="2600" dirty="0" smtClean="0">
                    <a:sym typeface="+mn-ea"/>
                  </a:rPr>
                  <a:t>’</a:t>
                </a:r>
                <a:r>
                  <a:rPr lang="zh-CN" altLang="en-US" sz="2600" dirty="0" smtClean="0">
                    <a:sym typeface="+mn-ea"/>
                  </a:rPr>
                  <a:t>使得</a:t>
                </a:r>
                <a14:m>
                  <m:oMath xmlns:m="http://schemas.openxmlformats.org/officeDocument/2006/math">
                    <m:r>
                      <a:rPr lang="en-US" altLang="zh-CN" sz="2600" b="0" i="1" smtClean="0">
                        <a:latin typeface="Cambria Math" panose="02040503050406030204" pitchFamily="18" charset="0"/>
                        <a:sym typeface="+mn-ea"/>
                      </a:rPr>
                      <m:t>𝐶𝐻𝐴𝑀</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𝐻𝐴𝑆𝐻</m:t>
                    </m:r>
                    <m:d>
                      <m:dPr>
                        <m:ctrlPr>
                          <a:rPr lang="en-US" altLang="zh-CN" sz="2600" b="0" i="1" smtClean="0">
                            <a:latin typeface="Cambria Math" panose="02040503050406030204" pitchFamily="18" charset="0"/>
                            <a:sym typeface="+mn-ea"/>
                          </a:rPr>
                        </m:ctrlPr>
                      </m:dPr>
                      <m:e>
                        <m:r>
                          <a:rPr lang="en-US" altLang="zh-CN" sz="2600" b="0" i="1" smtClean="0">
                            <a:latin typeface="Cambria Math" panose="02040503050406030204" pitchFamily="18" charset="0"/>
                            <a:sym typeface="+mn-ea"/>
                          </a:rPr>
                          <m:t>𝑚</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𝑟</m:t>
                        </m:r>
                      </m:e>
                    </m:d>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𝐶𝐻𝐴𝑀</m:t>
                    </m:r>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𝐻𝐴𝑆𝐻</m:t>
                    </m:r>
                    <m:r>
                      <a:rPr lang="en-US" altLang="zh-CN" sz="2600" b="0" i="1" smtClean="0">
                        <a:latin typeface="Cambria Math" panose="02040503050406030204" pitchFamily="18" charset="0"/>
                        <a:sym typeface="+mn-ea"/>
                      </a:rPr>
                      <m:t>(</m:t>
                    </m:r>
                    <m:sSup>
                      <m:sSupPr>
                        <m:ctrlPr>
                          <a:rPr lang="en-US" altLang="zh-CN" sz="2600" b="0" i="1" smtClean="0">
                            <a:latin typeface="Cambria Math" panose="02040503050406030204" pitchFamily="18" charset="0"/>
                            <a:sym typeface="+mn-ea"/>
                          </a:rPr>
                        </m:ctrlPr>
                      </m:sSupPr>
                      <m:e>
                        <m:r>
                          <a:rPr lang="en-US" altLang="zh-CN" sz="2600" b="0" i="1" smtClean="0">
                            <a:latin typeface="Cambria Math" panose="02040503050406030204" pitchFamily="18" charset="0"/>
                            <a:sym typeface="+mn-ea"/>
                          </a:rPr>
                          <m:t>𝑚</m:t>
                        </m:r>
                      </m:e>
                      <m:sup>
                        <m:r>
                          <a:rPr lang="en-US" altLang="zh-CN" sz="2600" b="0" i="1" smtClean="0">
                            <a:latin typeface="Cambria Math" panose="02040503050406030204" pitchFamily="18" charset="0"/>
                            <a:sym typeface="+mn-ea"/>
                          </a:rPr>
                          <m:t>′</m:t>
                        </m:r>
                      </m:sup>
                    </m:sSup>
                    <m:r>
                      <a:rPr lang="en-US" altLang="zh-CN" sz="2600" b="0" i="1" smtClean="0">
                        <a:latin typeface="Cambria Math" panose="02040503050406030204" pitchFamily="18" charset="0"/>
                        <a:sym typeface="+mn-ea"/>
                      </a:rPr>
                      <m:t>,</m:t>
                    </m:r>
                    <m:r>
                      <a:rPr lang="en-US" altLang="zh-CN" sz="2600" b="0" i="1" smtClean="0">
                        <a:latin typeface="Cambria Math" panose="02040503050406030204" pitchFamily="18" charset="0"/>
                        <a:sym typeface="+mn-ea"/>
                      </a:rPr>
                      <m:t>𝑟</m:t>
                    </m:r>
                    <m:r>
                      <a:rPr lang="en-US" altLang="zh-CN" sz="2600" b="0" i="1" smtClean="0">
                        <a:latin typeface="Cambria Math" panose="02040503050406030204" pitchFamily="18" charset="0"/>
                        <a:sym typeface="+mn-ea"/>
                      </a:rPr>
                      <m:t>′)</m:t>
                    </m:r>
                  </m:oMath>
                </a14:m>
                <a:r>
                  <a:rPr lang="zh-CN" altLang="en-US" sz="2600" dirty="0" smtClean="0">
                    <a:sym typeface="+mn-ea"/>
                  </a:rPr>
                  <a:t>最终</a:t>
                </a:r>
                <a:r>
                  <a:rPr lang="zh-CN" altLang="en-US" sz="2600" dirty="0">
                    <a:sym typeface="+mn-ea"/>
                  </a:rPr>
                  <a:t>得出签名的接收者伪造签名的事实。 </a:t>
                </a:r>
                <a:endParaRPr lang="en-US" altLang="zh-CN" sz="2600" dirty="0" smtClean="0">
                  <a:sym typeface="+mn-ea"/>
                </a:endParaRPr>
              </a:p>
              <a:p>
                <a:pPr marL="0" indent="0">
                  <a:buNone/>
                </a:pPr>
                <a:r>
                  <a:rPr lang="en-US" altLang="zh-CN" sz="2600" dirty="0">
                    <a:sym typeface="+mn-ea"/>
                  </a:rPr>
                  <a:t> </a:t>
                </a:r>
                <a:r>
                  <a:rPr lang="en-US" altLang="zh-CN" sz="2600" dirty="0" smtClean="0">
                    <a:sym typeface="+mn-ea"/>
                  </a:rPr>
                  <a:t>        </a:t>
                </a:r>
                <a:r>
                  <a:rPr lang="zh-CN" altLang="en-US" sz="2600" dirty="0" smtClean="0">
                    <a:sym typeface="+mn-ea"/>
                  </a:rPr>
                  <a:t>由此可知</a:t>
                </a:r>
                <a:r>
                  <a:rPr lang="zh-CN" altLang="en-US" sz="2600" dirty="0">
                    <a:sym typeface="+mn-ea"/>
                  </a:rPr>
                  <a:t>，如果签名无效，签名者通常能够找到</a:t>
                </a:r>
                <a:r>
                  <a:rPr lang="zh-CN" altLang="en-US" sz="2600" dirty="0" smtClean="0">
                    <a:sym typeface="+mn-ea"/>
                  </a:rPr>
                  <a:t>一对</a:t>
                </a:r>
                <a:r>
                  <a:rPr lang="en-US" altLang="zh-CN" sz="2600" dirty="0" smtClean="0">
                    <a:sym typeface="+mn-ea"/>
                  </a:rPr>
                  <a:t>(</a:t>
                </a:r>
                <a:r>
                  <a:rPr lang="zh-CN" altLang="en-US" sz="2600" dirty="0" smtClean="0">
                    <a:sym typeface="+mn-ea"/>
                  </a:rPr>
                  <a:t>m</a:t>
                </a:r>
                <a:r>
                  <a:rPr lang="en-US" altLang="zh-CN" sz="2600" dirty="0" smtClean="0">
                    <a:sym typeface="+mn-ea"/>
                  </a:rPr>
                  <a:t>’</a:t>
                </a:r>
                <a:r>
                  <a:rPr lang="zh-CN" altLang="en-US" sz="2600" dirty="0" smtClean="0">
                    <a:sym typeface="+mn-ea"/>
                  </a:rPr>
                  <a:t>，</a:t>
                </a:r>
                <a:r>
                  <a:rPr lang="zh-CN" altLang="en-US" sz="2600" dirty="0">
                    <a:sym typeface="+mn-ea"/>
                  </a:rPr>
                  <a:t>r </a:t>
                </a:r>
                <a:r>
                  <a:rPr lang="en-US" altLang="zh-CN" sz="2600" dirty="0" smtClean="0">
                    <a:sym typeface="+mn-ea"/>
                  </a:rPr>
                  <a:t>‘)</a:t>
                </a:r>
                <a:r>
                  <a:rPr lang="zh-CN" altLang="en-US" sz="2600" dirty="0">
                    <a:sym typeface="+mn-ea"/>
                  </a:rPr>
                  <a:t>，</a:t>
                </a:r>
                <a:r>
                  <a:rPr lang="zh-CN" altLang="en-US" sz="2600" dirty="0" smtClean="0">
                    <a:sym typeface="+mn-ea"/>
                  </a:rPr>
                  <a:t>如果</a:t>
                </a:r>
                <a:r>
                  <a:rPr lang="zh-CN" altLang="en-US" sz="2600" dirty="0">
                    <a:sym typeface="+mn-ea"/>
                  </a:rPr>
                  <a:t>签名是有效的，</a:t>
                </a:r>
                <a:r>
                  <a:rPr lang="zh-CN" altLang="en-US" sz="2600" dirty="0">
                    <a:latin typeface="Times New Roman" panose="02020603050405020304" pitchFamily="18" charset="0"/>
                    <a:cs typeface="Times New Roman" panose="02020603050405020304" pitchFamily="18" charset="0"/>
                    <a:sym typeface="+mn-ea"/>
                  </a:rPr>
                  <a:t>S</a:t>
                </a:r>
                <a:r>
                  <a:rPr lang="zh-CN" altLang="en-US" sz="2600" dirty="0">
                    <a:sym typeface="+mn-ea"/>
                  </a:rPr>
                  <a:t>是无论如何也找不到原始消息</a:t>
                </a:r>
                <a:r>
                  <a:rPr lang="zh-CN" altLang="en-US" sz="2600" dirty="0" smtClean="0">
                    <a:latin typeface="Times New Roman" panose="02020603050405020304" pitchFamily="18" charset="0"/>
                    <a:cs typeface="Times New Roman" panose="02020603050405020304" pitchFamily="18" charset="0"/>
                    <a:sym typeface="+mn-ea"/>
                  </a:rPr>
                  <a:t>m的</a:t>
                </a:r>
                <a:r>
                  <a:rPr lang="zh-CN" altLang="en-US" sz="2600" dirty="0" smtClean="0">
                    <a:sym typeface="+mn-ea"/>
                  </a:rPr>
                  <a:t>碰撞</a:t>
                </a:r>
                <a:r>
                  <a:rPr lang="zh-CN" altLang="en-US" sz="2600" dirty="0">
                    <a:sym typeface="+mn-ea"/>
                  </a:rPr>
                  <a:t>，签名也不能被签名者否认。因此，如果</a:t>
                </a:r>
                <a:r>
                  <a:rPr lang="zh-CN" altLang="en-US" sz="2600" dirty="0">
                    <a:latin typeface="Times New Roman" panose="02020603050405020304" pitchFamily="18" charset="0"/>
                    <a:cs typeface="Times New Roman" panose="02020603050405020304" pitchFamily="18" charset="0"/>
                    <a:sym typeface="+mn-ea"/>
                  </a:rPr>
                  <a:t>S</a:t>
                </a:r>
                <a:r>
                  <a:rPr lang="zh-CN" altLang="en-US" sz="2600" dirty="0">
                    <a:sym typeface="+mn-ea"/>
                  </a:rPr>
                  <a:t>能够提供哈希函数的碰撞，</a:t>
                </a:r>
                <a:r>
                  <a:rPr lang="zh-CN" altLang="en-US" sz="2600" dirty="0">
                    <a:latin typeface="Times New Roman" panose="02020603050405020304" pitchFamily="18" charset="0"/>
                    <a:cs typeface="Times New Roman" panose="02020603050405020304" pitchFamily="18" charset="0"/>
                    <a:sym typeface="+mn-ea"/>
                  </a:rPr>
                  <a:t>SIG(m)</a:t>
                </a:r>
                <a:r>
                  <a:rPr lang="zh-CN" altLang="en-US" sz="2600" dirty="0">
                    <a:sym typeface="+mn-ea"/>
                  </a:rPr>
                  <a:t>的有效性将被</a:t>
                </a:r>
                <a:r>
                  <a:rPr lang="zh-CN" altLang="en-US" sz="2600" dirty="0">
                    <a:latin typeface="Times New Roman" panose="02020603050405020304" pitchFamily="18" charset="0"/>
                    <a:cs typeface="Times New Roman" panose="02020603050405020304" pitchFamily="18" charset="0"/>
                    <a:sym typeface="+mn-ea"/>
                  </a:rPr>
                  <a:t>J</a:t>
                </a:r>
                <a:r>
                  <a:rPr lang="zh-CN" altLang="en-US" sz="2600" dirty="0">
                    <a:sym typeface="+mn-ea"/>
                  </a:rPr>
                  <a:t>否定，否则</a:t>
                </a:r>
                <a:r>
                  <a:rPr lang="zh-CN" altLang="en-US" sz="2600" dirty="0" smtClean="0">
                    <a:sym typeface="+mn-ea"/>
                  </a:rPr>
                  <a:t>，</a:t>
                </a:r>
                <a:r>
                  <a:rPr lang="zh-CN" altLang="en-US" sz="2600" dirty="0">
                    <a:solidFill>
                      <a:prstClr val="black"/>
                    </a:solidFill>
                    <a:latin typeface="Times New Roman" panose="02020603050405020304" pitchFamily="18" charset="0"/>
                    <a:cs typeface="Times New Roman" panose="02020603050405020304" pitchFamily="18" charset="0"/>
                    <a:sym typeface="+mn-ea"/>
                  </a:rPr>
                  <a:t> S</a:t>
                </a:r>
                <a:r>
                  <a:rPr lang="zh-CN" altLang="en-US" sz="2600" dirty="0" smtClean="0">
                    <a:sym typeface="+mn-ea"/>
                  </a:rPr>
                  <a:t>接受该签名。</a:t>
                </a:r>
                <a:endParaRPr lang="zh-CN" altLang="en-US" sz="2600" dirty="0">
                  <a:sym typeface="+mn-ea"/>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407080"/>
                <a:ext cx="10515600" cy="4718685"/>
              </a:xfrm>
              <a:blipFill rotWithShape="0">
                <a:blip r:embed="rId1"/>
                <a:stretch>
                  <a:fillRect l="-1043" t="-2455" r="-812"/>
                </a:stretch>
              </a:blipFill>
            </p:spPr>
            <p:txBody>
              <a:bodyPr/>
              <a:lstStyle/>
              <a:p>
                <a:r>
                  <a:rPr lang="zh-CN" altLang="en-US">
                    <a:noFill/>
                  </a:rPr>
                  <a:t> </a:t>
                </a:r>
                <a:endParaRPr lang="zh-CN" altLang="en-US">
                  <a:noFill/>
                </a:endParaRPr>
              </a:p>
            </p:txBody>
          </p:sp>
        </mc:Fallback>
      </mc:AlternateContent>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145415" y="133985"/>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58595"/>
            <a:ext cx="10515600" cy="4718685"/>
          </a:xfrm>
        </p:spPr>
        <p:txBody>
          <a:bodyPr>
            <a:normAutofit/>
          </a:bodyPr>
          <a:lstStyle/>
          <a:p>
            <a:pPr marL="0" indent="0">
              <a:buNone/>
            </a:pPr>
            <a:r>
              <a:rPr lang="zh-CN" altLang="en-US" dirty="0">
                <a:sym typeface="+mn-ea"/>
              </a:rPr>
              <a:t>   </a:t>
            </a: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7" name="图片 6"/>
          <p:cNvPicPr>
            <a:picLocks noChangeAspect="1"/>
          </p:cNvPicPr>
          <p:nvPr/>
        </p:nvPicPr>
        <p:blipFill>
          <a:blip r:embed="rId1"/>
          <a:stretch>
            <a:fillRect/>
          </a:stretch>
        </p:blipFill>
        <p:spPr>
          <a:xfrm>
            <a:off x="1019810" y="1123950"/>
            <a:ext cx="10298430" cy="5578475"/>
          </a:xfrm>
          <a:prstGeom prst="rect">
            <a:avLst/>
          </a:prstGeom>
        </p:spPr>
      </p:pic>
      <p:grpSp>
        <p:nvGrpSpPr>
          <p:cNvPr id="8" name="组合 7"/>
          <p:cNvGrpSpPr/>
          <p:nvPr/>
        </p:nvGrpSpPr>
        <p:grpSpPr>
          <a:xfrm>
            <a:off x="0" y="133985"/>
            <a:ext cx="3607435" cy="873760"/>
            <a:chOff x="820" y="783"/>
            <a:chExt cx="5681" cy="1376"/>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7" name="内容占位符 6"/>
          <p:cNvPicPr>
            <a:picLocks noGrp="1" noChangeAspect="1"/>
          </p:cNvPicPr>
          <p:nvPr>
            <p:ph idx="1"/>
          </p:nvPr>
        </p:nvPicPr>
        <p:blipFill>
          <a:blip r:embed="rId1"/>
          <a:stretch>
            <a:fillRect/>
          </a:stretch>
        </p:blipFill>
        <p:spPr>
          <a:xfrm>
            <a:off x="1423670" y="2080895"/>
            <a:ext cx="9344660" cy="3415665"/>
          </a:xfrm>
          <a:prstGeom prst="rect">
            <a:avLst/>
          </a:prstGeom>
        </p:spPr>
      </p:pic>
      <p:grpSp>
        <p:nvGrpSpPr>
          <p:cNvPr id="3" name="组合 2"/>
          <p:cNvGrpSpPr/>
          <p:nvPr/>
        </p:nvGrpSpPr>
        <p:grpSpPr>
          <a:xfrm>
            <a:off x="145415" y="133985"/>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216565"/>
            <a:ext cx="10515600" cy="4718685"/>
          </a:xfrm>
        </p:spPr>
        <p:txBody>
          <a:bodyPr>
            <a:normAutofit/>
          </a:bodyPr>
          <a:lstStyle/>
          <a:p>
            <a:pPr marL="0" indent="0">
              <a:buNone/>
            </a:pPr>
            <a:r>
              <a:rPr lang="zh-CN" altLang="en-US" dirty="0">
                <a:sym typeface="+mn-ea"/>
              </a:rPr>
              <a:t>  </a:t>
            </a: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矩形 7"/>
              <p:cNvSpPr/>
              <p:nvPr/>
            </p:nvSpPr>
            <p:spPr>
              <a:xfrm>
                <a:off x="1154805" y="1395095"/>
                <a:ext cx="10371787" cy="4493538"/>
              </a:xfrm>
              <a:prstGeom prst="rect">
                <a:avLst/>
              </a:prstGeom>
            </p:spPr>
            <p:txBody>
              <a:bodyPr wrap="square">
                <a:spAutoFit/>
              </a:bodyPr>
              <a:lstStyle/>
              <a:p>
                <a:r>
                  <a:rPr lang="en-US" altLang="zh-CN" sz="2400" dirty="0" smtClean="0"/>
                  <a:t>• </a:t>
                </a:r>
                <a:r>
                  <a:rPr lang="zh-CN" altLang="en-US" sz="2400" dirty="0" smtClean="0"/>
                  <a:t>变色龙</a:t>
                </a:r>
                <a:r>
                  <a:rPr lang="zh-CN" altLang="en-US" sz="2400" dirty="0"/>
                  <a:t>签名的性质</a:t>
                </a:r>
              </a:p>
              <a:p>
                <a:r>
                  <a:rPr lang="en-US" altLang="zh-CN" sz="2400" dirty="0" smtClean="0"/>
                  <a:t>         (1)</a:t>
                </a:r>
                <a:r>
                  <a:rPr lang="zh-CN" altLang="en-US" sz="2400" dirty="0" smtClean="0"/>
                  <a:t>不可否认</a:t>
                </a:r>
                <a:r>
                  <a:rPr lang="zh-CN" altLang="en-US" sz="2400" dirty="0"/>
                  <a:t>性，对于签名者和接收者而言，一旦发生争执，如果该签名是伪造的</a:t>
                </a:r>
                <a:r>
                  <a:rPr lang="zh-CN" altLang="en-US" sz="2400" dirty="0" smtClean="0"/>
                  <a:t>，签名</a:t>
                </a:r>
                <a:r>
                  <a:rPr lang="zh-CN" altLang="en-US" sz="2400" dirty="0"/>
                  <a:t>者可以否认，反之，如果指定的数字签名接收人收到的是一个有效的数字签名，</a:t>
                </a:r>
                <a:r>
                  <a:rPr lang="zh-CN" altLang="en-US" sz="2400" dirty="0" smtClean="0"/>
                  <a:t>就无法</a:t>
                </a:r>
                <a:r>
                  <a:rPr lang="zh-CN" altLang="en-US" sz="2400" dirty="0"/>
                  <a:t>否认，也就是说，如果</a:t>
                </a:r>
                <a:r>
                  <a:rPr lang="zh-CN" altLang="en-US" sz="2400" dirty="0" smtClean="0"/>
                  <a:t>签名者</a:t>
                </a:r>
                <a:r>
                  <a:rPr lang="en-US" altLang="zh-CN" sz="2400" dirty="0">
                    <a:latin typeface="Times New Roman" panose="02020603050405020304" pitchFamily="18" charset="0"/>
                    <a:cs typeface="Times New Roman" panose="02020603050405020304" pitchFamily="18" charset="0"/>
                  </a:rPr>
                  <a:t>S</a:t>
                </a:r>
                <a:r>
                  <a:rPr lang="zh-CN" altLang="en-US" sz="2400" dirty="0"/>
                  <a:t>被给出一个由他生成的</a:t>
                </a:r>
                <a:r>
                  <a:rPr lang="zh-CN" altLang="en-US" sz="2400" dirty="0" smtClean="0"/>
                  <a:t>三元组</a:t>
                </a:r>
                <a:r>
                  <a:rPr lang="en-US" altLang="zh-CN" sz="2600" dirty="0">
                    <a:solidFill>
                      <a:prstClr val="black"/>
                    </a:solidFill>
                    <a:sym typeface="+mn-ea"/>
                  </a:rPr>
                  <a:t>SIG</a:t>
                </a:r>
                <a14:m>
                  <m:oMath xmlns:m="http://schemas.openxmlformats.org/officeDocument/2006/math">
                    <m:d>
                      <m:dPr>
                        <m:ctrlPr>
                          <a:rPr lang="en-US" altLang="zh-CN" sz="2600" i="1">
                            <a:solidFill>
                              <a:prstClr val="black"/>
                            </a:solidFill>
                            <a:latin typeface="Cambria Math" panose="02040503050406030204" pitchFamily="18" charset="0"/>
                            <a:sym typeface="+mn-ea"/>
                          </a:rPr>
                        </m:ctrlPr>
                      </m:dPr>
                      <m:e>
                        <m:r>
                          <a:rPr lang="en-US" altLang="zh-CN" sz="2600">
                            <a:solidFill>
                              <a:prstClr val="black"/>
                            </a:solidFill>
                            <a:latin typeface="Cambria Math" panose="02040503050406030204" pitchFamily="18" charset="0"/>
                            <a:sym typeface="+mn-ea"/>
                          </a:rPr>
                          <m:t>𝑚</m:t>
                        </m:r>
                      </m:e>
                    </m:d>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𝑚</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𝑟</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𝑠𝑖𝑔</m:t>
                    </m:r>
                    <m:r>
                      <a:rPr lang="en-US" altLang="zh-CN" sz="2600">
                        <a:solidFill>
                          <a:prstClr val="black"/>
                        </a:solidFill>
                        <a:latin typeface="Cambria Math" panose="02040503050406030204" pitchFamily="18" charset="0"/>
                        <a:sym typeface="+mn-ea"/>
                      </a:rPr>
                      <m:t>)</m:t>
                    </m:r>
                  </m:oMath>
                </a14:m>
                <a:r>
                  <a:rPr lang="en-US" altLang="zh-CN" sz="2400" dirty="0" smtClean="0"/>
                  <a:t>,</a:t>
                </a:r>
                <a:r>
                  <a:rPr lang="zh-CN" altLang="en-US" sz="2400" dirty="0" smtClean="0"/>
                  <a:t>那么</a:t>
                </a:r>
                <a:r>
                  <a:rPr lang="zh-CN" altLang="en-US" sz="2400" dirty="0"/>
                  <a:t>签名者就无法说服仲裁者否定</a:t>
                </a:r>
                <a:r>
                  <a:rPr lang="en-US" altLang="zh-CN" sz="2400" dirty="0">
                    <a:latin typeface="Times New Roman" panose="02020603050405020304" pitchFamily="18" charset="0"/>
                    <a:cs typeface="Times New Roman" panose="02020603050405020304" pitchFamily="18" charset="0"/>
                  </a:rPr>
                  <a:t>SIG(m)</a:t>
                </a:r>
                <a:r>
                  <a:rPr lang="zh-CN" altLang="en-US" sz="2400" dirty="0" smtClean="0"/>
                  <a:t>。</a:t>
                </a:r>
                <a:endParaRPr lang="en-US" altLang="zh-CN" sz="2400" dirty="0" smtClean="0"/>
              </a:p>
              <a:p>
                <a:r>
                  <a:rPr lang="zh-CN" altLang="en-US" sz="2400" dirty="0" smtClean="0"/>
                  <a:t>         </a:t>
                </a:r>
                <a:r>
                  <a:rPr lang="en-US" altLang="zh-CN" sz="2400" dirty="0"/>
                  <a:t>(</a:t>
                </a:r>
                <a:r>
                  <a:rPr lang="en-US" altLang="zh-CN" sz="2400" dirty="0" smtClean="0"/>
                  <a:t>2)</a:t>
                </a:r>
                <a:r>
                  <a:rPr lang="zh-CN" altLang="en-US" sz="2400" dirty="0" smtClean="0"/>
                  <a:t>不可</a:t>
                </a:r>
                <a:r>
                  <a:rPr lang="zh-CN" altLang="en-US" sz="2400" dirty="0"/>
                  <a:t>传递性，除了签名者本身，任何人都无法向其他人证明签名者生成了一个</a:t>
                </a:r>
                <a:r>
                  <a:rPr lang="zh-CN" altLang="en-US" sz="2400" dirty="0" smtClean="0"/>
                  <a:t>给定</a:t>
                </a:r>
                <a:r>
                  <a:rPr lang="zh-CN" altLang="en-US" sz="2400" dirty="0"/>
                  <a:t>的</a:t>
                </a:r>
                <a:r>
                  <a:rPr lang="zh-CN" altLang="en-US" sz="2400" dirty="0" smtClean="0"/>
                  <a:t>三元组</a:t>
                </a:r>
                <a:r>
                  <a:rPr lang="en-US" altLang="zh-CN" sz="2600" dirty="0">
                    <a:solidFill>
                      <a:prstClr val="black"/>
                    </a:solidFill>
                    <a:sym typeface="+mn-ea"/>
                  </a:rPr>
                  <a:t>SIG</a:t>
                </a:r>
                <a14:m>
                  <m:oMath xmlns:m="http://schemas.openxmlformats.org/officeDocument/2006/math">
                    <m:d>
                      <m:dPr>
                        <m:ctrlPr>
                          <a:rPr lang="en-US" altLang="zh-CN" sz="2600" i="1">
                            <a:solidFill>
                              <a:prstClr val="black"/>
                            </a:solidFill>
                            <a:latin typeface="Cambria Math" panose="02040503050406030204" pitchFamily="18" charset="0"/>
                            <a:sym typeface="+mn-ea"/>
                          </a:rPr>
                        </m:ctrlPr>
                      </m:dPr>
                      <m:e>
                        <m:r>
                          <a:rPr lang="en-US" altLang="zh-CN" sz="2600">
                            <a:solidFill>
                              <a:prstClr val="black"/>
                            </a:solidFill>
                            <a:latin typeface="Cambria Math" panose="02040503050406030204" pitchFamily="18" charset="0"/>
                            <a:sym typeface="+mn-ea"/>
                          </a:rPr>
                          <m:t>𝑚</m:t>
                        </m:r>
                      </m:e>
                    </m:d>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𝑚</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𝑟</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𝑠𝑖𝑔</m:t>
                    </m:r>
                    <m:r>
                      <a:rPr lang="en-US" altLang="zh-CN" sz="2600">
                        <a:solidFill>
                          <a:prstClr val="black"/>
                        </a:solidFill>
                        <a:latin typeface="Cambria Math" panose="02040503050406030204" pitchFamily="18" charset="0"/>
                        <a:sym typeface="+mn-ea"/>
                      </a:rPr>
                      <m:t>)</m:t>
                    </m:r>
                  </m:oMath>
                </a14:m>
                <a:r>
                  <a:rPr lang="zh-CN" altLang="en-US" sz="2400" dirty="0" smtClean="0"/>
                  <a:t>这</a:t>
                </a:r>
                <a:r>
                  <a:rPr lang="zh-CN" altLang="en-US" sz="2400" dirty="0"/>
                  <a:t>对于接收者和任何第三方来说也是适用的。</a:t>
                </a:r>
                <a:r>
                  <a:rPr lang="zh-CN" altLang="en-US" sz="2400" dirty="0" smtClean="0"/>
                  <a:t>签名</a:t>
                </a:r>
                <a:r>
                  <a:rPr lang="zh-CN" altLang="en-US" sz="2400" dirty="0"/>
                  <a:t>结果只对指定的数字签名接收人有效，接收者无法向任何第三方证明签名者的一个给定的签名和一条消息对应，因为接收者掌握着陷门信息，他随时都可以在不改变签名</a:t>
                </a:r>
                <a:r>
                  <a:rPr lang="zh-CN" altLang="en-US" sz="2400" dirty="0" smtClean="0"/>
                  <a:t>的情况</a:t>
                </a:r>
                <a:r>
                  <a:rPr lang="zh-CN" altLang="en-US" sz="2400" dirty="0"/>
                  <a:t>下改变原始信息。</a:t>
                </a:r>
              </a:p>
              <a:p>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1154805" y="1395095"/>
                <a:ext cx="10371787" cy="4493538"/>
              </a:xfrm>
              <a:prstGeom prst="rect">
                <a:avLst/>
              </a:prstGeom>
              <a:blipFill rotWithShape="0">
                <a:blip r:embed="rId1"/>
                <a:stretch>
                  <a:fillRect l="-881" t="-1628" r="-764"/>
                </a:stretch>
              </a:blipFill>
            </p:spPr>
            <p:txBody>
              <a:bodyPr/>
              <a:lstStyle/>
              <a:p>
                <a:r>
                  <a:rPr lang="zh-CN" altLang="en-US">
                    <a:noFill/>
                  </a:rPr>
                  <a:t> </a:t>
                </a:r>
                <a:endParaRPr lang="zh-CN" altLang="en-US">
                  <a:noFill/>
                </a:endParaRPr>
              </a:p>
            </p:txBody>
          </p:sp>
        </mc:Fallback>
      </mc:AlternateContent>
      <p:grpSp>
        <p:nvGrpSpPr>
          <p:cNvPr id="9" name="组合 8"/>
          <p:cNvGrpSpPr/>
          <p:nvPr/>
        </p:nvGrpSpPr>
        <p:grpSpPr>
          <a:xfrm>
            <a:off x="0" y="133985"/>
            <a:ext cx="3607435" cy="873760"/>
            <a:chOff x="820" y="783"/>
            <a:chExt cx="5681" cy="1376"/>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1" name="文本框 10"/>
            <p:cNvSpPr txBox="1"/>
            <p:nvPr/>
          </p:nvSpPr>
          <p:spPr>
            <a:xfrm>
              <a:off x="2197" y="853"/>
              <a:ext cx="4305" cy="1307"/>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45716"/>
            <a:ext cx="10515600" cy="4718685"/>
          </a:xfrm>
        </p:spPr>
        <p:txBody>
          <a:bodyPr>
            <a:normAutofit/>
          </a:bodyPr>
          <a:lstStyle/>
          <a:p>
            <a:pPr marL="0" indent="0">
              <a:buNone/>
            </a:pPr>
            <a:r>
              <a:rPr lang="zh-CN" altLang="en-US" dirty="0">
                <a:sym typeface="+mn-ea"/>
              </a:rPr>
              <a:t>  </a:t>
            </a: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矩形 7"/>
              <p:cNvSpPr/>
              <p:nvPr/>
            </p:nvSpPr>
            <p:spPr>
              <a:xfrm>
                <a:off x="1154805" y="1395095"/>
                <a:ext cx="10371787" cy="4770537"/>
              </a:xfrm>
              <a:prstGeom prst="rect">
                <a:avLst/>
              </a:prstGeom>
            </p:spPr>
            <p:txBody>
              <a:bodyPr wrap="square">
                <a:spAutoFit/>
              </a:bodyPr>
              <a:lstStyle/>
              <a:p>
                <a:r>
                  <a:rPr lang="zh-CN" altLang="en-US" sz="2400" dirty="0" smtClean="0"/>
                  <a:t>    </a:t>
                </a:r>
                <a:r>
                  <a:rPr lang="en-US" altLang="zh-CN" sz="2400" dirty="0"/>
                  <a:t> </a:t>
                </a:r>
                <a:r>
                  <a:rPr lang="en-US" altLang="zh-CN" sz="2400" dirty="0" smtClean="0"/>
                  <a:t>    </a:t>
                </a:r>
                <a:r>
                  <a:rPr lang="zh-CN" altLang="en-US" sz="2400" dirty="0" smtClean="0"/>
                  <a:t>变色龙</a:t>
                </a:r>
                <a:r>
                  <a:rPr lang="zh-CN" altLang="en-US" sz="2400" dirty="0"/>
                  <a:t>签名面向特定的接收者，也就是说，如果要将一条消息发送给两个不同</a:t>
                </a:r>
                <a:r>
                  <a:rPr lang="zh-CN" altLang="en-US" sz="2400" dirty="0" smtClean="0"/>
                  <a:t>的接收者</a:t>
                </a:r>
                <a:r>
                  <a:rPr lang="zh-CN" altLang="en-US" sz="2400" dirty="0"/>
                  <a:t>，签名者需要对消息进行两次签名，并且这两个签名不一样，这是因为接收者</a:t>
                </a:r>
                <a:r>
                  <a:rPr lang="zh-CN" altLang="en-US" sz="2400" dirty="0" smtClean="0"/>
                  <a:t>不同</a:t>
                </a:r>
                <a:r>
                  <a:rPr lang="zh-CN" altLang="en-US" sz="2400" dirty="0"/>
                  <a:t>，变色龙哈希函数也不一样。</a:t>
                </a:r>
              </a:p>
              <a:p>
                <a:r>
                  <a:rPr lang="zh-CN" altLang="en-US" sz="2400" dirty="0"/>
                  <a:t> </a:t>
                </a:r>
                <a:r>
                  <a:rPr lang="zh-CN" altLang="en-US" sz="2400" dirty="0" smtClean="0"/>
                  <a:t>       </a:t>
                </a:r>
                <a:r>
                  <a:rPr lang="en-US" altLang="zh-CN" sz="2400" dirty="0" smtClean="0"/>
                  <a:t>(3)</a:t>
                </a:r>
                <a:r>
                  <a:rPr lang="zh-CN" altLang="en-US" sz="2400" dirty="0"/>
                  <a:t>不可伪造性，如果接收者伪造签名，签名者可以通过提供变色龙哈希函数的一</a:t>
                </a:r>
                <a:r>
                  <a:rPr lang="zh-CN" altLang="en-US" sz="2400" dirty="0" smtClean="0"/>
                  <a:t>个碰撞</a:t>
                </a:r>
                <a:r>
                  <a:rPr lang="zh-CN" altLang="en-US" sz="2400" dirty="0"/>
                  <a:t>来否认这个伪造的签名。即如果接收者是诚实的，签名者无法否认</a:t>
                </a:r>
                <a:r>
                  <a:rPr lang="zh-CN" altLang="en-US" sz="2400" dirty="0" smtClean="0"/>
                  <a:t>签名。</a:t>
                </a:r>
                <a:endParaRPr lang="en-US" altLang="zh-CN" sz="2400" dirty="0" smtClean="0"/>
              </a:p>
              <a:p>
                <a:r>
                  <a:rPr lang="zh-CN" altLang="en-US" sz="2400" dirty="0" smtClean="0"/>
                  <a:t>        </a:t>
                </a:r>
                <a:r>
                  <a:rPr lang="en-US" altLang="zh-CN" sz="2400" dirty="0" smtClean="0"/>
                  <a:t>(4)</a:t>
                </a:r>
                <a:r>
                  <a:rPr lang="zh-CN" altLang="en-US" sz="2400" dirty="0"/>
                  <a:t>否定，万一发生争执，如果签名者</a:t>
                </a:r>
                <a:r>
                  <a:rPr lang="en-US" altLang="zh-CN" sz="2400" dirty="0"/>
                  <a:t>S</a:t>
                </a:r>
                <a:r>
                  <a:rPr lang="zh-CN" altLang="en-US" sz="2400" dirty="0"/>
                  <a:t>被给出一个不是他生成的三元组</a:t>
                </a:r>
                <a:r>
                  <a:rPr lang="en-US" altLang="zh-CN" sz="2600" dirty="0">
                    <a:solidFill>
                      <a:prstClr val="black"/>
                    </a:solidFill>
                    <a:sym typeface="+mn-ea"/>
                  </a:rPr>
                  <a:t>SIG</a:t>
                </a:r>
                <a14:m>
                  <m:oMath xmlns:m="http://schemas.openxmlformats.org/officeDocument/2006/math">
                    <m:d>
                      <m:dPr>
                        <m:ctrlPr>
                          <a:rPr lang="en-US" altLang="zh-CN" sz="2600" i="1">
                            <a:solidFill>
                              <a:prstClr val="black"/>
                            </a:solidFill>
                            <a:latin typeface="Cambria Math" panose="02040503050406030204" pitchFamily="18" charset="0"/>
                            <a:sym typeface="+mn-ea"/>
                          </a:rPr>
                        </m:ctrlPr>
                      </m:dPr>
                      <m:e>
                        <m:r>
                          <a:rPr lang="en-US" altLang="zh-CN" sz="2600">
                            <a:solidFill>
                              <a:prstClr val="black"/>
                            </a:solidFill>
                            <a:latin typeface="Cambria Math" panose="02040503050406030204" pitchFamily="18" charset="0"/>
                            <a:sym typeface="+mn-ea"/>
                          </a:rPr>
                          <m:t>𝑚</m:t>
                        </m:r>
                      </m:e>
                    </m:d>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𝑚</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𝑟</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𝑠𝑖𝑔</m:t>
                    </m:r>
                    <m:r>
                      <a:rPr lang="en-US" altLang="zh-CN" sz="2600">
                        <a:solidFill>
                          <a:prstClr val="black"/>
                        </a:solidFill>
                        <a:latin typeface="Cambria Math" panose="02040503050406030204" pitchFamily="18" charset="0"/>
                        <a:sym typeface="+mn-ea"/>
                      </a:rPr>
                      <m:t>)</m:t>
                    </m:r>
                    <m:r>
                      <a:rPr lang="en-US" altLang="zh-CN" sz="2600" i="1">
                        <a:solidFill>
                          <a:prstClr val="black"/>
                        </a:solidFill>
                        <a:latin typeface="Cambria Math" panose="02040503050406030204" pitchFamily="18" charset="0"/>
                        <a:sym typeface="+mn-ea"/>
                      </a:rPr>
                      <m:t> </m:t>
                    </m:r>
                  </m:oMath>
                </a14:m>
                <a:r>
                  <a:rPr lang="zh-CN" altLang="en-US" sz="2400" dirty="0"/>
                  <a:t>，那么签名者就能够说服仲裁者否定</a:t>
                </a:r>
                <a:r>
                  <a:rPr lang="en-US" altLang="zh-CN" sz="2400" dirty="0">
                    <a:latin typeface="Times New Roman" panose="02020603050405020304" pitchFamily="18" charset="0"/>
                    <a:cs typeface="Times New Roman" panose="02020603050405020304" pitchFamily="18" charset="0"/>
                  </a:rPr>
                  <a:t>SIG(m</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t>  </a:t>
                </a:r>
                <a:r>
                  <a:rPr lang="en-US" altLang="zh-CN" sz="2400" dirty="0" smtClean="0"/>
                  <a:t>      </a:t>
                </a:r>
                <a:r>
                  <a:rPr lang="en-US" altLang="zh-CN" sz="2400" dirty="0"/>
                  <a:t>(5)</a:t>
                </a:r>
                <a:r>
                  <a:rPr lang="zh-CN" altLang="en-US" sz="2400" dirty="0"/>
                  <a:t>无泄漏，如果签名者能够在不泄漏由他实际签名的任何其他消息的情况下否认</a:t>
                </a:r>
                <a:r>
                  <a:rPr lang="zh-CN" altLang="en-US" sz="2400" dirty="0" smtClean="0"/>
                  <a:t>伪造</a:t>
                </a:r>
                <a:r>
                  <a:rPr lang="zh-CN" altLang="en-US" sz="2400" dirty="0"/>
                  <a:t>的签名</a:t>
                </a:r>
                <a:r>
                  <a:rPr lang="en-US" altLang="zh-CN" sz="2400" dirty="0"/>
                  <a:t>(</a:t>
                </a:r>
                <a:r>
                  <a:rPr lang="zh-CN" altLang="en-US" sz="2400" dirty="0"/>
                  <a:t>如不是由他生成的一个三元组</a:t>
                </a:r>
                <a:r>
                  <a:rPr lang="en-US" altLang="zh-CN" sz="2600" dirty="0">
                    <a:solidFill>
                      <a:prstClr val="black"/>
                    </a:solidFill>
                    <a:sym typeface="+mn-ea"/>
                  </a:rPr>
                  <a:t>SIG</a:t>
                </a:r>
                <a14:m>
                  <m:oMath xmlns:m="http://schemas.openxmlformats.org/officeDocument/2006/math">
                    <m:d>
                      <m:dPr>
                        <m:ctrlPr>
                          <a:rPr lang="en-US" altLang="zh-CN" sz="2600" i="1">
                            <a:solidFill>
                              <a:prstClr val="black"/>
                            </a:solidFill>
                            <a:latin typeface="Cambria Math" panose="02040503050406030204" pitchFamily="18" charset="0"/>
                            <a:sym typeface="+mn-ea"/>
                          </a:rPr>
                        </m:ctrlPr>
                      </m:dPr>
                      <m:e>
                        <m:r>
                          <a:rPr lang="en-US" altLang="zh-CN" sz="2600">
                            <a:solidFill>
                              <a:prstClr val="black"/>
                            </a:solidFill>
                            <a:latin typeface="Cambria Math" panose="02040503050406030204" pitchFamily="18" charset="0"/>
                            <a:sym typeface="+mn-ea"/>
                          </a:rPr>
                          <m:t>𝑚</m:t>
                        </m:r>
                      </m:e>
                    </m:d>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𝑚</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𝑟</m:t>
                    </m:r>
                    <m:r>
                      <a:rPr lang="en-US" altLang="zh-CN" sz="2600">
                        <a:solidFill>
                          <a:prstClr val="black"/>
                        </a:solidFill>
                        <a:latin typeface="Cambria Math" panose="02040503050406030204" pitchFamily="18" charset="0"/>
                        <a:sym typeface="+mn-ea"/>
                      </a:rPr>
                      <m:t>,</m:t>
                    </m:r>
                    <m:r>
                      <a:rPr lang="en-US" altLang="zh-CN" sz="2600">
                        <a:solidFill>
                          <a:prstClr val="black"/>
                        </a:solidFill>
                        <a:latin typeface="Cambria Math" panose="02040503050406030204" pitchFamily="18" charset="0"/>
                        <a:sym typeface="+mn-ea"/>
                      </a:rPr>
                      <m:t>𝑠𝑖𝑔</m:t>
                    </m:r>
                    <m:r>
                      <a:rPr lang="en-US" altLang="zh-CN" sz="2600">
                        <a:solidFill>
                          <a:prstClr val="black"/>
                        </a:solidFill>
                        <a:latin typeface="Cambria Math" panose="02040503050406030204" pitchFamily="18" charset="0"/>
                        <a:sym typeface="+mn-ea"/>
                      </a:rPr>
                      <m:t>)</m:t>
                    </m:r>
                    <m:r>
                      <a:rPr lang="en-US" altLang="zh-CN" sz="2600" i="1">
                        <a:solidFill>
                          <a:prstClr val="black"/>
                        </a:solidFill>
                        <a:latin typeface="Cambria Math" panose="02040503050406030204" pitchFamily="18" charset="0"/>
                        <a:sym typeface="+mn-ea"/>
                      </a:rPr>
                      <m:t> </m:t>
                    </m:r>
                  </m:oMath>
                </a14:m>
                <a:r>
                  <a:rPr lang="zh-CN" altLang="en-US" sz="2400" dirty="0"/>
                  <a:t>，那么这个签名就是无</a:t>
                </a:r>
                <a:r>
                  <a:rPr lang="zh-CN" altLang="en-US" sz="2400" dirty="0" smtClean="0"/>
                  <a:t>泄漏的</a:t>
                </a:r>
                <a:r>
                  <a:rPr lang="zh-CN" altLang="en-US" sz="2400" dirty="0"/>
                  <a:t>。</a:t>
                </a:r>
              </a:p>
              <a:p>
                <a:endParaRPr lang="zh-CN" altLang="en-US" dirty="0"/>
              </a:p>
              <a:p>
                <a:endParaRPr lang="zh-CN" altLang="en-US" dirty="0"/>
              </a:p>
            </p:txBody>
          </p:sp>
        </mc:Choice>
        <mc:Fallback>
          <p:sp>
            <p:nvSpPr>
              <p:cNvPr id="8" name="矩形 7"/>
              <p:cNvSpPr>
                <a:spLocks noRot="1" noChangeAspect="1" noMove="1" noResize="1" noEditPoints="1" noAdjustHandles="1" noChangeArrowheads="1" noChangeShapeType="1" noTextEdit="1"/>
              </p:cNvSpPr>
              <p:nvPr/>
            </p:nvSpPr>
            <p:spPr>
              <a:xfrm>
                <a:off x="1019550" y="1445895"/>
                <a:ext cx="10371787" cy="4770537"/>
              </a:xfrm>
              <a:prstGeom prst="rect">
                <a:avLst/>
              </a:prstGeom>
              <a:blipFill rotWithShape="0">
                <a:blip r:embed="rId1"/>
                <a:stretch>
                  <a:fillRect l="-1058" t="-1535" r="-2585"/>
                </a:stretch>
              </a:blipFill>
            </p:spPr>
            <p:txBody>
              <a:bodyPr/>
              <a:lstStyle/>
              <a:p>
                <a:r>
                  <a:rPr lang="zh-CN" altLang="en-US">
                    <a:noFill/>
                  </a:rPr>
                  <a:t> </a:t>
                </a:r>
                <a:endParaRPr lang="zh-CN" altLang="en-US">
                  <a:noFill/>
                </a:endParaRPr>
              </a:p>
            </p:txBody>
          </p:sp>
        </mc:Fallback>
      </mc:AlternateContent>
      <p:grpSp>
        <p:nvGrpSpPr>
          <p:cNvPr id="7" name="组合 6"/>
          <p:cNvGrpSpPr/>
          <p:nvPr/>
        </p:nvGrpSpPr>
        <p:grpSpPr>
          <a:xfrm>
            <a:off x="0" y="150495"/>
            <a:ext cx="3607435" cy="873760"/>
            <a:chOff x="820" y="783"/>
            <a:chExt cx="5681" cy="1376"/>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909320" y="1071880"/>
            <a:ext cx="10515600" cy="5139055"/>
          </a:xfrm>
        </p:spPr>
        <p:txBody>
          <a:bodyPr>
            <a:normAutofit/>
          </a:bodyPr>
          <a:lstStyle/>
          <a:p>
            <a:pPr marL="0" indent="0">
              <a:buNone/>
            </a:pPr>
            <a:r>
              <a:rPr lang="zh-CN" altLang="en-US" dirty="0">
                <a:sym typeface="+mn-ea"/>
              </a:rPr>
              <a:t>  </a:t>
            </a: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767715" y="1318260"/>
            <a:ext cx="10657205" cy="4892675"/>
          </a:xfrm>
          <a:prstGeom prst="rect">
            <a:avLst/>
          </a:prstGeom>
          <a:noFill/>
        </p:spPr>
        <p:txBody>
          <a:bodyPr wrap="square" rtlCol="0" anchor="t">
            <a:spAutoFit/>
          </a:bodyPr>
          <a:lstStyle/>
          <a:p>
            <a:r>
              <a:rPr lang="zh-CN" altLang="en-US" sz="2400"/>
              <a:t>变色龙签名的优点</a:t>
            </a:r>
            <a:r>
              <a:rPr lang="zh-CN" altLang="en-US"/>
              <a:t>            </a:t>
            </a:r>
            <a:endParaRPr lang="zh-CN" altLang="en-US"/>
          </a:p>
          <a:p>
            <a:r>
              <a:rPr lang="zh-CN" altLang="en-US" sz="2400"/>
              <a:t>         </a:t>
            </a:r>
            <a:r>
              <a:rPr lang="en-US" altLang="zh-CN" sz="2400"/>
              <a:t>1</a:t>
            </a:r>
            <a:r>
              <a:rPr lang="zh-CN" altLang="en-US" sz="2400"/>
              <a:t>、非交互性：变色龙签名中，当出现伪造签名时，签名者对伪造的签名的否认是非交互式的，也就是说签名者可以在不与指定签名验证者交互的情况下否认签名，对签名验证者而言，他也可以在不与签名者交互的情况下对签名的真实性进行验证，基于变色龙签名的这种特性，签名者和验证者能够很快的完成各自的任务，大大节约了计算成本，因此效率很高。</a:t>
            </a:r>
            <a:endParaRPr lang="zh-CN" altLang="en-US" sz="2400"/>
          </a:p>
          <a:p>
            <a:r>
              <a:rPr lang="zh-CN" altLang="en-US" sz="2400"/>
              <a:t>         </a:t>
            </a:r>
            <a:r>
              <a:rPr lang="en-US" altLang="zh-CN" sz="2400"/>
              <a:t>2</a:t>
            </a:r>
            <a:r>
              <a:rPr lang="zh-CN" altLang="en-US" sz="2400"/>
              <a:t>、不可伪造性：由于签名的接收者掌握着陷门信息，方便他计算出变色龙哈希函数的碰撞，当签名者生成一个签名后，接收者可以利用自己掌握的陷门信息快速的找到与原来消息不同的另一条消息，并且这两条消息的签名相同，这就是签名的伪造。当出现伪造签名时，签名者可以通过公布原来消息来证明签名接收者伪造了签名。</a:t>
            </a:r>
            <a:r>
              <a:rPr lang="zh-CN" altLang="en-US" sz="2400">
                <a:sym typeface="+mn-ea"/>
              </a:rPr>
              <a:t>但是在对伪造签名进行否认时，需要签名者提供一个给定变色龙散列函数散列值的碰撞，但是这个碰撞对于签名的接收者来说在某些情况下是不太安全的，有可能会造成接收者密钥的泄漏。</a:t>
            </a:r>
            <a:endParaRPr lang="zh-CN" altLang="en-US" sz="2400"/>
          </a:p>
        </p:txBody>
      </p:sp>
      <p:grpSp>
        <p:nvGrpSpPr>
          <p:cNvPr id="8" name="组合 7"/>
          <p:cNvGrpSpPr/>
          <p:nvPr/>
        </p:nvGrpSpPr>
        <p:grpSpPr>
          <a:xfrm>
            <a:off x="34925" y="133985"/>
            <a:ext cx="3607435" cy="873760"/>
            <a:chOff x="820" y="783"/>
            <a:chExt cx="5681" cy="1376"/>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45895"/>
            <a:ext cx="10515600" cy="1729740"/>
          </a:xfrm>
        </p:spPr>
        <p:txBody>
          <a:bodyPr>
            <a:normAutofit/>
          </a:bodyPr>
          <a:lstStyle/>
          <a:p>
            <a:pPr marL="0" indent="0">
              <a:buNone/>
            </a:pPr>
            <a:r>
              <a:rPr lang="zh-CN" altLang="en-US" dirty="0">
                <a:sym typeface="+mn-ea"/>
              </a:rPr>
              <a:t>  </a:t>
            </a:r>
            <a:endParaRPr lang="zh-CN" altLang="en-US"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633730" y="1445895"/>
            <a:ext cx="10720070" cy="4892675"/>
          </a:xfrm>
          <a:prstGeom prst="rect">
            <a:avLst/>
          </a:prstGeom>
          <a:noFill/>
        </p:spPr>
        <p:txBody>
          <a:bodyPr wrap="square" rtlCol="0" anchor="t">
            <a:spAutoFit/>
          </a:bodyPr>
          <a:lstStyle/>
          <a:p>
            <a:r>
              <a:rPr lang="zh-CN" altLang="en-US" sz="2400"/>
              <a:t>传统数字签名性质：</a:t>
            </a:r>
            <a:endParaRPr lang="zh-CN" altLang="en-US" sz="2400"/>
          </a:p>
          <a:p>
            <a:r>
              <a:rPr lang="en-US" altLang="zh-CN" sz="2400"/>
              <a:t>1</a:t>
            </a:r>
            <a:r>
              <a:rPr lang="zh-CN" altLang="en-US" sz="2400"/>
              <a:t>、不可否认性</a:t>
            </a:r>
            <a:endParaRPr lang="zh-CN" altLang="en-US" sz="2400"/>
          </a:p>
          <a:p>
            <a:r>
              <a:rPr lang="en-US" altLang="zh-CN" sz="2400"/>
              <a:t>2</a:t>
            </a:r>
            <a:r>
              <a:rPr lang="zh-CN" altLang="en-US" sz="2400"/>
              <a:t>、不可篡改性</a:t>
            </a:r>
            <a:endParaRPr lang="zh-CN" altLang="en-US" sz="2400"/>
          </a:p>
          <a:p>
            <a:r>
              <a:rPr lang="en-US" altLang="zh-CN" sz="2400"/>
              <a:t>3</a:t>
            </a:r>
            <a:r>
              <a:rPr lang="zh-CN" altLang="en-US" sz="2400"/>
              <a:t>、不可伪造性</a:t>
            </a:r>
            <a:endParaRPr lang="zh-CN" altLang="en-US" sz="2400"/>
          </a:p>
          <a:p>
            <a:r>
              <a:rPr lang="en-US" altLang="zh-CN" sz="2400"/>
              <a:t>4</a:t>
            </a:r>
            <a:r>
              <a:rPr lang="zh-CN" altLang="en-US" sz="2400"/>
              <a:t>、可认证性</a:t>
            </a:r>
            <a:endParaRPr lang="zh-CN" altLang="en-US" sz="2400"/>
          </a:p>
          <a:p>
            <a:endParaRPr lang="zh-CN" altLang="en-US" sz="2400"/>
          </a:p>
          <a:p>
            <a:endParaRPr lang="zh-CN" altLang="en-US" sz="2400"/>
          </a:p>
          <a:p>
            <a:endParaRPr lang="zh-CN" altLang="en-US" sz="2400"/>
          </a:p>
          <a:p>
            <a:r>
              <a:rPr lang="zh-CN" altLang="en-US" sz="2400"/>
              <a:t>进一步问题</a:t>
            </a:r>
            <a:endParaRPr lang="zh-CN" altLang="en-US" sz="2400"/>
          </a:p>
          <a:p>
            <a:r>
              <a:rPr lang="en-US" altLang="zh-CN" sz="2400"/>
              <a:t>1</a:t>
            </a:r>
            <a:r>
              <a:rPr lang="zh-CN" altLang="en-US" sz="2400"/>
              <a:t>、接受者的身份：具有传统不可否认签名的主要特征</a:t>
            </a:r>
            <a:endParaRPr lang="zh-CN" altLang="en-US" sz="2400"/>
          </a:p>
          <a:p>
            <a:r>
              <a:rPr lang="en-US" altLang="zh-CN" sz="2400"/>
              <a:t>2</a:t>
            </a:r>
            <a:r>
              <a:rPr lang="zh-CN" altLang="en-US" sz="2400"/>
              <a:t>、存储m，r：签名者或与收件人</a:t>
            </a:r>
            <a:endParaRPr lang="zh-CN" altLang="en-US" sz="2400"/>
          </a:p>
          <a:p>
            <a:r>
              <a:rPr lang="en-US" altLang="zh-CN" sz="2400"/>
              <a:t>3</a:t>
            </a:r>
            <a:r>
              <a:rPr lang="zh-CN" altLang="en-US" sz="2400"/>
              <a:t>、传输m，r，SIG：未经认证的链接</a:t>
            </a:r>
            <a:endParaRPr lang="zh-CN" altLang="en-US" sz="2400"/>
          </a:p>
          <a:p>
            <a:endParaRPr lang="zh-CN" altLang="en-US" sz="2400"/>
          </a:p>
        </p:txBody>
      </p:sp>
      <p:sp>
        <p:nvSpPr>
          <p:cNvPr id="8" name="文本框 7"/>
          <p:cNvSpPr txBox="1"/>
          <p:nvPr/>
        </p:nvSpPr>
        <p:spPr>
          <a:xfrm>
            <a:off x="5975350" y="1445895"/>
            <a:ext cx="4599305" cy="2306955"/>
          </a:xfrm>
          <a:prstGeom prst="rect">
            <a:avLst/>
          </a:prstGeom>
          <a:noFill/>
        </p:spPr>
        <p:txBody>
          <a:bodyPr wrap="square" rtlCol="0" anchor="t">
            <a:spAutoFit/>
          </a:bodyPr>
          <a:lstStyle/>
          <a:p>
            <a:r>
              <a:rPr lang="zh-CN" altLang="en-US" sz="2400">
                <a:sym typeface="+mn-ea"/>
              </a:rPr>
              <a:t>变色龙签名性质：</a:t>
            </a:r>
            <a:endParaRPr lang="zh-CN" altLang="en-US" sz="2400"/>
          </a:p>
          <a:p>
            <a:r>
              <a:rPr lang="en-US" altLang="zh-CN" sz="2400">
                <a:sym typeface="+mn-ea"/>
              </a:rPr>
              <a:t>1</a:t>
            </a:r>
            <a:r>
              <a:rPr lang="zh-CN" altLang="en-US" sz="2400">
                <a:sym typeface="+mn-ea"/>
              </a:rPr>
              <a:t>、不可否认性</a:t>
            </a:r>
            <a:endParaRPr lang="zh-CN" altLang="en-US" sz="2400"/>
          </a:p>
          <a:p>
            <a:r>
              <a:rPr lang="en-US" altLang="zh-CN" sz="2400">
                <a:sym typeface="+mn-ea"/>
              </a:rPr>
              <a:t>2</a:t>
            </a:r>
            <a:r>
              <a:rPr lang="zh-CN" altLang="en-US" sz="2400">
                <a:sym typeface="+mn-ea"/>
              </a:rPr>
              <a:t>、不可伪造性</a:t>
            </a:r>
            <a:endParaRPr lang="zh-CN" altLang="en-US" sz="2400"/>
          </a:p>
          <a:p>
            <a:r>
              <a:rPr lang="en-US" altLang="zh-CN" sz="2400">
                <a:sym typeface="+mn-ea"/>
              </a:rPr>
              <a:t>3</a:t>
            </a:r>
            <a:r>
              <a:rPr lang="zh-CN" altLang="en-US" sz="2400">
                <a:sym typeface="+mn-ea"/>
              </a:rPr>
              <a:t>、否认性</a:t>
            </a:r>
            <a:endParaRPr lang="zh-CN" altLang="en-US" sz="2400"/>
          </a:p>
          <a:p>
            <a:r>
              <a:rPr lang="en-US" altLang="zh-CN" sz="2400">
                <a:sym typeface="+mn-ea"/>
              </a:rPr>
              <a:t>4</a:t>
            </a:r>
            <a:r>
              <a:rPr lang="zh-CN" altLang="en-US" sz="2400">
                <a:sym typeface="+mn-ea"/>
              </a:rPr>
              <a:t>、不可传递性</a:t>
            </a:r>
            <a:endParaRPr lang="zh-CN" altLang="en-US" sz="2400"/>
          </a:p>
          <a:p>
            <a:r>
              <a:rPr lang="en-US" altLang="zh-CN" sz="2400">
                <a:sym typeface="+mn-ea"/>
              </a:rPr>
              <a:t>5</a:t>
            </a:r>
            <a:r>
              <a:rPr lang="zh-CN" altLang="en-US" sz="2400">
                <a:sym typeface="+mn-ea"/>
              </a:rPr>
              <a:t>、无泄漏性</a:t>
            </a:r>
            <a:endParaRPr lang="zh-CN" altLang="en-US" sz="2400"/>
          </a:p>
        </p:txBody>
      </p:sp>
      <p:grpSp>
        <p:nvGrpSpPr>
          <p:cNvPr id="9" name="组合 8"/>
          <p:cNvGrpSpPr/>
          <p:nvPr/>
        </p:nvGrpSpPr>
        <p:grpSpPr>
          <a:xfrm>
            <a:off x="0" y="133985"/>
            <a:ext cx="3607435" cy="873760"/>
            <a:chOff x="820" y="783"/>
            <a:chExt cx="5681" cy="1376"/>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1" name="文本框 10"/>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0890" y="381635"/>
            <a:ext cx="9831070" cy="643255"/>
          </a:xfrm>
          <a:solidFill>
            <a:schemeClr val="bg1"/>
          </a:solidFill>
        </p:spPr>
        <p:txBody>
          <a:bodyPr>
            <a:normAutofit fontScale="90000"/>
          </a:bodyPr>
          <a:lstStyle/>
          <a:p>
            <a:pPr algn="l"/>
            <a:r>
              <a:rPr lang="en-US" altLang="zh-CN" sz="2800" dirty="0"/>
              <a:t>                                                                                                                      </a:t>
            </a:r>
            <a:br>
              <a:rPr lang="en-US" altLang="zh-CN" sz="2800" dirty="0"/>
            </a:br>
            <a:r>
              <a:rPr lang="en-US" altLang="zh-CN" sz="2800" dirty="0"/>
              <a:t>                                                                                                                        </a:t>
            </a:r>
            <a:r>
              <a:rPr lang="en-US" altLang="zh-CN" sz="3555" dirty="0"/>
              <a:t> </a:t>
            </a:r>
            <a:r>
              <a:rPr lang="zh-CN" altLang="en-US" sz="3555" dirty="0">
                <a:solidFill>
                  <a:schemeClr val="tx1"/>
                </a:solidFill>
                <a:effectLst>
                  <a:outerShdw blurRad="38100" dist="19050" dir="2700000" algn="tl" rotWithShape="0">
                    <a:schemeClr val="dk1">
                      <a:alpha val="40000"/>
                    </a:schemeClr>
                  </a:outerShdw>
                </a:effectLst>
              </a:rPr>
              <a:t>背景</a:t>
            </a:r>
            <a:r>
              <a:rPr lang="zh-CN" altLang="en-US" sz="2800" dirty="0">
                <a:solidFill>
                  <a:schemeClr val="tx1"/>
                </a:solidFill>
                <a:latin typeface="+mn-ea"/>
                <a:ea typeface="+mn-ea"/>
              </a:rPr>
              <a:t> </a:t>
            </a:r>
            <a:r>
              <a:rPr lang="zh-CN" altLang="en-US" sz="2800" dirty="0">
                <a:solidFill>
                  <a:schemeClr val="bg1"/>
                </a:solidFill>
                <a:latin typeface="+mn-ea"/>
                <a:ea typeface="+mn-ea"/>
              </a:rPr>
              <a:t>  </a:t>
            </a:r>
            <a:r>
              <a:rPr lang="en-US" altLang="zh-CN" sz="2800" dirty="0">
                <a:solidFill>
                  <a:schemeClr val="bg1"/>
                </a:solidFill>
                <a:latin typeface="+mn-ea"/>
                <a:ea typeface="+mn-ea"/>
              </a:rPr>
              <a:t>   </a:t>
            </a:r>
            <a:r>
              <a:rPr lang="zh-CN" altLang="en-US" sz="2800" dirty="0">
                <a:solidFill>
                  <a:schemeClr val="bg1"/>
                </a:solidFill>
                <a:latin typeface="+mn-ea"/>
                <a:ea typeface="+mn-ea"/>
              </a:rPr>
              <a:t>背景</a:t>
            </a:r>
            <a:r>
              <a:rPr lang="en-US" altLang="zh-CN" sz="2800" dirty="0">
                <a:solidFill>
                  <a:schemeClr val="bg1"/>
                </a:solidFill>
                <a:latin typeface="+mn-ea"/>
                <a:ea typeface="+mn-ea"/>
              </a:rPr>
              <a:t>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55599"/>
            <a:ext cx="10515600" cy="4734560"/>
          </a:xfrm>
        </p:spPr>
        <p:txBody>
          <a:bodyPr>
            <a:normAutofit/>
          </a:bodyPr>
          <a:lstStyle/>
          <a:p>
            <a:r>
              <a:rPr lang="zh-CN" altLang="en-US" sz="2400" dirty="0">
                <a:solidFill>
                  <a:srgbClr val="FF0000"/>
                </a:solidFill>
              </a:rPr>
              <a:t>不可否认的签名</a:t>
            </a:r>
            <a:r>
              <a:rPr lang="zh-CN" altLang="en-US" sz="2400" dirty="0"/>
              <a:t>[CvA89]：签名的验证过程需要通过一个交互式的协议与消息的签名者交互后，才能够进行签名验证。不可否认签名可以防止非法复制或散布签名，适用于保护电子出版物的知识产权，也适用于电子投票、电子拍卖等。</a:t>
            </a:r>
            <a:endParaRPr lang="zh-CN" altLang="en-US" sz="2400" dirty="0"/>
          </a:p>
          <a:p>
            <a:r>
              <a:rPr lang="zh-CN" altLang="en-US" sz="2400" dirty="0"/>
              <a:t>交互信息</a:t>
            </a:r>
            <a:r>
              <a:rPr lang="zh-CN" altLang="en-US" sz="2400" dirty="0" smtClean="0"/>
              <a:t>和</a:t>
            </a:r>
            <a:r>
              <a:rPr lang="zh-CN" altLang="en-US" sz="2400" dirty="0"/>
              <a:t>否认</a:t>
            </a:r>
            <a:r>
              <a:rPr lang="zh-CN" altLang="en-US" sz="2400" dirty="0" smtClean="0"/>
              <a:t>协议</a:t>
            </a:r>
            <a:endParaRPr lang="zh-CN" altLang="en-US" sz="2400" dirty="0"/>
          </a:p>
          <a:p>
            <a:pPr marL="0" indent="0">
              <a:buNone/>
            </a:pPr>
            <a:r>
              <a:rPr lang="zh-CN" altLang="en-US" sz="2400" dirty="0"/>
              <a:t>          有效签名：签名者不能否认它</a:t>
            </a:r>
            <a:endParaRPr lang="zh-CN" altLang="en-US" sz="2400" dirty="0"/>
          </a:p>
          <a:p>
            <a:pPr marL="0" indent="0">
              <a:buNone/>
            </a:pPr>
            <a:r>
              <a:rPr lang="zh-CN" altLang="en-US" sz="2400" dirty="0"/>
              <a:t>          伪造签名：签名者可以证明它，且证据是不可转让的</a:t>
            </a:r>
            <a:endParaRPr lang="zh-CN" altLang="en-US" sz="2400" dirty="0"/>
          </a:p>
          <a:p>
            <a:r>
              <a:rPr lang="zh-CN" altLang="en-US" sz="2400" dirty="0"/>
              <a:t>密码文献中的许多解决方案：</a:t>
            </a:r>
            <a:endParaRPr lang="zh-CN" altLang="en-US" sz="2400" dirty="0"/>
          </a:p>
          <a:p>
            <a:pPr marL="0" indent="0">
              <a:buNone/>
            </a:pPr>
            <a:r>
              <a:rPr lang="zh-CN" altLang="en-US" sz="2400" dirty="0"/>
              <a:t>          基于常规签名的零知识证明；</a:t>
            </a:r>
            <a:endParaRPr lang="zh-CN" altLang="en-US" sz="2400" dirty="0"/>
          </a:p>
          <a:p>
            <a:pPr marL="0" indent="0">
              <a:buNone/>
            </a:pPr>
            <a:r>
              <a:rPr lang="zh-CN" altLang="en-US" sz="2400" dirty="0"/>
              <a:t>          基于数字签名相关的计算、通信、交互；</a:t>
            </a:r>
            <a:endParaRPr lang="zh-CN" altLang="en-US" sz="2400" dirty="0"/>
          </a:p>
          <a:p>
            <a:pPr marL="0" indent="0">
              <a:buNone/>
            </a:pPr>
            <a:r>
              <a:rPr lang="zh-CN" altLang="en-US" sz="2400" dirty="0"/>
              <a:t>          基于标准密码学假设；</a:t>
            </a:r>
            <a:endParaRPr lang="zh-CN" altLang="en-US" sz="2400" dirty="0"/>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8" name="组合 7"/>
          <p:cNvGrpSpPr/>
          <p:nvPr/>
        </p:nvGrpSpPr>
        <p:grpSpPr>
          <a:xfrm>
            <a:off x="175260" y="151130"/>
            <a:ext cx="3607435" cy="873760"/>
            <a:chOff x="820" y="783"/>
            <a:chExt cx="5681" cy="1376"/>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0890" y="381635"/>
            <a:ext cx="9831070" cy="643255"/>
          </a:xfrm>
          <a:solidFill>
            <a:schemeClr val="bg1"/>
          </a:solidFill>
        </p:spPr>
        <p:txBody>
          <a:bodyPr>
            <a:normAutofit fontScale="90000"/>
          </a:bodyPr>
          <a:lstStyle/>
          <a:p>
            <a:pPr algn="l"/>
            <a:r>
              <a:rPr lang="en-US" altLang="zh-CN" sz="2800" dirty="0"/>
              <a:t>                                                                                                                      </a:t>
            </a:r>
            <a:br>
              <a:rPr lang="en-US" altLang="zh-CN" sz="2800" dirty="0"/>
            </a:br>
            <a:r>
              <a:rPr lang="en-US" altLang="zh-CN" sz="2800" dirty="0"/>
              <a:t>                                                                                                                        </a:t>
            </a:r>
            <a:r>
              <a:rPr lang="en-US" altLang="zh-CN" sz="3555" dirty="0"/>
              <a:t> </a:t>
            </a:r>
            <a:r>
              <a:rPr lang="zh-CN" altLang="en-US" sz="3555" dirty="0">
                <a:solidFill>
                  <a:schemeClr val="tx1"/>
                </a:solidFill>
                <a:effectLst>
                  <a:outerShdw blurRad="38100" dist="19050" dir="2700000" algn="tl" rotWithShape="0">
                    <a:schemeClr val="dk1">
                      <a:alpha val="40000"/>
                    </a:schemeClr>
                  </a:outerShdw>
                </a:effectLst>
              </a:rPr>
              <a:t>背景</a:t>
            </a:r>
            <a:r>
              <a:rPr lang="zh-CN" altLang="en-US" sz="2800" dirty="0">
                <a:solidFill>
                  <a:schemeClr val="tx1"/>
                </a:solidFill>
                <a:latin typeface="+mn-ea"/>
                <a:ea typeface="+mn-ea"/>
              </a:rPr>
              <a:t> </a:t>
            </a:r>
            <a:r>
              <a:rPr lang="zh-CN" altLang="en-US" sz="2800" dirty="0">
                <a:solidFill>
                  <a:schemeClr val="bg1"/>
                </a:solidFill>
                <a:latin typeface="+mn-ea"/>
                <a:ea typeface="+mn-ea"/>
              </a:rPr>
              <a:t>  </a:t>
            </a:r>
            <a:r>
              <a:rPr lang="en-US" altLang="zh-CN" sz="2800" dirty="0">
                <a:solidFill>
                  <a:schemeClr val="bg1"/>
                </a:solidFill>
                <a:latin typeface="+mn-ea"/>
                <a:ea typeface="+mn-ea"/>
              </a:rPr>
              <a:t>   </a:t>
            </a:r>
            <a:r>
              <a:rPr lang="zh-CN" altLang="en-US" sz="2800" dirty="0">
                <a:solidFill>
                  <a:schemeClr val="bg1"/>
                </a:solidFill>
                <a:latin typeface="+mn-ea"/>
                <a:ea typeface="+mn-ea"/>
              </a:rPr>
              <a:t>背景</a:t>
            </a:r>
            <a:r>
              <a:rPr lang="en-US" altLang="zh-CN" sz="2800" dirty="0">
                <a:solidFill>
                  <a:schemeClr val="bg1"/>
                </a:solidFill>
                <a:latin typeface="+mn-ea"/>
                <a:ea typeface="+mn-ea"/>
              </a:rPr>
              <a:t>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1019810" y="1471930"/>
            <a:ext cx="10490835" cy="5173980"/>
          </a:xfrm>
        </p:spPr>
        <p:txBody>
          <a:bodyPr>
            <a:normAutofit/>
          </a:bodyPr>
          <a:lstStyle/>
          <a:p>
            <a:r>
              <a:rPr lang="zh-CN" altLang="en-US" sz="2400" dirty="0">
                <a:solidFill>
                  <a:srgbClr val="FF0000"/>
                </a:solidFill>
              </a:rPr>
              <a:t>变色龙签名：</a:t>
            </a:r>
            <a:endParaRPr lang="zh-CN" altLang="en-US" sz="2400" dirty="0">
              <a:solidFill>
                <a:srgbClr val="FF0000"/>
              </a:solidFill>
            </a:endParaRPr>
          </a:p>
          <a:p>
            <a:r>
              <a:rPr lang="zh-CN" altLang="en-US" sz="2400" dirty="0">
                <a:solidFill>
                  <a:schemeClr val="tx1"/>
                </a:solidFill>
              </a:rPr>
              <a:t>类似于不可否认的签名</a:t>
            </a:r>
            <a:endParaRPr lang="zh-CN" altLang="en-US" sz="2400" dirty="0">
              <a:solidFill>
                <a:schemeClr val="tx1"/>
              </a:solidFill>
            </a:endParaRPr>
          </a:p>
          <a:p>
            <a:pPr marL="0" indent="0">
              <a:buNone/>
            </a:pPr>
            <a:r>
              <a:rPr lang="zh-CN" altLang="en-US" sz="2400" dirty="0"/>
              <a:t>             更简单、更便宜</a:t>
            </a:r>
            <a:endParaRPr lang="zh-CN" altLang="en-US" sz="2400" dirty="0"/>
          </a:p>
          <a:p>
            <a:pPr marL="0" indent="0">
              <a:buNone/>
            </a:pPr>
            <a:r>
              <a:rPr lang="zh-CN" altLang="en-US" sz="2400" dirty="0"/>
              <a:t>             本质上是非交互式</a:t>
            </a:r>
            <a:endParaRPr lang="zh-CN" altLang="en-US" sz="2400" dirty="0"/>
          </a:p>
          <a:p>
            <a:pPr marL="0" indent="0">
              <a:buNone/>
            </a:pPr>
            <a:r>
              <a:rPr lang="zh-CN" altLang="en-US" sz="2400" dirty="0"/>
              <a:t>             不依赖零知识证明</a:t>
            </a:r>
            <a:endParaRPr lang="zh-CN" altLang="en-US" sz="2400" dirty="0"/>
          </a:p>
          <a:p>
            <a:r>
              <a:rPr lang="zh-CN" altLang="en-US" sz="2400" dirty="0"/>
              <a:t>标准哈希和签名方法</a:t>
            </a:r>
            <a:endParaRPr lang="zh-CN" altLang="en-US" sz="2400" dirty="0"/>
          </a:p>
          <a:p>
            <a:pPr marL="0" indent="0">
              <a:buNone/>
            </a:pPr>
            <a:r>
              <a:rPr lang="zh-CN" altLang="en-US" sz="2400" dirty="0"/>
              <a:t>            常规数字签名(RSA，DSS)</a:t>
            </a:r>
            <a:endParaRPr lang="zh-CN" altLang="en-US" sz="2400" dirty="0"/>
          </a:p>
          <a:p>
            <a:pPr marL="0" indent="0">
              <a:buNone/>
            </a:pPr>
            <a:r>
              <a:rPr lang="zh-CN" altLang="en-US" sz="2400" dirty="0"/>
              <a:t>            特殊哈希函数：变色龙哈希(Chameleon-</a:t>
            </a:r>
            <a:r>
              <a:rPr lang="en-US" altLang="zh-CN" sz="2400" dirty="0"/>
              <a:t>hash(m))</a:t>
            </a:r>
            <a:endParaRPr lang="en-US" altLang="zh-CN" sz="2400" dirty="0"/>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8" name="组合 7"/>
          <p:cNvGrpSpPr/>
          <p:nvPr/>
        </p:nvGrpSpPr>
        <p:grpSpPr>
          <a:xfrm>
            <a:off x="0" y="150495"/>
            <a:ext cx="3607435" cy="873760"/>
            <a:chOff x="820" y="783"/>
            <a:chExt cx="5681" cy="1376"/>
          </a:xfrm>
        </p:grpSpPr>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40890" y="381635"/>
            <a:ext cx="9831070" cy="643255"/>
          </a:xfrm>
          <a:solidFill>
            <a:schemeClr val="bg1"/>
          </a:solidFill>
        </p:spPr>
        <p:txBody>
          <a:bodyPr>
            <a:normAutofit fontScale="90000"/>
          </a:bodyPr>
          <a:lstStyle/>
          <a:p>
            <a:pPr algn="l"/>
            <a:r>
              <a:rPr lang="en-US" altLang="zh-CN" sz="2800" dirty="0"/>
              <a:t>                                                                                                                      </a:t>
            </a:r>
            <a:br>
              <a:rPr lang="en-US" altLang="zh-CN" sz="2800" dirty="0"/>
            </a:br>
            <a:r>
              <a:rPr lang="en-US" altLang="zh-CN" sz="2800" dirty="0"/>
              <a:t>                                                                                                                        </a:t>
            </a:r>
            <a:r>
              <a:rPr lang="en-US" altLang="zh-CN" sz="3555" dirty="0"/>
              <a:t> </a:t>
            </a:r>
            <a:r>
              <a:rPr lang="zh-CN" altLang="en-US" sz="3555" dirty="0">
                <a:solidFill>
                  <a:schemeClr val="tx1"/>
                </a:solidFill>
                <a:effectLst>
                  <a:outerShdw blurRad="38100" dist="19050" dir="2700000" algn="tl" rotWithShape="0">
                    <a:schemeClr val="dk1">
                      <a:alpha val="40000"/>
                    </a:schemeClr>
                  </a:outerShdw>
                </a:effectLst>
              </a:rPr>
              <a:t>背景</a:t>
            </a:r>
            <a:r>
              <a:rPr lang="zh-CN" altLang="en-US" sz="2800" dirty="0">
                <a:solidFill>
                  <a:schemeClr val="tx1"/>
                </a:solidFill>
                <a:latin typeface="+mn-ea"/>
                <a:ea typeface="+mn-ea"/>
              </a:rPr>
              <a:t> </a:t>
            </a:r>
            <a:r>
              <a:rPr lang="zh-CN" altLang="en-US" sz="2800" dirty="0">
                <a:solidFill>
                  <a:schemeClr val="bg1"/>
                </a:solidFill>
                <a:latin typeface="+mn-ea"/>
                <a:ea typeface="+mn-ea"/>
              </a:rPr>
              <a:t>  </a:t>
            </a:r>
            <a:r>
              <a:rPr lang="en-US" altLang="zh-CN" sz="2800" dirty="0">
                <a:solidFill>
                  <a:schemeClr val="bg1"/>
                </a:solidFill>
                <a:latin typeface="+mn-ea"/>
                <a:ea typeface="+mn-ea"/>
              </a:rPr>
              <a:t>   </a:t>
            </a:r>
            <a:r>
              <a:rPr lang="zh-CN" altLang="en-US" sz="2800" dirty="0">
                <a:solidFill>
                  <a:schemeClr val="bg1"/>
                </a:solidFill>
                <a:latin typeface="+mn-ea"/>
                <a:ea typeface="+mn-ea"/>
              </a:rPr>
              <a:t>背景</a:t>
            </a:r>
            <a:r>
              <a:rPr lang="en-US" altLang="zh-CN" sz="2800" dirty="0">
                <a:solidFill>
                  <a:schemeClr val="bg1"/>
                </a:solidFill>
                <a:latin typeface="+mn-ea"/>
                <a:ea typeface="+mn-ea"/>
              </a:rPr>
              <a:t>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267004"/>
            <a:ext cx="10515600" cy="4734560"/>
          </a:xfrm>
        </p:spPr>
        <p:txBody>
          <a:bodyPr>
            <a:noAutofit/>
          </a:bodyPr>
          <a:lstStyle/>
          <a:p>
            <a:pPr marL="0" indent="0">
              <a:buNone/>
            </a:pPr>
            <a:r>
              <a:rPr lang="zh-CN" altLang="en-US" sz="2400" dirty="0"/>
              <a:t>         假设小明和小红达成协议，小明将家族产业10%股份转让给小红。签了合同小明很担心啊，如果小红把这件事告诉别人怎么办？这时候就可以用变色龙函数进行签名。小红生成一个只有她才能找到碰撞的函数交给小明，小明再用这个函数来签电子文档。这下小红把签名后的文件丢给大家也没人相信她了。为什么呢？她掌握着哈希函数的弱点，可以随便生成哈希碰撞啊。她把10%股份改成99%都能保证哈希不会变，进而创造出新文件本来就是小明签的这种假象。因此出自小红之手的文件可信度为零。这个特性叫不可转让性，即两者之间达成的信任不能转到第三方。</a:t>
            </a:r>
            <a:endParaRPr lang="zh-CN" altLang="en-US" sz="2400" dirty="0"/>
          </a:p>
          <a:p>
            <a:pPr marL="0" indent="0">
              <a:buNone/>
            </a:pPr>
            <a:r>
              <a:rPr lang="zh-CN" altLang="en-US" sz="2400" dirty="0"/>
              <a:t>         如果小明死死咬定转让10%股份是小红伪造，事实上只有1%呢？事实上小明也不能信口开河，他得提供对应的证据。证据就是哈希碰撞。假设双方达成的最初合同是A，而小红将其篡改成了相同哈希的A’，那么小明看到A’这份伪证之后一定能拿出最早那个A来并表明A和A’形成哈希碰撞，否则A’就是真的了。因为正常情况下小明无论如何也找不到碰撞，他就不能抵赖。这个特性叫不可伪造性。</a:t>
            </a:r>
            <a:endParaRPr lang="zh-CN" altLang="en-US" sz="2400" dirty="0"/>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0" y="150495"/>
            <a:ext cx="3607435" cy="873760"/>
            <a:chOff x="820" y="783"/>
            <a:chExt cx="5681" cy="1376"/>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58595"/>
            <a:ext cx="10515600" cy="4718685"/>
          </a:xfrm>
        </p:spPr>
        <p:txBody>
          <a:bodyPr>
            <a:normAutofit/>
          </a:bodyPr>
          <a:lstStyle/>
          <a:p>
            <a:pPr lvl="0"/>
            <a:r>
              <a:rPr lang="zh-CN" altLang="en-US" sz="2400" dirty="0"/>
              <a:t>    </a:t>
            </a:r>
            <a:r>
              <a:rPr lang="zh-CN" altLang="en-US" sz="2400" dirty="0" smtClean="0"/>
              <a:t>    数字签名，使用</a:t>
            </a:r>
            <a:r>
              <a:rPr lang="zh-CN" altLang="en-US" sz="2400" dirty="0"/>
              <a:t>公钥加密算法实现，可以用来</a:t>
            </a:r>
            <a:r>
              <a:rPr lang="zh-CN" altLang="en-US" sz="2400" dirty="0" smtClean="0"/>
              <a:t>鉴别传输</a:t>
            </a:r>
            <a:r>
              <a:rPr lang="zh-CN" altLang="en-US" sz="2400" dirty="0"/>
              <a:t>文件的真伪。在公钥密码体系中，每一个用户都有自己的公钥和私钥，其中，私钥保密，公钥公开，用户使用自己的私钥对消息进行签名，任何一个知道公钥的人都可以使用公钥对消息进行验证</a:t>
            </a:r>
            <a:r>
              <a:rPr lang="zh-CN" altLang="en-US" sz="2400" dirty="0" smtClean="0"/>
              <a:t>。</a:t>
            </a:r>
            <a:endParaRPr lang="en-US" altLang="zh-CN" sz="2400" dirty="0" smtClean="0"/>
          </a:p>
          <a:p>
            <a:pPr lvl="0"/>
            <a:r>
              <a:rPr lang="en-US" altLang="zh-CN" sz="2400" dirty="0">
                <a:solidFill>
                  <a:prstClr val="black"/>
                </a:solidFill>
              </a:rPr>
              <a:t> </a:t>
            </a:r>
            <a:r>
              <a:rPr lang="en-US" altLang="zh-CN" sz="2400" dirty="0" smtClean="0">
                <a:solidFill>
                  <a:prstClr val="black"/>
                </a:solidFill>
              </a:rPr>
              <a:t>       </a:t>
            </a:r>
            <a:r>
              <a:rPr lang="zh-CN" altLang="en-US" sz="2400" dirty="0" smtClean="0">
                <a:solidFill>
                  <a:prstClr val="black"/>
                </a:solidFill>
              </a:rPr>
              <a:t>签名</a:t>
            </a:r>
            <a:r>
              <a:rPr lang="zh-CN" altLang="en-US" sz="2400" dirty="0">
                <a:solidFill>
                  <a:prstClr val="black"/>
                </a:solidFill>
              </a:rPr>
              <a:t>者在发送消息前使用哈希算法求出待发消息的数字摘要，然后用私钥对这个数字摘要进行加密生成一段信息，这段信息就称为数字签名。发送信息时将这个数字签名信息附在待发信息后面，一起发送过去。接收者收到信息后，用签名者的公钥对数字签名解密，得到一个摘要，再用哈希算法求出收到的信息的摘要，两个摘要相比较，看两者是否相同，如果两个摘要完全相同，证明信息是完整的，如果不相同，则说明信息被人篡改。</a:t>
            </a:r>
            <a:endParaRPr lang="zh-CN" altLang="en-US" sz="2400" dirty="0">
              <a:solidFill>
                <a:prstClr val="black"/>
              </a:solidFill>
            </a:endParaRPr>
          </a:p>
          <a:p>
            <a:endParaRPr lang="zh-CN" altLang="en-US" sz="2400" dirty="0"/>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145415" y="150495"/>
            <a:ext cx="3607435" cy="873760"/>
            <a:chOff x="820" y="783"/>
            <a:chExt cx="5681" cy="1376"/>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pic>
        <p:nvPicPr>
          <p:cNvPr id="7" name="内容占位符 6"/>
          <p:cNvPicPr>
            <a:picLocks noGrp="1" noChangeAspect="1"/>
          </p:cNvPicPr>
          <p:nvPr>
            <p:ph idx="1"/>
          </p:nvPr>
        </p:nvPicPr>
        <p:blipFill>
          <a:blip r:embed="rId1"/>
          <a:stretch>
            <a:fillRect/>
          </a:stretch>
        </p:blipFill>
        <p:spPr>
          <a:xfrm>
            <a:off x="2035175" y="1230630"/>
            <a:ext cx="7100570" cy="5195570"/>
          </a:xfrm>
          <a:prstGeom prst="rect">
            <a:avLst/>
          </a:prstGeom>
        </p:spPr>
      </p:pic>
      <p:grpSp>
        <p:nvGrpSpPr>
          <p:cNvPr id="3" name="组合 2"/>
          <p:cNvGrpSpPr/>
          <p:nvPr/>
        </p:nvGrpSpPr>
        <p:grpSpPr>
          <a:xfrm>
            <a:off x="0" y="150495"/>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458595"/>
            <a:ext cx="10515600" cy="4718685"/>
          </a:xfrm>
        </p:spPr>
        <p:txBody>
          <a:bodyPr>
            <a:normAutofit/>
          </a:bodyPr>
          <a:lstStyle/>
          <a:p>
            <a:pPr marL="0" indent="0">
              <a:buNone/>
            </a:pPr>
            <a:r>
              <a:rPr lang="zh-CN" altLang="en-US" dirty="0"/>
              <a:t>哈希函数</a:t>
            </a:r>
            <a:endParaRPr lang="zh-CN" altLang="en-US" dirty="0"/>
          </a:p>
          <a:p>
            <a:r>
              <a:rPr lang="zh-CN" altLang="en-US" dirty="0"/>
              <a:t>哈希函数是将任意长度的消息压缩成固定长度的哈希值，此哈希值也可以称为消息摘要。</a:t>
            </a:r>
            <a:endParaRPr lang="zh-CN" altLang="en-US" dirty="0"/>
          </a:p>
          <a:p>
            <a:r>
              <a:rPr lang="zh-CN" altLang="en-US" dirty="0">
                <a:sym typeface="+mn-ea"/>
              </a:rPr>
              <a:t>哈希函数特性:</a:t>
            </a:r>
            <a:endParaRPr lang="zh-CN" altLang="en-US" dirty="0"/>
          </a:p>
          <a:p>
            <a:pPr marL="0" indent="0">
              <a:buNone/>
            </a:pPr>
            <a:r>
              <a:rPr lang="zh-CN" altLang="en-US" dirty="0">
                <a:sym typeface="+mn-ea"/>
              </a:rPr>
              <a:t>    (1)单向性：任意给定一条消息</a:t>
            </a:r>
            <a:r>
              <a:rPr lang="zh-CN" altLang="en-US" dirty="0">
                <a:latin typeface="Times New Roman" panose="02020603050405020304" pitchFamily="18" charset="0"/>
                <a:cs typeface="Times New Roman" panose="02020603050405020304" pitchFamily="18" charset="0"/>
                <a:sym typeface="+mn-ea"/>
              </a:rPr>
              <a:t>m</a:t>
            </a:r>
            <a:r>
              <a:rPr lang="zh-CN" altLang="en-US" dirty="0">
                <a:sym typeface="+mn-ea"/>
              </a:rPr>
              <a:t>，能够计算出哈希值</a:t>
            </a:r>
            <a:r>
              <a:rPr lang="zh-CN" altLang="en-US" dirty="0">
                <a:latin typeface="Times New Roman" panose="02020603050405020304" pitchFamily="18" charset="0"/>
                <a:cs typeface="Times New Roman" panose="02020603050405020304" pitchFamily="18" charset="0"/>
                <a:sym typeface="+mn-ea"/>
              </a:rPr>
              <a:t>h一H (m)</a:t>
            </a:r>
            <a:r>
              <a:rPr lang="zh-CN" altLang="en-US" dirty="0">
                <a:sym typeface="+mn-ea"/>
              </a:rPr>
              <a:t>，但是，如果知道哈希值</a:t>
            </a:r>
            <a:r>
              <a:rPr lang="zh-CN" altLang="en-US" dirty="0">
                <a:latin typeface="Times New Roman" panose="02020603050405020304" pitchFamily="18" charset="0"/>
                <a:cs typeface="Times New Roman" panose="02020603050405020304" pitchFamily="18" charset="0"/>
                <a:sym typeface="+mn-ea"/>
              </a:rPr>
              <a:t>h</a:t>
            </a:r>
            <a:r>
              <a:rPr lang="zh-CN" altLang="en-US" dirty="0">
                <a:sym typeface="+mn-ea"/>
              </a:rPr>
              <a:t>，想要通过计算得出原始消息</a:t>
            </a:r>
            <a:r>
              <a:rPr lang="zh-CN" altLang="en-US" dirty="0">
                <a:latin typeface="Times New Roman" panose="02020603050405020304" pitchFamily="18" charset="0"/>
                <a:cs typeface="Times New Roman" panose="02020603050405020304" pitchFamily="18" charset="0"/>
                <a:sym typeface="+mn-ea"/>
              </a:rPr>
              <a:t>m</a:t>
            </a:r>
            <a:r>
              <a:rPr lang="zh-CN" altLang="en-US" dirty="0">
                <a:sym typeface="+mn-ea"/>
              </a:rPr>
              <a:t>很难。</a:t>
            </a:r>
            <a:endParaRPr lang="zh-CN" altLang="en-US" dirty="0">
              <a:sym typeface="+mn-ea"/>
            </a:endParaRPr>
          </a:p>
          <a:p>
            <a:pPr marL="0" indent="0">
              <a:buNone/>
            </a:pPr>
            <a:r>
              <a:rPr lang="zh-CN" altLang="en-US" dirty="0">
                <a:sym typeface="+mn-ea"/>
              </a:rPr>
              <a:t>    (2)抗碰撞性：如一条消息</a:t>
            </a:r>
            <a:r>
              <a:rPr lang="zh-CN" altLang="en-US" dirty="0">
                <a:latin typeface="Times New Roman" panose="02020603050405020304" pitchFamily="18" charset="0"/>
                <a:cs typeface="Times New Roman" panose="02020603050405020304" pitchFamily="18" charset="0"/>
                <a:sym typeface="+mn-ea"/>
              </a:rPr>
              <a:t>m</a:t>
            </a:r>
            <a:r>
              <a:rPr lang="zh-CN" altLang="en-US" dirty="0">
                <a:sym typeface="+mn-ea"/>
              </a:rPr>
              <a:t>的哈希值为</a:t>
            </a:r>
            <a:r>
              <a:rPr lang="zh-CN" altLang="en-US" dirty="0">
                <a:latin typeface="Times New Roman" panose="02020603050405020304" pitchFamily="18" charset="0"/>
                <a:cs typeface="Times New Roman" panose="02020603050405020304" pitchFamily="18" charset="0"/>
                <a:sym typeface="+mn-ea"/>
              </a:rPr>
              <a:t>h = H(m)</a:t>
            </a:r>
            <a:r>
              <a:rPr lang="zh-CN" altLang="en-US" dirty="0">
                <a:sym typeface="+mn-ea"/>
              </a:rPr>
              <a:t>，想要找出满足</a:t>
            </a:r>
            <a:r>
              <a:rPr lang="zh-CN" altLang="en-US" dirty="0">
                <a:latin typeface="Times New Roman" panose="02020603050405020304" pitchFamily="18" charset="0"/>
                <a:cs typeface="Times New Roman" panose="02020603050405020304" pitchFamily="18" charset="0"/>
                <a:sym typeface="+mn-ea"/>
              </a:rPr>
              <a:t>H(m) = H(m')</a:t>
            </a:r>
            <a:r>
              <a:rPr lang="zh-CN" altLang="en-US" dirty="0">
                <a:sym typeface="+mn-ea"/>
              </a:rPr>
              <a:t>的另外一条消息</a:t>
            </a:r>
            <a:r>
              <a:rPr lang="zh-CN" altLang="en-US" dirty="0">
                <a:latin typeface="Times New Roman" panose="02020603050405020304" pitchFamily="18" charset="0"/>
                <a:cs typeface="Times New Roman" panose="02020603050405020304" pitchFamily="18" charset="0"/>
                <a:sym typeface="+mn-ea"/>
              </a:rPr>
              <a:t>m</a:t>
            </a:r>
            <a:r>
              <a:rPr lang="en-US" altLang="zh-CN" dirty="0">
                <a:latin typeface="Times New Roman" panose="02020603050405020304" pitchFamily="18" charset="0"/>
                <a:cs typeface="Times New Roman" panose="02020603050405020304" pitchFamily="18" charset="0"/>
                <a:sym typeface="+mn-ea"/>
              </a:rPr>
              <a:t>'</a:t>
            </a:r>
            <a:r>
              <a:rPr lang="zh-CN" altLang="en-US" dirty="0">
                <a:sym typeface="+mn-ea"/>
              </a:rPr>
              <a:t>是困难的。</a:t>
            </a:r>
            <a:endParaRPr lang="en-US" altLang="zh-CN" dirty="0"/>
          </a:p>
          <a:p>
            <a:endParaRPr lang="zh-CN" altLang="en-US" dirty="0"/>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0" y="133985"/>
            <a:ext cx="3607435" cy="873760"/>
            <a:chOff x="820" y="783"/>
            <a:chExt cx="5681" cy="1376"/>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43255"/>
          </a:xfrm>
          <a:noFill/>
        </p:spPr>
        <p:txBody>
          <a:bodyPr>
            <a:normAutofit fontScale="90000"/>
          </a:bodyPr>
          <a:lstStyle/>
          <a:p>
            <a:pPr algn="l"/>
            <a:r>
              <a:rPr lang="en-US" altLang="zh-CN" sz="2800" dirty="0"/>
              <a:t>                                                                                                                      </a:t>
            </a:r>
            <a:br>
              <a:rPr lang="en-US" altLang="zh-CN" sz="2800" dirty="0"/>
            </a:br>
            <a:r>
              <a:rPr lang="en-US" altLang="zh-CN" sz="2800" dirty="0"/>
              <a:t>                                     </a:t>
            </a:r>
            <a:r>
              <a:rPr lang="zh-CN" altLang="en-US" sz="2800" dirty="0">
                <a:solidFill>
                  <a:schemeClr val="bg1"/>
                </a:solidFill>
              </a:rPr>
              <a:t>背景</a:t>
            </a:r>
            <a:r>
              <a:rPr lang="en-US" altLang="zh-CN" sz="2800" dirty="0">
                <a:solidFill>
                  <a:schemeClr val="bg1"/>
                </a:solidFill>
              </a:rPr>
              <a:t>NJBJ                                                                    </a:t>
            </a:r>
            <a:r>
              <a:rPr lang="zh-CN" altLang="en-US" sz="2800" dirty="0">
                <a:solidFill>
                  <a:schemeClr val="bg1"/>
                </a:solidFill>
              </a:rPr>
              <a:t>背景</a:t>
            </a:r>
            <a:endParaRPr lang="zh-CN" altLang="en-US" sz="2800" dirty="0">
              <a:solidFill>
                <a:schemeClr val="bg1"/>
              </a:solidFill>
            </a:endParaRPr>
          </a:p>
        </p:txBody>
      </p:sp>
      <p:sp>
        <p:nvSpPr>
          <p:cNvPr id="3" name="内容占位符 2"/>
          <p:cNvSpPr>
            <a:spLocks noGrp="1"/>
          </p:cNvSpPr>
          <p:nvPr>
            <p:ph idx="1"/>
          </p:nvPr>
        </p:nvSpPr>
        <p:spPr>
          <a:xfrm>
            <a:off x="838200" y="1503045"/>
            <a:ext cx="10515600" cy="5354955"/>
          </a:xfrm>
        </p:spPr>
        <p:txBody>
          <a:bodyPr>
            <a:noAutofit/>
          </a:bodyPr>
          <a:lstStyle/>
          <a:p>
            <a:r>
              <a:rPr lang="zh-CN" altLang="en-US" sz="2700" dirty="0">
                <a:sym typeface="+mn-ea"/>
              </a:rPr>
              <a:t>变色龙哈希函数：</a:t>
            </a:r>
            <a:endParaRPr lang="zh-CN" altLang="en-US" sz="2700" dirty="0">
              <a:sym typeface="+mn-ea"/>
            </a:endParaRPr>
          </a:p>
          <a:p>
            <a:pPr marL="0" indent="0" fontAlgn="auto">
              <a:buNone/>
            </a:pPr>
            <a:r>
              <a:rPr lang="zh-CN" altLang="en-US" sz="2700" dirty="0">
                <a:sym typeface="+mn-ea"/>
              </a:rPr>
              <a:t>         定义一组与哈希函数的拥有者相关的公钥和私钥，公钥私钥对是由接收者根据一个给定的生成算法生成的。称私钥为陷门信息，因此变色龙哈希函数也称作陷门哈希函数。</a:t>
            </a:r>
            <a:endParaRPr lang="zh-CN" altLang="en-US" sz="2700" dirty="0">
              <a:sym typeface="+mn-ea"/>
            </a:endParaRPr>
          </a:p>
          <a:p>
            <a:pPr marL="0" indent="0" fontAlgn="auto">
              <a:buNone/>
            </a:pPr>
            <a:r>
              <a:rPr lang="zh-CN" altLang="en-US" sz="2700" dirty="0">
                <a:sym typeface="+mn-ea"/>
              </a:rPr>
              <a:t>     “变色龙”的意思是陷门信息的拥有者可以在不改变函数输出的前提下，随意的改变函数的输入。</a:t>
            </a:r>
            <a:endParaRPr lang="zh-CN" altLang="en-US" sz="2700" dirty="0">
              <a:sym typeface="+mn-ea"/>
            </a:endParaRPr>
          </a:p>
          <a:p>
            <a:pPr marL="0" indent="0" fontAlgn="auto">
              <a:buNone/>
            </a:pPr>
            <a:r>
              <a:rPr lang="zh-CN" altLang="en-US" sz="2700" dirty="0">
                <a:sym typeface="+mn-ea"/>
              </a:rPr>
              <a:t>         签名者是</a:t>
            </a:r>
            <a:r>
              <a:rPr lang="zh-CN" altLang="en-US" sz="2700" dirty="0">
                <a:latin typeface="Times New Roman" panose="02020603050405020304" pitchFamily="18" charset="0"/>
                <a:cs typeface="Times New Roman" panose="02020603050405020304" pitchFamily="18" charset="0"/>
                <a:sym typeface="+mn-ea"/>
              </a:rPr>
              <a:t>S</a:t>
            </a:r>
            <a:r>
              <a:rPr lang="zh-CN" altLang="en-US" sz="2700" dirty="0" smtClean="0">
                <a:sym typeface="+mn-ea"/>
              </a:rPr>
              <a:t>，接收者</a:t>
            </a:r>
            <a:r>
              <a:rPr lang="zh-CN" altLang="en-US" sz="2700" dirty="0">
                <a:sym typeface="+mn-ea"/>
              </a:rPr>
              <a:t>是</a:t>
            </a:r>
            <a:r>
              <a:rPr lang="zh-CN" altLang="en-US" sz="2700" dirty="0">
                <a:latin typeface="Times New Roman" panose="02020603050405020304" pitchFamily="18" charset="0"/>
                <a:cs typeface="Times New Roman" panose="02020603050405020304" pitchFamily="18" charset="0"/>
                <a:sym typeface="+mn-ea"/>
              </a:rPr>
              <a:t>R</a:t>
            </a:r>
            <a:r>
              <a:rPr lang="zh-CN" altLang="en-US" sz="2700" dirty="0">
                <a:sym typeface="+mn-ea"/>
              </a:rPr>
              <a:t>。接收者</a:t>
            </a:r>
            <a:r>
              <a:rPr lang="zh-CN" altLang="en-US" sz="2700" dirty="0">
                <a:latin typeface="Times New Roman" panose="02020603050405020304" pitchFamily="18" charset="0"/>
                <a:cs typeface="Times New Roman" panose="02020603050405020304" pitchFamily="18" charset="0"/>
                <a:sym typeface="+mn-ea"/>
              </a:rPr>
              <a:t>R</a:t>
            </a:r>
            <a:r>
              <a:rPr lang="zh-CN" altLang="en-US" sz="2700" dirty="0">
                <a:sym typeface="+mn-ea"/>
              </a:rPr>
              <a:t>根据一个特定的密钥生成算法生成系统需要的公钥和私钥，其中公钥表示为</a:t>
            </a:r>
            <a:r>
              <a:rPr lang="zh-CN" altLang="en-US" sz="2700" dirty="0">
                <a:latin typeface="Times New Roman" panose="02020603050405020304" pitchFamily="18" charset="0"/>
                <a:cs typeface="Times New Roman" panose="02020603050405020304" pitchFamily="18" charset="0"/>
                <a:sym typeface="+mn-ea"/>
              </a:rPr>
              <a:t>HK</a:t>
            </a:r>
            <a:r>
              <a:rPr lang="zh-CN" altLang="en-US" sz="2700" dirty="0">
                <a:sym typeface="+mn-ea"/>
              </a:rPr>
              <a:t>，私钥表示为</a:t>
            </a:r>
            <a:r>
              <a:rPr lang="zh-CN" altLang="en-US" sz="2700" dirty="0">
                <a:latin typeface="Times New Roman" panose="02020603050405020304" pitchFamily="18" charset="0"/>
                <a:cs typeface="Times New Roman" panose="02020603050405020304" pitchFamily="18" charset="0"/>
                <a:sym typeface="+mn-ea"/>
              </a:rPr>
              <a:t>PK</a:t>
            </a:r>
            <a:r>
              <a:rPr lang="zh-CN" altLang="en-US" sz="2700" dirty="0">
                <a:sym typeface="+mn-ea"/>
              </a:rPr>
              <a:t>，变色龙哈希函数</a:t>
            </a:r>
            <a:r>
              <a:rPr lang="zh-CN" altLang="en-US" sz="2700" dirty="0" smtClean="0">
                <a:sym typeface="+mn-ea"/>
              </a:rPr>
              <a:t>表示为</a:t>
            </a:r>
            <a:r>
              <a:rPr lang="zh-CN" altLang="en-US" sz="2700" dirty="0">
                <a:latin typeface="Times New Roman" panose="02020603050405020304" pitchFamily="18" charset="0"/>
                <a:cs typeface="Times New Roman" panose="02020603050405020304" pitchFamily="18" charset="0"/>
                <a:sym typeface="+mn-ea"/>
              </a:rPr>
              <a:t>CHAM-HASH ( ", " )</a:t>
            </a:r>
            <a:r>
              <a:rPr lang="zh-CN" altLang="en-US" sz="2700" dirty="0">
                <a:sym typeface="+mn-ea"/>
              </a:rPr>
              <a:t>，它可以由公钥</a:t>
            </a:r>
            <a:r>
              <a:rPr lang="zh-CN" altLang="en-US" sz="2700" dirty="0">
                <a:latin typeface="Times New Roman" panose="02020603050405020304" pitchFamily="18" charset="0"/>
                <a:cs typeface="Times New Roman" panose="02020603050405020304" pitchFamily="18" charset="0"/>
                <a:sym typeface="+mn-ea"/>
              </a:rPr>
              <a:t>HK</a:t>
            </a:r>
            <a:r>
              <a:rPr lang="zh-CN" altLang="en-US" sz="2700" dirty="0">
                <a:sym typeface="+mn-ea"/>
              </a:rPr>
              <a:t>快速的计算出来，比如输入一条消息</a:t>
            </a:r>
            <a:r>
              <a:rPr lang="zh-CN" altLang="en-US" sz="2700" dirty="0">
                <a:latin typeface="Times New Roman" panose="02020603050405020304" pitchFamily="18" charset="0"/>
                <a:cs typeface="Times New Roman" panose="02020603050405020304" pitchFamily="18" charset="0"/>
                <a:sym typeface="+mn-ea"/>
              </a:rPr>
              <a:t>m</a:t>
            </a:r>
            <a:r>
              <a:rPr lang="zh-CN" altLang="en-US" sz="2700" dirty="0">
                <a:sym typeface="+mn-ea"/>
              </a:rPr>
              <a:t>和一个随机值</a:t>
            </a:r>
            <a:r>
              <a:rPr lang="en-US" altLang="zh-CN" sz="2700" dirty="0">
                <a:latin typeface="Times New Roman" panose="02020603050405020304" pitchFamily="18" charset="0"/>
                <a:cs typeface="Times New Roman" panose="02020603050405020304" pitchFamily="18" charset="0"/>
                <a:sym typeface="+mn-ea"/>
              </a:rPr>
              <a:t>r</a:t>
            </a:r>
            <a:r>
              <a:rPr lang="zh-CN" altLang="en-US" sz="2700" dirty="0">
                <a:sym typeface="+mn-ea"/>
              </a:rPr>
              <a:t>，则此变色龙哈希函数的变色龙哈希值</a:t>
            </a:r>
            <a:r>
              <a:rPr lang="zh-CN" altLang="en-US" sz="2700" dirty="0">
                <a:latin typeface="Times New Roman" panose="02020603050405020304" pitchFamily="18" charset="0"/>
                <a:cs typeface="Times New Roman" panose="02020603050405020304" pitchFamily="18" charset="0"/>
                <a:sym typeface="+mn-ea"/>
              </a:rPr>
              <a:t>h</a:t>
            </a:r>
            <a:r>
              <a:rPr lang="zh-CN" altLang="en-US" sz="2700" dirty="0">
                <a:sym typeface="+mn-ea"/>
              </a:rPr>
              <a:t>就可以表示为</a:t>
            </a:r>
            <a:r>
              <a:rPr lang="zh-CN" altLang="en-US" sz="2700" dirty="0">
                <a:latin typeface="Times New Roman" panose="02020603050405020304" pitchFamily="18" charset="0"/>
                <a:cs typeface="Times New Roman" panose="02020603050405020304" pitchFamily="18" charset="0"/>
                <a:sym typeface="+mn-ea"/>
              </a:rPr>
              <a:t>h= CHAM一HASH (m, r)</a:t>
            </a:r>
            <a:r>
              <a:rPr lang="zh-CN" altLang="en-US" sz="2700" dirty="0">
                <a:sym typeface="+mn-ea"/>
              </a:rPr>
              <a:t>。</a:t>
            </a:r>
            <a:endParaRPr lang="zh-CN" altLang="en-US" sz="2700" dirty="0">
              <a:sym typeface="+mn-ea"/>
            </a:endParaRPr>
          </a:p>
          <a:p>
            <a:pPr marL="0" indent="0" fontAlgn="auto">
              <a:buNone/>
            </a:pPr>
            <a:endParaRPr lang="zh-CN" altLang="en-US" sz="2400" dirty="0">
              <a:sym typeface="+mn-ea"/>
            </a:endParaRPr>
          </a:p>
        </p:txBody>
      </p:sp>
      <p:cxnSp>
        <p:nvCxnSpPr>
          <p:cNvPr id="6" name="直接连接符 5"/>
          <p:cNvCxnSpPr/>
          <p:nvPr/>
        </p:nvCxnSpPr>
        <p:spPr>
          <a:xfrm flipV="1">
            <a:off x="1019810" y="1008380"/>
            <a:ext cx="10655935" cy="16510"/>
          </a:xfrm>
          <a:prstGeom prst="line">
            <a:avLst/>
          </a:prstGeom>
        </p:spPr>
        <p:style>
          <a:lnRef idx="1">
            <a:schemeClr val="dk1"/>
          </a:lnRef>
          <a:fillRef idx="0">
            <a:schemeClr val="dk1"/>
          </a:fillRef>
          <a:effectRef idx="0">
            <a:schemeClr val="dk1"/>
          </a:effectRef>
          <a:fontRef idx="minor">
            <a:schemeClr val="tx1"/>
          </a:fontRef>
        </p:style>
      </p:cxnSp>
      <p:grpSp>
        <p:nvGrpSpPr>
          <p:cNvPr id="7" name="组合 6"/>
          <p:cNvGrpSpPr/>
          <p:nvPr/>
        </p:nvGrpSpPr>
        <p:grpSpPr>
          <a:xfrm>
            <a:off x="-36195" y="133985"/>
            <a:ext cx="3607435" cy="873760"/>
            <a:chOff x="820" y="783"/>
            <a:chExt cx="5681" cy="1376"/>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11505</Words>
  <Application>WPS 演示</Application>
  <PresentationFormat>宽屏</PresentationFormat>
  <Paragraphs>283</Paragraphs>
  <Slides>28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7</vt:i4>
      </vt:variant>
      <vt:variant>
        <vt:lpstr>幻灯片标题</vt:lpstr>
      </vt:variant>
      <vt:variant>
        <vt:i4>28</vt:i4>
      </vt:variant>
    </vt:vector>
  </HeadingPairs>
  <TitlesOfParts>
    <vt:vector size="45" baseType="lpstr">
      <vt:lpstr>Arial</vt:lpstr>
      <vt:lpstr>宋体</vt:lpstr>
      <vt:lpstr>Wingdings</vt:lpstr>
      <vt:lpstr>华光行楷_CNKI</vt:lpstr>
      <vt:lpstr>Times New Roman</vt:lpstr>
      <vt:lpstr>Calibri Light</vt:lpstr>
      <vt:lpstr>Calibri</vt:lpstr>
      <vt:lpstr>微软雅黑</vt:lpstr>
      <vt:lpstr>Arial Unicode MS</vt:lpstr>
      <vt:lpstr>Office 主题</vt:lpstr>
      <vt:lpstr>Equation.KSEE3</vt:lpstr>
      <vt:lpstr>Equation.KSEE3</vt:lpstr>
      <vt:lpstr>Equation.KSEE3</vt:lpstr>
      <vt:lpstr>Equation.KSEE3</vt:lpstr>
      <vt:lpstr>Equation.KSEE3</vt:lpstr>
      <vt:lpstr>Equation.KSEE3</vt:lpstr>
      <vt:lpstr>Equation.KSEE3</vt:lpstr>
      <vt:lpstr>Chameleon Signatures  NDSS  2000</vt:lpstr>
      <vt:lpstr>                                                                                                                                                                                                                                                背景      背景                                          背景</vt:lpstr>
      <vt:lpstr>                                                                                                                                                                                                                                                背景      背景                                          背景</vt:lpstr>
      <vt:lpstr>                                                                                                                                                                                                                                                背景      背景                                          背景</vt:lpstr>
      <vt:lpstr>                                                                                                                                                                                                                                                背景      背景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lpstr>                                                                                                                                                            背景NJBJ                                                                    背景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Chameleon Signatures  NDSS  2000</dc:title>
  <dc:creator>华硕</dc:creator>
  <cp:lastModifiedBy>阳光多灿烂</cp:lastModifiedBy>
  <cp:revision>97</cp:revision>
  <dcterms:created xsi:type="dcterms:W3CDTF">2021-01-20T14:14:00Z</dcterms:created>
  <dcterms:modified xsi:type="dcterms:W3CDTF">2021-04-08T01:51:15Z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