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0" r:id="rId4"/>
    <p:sldId id="257" r:id="rId5"/>
    <p:sldId id="269" r:id="rId6"/>
    <p:sldId id="258" r:id="rId7"/>
    <p:sldId id="259" r:id="rId8"/>
    <p:sldId id="319" r:id="rId9"/>
    <p:sldId id="260" r:id="rId10"/>
    <p:sldId id="289" r:id="rId11"/>
    <p:sldId id="261" r:id="rId12"/>
    <p:sldId id="262" r:id="rId13"/>
    <p:sldId id="284" r:id="rId14"/>
    <p:sldId id="285" r:id="rId15"/>
    <p:sldId id="272" r:id="rId16"/>
    <p:sldId id="263" r:id="rId17"/>
    <p:sldId id="265" r:id="rId18"/>
    <p:sldId id="267" r:id="rId19"/>
    <p:sldId id="266" r:id="rId20"/>
    <p:sldId id="264" r:id="rId21"/>
    <p:sldId id="268" r:id="rId22"/>
    <p:sldId id="320" r:id="rId23"/>
    <p:sldId id="331" r:id="rId24"/>
    <p:sldId id="332" r:id="rId25"/>
    <p:sldId id="286" r:id="rId26"/>
    <p:sldId id="278" r:id="rId27"/>
    <p:sldId id="287" r:id="rId28"/>
    <p:sldId id="281" r:id="rId29"/>
    <p:sldId id="288" r:id="rId30"/>
    <p:sldId id="322" r:id="rId31"/>
    <p:sldId id="325" r:id="rId32"/>
    <p:sldId id="290" r:id="rId33"/>
    <p:sldId id="326" r:id="rId34"/>
    <p:sldId id="327" r:id="rId35"/>
    <p:sldId id="324" r:id="rId36"/>
    <p:sldId id="328" r:id="rId37"/>
    <p:sldId id="329" r:id="rId38"/>
    <p:sldId id="330" r:id="rId39"/>
    <p:sldId id="291" r:id="rId40"/>
    <p:sldId id="337" r:id="rId41"/>
    <p:sldId id="312" r:id="rId42"/>
    <p:sldId id="336" r:id="rId43"/>
    <p:sldId id="335"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F60C5C5E-350C-4BE3-AE7B-A863D52566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2EA9D2-230B-4FAE-890B-CD4EE7D73F5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60C5C5E-350C-4BE3-AE7B-A863D52566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2EA9D2-230B-4FAE-890B-CD4EE7D73F5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60C5C5E-350C-4BE3-AE7B-A863D52566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2EA9D2-230B-4FAE-890B-CD4EE7D73F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60C5C5E-350C-4BE3-AE7B-A863D52566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2EA9D2-230B-4FAE-890B-CD4EE7D73F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F60C5C5E-350C-4BE3-AE7B-A863D52566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2EA9D2-230B-4FAE-890B-CD4EE7D73F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60C5C5E-350C-4BE3-AE7B-A863D52566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2EA9D2-230B-4FAE-890B-CD4EE7D73F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60C5C5E-350C-4BE3-AE7B-A863D525664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D2EA9D2-230B-4FAE-890B-CD4EE7D73F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60C5C5E-350C-4BE3-AE7B-A863D525664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D2EA9D2-230B-4FAE-890B-CD4EE7D73F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60C5C5E-350C-4BE3-AE7B-A863D525664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D2EA9D2-230B-4FAE-890B-CD4EE7D73F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F60C5C5E-350C-4BE3-AE7B-A863D52566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2EA9D2-230B-4FAE-890B-CD4EE7D73F5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F60C5C5E-350C-4BE3-AE7B-A863D52566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2EA9D2-230B-4FAE-890B-CD4EE7D73F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0C5C5E-350C-4BE3-AE7B-A863D525664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2EA9D2-230B-4FAE-890B-CD4EE7D73F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5.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image" Target="../media/image26.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37.png"/><Relationship Id="rId1" Type="http://schemas.openxmlformats.org/officeDocument/2006/relationships/image" Target="../media/image36.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39.png"/><Relationship Id="rId1" Type="http://schemas.openxmlformats.org/officeDocument/2006/relationships/image" Target="../media/image38.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41.png"/><Relationship Id="rId1" Type="http://schemas.openxmlformats.org/officeDocument/2006/relationships/image" Target="../media/image40.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43.png"/><Relationship Id="rId1" Type="http://schemas.openxmlformats.org/officeDocument/2006/relationships/image" Target="../media/image42.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45.png"/><Relationship Id="rId1" Type="http://schemas.openxmlformats.org/officeDocument/2006/relationships/image" Target="../media/image44.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46.png"/><Relationship Id="rId1" Type="http://schemas.openxmlformats.org/officeDocument/2006/relationships/image" Target="../media/image36.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47.png"/><Relationship Id="rId1" Type="http://schemas.openxmlformats.org/officeDocument/2006/relationships/image" Target="../media/image36.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48.png"/><Relationship Id="rId1" Type="http://schemas.openxmlformats.org/officeDocument/2006/relationships/image" Target="../media/image36.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49.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50.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51.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52.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5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750423"/>
            <a:ext cx="9144000" cy="2452507"/>
          </a:xfrm>
        </p:spPr>
        <p:txBody>
          <a:bodyPr>
            <a:normAutofit fontScale="90000"/>
          </a:bodyPr>
          <a:lstStyle/>
          <a:p>
            <a:r>
              <a:rPr lang="en-US" altLang="zh-CN" dirty="0" smtClean="0">
                <a:solidFill>
                  <a:srgbClr val="FF0000"/>
                </a:solidFill>
                <a:latin typeface="Times New Roman" panose="02020603050405020304" pitchFamily="18" charset="0"/>
                <a:cs typeface="Times New Roman" panose="02020603050405020304" pitchFamily="18" charset="0"/>
              </a:rPr>
              <a:t>Verifiable </a:t>
            </a:r>
            <a:r>
              <a:rPr lang="en-US" altLang="zh-CN" dirty="0">
                <a:solidFill>
                  <a:srgbClr val="FF0000"/>
                </a:solidFill>
                <a:latin typeface="Times New Roman" panose="02020603050405020304" pitchFamily="18" charset="0"/>
                <a:cs typeface="Times New Roman" panose="02020603050405020304" pitchFamily="18" charset="0"/>
              </a:rPr>
              <a:t>Data </a:t>
            </a:r>
            <a:r>
              <a:rPr lang="en-US" altLang="zh-CN" dirty="0" smtClean="0">
                <a:solidFill>
                  <a:srgbClr val="FF0000"/>
                </a:solidFill>
                <a:latin typeface="Times New Roman" panose="02020603050405020304" pitchFamily="18" charset="0"/>
                <a:cs typeface="Times New Roman" panose="02020603050405020304" pitchFamily="18" charset="0"/>
              </a:rPr>
              <a:t>Streaming</a:t>
            </a:r>
            <a:br>
              <a:rPr lang="en-US" altLang="zh-CN" dirty="0" smtClean="0">
                <a:solidFill>
                  <a:srgbClr val="FF0000"/>
                </a:solidFill>
                <a:latin typeface="Times New Roman" panose="02020603050405020304" pitchFamily="18" charset="0"/>
                <a:cs typeface="Times New Roman" panose="02020603050405020304" pitchFamily="18" charset="0"/>
              </a:rPr>
            </a:br>
            <a:br>
              <a:rPr lang="en-US" altLang="zh-CN" dirty="0">
                <a:solidFill>
                  <a:srgbClr val="FF0000"/>
                </a:solidFill>
                <a:latin typeface="Times New Roman" panose="02020603050405020304" pitchFamily="18" charset="0"/>
                <a:cs typeface="Times New Roman" panose="02020603050405020304" pitchFamily="18" charset="0"/>
              </a:rPr>
            </a:br>
            <a:r>
              <a:rPr lang="en-US" altLang="zh-CN" dirty="0" smtClean="0">
                <a:solidFill>
                  <a:srgbClr val="FF0000"/>
                </a:solidFill>
                <a:latin typeface="Times New Roman" panose="02020603050405020304" pitchFamily="18" charset="0"/>
                <a:cs typeface="Times New Roman" panose="02020603050405020304" pitchFamily="18" charset="0"/>
              </a:rPr>
              <a:t> </a:t>
            </a:r>
            <a:r>
              <a:rPr lang="en-US" altLang="zh-CN" sz="3600" dirty="0" smtClean="0">
                <a:solidFill>
                  <a:srgbClr val="FF0000"/>
                </a:solidFill>
                <a:latin typeface="Times New Roman" panose="02020603050405020304" pitchFamily="18" charset="0"/>
                <a:cs typeface="Times New Roman" panose="02020603050405020304" pitchFamily="18" charset="0"/>
              </a:rPr>
              <a:t>CCS  2012</a:t>
            </a:r>
            <a:endParaRPr lang="zh-CN" altLang="en-US" sz="3600" dirty="0">
              <a:solidFill>
                <a:srgbClr val="FF0000"/>
              </a:solidFill>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a:xfrm>
            <a:off x="1524000" y="4923064"/>
            <a:ext cx="9144000" cy="803366"/>
          </a:xfrm>
        </p:spPr>
        <p:txBody>
          <a:bodyPr/>
          <a:lstStyle/>
          <a:p>
            <a:r>
              <a:rPr lang="zh-CN" altLang="en-US" dirty="0">
                <a:latin typeface="宋体" panose="02010600030101010101" pitchFamily="2" charset="-122"/>
                <a:ea typeface="宋体" panose="02010600030101010101" pitchFamily="2" charset="-122"/>
              </a:rPr>
              <a:t>汇报</a:t>
            </a:r>
            <a:r>
              <a:rPr lang="zh-CN" altLang="en-US" dirty="0" smtClean="0">
                <a:latin typeface="宋体" panose="02010600030101010101" pitchFamily="2" charset="-122"/>
                <a:ea typeface="宋体" panose="02010600030101010101" pitchFamily="2" charset="-122"/>
              </a:rPr>
              <a:t>人：李佳薇</a:t>
            </a:r>
            <a:endParaRPr lang="zh-CN" altLang="en-US" dirty="0">
              <a:latin typeface="宋体" panose="02010600030101010101" pitchFamily="2" charset="-122"/>
              <a:ea typeface="宋体" panose="02010600030101010101" pitchFamily="2" charset="-122"/>
            </a:endParaRPr>
          </a:p>
        </p:txBody>
      </p:sp>
      <p:grpSp>
        <p:nvGrpSpPr>
          <p:cNvPr id="7" name="组合 6"/>
          <p:cNvGrpSpPr/>
          <p:nvPr/>
        </p:nvGrpSpPr>
        <p:grpSpPr>
          <a:xfrm>
            <a:off x="173355" y="245110"/>
            <a:ext cx="3607435" cy="873760"/>
            <a:chOff x="820" y="783"/>
            <a:chExt cx="5681" cy="1376"/>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9" name="文本框 8"/>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042398" y="1293223"/>
                <a:ext cx="10439854" cy="4883740"/>
              </a:xfrm>
            </p:spPr>
            <p:txBody>
              <a:bodyPr>
                <a:normAutofit/>
              </a:bodyPr>
              <a:lstStyle/>
              <a:p>
                <a:r>
                  <a:rPr lang="zh-CN" altLang="en-US" sz="2400" dirty="0" smtClean="0">
                    <a:latin typeface="宋体" panose="02010600030101010101" pitchFamily="2" charset="-122"/>
                    <a:ea typeface="宋体" panose="02010600030101010101" pitchFamily="2" charset="-122"/>
                  </a:rPr>
                  <a:t>一个</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VDS </a:t>
                </a:r>
                <a:r>
                  <a:rPr lang="zh-CN" altLang="en-US" sz="2400" dirty="0" smtClean="0">
                    <a:latin typeface="宋体" panose="02010600030101010101" pitchFamily="2" charset="-122"/>
                    <a:ea typeface="宋体" panose="02010600030101010101" pitchFamily="2" charset="-122"/>
                  </a:rPr>
                  <a:t>协议包括</a:t>
                </a:r>
                <a:r>
                  <a:rPr lang="en-US" altLang="zh-CN" sz="2400" i="1" dirty="0" smtClean="0">
                    <a:latin typeface="Times New Roman" panose="02020603050405020304" pitchFamily="18" charset="0"/>
                    <a:ea typeface="宋体" panose="02010600030101010101" pitchFamily="2" charset="-122"/>
                    <a:cs typeface="Times New Roman" panose="02020603050405020304" pitchFamily="18" charset="0"/>
                  </a:rPr>
                  <a:t>VDS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(Setup</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Append</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Query</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Verify</a:t>
                </a:r>
                <a14:m>
                  <m:oMath xmlns:m="http://schemas.openxmlformats.org/officeDocument/2006/math">
                    <m:r>
                      <a:rPr lang="zh-CN" altLang="en-US" sz="2400" i="1" dirty="0" smtClean="0">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Update</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rPr>
                  <a:t>：</a:t>
                </a:r>
                <a:endParaRPr lang="en-US" altLang="zh-CN" sz="2400" dirty="0" smtClean="0">
                  <a:solidFill>
                    <a:srgbClr val="000000"/>
                  </a:solidFill>
                  <a:latin typeface="宋体" panose="02010600030101010101" pitchFamily="2" charset="-122"/>
                  <a:ea typeface="宋体" panose="02010600030101010101" pitchFamily="2" charset="-122"/>
                </a:endParaRPr>
              </a:p>
              <a:p>
                <a14:m>
                  <m:oMath xmlns:m="http://schemas.openxmlformats.org/officeDocument/2006/math">
                    <m:r>
                      <a:rPr lang="en-US" altLang="zh-CN" sz="2400" b="1" i="1" smtClean="0">
                        <a:solidFill>
                          <a:srgbClr val="000000"/>
                        </a:solidFill>
                        <a:latin typeface="Cambria Math" panose="02040503050406030204" pitchFamily="18" charset="0"/>
                        <a:ea typeface="宋体" panose="02010600030101010101" pitchFamily="2" charset="-122"/>
                      </a:rPr>
                      <m:t>𝑺</m:t>
                    </m:r>
                    <m:r>
                      <a:rPr lang="en-US" altLang="zh-CN" sz="2400" b="1"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𝒆𝒕𝒖𝒑</m:t>
                    </m:r>
                  </m:oMath>
                </a14:m>
                <a:r>
                  <a:rPr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p>
                      <m:sSupPr>
                        <m:ctrlPr>
                          <a:rPr lang="en-US" altLang="zh-CN" sz="2400" b="1" i="1" smtClean="0">
                            <a:solidFill>
                              <a:srgbClr val="000000"/>
                            </a:solidFill>
                            <a:latin typeface="Cambria Math" panose="02040503050406030204" pitchFamily="18" charset="0"/>
                            <a:ea typeface="宋体" panose="02010600030101010101" pitchFamily="2" charset="-122"/>
                          </a:rPr>
                        </m:ctrlPr>
                      </m:sSupPr>
                      <m:e>
                        <m:r>
                          <a:rPr lang="en-US" altLang="zh-CN" sz="2400" b="1" i="1" smtClean="0">
                            <a:solidFill>
                              <a:srgbClr val="000000"/>
                            </a:solidFill>
                            <a:latin typeface="Cambria Math" panose="02040503050406030204" pitchFamily="18" charset="0"/>
                            <a:ea typeface="宋体" panose="02010600030101010101" pitchFamily="2" charset="-122"/>
                          </a:rPr>
                          <m:t>𝟏</m:t>
                        </m:r>
                      </m:e>
                      <m:sup>
                        <m:r>
                          <a:rPr lang="el-GR" altLang="zh-CN" sz="2400" b="1" i="1" smtClean="0">
                            <a:solidFill>
                              <a:srgbClr val="000000"/>
                            </a:solidFill>
                            <a:latin typeface="Cambria Math" panose="02040503050406030204" pitchFamily="18" charset="0"/>
                            <a:ea typeface="宋体" panose="02010600030101010101" pitchFamily="2" charset="-122"/>
                          </a:rPr>
                          <m:t>𝝀</m:t>
                        </m:r>
                      </m:sup>
                    </m:sSup>
                  </m:oMath>
                </a14:m>
                <a:r>
                  <a:rPr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smtClean="0">
                    <a:solidFill>
                      <a:srgbClr val="000000"/>
                    </a:solidFill>
                    <a:latin typeface="宋体" panose="02010600030101010101" pitchFamily="2" charset="-122"/>
                    <a:ea typeface="宋体" panose="02010600030101010101" pitchFamily="2" charset="-122"/>
                  </a:rPr>
                  <a:t>：设置算法将安全参数</a:t>
                </a:r>
                <a14:m>
                  <m:oMath xmlns:m="http://schemas.openxmlformats.org/officeDocument/2006/math">
                    <m:sSup>
                      <m:sSupPr>
                        <m:ctrlPr>
                          <a:rPr lang="en-US" altLang="zh-CN" sz="2400" i="1">
                            <a:solidFill>
                              <a:srgbClr val="000000"/>
                            </a:solidFill>
                            <a:latin typeface="Cambria Math" panose="02040503050406030204" pitchFamily="18" charset="0"/>
                            <a:ea typeface="宋体" panose="02010600030101010101" pitchFamily="2" charset="-122"/>
                          </a:rPr>
                        </m:ctrlPr>
                      </m:sSupPr>
                      <m:e>
                        <m:r>
                          <a:rPr lang="en-US" altLang="zh-CN" sz="2400" i="1">
                            <a:solidFill>
                              <a:srgbClr val="000000"/>
                            </a:solidFill>
                            <a:latin typeface="Cambria Math" panose="02040503050406030204" pitchFamily="18" charset="0"/>
                            <a:ea typeface="宋体" panose="02010600030101010101" pitchFamily="2" charset="-122"/>
                          </a:rPr>
                          <m:t>1</m:t>
                        </m:r>
                      </m:e>
                      <m:sup>
                        <m:r>
                          <m:rPr>
                            <m:sty m:val="p"/>
                          </m:rPr>
                          <a:rPr lang="el-GR" altLang="zh-CN" sz="2400" i="1">
                            <a:solidFill>
                              <a:srgbClr val="000000"/>
                            </a:solidFill>
                            <a:latin typeface="Cambria Math" panose="02040503050406030204" pitchFamily="18" charset="0"/>
                            <a:ea typeface="宋体" panose="02010600030101010101" pitchFamily="2" charset="-122"/>
                          </a:rPr>
                          <m:t>λ</m:t>
                        </m:r>
                      </m:sup>
                    </m:sSup>
                  </m:oMath>
                </a14:m>
                <a:r>
                  <a:rPr lang="zh-CN" altLang="en-US" sz="2400" dirty="0" smtClean="0">
                    <a:solidFill>
                      <a:srgbClr val="000000"/>
                    </a:solidFill>
                    <a:latin typeface="宋体" panose="02010600030101010101" pitchFamily="2" charset="-122"/>
                    <a:ea typeface="宋体" panose="02010600030101010101" pitchFamily="2" charset="-122"/>
                  </a:rPr>
                  <a:t>作为输入。返回一个验证密钥</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PK</a:t>
                </a:r>
                <a:r>
                  <a:rPr lang="zh-CN" altLang="en-US" sz="2400" dirty="0" smtClean="0">
                    <a:solidFill>
                      <a:srgbClr val="000000"/>
                    </a:solidFill>
                    <a:latin typeface="宋体" panose="02010600030101010101" pitchFamily="2" charset="-122"/>
                    <a:ea typeface="宋体" panose="02010600030101010101" pitchFamily="2" charset="-122"/>
                  </a:rPr>
                  <a:t>和一个秘密密钥</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SK</a:t>
                </a:r>
                <a:r>
                  <a:rPr lang="zh-CN" altLang="en-US" sz="2400" dirty="0" smtClean="0">
                    <a:solidFill>
                      <a:srgbClr val="000000"/>
                    </a:solidFill>
                    <a:latin typeface="宋体" panose="02010600030101010101" pitchFamily="2" charset="-122"/>
                    <a:ea typeface="宋体" panose="02010600030101010101" pitchFamily="2" charset="-122"/>
                  </a:rPr>
                  <a:t>。验证密钥</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PK</a:t>
                </a:r>
                <a:r>
                  <a:rPr lang="zh-CN" altLang="en-US" sz="2400" dirty="0" smtClean="0">
                    <a:solidFill>
                      <a:srgbClr val="000000"/>
                    </a:solidFill>
                    <a:latin typeface="宋体" panose="02010600030101010101" pitchFamily="2" charset="-122"/>
                    <a:ea typeface="宋体" panose="02010600030101010101" pitchFamily="2" charset="-122"/>
                  </a:rPr>
                  <a:t>给服务器</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zh-CN" altLang="en-US" sz="2400" dirty="0" smtClean="0">
                    <a:solidFill>
                      <a:srgbClr val="000000"/>
                    </a:solidFill>
                    <a:latin typeface="宋体" panose="02010600030101010101" pitchFamily="2" charset="-122"/>
                    <a:ea typeface="宋体" panose="02010600030101010101" pitchFamily="2" charset="-122"/>
                  </a:rPr>
                  <a:t>，秘密密钥</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SK</a:t>
                </a:r>
                <a:r>
                  <a:rPr lang="zh-CN" altLang="en-US" sz="2400" dirty="0" smtClean="0">
                    <a:solidFill>
                      <a:srgbClr val="000000"/>
                    </a:solidFill>
                    <a:latin typeface="宋体" panose="02010600030101010101" pitchFamily="2" charset="-122"/>
                    <a:ea typeface="宋体" panose="02010600030101010101" pitchFamily="2" charset="-122"/>
                  </a:rPr>
                  <a:t>给客户端</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400" dirty="0" smtClean="0">
                    <a:solidFill>
                      <a:srgbClr val="000000"/>
                    </a:solidFill>
                    <a:latin typeface="宋体" panose="02010600030101010101" pitchFamily="2" charset="-122"/>
                    <a:ea typeface="宋体" panose="02010600030101010101" pitchFamily="2" charset="-122"/>
                  </a:rPr>
                  <a:t>。</a:t>
                </a:r>
                <a:endParaRPr lang="en-US" altLang="zh-CN" sz="2400" dirty="0" smtClean="0">
                  <a:solidFill>
                    <a:srgbClr val="000000"/>
                  </a:solidFill>
                  <a:latin typeface="宋体" panose="02010600030101010101" pitchFamily="2" charset="-122"/>
                  <a:ea typeface="宋体" panose="02010600030101010101" pitchFamily="2" charset="-122"/>
                </a:endParaRPr>
              </a:p>
              <a:p>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Append(SK</a:t>
                </a:r>
                <a:r>
                  <a:rPr lang="en-US" altLang="zh-CN" sz="2400" b="1" i="1" dirty="0" smtClean="0">
                    <a:latin typeface="Times New Roman" panose="02020603050405020304" pitchFamily="18" charset="0"/>
                    <a:ea typeface="宋体" panose="02010600030101010101" pitchFamily="2" charset="-122"/>
                    <a:cs typeface="Times New Roman" panose="02020603050405020304" pitchFamily="18" charset="0"/>
                  </a:rPr>
                  <a:t>,s</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smtClean="0">
                    <a:solidFill>
                      <a:srgbClr val="000000"/>
                    </a:solidFill>
                    <a:latin typeface="宋体" panose="02010600030101010101" pitchFamily="2" charset="-122"/>
                    <a:ea typeface="宋体" panose="02010600030101010101" pitchFamily="2" charset="-122"/>
                  </a:rPr>
                  <a:t>：该算法将值</a:t>
                </a:r>
                <a14:m>
                  <m:oMath xmlns:m="http://schemas.openxmlformats.org/officeDocument/2006/math">
                    <m:r>
                      <a:rPr lang="en-US" altLang="zh-CN" sz="240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𝑠</m:t>
                    </m:r>
                  </m:oMath>
                </a14:m>
                <a:r>
                  <a:rPr lang="zh-CN" altLang="en-US" sz="2400" dirty="0" smtClean="0">
                    <a:solidFill>
                      <a:srgbClr val="000000"/>
                    </a:solidFill>
                    <a:latin typeface="宋体" panose="02010600030101010101" pitchFamily="2" charset="-122"/>
                    <a:ea typeface="宋体" panose="02010600030101010101" pitchFamily="2" charset="-122"/>
                  </a:rPr>
                  <a:t>附加到服务器持有的数据库</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DB</a:t>
                </a:r>
                <a:r>
                  <a:rPr lang="zh-CN" altLang="en-US" sz="2400" dirty="0" smtClean="0">
                    <a:solidFill>
                      <a:srgbClr val="000000"/>
                    </a:solidFill>
                    <a:latin typeface="宋体" panose="02010600030101010101" pitchFamily="2" charset="-122"/>
                    <a:ea typeface="宋体" panose="02010600030101010101" pitchFamily="2" charset="-122"/>
                  </a:rPr>
                  <a:t>中。客户端向服务器发送一条消息，服务器将元素存储在</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DB</a:t>
                </a:r>
                <a:r>
                  <a:rPr lang="zh-CN" altLang="en-US" sz="2400" dirty="0" smtClean="0">
                    <a:solidFill>
                      <a:srgbClr val="000000"/>
                    </a:solidFill>
                    <a:latin typeface="宋体" panose="02010600030101010101" pitchFamily="2" charset="-122"/>
                    <a:ea typeface="宋体" panose="02010600030101010101" pitchFamily="2" charset="-122"/>
                  </a:rPr>
                  <a:t>中。向数据库添加元素可能会将私钥更改为</a:t>
                </a:r>
                <a14:m>
                  <m:oMath xmlns:m="http://schemas.openxmlformats.org/officeDocument/2006/math">
                    <m:r>
                      <m:rPr>
                        <m:sty m:val="p"/>
                      </m:rPr>
                      <a:rPr lang="en-US" altLang="zh-CN" sz="2400" b="0" i="0" smtClean="0">
                        <a:solidFill>
                          <a:srgbClr val="000000"/>
                        </a:solidFill>
                        <a:latin typeface="Cambria Math" panose="02040503050406030204" pitchFamily="18" charset="0"/>
                        <a:ea typeface="宋体" panose="02010600030101010101" pitchFamily="2" charset="-122"/>
                      </a:rPr>
                      <m:t>SK</m:t>
                    </m:r>
                    <m:r>
                      <a:rPr lang="en-US" altLang="zh-CN" sz="2400" b="0" i="1" smtClean="0">
                        <a:solidFill>
                          <a:srgbClr val="000000"/>
                        </a:solidFill>
                        <a:latin typeface="Cambria Math" panose="02040503050406030204" pitchFamily="18" charset="0"/>
                        <a:ea typeface="宋体" panose="02010600030101010101" pitchFamily="2" charset="-122"/>
                      </a:rPr>
                      <m:t>′</m:t>
                    </m:r>
                  </m:oMath>
                </a14:m>
                <a:r>
                  <a:rPr lang="zh-CN" altLang="en-US" sz="2400" dirty="0" smtClean="0">
                    <a:solidFill>
                      <a:srgbClr val="000000"/>
                    </a:solidFill>
                    <a:latin typeface="宋体" panose="02010600030101010101" pitchFamily="2" charset="-122"/>
                    <a:ea typeface="宋体" panose="02010600030101010101" pitchFamily="2" charset="-122"/>
                  </a:rPr>
                  <a:t>，但不会更改验证密钥</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PK</a:t>
                </a:r>
                <a:r>
                  <a:rPr lang="zh-CN" altLang="en-US" sz="2400" dirty="0" smtClean="0">
                    <a:solidFill>
                      <a:srgbClr val="000000"/>
                    </a:solidFill>
                    <a:latin typeface="宋体" panose="02010600030101010101" pitchFamily="2" charset="-122"/>
                    <a:ea typeface="宋体" panose="02010600030101010101" pitchFamily="2" charset="-122"/>
                  </a:rPr>
                  <a:t>。 </a:t>
                </a:r>
                <a:endParaRPr lang="en-US" altLang="zh-CN" sz="2400" dirty="0" smtClean="0">
                  <a:solidFill>
                    <a:srgbClr val="000000"/>
                  </a:solidFill>
                  <a:latin typeface="宋体" panose="02010600030101010101" pitchFamily="2" charset="-122"/>
                  <a:ea typeface="宋体" panose="02010600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042398" y="1293223"/>
                <a:ext cx="10439854" cy="4883740"/>
              </a:xfrm>
              <a:blipFill rotWithShape="1">
                <a:blip r:embed="rId1"/>
                <a:stretch>
                  <a:fillRect l="-817" t="-2122" r="-642"/>
                </a:stretch>
              </a:blipFill>
            </p:spPr>
            <p:txBody>
              <a:bodyPr/>
              <a:lstStyle/>
              <a:p>
                <a:r>
                  <a:rPr lang="zh-CN" altLang="en-US">
                    <a:noFill/>
                  </a:rPr>
                  <a:t> </a:t>
                </a:r>
                <a:endParaRPr lang="zh-CN" altLang="en-US">
                  <a:noFill/>
                </a:endParaRPr>
              </a:p>
            </p:txBody>
          </p:sp>
        </mc:Fallback>
      </mc:AlternateContent>
      <p:cxnSp>
        <p:nvCxnSpPr>
          <p:cNvPr id="7" name="直接连接符 6"/>
          <p:cNvCxnSpPr/>
          <p:nvPr/>
        </p:nvCxnSpPr>
        <p:spPr>
          <a:xfrm>
            <a:off x="1186089" y="1030288"/>
            <a:ext cx="10426791" cy="0"/>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8686800" y="505744"/>
            <a:ext cx="3056709" cy="523220"/>
          </a:xfrm>
          <a:prstGeom prst="rect">
            <a:avLst/>
          </a:prstGeom>
          <a:noFill/>
        </p:spPr>
        <p:txBody>
          <a:bodyPr wrap="square" rtlCol="0">
            <a:spAutoFit/>
          </a:bodyPr>
          <a:lstStyle/>
          <a:p>
            <a:r>
              <a:rPr lang="en-US" altLang="zh-CN" sz="2800" b="1" dirty="0" smtClean="0">
                <a:latin typeface="新宋体" panose="02010609030101010101" pitchFamily="49" charset="-122"/>
                <a:ea typeface="新宋体" panose="02010609030101010101" pitchFamily="49" charset="-122"/>
              </a:rPr>
              <a:t>VDS</a:t>
            </a:r>
            <a:r>
              <a:rPr lang="zh-CN" altLang="en-US" sz="2800" b="1" dirty="0" smtClean="0">
                <a:latin typeface="新宋体" panose="02010609030101010101" pitchFamily="49" charset="-122"/>
                <a:ea typeface="新宋体" panose="02010609030101010101" pitchFamily="49" charset="-122"/>
              </a:rPr>
              <a:t>的形式化定义</a:t>
            </a:r>
            <a:endParaRPr lang="zh-CN" altLang="en-US" sz="2800" b="1" dirty="0">
              <a:latin typeface="新宋体" panose="02010609030101010101" pitchFamily="49" charset="-122"/>
              <a:ea typeface="新宋体" panose="02010609030101010101" pitchFamily="49" charset="-122"/>
            </a:endParaRPr>
          </a:p>
        </p:txBody>
      </p:sp>
      <p:grpSp>
        <p:nvGrpSpPr>
          <p:cNvPr id="2" name="组合 1"/>
          <p:cNvGrpSpPr/>
          <p:nvPr/>
        </p:nvGrpSpPr>
        <p:grpSpPr>
          <a:xfrm>
            <a:off x="168275" y="154305"/>
            <a:ext cx="3607435" cy="873760"/>
            <a:chOff x="820" y="783"/>
            <a:chExt cx="5681" cy="1376"/>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8" name="文本框 7"/>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042398" y="1293223"/>
                <a:ext cx="10515600" cy="4883740"/>
              </a:xfrm>
            </p:spPr>
            <p:txBody>
              <a:bodyPr>
                <a:noAutofit/>
              </a:bodyPr>
              <a:lstStyle/>
              <a:p>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Query(PK</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DB</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en-US" altLang="zh-CN" sz="2400" b="1" i="1" dirty="0" smtClean="0">
                        <a:latin typeface="Cambria Math" panose="02040503050406030204" pitchFamily="18" charset="0"/>
                        <a:ea typeface="宋体" panose="02010600030101010101" pitchFamily="2" charset="-122"/>
                        <a:cs typeface="Times New Roman" panose="02020603050405020304" pitchFamily="18" charset="0"/>
                      </a:rPr>
                      <m:t>𝒊</m:t>
                    </m:r>
                  </m:oMath>
                </a14:m>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smtClean="0">
                    <a:solidFill>
                      <a:srgbClr val="000000"/>
                    </a:solidFill>
                    <a:latin typeface="宋体" panose="02010600030101010101" pitchFamily="2" charset="-122"/>
                    <a:ea typeface="宋体" panose="02010600030101010101" pitchFamily="2" charset="-122"/>
                  </a:rPr>
                  <a:t>：交互查询协议为</a:t>
                </a:r>
                <a14:m>
                  <m:oMath xmlns:m="http://schemas.openxmlformats.org/officeDocument/2006/math">
                    <m:r>
                      <a:rPr lang="en-US" altLang="zh-CN" sz="2400" i="1" smtClean="0">
                        <a:solidFill>
                          <a:srgbClr val="000000"/>
                        </a:solidFill>
                        <a:latin typeface="Cambria Math" panose="02040503050406030204" pitchFamily="18" charset="0"/>
                        <a:ea typeface="Cambria Math" panose="02040503050406030204" pitchFamily="18" charset="0"/>
                      </a:rPr>
                      <m:t>&lt;</m:t>
                    </m:r>
                    <m:r>
                      <a:rPr lang="en-US" altLang="zh-CN" sz="2400" b="0" i="1" smtClean="0">
                        <a:solidFill>
                          <a:srgbClr val="000000"/>
                        </a:solidFill>
                        <a:latin typeface="Cambria Math" panose="02040503050406030204" pitchFamily="18" charset="0"/>
                        <a:ea typeface="Cambria Math" panose="02040503050406030204" pitchFamily="18" charset="0"/>
                      </a:rPr>
                      <m:t>𝑆</m:t>
                    </m:r>
                    <m:d>
                      <m:dPr>
                        <m:ctrlPr>
                          <a:rPr lang="en-US" altLang="zh-CN" sz="2400" b="0" i="1" smtClean="0">
                            <a:solidFill>
                              <a:srgbClr val="000000"/>
                            </a:solidFill>
                            <a:latin typeface="Cambria Math" panose="02040503050406030204" pitchFamily="18" charset="0"/>
                            <a:ea typeface="Cambria Math" panose="02040503050406030204" pitchFamily="18" charset="0"/>
                          </a:rPr>
                        </m:ctrlPr>
                      </m:dPr>
                      <m:e>
                        <m:r>
                          <m:rPr>
                            <m:sty m:val="p"/>
                          </m:rPr>
                          <a:rPr lang="en-US" altLang="zh-CN" sz="2400" b="0" i="0" smtClean="0">
                            <a:solidFill>
                              <a:srgbClr val="000000"/>
                            </a:solidFill>
                            <a:latin typeface="Cambria Math" panose="02040503050406030204" pitchFamily="18" charset="0"/>
                            <a:ea typeface="Cambria Math" panose="02040503050406030204" pitchFamily="18" charset="0"/>
                          </a:rPr>
                          <m:t>PK</m:t>
                        </m:r>
                        <m:r>
                          <a:rPr lang="en-US" altLang="zh-CN" sz="2400" b="0" i="0" smtClean="0">
                            <a:solidFill>
                              <a:srgbClr val="000000"/>
                            </a:solidFill>
                            <a:latin typeface="Cambria Math" panose="02040503050406030204" pitchFamily="18" charset="0"/>
                            <a:ea typeface="Cambria Math" panose="02040503050406030204" pitchFamily="18" charset="0"/>
                          </a:rPr>
                          <m:t>,</m:t>
                        </m:r>
                        <m:r>
                          <m:rPr>
                            <m:sty m:val="p"/>
                          </m:rPr>
                          <a:rPr lang="en-US" altLang="zh-CN" sz="2400" b="0" i="0" smtClean="0">
                            <a:solidFill>
                              <a:srgbClr val="000000"/>
                            </a:solidFill>
                            <a:latin typeface="Cambria Math" panose="02040503050406030204" pitchFamily="18" charset="0"/>
                            <a:ea typeface="Cambria Math" panose="02040503050406030204" pitchFamily="18" charset="0"/>
                          </a:rPr>
                          <m:t>DB</m:t>
                        </m:r>
                      </m:e>
                    </m:d>
                    <m:r>
                      <a:rPr lang="en-US" altLang="zh-CN" sz="2400" b="0" i="1" smtClean="0">
                        <a:solidFill>
                          <a:srgbClr val="000000"/>
                        </a:solidFill>
                        <a:latin typeface="Cambria Math" panose="02040503050406030204" pitchFamily="18" charset="0"/>
                        <a:ea typeface="Cambria Math" panose="02040503050406030204" pitchFamily="18" charset="0"/>
                      </a:rPr>
                      <m:t>,</m:t>
                    </m:r>
                    <m:r>
                      <a:rPr lang="en-US" altLang="zh-CN" sz="2400" b="0" i="1" smtClean="0">
                        <a:solidFill>
                          <a:srgbClr val="000000"/>
                        </a:solidFill>
                        <a:latin typeface="Cambria Math" panose="02040503050406030204" pitchFamily="18" charset="0"/>
                        <a:ea typeface="Cambria Math" panose="02040503050406030204" pitchFamily="18" charset="0"/>
                      </a:rPr>
                      <m:t>𝐶</m:t>
                    </m:r>
                    <m:r>
                      <a:rPr lang="en-US" altLang="zh-CN" sz="2400" b="0" i="1" smtClean="0">
                        <a:solidFill>
                          <a:srgbClr val="000000"/>
                        </a:solidFill>
                        <a:latin typeface="Cambria Math" panose="02040503050406030204" pitchFamily="18" charset="0"/>
                        <a:ea typeface="Cambria Math" panose="02040503050406030204" pitchFamily="18" charset="0"/>
                      </a:rPr>
                      <m:t>(</m:t>
                    </m:r>
                    <m:r>
                      <a:rPr lang="en-US" altLang="zh-CN" sz="2400" b="0" i="1" smtClean="0">
                        <a:solidFill>
                          <a:srgbClr val="000000"/>
                        </a:solidFill>
                        <a:latin typeface="Cambria Math" panose="02040503050406030204" pitchFamily="18" charset="0"/>
                        <a:ea typeface="Cambria Math" panose="02040503050406030204" pitchFamily="18" charset="0"/>
                      </a:rPr>
                      <m:t>𝑖</m:t>
                    </m:r>
                    <m:r>
                      <a:rPr lang="en-US" altLang="zh-CN" sz="2400" b="0" i="1" smtClean="0">
                        <a:solidFill>
                          <a:srgbClr val="000000"/>
                        </a:solidFill>
                        <a:latin typeface="Cambria Math" panose="02040503050406030204" pitchFamily="18" charset="0"/>
                        <a:ea typeface="Cambria Math" panose="02040503050406030204" pitchFamily="18" charset="0"/>
                      </a:rPr>
                      <m:t>)&gt;</m:t>
                    </m:r>
                  </m:oMath>
                </a14:m>
                <a:r>
                  <a:rPr lang="zh-CN" altLang="en-US" sz="2400" dirty="0" smtClean="0">
                    <a:solidFill>
                      <a:srgbClr val="000000"/>
                    </a:solidFill>
                    <a:latin typeface="宋体" panose="02010600030101010101" pitchFamily="2" charset="-122"/>
                    <a:ea typeface="宋体" panose="02010600030101010101" pitchFamily="2" charset="-122"/>
                  </a:rPr>
                  <a:t>，并在</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S(PK</a:t>
                </a:r>
                <a:r>
                  <a:rPr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DB)</a:t>
                </a:r>
                <a:r>
                  <a:rPr lang="zh-CN" altLang="en-US" sz="2400" dirty="0" smtClean="0">
                    <a:solidFill>
                      <a:srgbClr val="000000"/>
                    </a:solidFill>
                    <a:latin typeface="宋体" panose="02010600030101010101" pitchFamily="2" charset="-122"/>
                    <a:ea typeface="宋体" panose="02010600030101010101" pitchFamily="2" charset="-122"/>
                  </a:rPr>
                  <a:t>和</a:t>
                </a:r>
                <a14:m>
                  <m:oMath xmlns:m="http://schemas.openxmlformats.org/officeDocument/2006/math">
                    <m:r>
                      <a:rPr lang="en-US" altLang="zh-CN" sz="240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𝐶</m:t>
                    </m:r>
                    <m:r>
                      <a:rPr lang="en-US" altLang="zh-CN" sz="240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400" dirty="0" smtClean="0">
                    <a:solidFill>
                      <a:srgbClr val="000000"/>
                    </a:solidFill>
                    <a:latin typeface="宋体" panose="02010600030101010101" pitchFamily="2" charset="-122"/>
                    <a:ea typeface="宋体" panose="02010600030101010101" pitchFamily="2" charset="-122"/>
                  </a:rPr>
                  <a:t>之间执行。在协议的末尾，</a:t>
                </a:r>
                <a:r>
                  <a:rPr lang="zh-CN" altLang="en-US" sz="2400" dirty="0" smtClean="0">
                    <a:solidFill>
                      <a:srgbClr val="FF0000"/>
                    </a:solidFill>
                    <a:latin typeface="宋体" panose="02010600030101010101" pitchFamily="2" charset="-122"/>
                    <a:ea typeface="宋体" panose="02010600030101010101" pitchFamily="2" charset="-122"/>
                  </a:rPr>
                  <a:t>服务器</a:t>
                </a:r>
                <a:r>
                  <a:rPr lang="zh-CN" altLang="en-US" sz="2400" dirty="0" smtClean="0">
                    <a:solidFill>
                      <a:srgbClr val="000000"/>
                    </a:solidFill>
                    <a:latin typeface="宋体" panose="02010600030101010101" pitchFamily="2" charset="-122"/>
                    <a:ea typeface="宋体" panose="02010600030101010101" pitchFamily="2" charset="-122"/>
                  </a:rPr>
                  <a:t>输出</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DB</a:t>
                </a:r>
                <a:r>
                  <a:rPr lang="zh-CN" altLang="en-US" sz="2400" dirty="0" smtClean="0">
                    <a:solidFill>
                      <a:srgbClr val="000000"/>
                    </a:solidFill>
                    <a:latin typeface="宋体" panose="02010600030101010101" pitchFamily="2" charset="-122"/>
                    <a:ea typeface="宋体" panose="02010600030101010101" pitchFamily="2" charset="-122"/>
                  </a:rPr>
                  <a:t>的第</a:t>
                </a:r>
                <a14:m>
                  <m:oMath xmlns:m="http://schemas.openxmlformats.org/officeDocument/2006/math">
                    <m:r>
                      <a:rPr lang="en-US" altLang="zh-CN" sz="240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𝑖</m:t>
                    </m:r>
                  </m:oMath>
                </a14:m>
                <a:r>
                  <a:rPr lang="zh-CN" altLang="en-US" sz="2400" dirty="0" smtClean="0">
                    <a:solidFill>
                      <a:srgbClr val="000000"/>
                    </a:solidFill>
                    <a:latin typeface="宋体" panose="02010600030101010101" pitchFamily="2" charset="-122"/>
                    <a:ea typeface="宋体" panose="02010600030101010101" pitchFamily="2" charset="-122"/>
                  </a:rPr>
                  <a:t>个数据</a:t>
                </a:r>
                <a14:m>
                  <m:oMath xmlns:m="http://schemas.openxmlformats.org/officeDocument/2006/math">
                    <m:r>
                      <a:rPr lang="en-US" altLang="zh-CN" sz="240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𝑠</m:t>
                    </m:r>
                    <m:r>
                      <a:rPr lang="en-US" altLang="zh-CN" sz="240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400" dirty="0" smtClean="0">
                    <a:solidFill>
                      <a:srgbClr val="000000"/>
                    </a:solidFill>
                    <a:latin typeface="宋体" panose="02010600030101010101" pitchFamily="2" charset="-122"/>
                    <a:ea typeface="宋体" panose="02010600030101010101" pitchFamily="2" charset="-122"/>
                  </a:rPr>
                  <a:t>以及证明</a:t>
                </a:r>
                <a14:m>
                  <m:oMath xmlns:m="http://schemas.openxmlformats.org/officeDocument/2006/math">
                    <m:sSub>
                      <m:sSubPr>
                        <m:ctrlPr>
                          <a:rPr lang="en-US" altLang="zh-CN"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𝜋</m:t>
                        </m:r>
                      </m:e>
                      <m:sub>
                        <m:r>
                          <m:rPr>
                            <m:sty m:val="p"/>
                          </m:rPr>
                          <a:rPr lang="en-US" altLang="zh-CN" sz="2400" i="1">
                            <a:solidFill>
                              <a:srgbClr val="000000"/>
                            </a:solidFill>
                            <a:latin typeface="Cambria Math" panose="02040503050406030204" pitchFamily="18" charset="0"/>
                          </a:rPr>
                          <m:t>s</m:t>
                        </m:r>
                        <m:r>
                          <a:rPr lang="en-US" altLang="zh-CN" sz="2400" i="1">
                            <a:solidFill>
                              <a:srgbClr val="000000"/>
                            </a:solidFill>
                            <a:latin typeface="Cambria Math" panose="02040503050406030204" pitchFamily="18" charset="0"/>
                          </a:rPr>
                          <m:t>[</m:t>
                        </m:r>
                        <m:r>
                          <a:rPr lang="en-US" altLang="zh-CN" sz="2400" i="1">
                            <a:solidFill>
                              <a:srgbClr val="000000"/>
                            </a:solidFill>
                            <a:latin typeface="Cambria Math" panose="02040503050406030204" pitchFamily="18" charset="0"/>
                          </a:rPr>
                          <m:t>𝑖</m:t>
                        </m:r>
                        <m:r>
                          <a:rPr lang="en-US" altLang="zh-CN" sz="2400" i="1">
                            <a:solidFill>
                              <a:srgbClr val="000000"/>
                            </a:solidFill>
                            <a:latin typeface="Cambria Math" panose="02040503050406030204" pitchFamily="18" charset="0"/>
                          </a:rPr>
                          <m:t>]</m:t>
                        </m:r>
                      </m:sub>
                    </m:sSub>
                  </m:oMath>
                </a14:m>
                <a:r>
                  <a:rPr lang="zh-CN" altLang="en-US" sz="2400" dirty="0" smtClean="0">
                    <a:solidFill>
                      <a:srgbClr val="000000"/>
                    </a:solidFill>
                    <a:latin typeface="宋体" panose="02010600030101010101" pitchFamily="2" charset="-122"/>
                    <a:ea typeface="宋体" panose="02010600030101010101" pitchFamily="2" charset="-122"/>
                  </a:rPr>
                  <a:t>，或者输出⊥。 </a:t>
                </a:r>
                <a:endParaRPr lang="en-US" altLang="zh-CN" sz="2400" dirty="0" smtClean="0">
                  <a:solidFill>
                    <a:srgbClr val="000000"/>
                  </a:solidFill>
                  <a:latin typeface="宋体" panose="02010600030101010101" pitchFamily="2" charset="-122"/>
                  <a:ea typeface="宋体" panose="02010600030101010101" pitchFamily="2" charset="-122"/>
                </a:endParaRPr>
              </a:p>
              <a:p>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Verify(PK</a:t>
                </a:r>
                <a14:m>
                  <m:oMath xmlns:m="http://schemas.openxmlformats.org/officeDocument/2006/math">
                    <m:r>
                      <a:rPr lang="en-US" altLang="zh-CN" sz="2400" b="1" i="1" dirty="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sz="2400" b="1" i="1" dirty="0" smtClean="0">
                        <a:latin typeface="Cambria Math" panose="02040503050406030204" pitchFamily="18" charset="0"/>
                        <a:ea typeface="宋体" panose="02010600030101010101" pitchFamily="2" charset="-122"/>
                        <a:cs typeface="Times New Roman" panose="02020603050405020304" pitchFamily="18" charset="0"/>
                      </a:rPr>
                      <m:t>𝒊</m:t>
                    </m:r>
                    <m:r>
                      <a:rPr lang="en-US" altLang="zh-CN" sz="2400" b="1" i="1"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dirty="0" smtClean="0">
                        <a:latin typeface="Cambria Math" panose="02040503050406030204" pitchFamily="18" charset="0"/>
                        <a:ea typeface="宋体" panose="02010600030101010101" pitchFamily="2" charset="-122"/>
                        <a:cs typeface="Times New Roman" panose="02020603050405020304" pitchFamily="18" charset="0"/>
                      </a:rPr>
                      <m:t>𝒔</m:t>
                    </m:r>
                    <m:r>
                      <a:rPr lang="en-US" altLang="zh-CN" sz="2400" b="1" i="1" dirty="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𝝅</m:t>
                        </m:r>
                      </m:e>
                      <m:sub>
                        <m:r>
                          <a:rPr lang="en-US" altLang="zh-CN" sz="2400" b="1" i="1">
                            <a:solidFill>
                              <a:srgbClr val="000000"/>
                            </a:solidFill>
                            <a:latin typeface="Cambria Math" panose="02040503050406030204" pitchFamily="18" charset="0"/>
                          </a:rPr>
                          <m:t>𝒔</m:t>
                        </m:r>
                        <m:r>
                          <a:rPr lang="en-US" altLang="zh-CN" sz="2400" b="1" i="1">
                            <a:solidFill>
                              <a:srgbClr val="000000"/>
                            </a:solidFill>
                            <a:latin typeface="Cambria Math" panose="02040503050406030204" pitchFamily="18" charset="0"/>
                          </a:rPr>
                          <m:t>[</m:t>
                        </m:r>
                        <m:r>
                          <a:rPr lang="en-US" altLang="zh-CN" sz="2400" b="1" i="1">
                            <a:solidFill>
                              <a:srgbClr val="000000"/>
                            </a:solidFill>
                            <a:latin typeface="Cambria Math" panose="02040503050406030204" pitchFamily="18" charset="0"/>
                          </a:rPr>
                          <m:t>𝒊</m:t>
                        </m:r>
                        <m:r>
                          <a:rPr lang="en-US" altLang="zh-CN" sz="2400" b="1" i="1">
                            <a:solidFill>
                              <a:srgbClr val="000000"/>
                            </a:solidFill>
                            <a:latin typeface="Cambria Math" panose="02040503050406030204" pitchFamily="18" charset="0"/>
                          </a:rPr>
                          <m:t>]</m:t>
                        </m:r>
                      </m:sub>
                    </m:sSub>
                  </m:oMath>
                </a14:m>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smtClean="0">
                    <a:latin typeface="宋体" panose="02010600030101010101" pitchFamily="2" charset="-122"/>
                    <a:ea typeface="宋体" panose="02010600030101010101" pitchFamily="2" charset="-122"/>
                  </a:rPr>
                  <a:t>：</a:t>
                </a:r>
                <a:r>
                  <a:rPr lang="zh-CN" altLang="en-US" sz="2400" dirty="0" smtClean="0">
                    <a:solidFill>
                      <a:srgbClr val="000000"/>
                    </a:solidFill>
                    <a:latin typeface="宋体" panose="02010600030101010101" pitchFamily="2" charset="-122"/>
                    <a:ea typeface="宋体" panose="02010600030101010101" pitchFamily="2" charset="-122"/>
                  </a:rPr>
                  <a:t>如果</a:t>
                </a:r>
                <a14:m>
                  <m:oMath xmlns:m="http://schemas.openxmlformats.org/officeDocument/2006/math">
                    <m:r>
                      <a:rPr lang="en-US" altLang="zh-CN" sz="240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𝑠</m:t>
                    </m:r>
                    <m:r>
                      <a:rPr lang="en-US" altLang="zh-CN" sz="240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400" dirty="0" smtClean="0">
                    <a:solidFill>
                      <a:srgbClr val="000000"/>
                    </a:solidFill>
                    <a:latin typeface="宋体" panose="02010600030101010101" pitchFamily="2" charset="-122"/>
                    <a:ea typeface="宋体" panose="02010600030101010101" pitchFamily="2" charset="-122"/>
                  </a:rPr>
                  <a:t>是数据库</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DB</a:t>
                </a:r>
                <a:r>
                  <a:rPr lang="zh-CN" altLang="en-US" sz="2400" dirty="0" smtClean="0">
                    <a:solidFill>
                      <a:srgbClr val="000000"/>
                    </a:solidFill>
                    <a:latin typeface="宋体" panose="02010600030101010101" pitchFamily="2" charset="-122"/>
                    <a:ea typeface="宋体" panose="02010600030101010101" pitchFamily="2" charset="-122"/>
                  </a:rPr>
                  <a:t>中的第</a:t>
                </a:r>
                <a14:m>
                  <m:oMath xmlns:m="http://schemas.openxmlformats.org/officeDocument/2006/math">
                    <m:r>
                      <a:rPr lang="en-US" altLang="zh-CN" sz="240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𝑖</m:t>
                    </m:r>
                  </m:oMath>
                </a14:m>
                <a:r>
                  <a:rPr lang="zh-CN" altLang="en-US" sz="2400" dirty="0" smtClean="0">
                    <a:solidFill>
                      <a:srgbClr val="000000"/>
                    </a:solidFill>
                    <a:latin typeface="宋体" panose="02010600030101010101" pitchFamily="2" charset="-122"/>
                    <a:ea typeface="宋体" panose="02010600030101010101" pitchFamily="2" charset="-122"/>
                  </a:rPr>
                  <a:t>个元素，则验证算法输出</a:t>
                </a:r>
                <a14:m>
                  <m:oMath xmlns:m="http://schemas.openxmlformats.org/officeDocument/2006/math">
                    <m:r>
                      <a:rPr lang="en-US" altLang="zh-CN" sz="240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𝑠</m:t>
                    </m:r>
                    <m:r>
                      <a:rPr lang="en-US" altLang="zh-CN" sz="240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400" dirty="0" smtClean="0">
                    <a:solidFill>
                      <a:srgbClr val="000000"/>
                    </a:solidFill>
                    <a:latin typeface="宋体" panose="02010600030101010101" pitchFamily="2" charset="-122"/>
                    <a:ea typeface="宋体" panose="02010600030101010101" pitchFamily="2" charset="-122"/>
                  </a:rPr>
                  <a:t>，否则返回⊥。</a:t>
                </a:r>
                <a:endParaRPr lang="en-US" altLang="zh-CN" sz="2400" dirty="0" smtClean="0">
                  <a:solidFill>
                    <a:srgbClr val="000000"/>
                  </a:solidFill>
                  <a:latin typeface="宋体" panose="02010600030101010101" pitchFamily="2" charset="-122"/>
                  <a:ea typeface="宋体" panose="02010600030101010101" pitchFamily="2" charset="-122"/>
                </a:endParaRPr>
              </a:p>
              <a:p>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Update(PK</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SK</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DB</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en-US" altLang="zh-CN" sz="2400" b="1" i="1" dirty="0" smtClean="0">
                        <a:latin typeface="Cambria Math" panose="02040503050406030204" pitchFamily="18" charset="0"/>
                        <a:ea typeface="宋体" panose="02010600030101010101" pitchFamily="2" charset="-122"/>
                        <a:cs typeface="Times New Roman" panose="02020603050405020304" pitchFamily="18" charset="0"/>
                      </a:rPr>
                      <m:t>𝒊</m:t>
                    </m:r>
                    <m:r>
                      <a:rPr lang="en-US" altLang="zh-CN" sz="2400" b="1" i="1"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dirty="0" smtClean="0">
                        <a:latin typeface="Cambria Math" panose="02040503050406030204" pitchFamily="18" charset="0"/>
                        <a:ea typeface="宋体" panose="02010600030101010101" pitchFamily="2" charset="-122"/>
                        <a:cs typeface="Times New Roman" panose="02020603050405020304" pitchFamily="18" charset="0"/>
                      </a:rPr>
                      <m:t>𝒔</m:t>
                    </m:r>
                    <m:r>
                      <a:rPr lang="en-US" altLang="zh-CN" sz="2400" b="1" i="1" dirty="0">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smtClean="0">
                    <a:solidFill>
                      <a:srgbClr val="000000"/>
                    </a:solidFill>
                    <a:latin typeface="宋体" panose="02010600030101010101" pitchFamily="2" charset="-122"/>
                    <a:ea typeface="宋体" panose="02010600030101010101" pitchFamily="2" charset="-122"/>
                  </a:rPr>
                  <a:t>：交互更新协议</a:t>
                </a:r>
                <a14:m>
                  <m:oMath xmlns:m="http://schemas.openxmlformats.org/officeDocument/2006/math">
                    <m:r>
                      <a:rPr lang="en-US" altLang="zh-CN" sz="2400" i="1">
                        <a:solidFill>
                          <a:srgbClr val="000000"/>
                        </a:solidFill>
                        <a:latin typeface="Cambria Math" panose="02040503050406030204" pitchFamily="18" charset="0"/>
                        <a:ea typeface="Cambria Math" panose="02040503050406030204" pitchFamily="18" charset="0"/>
                      </a:rPr>
                      <m:t>&lt;</m:t>
                    </m:r>
                    <m:r>
                      <a:rPr lang="en-US" altLang="zh-CN" sz="2400" i="1">
                        <a:solidFill>
                          <a:srgbClr val="000000"/>
                        </a:solidFill>
                        <a:latin typeface="Cambria Math" panose="02040503050406030204" pitchFamily="18" charset="0"/>
                        <a:ea typeface="Cambria Math" panose="02040503050406030204" pitchFamily="18" charset="0"/>
                      </a:rPr>
                      <m:t>𝑆</m:t>
                    </m:r>
                    <m:d>
                      <m:dPr>
                        <m:ctrlPr>
                          <a:rPr lang="en-US" altLang="zh-CN" sz="2400" i="1">
                            <a:solidFill>
                              <a:srgbClr val="000000"/>
                            </a:solidFill>
                            <a:latin typeface="Cambria Math" panose="02040503050406030204" pitchFamily="18" charset="0"/>
                            <a:ea typeface="Cambria Math" panose="02040503050406030204" pitchFamily="18" charset="0"/>
                          </a:rPr>
                        </m:ctrlPr>
                      </m:dPr>
                      <m:e>
                        <m:r>
                          <m:rPr>
                            <m:sty m:val="p"/>
                          </m:rPr>
                          <a:rPr lang="en-US" altLang="zh-CN" sz="2400">
                            <a:solidFill>
                              <a:srgbClr val="000000"/>
                            </a:solidFill>
                            <a:latin typeface="Cambria Math" panose="02040503050406030204" pitchFamily="18" charset="0"/>
                            <a:ea typeface="Cambria Math" panose="02040503050406030204" pitchFamily="18" charset="0"/>
                          </a:rPr>
                          <m:t>PK</m:t>
                        </m:r>
                        <m:r>
                          <a:rPr lang="en-US" altLang="zh-CN" sz="2400">
                            <a:solidFill>
                              <a:srgbClr val="000000"/>
                            </a:solidFill>
                            <a:latin typeface="Cambria Math" panose="02040503050406030204" pitchFamily="18" charset="0"/>
                            <a:ea typeface="Cambria Math" panose="02040503050406030204" pitchFamily="18" charset="0"/>
                          </a:rPr>
                          <m:t>,</m:t>
                        </m:r>
                        <m:r>
                          <m:rPr>
                            <m:sty m:val="p"/>
                          </m:rPr>
                          <a:rPr lang="en-US" altLang="zh-CN" sz="2400">
                            <a:solidFill>
                              <a:srgbClr val="000000"/>
                            </a:solidFill>
                            <a:latin typeface="Cambria Math" panose="02040503050406030204" pitchFamily="18" charset="0"/>
                            <a:ea typeface="Cambria Math" panose="02040503050406030204" pitchFamily="18" charset="0"/>
                          </a:rPr>
                          <m:t>DB</m:t>
                        </m:r>
                      </m:e>
                    </m:d>
                    <m:r>
                      <a:rPr lang="en-US" altLang="zh-CN" sz="2400" i="1">
                        <a:solidFill>
                          <a:srgbClr val="000000"/>
                        </a:solidFill>
                        <a:latin typeface="Cambria Math" panose="02040503050406030204" pitchFamily="18" charset="0"/>
                        <a:ea typeface="Cambria Math" panose="02040503050406030204" pitchFamily="18" charset="0"/>
                      </a:rPr>
                      <m:t>,</m:t>
                    </m:r>
                    <m:r>
                      <a:rPr lang="en-US" altLang="zh-CN" sz="2400" i="1">
                        <a:solidFill>
                          <a:srgbClr val="000000"/>
                        </a:solidFill>
                        <a:latin typeface="Cambria Math" panose="02040503050406030204" pitchFamily="18" charset="0"/>
                        <a:ea typeface="Cambria Math" panose="02040503050406030204" pitchFamily="18" charset="0"/>
                      </a:rPr>
                      <m:t>𝐶</m:t>
                    </m:r>
                    <m:r>
                      <a:rPr lang="en-US" altLang="zh-CN" sz="2400" i="1">
                        <a:solidFill>
                          <a:srgbClr val="000000"/>
                        </a:solidFill>
                        <a:latin typeface="Cambria Math" panose="02040503050406030204" pitchFamily="18" charset="0"/>
                        <a:ea typeface="Cambria Math" panose="02040503050406030204" pitchFamily="18" charset="0"/>
                      </a:rPr>
                      <m:t>(</m:t>
                    </m:r>
                    <m:r>
                      <m:rPr>
                        <m:sty m:val="p"/>
                      </m:rPr>
                      <a:rPr lang="en-US" altLang="zh-CN" sz="2400" b="0" i="0" smtClean="0">
                        <a:solidFill>
                          <a:srgbClr val="000000"/>
                        </a:solidFill>
                        <a:latin typeface="Cambria Math" panose="02040503050406030204" pitchFamily="18" charset="0"/>
                        <a:ea typeface="Cambria Math" panose="02040503050406030204" pitchFamily="18" charset="0"/>
                      </a:rPr>
                      <m:t>SK</m:t>
                    </m:r>
                    <m:r>
                      <a:rPr lang="en-US" altLang="zh-CN" sz="2400" b="0" i="1" smtClean="0">
                        <a:solidFill>
                          <a:srgbClr val="000000"/>
                        </a:solidFill>
                        <a:latin typeface="Cambria Math" panose="02040503050406030204" pitchFamily="18" charset="0"/>
                        <a:ea typeface="Cambria Math" panose="02040503050406030204" pitchFamily="18" charset="0"/>
                      </a:rPr>
                      <m:t>,</m:t>
                    </m:r>
                    <m:r>
                      <a:rPr lang="en-US" altLang="zh-CN" sz="2400" b="0" i="1" smtClean="0">
                        <a:solidFill>
                          <a:srgbClr val="000000"/>
                        </a:solidFill>
                        <a:latin typeface="Cambria Math" panose="02040503050406030204" pitchFamily="18" charset="0"/>
                        <a:ea typeface="Cambria Math" panose="02040503050406030204" pitchFamily="18" charset="0"/>
                      </a:rPr>
                      <m:t>𝑖</m:t>
                    </m:r>
                    <m:r>
                      <a:rPr lang="en-US" altLang="zh-CN" sz="2400" b="0" i="1" smtClean="0">
                        <a:solidFill>
                          <a:srgbClr val="000000"/>
                        </a:solidFill>
                        <a:latin typeface="Cambria Math" panose="02040503050406030204" pitchFamily="18" charset="0"/>
                        <a:ea typeface="Cambria Math" panose="02040503050406030204" pitchFamily="18" charset="0"/>
                      </a:rPr>
                      <m:t>,</m:t>
                    </m:r>
                    <m:r>
                      <m:rPr>
                        <m:sty m:val="p"/>
                      </m:rPr>
                      <a:rPr lang="en-US" altLang="zh-CN" sz="2400" i="1">
                        <a:solidFill>
                          <a:srgbClr val="000000"/>
                        </a:solidFill>
                        <a:latin typeface="Cambria Math" panose="02040503050406030204" pitchFamily="18" charset="0"/>
                        <a:ea typeface="Cambria Math" panose="02040503050406030204" pitchFamily="18" charset="0"/>
                      </a:rPr>
                      <m:t>s</m:t>
                    </m:r>
                    <m:r>
                      <a:rPr lang="en-US" altLang="zh-CN" sz="2400" i="1">
                        <a:solidFill>
                          <a:srgbClr val="000000"/>
                        </a:solidFill>
                        <a:latin typeface="Cambria Math" panose="02040503050406030204" pitchFamily="18" charset="0"/>
                        <a:ea typeface="Cambria Math" panose="02040503050406030204" pitchFamily="18" charset="0"/>
                      </a:rPr>
                      <m:t>′)&gt;</m:t>
                    </m:r>
                  </m:oMath>
                </a14:m>
                <a:r>
                  <a:rPr lang="zh-CN" altLang="en-US" sz="2400" dirty="0" smtClean="0">
                    <a:solidFill>
                      <a:srgbClr val="000000"/>
                    </a:solidFill>
                    <a:latin typeface="宋体" panose="02010600030101010101" pitchFamily="2" charset="-122"/>
                    <a:ea typeface="宋体" panose="02010600030101010101" pitchFamily="2" charset="-122"/>
                  </a:rPr>
                  <a:t>发生在服务器</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S(PK</a:t>
                </a:r>
                <a:r>
                  <a:rPr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DB)</a:t>
                </a:r>
                <a:r>
                  <a:rPr lang="zh-CN" altLang="en-US" sz="2400" dirty="0" smtClean="0">
                    <a:solidFill>
                      <a:srgbClr val="000000"/>
                    </a:solidFill>
                    <a:latin typeface="宋体" panose="02010600030101010101" pitchFamily="2" charset="-122"/>
                    <a:ea typeface="宋体" panose="02010600030101010101" pitchFamily="2" charset="-122"/>
                  </a:rPr>
                  <a:t>和希望将数据库</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DB</a:t>
                </a:r>
                <a:r>
                  <a:rPr lang="zh-CN" altLang="en-US" sz="2400" dirty="0" smtClean="0">
                    <a:solidFill>
                      <a:srgbClr val="000000"/>
                    </a:solidFill>
                    <a:latin typeface="宋体" panose="02010600030101010101" pitchFamily="2" charset="-122"/>
                    <a:ea typeface="宋体" panose="02010600030101010101" pitchFamily="2" charset="-122"/>
                  </a:rPr>
                  <a:t>的</a:t>
                </a:r>
                <a14:m>
                  <m:oMath xmlns:m="http://schemas.openxmlformats.org/officeDocument/2006/math">
                    <m:sSup>
                      <m:sSupPr>
                        <m:ctrlPr>
                          <a:rPr lang="en-US" altLang="zh-CN" sz="2400" i="1" smtClean="0">
                            <a:solidFill>
                              <a:srgbClr val="000000"/>
                            </a:solidFill>
                            <a:latin typeface="Cambria Math" panose="02040503050406030204" pitchFamily="18" charset="0"/>
                            <a:ea typeface="宋体" panose="02010600030101010101" pitchFamily="2" charset="-122"/>
                          </a:rPr>
                        </m:ctrlPr>
                      </m:sSupPr>
                      <m:e>
                        <m:r>
                          <a:rPr lang="en-US" altLang="zh-CN" sz="2400" b="0" i="1" smtClean="0">
                            <a:solidFill>
                              <a:srgbClr val="000000"/>
                            </a:solidFill>
                            <a:latin typeface="Cambria Math" panose="02040503050406030204" pitchFamily="18" charset="0"/>
                            <a:ea typeface="宋体" panose="02010600030101010101" pitchFamily="2" charset="-122"/>
                          </a:rPr>
                          <m:t>𝑖</m:t>
                        </m:r>
                      </m:e>
                      <m:sup>
                        <m:r>
                          <a:rPr lang="en-US" altLang="zh-CN" sz="2400" b="0" i="1" smtClean="0">
                            <a:solidFill>
                              <a:srgbClr val="000000"/>
                            </a:solidFill>
                            <a:latin typeface="Cambria Math" panose="02040503050406030204" pitchFamily="18" charset="0"/>
                            <a:ea typeface="宋体" panose="02010600030101010101" pitchFamily="2" charset="-122"/>
                          </a:rPr>
                          <m:t>𝑡h</m:t>
                        </m:r>
                      </m:sup>
                    </m:sSup>
                  </m:oMath>
                </a14:m>
                <a:r>
                  <a:rPr lang="zh-CN" altLang="en-US" sz="2400" dirty="0" smtClean="0">
                    <a:solidFill>
                      <a:srgbClr val="000000"/>
                    </a:solidFill>
                    <a:latin typeface="宋体" panose="02010600030101010101" pitchFamily="2" charset="-122"/>
                    <a:ea typeface="宋体" panose="02010600030101010101" pitchFamily="2" charset="-122"/>
                  </a:rPr>
                  <a:t>项更新为</a:t>
                </a:r>
                <a14:m>
                  <m:oMath xmlns:m="http://schemas.openxmlformats.org/officeDocument/2006/math">
                    <m:sSup>
                      <m:sSupPr>
                        <m:ctrlPr>
                          <a:rPr lang="en-US" altLang="zh-CN" sz="2400" i="1" smtClean="0">
                            <a:solidFill>
                              <a:srgbClr val="000000"/>
                            </a:solidFill>
                            <a:latin typeface="Cambria Math" panose="02040503050406030204" pitchFamily="18" charset="0"/>
                            <a:ea typeface="宋体" panose="02010600030101010101" pitchFamily="2" charset="-122"/>
                          </a:rPr>
                        </m:ctrlPr>
                      </m:sSupPr>
                      <m:e>
                        <m:r>
                          <a:rPr lang="en-US" altLang="zh-CN" sz="2400" b="0" i="1" smtClean="0">
                            <a:solidFill>
                              <a:srgbClr val="000000"/>
                            </a:solidFill>
                            <a:latin typeface="Cambria Math" panose="02040503050406030204" pitchFamily="18" charset="0"/>
                            <a:ea typeface="宋体" panose="02010600030101010101" pitchFamily="2" charset="-122"/>
                          </a:rPr>
                          <m:t>𝑠</m:t>
                        </m:r>
                      </m:e>
                      <m:sup>
                        <m:r>
                          <a:rPr lang="en-US" altLang="zh-CN" sz="2400" b="0" i="1" smtClean="0">
                            <a:solidFill>
                              <a:srgbClr val="000000"/>
                            </a:solidFill>
                            <a:latin typeface="Cambria Math" panose="02040503050406030204" pitchFamily="18" charset="0"/>
                            <a:ea typeface="宋体" panose="02010600030101010101" pitchFamily="2" charset="-122"/>
                          </a:rPr>
                          <m:t>′</m:t>
                        </m:r>
                      </m:sup>
                    </m:sSup>
                  </m:oMath>
                </a14:m>
                <a:r>
                  <a:rPr lang="zh-CN" altLang="en-US" sz="2400" dirty="0" smtClean="0">
                    <a:solidFill>
                      <a:srgbClr val="000000"/>
                    </a:solidFill>
                    <a:latin typeface="宋体" panose="02010600030101010101" pitchFamily="2" charset="-122"/>
                    <a:ea typeface="宋体" panose="02010600030101010101" pitchFamily="2" charset="-122"/>
                  </a:rPr>
                  <a:t>的客户端</a:t>
                </a:r>
                <a14:m>
                  <m:oMath xmlns:m="http://schemas.openxmlformats.org/officeDocument/2006/math">
                    <m:r>
                      <a:rPr lang="en-US" altLang="zh-CN" sz="2400" i="1">
                        <a:solidFill>
                          <a:srgbClr val="000000"/>
                        </a:solidFill>
                        <a:latin typeface="Cambria Math" panose="02040503050406030204" pitchFamily="18" charset="0"/>
                        <a:ea typeface="Cambria Math" panose="02040503050406030204" pitchFamily="18" charset="0"/>
                      </a:rPr>
                      <m:t>𝐶</m:t>
                    </m:r>
                    <m:r>
                      <a:rPr lang="en-US" altLang="zh-CN" sz="2400" i="1">
                        <a:solidFill>
                          <a:srgbClr val="000000"/>
                        </a:solidFill>
                        <a:latin typeface="Cambria Math" panose="02040503050406030204" pitchFamily="18" charset="0"/>
                        <a:ea typeface="Cambria Math" panose="02040503050406030204" pitchFamily="18" charset="0"/>
                      </a:rPr>
                      <m:t>(</m:t>
                    </m:r>
                    <m:r>
                      <m:rPr>
                        <m:sty m:val="p"/>
                      </m:rPr>
                      <a:rPr lang="en-US" altLang="zh-CN" sz="2400">
                        <a:solidFill>
                          <a:srgbClr val="000000"/>
                        </a:solidFill>
                        <a:latin typeface="Cambria Math" panose="02040503050406030204" pitchFamily="18" charset="0"/>
                        <a:ea typeface="Cambria Math" panose="02040503050406030204" pitchFamily="18" charset="0"/>
                      </a:rPr>
                      <m:t>SK</m:t>
                    </m:r>
                    <m:r>
                      <a:rPr lang="en-US" altLang="zh-CN" sz="2400" i="1">
                        <a:solidFill>
                          <a:srgbClr val="000000"/>
                        </a:solidFill>
                        <a:latin typeface="Cambria Math" panose="02040503050406030204" pitchFamily="18" charset="0"/>
                        <a:ea typeface="Cambria Math" panose="02040503050406030204" pitchFamily="18" charset="0"/>
                      </a:rPr>
                      <m:t>,</m:t>
                    </m:r>
                    <m:r>
                      <a:rPr lang="en-US" altLang="zh-CN" sz="2400" i="1">
                        <a:solidFill>
                          <a:srgbClr val="000000"/>
                        </a:solidFill>
                        <a:latin typeface="Cambria Math" panose="02040503050406030204" pitchFamily="18" charset="0"/>
                        <a:ea typeface="Cambria Math" panose="02040503050406030204" pitchFamily="18" charset="0"/>
                      </a:rPr>
                      <m:t>𝑖</m:t>
                    </m:r>
                    <m:r>
                      <a:rPr lang="en-US" altLang="zh-CN" sz="2400" i="1">
                        <a:solidFill>
                          <a:srgbClr val="000000"/>
                        </a:solidFill>
                        <a:latin typeface="Cambria Math" panose="02040503050406030204" pitchFamily="18" charset="0"/>
                        <a:ea typeface="Cambria Math" panose="02040503050406030204" pitchFamily="18" charset="0"/>
                      </a:rPr>
                      <m:t>,</m:t>
                    </m:r>
                    <m:r>
                      <m:rPr>
                        <m:sty m:val="p"/>
                      </m:rPr>
                      <a:rPr lang="en-US" altLang="zh-CN" sz="2400" i="1">
                        <a:solidFill>
                          <a:srgbClr val="000000"/>
                        </a:solidFill>
                        <a:latin typeface="Cambria Math" panose="02040503050406030204" pitchFamily="18" charset="0"/>
                        <a:ea typeface="Cambria Math" panose="02040503050406030204" pitchFamily="18" charset="0"/>
                      </a:rPr>
                      <m:t>s</m:t>
                    </m:r>
                    <m:r>
                      <a:rPr lang="en-US" altLang="zh-CN" sz="2400" i="1">
                        <a:solidFill>
                          <a:srgbClr val="000000"/>
                        </a:solidFill>
                        <a:latin typeface="Cambria Math" panose="02040503050406030204" pitchFamily="18" charset="0"/>
                        <a:ea typeface="Cambria Math" panose="02040503050406030204" pitchFamily="18" charset="0"/>
                      </a:rPr>
                      <m:t>′)</m:t>
                    </m:r>
                  </m:oMath>
                </a14:m>
                <a:r>
                  <a:rPr lang="zh-CN" altLang="en-US" sz="2400" dirty="0" smtClean="0">
                    <a:solidFill>
                      <a:srgbClr val="000000"/>
                    </a:solidFill>
                    <a:latin typeface="宋体" panose="02010600030101010101" pitchFamily="2" charset="-122"/>
                    <a:ea typeface="宋体" panose="02010600030101010101" pitchFamily="2" charset="-122"/>
                  </a:rPr>
                  <a:t>之间。 在协议结束时，服务器设置</a:t>
                </a:r>
                <a14:m>
                  <m:oMath xmlns:m="http://schemas.openxmlformats.org/officeDocument/2006/math">
                    <m:r>
                      <a:rPr lang="en-US" altLang="zh-CN" sz="2400" b="0" i="1" smtClean="0">
                        <a:solidFill>
                          <a:srgbClr val="000000"/>
                        </a:solidFill>
                        <a:latin typeface="Cambria Math" panose="02040503050406030204" pitchFamily="18" charset="0"/>
                        <a:ea typeface="宋体" panose="02010600030101010101" pitchFamily="2" charset="-122"/>
                      </a:rPr>
                      <m:t>𝑠</m:t>
                    </m:r>
                    <m:r>
                      <a:rPr lang="en-US" altLang="zh-CN" sz="2400" b="0" i="1" smtClean="0">
                        <a:solidFill>
                          <a:srgbClr val="000000"/>
                        </a:solidFill>
                        <a:latin typeface="Cambria Math" panose="02040503050406030204" pitchFamily="18" charset="0"/>
                        <a:ea typeface="宋体" panose="02010600030101010101" pitchFamily="2" charset="-122"/>
                      </a:rPr>
                      <m:t>[</m:t>
                    </m:r>
                    <m:r>
                      <a:rPr lang="en-US" altLang="zh-CN" sz="2400" b="0" i="1" smtClean="0">
                        <a:solidFill>
                          <a:srgbClr val="000000"/>
                        </a:solidFill>
                        <a:latin typeface="Cambria Math" panose="02040503050406030204" pitchFamily="18" charset="0"/>
                        <a:ea typeface="宋体" panose="02010600030101010101" pitchFamily="2" charset="-122"/>
                      </a:rPr>
                      <m:t>𝑖</m:t>
                    </m:r>
                    <m:r>
                      <a:rPr lang="en-US" altLang="zh-CN" sz="2400" b="0" i="1" smtClean="0">
                        <a:solidFill>
                          <a:srgbClr val="000000"/>
                        </a:solidFill>
                        <a:latin typeface="Cambria Math" panose="02040503050406030204" pitchFamily="18" charset="0"/>
                        <a:ea typeface="宋体" panose="02010600030101010101" pitchFamily="2" charset="-122"/>
                      </a:rPr>
                      <m:t>]←</m:t>
                    </m:r>
                    <m:r>
                      <a:rPr lang="en-US" altLang="zh-CN" sz="2400" b="0" i="1" smtClean="0">
                        <a:solidFill>
                          <a:srgbClr val="000000"/>
                        </a:solidFill>
                        <a:latin typeface="Cambria Math" panose="02040503050406030204" pitchFamily="18" charset="0"/>
                        <a:ea typeface="Cambria Math" panose="02040503050406030204" pitchFamily="18" charset="0"/>
                      </a:rPr>
                      <m:t>𝑠</m:t>
                    </m:r>
                    <m:r>
                      <a:rPr lang="en-US" altLang="zh-CN" sz="2400" b="0" i="1" smtClean="0">
                        <a:solidFill>
                          <a:srgbClr val="000000"/>
                        </a:solidFill>
                        <a:latin typeface="Cambria Math" panose="02040503050406030204" pitchFamily="18" charset="0"/>
                        <a:ea typeface="Cambria Math" panose="02040503050406030204" pitchFamily="18" charset="0"/>
                      </a:rPr>
                      <m:t>′</m:t>
                    </m:r>
                  </m:oMath>
                </a14:m>
                <a:r>
                  <a:rPr lang="zh-CN" altLang="en-US" sz="2400" dirty="0" smtClean="0">
                    <a:solidFill>
                      <a:srgbClr val="000000"/>
                    </a:solidFill>
                    <a:latin typeface="宋体" panose="02010600030101010101" pitchFamily="2" charset="-122"/>
                    <a:ea typeface="宋体" panose="02010600030101010101" pitchFamily="2" charset="-122"/>
                  </a:rPr>
                  <a:t>，双方将</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PK</a:t>
                </a:r>
                <a:r>
                  <a:rPr lang="zh-CN" altLang="en-US" sz="2400" dirty="0" smtClean="0">
                    <a:solidFill>
                      <a:srgbClr val="000000"/>
                    </a:solidFill>
                    <a:latin typeface="宋体" panose="02010600030101010101" pitchFamily="2" charset="-122"/>
                    <a:ea typeface="宋体" panose="02010600030101010101" pitchFamily="2" charset="-122"/>
                  </a:rPr>
                  <a:t>更新为</a:t>
                </a:r>
                <a14:m>
                  <m:oMath xmlns:m="http://schemas.openxmlformats.org/officeDocument/2006/math">
                    <m:r>
                      <m:rPr>
                        <m:sty m:val="p"/>
                      </m:rPr>
                      <a:rPr lang="en-US" altLang="zh-CN" sz="2400" b="0" i="0" smtClean="0">
                        <a:solidFill>
                          <a:srgbClr val="000000"/>
                        </a:solidFill>
                        <a:latin typeface="Cambria Math" panose="02040503050406030204" pitchFamily="18" charset="0"/>
                        <a:ea typeface="宋体" panose="02010600030101010101" pitchFamily="2" charset="-122"/>
                      </a:rPr>
                      <m:t>PK</m:t>
                    </m:r>
                    <m:r>
                      <a:rPr lang="en-US" altLang="zh-CN" sz="2400" b="0" i="1" smtClean="0">
                        <a:solidFill>
                          <a:srgbClr val="000000"/>
                        </a:solidFill>
                        <a:latin typeface="Cambria Math" panose="02040503050406030204" pitchFamily="18" charset="0"/>
                        <a:ea typeface="宋体" panose="02010600030101010101" pitchFamily="2" charset="-122"/>
                      </a:rPr>
                      <m:t>′</m:t>
                    </m:r>
                  </m:oMath>
                </a14:m>
                <a:r>
                  <a:rPr lang="zh-CN" altLang="en-US" sz="2400" dirty="0" smtClean="0">
                    <a:solidFill>
                      <a:srgbClr val="000000"/>
                    </a:solidFill>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042398" y="1293223"/>
                <a:ext cx="10515600" cy="4883740"/>
              </a:xfrm>
              <a:blipFill rotWithShape="1">
                <a:blip r:embed="rId1"/>
                <a:stretch>
                  <a:fillRect l="-812" t="-2122" r="-3768"/>
                </a:stretch>
              </a:blipFill>
            </p:spPr>
            <p:txBody>
              <a:bodyPr/>
              <a:lstStyle/>
              <a:p>
                <a:r>
                  <a:rPr lang="zh-CN" altLang="en-US">
                    <a:noFill/>
                  </a:rPr>
                  <a:t> </a:t>
                </a:r>
                <a:endParaRPr lang="zh-CN" altLang="en-US">
                  <a:noFill/>
                </a:endParaRPr>
              </a:p>
            </p:txBody>
          </p:sp>
        </mc:Fallback>
      </mc:AlternateContent>
      <p:cxnSp>
        <p:nvCxnSpPr>
          <p:cNvPr id="7" name="直接连接符 6"/>
          <p:cNvCxnSpPr/>
          <p:nvPr/>
        </p:nvCxnSpPr>
        <p:spPr>
          <a:xfrm>
            <a:off x="1186089" y="1030288"/>
            <a:ext cx="10426791" cy="0"/>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8686800" y="491295"/>
            <a:ext cx="3030583" cy="523220"/>
          </a:xfrm>
          <a:prstGeom prst="rect">
            <a:avLst/>
          </a:prstGeom>
          <a:noFill/>
        </p:spPr>
        <p:txBody>
          <a:bodyPr wrap="square" rtlCol="0">
            <a:spAutoFit/>
          </a:bodyPr>
          <a:lstStyle/>
          <a:p>
            <a:r>
              <a:rPr lang="en-US" altLang="zh-CN" sz="2800" b="1" dirty="0" smtClean="0">
                <a:latin typeface="新宋体" panose="02010609030101010101" pitchFamily="49" charset="-122"/>
                <a:ea typeface="新宋体" panose="02010609030101010101" pitchFamily="49" charset="-122"/>
              </a:rPr>
              <a:t>VDS</a:t>
            </a:r>
            <a:r>
              <a:rPr lang="zh-CN" altLang="en-US" sz="2800" b="1" dirty="0" smtClean="0">
                <a:latin typeface="新宋体" panose="02010609030101010101" pitchFamily="49" charset="-122"/>
                <a:ea typeface="新宋体" panose="02010609030101010101" pitchFamily="49" charset="-122"/>
              </a:rPr>
              <a:t>的形式化定义</a:t>
            </a:r>
            <a:endParaRPr lang="zh-CN" altLang="en-US" sz="2800" b="1" dirty="0">
              <a:latin typeface="新宋体" panose="02010609030101010101" pitchFamily="49" charset="-122"/>
              <a:ea typeface="新宋体" panose="02010609030101010101" pitchFamily="49" charset="-122"/>
            </a:endParaRPr>
          </a:p>
        </p:txBody>
      </p:sp>
      <p:sp>
        <p:nvSpPr>
          <p:cNvPr id="2" name="文本框 1"/>
          <p:cNvSpPr txBox="1"/>
          <p:nvPr/>
        </p:nvSpPr>
        <p:spPr>
          <a:xfrm>
            <a:off x="7694022" y="4846320"/>
            <a:ext cx="3135086" cy="70788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sz="2000" dirty="0">
                <a:solidFill>
                  <a:srgbClr val="FF0000"/>
                </a:solidFill>
                <a:latin typeface="宋体" panose="02010600030101010101" pitchFamily="2" charset="-122"/>
                <a:ea typeface="宋体" panose="02010600030101010101" pitchFamily="2" charset="-122"/>
              </a:rPr>
              <a:t>针对频繁更新</a:t>
            </a:r>
            <a:r>
              <a:rPr lang="en-US" altLang="zh-CN" sz="2000" dirty="0">
                <a:solidFill>
                  <a:srgbClr val="FF0000"/>
                </a:solidFill>
                <a:latin typeface="宋体" panose="02010600030101010101" pitchFamily="2" charset="-122"/>
                <a:ea typeface="宋体" panose="02010600030101010101" pitchFamily="2" charset="-122"/>
              </a:rPr>
              <a:t>PK</a:t>
            </a:r>
            <a:r>
              <a:rPr lang="zh-CN" altLang="en-US" sz="2000" dirty="0">
                <a:solidFill>
                  <a:srgbClr val="FF0000"/>
                </a:solidFill>
                <a:latin typeface="宋体" panose="02010600030101010101" pitchFamily="2" charset="-122"/>
                <a:ea typeface="宋体" panose="02010600030101010101" pitchFamily="2" charset="-122"/>
              </a:rPr>
              <a:t>的问题，是否有解决方法</a:t>
            </a:r>
            <a:endParaRPr lang="zh-CN" altLang="en-US" sz="2000" dirty="0">
              <a:solidFill>
                <a:srgbClr val="FF0000"/>
              </a:solidFill>
              <a:latin typeface="宋体" panose="02010600030101010101" pitchFamily="2" charset="-122"/>
              <a:ea typeface="宋体" panose="02010600030101010101" pitchFamily="2" charset="-122"/>
            </a:endParaRPr>
          </a:p>
        </p:txBody>
      </p:sp>
      <p:cxnSp>
        <p:nvCxnSpPr>
          <p:cNvPr id="8" name="直接连接符 7"/>
          <p:cNvCxnSpPr/>
          <p:nvPr/>
        </p:nvCxnSpPr>
        <p:spPr>
          <a:xfrm>
            <a:off x="6518366" y="4362994"/>
            <a:ext cx="2521131"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1" name="直接连接符 10"/>
          <p:cNvCxnSpPr/>
          <p:nvPr/>
        </p:nvCxnSpPr>
        <p:spPr>
          <a:xfrm>
            <a:off x="5538651" y="2011680"/>
            <a:ext cx="1763486" cy="26126"/>
          </a:xfrm>
          <a:prstGeom prst="line">
            <a:avLst/>
          </a:prstGeom>
        </p:spPr>
        <p:style>
          <a:lnRef idx="1">
            <a:schemeClr val="accent2"/>
          </a:lnRef>
          <a:fillRef idx="0">
            <a:schemeClr val="accent2"/>
          </a:fillRef>
          <a:effectRef idx="0">
            <a:schemeClr val="accent2"/>
          </a:effectRef>
          <a:fontRef idx="minor">
            <a:schemeClr val="tx1"/>
          </a:fontRef>
        </p:style>
      </p:cxnSp>
      <p:grpSp>
        <p:nvGrpSpPr>
          <p:cNvPr id="6" name="组合 5"/>
          <p:cNvGrpSpPr/>
          <p:nvPr/>
        </p:nvGrpSpPr>
        <p:grpSpPr>
          <a:xfrm>
            <a:off x="168275" y="156210"/>
            <a:ext cx="3607435" cy="873760"/>
            <a:chOff x="820" y="783"/>
            <a:chExt cx="5681" cy="1376"/>
          </a:xfrm>
        </p:grpSpPr>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12" name="文本框 11"/>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042398" y="1293223"/>
                <a:ext cx="10515600" cy="4883740"/>
              </a:xfrm>
            </p:spPr>
            <p:txBody>
              <a:bodyPr>
                <a:noAutofit/>
              </a:bodyPr>
              <a:lstStyle/>
              <a:p>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挑战者</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和对手</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之间的</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游戏，向</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数据库里</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添加</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和更新</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元素。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在游戏结束时，</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试图计算一个假</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语句</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一个数据</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cs typeface="Times New Roman" panose="02020603050405020304" pitchFamily="18" charset="0"/>
                      </a:rPr>
                      <m:t>𝑠</m:t>
                    </m:r>
                    <m:r>
                      <a:rPr lang="en-US" altLang="zh-CN" sz="2400" i="1" dirty="0" smtClean="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400" i="1" dirty="0">
                        <a:latin typeface="Cambria Math" panose="02040503050406030204" pitchFamily="18" charset="0"/>
                        <a:ea typeface="宋体" panose="02010600030101010101" pitchFamily="2" charset="-122"/>
                        <a:cs typeface="Times New Roman" panose="02020603050405020304" pitchFamily="18" charset="0"/>
                      </a:rPr>
                      <m:t>i</m:t>
                    </m:r>
                    <m:r>
                      <a:rPr lang="en-US" altLang="zh-CN" sz="2400" i="1" dirty="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是数据库中的第</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cs typeface="Times New Roman" panose="02020603050405020304" pitchFamily="18" charset="0"/>
                      </a:rPr>
                      <m:t>𝑖</m:t>
                    </m:r>
                  </m:oMath>
                </a14:m>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个值。 </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成功</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的攻击者</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可以</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）改变</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元素的顺序</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）在</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没有用户帮助的情况下向数据库添加元素</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3</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）破坏</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更新</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机制；</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过程：</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sz="2400" b="1" dirty="0" smtClean="0">
                    <a:solidFill>
                      <a:srgbClr val="000000"/>
                    </a:solidFill>
                    <a:ea typeface="宋体" panose="02010600030101010101" pitchFamily="2" charset="-122"/>
                  </a:rPr>
                  <a:t>     </a:t>
                </a:r>
                <a14:m>
                  <m:oMath xmlns:m="http://schemas.openxmlformats.org/officeDocument/2006/math">
                    <m:r>
                      <a:rPr lang="en-US" altLang="zh-CN" sz="2400" b="1" i="1">
                        <a:solidFill>
                          <a:srgbClr val="000000"/>
                        </a:solidFill>
                        <a:latin typeface="Cambria Math" panose="02040503050406030204" pitchFamily="18" charset="0"/>
                        <a:ea typeface="宋体" panose="02010600030101010101" pitchFamily="2" charset="-122"/>
                      </a:rPr>
                      <m:t>𝑺</m:t>
                    </m:r>
                    <m:r>
                      <a:rPr lang="en-US" altLang="zh-CN" sz="2400" b="1" i="1" dirty="0">
                        <a:solidFill>
                          <a:srgbClr val="000000"/>
                        </a:solidFill>
                        <a:latin typeface="Cambria Math" panose="02040503050406030204" pitchFamily="18" charset="0"/>
                        <a:ea typeface="宋体" panose="02010600030101010101" pitchFamily="2" charset="-122"/>
                        <a:cs typeface="Times New Roman" panose="02020603050405020304" pitchFamily="18" charset="0"/>
                      </a:rPr>
                      <m:t>𝒆𝒕𝒖𝒑</m:t>
                    </m:r>
                  </m:oMath>
                </a14:m>
                <a:r>
                  <a:rPr lang="zh-CN" altLang="en-US" sz="2400" dirty="0" smtClean="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挑战者</a:t>
                </a:r>
                <a:r>
                  <a:rPr lang="zh-CN" altLang="en-US" sz="2400" dirty="0" smtClean="0">
                    <a:latin typeface="宋体" panose="02010600030101010101" pitchFamily="2" charset="-122"/>
                    <a:ea typeface="宋体" panose="02010600030101010101" pitchFamily="2" charset="-122"/>
                  </a:rPr>
                  <a:t>运行</a:t>
                </a:r>
                <a14:m>
                  <m:oMath xmlns:m="http://schemas.openxmlformats.org/officeDocument/2006/math">
                    <m:r>
                      <a:rPr lang="en-US" altLang="zh-CN" sz="2400" b="0" i="1">
                        <a:solidFill>
                          <a:srgbClr val="000000"/>
                        </a:solidFill>
                        <a:latin typeface="Cambria Math" panose="02040503050406030204" pitchFamily="18" charset="0"/>
                        <a:ea typeface="宋体" panose="02010600030101010101" pitchFamily="2" charset="-122"/>
                      </a:rPr>
                      <m:t>𝑆</m:t>
                    </m:r>
                    <m:r>
                      <a:rPr lang="en-US" altLang="zh-CN" sz="2400" b="0" i="1" dirty="0">
                        <a:solidFill>
                          <a:srgbClr val="000000"/>
                        </a:solidFill>
                        <a:latin typeface="Cambria Math" panose="02040503050406030204" pitchFamily="18" charset="0"/>
                        <a:ea typeface="宋体" panose="02010600030101010101" pitchFamily="2" charset="-122"/>
                        <a:cs typeface="Times New Roman" panose="02020603050405020304" pitchFamily="18" charset="0"/>
                      </a:rPr>
                      <m:t>𝑒𝑡𝑢𝑝</m:t>
                    </m:r>
                  </m:oMath>
                </a14:m>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p>
                      <m:sSupPr>
                        <m:ctrlPr>
                          <a:rPr lang="en-US" altLang="zh-CN" sz="2400" i="1">
                            <a:solidFill>
                              <a:srgbClr val="000000"/>
                            </a:solidFill>
                            <a:latin typeface="Cambria Math" panose="02040503050406030204" pitchFamily="18" charset="0"/>
                            <a:ea typeface="宋体" panose="02010600030101010101" pitchFamily="2" charset="-122"/>
                          </a:rPr>
                        </m:ctrlPr>
                      </m:sSupPr>
                      <m:e>
                        <m:r>
                          <a:rPr lang="en-US" altLang="zh-CN" sz="2400" b="0" i="1">
                            <a:solidFill>
                              <a:srgbClr val="000000"/>
                            </a:solidFill>
                            <a:latin typeface="Cambria Math" panose="02040503050406030204" pitchFamily="18" charset="0"/>
                            <a:ea typeface="宋体" panose="02010600030101010101" pitchFamily="2" charset="-122"/>
                          </a:rPr>
                          <m:t>1</m:t>
                        </m:r>
                      </m:e>
                      <m:sup>
                        <m:r>
                          <a:rPr lang="el-GR" altLang="zh-CN" sz="2400" b="0" i="1">
                            <a:solidFill>
                              <a:srgbClr val="000000"/>
                            </a:solidFill>
                            <a:latin typeface="Cambria Math" panose="02040503050406030204" pitchFamily="18" charset="0"/>
                            <a:ea typeface="宋体" panose="02010600030101010101" pitchFamily="2" charset="-122"/>
                          </a:rPr>
                          <m:t>𝜆</m:t>
                        </m:r>
                      </m:sup>
                    </m:sSup>
                  </m:oMath>
                </a14:m>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rPr>
                  <a:t>以生成私钥</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𝑆𝐾</m:t>
                    </m:r>
                  </m:oMath>
                </a14:m>
                <a:r>
                  <a:rPr lang="zh-CN" altLang="en-US" sz="2400" dirty="0">
                    <a:latin typeface="宋体" panose="02010600030101010101" pitchFamily="2" charset="-122"/>
                    <a:ea typeface="宋体" panose="02010600030101010101" pitchFamily="2" charset="-122"/>
                  </a:rPr>
                  <a:t>和公钥</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𝑃𝐾</m:t>
                    </m:r>
                  </m:oMath>
                </a14:m>
                <a:r>
                  <a:rPr lang="zh-CN" altLang="en-US" sz="2400" dirty="0" smtClean="0">
                    <a:latin typeface="宋体" panose="02010600030101010101" pitchFamily="2" charset="-122"/>
                    <a:ea typeface="宋体" panose="02010600030101010101" pitchFamily="2" charset="-122"/>
                  </a:rPr>
                  <a:t>。设置</a:t>
                </a:r>
                <a:r>
                  <a:rPr lang="zh-CN" altLang="en-US" sz="2400" dirty="0">
                    <a:latin typeface="宋体" panose="02010600030101010101" pitchFamily="2" charset="-122"/>
                    <a:ea typeface="宋体" panose="02010600030101010101" pitchFamily="2" charset="-122"/>
                  </a:rPr>
                  <a:t>一个初始为空的数据库</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𝐷𝐵</m:t>
                    </m:r>
                  </m:oMath>
                </a14:m>
                <a:r>
                  <a:rPr lang="zh-CN" altLang="en-US" sz="2400" dirty="0" smtClean="0">
                    <a:latin typeface="宋体" panose="02010600030101010101" pitchFamily="2" charset="-122"/>
                    <a:ea typeface="宋体" panose="02010600030101010101" pitchFamily="2" charset="-122"/>
                  </a:rPr>
                  <a:t>，并</a:t>
                </a:r>
                <a:r>
                  <a:rPr lang="zh-CN" altLang="en-US" sz="2400" dirty="0">
                    <a:latin typeface="宋体" panose="02010600030101010101" pitchFamily="2" charset="-122"/>
                    <a:ea typeface="宋体" panose="02010600030101010101" pitchFamily="2" charset="-122"/>
                  </a:rPr>
                  <a:t>将公钥</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𝑃𝐾</m:t>
                    </m:r>
                  </m:oMath>
                </a14:m>
                <a:r>
                  <a:rPr lang="zh-CN" altLang="en-US" sz="2400" dirty="0">
                    <a:latin typeface="宋体" panose="02010600030101010101" pitchFamily="2" charset="-122"/>
                    <a:ea typeface="宋体" panose="02010600030101010101" pitchFamily="2" charset="-122"/>
                  </a:rPr>
                  <a:t>给对手</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𝐴</m:t>
                    </m:r>
                  </m:oMath>
                </a14:m>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marL="0" indent="0">
                  <a:buNone/>
                </a:pPr>
                <a:endParaRPr lang="zh-CN" altLang="en-US" sz="2400" dirty="0">
                  <a:latin typeface="宋体" panose="02010600030101010101" pitchFamily="2" charset="-122"/>
                  <a:ea typeface="宋体" panose="02010600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042398" y="1293223"/>
                <a:ext cx="10515600" cy="4883740"/>
              </a:xfrm>
              <a:blipFill rotWithShape="1">
                <a:blip r:embed="rId1"/>
                <a:stretch>
                  <a:fillRect l="-928" t="-2122" r="-406"/>
                </a:stretch>
              </a:blipFill>
            </p:spPr>
            <p:txBody>
              <a:bodyPr/>
              <a:lstStyle/>
              <a:p>
                <a:r>
                  <a:rPr lang="zh-CN" altLang="en-US">
                    <a:noFill/>
                  </a:rPr>
                  <a:t> </a:t>
                </a:r>
                <a:endParaRPr lang="zh-CN" altLang="en-US">
                  <a:noFill/>
                </a:endParaRPr>
              </a:p>
            </p:txBody>
          </p:sp>
        </mc:Fallback>
      </mc:AlternateContent>
      <p:cxnSp>
        <p:nvCxnSpPr>
          <p:cNvPr id="7" name="直接连接符 6"/>
          <p:cNvCxnSpPr/>
          <p:nvPr/>
        </p:nvCxnSpPr>
        <p:spPr>
          <a:xfrm>
            <a:off x="1186089" y="1030288"/>
            <a:ext cx="10426791" cy="0"/>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8686800" y="491295"/>
            <a:ext cx="3030583" cy="523220"/>
          </a:xfrm>
          <a:prstGeom prst="rect">
            <a:avLst/>
          </a:prstGeom>
          <a:noFill/>
        </p:spPr>
        <p:txBody>
          <a:bodyPr wrap="square" rtlCol="0">
            <a:spAutoFit/>
          </a:bodyPr>
          <a:lstStyle/>
          <a:p>
            <a:r>
              <a:rPr lang="en-US" altLang="zh-CN" sz="2800" b="1" dirty="0" smtClean="0">
                <a:latin typeface="新宋体" panose="02010609030101010101" pitchFamily="49" charset="-122"/>
                <a:ea typeface="新宋体" panose="02010609030101010101" pitchFamily="49" charset="-122"/>
              </a:rPr>
              <a:t>VDS</a:t>
            </a:r>
            <a:r>
              <a:rPr lang="zh-CN" altLang="en-US" sz="2800" b="1" dirty="0" smtClean="0">
                <a:latin typeface="新宋体" panose="02010609030101010101" pitchFamily="49" charset="-122"/>
                <a:ea typeface="新宋体" panose="02010609030101010101" pitchFamily="49" charset="-122"/>
              </a:rPr>
              <a:t>的安全性定义</a:t>
            </a:r>
            <a:endParaRPr lang="zh-CN" altLang="en-US" sz="2800" b="1" dirty="0">
              <a:latin typeface="新宋体" panose="02010609030101010101" pitchFamily="49" charset="-122"/>
              <a:ea typeface="新宋体" panose="02010609030101010101" pitchFamily="49" charset="-122"/>
            </a:endParaRPr>
          </a:p>
        </p:txBody>
      </p:sp>
      <p:grpSp>
        <p:nvGrpSpPr>
          <p:cNvPr id="2" name="组合 1"/>
          <p:cNvGrpSpPr/>
          <p:nvPr/>
        </p:nvGrpSpPr>
        <p:grpSpPr>
          <a:xfrm>
            <a:off x="168275" y="156210"/>
            <a:ext cx="3607435" cy="873760"/>
            <a:chOff x="820" y="783"/>
            <a:chExt cx="5681" cy="1376"/>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8" name="文本框 7"/>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042398" y="1293223"/>
                <a:ext cx="10515600" cy="4883740"/>
              </a:xfrm>
            </p:spPr>
            <p:txBody>
              <a:bodyPr>
                <a:noAutofit/>
              </a:bodyPr>
              <a:lstStyle/>
              <a:p>
                <a:pPr marL="0" indent="0">
                  <a:buNone/>
                </a:pPr>
                <a:r>
                  <a:rPr lang="zh-CN" altLang="en-US" sz="2400" dirty="0" smtClean="0">
                    <a:latin typeface="宋体" panose="02010600030101010101" pitchFamily="2" charset="-122"/>
                    <a:ea typeface="宋体" panose="02010600030101010101" pitchFamily="2" charset="-122"/>
                  </a:rPr>
                  <a:t>    </a:t>
                </a:r>
                <a:r>
                  <a:rPr lang="en-US" altLang="zh-CN" sz="2400" b="1"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Queries</a:t>
                </a:r>
                <a:r>
                  <a:rPr lang="en-US" altLang="zh-CN" sz="2400" dirty="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挑战者</a:t>
                </a:r>
                <a:r>
                  <a:rPr lang="zh-CN" altLang="en-US" sz="2400" dirty="0">
                    <a:latin typeface="宋体" panose="02010600030101010101" pitchFamily="2" charset="-122"/>
                    <a:ea typeface="宋体" panose="02010600030101010101" pitchFamily="2" charset="-122"/>
                  </a:rPr>
                  <a:t>为</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𝐴</m:t>
                    </m:r>
                  </m:oMath>
                </a14:m>
                <a:r>
                  <a:rPr lang="zh-CN" altLang="en-US" sz="2400" dirty="0">
                    <a:latin typeface="宋体" panose="02010600030101010101" pitchFamily="2" charset="-122"/>
                    <a:ea typeface="宋体" panose="02010600030101010101" pitchFamily="2" charset="-122"/>
                  </a:rPr>
                  <a:t>提供两个接口，</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𝐴</m:t>
                    </m:r>
                  </m:oMath>
                </a14:m>
                <a:r>
                  <a:rPr lang="zh-CN" altLang="en-US" sz="2400" dirty="0">
                    <a:latin typeface="宋体" panose="02010600030101010101" pitchFamily="2" charset="-122"/>
                    <a:ea typeface="宋体" panose="02010600030101010101" pitchFamily="2" charset="-122"/>
                  </a:rPr>
                  <a:t>可以自适应</a:t>
                </a:r>
                <a:r>
                  <a:rPr lang="zh-CN" altLang="en-US" sz="2400" dirty="0" smtClean="0">
                    <a:latin typeface="宋体" panose="02010600030101010101" pitchFamily="2" charset="-122"/>
                    <a:ea typeface="宋体" panose="02010600030101010101" pitchFamily="2" charset="-122"/>
                  </a:rPr>
                  <a:t>地按</a:t>
                </a:r>
                <a:r>
                  <a:rPr lang="zh-CN" altLang="en-US" sz="2400" dirty="0">
                    <a:latin typeface="宋体" panose="02010600030101010101" pitchFamily="2" charset="-122"/>
                    <a:ea typeface="宋体" panose="02010600030101010101" pitchFamily="2" charset="-122"/>
                  </a:rPr>
                  <a:t>任意顺序</a:t>
                </a:r>
                <a:r>
                  <a:rPr lang="zh-CN" altLang="en-US" sz="2400" dirty="0" smtClean="0">
                    <a:latin typeface="宋体" panose="02010600030101010101" pitchFamily="2" charset="-122"/>
                    <a:ea typeface="宋体" panose="02010600030101010101" pitchFamily="2" charset="-122"/>
                  </a:rPr>
                  <a:t>查询</a:t>
                </a:r>
                <a:r>
                  <a:rPr lang="zh-CN" altLang="en-US" sz="2400" dirty="0">
                    <a:latin typeface="宋体" panose="02010600030101010101" pitchFamily="2" charset="-122"/>
                    <a:ea typeface="宋体" panose="02010600030101010101" pitchFamily="2" charset="-122"/>
                  </a:rPr>
                  <a:t>数据</a:t>
                </a:r>
                <a:r>
                  <a:rPr lang="zh-CN" altLang="en-US" sz="2400" dirty="0" smtClean="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如果</a:t>
                </a:r>
                <a:r>
                  <a:rPr lang="zh-CN" altLang="en-US" sz="2400" dirty="0" smtClean="0">
                    <a:latin typeface="宋体" panose="02010600030101010101" pitchFamily="2" charset="-122"/>
                    <a:ea typeface="宋体" panose="02010600030101010101" pitchFamily="2" charset="-122"/>
                  </a:rPr>
                  <a:t>对手调用附加接口</a:t>
                </a:r>
                <a:r>
                  <a:rPr lang="zh-CN" altLang="en-US" sz="2400" dirty="0">
                    <a:latin typeface="宋体" panose="02010600030101010101" pitchFamily="2" charset="-122"/>
                    <a:ea typeface="宋体" panose="02010600030101010101" pitchFamily="2" charset="-122"/>
                  </a:rPr>
                  <a:t>查询某些数据</a:t>
                </a:r>
                <a14:m>
                  <m:oMath xmlns:m="http://schemas.openxmlformats.org/officeDocument/2006/math">
                    <m:r>
                      <a:rPr lang="en-US" altLang="zh-CN" sz="2400" i="1" dirty="0">
                        <a:latin typeface="Cambria Math" panose="02040503050406030204" pitchFamily="18" charset="0"/>
                        <a:ea typeface="宋体" panose="02010600030101010101" pitchFamily="2" charset="-122"/>
                      </a:rPr>
                      <m:t>𝑠</m:t>
                    </m:r>
                  </m:oMath>
                </a14:m>
                <a:r>
                  <a:rPr lang="zh-CN" altLang="en-US" sz="2400" dirty="0" smtClean="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则挑战者将</a:t>
                </a:r>
                <a:r>
                  <a:rPr lang="zh-CN" altLang="en-US" sz="2400" dirty="0" smtClean="0">
                    <a:latin typeface="宋体" panose="02010600030101010101" pitchFamily="2" charset="-122"/>
                    <a:ea typeface="宋体" panose="02010600030101010101" pitchFamily="2" charset="-122"/>
                  </a:rPr>
                  <a:t>运行</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Append(SK</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rPr>
                  <a:t>,s</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smtClean="0">
                    <a:latin typeface="宋体" panose="02010600030101010101" pitchFamily="2" charset="-122"/>
                    <a:ea typeface="宋体" panose="02010600030101010101" pitchFamily="2" charset="-122"/>
                  </a:rPr>
                  <a:t>将</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𝑠</m:t>
                    </m:r>
                  </m:oMath>
                </a14:m>
                <a:r>
                  <a:rPr lang="zh-CN" altLang="en-US" sz="2400" dirty="0">
                    <a:latin typeface="宋体" panose="02010600030101010101" pitchFamily="2" charset="-122"/>
                    <a:ea typeface="宋体" panose="02010600030101010101" pitchFamily="2" charset="-122"/>
                  </a:rPr>
                  <a:t>附加到其数据库</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𝐷𝐵</m:t>
                    </m:r>
                  </m:oMath>
                </a14:m>
                <a:r>
                  <a:rPr lang="zh-CN" altLang="en-US" sz="2400" dirty="0" smtClean="0">
                    <a:latin typeface="宋体" panose="02010600030101010101" pitchFamily="2" charset="-122"/>
                    <a:ea typeface="宋体" panose="02010600030101010101" pitchFamily="2" charset="-122"/>
                  </a:rPr>
                  <a:t>。随后</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挑战者将</a:t>
                </a:r>
                <a:r>
                  <a:rPr lang="zh-CN" altLang="en-US" sz="2400" dirty="0">
                    <a:latin typeface="宋体" panose="02010600030101010101" pitchFamily="2" charset="-122"/>
                    <a:ea typeface="宋体" panose="02010600030101010101" pitchFamily="2" charset="-122"/>
                  </a:rPr>
                  <a:t>相应的</a:t>
                </a:r>
                <a:r>
                  <a:rPr lang="zh-CN" altLang="en-US" sz="2400" dirty="0" smtClean="0">
                    <a:latin typeface="宋体" panose="02010600030101010101" pitchFamily="2" charset="-122"/>
                    <a:ea typeface="宋体" panose="02010600030101010101" pitchFamily="2" charset="-122"/>
                  </a:rPr>
                  <a:t>证明</a:t>
                </a:r>
                <a14:m>
                  <m:oMath xmlns:m="http://schemas.openxmlformats.org/officeDocument/2006/math">
                    <m:sSub>
                      <m:sSubPr>
                        <m:ctrlPr>
                          <a:rPr lang="en-US" altLang="zh-CN"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𝜋</m:t>
                        </m:r>
                      </m:e>
                      <m:sub>
                        <m:r>
                          <m:rPr>
                            <m:sty m:val="p"/>
                          </m:rPr>
                          <a:rPr lang="en-US" altLang="zh-CN" sz="2400" i="1">
                            <a:solidFill>
                              <a:srgbClr val="000000"/>
                            </a:solidFill>
                            <a:latin typeface="Cambria Math" panose="02040503050406030204" pitchFamily="18" charset="0"/>
                          </a:rPr>
                          <m:t>s</m:t>
                        </m:r>
                        <m:r>
                          <a:rPr lang="en-US" altLang="zh-CN" sz="2400" i="1">
                            <a:solidFill>
                              <a:srgbClr val="000000"/>
                            </a:solidFill>
                            <a:latin typeface="Cambria Math" panose="02040503050406030204" pitchFamily="18" charset="0"/>
                          </a:rPr>
                          <m:t>[</m:t>
                        </m:r>
                        <m:r>
                          <a:rPr lang="en-US" altLang="zh-CN" sz="2400" i="1">
                            <a:solidFill>
                              <a:srgbClr val="000000"/>
                            </a:solidFill>
                            <a:latin typeface="Cambria Math" panose="02040503050406030204" pitchFamily="18" charset="0"/>
                          </a:rPr>
                          <m:t>𝑖</m:t>
                        </m:r>
                        <m:r>
                          <a:rPr lang="en-US" altLang="zh-CN" sz="2400" i="1">
                            <a:solidFill>
                              <a:srgbClr val="000000"/>
                            </a:solidFill>
                            <a:latin typeface="Cambria Math" panose="02040503050406030204" pitchFamily="18" charset="0"/>
                          </a:rPr>
                          <m:t>]</m:t>
                        </m:r>
                      </m:sub>
                    </m:sSub>
                  </m:oMath>
                </a14:m>
                <a:r>
                  <a:rPr lang="zh-CN" altLang="en-US" sz="2400" dirty="0" smtClean="0">
                    <a:latin typeface="宋体" panose="02010600030101010101" pitchFamily="2" charset="-122"/>
                    <a:ea typeface="宋体" panose="02010600030101010101" pitchFamily="2" charset="-122"/>
                  </a:rPr>
                  <a:t>返回</a:t>
                </a:r>
                <a:r>
                  <a:rPr lang="zh-CN" altLang="en-US" sz="2400" dirty="0">
                    <a:latin typeface="宋体" panose="02010600030101010101" pitchFamily="2" charset="-122"/>
                    <a:ea typeface="宋体" panose="02010600030101010101" pitchFamily="2" charset="-122"/>
                  </a:rPr>
                  <a:t>给</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𝐴</m:t>
                    </m:r>
                  </m:oMath>
                </a14:m>
                <a:r>
                  <a:rPr lang="zh-CN" altLang="en-US" sz="2400" dirty="0">
                    <a:latin typeface="宋体" panose="02010600030101010101" pitchFamily="2" charset="-122"/>
                    <a:ea typeface="宋体" panose="02010600030101010101" pitchFamily="2" charset="-122"/>
                  </a:rPr>
                  <a:t>。 </a:t>
                </a:r>
                <a:endParaRPr lang="en-US" altLang="zh-CN" sz="2400" dirty="0" smtClean="0">
                  <a:latin typeface="宋体" panose="02010600030101010101" pitchFamily="2" charset="-122"/>
                  <a:ea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rPr>
                  <a:t> </a:t>
                </a:r>
                <a:r>
                  <a:rPr lang="en-US" altLang="zh-CN" sz="2400" dirty="0" smtClean="0">
                    <a:latin typeface="宋体" panose="02010600030101010101" pitchFamily="2" charset="-122"/>
                    <a:ea typeface="宋体" panose="02010600030101010101" pitchFamily="2" charset="-122"/>
                  </a:rPr>
                  <a:t>   </a:t>
                </a:r>
                <a:r>
                  <a:rPr lang="zh-CN" altLang="en-US" sz="2400" dirty="0" smtClean="0">
                    <a:latin typeface="宋体" panose="02010600030101010101" pitchFamily="2" charset="-122"/>
                    <a:ea typeface="宋体" panose="02010600030101010101" pitchFamily="2" charset="-122"/>
                  </a:rPr>
                  <a:t>第二</a:t>
                </a:r>
                <a:r>
                  <a:rPr lang="zh-CN" altLang="en-US" sz="2400" dirty="0">
                    <a:latin typeface="宋体" panose="02010600030101010101" pitchFamily="2" charset="-122"/>
                    <a:ea typeface="宋体" panose="02010600030101010101" pitchFamily="2" charset="-122"/>
                  </a:rPr>
                  <a:t>个接口</a:t>
                </a:r>
                <a:r>
                  <a:rPr lang="zh-CN" altLang="en-US" sz="2400" dirty="0" smtClean="0">
                    <a:latin typeface="宋体" panose="02010600030101010101" pitchFamily="2" charset="-122"/>
                    <a:ea typeface="宋体" panose="02010600030101010101" pitchFamily="2" charset="-122"/>
                  </a:rPr>
                  <a:t>是：以指数</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𝑗</m:t>
                    </m:r>
                  </m:oMath>
                </a14:m>
                <a:r>
                  <a:rPr lang="zh-CN" altLang="en-US" sz="2400" dirty="0">
                    <a:latin typeface="宋体" panose="02010600030101010101" pitchFamily="2" charset="-122"/>
                    <a:ea typeface="宋体" panose="02010600030101010101" pitchFamily="2" charset="-122"/>
                  </a:rPr>
                  <a:t>和</a:t>
                </a:r>
                <a:r>
                  <a:rPr lang="zh-CN" altLang="en-US" sz="2400" dirty="0" smtClean="0">
                    <a:latin typeface="宋体" panose="02010600030101010101" pitchFamily="2" charset="-122"/>
                    <a:ea typeface="宋体" panose="02010600030101010101" pitchFamily="2" charset="-122"/>
                  </a:rPr>
                  <a:t>元素</a:t>
                </a:r>
                <a14:m>
                  <m:oMath xmlns:m="http://schemas.openxmlformats.org/officeDocument/2006/math">
                    <m:sSup>
                      <m:sSupPr>
                        <m:ctrlPr>
                          <a:rPr lang="zh-CN" altLang="en-US" sz="2400" i="1" smtClean="0">
                            <a:latin typeface="Cambria Math" panose="02040503050406030204" pitchFamily="18" charset="0"/>
                          </a:rPr>
                        </m:ctrlPr>
                      </m:sSupPr>
                      <m:e>
                        <m:r>
                          <a:rPr lang="zh-CN" altLang="en-US" sz="2400" i="1" smtClean="0">
                            <a:latin typeface="Cambria Math" panose="02040503050406030204" pitchFamily="18" charset="0"/>
                          </a:rPr>
                          <m:t>𝑠</m:t>
                        </m:r>
                      </m:e>
                      <m:sup>
                        <m:r>
                          <a:rPr lang="zh-CN" altLang="en-US" sz="2400" i="0" smtClean="0">
                            <a:latin typeface="Cambria Math" panose="02040503050406030204" pitchFamily="18" charset="0"/>
                          </a:rPr>
                          <m:t>′</m:t>
                        </m:r>
                      </m:sup>
                    </m:sSup>
                    <m:d>
                      <m:dPr>
                        <m:begChr m:val="["/>
                        <m:endChr m:val="]"/>
                        <m:ctrlPr>
                          <a:rPr lang="zh-CN" altLang="en-US" sz="2400" i="1" smtClean="0">
                            <a:latin typeface="Cambria Math" panose="02040503050406030204" pitchFamily="18" charset="0"/>
                          </a:rPr>
                        </m:ctrlPr>
                      </m:dPr>
                      <m:e>
                        <m:r>
                          <a:rPr lang="zh-CN" altLang="en-US" sz="2400" i="1" smtClean="0">
                            <a:latin typeface="Cambria Math" panose="02040503050406030204" pitchFamily="18" charset="0"/>
                          </a:rPr>
                          <m:t>𝑗</m:t>
                        </m:r>
                      </m:e>
                    </m:d>
                  </m:oMath>
                </a14:m>
                <a:r>
                  <a:rPr lang="zh-CN" altLang="en-US" sz="2400" dirty="0" smtClean="0">
                    <a:latin typeface="宋体" panose="02010600030101010101" pitchFamily="2" charset="-122"/>
                    <a:ea typeface="宋体" panose="02010600030101010101" pitchFamily="2" charset="-122"/>
                  </a:rPr>
                  <a:t>作为输入。每当</a:t>
                </a:r>
                <a:r>
                  <a:rPr lang="en-US" altLang="zh-CN" sz="2400" dirty="0">
                    <a:latin typeface="宋体" panose="02010600030101010101" pitchFamily="2" charset="-122"/>
                    <a:ea typeface="宋体" panose="02010600030101010101" pitchFamily="2" charset="-122"/>
                  </a:rPr>
                  <a:t>A</a:t>
                </a:r>
                <a:r>
                  <a:rPr lang="zh-CN" altLang="en-US" sz="2400" dirty="0">
                    <a:latin typeface="宋体" panose="02010600030101010101" pitchFamily="2" charset="-122"/>
                    <a:ea typeface="宋体" panose="02010600030101010101" pitchFamily="2" charset="-122"/>
                  </a:rPr>
                  <a:t>调用此接口时，挑战者</a:t>
                </a:r>
                <a:r>
                  <a:rPr lang="zh-CN" altLang="en-US" sz="2400" dirty="0" smtClean="0">
                    <a:latin typeface="宋体" panose="02010600030101010101" pitchFamily="2" charset="-122"/>
                    <a:ea typeface="宋体" panose="02010600030101010101" pitchFamily="2" charset="-122"/>
                  </a:rPr>
                  <a:t>将运行协议</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Update(PK</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SK</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DB</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en-US" altLang="zh-CN" sz="2400" b="0" i="1" dirty="0">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b="0" i="1" dirty="0">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sz="2400" b="0" i="1" dirty="0" smtClean="0">
                            <a:latin typeface="Cambria Math" panose="02040503050406030204" pitchFamily="18" charset="0"/>
                            <a:ea typeface="宋体" panose="02010600030101010101" pitchFamily="2" charset="-122"/>
                            <a:cs typeface="Times New Roman" panose="02020603050405020304" pitchFamily="18" charset="0"/>
                          </a:rPr>
                        </m:ctrlPr>
                      </m:sSupPr>
                      <m:e>
                        <m:r>
                          <m:rPr>
                            <m:sty m:val="p"/>
                          </m:rPr>
                          <a:rPr lang="en-US" altLang="zh-CN" sz="2400" i="1" dirty="0">
                            <a:latin typeface="Cambria Math" panose="02040503050406030204" pitchFamily="18" charset="0"/>
                            <a:ea typeface="宋体" panose="02010600030101010101" pitchFamily="2" charset="-122"/>
                            <a:cs typeface="Times New Roman" panose="02020603050405020304" pitchFamily="18" charset="0"/>
                          </a:rPr>
                          <m:t>s</m:t>
                        </m:r>
                      </m:e>
                      <m:sup>
                        <m:r>
                          <a:rPr lang="en-US" altLang="zh-CN" sz="2400" b="0" i="1" dirty="0" smtClean="0">
                            <a:latin typeface="Cambria Math" panose="02040503050406030204" pitchFamily="18" charset="0"/>
                            <a:ea typeface="宋体" panose="02010600030101010101" pitchFamily="2" charset="-122"/>
                            <a:cs typeface="Times New Roman" panose="02020603050405020304" pitchFamily="18" charset="0"/>
                          </a:rPr>
                          <m:t>′</m:t>
                        </m:r>
                      </m:sup>
                    </m:sSup>
                  </m:oMath>
                </a14:m>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smtClean="0">
                    <a:latin typeface="宋体" panose="02010600030101010101" pitchFamily="2" charset="-122"/>
                    <a:ea typeface="宋体" panose="02010600030101010101" pitchFamily="2" charset="-122"/>
                  </a:rPr>
                  <a:t>。（注意</a:t>
                </a:r>
                <a:r>
                  <a:rPr lang="zh-CN" altLang="en-US" sz="2400" dirty="0">
                    <a:latin typeface="宋体" panose="02010600030101010101" pitchFamily="2" charset="-122"/>
                    <a:ea typeface="宋体" panose="02010600030101010101" pitchFamily="2" charset="-122"/>
                  </a:rPr>
                  <a:t>，每次调用此接口也将更新</a:t>
                </a:r>
                <a:r>
                  <a:rPr lang="zh-CN" altLang="en-US" sz="2400" dirty="0" smtClean="0">
                    <a:latin typeface="宋体" panose="02010600030101010101" pitchFamily="2" charset="-122"/>
                    <a:ea typeface="宋体" panose="02010600030101010101" pitchFamily="2" charset="-122"/>
                  </a:rPr>
                  <a:t>验证</a:t>
                </a:r>
                <a:r>
                  <a:rPr lang="zh-CN" altLang="en-US" sz="2400" dirty="0">
                    <a:latin typeface="宋体" panose="02010600030101010101" pitchFamily="2" charset="-122"/>
                    <a:ea typeface="宋体" panose="02010600030101010101" pitchFamily="2" charset="-122"/>
                  </a:rPr>
                  <a:t>密钥</a:t>
                </a:r>
                <a:r>
                  <a:rPr lang="zh-CN" altLang="en-US" sz="2400" dirty="0" smtClean="0">
                    <a:latin typeface="宋体" panose="02010600030101010101" pitchFamily="2" charset="-122"/>
                    <a:ea typeface="宋体" panose="02010600030101010101" pitchFamily="2" charset="-122"/>
                  </a:rPr>
                  <a:t>）。通过</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𝐷𝐵</m:t>
                    </m:r>
                    <m:r>
                      <a:rPr lang="en-US" altLang="zh-CN" sz="2400" i="1" dirty="0" smtClean="0">
                        <a:latin typeface="Cambria Math" panose="02040503050406030204" pitchFamily="18" charset="0"/>
                        <a:ea typeface="宋体" panose="02010600030101010101" pitchFamily="2" charset="-122"/>
                      </a:rPr>
                      <m:t>=</m:t>
                    </m:r>
                    <m:r>
                      <a:rPr lang="en-US" altLang="zh-CN" sz="2400" b="0" i="1" dirty="0" smtClean="0">
                        <a:latin typeface="Cambria Math" panose="02040503050406030204" pitchFamily="18" charset="0"/>
                        <a:ea typeface="宋体" panose="02010600030101010101" pitchFamily="2" charset="-122"/>
                      </a:rPr>
                      <m:t>𝑠</m:t>
                    </m:r>
                    <m:r>
                      <a:rPr lang="en-US" altLang="zh-CN" sz="2400" i="1" dirty="0" smtClean="0">
                        <a:latin typeface="Cambria Math" panose="02040503050406030204" pitchFamily="18" charset="0"/>
                        <a:ea typeface="宋体" panose="02010600030101010101" pitchFamily="2" charset="-122"/>
                      </a:rPr>
                      <m:t>[1]</m:t>
                    </m:r>
                    <m:r>
                      <a:rPr lang="zh-CN" altLang="en-US" sz="2400" i="1"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m:t>
                    </m:r>
                    <m:r>
                      <a:rPr lang="zh-CN" altLang="en-US" sz="2400" i="1"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𝑠</m:t>
                    </m:r>
                    <m:r>
                      <a:rPr lang="en-US" altLang="zh-CN" sz="2400" i="1"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𝑞</m:t>
                    </m:r>
                    <m:r>
                      <a:rPr lang="en-US" altLang="zh-CN" sz="2400" i="1" dirty="0">
                        <a:latin typeface="Cambria Math" panose="02040503050406030204" pitchFamily="18" charset="0"/>
                        <a:ea typeface="宋体" panose="02010600030101010101" pitchFamily="2" charset="-122"/>
                      </a:rPr>
                      <m:t>]</m:t>
                    </m:r>
                  </m:oMath>
                </a14:m>
                <a:r>
                  <a:rPr lang="zh-CN" altLang="en-US" sz="2400" dirty="0" smtClean="0">
                    <a:latin typeface="宋体" panose="02010600030101010101" pitchFamily="2" charset="-122"/>
                    <a:ea typeface="宋体" panose="02010600030101010101" pitchFamily="2" charset="-122"/>
                  </a:rPr>
                  <a:t>表示</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𝐴</m:t>
                    </m:r>
                  </m:oMath>
                </a14:m>
                <a:r>
                  <a:rPr lang="zh-CN" altLang="en-US" sz="2400" dirty="0">
                    <a:latin typeface="宋体" panose="02010600030101010101" pitchFamily="2" charset="-122"/>
                    <a:ea typeface="宋体" panose="02010600030101010101" pitchFamily="2" charset="-122"/>
                  </a:rPr>
                  <a:t>最后一次查询后数据库的状态，</a:t>
                </a:r>
                <a14:m>
                  <m:oMath xmlns:m="http://schemas.openxmlformats.org/officeDocument/2006/math">
                    <m:sSup>
                      <m:sSupPr>
                        <m:ctrlPr>
                          <a:rPr lang="en-US" altLang="zh-CN" sz="2400" i="1" dirty="0" smtClean="0">
                            <a:latin typeface="Cambria Math" panose="02040503050406030204" pitchFamily="18" charset="0"/>
                            <a:ea typeface="宋体" panose="02010600030101010101" pitchFamily="2" charset="-122"/>
                          </a:rPr>
                        </m:ctrlPr>
                      </m:sSupPr>
                      <m:e>
                        <m:r>
                          <a:rPr lang="en-US" altLang="zh-CN" sz="2400" i="1" dirty="0">
                            <a:latin typeface="Cambria Math" panose="02040503050406030204" pitchFamily="18" charset="0"/>
                            <a:ea typeface="宋体" panose="02010600030101010101" pitchFamily="2" charset="-122"/>
                          </a:rPr>
                          <m:t>𝑃𝐾</m:t>
                        </m:r>
                      </m:e>
                      <m:sup>
                        <m:r>
                          <a:rPr lang="en-US" altLang="zh-CN" sz="2400" i="1" dirty="0">
                            <a:latin typeface="Cambria Math" panose="02040503050406030204" pitchFamily="18" charset="0"/>
                            <a:ea typeface="宋体" panose="02010600030101010101" pitchFamily="2" charset="-122"/>
                          </a:rPr>
                          <m:t>∗</m:t>
                        </m:r>
                      </m:sup>
                    </m:sSup>
                  </m:oMath>
                </a14:m>
                <a:r>
                  <a:rPr lang="zh-CN" altLang="en-US" sz="2400" dirty="0" smtClean="0">
                    <a:latin typeface="宋体" panose="02010600030101010101" pitchFamily="2" charset="-122"/>
                    <a:ea typeface="宋体" panose="02010600030101010101" pitchFamily="2" charset="-122"/>
                  </a:rPr>
                  <a:t>是</a:t>
                </a:r>
                <a:r>
                  <a:rPr lang="zh-CN" altLang="en-US" sz="2400" dirty="0">
                    <a:latin typeface="宋体" panose="02010600030101010101" pitchFamily="2" charset="-122"/>
                    <a:ea typeface="宋体" panose="02010600030101010101" pitchFamily="2" charset="-122"/>
                  </a:rPr>
                  <a:t>挑战者存储的相应验证密钥</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marL="0" indent="0">
                  <a:buNone/>
                </a:pPr>
                <a:r>
                  <a:rPr lang="zh-CN" altLang="en-US" sz="2400" dirty="0">
                    <a:latin typeface="宋体" panose="02010600030101010101" pitchFamily="2" charset="-122"/>
                    <a:ea typeface="宋体" panose="02010600030101010101" pitchFamily="2" charset="-122"/>
                  </a:rPr>
                  <a:t> </a:t>
                </a:r>
                <a:r>
                  <a:rPr lang="zh-CN" altLang="en-US" sz="2400" dirty="0" smtClean="0">
                    <a:latin typeface="宋体" panose="02010600030101010101" pitchFamily="2" charset="-122"/>
                    <a:ea typeface="宋体" panose="02010600030101010101" pitchFamily="2" charset="-122"/>
                  </a:rPr>
                  <a:t>   </a:t>
                </a:r>
                <a14:m>
                  <m:oMath xmlns:m="http://schemas.openxmlformats.org/officeDocument/2006/math">
                    <m:r>
                      <a:rPr lang="en-US" altLang="zh-CN" sz="2400" b="1"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𝑶𝒖</m:t>
                    </m:r>
                    <m:r>
                      <a:rPr lang="en-US" altLang="zh-CN" sz="2400" b="1" i="1" dirty="0">
                        <a:solidFill>
                          <a:srgbClr val="000000"/>
                        </a:solidFill>
                        <a:latin typeface="Cambria Math" panose="02040503050406030204" pitchFamily="18" charset="0"/>
                        <a:ea typeface="宋体" panose="02010600030101010101" pitchFamily="2" charset="-122"/>
                        <a:cs typeface="Times New Roman" panose="02020603050405020304" pitchFamily="18" charset="0"/>
                      </a:rPr>
                      <m:t>𝒕</m:t>
                    </m:r>
                    <m:r>
                      <a:rPr lang="en-US" altLang="zh-CN" sz="2400" b="1"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𝒑𝒖𝒕</m:t>
                    </m:r>
                  </m:oMath>
                </a14:m>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最终</a:t>
                </a:r>
                <a:r>
                  <a:rPr lang="zh-CN" altLang="en-US" sz="2400" dirty="0">
                    <a:latin typeface="宋体" panose="02010600030101010101" pitchFamily="2" charset="-122"/>
                    <a:ea typeface="宋体" panose="02010600030101010101" pitchFamily="2" charset="-122"/>
                  </a:rPr>
                  <a:t>，对手</a:t>
                </a:r>
                <a:r>
                  <a:rPr lang="zh-CN" altLang="en-US" sz="2400" dirty="0" smtClean="0">
                    <a:latin typeface="宋体" panose="02010600030101010101" pitchFamily="2" charset="-122"/>
                    <a:ea typeface="宋体" panose="02010600030101010101" pitchFamily="2" charset="-122"/>
                  </a:rPr>
                  <a:t>输出</a:t>
                </a:r>
                <a14:m>
                  <m:oMath xmlns:m="http://schemas.openxmlformats.org/officeDocument/2006/math">
                    <m:r>
                      <a:rPr lang="en-US" altLang="zh-CN" sz="2400" b="0" i="1" smtClean="0">
                        <a:latin typeface="Cambria Math" panose="02040503050406030204" pitchFamily="18" charset="0"/>
                        <a:ea typeface="宋体" panose="02010600030101010101" pitchFamily="2" charset="-122"/>
                      </a:rPr>
                      <m:t>(</m:t>
                    </m:r>
                    <m:sSup>
                      <m:sSupPr>
                        <m:ctrlPr>
                          <a:rPr lang="en-US" altLang="zh-CN" sz="2400" b="0" i="1" smtClean="0">
                            <a:latin typeface="Cambria Math" panose="02040503050406030204" pitchFamily="18" charset="0"/>
                            <a:ea typeface="宋体" panose="02010600030101010101" pitchFamily="2" charset="-122"/>
                          </a:rPr>
                        </m:ctrlPr>
                      </m:sSupPr>
                      <m:e>
                        <m:r>
                          <a:rPr lang="en-US" altLang="zh-CN" sz="2400" b="0" i="1" smtClean="0">
                            <a:latin typeface="Cambria Math" panose="02040503050406030204" pitchFamily="18" charset="0"/>
                            <a:ea typeface="宋体" panose="02010600030101010101" pitchFamily="2" charset="-122"/>
                          </a:rPr>
                          <m:t>𝑖</m:t>
                        </m:r>
                      </m:e>
                      <m:sup>
                        <m:r>
                          <a:rPr lang="en-US" altLang="zh-CN" sz="2400" b="0" i="1" smtClean="0">
                            <a:latin typeface="Cambria Math" panose="02040503050406030204" pitchFamily="18" charset="0"/>
                            <a:ea typeface="宋体" panose="02010600030101010101" pitchFamily="2" charset="-122"/>
                          </a:rPr>
                          <m:t>∗</m:t>
                        </m:r>
                      </m:sup>
                    </m:sSup>
                    <m:r>
                      <a:rPr lang="en-US" altLang="zh-CN" sz="2400" b="0" i="1" smtClean="0">
                        <a:latin typeface="Cambria Math" panose="02040503050406030204" pitchFamily="18" charset="0"/>
                        <a:ea typeface="宋体" panose="02010600030101010101" pitchFamily="2" charset="-122"/>
                      </a:rPr>
                      <m:t>,</m:t>
                    </m:r>
                    <m:sSup>
                      <m:sSupPr>
                        <m:ctrlPr>
                          <a:rPr lang="en-US" altLang="zh-CN" sz="2400" b="0" i="1" smtClean="0">
                            <a:latin typeface="Cambria Math" panose="02040503050406030204" pitchFamily="18" charset="0"/>
                            <a:ea typeface="宋体" panose="02010600030101010101" pitchFamily="2" charset="-122"/>
                          </a:rPr>
                        </m:ctrlPr>
                      </m:sSupPr>
                      <m:e>
                        <m:r>
                          <a:rPr lang="en-US" altLang="zh-CN" sz="2400" b="0" i="1" smtClean="0">
                            <a:latin typeface="Cambria Math" panose="02040503050406030204" pitchFamily="18" charset="0"/>
                            <a:ea typeface="宋体" panose="02010600030101010101" pitchFamily="2" charset="-122"/>
                          </a:rPr>
                          <m:t>𝑠</m:t>
                        </m:r>
                      </m:e>
                      <m:sup>
                        <m:r>
                          <a:rPr lang="en-US" altLang="zh-CN" sz="2400" b="0" i="1" smtClean="0">
                            <a:latin typeface="Cambria Math" panose="02040503050406030204" pitchFamily="18" charset="0"/>
                            <a:ea typeface="宋体" panose="02010600030101010101" pitchFamily="2" charset="-122"/>
                          </a:rPr>
                          <m:t>∗</m:t>
                        </m:r>
                      </m:sup>
                    </m:sSup>
                    <m:r>
                      <a:rPr lang="en-US" altLang="zh-CN" sz="2400" b="0" i="1" smtClean="0">
                        <a:latin typeface="Cambria Math" panose="02040503050406030204" pitchFamily="18" charset="0"/>
                        <a:ea typeface="宋体" panose="02010600030101010101" pitchFamily="2" charset="-122"/>
                      </a:rPr>
                      <m:t>,</m:t>
                    </m:r>
                    <m:sSub>
                      <m:sSubPr>
                        <m:ctrlPr>
                          <a:rPr lang="en-US" altLang="zh-CN" sz="2400" b="0" i="1" smtClean="0">
                            <a:latin typeface="Cambria Math" panose="02040503050406030204" pitchFamily="18" charset="0"/>
                            <a:ea typeface="宋体" panose="02010600030101010101" pitchFamily="2" charset="-122"/>
                          </a:rPr>
                        </m:ctrlPr>
                      </m:sSubPr>
                      <m:e>
                        <m:sSup>
                          <m:sSupPr>
                            <m:ctrlPr>
                              <a:rPr lang="en-US" altLang="zh-CN" sz="2400" b="0" i="1" smtClean="0">
                                <a:latin typeface="Cambria Math" panose="02040503050406030204" pitchFamily="18" charset="0"/>
                                <a:ea typeface="宋体" panose="02010600030101010101" pitchFamily="2" charset="-122"/>
                              </a:rPr>
                            </m:ctrlPr>
                          </m:sSupPr>
                          <m:e>
                            <m:r>
                              <a:rPr lang="zh-CN" altLang="en-US" sz="2400" b="0" i="1" smtClean="0">
                                <a:latin typeface="Cambria Math" panose="02040503050406030204" pitchFamily="18" charset="0"/>
                                <a:ea typeface="宋体" panose="02010600030101010101" pitchFamily="2" charset="-122"/>
                              </a:rPr>
                              <m:t>𝜋</m:t>
                            </m:r>
                          </m:e>
                          <m:sup>
                            <m:r>
                              <a:rPr lang="en-US" altLang="zh-CN" sz="2400" b="0" i="1" smtClean="0">
                                <a:latin typeface="Cambria Math" panose="02040503050406030204" pitchFamily="18" charset="0"/>
                                <a:ea typeface="宋体" panose="02010600030101010101" pitchFamily="2" charset="-122"/>
                              </a:rPr>
                              <m:t>∗</m:t>
                            </m:r>
                          </m:sup>
                        </m:sSup>
                      </m:e>
                      <m:sub>
                        <m:sSup>
                          <m:sSupPr>
                            <m:ctrlPr>
                              <a:rPr lang="en-US" altLang="zh-CN" sz="2400" b="0" i="1" smtClean="0">
                                <a:latin typeface="Cambria Math" panose="02040503050406030204" pitchFamily="18" charset="0"/>
                                <a:ea typeface="宋体" panose="02010600030101010101" pitchFamily="2" charset="-122"/>
                              </a:rPr>
                            </m:ctrlPr>
                          </m:sSupPr>
                          <m:e>
                            <m:r>
                              <a:rPr lang="en-US" altLang="zh-CN" sz="2400" b="0" i="1" smtClean="0">
                                <a:latin typeface="Cambria Math" panose="02040503050406030204" pitchFamily="18" charset="0"/>
                                <a:ea typeface="宋体" panose="02010600030101010101" pitchFamily="2" charset="-122"/>
                              </a:rPr>
                              <m:t>𝑠</m:t>
                            </m:r>
                          </m:e>
                          <m:sup>
                            <m:r>
                              <a:rPr lang="en-US" altLang="zh-CN" sz="2400" b="0" i="1" smtClean="0">
                                <a:latin typeface="Cambria Math" panose="02040503050406030204" pitchFamily="18" charset="0"/>
                                <a:ea typeface="宋体" panose="02010600030101010101" pitchFamily="2" charset="-122"/>
                              </a:rPr>
                              <m:t>∗</m:t>
                            </m:r>
                          </m:sup>
                        </m:sSup>
                      </m:sub>
                    </m:sSub>
                    <m:r>
                      <a:rPr lang="en-US" altLang="zh-CN" sz="2400" b="0" i="1" smtClean="0">
                        <a:latin typeface="Cambria Math" panose="02040503050406030204" pitchFamily="18" charset="0"/>
                        <a:ea typeface="宋体" panose="02010600030101010101" pitchFamily="2" charset="-122"/>
                      </a:rPr>
                      <m:t>)</m:t>
                    </m:r>
                  </m:oMath>
                </a14:m>
                <a:r>
                  <a:rPr lang="zh-CN" altLang="en-US" sz="2400" dirty="0" smtClean="0">
                    <a:latin typeface="宋体" panose="02010600030101010101" pitchFamily="2" charset="-122"/>
                    <a:ea typeface="宋体" panose="02010600030101010101" pitchFamily="2" charset="-122"/>
                  </a:rPr>
                  <a:t>，让</a:t>
                </a:r>
                <a14:m>
                  <m:oMath xmlns:m="http://schemas.openxmlformats.org/officeDocument/2006/math">
                    <m:acc>
                      <m:accPr>
                        <m:chr m:val="̂"/>
                        <m:ctrlPr>
                          <a:rPr lang="en-US" altLang="zh-CN" sz="2400" b="0" i="1" smtClean="0">
                            <a:latin typeface="Cambria Math" panose="02040503050406030204" pitchFamily="18" charset="0"/>
                            <a:ea typeface="宋体" panose="02010600030101010101" pitchFamily="2" charset="-122"/>
                          </a:rPr>
                        </m:ctrlPr>
                      </m:accPr>
                      <m:e>
                        <m:r>
                          <a:rPr lang="en-US" altLang="zh-CN" sz="2400" b="0" i="1" smtClean="0">
                            <a:latin typeface="Cambria Math" panose="02040503050406030204" pitchFamily="18" charset="0"/>
                            <a:ea typeface="宋体" panose="02010600030101010101" pitchFamily="2" charset="-122"/>
                          </a:rPr>
                          <m:t>𝑠</m:t>
                        </m:r>
                      </m:e>
                    </m:acc>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𝑉𝑒𝑟𝑖𝑓𝑦</m:t>
                    </m:r>
                    <m:r>
                      <a:rPr lang="en-US" altLang="zh-CN" sz="2400" b="0" i="1" smtClean="0">
                        <a:latin typeface="Cambria Math" panose="02040503050406030204" pitchFamily="18" charset="0"/>
                        <a:ea typeface="宋体" panose="02010600030101010101" pitchFamily="2" charset="-122"/>
                      </a:rPr>
                      <m:t>(</m:t>
                    </m:r>
                    <m:sSup>
                      <m:sSupPr>
                        <m:ctrlPr>
                          <a:rPr lang="en-US" altLang="zh-CN" sz="2400" b="0" i="1" smtClean="0">
                            <a:latin typeface="Cambria Math" panose="02040503050406030204" pitchFamily="18" charset="0"/>
                            <a:ea typeface="宋体" panose="02010600030101010101" pitchFamily="2" charset="-122"/>
                          </a:rPr>
                        </m:ctrlPr>
                      </m:sSupPr>
                      <m:e>
                        <m:r>
                          <a:rPr lang="en-US" altLang="zh-CN" sz="2400" b="0" i="1" smtClean="0">
                            <a:latin typeface="Cambria Math" panose="02040503050406030204" pitchFamily="18" charset="0"/>
                            <a:ea typeface="宋体" panose="02010600030101010101" pitchFamily="2" charset="-122"/>
                          </a:rPr>
                          <m:t>𝑃𝐾</m:t>
                        </m:r>
                      </m:e>
                      <m:sup>
                        <m:r>
                          <a:rPr lang="en-US" altLang="zh-CN" sz="2400" b="0" i="1" smtClean="0">
                            <a:latin typeface="Cambria Math" panose="02040503050406030204" pitchFamily="18" charset="0"/>
                            <a:ea typeface="宋体" panose="02010600030101010101" pitchFamily="2" charset="-122"/>
                          </a:rPr>
                          <m:t>∗</m:t>
                        </m:r>
                      </m:sup>
                    </m:sSup>
                    <m:r>
                      <a:rPr lang="en-US" altLang="zh-CN" sz="2400" b="0" i="1" smtClean="0">
                        <a:latin typeface="Cambria Math" panose="02040503050406030204" pitchFamily="18" charset="0"/>
                        <a:ea typeface="宋体" panose="02010600030101010101" pitchFamily="2" charset="-122"/>
                      </a:rPr>
                      <m:t>,</m:t>
                    </m:r>
                    <m:sSup>
                      <m:sSupPr>
                        <m:ctrlPr>
                          <a:rPr lang="en-US" altLang="zh-CN" sz="2400" b="0" i="1" smtClean="0">
                            <a:latin typeface="Cambria Math" panose="02040503050406030204" pitchFamily="18" charset="0"/>
                            <a:ea typeface="宋体" panose="02010600030101010101" pitchFamily="2" charset="-122"/>
                          </a:rPr>
                        </m:ctrlPr>
                      </m:sSupPr>
                      <m:e>
                        <m:r>
                          <a:rPr lang="en-US" altLang="zh-CN" sz="2400" b="0" i="1" smtClean="0">
                            <a:latin typeface="Cambria Math" panose="02040503050406030204" pitchFamily="18" charset="0"/>
                            <a:ea typeface="宋体" panose="02010600030101010101" pitchFamily="2" charset="-122"/>
                          </a:rPr>
                          <m:t>𝑖</m:t>
                        </m:r>
                      </m:e>
                      <m:sup>
                        <m:r>
                          <a:rPr lang="en-US" altLang="zh-CN" sz="2400" b="0" i="1" smtClean="0">
                            <a:latin typeface="Cambria Math" panose="02040503050406030204" pitchFamily="18" charset="0"/>
                            <a:ea typeface="宋体" panose="02010600030101010101" pitchFamily="2" charset="-122"/>
                          </a:rPr>
                          <m:t>∗</m:t>
                        </m:r>
                      </m:sup>
                    </m:sSup>
                    <m:r>
                      <a:rPr lang="en-US" altLang="zh-CN" sz="2400" b="0" i="1" smtClean="0">
                        <a:latin typeface="Cambria Math" panose="02040503050406030204" pitchFamily="18" charset="0"/>
                        <a:ea typeface="宋体" panose="02010600030101010101" pitchFamily="2" charset="-122"/>
                      </a:rPr>
                      <m:t>,</m:t>
                    </m:r>
                    <m:sSup>
                      <m:sSupPr>
                        <m:ctrlPr>
                          <a:rPr lang="en-US" altLang="zh-CN" sz="2400" i="1">
                            <a:solidFill>
                              <a:prstClr val="black"/>
                            </a:solidFill>
                            <a:latin typeface="Cambria Math" panose="02040503050406030204" pitchFamily="18" charset="0"/>
                            <a:ea typeface="宋体" panose="02010600030101010101" pitchFamily="2" charset="-122"/>
                          </a:rPr>
                        </m:ctrlPr>
                      </m:sSupPr>
                      <m:e>
                        <m:r>
                          <a:rPr lang="en-US" altLang="zh-CN" sz="2400" i="1">
                            <a:solidFill>
                              <a:prstClr val="black"/>
                            </a:solidFill>
                            <a:latin typeface="Cambria Math" panose="02040503050406030204" pitchFamily="18" charset="0"/>
                            <a:ea typeface="宋体" panose="02010600030101010101" pitchFamily="2" charset="-122"/>
                          </a:rPr>
                          <m:t>𝑠</m:t>
                        </m:r>
                      </m:e>
                      <m:sup>
                        <m:r>
                          <a:rPr lang="en-US" altLang="zh-CN" sz="2400" i="1">
                            <a:solidFill>
                              <a:prstClr val="black"/>
                            </a:solidFill>
                            <a:latin typeface="Cambria Math" panose="02040503050406030204" pitchFamily="18" charset="0"/>
                            <a:ea typeface="宋体" panose="02010600030101010101" pitchFamily="2" charset="-122"/>
                          </a:rPr>
                          <m:t>∗</m:t>
                        </m:r>
                      </m:sup>
                    </m:sSup>
                    <m:r>
                      <a:rPr lang="en-US" altLang="zh-CN" sz="2400" i="1">
                        <a:solidFill>
                          <a:prstClr val="black"/>
                        </a:solidFill>
                        <a:latin typeface="Cambria Math" panose="02040503050406030204" pitchFamily="18" charset="0"/>
                        <a:ea typeface="宋体" panose="02010600030101010101" pitchFamily="2" charset="-122"/>
                      </a:rPr>
                      <m:t>,</m:t>
                    </m:r>
                    <m:sSub>
                      <m:sSubPr>
                        <m:ctrlPr>
                          <a:rPr lang="en-US" altLang="zh-CN" sz="2400" i="1">
                            <a:solidFill>
                              <a:prstClr val="black"/>
                            </a:solidFill>
                            <a:latin typeface="Cambria Math" panose="02040503050406030204" pitchFamily="18" charset="0"/>
                            <a:ea typeface="宋体" panose="02010600030101010101" pitchFamily="2" charset="-122"/>
                          </a:rPr>
                        </m:ctrlPr>
                      </m:sSubPr>
                      <m:e>
                        <m:sSup>
                          <m:sSupPr>
                            <m:ctrlPr>
                              <a:rPr lang="en-US" altLang="zh-CN" sz="2400" i="1">
                                <a:solidFill>
                                  <a:prstClr val="black"/>
                                </a:solidFill>
                                <a:latin typeface="Cambria Math" panose="02040503050406030204" pitchFamily="18" charset="0"/>
                                <a:ea typeface="宋体" panose="02010600030101010101" pitchFamily="2" charset="-122"/>
                              </a:rPr>
                            </m:ctrlPr>
                          </m:sSupPr>
                          <m:e>
                            <m:r>
                              <a:rPr lang="zh-CN" altLang="en-US" sz="2400" i="1">
                                <a:solidFill>
                                  <a:prstClr val="black"/>
                                </a:solidFill>
                                <a:latin typeface="Cambria Math" panose="02040503050406030204" pitchFamily="18" charset="0"/>
                                <a:ea typeface="宋体" panose="02010600030101010101" pitchFamily="2" charset="-122"/>
                              </a:rPr>
                              <m:t>𝜋</m:t>
                            </m:r>
                          </m:e>
                          <m:sup>
                            <m:r>
                              <a:rPr lang="en-US" altLang="zh-CN" sz="2400" i="1">
                                <a:solidFill>
                                  <a:prstClr val="black"/>
                                </a:solidFill>
                                <a:latin typeface="Cambria Math" panose="02040503050406030204" pitchFamily="18" charset="0"/>
                                <a:ea typeface="宋体" panose="02010600030101010101" pitchFamily="2" charset="-122"/>
                              </a:rPr>
                              <m:t>∗</m:t>
                            </m:r>
                          </m:sup>
                        </m:sSup>
                      </m:e>
                      <m:sub>
                        <m:sSup>
                          <m:sSupPr>
                            <m:ctrlPr>
                              <a:rPr lang="en-US" altLang="zh-CN" sz="2400" i="1">
                                <a:solidFill>
                                  <a:prstClr val="black"/>
                                </a:solidFill>
                                <a:latin typeface="Cambria Math" panose="02040503050406030204" pitchFamily="18" charset="0"/>
                                <a:ea typeface="宋体" panose="02010600030101010101" pitchFamily="2" charset="-122"/>
                              </a:rPr>
                            </m:ctrlPr>
                          </m:sSupPr>
                          <m:e>
                            <m:r>
                              <a:rPr lang="en-US" altLang="zh-CN" sz="2400" i="1">
                                <a:solidFill>
                                  <a:prstClr val="black"/>
                                </a:solidFill>
                                <a:latin typeface="Cambria Math" panose="02040503050406030204" pitchFamily="18" charset="0"/>
                                <a:ea typeface="宋体" panose="02010600030101010101" pitchFamily="2" charset="-122"/>
                              </a:rPr>
                              <m:t>𝑠</m:t>
                            </m:r>
                          </m:e>
                          <m:sup>
                            <m:r>
                              <a:rPr lang="en-US" altLang="zh-CN" sz="2400" i="1">
                                <a:solidFill>
                                  <a:prstClr val="black"/>
                                </a:solidFill>
                                <a:latin typeface="Cambria Math" panose="02040503050406030204" pitchFamily="18" charset="0"/>
                                <a:ea typeface="宋体" panose="02010600030101010101" pitchFamily="2" charset="-122"/>
                              </a:rPr>
                              <m:t>∗</m:t>
                            </m:r>
                          </m:sup>
                        </m:sSup>
                      </m:sub>
                    </m:sSub>
                    <m:r>
                      <a:rPr lang="en-US" altLang="zh-CN" sz="2400" b="0" i="1" smtClean="0">
                        <a:latin typeface="Cambria Math" panose="02040503050406030204" pitchFamily="18" charset="0"/>
                        <a:ea typeface="宋体" panose="02010600030101010101" pitchFamily="2" charset="-122"/>
                      </a:rPr>
                      <m:t>)</m:t>
                    </m:r>
                  </m:oMath>
                </a14:m>
                <a:r>
                  <a:rPr lang="zh-CN" altLang="en-US" sz="2400" dirty="0" smtClean="0">
                    <a:latin typeface="宋体" panose="02010600030101010101" pitchFamily="2" charset="-122"/>
                    <a:ea typeface="宋体" panose="02010600030101010101" pitchFamily="2" charset="-122"/>
                  </a:rPr>
                  <a:t>。如果</a:t>
                </a:r>
                <a14:m>
                  <m:oMath xmlns:m="http://schemas.openxmlformats.org/officeDocument/2006/math">
                    <m:acc>
                      <m:accPr>
                        <m:chr m:val="̂"/>
                        <m:ctrlPr>
                          <a:rPr lang="zh-CN" altLang="en-US" sz="2400" i="1" smtClean="0">
                            <a:latin typeface="Cambria Math" panose="02040503050406030204" pitchFamily="18" charset="0"/>
                            <a:ea typeface="宋体" panose="02010600030101010101" pitchFamily="2" charset="-122"/>
                          </a:rPr>
                        </m:ctrlPr>
                      </m:accPr>
                      <m:e>
                        <m:r>
                          <a:rPr lang="en-US" altLang="zh-CN" sz="2400" b="0" i="1" smtClean="0">
                            <a:latin typeface="Cambria Math" panose="02040503050406030204" pitchFamily="18" charset="0"/>
                            <a:ea typeface="宋体" panose="02010600030101010101" pitchFamily="2" charset="-122"/>
                          </a:rPr>
                          <m:t>𝑠</m:t>
                        </m:r>
                      </m:e>
                    </m:acc>
                    <m:r>
                      <a:rPr lang="zh-CN" altLang="en-US" sz="2400" i="1" smtClean="0">
                        <a:latin typeface="Cambria Math" panose="02040503050406030204" pitchFamily="18" charset="0"/>
                        <a:ea typeface="宋体" panose="02010600030101010101" pitchFamily="2" charset="-122"/>
                      </a:rPr>
                      <m:t>≠</m:t>
                    </m:r>
                    <m:r>
                      <a:rPr lang="zh-CN" altLang="en-US" sz="2400" i="1" dirty="0" smtClean="0">
                        <a:latin typeface="Cambria Math" panose="02040503050406030204" pitchFamily="18" charset="0"/>
                        <a:ea typeface="宋体" panose="02010600030101010101" pitchFamily="2" charset="-122"/>
                      </a:rPr>
                      <m:t>⊥</m:t>
                    </m:r>
                  </m:oMath>
                </a14:m>
                <a:r>
                  <a:rPr lang="zh-CN" altLang="en-US" sz="2400" dirty="0" smtClean="0">
                    <a:latin typeface="宋体" panose="02010600030101010101" pitchFamily="2" charset="-122"/>
                    <a:ea typeface="宋体" panose="02010600030101010101" pitchFamily="2" charset="-122"/>
                  </a:rPr>
                  <a:t>和</a:t>
                </a:r>
                <a14:m>
                  <m:oMath xmlns:m="http://schemas.openxmlformats.org/officeDocument/2006/math">
                    <m:acc>
                      <m:accPr>
                        <m:chr m:val="̂"/>
                        <m:ctrlPr>
                          <a:rPr lang="zh-CN" altLang="en-US" sz="2400" i="1">
                            <a:solidFill>
                              <a:prstClr val="black"/>
                            </a:solidFill>
                            <a:latin typeface="Cambria Math" panose="02040503050406030204" pitchFamily="18" charset="0"/>
                            <a:ea typeface="宋体" panose="02010600030101010101" pitchFamily="2" charset="-122"/>
                          </a:rPr>
                        </m:ctrlPr>
                      </m:accPr>
                      <m:e>
                        <m:r>
                          <a:rPr lang="en-US" altLang="zh-CN" sz="2400" i="1">
                            <a:solidFill>
                              <a:prstClr val="black"/>
                            </a:solidFill>
                            <a:latin typeface="Cambria Math" panose="02040503050406030204" pitchFamily="18" charset="0"/>
                            <a:ea typeface="宋体" panose="02010600030101010101" pitchFamily="2" charset="-122"/>
                          </a:rPr>
                          <m:t>𝑠</m:t>
                        </m:r>
                      </m:e>
                    </m:acc>
                    <m:r>
                      <a:rPr lang="zh-CN" altLang="en-US" sz="2400" i="1">
                        <a:solidFill>
                          <a:prstClr val="black"/>
                        </a:solidFill>
                        <a:latin typeface="Cambria Math" panose="02040503050406030204" pitchFamily="18" charset="0"/>
                        <a:ea typeface="宋体" panose="02010600030101010101" pitchFamily="2" charset="-122"/>
                      </a:rPr>
                      <m:t>≠</m:t>
                    </m:r>
                    <m:r>
                      <a:rPr lang="en-US" altLang="zh-CN" sz="2400" b="0" i="1" smtClean="0">
                        <a:solidFill>
                          <a:prstClr val="black"/>
                        </a:solidFill>
                        <a:latin typeface="Cambria Math" panose="02040503050406030204" pitchFamily="18" charset="0"/>
                        <a:ea typeface="宋体" panose="02010600030101010101" pitchFamily="2" charset="-122"/>
                      </a:rPr>
                      <m:t>𝑠</m:t>
                    </m:r>
                    <m:r>
                      <a:rPr lang="en-US" altLang="zh-CN" sz="2400" b="0" i="1" smtClean="0">
                        <a:solidFill>
                          <a:prstClr val="black"/>
                        </a:solidFill>
                        <a:latin typeface="Cambria Math" panose="02040503050406030204" pitchFamily="18" charset="0"/>
                        <a:ea typeface="宋体" panose="02010600030101010101" pitchFamily="2" charset="-122"/>
                      </a:rPr>
                      <m:t>[</m:t>
                    </m:r>
                    <m:sSup>
                      <m:sSupPr>
                        <m:ctrlPr>
                          <a:rPr lang="en-US" altLang="zh-CN" sz="2400" b="0" i="1" smtClean="0">
                            <a:solidFill>
                              <a:prstClr val="black"/>
                            </a:solidFill>
                            <a:latin typeface="Cambria Math" panose="02040503050406030204" pitchFamily="18" charset="0"/>
                            <a:ea typeface="宋体" panose="02010600030101010101" pitchFamily="2" charset="-122"/>
                          </a:rPr>
                        </m:ctrlPr>
                      </m:sSupPr>
                      <m:e>
                        <m:r>
                          <a:rPr lang="en-US" altLang="zh-CN" sz="2400" b="0" i="1" smtClean="0">
                            <a:solidFill>
                              <a:prstClr val="black"/>
                            </a:solidFill>
                            <a:latin typeface="Cambria Math" panose="02040503050406030204" pitchFamily="18" charset="0"/>
                            <a:ea typeface="宋体" panose="02010600030101010101" pitchFamily="2" charset="-122"/>
                          </a:rPr>
                          <m:t>𝑖</m:t>
                        </m:r>
                      </m:e>
                      <m:sup>
                        <m:r>
                          <a:rPr lang="en-US" altLang="zh-CN" sz="2400" b="0" i="1" smtClean="0">
                            <a:solidFill>
                              <a:prstClr val="black"/>
                            </a:solidFill>
                            <a:latin typeface="Cambria Math" panose="02040503050406030204" pitchFamily="18" charset="0"/>
                            <a:ea typeface="宋体" panose="02010600030101010101" pitchFamily="2" charset="-122"/>
                          </a:rPr>
                          <m:t>∗</m:t>
                        </m:r>
                      </m:sup>
                    </m:sSup>
                    <m:r>
                      <a:rPr lang="en-US" altLang="zh-CN" sz="2400" b="0" i="1" smtClean="0">
                        <a:solidFill>
                          <a:prstClr val="black"/>
                        </a:solidFill>
                        <a:latin typeface="Cambria Math" panose="02040503050406030204" pitchFamily="18" charset="0"/>
                        <a:ea typeface="宋体" panose="02010600030101010101" pitchFamily="2" charset="-122"/>
                      </a:rPr>
                      <m:t>]</m:t>
                    </m:r>
                  </m:oMath>
                </a14:m>
                <a:r>
                  <a:rPr lang="zh-CN" altLang="en-US" sz="2400" dirty="0" smtClean="0">
                    <a:latin typeface="宋体" panose="02010600030101010101" pitchFamily="2" charset="-122"/>
                    <a:ea typeface="宋体" panose="02010600030101010101" pitchFamily="2" charset="-122"/>
                  </a:rPr>
                  <a:t>，对手</a:t>
                </a:r>
                <a:r>
                  <a:rPr lang="zh-CN" altLang="en-US" sz="2400" dirty="0">
                    <a:latin typeface="宋体" panose="02010600030101010101" pitchFamily="2" charset="-122"/>
                    <a:ea typeface="宋体" panose="02010600030101010101" pitchFamily="2" charset="-122"/>
                  </a:rPr>
                  <a:t>就会赢得</a:t>
                </a:r>
                <a:r>
                  <a:rPr lang="zh-CN" altLang="en-US" sz="2400" dirty="0" smtClean="0">
                    <a:latin typeface="宋体" panose="02010600030101010101" pitchFamily="2" charset="-122"/>
                    <a:ea typeface="宋体" panose="02010600030101010101" pitchFamily="2" charset="-122"/>
                  </a:rPr>
                  <a:t>比赛。</a:t>
                </a:r>
                <a:endParaRPr lang="zh-CN" altLang="en-US" sz="2400" dirty="0">
                  <a:latin typeface="宋体" panose="02010600030101010101" pitchFamily="2" charset="-122"/>
                  <a:ea typeface="宋体" panose="02010600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042398" y="1293223"/>
                <a:ext cx="10515600" cy="4883740"/>
              </a:xfrm>
              <a:blipFill rotWithShape="1">
                <a:blip r:embed="rId1"/>
                <a:stretch>
                  <a:fillRect l="-928" t="-2122" r="-3768"/>
                </a:stretch>
              </a:blipFill>
            </p:spPr>
            <p:txBody>
              <a:bodyPr/>
              <a:lstStyle/>
              <a:p>
                <a:r>
                  <a:rPr lang="zh-CN" altLang="en-US">
                    <a:noFill/>
                  </a:rPr>
                  <a:t> </a:t>
                </a:r>
                <a:endParaRPr lang="zh-CN" altLang="en-US">
                  <a:noFill/>
                </a:endParaRPr>
              </a:p>
            </p:txBody>
          </p:sp>
        </mc:Fallback>
      </mc:AlternateContent>
      <p:cxnSp>
        <p:nvCxnSpPr>
          <p:cNvPr id="7" name="直接连接符 6"/>
          <p:cNvCxnSpPr/>
          <p:nvPr/>
        </p:nvCxnSpPr>
        <p:spPr>
          <a:xfrm>
            <a:off x="1186089" y="1030288"/>
            <a:ext cx="10426791" cy="0"/>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8686800" y="491295"/>
            <a:ext cx="3030583" cy="523220"/>
          </a:xfrm>
          <a:prstGeom prst="rect">
            <a:avLst/>
          </a:prstGeom>
          <a:noFill/>
        </p:spPr>
        <p:txBody>
          <a:bodyPr wrap="square" rtlCol="0">
            <a:spAutoFit/>
          </a:bodyPr>
          <a:lstStyle/>
          <a:p>
            <a:r>
              <a:rPr lang="en-US" altLang="zh-CN" sz="2800" b="1" dirty="0" smtClean="0">
                <a:latin typeface="新宋体" panose="02010609030101010101" pitchFamily="49" charset="-122"/>
                <a:ea typeface="新宋体" panose="02010609030101010101" pitchFamily="49" charset="-122"/>
              </a:rPr>
              <a:t>VDS</a:t>
            </a:r>
            <a:r>
              <a:rPr lang="zh-CN" altLang="en-US" sz="2800" b="1" dirty="0" smtClean="0">
                <a:latin typeface="新宋体" panose="02010609030101010101" pitchFamily="49" charset="-122"/>
                <a:ea typeface="新宋体" panose="02010609030101010101" pitchFamily="49" charset="-122"/>
              </a:rPr>
              <a:t>的安全性定义</a:t>
            </a:r>
            <a:endParaRPr lang="zh-CN" altLang="en-US" sz="2800" b="1" dirty="0">
              <a:latin typeface="新宋体" panose="02010609030101010101" pitchFamily="49" charset="-122"/>
              <a:ea typeface="新宋体" panose="02010609030101010101" pitchFamily="49" charset="-122"/>
            </a:endParaRPr>
          </a:p>
        </p:txBody>
      </p:sp>
      <p:grpSp>
        <p:nvGrpSpPr>
          <p:cNvPr id="2" name="组合 1"/>
          <p:cNvGrpSpPr/>
          <p:nvPr/>
        </p:nvGrpSpPr>
        <p:grpSpPr>
          <a:xfrm>
            <a:off x="0" y="156210"/>
            <a:ext cx="3607435" cy="873760"/>
            <a:chOff x="820" y="783"/>
            <a:chExt cx="5681" cy="1376"/>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8" name="文本框 7"/>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042398" y="1293223"/>
                <a:ext cx="10515600" cy="4883740"/>
              </a:xfrm>
            </p:spPr>
            <p:txBody>
              <a:bodyPr>
                <a:normAutofit/>
              </a:bodyPr>
              <a:lstStyle/>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可验证的数据流</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协议同时</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满足“系统”和“密码”标准。 </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400"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系统标准</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满足计算复杂性</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、存储复杂性和通信复杂性。 </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cs typeface="Times New Roman" panose="02020603050405020304" pitchFamily="18" charset="0"/>
                      </a:rPr>
                      <m:t>𝑉𝐷𝑆</m:t>
                    </m:r>
                  </m:oMath>
                </a14:m>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中的服务器必须能够</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存储指数</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级的元素数</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，服务器</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的查询数量没有先验</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绑定。</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400" dirty="0" smtClean="0">
                    <a:solidFill>
                      <a:srgbClr val="FF0000"/>
                    </a:solidFill>
                    <a:latin typeface="宋体" panose="02010600030101010101" pitchFamily="2" charset="-122"/>
                    <a:ea typeface="宋体" panose="02010600030101010101" pitchFamily="2" charset="-122"/>
                  </a:rPr>
                  <a:t>密码标准</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marL="0" indent="0">
                  <a:buNone/>
                </a:pPr>
                <a:r>
                  <a:rPr lang="en-US" altLang="zh-CN" sz="2400" dirty="0" smtClean="0">
                    <a:latin typeface="宋体" panose="02010600030101010101" pitchFamily="2" charset="-122"/>
                    <a:ea typeface="宋体" panose="02010600030101010101" pitchFamily="2" charset="-122"/>
                  </a:rPr>
                  <a:t>    </a:t>
                </a:r>
                <a:r>
                  <a:rPr lang="zh-CN" altLang="en-US" sz="2400" dirty="0" smtClean="0">
                    <a:latin typeface="宋体" panose="02010600030101010101" pitchFamily="2" charset="-122"/>
                    <a:ea typeface="宋体" panose="02010600030101010101" pitchFamily="2" charset="-122"/>
                  </a:rPr>
                  <a:t>恶意</a:t>
                </a:r>
                <a:r>
                  <a:rPr lang="zh-CN" altLang="en-US" sz="2400" dirty="0">
                    <a:latin typeface="宋体" panose="02010600030101010101" pitchFamily="2" charset="-122"/>
                    <a:ea typeface="宋体" panose="02010600030101010101" pitchFamily="2" charset="-122"/>
                  </a:rPr>
                  <a:t>服务器</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𝐴</m:t>
                    </m:r>
                  </m:oMath>
                </a14:m>
                <a:r>
                  <a:rPr lang="zh-CN" altLang="en-US" sz="2400" dirty="0">
                    <a:latin typeface="宋体" panose="02010600030101010101" pitchFamily="2" charset="-122"/>
                    <a:ea typeface="宋体" panose="02010600030101010101" pitchFamily="2" charset="-122"/>
                  </a:rPr>
                  <a:t>不能在没有客户端帮助的情况下将元素添加到客户端外包的数据库中</a:t>
                </a:r>
                <a:r>
                  <a:rPr lang="zh-CN" altLang="en-US" sz="2400" dirty="0" smtClean="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如果</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𝐴</m:t>
                    </m:r>
                  </m:oMath>
                </a14:m>
                <a:r>
                  <a:rPr lang="zh-CN" altLang="en-US" sz="2400" dirty="0" smtClean="0">
                    <a:latin typeface="宋体" panose="02010600030101010101" pitchFamily="2" charset="-122"/>
                    <a:ea typeface="宋体" panose="02010600030101010101" pitchFamily="2" charset="-122"/>
                  </a:rPr>
                  <a:t>要求</a:t>
                </a:r>
                <a:r>
                  <a:rPr lang="zh-CN" altLang="en-US" sz="2400" dirty="0">
                    <a:latin typeface="宋体" panose="02010600030101010101" pitchFamily="2" charset="-122"/>
                    <a:ea typeface="宋体" panose="02010600030101010101" pitchFamily="2" charset="-122"/>
                  </a:rPr>
                  <a:t>客户端向其数据库</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𝐷𝐵</m:t>
                    </m:r>
                  </m:oMath>
                </a14:m>
                <a:r>
                  <a:rPr lang="zh-CN" altLang="en-US" sz="2400" dirty="0">
                    <a:latin typeface="宋体" panose="02010600030101010101" pitchFamily="2" charset="-122"/>
                    <a:ea typeface="宋体" panose="02010600030101010101" pitchFamily="2" charset="-122"/>
                  </a:rPr>
                  <a:t>中添加</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𝑞</m:t>
                    </m:r>
                  </m:oMath>
                </a14:m>
                <a:r>
                  <a:rPr lang="zh-CN" altLang="en-US" sz="2400" dirty="0" smtClean="0">
                    <a:latin typeface="宋体" panose="02010600030101010101" pitchFamily="2" charset="-122"/>
                    <a:ea typeface="宋体" panose="02010600030101010101" pitchFamily="2" charset="-122"/>
                  </a:rPr>
                  <a:t>元素，但</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𝐴</m:t>
                    </m:r>
                  </m:oMath>
                </a14:m>
                <a:r>
                  <a:rPr lang="zh-CN" altLang="en-US" sz="2400" dirty="0" smtClean="0">
                    <a:latin typeface="宋体" panose="02010600030101010101" pitchFamily="2" charset="-122"/>
                    <a:ea typeface="宋体" panose="02010600030101010101" pitchFamily="2" charset="-122"/>
                  </a:rPr>
                  <a:t>无法</a:t>
                </a:r>
                <a:r>
                  <a:rPr lang="zh-CN" altLang="en-US" sz="2400" dirty="0">
                    <a:latin typeface="宋体" panose="02010600030101010101" pitchFamily="2" charset="-122"/>
                    <a:ea typeface="宋体" panose="02010600030101010101" pitchFamily="2" charset="-122"/>
                  </a:rPr>
                  <a:t>添加任何在</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𝑃𝐾</m:t>
                    </m:r>
                  </m:oMath>
                </a14:m>
                <a:r>
                  <a:rPr lang="zh-CN" altLang="en-US" sz="2400" dirty="0" smtClean="0">
                    <a:latin typeface="宋体" panose="02010600030101010101" pitchFamily="2" charset="-122"/>
                    <a:ea typeface="宋体" panose="02010600030101010101" pitchFamily="2" charset="-122"/>
                  </a:rPr>
                  <a:t>验证</a:t>
                </a:r>
                <a:r>
                  <a:rPr lang="zh-CN" altLang="en-US" sz="2400" dirty="0">
                    <a:latin typeface="宋体" panose="02010600030101010101" pitchFamily="2" charset="-122"/>
                    <a:ea typeface="宋体" panose="02010600030101010101" pitchFamily="2" charset="-122"/>
                  </a:rPr>
                  <a:t>下</a:t>
                </a:r>
                <a:r>
                  <a:rPr lang="zh-CN" altLang="en-US" sz="2400" dirty="0" smtClean="0">
                    <a:latin typeface="宋体" panose="02010600030101010101" pitchFamily="2" charset="-122"/>
                    <a:ea typeface="宋体" panose="02010600030101010101" pitchFamily="2" charset="-122"/>
                  </a:rPr>
                  <a:t>的</a:t>
                </a:r>
                <a:r>
                  <a:rPr lang="zh-CN" altLang="en-US" sz="2400" dirty="0">
                    <a:latin typeface="宋体" panose="02010600030101010101" pitchFamily="2" charset="-122"/>
                    <a:ea typeface="宋体" panose="02010600030101010101" pitchFamily="2" charset="-122"/>
                  </a:rPr>
                  <a:t>进一步元素</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marL="0" indent="0">
                  <a:buNone/>
                </a:pPr>
                <a:r>
                  <a:rPr lang="en-US" altLang="zh-CN" sz="2400" dirty="0" smtClean="0">
                    <a:latin typeface="宋体" panose="02010600030101010101" pitchFamily="2" charset="-122"/>
                    <a:ea typeface="宋体" panose="02010600030101010101" pitchFamily="2" charset="-122"/>
                  </a:rPr>
                  <a:t>    </a:t>
                </a:r>
                <a:r>
                  <a:rPr lang="zh-CN" altLang="en-US" sz="2400" dirty="0" smtClean="0">
                    <a:latin typeface="宋体" panose="02010600030101010101" pitchFamily="2" charset="-122"/>
                    <a:ea typeface="宋体" panose="02010600030101010101" pitchFamily="2" charset="-122"/>
                  </a:rPr>
                  <a:t>可</a:t>
                </a:r>
                <a:r>
                  <a:rPr lang="zh-CN" altLang="en-US" sz="2400" dirty="0">
                    <a:latin typeface="宋体" panose="02010600030101010101" pitchFamily="2" charset="-122"/>
                    <a:ea typeface="宋体" panose="02010600030101010101" pitchFamily="2" charset="-122"/>
                  </a:rPr>
                  <a:t>验证</a:t>
                </a:r>
                <a:r>
                  <a:rPr lang="zh-CN" altLang="en-US" sz="2400" dirty="0" smtClean="0">
                    <a:latin typeface="宋体" panose="02010600030101010101" pitchFamily="2" charset="-122"/>
                    <a:ea typeface="宋体" panose="02010600030101010101" pitchFamily="2" charset="-122"/>
                  </a:rPr>
                  <a:t>的数据流</a:t>
                </a:r>
                <a:r>
                  <a:rPr lang="zh-CN" altLang="en-US" sz="2400" dirty="0">
                    <a:latin typeface="宋体" panose="02010600030101010101" pitchFamily="2" charset="-122"/>
                    <a:ea typeface="宋体" panose="02010600030101010101" pitchFamily="2" charset="-122"/>
                  </a:rPr>
                  <a:t>协议是保序的，即恶意服务器</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𝐴</m:t>
                    </m:r>
                  </m:oMath>
                </a14:m>
                <a:r>
                  <a:rPr lang="zh-CN" altLang="en-US" sz="2400" dirty="0">
                    <a:latin typeface="宋体" panose="02010600030101010101" pitchFamily="2" charset="-122"/>
                    <a:ea typeface="宋体" panose="02010600030101010101" pitchFamily="2" charset="-122"/>
                  </a:rPr>
                  <a:t>不能改变数据库中任何元素的</a:t>
                </a:r>
                <a:r>
                  <a:rPr lang="zh-CN" altLang="en-US" sz="2400" dirty="0" smtClean="0">
                    <a:latin typeface="宋体" panose="02010600030101010101" pitchFamily="2" charset="-122"/>
                    <a:ea typeface="宋体" panose="02010600030101010101" pitchFamily="2" charset="-122"/>
                  </a:rPr>
                  <a:t>顺序</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也不能更改</a:t>
                </a:r>
                <a:r>
                  <a:rPr lang="zh-CN" altLang="en-US" sz="2400" dirty="0">
                    <a:latin typeface="宋体" panose="02010600030101010101" pitchFamily="2" charset="-122"/>
                    <a:ea typeface="宋体" panose="02010600030101010101" pitchFamily="2" charset="-122"/>
                  </a:rPr>
                  <a:t>数据库中的任何元素</a:t>
                </a:r>
                <a:r>
                  <a:rPr lang="zh-CN" altLang="en-US" sz="2400" dirty="0" smtClean="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042398" y="1293223"/>
                <a:ext cx="10515600" cy="4883740"/>
              </a:xfrm>
              <a:blipFill rotWithShape="1">
                <a:blip r:embed="rId1"/>
                <a:stretch>
                  <a:fillRect l="-928" t="-2122" r="-116"/>
                </a:stretch>
              </a:blipFill>
            </p:spPr>
            <p:txBody>
              <a:bodyPr/>
              <a:lstStyle/>
              <a:p>
                <a:r>
                  <a:rPr lang="zh-CN" altLang="en-US">
                    <a:noFill/>
                  </a:rPr>
                  <a:t> </a:t>
                </a:r>
                <a:endParaRPr lang="zh-CN" altLang="en-US">
                  <a:noFill/>
                </a:endParaRPr>
              </a:p>
            </p:txBody>
          </p:sp>
        </mc:Fallback>
      </mc:AlternateContent>
      <p:cxnSp>
        <p:nvCxnSpPr>
          <p:cNvPr id="7" name="直接连接符 6"/>
          <p:cNvCxnSpPr/>
          <p:nvPr/>
        </p:nvCxnSpPr>
        <p:spPr>
          <a:xfrm>
            <a:off x="1186089" y="1030288"/>
            <a:ext cx="10426791" cy="0"/>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7341326" y="457200"/>
            <a:ext cx="4140926" cy="523220"/>
          </a:xfrm>
          <a:prstGeom prst="rect">
            <a:avLst/>
          </a:prstGeom>
          <a:noFill/>
        </p:spPr>
        <p:txBody>
          <a:bodyPr wrap="square" rtlCol="0">
            <a:spAutoFit/>
          </a:bodyPr>
          <a:lstStyle/>
          <a:p>
            <a:r>
              <a:rPr lang="en-US" altLang="zh-CN" sz="2800" b="1" dirty="0">
                <a:latin typeface="新宋体" panose="02010609030101010101" pitchFamily="49" charset="-122"/>
                <a:ea typeface="新宋体" panose="02010609030101010101" pitchFamily="49" charset="-122"/>
              </a:rPr>
              <a:t>VDS</a:t>
            </a:r>
            <a:r>
              <a:rPr lang="zh-CN" altLang="en-US" sz="2800" b="1" dirty="0">
                <a:latin typeface="新宋体" panose="02010609030101010101" pitchFamily="49" charset="-122"/>
                <a:ea typeface="新宋体" panose="02010609030101010101" pitchFamily="49" charset="-122"/>
              </a:rPr>
              <a:t>的效率与安全性评价</a:t>
            </a:r>
            <a:endParaRPr lang="zh-CN" altLang="en-US" sz="2800" b="1" dirty="0">
              <a:latin typeface="新宋体" panose="02010609030101010101" pitchFamily="49" charset="-122"/>
              <a:ea typeface="新宋体" panose="02010609030101010101" pitchFamily="49" charset="-122"/>
            </a:endParaRPr>
          </a:p>
        </p:txBody>
      </p:sp>
      <p:grpSp>
        <p:nvGrpSpPr>
          <p:cNvPr id="2" name="组合 1"/>
          <p:cNvGrpSpPr/>
          <p:nvPr/>
        </p:nvGrpSpPr>
        <p:grpSpPr>
          <a:xfrm>
            <a:off x="168275" y="156210"/>
            <a:ext cx="3607435" cy="873760"/>
            <a:chOff x="820" y="783"/>
            <a:chExt cx="5681" cy="1376"/>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8" name="文本框 7"/>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042398" y="1293223"/>
                <a:ext cx="10515600" cy="4883740"/>
              </a:xfrm>
            </p:spPr>
            <p:txBody>
              <a:bodyPr>
                <a:noAutofit/>
              </a:bodyPr>
              <a:lstStyle/>
              <a:p>
                <a:r>
                  <a:rPr lang="zh-CN" altLang="en-US" sz="2400" dirty="0" smtClean="0">
                    <a:latin typeface="宋体" panose="02010600030101010101" pitchFamily="2" charset="-122"/>
                    <a:ea typeface="宋体" panose="02010600030101010101" pitchFamily="2" charset="-122"/>
                  </a:rPr>
                  <a:t>变色龙哈希函数由</a:t>
                </a:r>
                <a:r>
                  <a:rPr lang="en-US" altLang="zh-CN" sz="2400" dirty="0" smtClean="0">
                    <a:latin typeface="宋体" panose="02010600030101010101" pitchFamily="2" charset="-122"/>
                    <a:ea typeface="宋体" panose="02010600030101010101" pitchFamily="2" charset="-122"/>
                  </a:rPr>
                  <a:t>PPT</a:t>
                </a:r>
                <a:r>
                  <a:rPr lang="zh-CN" altLang="en-US" sz="2400" dirty="0" smtClean="0">
                    <a:latin typeface="宋体" panose="02010600030101010101" pitchFamily="2" charset="-122"/>
                    <a:ea typeface="宋体" panose="02010600030101010101" pitchFamily="2" charset="-122"/>
                  </a:rPr>
                  <a:t>算法三元组构成：</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dirty="0" smtClean="0">
                        <a:latin typeface="Cambria Math" panose="02040503050406030204" pitchFamily="18" charset="0"/>
                        <a:ea typeface="宋体" panose="02010600030101010101" pitchFamily="2" charset="-122"/>
                        <a:cs typeface="Times New Roman" panose="02020603050405020304" pitchFamily="18" charset="0"/>
                      </a:rPr>
                      <m:t>𝐺𝑒𝑛</m:t>
                    </m:r>
                    <m:r>
                      <a:rPr lang="en-US" altLang="zh-CN" sz="2400" b="0" i="1"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dirty="0" smtClean="0">
                        <a:latin typeface="Cambria Math" panose="02040503050406030204" pitchFamily="18" charset="0"/>
                        <a:ea typeface="宋体" panose="02010600030101010101" pitchFamily="2" charset="-122"/>
                        <a:cs typeface="Times New Roman" panose="02020603050405020304" pitchFamily="18" charset="0"/>
                      </a:rPr>
                      <m:t>𝐶h</m:t>
                    </m:r>
                    <m:r>
                      <a:rPr lang="en-US" altLang="zh-CN" sz="2400" b="0" i="1"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dirty="0" smtClean="0">
                        <a:latin typeface="Cambria Math" panose="02040503050406030204" pitchFamily="18" charset="0"/>
                        <a:ea typeface="宋体" panose="02010600030101010101" pitchFamily="2" charset="-122"/>
                        <a:cs typeface="Times New Roman" panose="02020603050405020304" pitchFamily="18" charset="0"/>
                      </a:rPr>
                      <m:t>𝐶𝑜𝑙</m:t>
                    </m:r>
                    <m:r>
                      <a:rPr lang="en-US" altLang="zh-CN" sz="2400" i="1" dirty="0"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400" dirty="0" smtClean="0">
                    <a:latin typeface="宋体" panose="02010600030101010101" pitchFamily="2" charset="-122"/>
                    <a:ea typeface="宋体" panose="02010600030101010101" pitchFamily="2" charset="-122"/>
                  </a:rPr>
                  <a:t>。</a:t>
                </a:r>
              </a:p>
              <a:p>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Gen(</a:t>
                </a:r>
                <a14:m>
                  <m:oMath xmlns:m="http://schemas.openxmlformats.org/officeDocument/2006/math">
                    <m:sSup>
                      <m:sSupPr>
                        <m:ctrlPr>
                          <a:rPr lang="en-US" altLang="zh-CN" sz="2400" b="1" i="1">
                            <a:solidFill>
                              <a:srgbClr val="000000"/>
                            </a:solidFill>
                            <a:latin typeface="Cambria Math" panose="02040503050406030204" pitchFamily="18" charset="0"/>
                            <a:ea typeface="宋体" panose="02010600030101010101" pitchFamily="2" charset="-122"/>
                          </a:rPr>
                        </m:ctrlPr>
                      </m:sSupPr>
                      <m:e>
                        <m:r>
                          <a:rPr lang="en-US" altLang="zh-CN" sz="2400" b="1" i="1">
                            <a:solidFill>
                              <a:srgbClr val="000000"/>
                            </a:solidFill>
                            <a:latin typeface="Cambria Math" panose="02040503050406030204" pitchFamily="18" charset="0"/>
                            <a:ea typeface="宋体" panose="02010600030101010101" pitchFamily="2" charset="-122"/>
                          </a:rPr>
                          <m:t>𝟏</m:t>
                        </m:r>
                      </m:e>
                      <m:sup>
                        <m:r>
                          <a:rPr lang="el-GR" altLang="zh-CN" sz="2400" b="1" i="1">
                            <a:solidFill>
                              <a:srgbClr val="000000"/>
                            </a:solidFill>
                            <a:latin typeface="Cambria Math" panose="02040503050406030204" pitchFamily="18" charset="0"/>
                            <a:ea typeface="宋体" panose="02010600030101010101" pitchFamily="2" charset="-122"/>
                          </a:rPr>
                          <m:t>𝝀</m:t>
                        </m:r>
                      </m:sup>
                    </m:sSup>
                  </m:oMath>
                </a14:m>
                <a:r>
                  <a:rPr lang="en-US" altLang="zh-CN" sz="2400"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smtClean="0">
                    <a:latin typeface="宋体" panose="02010600030101010101" pitchFamily="2" charset="-122"/>
                    <a:ea typeface="宋体" panose="02010600030101010101" pitchFamily="2" charset="-122"/>
                  </a:rPr>
                  <a:t>：密钥生成算法。输入安全参数</a:t>
                </a:r>
                <a:r>
                  <a:rPr lang="el-GR" altLang="zh-CN" sz="2400" dirty="0" smtClean="0">
                    <a:latin typeface="Times New Roman" panose="02020603050405020304" pitchFamily="18" charset="0"/>
                    <a:ea typeface="宋体" panose="02010600030101010101" pitchFamily="2" charset="-122"/>
                    <a:cs typeface="Times New Roman" panose="02020603050405020304" pitchFamily="18" charset="0"/>
                  </a:rPr>
                  <a:t>λ</a:t>
                </a:r>
                <a:r>
                  <a:rPr lang="zh-CN" altLang="en-US" sz="2400" dirty="0" smtClean="0">
                    <a:latin typeface="宋体" panose="02010600030101010101" pitchFamily="2" charset="-122"/>
                    <a:ea typeface="宋体" panose="02010600030101010101" pitchFamily="2" charset="-122"/>
                  </a:rPr>
                  <a:t>，生成变色龙哈希函数的一对公私钥</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dirty="0" smtClean="0">
                        <a:latin typeface="Cambria Math" panose="02040503050406030204" pitchFamily="18" charset="0"/>
                        <a:ea typeface="宋体" panose="02010600030101010101" pitchFamily="2" charset="-122"/>
                        <a:cs typeface="Times New Roman" panose="02020603050405020304" pitchFamily="18" charset="0"/>
                      </a:rPr>
                      <m:t>𝑐𝑝𝑘</m:t>
                    </m:r>
                    <m:r>
                      <a:rPr lang="en-US" altLang="zh-CN" sz="2400" b="0" i="1"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dirty="0" smtClean="0">
                        <a:latin typeface="Cambria Math" panose="02040503050406030204" pitchFamily="18" charset="0"/>
                        <a:ea typeface="宋体" panose="02010600030101010101" pitchFamily="2" charset="-122"/>
                        <a:cs typeface="Times New Roman" panose="02020603050405020304" pitchFamily="18" charset="0"/>
                      </a:rPr>
                      <m:t>𝑐𝑠𝑘</m:t>
                    </m:r>
                    <m:r>
                      <a:rPr lang="en-US" altLang="zh-CN" sz="2400" i="1" dirty="0"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400" dirty="0" smtClean="0">
                    <a:latin typeface="宋体" panose="02010600030101010101" pitchFamily="2" charset="-122"/>
                    <a:ea typeface="宋体" panose="02010600030101010101" pitchFamily="2" charset="-122"/>
                  </a:rPr>
                  <a:t>，私钥</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cs typeface="Times New Roman" panose="02020603050405020304" pitchFamily="18" charset="0"/>
                      </a:rPr>
                      <m:t>𝑐𝑠𝑘</m:t>
                    </m:r>
                  </m:oMath>
                </a14:m>
                <a:r>
                  <a:rPr lang="zh-CN" altLang="en-US" sz="2400" dirty="0" smtClean="0">
                    <a:latin typeface="宋体" panose="02010600030101010101" pitchFamily="2" charset="-122"/>
                    <a:ea typeface="宋体" panose="02010600030101010101" pitchFamily="2" charset="-122"/>
                  </a:rPr>
                  <a:t>也称为陷门。</a:t>
                </a:r>
              </a:p>
              <a:p>
                <a14:m>
                  <m:oMath xmlns:m="http://schemas.openxmlformats.org/officeDocument/2006/math">
                    <m:r>
                      <a:rPr lang="en-US" altLang="zh-CN" sz="2400" b="1" i="1" dirty="0" smtClean="0">
                        <a:latin typeface="Cambria Math" panose="02040503050406030204" pitchFamily="18" charset="0"/>
                        <a:ea typeface="宋体" panose="02010600030101010101" pitchFamily="2" charset="-122"/>
                        <a:cs typeface="Times New Roman" panose="02020603050405020304" pitchFamily="18" charset="0"/>
                      </a:rPr>
                      <m:t>𝑪𝒉</m:t>
                    </m:r>
                    <m:r>
                      <a:rPr lang="en-US" altLang="zh-CN" sz="2400" b="1" i="1"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dirty="0" smtClean="0">
                        <a:latin typeface="Cambria Math" panose="02040503050406030204" pitchFamily="18" charset="0"/>
                        <a:ea typeface="宋体" panose="02010600030101010101" pitchFamily="2" charset="-122"/>
                        <a:cs typeface="Times New Roman" panose="02020603050405020304" pitchFamily="18" charset="0"/>
                      </a:rPr>
                      <m:t>𝒄𝒑𝒌</m:t>
                    </m:r>
                    <m:r>
                      <a:rPr lang="en-US" altLang="zh-CN" sz="2400" b="1" i="1"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dirty="0" smtClean="0">
                        <a:latin typeface="Cambria Math" panose="02040503050406030204" pitchFamily="18" charset="0"/>
                        <a:ea typeface="宋体" panose="02010600030101010101" pitchFamily="2" charset="-122"/>
                        <a:cs typeface="Times New Roman" panose="02020603050405020304" pitchFamily="18" charset="0"/>
                      </a:rPr>
                      <m:t>𝒙</m:t>
                    </m:r>
                    <m:r>
                      <a:rPr lang="en-US" altLang="zh-CN" sz="2400" b="1" i="1"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dirty="0" smtClean="0">
                        <a:latin typeface="Cambria Math" panose="02040503050406030204" pitchFamily="18" charset="0"/>
                        <a:ea typeface="宋体" panose="02010600030101010101" pitchFamily="2" charset="-122"/>
                        <a:cs typeface="Times New Roman" panose="02020603050405020304" pitchFamily="18" charset="0"/>
                      </a:rPr>
                      <m:t>𝒓</m:t>
                    </m:r>
                    <m:r>
                      <a:rPr lang="en-US" altLang="zh-CN" sz="2400" b="1" i="1" dirty="0"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400" dirty="0" smtClean="0">
                    <a:latin typeface="宋体" panose="02010600030101010101" pitchFamily="2" charset="-122"/>
                    <a:ea typeface="宋体" panose="02010600030101010101" pitchFamily="2" charset="-122"/>
                  </a:rPr>
                  <a:t>：变色龙哈希函数值计算算法。令</a:t>
                </a:r>
                <a14:m>
                  <m:oMath xmlns:m="http://schemas.openxmlformats.org/officeDocument/2006/math">
                    <m:r>
                      <a:rPr lang="en-US" altLang="zh-CN" sz="2400" b="0" i="1" smtClean="0">
                        <a:latin typeface="Cambria Math" panose="02040503050406030204" pitchFamily="18" charset="0"/>
                        <a:ea typeface="宋体" panose="02010600030101010101" pitchFamily="2" charset="-122"/>
                      </a:rPr>
                      <m:t>𝐶h</m:t>
                    </m:r>
                    <m:d>
                      <m:dPr>
                        <m:ctrlPr>
                          <a:rPr lang="en-US" altLang="zh-CN" sz="2400" b="0" i="1" smtClean="0">
                            <a:latin typeface="Cambria Math" panose="02040503050406030204" pitchFamily="18" charset="0"/>
                            <a:ea typeface="宋体" panose="02010600030101010101" pitchFamily="2" charset="-122"/>
                          </a:rPr>
                        </m:ctrlPr>
                      </m:dPr>
                      <m:e>
                        <m:r>
                          <a:rPr lang="en-US" altLang="zh-CN" sz="2400" b="0" i="1" smtClean="0">
                            <a:latin typeface="Cambria Math" panose="02040503050406030204" pitchFamily="18" charset="0"/>
                            <a:ea typeface="Cambria Math" panose="02040503050406030204" pitchFamily="18" charset="0"/>
                          </a:rPr>
                          <m:t>∙</m:t>
                        </m:r>
                      </m:e>
                    </m:d>
                    <m:r>
                      <a:rPr lang="en-US" altLang="zh-CN" sz="2400" b="0" i="1" smtClean="0">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𝐶h</m:t>
                    </m:r>
                    <m:r>
                      <a:rPr lang="en-US" altLang="zh-CN" sz="2400" b="0" i="1" smtClean="0">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𝑐𝑝𝑘</m:t>
                    </m:r>
                    <m:r>
                      <a:rPr lang="en-US" altLang="zh-CN" sz="2400" b="0" i="1" smtClean="0">
                        <a:latin typeface="Cambria Math" panose="02040503050406030204" pitchFamily="18" charset="0"/>
                        <a:ea typeface="宋体" panose="02010600030101010101" pitchFamily="2" charset="-122"/>
                      </a:rPr>
                      <m:t>,∙)</m:t>
                    </m:r>
                  </m:oMath>
                </a14:m>
                <a:r>
                  <a:rPr lang="zh-CN" altLang="en-US" sz="2400" dirty="0" smtClean="0">
                    <a:latin typeface="宋体" panose="02010600030101010101" pitchFamily="2" charset="-122"/>
                    <a:ea typeface="宋体" panose="02010600030101010101" pitchFamily="2" charset="-122"/>
                  </a:rPr>
                  <a:t>，对于</a:t>
                </a:r>
              </a:p>
              <a:p>
                <a:pPr marL="0" indent="0">
                  <a:buNone/>
                </a:pPr>
                <a:r>
                  <a:rPr lang="zh-CN" altLang="en-US" sz="2400" dirty="0" smtClean="0">
                    <a:latin typeface="宋体" panose="02010600030101010101" pitchFamily="2" charset="-122"/>
                    <a:ea typeface="宋体" panose="02010600030101010101" pitchFamily="2" charset="-122"/>
                  </a:rPr>
                  <a:t>输入的消息</a:t>
                </a:r>
                <a14:m>
                  <m:oMath xmlns:m="http://schemas.openxmlformats.org/officeDocument/2006/math">
                    <m:r>
                      <a:rPr lang="en-US" altLang="zh-CN" sz="2400" b="0" i="1" smtClean="0">
                        <a:latin typeface="Cambria Math" panose="02040503050406030204" pitchFamily="18" charset="0"/>
                        <a:ea typeface="宋体" panose="02010600030101010101" pitchFamily="2" charset="-122"/>
                      </a:rPr>
                      <m:t>𝑥</m:t>
                    </m:r>
                    <m:r>
                      <a:rPr lang="en-US" altLang="zh-CN" sz="2400" b="0" i="1" smtClean="0">
                        <a:latin typeface="Cambria Math" panose="02040503050406030204" pitchFamily="18" charset="0"/>
                        <a:ea typeface="Cambria Math" panose="02040503050406030204" pitchFamily="18" charset="0"/>
                      </a:rPr>
                      <m:t>∈{0,1</m:t>
                    </m:r>
                    <m:sSup>
                      <m:sSupPr>
                        <m:ctrlPr>
                          <a:rPr lang="en-US" altLang="zh-CN" sz="2400" b="0" i="1" smtClean="0">
                            <a:latin typeface="Cambria Math" panose="02040503050406030204" pitchFamily="18" charset="0"/>
                            <a:ea typeface="Cambria Math" panose="02040503050406030204" pitchFamily="18" charset="0"/>
                          </a:rPr>
                        </m:ctrlPr>
                      </m:sSupPr>
                      <m:e>
                        <m:r>
                          <a:rPr lang="en-US" altLang="zh-CN" sz="2400" b="0" i="1" smtClean="0">
                            <a:latin typeface="Cambria Math" panose="02040503050406030204" pitchFamily="18" charset="0"/>
                            <a:ea typeface="Cambria Math" panose="02040503050406030204" pitchFamily="18" charset="0"/>
                          </a:rPr>
                          <m:t>}</m:t>
                        </m:r>
                      </m:e>
                      <m:sup>
                        <m:r>
                          <a:rPr lang="en-US" altLang="zh-CN" sz="2400" b="0" i="1" smtClean="0">
                            <a:latin typeface="Cambria Math" panose="02040503050406030204" pitchFamily="18" charset="0"/>
                            <a:ea typeface="Cambria Math" panose="02040503050406030204" pitchFamily="18" charset="0"/>
                          </a:rPr>
                          <m:t>𝑖𝑛</m:t>
                        </m:r>
                      </m:sup>
                    </m:sSup>
                  </m:oMath>
                </a14:m>
                <a:r>
                  <a:rPr lang="zh-CN" altLang="en-US" sz="2400" dirty="0" smtClean="0">
                    <a:latin typeface="宋体" panose="02010600030101010101" pitchFamily="2" charset="-122"/>
                    <a:ea typeface="宋体" panose="02010600030101010101" pitchFamily="2" charset="-122"/>
                  </a:rPr>
                  <a:t>，随机数</a:t>
                </a:r>
                <a14:m>
                  <m:oMath xmlns:m="http://schemas.openxmlformats.org/officeDocument/2006/math">
                    <m:r>
                      <a:rPr lang="en-US" altLang="zh-CN" sz="2400" b="0" i="1" smtClean="0">
                        <a:latin typeface="Cambria Math" panose="02040503050406030204" pitchFamily="18" charset="0"/>
                        <a:ea typeface="宋体" panose="02010600030101010101" pitchFamily="2" charset="-122"/>
                      </a:rPr>
                      <m:t>𝑟</m:t>
                    </m:r>
                    <m:r>
                      <a:rPr lang="en-US" altLang="zh-CN" sz="2400" b="0" i="1" smtClean="0">
                        <a:latin typeface="Cambria Math" panose="02040503050406030204" pitchFamily="18" charset="0"/>
                        <a:ea typeface="Cambria Math" panose="02040503050406030204" pitchFamily="18" charset="0"/>
                      </a:rPr>
                      <m:t>∈{0,1</m:t>
                    </m:r>
                    <m:sSup>
                      <m:sSupPr>
                        <m:ctrlPr>
                          <a:rPr lang="en-US" altLang="zh-CN" sz="2400" b="0" i="1" smtClean="0">
                            <a:latin typeface="Cambria Math" panose="02040503050406030204" pitchFamily="18" charset="0"/>
                            <a:ea typeface="Cambria Math" panose="02040503050406030204" pitchFamily="18" charset="0"/>
                          </a:rPr>
                        </m:ctrlPr>
                      </m:sSupPr>
                      <m:e>
                        <m:r>
                          <a:rPr lang="en-US" altLang="zh-CN" sz="2400" b="0" i="1" smtClean="0">
                            <a:latin typeface="Cambria Math" panose="02040503050406030204" pitchFamily="18" charset="0"/>
                            <a:ea typeface="Cambria Math" panose="02040503050406030204" pitchFamily="18" charset="0"/>
                          </a:rPr>
                          <m:t>}</m:t>
                        </m:r>
                      </m:e>
                      <m:sup>
                        <m:r>
                          <m:rPr>
                            <m:sty m:val="p"/>
                          </m:rPr>
                          <a:rPr lang="el-GR" altLang="zh-CN" sz="2400" b="0" i="1" smtClean="0">
                            <a:latin typeface="Cambria Math" panose="02040503050406030204" pitchFamily="18" charset="0"/>
                            <a:ea typeface="Cambria Math" panose="02040503050406030204" pitchFamily="18" charset="0"/>
                          </a:rPr>
                          <m:t>λ</m:t>
                        </m:r>
                      </m:sup>
                    </m:sSup>
                  </m:oMath>
                </a14:m>
                <a:r>
                  <a:rPr lang="zh-CN" altLang="en-US" sz="2400" dirty="0" smtClean="0">
                    <a:latin typeface="宋体" panose="02010600030101010101" pitchFamily="2" charset="-122"/>
                    <a:ea typeface="宋体" panose="02010600030101010101" pitchFamily="2" charset="-122"/>
                  </a:rPr>
                  <a:t>，输出哈希值</a:t>
                </a:r>
                <a14:m>
                  <m:oMath xmlns:m="http://schemas.openxmlformats.org/officeDocument/2006/math">
                    <m:r>
                      <a:rPr lang="en-US" altLang="zh-CN" sz="2400" b="0" i="1" smtClean="0">
                        <a:latin typeface="Cambria Math" panose="02040503050406030204" pitchFamily="18" charset="0"/>
                        <a:ea typeface="宋体" panose="02010600030101010101" pitchFamily="2" charset="-122"/>
                      </a:rPr>
                      <m:t>h</m:t>
                    </m:r>
                    <m:r>
                      <a:rPr lang="en-US" altLang="zh-CN" sz="2400" b="0" i="1" smtClean="0">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𝐶h</m:t>
                    </m:r>
                    <m:d>
                      <m:dPr>
                        <m:ctrlPr>
                          <a:rPr lang="en-US" altLang="zh-CN" sz="2400" b="0" i="1" smtClean="0">
                            <a:latin typeface="Cambria Math" panose="02040503050406030204" pitchFamily="18" charset="0"/>
                            <a:ea typeface="宋体" panose="02010600030101010101" pitchFamily="2" charset="-122"/>
                          </a:rPr>
                        </m:ctrlPr>
                      </m:dPr>
                      <m:e>
                        <m:r>
                          <a:rPr lang="en-US" altLang="zh-CN" sz="2400" b="0" i="1" smtClean="0">
                            <a:latin typeface="Cambria Math" panose="02040503050406030204" pitchFamily="18" charset="0"/>
                            <a:ea typeface="宋体" panose="02010600030101010101" pitchFamily="2" charset="-122"/>
                          </a:rPr>
                          <m:t>𝑥</m:t>
                        </m:r>
                        <m:r>
                          <a:rPr lang="en-US" altLang="zh-CN" sz="2400" b="0" i="1" smtClean="0">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𝑟</m:t>
                        </m:r>
                      </m:e>
                    </m:d>
                    <m:r>
                      <a:rPr lang="en-US" altLang="zh-CN" sz="2400" b="0" i="1" smtClean="0">
                        <a:latin typeface="Cambria Math" panose="02040503050406030204" pitchFamily="18" charset="0"/>
                        <a:ea typeface="Cambria Math" panose="02040503050406030204" pitchFamily="18" charset="0"/>
                      </a:rPr>
                      <m:t>∈{0,1</m:t>
                    </m:r>
                    <m:sSup>
                      <m:sSupPr>
                        <m:ctrlPr>
                          <a:rPr lang="en-US" altLang="zh-CN" sz="2400" b="0" i="1" smtClean="0">
                            <a:latin typeface="Cambria Math" panose="02040503050406030204" pitchFamily="18" charset="0"/>
                            <a:ea typeface="Cambria Math" panose="02040503050406030204" pitchFamily="18" charset="0"/>
                          </a:rPr>
                        </m:ctrlPr>
                      </m:sSupPr>
                      <m:e>
                        <m:r>
                          <a:rPr lang="en-US" altLang="zh-CN" sz="2400" b="0" i="1" smtClean="0">
                            <a:latin typeface="Cambria Math" panose="02040503050406030204" pitchFamily="18" charset="0"/>
                            <a:ea typeface="Cambria Math" panose="02040503050406030204" pitchFamily="18" charset="0"/>
                          </a:rPr>
                          <m:t>}</m:t>
                        </m:r>
                      </m:e>
                      <m:sup>
                        <m:r>
                          <a:rPr lang="en-US" altLang="zh-CN" sz="2400" b="0" i="1" smtClean="0">
                            <a:latin typeface="Cambria Math" panose="02040503050406030204" pitchFamily="18" charset="0"/>
                            <a:ea typeface="Cambria Math" panose="02040503050406030204" pitchFamily="18" charset="0"/>
                          </a:rPr>
                          <m:t>𝑜𝑢𝑡</m:t>
                        </m:r>
                      </m:sup>
                    </m:sSup>
                  </m:oMath>
                </a14:m>
                <a:r>
                  <a:rPr lang="zh-CN" altLang="en-US" sz="2400" dirty="0" smtClean="0">
                    <a:latin typeface="宋体" panose="02010600030101010101" pitchFamily="2" charset="-122"/>
                    <a:ea typeface="宋体" panose="02010600030101010101" pitchFamily="2" charset="-122"/>
                  </a:rPr>
                  <a:t>。</a:t>
                </a:r>
              </a:p>
              <a:p>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Col(</a:t>
                </a:r>
                <a14:m>
                  <m:oMath xmlns:m="http://schemas.openxmlformats.org/officeDocument/2006/math">
                    <m:r>
                      <a:rPr lang="en-US" altLang="zh-CN" sz="2400" b="1" i="1" dirty="0" smtClean="0">
                        <a:latin typeface="Cambria Math" panose="02040503050406030204" pitchFamily="18" charset="0"/>
                        <a:ea typeface="宋体" panose="02010600030101010101" pitchFamily="2" charset="-122"/>
                        <a:cs typeface="Times New Roman" panose="02020603050405020304" pitchFamily="18" charset="0"/>
                      </a:rPr>
                      <m:t>𝒄𝒔𝒌</m:t>
                    </m:r>
                    <m:r>
                      <a:rPr lang="en-US" altLang="zh-CN" sz="2400" b="1" i="1"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dirty="0" smtClean="0">
                        <a:latin typeface="Cambria Math" panose="02040503050406030204" pitchFamily="18" charset="0"/>
                        <a:ea typeface="宋体" panose="02010600030101010101" pitchFamily="2" charset="-122"/>
                        <a:cs typeface="Times New Roman" panose="02020603050405020304" pitchFamily="18" charset="0"/>
                      </a:rPr>
                      <m:t>𝒙</m:t>
                    </m:r>
                    <m:r>
                      <a:rPr lang="en-US" altLang="zh-CN" sz="2400" b="1" i="1"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dirty="0" smtClean="0">
                        <a:latin typeface="Cambria Math" panose="02040503050406030204" pitchFamily="18" charset="0"/>
                        <a:ea typeface="宋体" panose="02010600030101010101" pitchFamily="2" charset="-122"/>
                        <a:cs typeface="Times New Roman" panose="02020603050405020304" pitchFamily="18" charset="0"/>
                      </a:rPr>
                      <m:t>𝒓</m:t>
                    </m:r>
                  </m:oMath>
                </a14:m>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t>𝒙</m:t>
                    </m:r>
                    <m: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smtClean="0">
                    <a:latin typeface="宋体" panose="02010600030101010101" pitchFamily="2" charset="-122"/>
                    <a:ea typeface="宋体" panose="02010600030101010101" pitchFamily="2" charset="-122"/>
                  </a:rPr>
                  <a:t>：变色龙哈希碰撞函数算法。令</a:t>
                </a:r>
                <a14:m>
                  <m:oMath xmlns:m="http://schemas.openxmlformats.org/officeDocument/2006/math">
                    <m:r>
                      <a:rPr lang="en-US" altLang="zh-CN" sz="2400" b="0" i="1" smtClean="0">
                        <a:latin typeface="Cambria Math" panose="02040503050406030204" pitchFamily="18" charset="0"/>
                        <a:ea typeface="宋体" panose="02010600030101010101" pitchFamily="2" charset="-122"/>
                      </a:rPr>
                      <m:t>𝐶𝑜𝑙</m:t>
                    </m:r>
                    <m:d>
                      <m:dPr>
                        <m:ctrlPr>
                          <a:rPr lang="en-US" altLang="zh-CN" sz="2400" b="0" i="1" smtClean="0">
                            <a:latin typeface="Cambria Math" panose="02040503050406030204" pitchFamily="18" charset="0"/>
                            <a:ea typeface="宋体" panose="02010600030101010101" pitchFamily="2" charset="-122"/>
                          </a:rPr>
                        </m:ctrlPr>
                      </m:dPr>
                      <m:e>
                        <m:r>
                          <a:rPr lang="en-US" altLang="zh-CN" sz="2400" b="0" i="1" smtClean="0">
                            <a:latin typeface="Cambria Math" panose="02040503050406030204" pitchFamily="18" charset="0"/>
                            <a:ea typeface="Cambria Math" panose="02040503050406030204" pitchFamily="18" charset="0"/>
                          </a:rPr>
                          <m:t>∙</m:t>
                        </m:r>
                      </m:e>
                    </m:d>
                    <m:r>
                      <a:rPr lang="en-US" altLang="zh-CN" sz="2400" b="0" i="1" smtClean="0">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𝐶𝑜𝑙</m:t>
                    </m:r>
                    <m:r>
                      <a:rPr lang="en-US" altLang="zh-CN" sz="2400" b="0" i="1" smtClean="0">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𝑐𝑠𝑘</m:t>
                    </m:r>
                    <m:r>
                      <a:rPr lang="en-US" altLang="zh-CN" sz="2400" b="0" i="1" smtClean="0">
                        <a:latin typeface="Cambria Math" panose="02040503050406030204" pitchFamily="18" charset="0"/>
                        <a:ea typeface="宋体" panose="02010600030101010101" pitchFamily="2" charset="-122"/>
                      </a:rPr>
                      <m:t>,∙)</m:t>
                    </m:r>
                  </m:oMath>
                </a14:m>
                <a:r>
                  <a:rPr lang="zh-CN" altLang="en-US" sz="2400" dirty="0" smtClean="0">
                    <a:latin typeface="宋体" panose="02010600030101010101" pitchFamily="2" charset="-122"/>
                    <a:ea typeface="宋体" panose="02010600030101010101" pitchFamily="2" charset="-122"/>
                  </a:rPr>
                  <a:t>，对</a:t>
                </a:r>
              </a:p>
              <a:p>
                <a:pPr marL="0" indent="0">
                  <a:buNone/>
                </a:pPr>
                <a:r>
                  <a:rPr lang="zh-CN" altLang="en-US" sz="2400" dirty="0" smtClean="0">
                    <a:latin typeface="宋体" panose="02010600030101010101" pitchFamily="2" charset="-122"/>
                    <a:ea typeface="宋体" panose="02010600030101010101" pitchFamily="2" charset="-122"/>
                  </a:rPr>
                  <a:t>于消息</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rPr>
                  <a:t>x</a:t>
                </a:r>
                <a:r>
                  <a:rPr lang="zh-CN" altLang="en-US" sz="2400" dirty="0" smtClean="0">
                    <a:latin typeface="宋体" panose="02010600030101010101" pitchFamily="2" charset="-122"/>
                    <a:ea typeface="宋体" panose="02010600030101010101" pitchFamily="2" charset="-122"/>
                  </a:rPr>
                  <a:t>，随机数</a:t>
                </a:r>
                <a:r>
                  <a:rPr lang="en-US" altLang="zh-CN" sz="2400" i="1" dirty="0" smtClean="0">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dirty="0" smtClean="0">
                    <a:latin typeface="宋体" panose="02010600030101010101" pitchFamily="2" charset="-122"/>
                    <a:ea typeface="宋体" panose="02010600030101010101" pitchFamily="2" charset="-122"/>
                  </a:rPr>
                  <a:t>，以及新消息</a:t>
                </a:r>
                <a14:m>
                  <m:oMath xmlns:m="http://schemas.openxmlformats.org/officeDocument/2006/math">
                    <m:r>
                      <a:rPr lang="en-US" altLang="zh-CN" sz="24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𝑥</m:t>
                    </m:r>
                    <m:r>
                      <a:rPr lang="en-US" altLang="zh-CN" sz="2400" i="1">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400" dirty="0" smtClean="0">
                    <a:latin typeface="宋体" panose="02010600030101010101" pitchFamily="2" charset="-122"/>
                    <a:ea typeface="宋体" panose="02010600030101010101" pitchFamily="2" charset="-122"/>
                  </a:rPr>
                  <a:t>，输出一个随机</a:t>
                </a:r>
                <a:r>
                  <a:rPr lang="en-US" altLang="zh-CN" sz="2400" dirty="0" smtClean="0">
                    <a:latin typeface="宋体" panose="02010600030101010101" pitchFamily="2" charset="-122"/>
                    <a:ea typeface="宋体" panose="02010600030101010101" pitchFamily="2" charset="-122"/>
                  </a:rPr>
                  <a:t>r</a:t>
                </a:r>
                <a14:m>
                  <m:oMath xmlns:m="http://schemas.openxmlformats.org/officeDocument/2006/math">
                    <m:r>
                      <a:rPr lang="en-US" altLang="zh-CN" sz="2400" i="1">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400" dirty="0" smtClean="0">
                    <a:latin typeface="宋体" panose="02010600030101010101" pitchFamily="2" charset="-122"/>
                    <a:ea typeface="宋体" panose="02010600030101010101" pitchFamily="2" charset="-122"/>
                  </a:rPr>
                  <a:t>，使</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𝐶h</m:t>
                    </m:r>
                    <m:r>
                      <a:rPr lang="en-US" altLang="zh-CN" sz="2400" i="1" dirty="0" smtClean="0">
                        <a:latin typeface="Cambria Math" panose="02040503050406030204" pitchFamily="18" charset="0"/>
                        <a:ea typeface="宋体" panose="02010600030101010101" pitchFamily="2" charset="-122"/>
                      </a:rPr>
                      <m:t>(</m:t>
                    </m:r>
                    <m:r>
                      <a:rPr lang="en-US" altLang="zh-CN" sz="2400" b="0" i="1" dirty="0" smtClean="0">
                        <a:latin typeface="Cambria Math" panose="02040503050406030204" pitchFamily="18" charset="0"/>
                        <a:ea typeface="宋体" panose="02010600030101010101" pitchFamily="2" charset="-122"/>
                      </a:rPr>
                      <m:t>𝑥</m:t>
                    </m:r>
                    <m:r>
                      <a:rPr lang="en-US" altLang="zh-CN" sz="2400" b="0" i="1" dirty="0" smtClean="0">
                        <a:latin typeface="Cambria Math" panose="02040503050406030204" pitchFamily="18" charset="0"/>
                        <a:ea typeface="宋体" panose="02010600030101010101" pitchFamily="2" charset="-122"/>
                      </a:rPr>
                      <m:t>,</m:t>
                    </m:r>
                    <m:r>
                      <a:rPr lang="en-US" altLang="zh-CN" sz="2400" b="0" i="1" dirty="0" smtClean="0">
                        <a:latin typeface="Cambria Math" panose="02040503050406030204" pitchFamily="18" charset="0"/>
                        <a:ea typeface="宋体" panose="02010600030101010101" pitchFamily="2" charset="-122"/>
                      </a:rPr>
                      <m:t>𝑟</m:t>
                    </m:r>
                    <m:r>
                      <a:rPr lang="en-US" altLang="zh-CN" sz="2400" i="1" dirty="0" smtClean="0">
                        <a:latin typeface="Cambria Math" panose="02040503050406030204" pitchFamily="18" charset="0"/>
                        <a:ea typeface="宋体" panose="02010600030101010101" pitchFamily="2" charset="-122"/>
                      </a:rPr>
                      <m:t>)=</m:t>
                    </m:r>
                    <m:r>
                      <a:rPr lang="en-US" altLang="zh-CN" sz="2400" b="0" i="1" dirty="0" smtClean="0">
                        <a:latin typeface="Cambria Math" panose="02040503050406030204" pitchFamily="18" charset="0"/>
                        <a:ea typeface="宋体" panose="02010600030101010101" pitchFamily="2" charset="-122"/>
                      </a:rPr>
                      <m:t>𝐶h</m:t>
                    </m:r>
                    <m:r>
                      <a:rPr lang="en-US" altLang="zh-CN" sz="2400" i="1" dirty="0" smtClean="0">
                        <a:latin typeface="Cambria Math" panose="02040503050406030204" pitchFamily="18" charset="0"/>
                        <a:ea typeface="宋体" panose="02010600030101010101" pitchFamily="2" charset="-122"/>
                      </a:rPr>
                      <m:t>(</m:t>
                    </m:r>
                    <m:sSup>
                      <m:sSupPr>
                        <m:ctrlPr>
                          <a:rPr lang="en-US" altLang="zh-CN" sz="2400" i="1" dirty="0" err="1" smtClean="0">
                            <a:latin typeface="Cambria Math" panose="02040503050406030204" pitchFamily="18" charset="0"/>
                            <a:ea typeface="宋体" panose="02010600030101010101" pitchFamily="2" charset="-122"/>
                          </a:rPr>
                        </m:ctrlPr>
                      </m:sSupPr>
                      <m:e>
                        <m:r>
                          <a:rPr lang="en-US" altLang="zh-CN" sz="2400" b="0" i="1" dirty="0" smtClean="0">
                            <a:latin typeface="Cambria Math" panose="02040503050406030204" pitchFamily="18" charset="0"/>
                            <a:ea typeface="宋体" panose="02010600030101010101" pitchFamily="2" charset="-122"/>
                          </a:rPr>
                          <m:t>𝑥</m:t>
                        </m:r>
                      </m:e>
                      <m:sup>
                        <m:r>
                          <a:rPr lang="en-US" altLang="zh-CN" sz="2400" b="0" i="1" dirty="0" smtClean="0">
                            <a:latin typeface="Cambria Math" panose="02040503050406030204" pitchFamily="18" charset="0"/>
                            <a:ea typeface="宋体" panose="02010600030101010101" pitchFamily="2" charset="-122"/>
                          </a:rPr>
                          <m:t>′</m:t>
                        </m:r>
                      </m:sup>
                    </m:sSup>
                    <m:r>
                      <a:rPr lang="en-US" altLang="zh-CN" sz="2400" b="0" i="1" dirty="0" smtClean="0">
                        <a:latin typeface="Cambria Math" panose="02040503050406030204" pitchFamily="18" charset="0"/>
                        <a:ea typeface="宋体" panose="02010600030101010101" pitchFamily="2" charset="-122"/>
                      </a:rPr>
                      <m:t>,</m:t>
                    </m:r>
                    <m:r>
                      <a:rPr lang="en-US" altLang="zh-CN" sz="2400" b="0" i="1" dirty="0" smtClean="0">
                        <a:latin typeface="Cambria Math" panose="02040503050406030204" pitchFamily="18" charset="0"/>
                        <a:ea typeface="宋体" panose="02010600030101010101" pitchFamily="2" charset="-122"/>
                      </a:rPr>
                      <m:t>𝑟</m:t>
                    </m:r>
                    <m:r>
                      <a:rPr lang="en-US" altLang="zh-CN" sz="2400" i="1" dirty="0" smtClean="0">
                        <a:latin typeface="Cambria Math" panose="02040503050406030204" pitchFamily="18" charset="0"/>
                        <a:ea typeface="宋体" panose="02010600030101010101" pitchFamily="2" charset="-122"/>
                      </a:rPr>
                      <m:t>′)</m:t>
                    </m:r>
                    <m:r>
                      <a:rPr lang="en-US" altLang="zh-CN" sz="2400" i="1" dirty="0" smtClean="0">
                        <a:latin typeface="Cambria Math" panose="02040503050406030204" pitchFamily="18" charset="0"/>
                        <a:ea typeface="宋体" panose="02010600030101010101" pitchFamily="2" charset="-122"/>
                      </a:rPr>
                      <m:t>。</m:t>
                    </m:r>
                  </m:oMath>
                </a14:m>
                <a:endParaRPr lang="zh-CN" altLang="en-US" sz="2400" dirty="0" smtClean="0">
                  <a:latin typeface="宋体" panose="02010600030101010101" pitchFamily="2" charset="-122"/>
                  <a:ea typeface="宋体" panose="02010600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042398" y="1293223"/>
                <a:ext cx="10515600" cy="4883740"/>
              </a:xfrm>
              <a:blipFill rotWithShape="1">
                <a:blip r:embed="rId1"/>
                <a:stretch>
                  <a:fillRect l="-928" t="-2122" r="-3768"/>
                </a:stretch>
              </a:blipFill>
            </p:spPr>
            <p:txBody>
              <a:bodyPr/>
              <a:lstStyle/>
              <a:p>
                <a:r>
                  <a:rPr lang="zh-CN" altLang="en-US">
                    <a:noFill/>
                  </a:rPr>
                  <a:t> </a:t>
                </a:r>
                <a:endParaRPr lang="zh-CN" altLang="en-US">
                  <a:noFill/>
                </a:endParaRPr>
              </a:p>
            </p:txBody>
          </p:sp>
        </mc:Fallback>
      </mc:AlternateContent>
      <p:cxnSp>
        <p:nvCxnSpPr>
          <p:cNvPr id="7" name="直接连接符 6"/>
          <p:cNvCxnSpPr/>
          <p:nvPr/>
        </p:nvCxnSpPr>
        <p:spPr>
          <a:xfrm>
            <a:off x="1186089" y="1030288"/>
            <a:ext cx="10426791" cy="0"/>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8621486" y="457200"/>
            <a:ext cx="2860766" cy="523220"/>
          </a:xfrm>
          <a:prstGeom prst="rect">
            <a:avLst/>
          </a:prstGeom>
          <a:noFill/>
        </p:spPr>
        <p:txBody>
          <a:bodyPr wrap="square" rtlCol="0">
            <a:spAutoFit/>
          </a:bodyPr>
          <a:lstStyle/>
          <a:p>
            <a:r>
              <a:rPr lang="zh-CN" altLang="en-US" sz="2800" b="1" dirty="0">
                <a:latin typeface="新宋体" panose="02010609030101010101" pitchFamily="49" charset="-122"/>
                <a:ea typeface="新宋体" panose="02010609030101010101" pitchFamily="49" charset="-122"/>
              </a:rPr>
              <a:t>变色龙哈希函数</a:t>
            </a:r>
            <a:endParaRPr lang="zh-CN" altLang="en-US" sz="2800" b="1" dirty="0">
              <a:latin typeface="新宋体" panose="02010609030101010101" pitchFamily="49" charset="-122"/>
              <a:ea typeface="新宋体" panose="02010609030101010101" pitchFamily="49" charset="-122"/>
            </a:endParaRPr>
          </a:p>
        </p:txBody>
      </p:sp>
      <p:grpSp>
        <p:nvGrpSpPr>
          <p:cNvPr id="2" name="组合 1"/>
          <p:cNvGrpSpPr/>
          <p:nvPr/>
        </p:nvGrpSpPr>
        <p:grpSpPr>
          <a:xfrm>
            <a:off x="0" y="156210"/>
            <a:ext cx="3607435" cy="873760"/>
            <a:chOff x="820" y="783"/>
            <a:chExt cx="5681" cy="1376"/>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8" name="文本框 7"/>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718457" y="1293223"/>
                <a:ext cx="10554789" cy="4883740"/>
              </a:xfrm>
            </p:spPr>
            <p:txBody>
              <a:bodyPr>
                <a:normAutofit/>
              </a:bodyPr>
              <a:lstStyle/>
              <a:p>
                <a:r>
                  <a:rPr lang="zh-CN" altLang="en-US" sz="2400" dirty="0" smtClean="0">
                    <a:latin typeface="宋体" panose="02010600030101010101" pitchFamily="2" charset="-122"/>
                    <a:ea typeface="宋体" panose="02010600030101010101" pitchFamily="2" charset="-122"/>
                  </a:rPr>
                  <a:t>变色龙哈希函数具有下面基本性质：</a:t>
                </a:r>
              </a:p>
              <a:p>
                <a:r>
                  <a:rPr lang="en-US" altLang="zh-CN" sz="2400" dirty="0" smtClean="0">
                    <a:latin typeface="宋体" panose="02010600030101010101" pitchFamily="2" charset="-122"/>
                    <a:ea typeface="宋体" panose="02010600030101010101" pitchFamily="2" charset="-122"/>
                  </a:rPr>
                  <a:t>(1)</a:t>
                </a:r>
                <a:r>
                  <a:rPr lang="zh-CN" altLang="en-US" sz="2400" dirty="0" smtClean="0">
                    <a:latin typeface="宋体" panose="02010600030101010101" pitchFamily="2" charset="-122"/>
                    <a:ea typeface="宋体" panose="02010600030101010101" pitchFamily="2" charset="-122"/>
                  </a:rPr>
                  <a:t>抗碰撞性</a:t>
                </a:r>
                <a:endParaRPr lang="en-US" altLang="zh-CN" sz="2400" dirty="0" smtClean="0">
                  <a:latin typeface="宋体" panose="02010600030101010101" pitchFamily="2" charset="-122"/>
                  <a:ea typeface="宋体" panose="02010600030101010101" pitchFamily="2" charset="-122"/>
                </a:endParaRPr>
              </a:p>
              <a:p>
                <a:r>
                  <a:rPr lang="en-US" altLang="zh-CN" sz="2400" dirty="0" smtClean="0">
                    <a:latin typeface="宋体" panose="02010600030101010101" pitchFamily="2" charset="-122"/>
                    <a:ea typeface="宋体" panose="02010600030101010101" pitchFamily="2" charset="-122"/>
                  </a:rPr>
                  <a:t>(2)</a:t>
                </a:r>
                <a:r>
                  <a:rPr lang="zh-CN" altLang="en-US" sz="2400" dirty="0" smtClean="0">
                    <a:latin typeface="宋体" panose="02010600030101010101" pitchFamily="2" charset="-122"/>
                    <a:ea typeface="宋体" panose="02010600030101010101" pitchFamily="2" charset="-122"/>
                  </a:rPr>
                  <a:t>陷门碰撞性</a:t>
                </a:r>
                <a:endParaRPr lang="en-US" altLang="zh-CN" sz="2400" dirty="0" smtClean="0">
                  <a:latin typeface="宋体" panose="02010600030101010101" pitchFamily="2" charset="-122"/>
                  <a:ea typeface="宋体" panose="02010600030101010101" pitchFamily="2" charset="-122"/>
                </a:endParaRPr>
              </a:p>
              <a:p>
                <a:r>
                  <a:rPr lang="en-US" altLang="zh-CN" sz="2400" dirty="0" smtClean="0">
                    <a:latin typeface="宋体" panose="02010600030101010101" pitchFamily="2" charset="-122"/>
                    <a:ea typeface="宋体" panose="02010600030101010101" pitchFamily="2" charset="-122"/>
                  </a:rPr>
                  <a:t>(3)</a:t>
                </a:r>
                <a:r>
                  <a:rPr lang="zh-CN" altLang="en-US" sz="2400" dirty="0" smtClean="0">
                    <a:latin typeface="宋体" panose="02010600030101010101" pitchFamily="2" charset="-122"/>
                    <a:ea typeface="宋体" panose="02010600030101010101" pitchFamily="2" charset="-122"/>
                  </a:rPr>
                  <a:t>均匀性。对于给定的两消息</a:t>
                </a:r>
                <a:r>
                  <a:rPr lang="en-US" altLang="zh-CN" sz="2400" i="1" dirty="0" smtClean="0">
                    <a:latin typeface="Times New Roman" panose="02020603050405020304" pitchFamily="18" charset="0"/>
                    <a:ea typeface="宋体" panose="02010600030101010101" pitchFamily="2" charset="-122"/>
                    <a:cs typeface="Times New Roman" panose="02020603050405020304" pitchFamily="18" charset="0"/>
                  </a:rPr>
                  <a:t>x</a:t>
                </a:r>
                <a14:m>
                  <m:oMath xmlns:m="http://schemas.openxmlformats.org/officeDocument/2006/math">
                    <m:r>
                      <a:rPr lang="zh-CN" altLang="en-US" sz="2400" i="1" dirty="0" smtClean="0">
                        <a:latin typeface="Cambria Math" panose="02040503050406030204" pitchFamily="18" charset="0"/>
                        <a:ea typeface="宋体" panose="02010600030101010101" pitchFamily="2" charset="-122"/>
                      </a:rPr>
                      <m:t>，</m:t>
                    </m:r>
                    <m:r>
                      <a:rPr lang="en-US" altLang="zh-CN" sz="2400" b="0" i="1" dirty="0" smtClean="0">
                        <a:latin typeface="Cambria Math" panose="02040503050406030204" pitchFamily="18" charset="0"/>
                        <a:ea typeface="宋体" panose="02010600030101010101" pitchFamily="2" charset="-122"/>
                      </a:rPr>
                      <m:t>𝑥</m:t>
                    </m:r>
                    <m:r>
                      <a:rPr lang="en-US" altLang="zh-CN" sz="2400" i="1" dirty="0" smtClean="0">
                        <a:latin typeface="Cambria Math" panose="02040503050406030204" pitchFamily="18" charset="0"/>
                        <a:ea typeface="宋体" panose="02010600030101010101" pitchFamily="2" charset="-122"/>
                      </a:rPr>
                      <m:t>′</m:t>
                    </m:r>
                  </m:oMath>
                </a14:m>
                <a:r>
                  <a:rPr lang="zh-CN" altLang="en-US" sz="2400" dirty="0" smtClean="0">
                    <a:latin typeface="宋体" panose="02010600030101010101" pitchFamily="2" charset="-122"/>
                    <a:ea typeface="宋体" panose="02010600030101010101" pitchFamily="2" charset="-122"/>
                  </a:rPr>
                  <a:t>，哈希值</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𝐶h</m:t>
                    </m:r>
                    <m:r>
                      <a:rPr lang="en-US" altLang="zh-CN" sz="2400" i="1" dirty="0" smtClean="0">
                        <a:latin typeface="Cambria Math" panose="02040503050406030204" pitchFamily="18" charset="0"/>
                        <a:ea typeface="宋体" panose="02010600030101010101" pitchFamily="2" charset="-122"/>
                      </a:rPr>
                      <m:t>(</m:t>
                    </m:r>
                    <m:r>
                      <a:rPr lang="en-US" altLang="zh-CN" sz="2400" b="0" i="1" dirty="0" smtClean="0">
                        <a:latin typeface="Cambria Math" panose="02040503050406030204" pitchFamily="18" charset="0"/>
                        <a:ea typeface="宋体" panose="02010600030101010101" pitchFamily="2" charset="-122"/>
                      </a:rPr>
                      <m:t>𝑥</m:t>
                    </m:r>
                    <m:r>
                      <a:rPr lang="en-US" altLang="zh-CN" sz="2400" b="0" i="1" dirty="0" smtClean="0">
                        <a:latin typeface="Cambria Math" panose="02040503050406030204" pitchFamily="18" charset="0"/>
                        <a:ea typeface="宋体" panose="02010600030101010101" pitchFamily="2" charset="-122"/>
                      </a:rPr>
                      <m:t>,</m:t>
                    </m:r>
                    <m:r>
                      <a:rPr lang="en-US" altLang="zh-CN" sz="2400" b="0" i="1" dirty="0" smtClean="0">
                        <a:latin typeface="Cambria Math" panose="02040503050406030204" pitchFamily="18" charset="0"/>
                        <a:ea typeface="宋体" panose="02010600030101010101" pitchFamily="2" charset="-122"/>
                      </a:rPr>
                      <m:t>𝑟</m:t>
                    </m:r>
                    <m:r>
                      <a:rPr lang="en-US" altLang="zh-CN" sz="2400" i="1" dirty="0" smtClean="0">
                        <a:latin typeface="Cambria Math" panose="02040503050406030204" pitchFamily="18" charset="0"/>
                        <a:ea typeface="宋体" panose="02010600030101010101" pitchFamily="2" charset="-122"/>
                      </a:rPr>
                      <m:t>)</m:t>
                    </m:r>
                  </m:oMath>
                </a14:m>
                <a:r>
                  <a:rPr lang="zh-CN" altLang="en-US" sz="2400" dirty="0" smtClean="0">
                    <a:latin typeface="宋体" panose="02010600030101010101" pitchFamily="2" charset="-122"/>
                    <a:ea typeface="宋体" panose="02010600030101010101" pitchFamily="2" charset="-122"/>
                  </a:rPr>
                  <a:t>和</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𝐶h</m:t>
                    </m:r>
                    <m:r>
                      <a:rPr lang="en-US" altLang="zh-CN" sz="2400" i="1" dirty="0" smtClean="0">
                        <a:latin typeface="Cambria Math" panose="02040503050406030204" pitchFamily="18" charset="0"/>
                        <a:ea typeface="宋体" panose="02010600030101010101" pitchFamily="2" charset="-122"/>
                      </a:rPr>
                      <m:t>(</m:t>
                    </m:r>
                    <m:r>
                      <a:rPr lang="en-US" altLang="zh-CN" sz="2400" b="0" i="1" dirty="0" smtClean="0">
                        <a:latin typeface="Cambria Math" panose="02040503050406030204" pitchFamily="18" charset="0"/>
                        <a:ea typeface="宋体" panose="02010600030101010101" pitchFamily="2" charset="-122"/>
                      </a:rPr>
                      <m:t>𝑥</m:t>
                    </m:r>
                    <m:r>
                      <a:rPr lang="en-US" altLang="zh-CN" sz="2400" i="1" dirty="0" smtClean="0">
                        <a:latin typeface="Cambria Math" panose="02040503050406030204" pitchFamily="18" charset="0"/>
                        <a:ea typeface="宋体" panose="02010600030101010101" pitchFamily="2" charset="-122"/>
                      </a:rPr>
                      <m:t>′</m:t>
                    </m:r>
                    <m:r>
                      <a:rPr lang="zh-CN" altLang="en-US" sz="2400" i="1" dirty="0" smtClean="0">
                        <a:latin typeface="Cambria Math" panose="02040503050406030204" pitchFamily="18" charset="0"/>
                        <a:ea typeface="宋体" panose="02010600030101010101" pitchFamily="2" charset="-122"/>
                      </a:rPr>
                      <m:t>，</m:t>
                    </m:r>
                    <m:r>
                      <a:rPr lang="en-US" altLang="zh-CN" sz="2400" i="1" dirty="0" smtClean="0">
                        <a:latin typeface="Cambria Math" panose="02040503050406030204" pitchFamily="18" charset="0"/>
                        <a:ea typeface="宋体" panose="02010600030101010101" pitchFamily="2" charset="-122"/>
                      </a:rPr>
                      <m:t>𝑟</m:t>
                    </m:r>
                    <m:r>
                      <a:rPr lang="en-US" altLang="zh-CN" sz="2400" i="1" dirty="0" smtClean="0">
                        <a:latin typeface="Cambria Math" panose="02040503050406030204" pitchFamily="18" charset="0"/>
                        <a:ea typeface="宋体" panose="02010600030101010101" pitchFamily="2" charset="-122"/>
                      </a:rPr>
                      <m:t>′)</m:t>
                    </m:r>
                  </m:oMath>
                </a14:m>
                <a:r>
                  <a:rPr lang="zh-CN" altLang="en-US" sz="2400" dirty="0" smtClean="0">
                    <a:latin typeface="宋体" panose="02010600030101010101" pitchFamily="2" charset="-122"/>
                    <a:ea typeface="宋体" panose="02010600030101010101" pitchFamily="2" charset="-122"/>
                  </a:rPr>
                  <a:t>的概率分布在计算上是不可区分的，其中</a:t>
                </a:r>
                <a:r>
                  <a:rPr lang="en-US" altLang="zh-CN" sz="2400" i="1" dirty="0" smtClean="0">
                    <a:latin typeface="Times New Roman" panose="02020603050405020304" pitchFamily="18" charset="0"/>
                    <a:ea typeface="宋体" panose="02010600030101010101" pitchFamily="2" charset="-122"/>
                    <a:cs typeface="Times New Roman" panose="02020603050405020304" pitchFamily="18" charset="0"/>
                  </a:rPr>
                  <a:t>r</a:t>
                </a:r>
                <a:r>
                  <a:rPr lang="zh-CN" altLang="en-US" sz="2400" dirty="0" smtClean="0">
                    <a:latin typeface="宋体" panose="02010600030101010101" pitchFamily="2" charset="-122"/>
                    <a:ea typeface="宋体" panose="02010600030101010101" pitchFamily="2" charset="-122"/>
                  </a:rPr>
                  <a:t>和</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𝑟</m:t>
                    </m:r>
                    <m:r>
                      <a:rPr lang="en-US" altLang="zh-CN" sz="2400" i="1" dirty="0" smtClean="0">
                        <a:latin typeface="Cambria Math" panose="02040503050406030204" pitchFamily="18" charset="0"/>
                        <a:ea typeface="宋体" panose="02010600030101010101" pitchFamily="2" charset="-122"/>
                      </a:rPr>
                      <m:t>′</m:t>
                    </m:r>
                  </m:oMath>
                </a14:m>
                <a:r>
                  <a:rPr lang="zh-CN" altLang="en-US" sz="2400" dirty="0" smtClean="0">
                    <a:latin typeface="宋体" panose="02010600030101010101" pitchFamily="2" charset="-122"/>
                    <a:ea typeface="宋体" panose="02010600030101010101" pitchFamily="2" charset="-122"/>
                  </a:rPr>
                  <a:t>是随机数。</a:t>
                </a:r>
              </a:p>
              <a:p>
                <a:pPr marL="0" indent="0">
                  <a:buNone/>
                </a:pPr>
                <a:endParaRPr lang="zh-CN" altLang="en-US" sz="2400" dirty="0" smtClean="0">
                  <a:latin typeface="宋体" panose="02010600030101010101" pitchFamily="2" charset="-122"/>
                  <a:ea typeface="宋体" panose="02010600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718457" y="1293223"/>
                <a:ext cx="10554789" cy="4883740"/>
              </a:xfrm>
              <a:blipFill rotWithShape="1">
                <a:blip r:embed="rId1"/>
                <a:stretch>
                  <a:fillRect l="-809" t="-1748"/>
                </a:stretch>
              </a:blipFill>
            </p:spPr>
            <p:txBody>
              <a:bodyPr/>
              <a:lstStyle/>
              <a:p>
                <a:r>
                  <a:rPr lang="zh-CN" altLang="en-US">
                    <a:noFill/>
                  </a:rPr>
                  <a:t> </a:t>
                </a:r>
                <a:endParaRPr lang="zh-CN" altLang="en-US">
                  <a:noFill/>
                </a:endParaRPr>
              </a:p>
            </p:txBody>
          </p:sp>
        </mc:Fallback>
      </mc:AlternateContent>
      <p:cxnSp>
        <p:nvCxnSpPr>
          <p:cNvPr id="7" name="直接连接符 6"/>
          <p:cNvCxnSpPr/>
          <p:nvPr/>
        </p:nvCxnSpPr>
        <p:spPr>
          <a:xfrm>
            <a:off x="1186089" y="1030288"/>
            <a:ext cx="10426791" cy="0"/>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8752114" y="457200"/>
            <a:ext cx="2730138" cy="523220"/>
          </a:xfrm>
          <a:prstGeom prst="rect">
            <a:avLst/>
          </a:prstGeom>
          <a:noFill/>
        </p:spPr>
        <p:txBody>
          <a:bodyPr wrap="square" rtlCol="0">
            <a:spAutoFit/>
          </a:bodyPr>
          <a:lstStyle/>
          <a:p>
            <a:r>
              <a:rPr lang="zh-CN" altLang="en-US" sz="2800" b="1" dirty="0">
                <a:latin typeface="新宋体" panose="02010609030101010101" pitchFamily="49" charset="-122"/>
                <a:ea typeface="新宋体" panose="02010609030101010101" pitchFamily="49" charset="-122"/>
              </a:rPr>
              <a:t>变色龙哈希函数</a:t>
            </a:r>
            <a:endParaRPr lang="zh-CN" altLang="en-US" sz="2800" b="1" dirty="0">
              <a:latin typeface="新宋体" panose="02010609030101010101" pitchFamily="49" charset="-122"/>
              <a:ea typeface="新宋体" panose="02010609030101010101" pitchFamily="49" charset="-122"/>
            </a:endParaRPr>
          </a:p>
        </p:txBody>
      </p:sp>
      <p:grpSp>
        <p:nvGrpSpPr>
          <p:cNvPr id="2" name="组合 1"/>
          <p:cNvGrpSpPr/>
          <p:nvPr/>
        </p:nvGrpSpPr>
        <p:grpSpPr>
          <a:xfrm>
            <a:off x="173355" y="156210"/>
            <a:ext cx="3607435" cy="873760"/>
            <a:chOff x="820" y="783"/>
            <a:chExt cx="5681" cy="1376"/>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8" name="文本框 7"/>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718458" y="1293223"/>
                <a:ext cx="10580914" cy="4883740"/>
              </a:xfrm>
            </p:spPr>
            <p:txBody>
              <a:bodyPr>
                <a:normAutofit/>
              </a:bodyPr>
              <a:lstStyle/>
              <a:p>
                <a:r>
                  <a:rPr lang="zh-CN" altLang="en-US" sz="2400" dirty="0" smtClean="0">
                    <a:latin typeface="宋体" panose="02010600030101010101" pitchFamily="2" charset="-122"/>
                    <a:ea typeface="宋体" panose="02010600030101010101" pitchFamily="2" charset="-122"/>
                  </a:rPr>
                  <a:t>在</a:t>
                </a:r>
                <a:r>
                  <a:rPr lang="en-US" altLang="zh-CN" sz="2400" dirty="0" smtClean="0">
                    <a:latin typeface="宋体" panose="02010600030101010101" pitchFamily="2" charset="-122"/>
                    <a:ea typeface="宋体" panose="02010600030101010101" pitchFamily="2" charset="-122"/>
                  </a:rPr>
                  <a:t>VDS</a:t>
                </a:r>
                <a:r>
                  <a:rPr lang="zh-CN" altLang="en-US" sz="2400" dirty="0" smtClean="0">
                    <a:latin typeface="宋体" panose="02010600030101010101" pitchFamily="2" charset="-122"/>
                    <a:ea typeface="宋体" panose="02010600030101010101" pitchFamily="2" charset="-122"/>
                  </a:rPr>
                  <a:t>协议中使用变色龙身份验证树</a:t>
                </a:r>
                <a:r>
                  <a:rPr lang="en-US" altLang="zh-CN" sz="2400" dirty="0" smtClean="0">
                    <a:latin typeface="宋体" panose="02010600030101010101" pitchFamily="2" charset="-122"/>
                    <a:ea typeface="宋体" panose="02010600030101010101" pitchFamily="2" charset="-122"/>
                  </a:rPr>
                  <a:t>(CAT)</a:t>
                </a:r>
                <a:r>
                  <a:rPr lang="zh-CN" altLang="en-US" sz="2400" dirty="0" smtClean="0">
                    <a:latin typeface="宋体" panose="02010600030101010101" pitchFamily="2" charset="-122"/>
                    <a:ea typeface="宋体" panose="02010600030101010101" pitchFamily="2" charset="-122"/>
                  </a:rPr>
                  <a:t>的技术。</a:t>
                </a:r>
                <a:r>
                  <a:rPr lang="en-US" altLang="zh-CN" sz="2400" dirty="0" smtClean="0">
                    <a:latin typeface="宋体" panose="02010600030101010101" pitchFamily="2" charset="-122"/>
                    <a:ea typeface="宋体" panose="02010600030101010101" pitchFamily="2" charset="-122"/>
                  </a:rPr>
                  <a:t>CAT</a:t>
                </a:r>
                <a:r>
                  <a:rPr lang="zh-CN" altLang="en-US" sz="2400" dirty="0" smtClean="0">
                    <a:latin typeface="宋体" panose="02010600030101010101" pitchFamily="2" charset="-122"/>
                    <a:ea typeface="宋体" panose="02010600030101010101" pitchFamily="2" charset="-122"/>
                  </a:rPr>
                  <a:t>是一种身份验证树，它能够对</a:t>
                </a:r>
                <a14:m>
                  <m:oMath xmlns:m="http://schemas.openxmlformats.org/officeDocument/2006/math">
                    <m:sSup>
                      <m:sSupPr>
                        <m:ctrlPr>
                          <a:rPr lang="en-US" altLang="zh-CN" sz="2400" i="1" smtClean="0">
                            <a:latin typeface="Cambria Math" panose="02040503050406030204" pitchFamily="18" charset="0"/>
                            <a:ea typeface="宋体" panose="02010600030101010101" pitchFamily="2" charset="-122"/>
                          </a:rPr>
                        </m:ctrlPr>
                      </m:sSupPr>
                      <m:e>
                        <m:r>
                          <a:rPr lang="en-US" altLang="zh-CN" sz="2400" b="0" i="1" smtClean="0">
                            <a:latin typeface="Cambria Math" panose="02040503050406030204" pitchFamily="18" charset="0"/>
                            <a:ea typeface="宋体" panose="02010600030101010101" pitchFamily="2" charset="-122"/>
                          </a:rPr>
                          <m:t>2</m:t>
                        </m:r>
                      </m:e>
                      <m:sup>
                        <m:r>
                          <a:rPr lang="en-US" altLang="zh-CN" sz="2400" b="0" i="1" smtClean="0">
                            <a:latin typeface="Cambria Math" panose="02040503050406030204" pitchFamily="18" charset="0"/>
                            <a:ea typeface="宋体" panose="02010600030101010101" pitchFamily="2" charset="-122"/>
                          </a:rPr>
                          <m:t>𝐷</m:t>
                        </m:r>
                      </m:sup>
                    </m:sSup>
                  </m:oMath>
                </a14:m>
                <a:r>
                  <a:rPr lang="zh-CN" altLang="en-US" sz="2400" dirty="0" smtClean="0">
                    <a:latin typeface="宋体" panose="02010600030101010101" pitchFamily="2" charset="-122"/>
                    <a:ea typeface="宋体" panose="02010600030101010101" pitchFamily="2" charset="-122"/>
                  </a:rPr>
                  <a:t>叶的</a:t>
                </a:r>
                <a:r>
                  <a:rPr lang="zh-CN" altLang="en-US" sz="2400" dirty="0">
                    <a:latin typeface="宋体" panose="02010600030101010101" pitchFamily="2" charset="-122"/>
                    <a:ea typeface="宋体" panose="02010600030101010101" pitchFamily="2" charset="-122"/>
                  </a:rPr>
                  <a:t>指数级数</a:t>
                </a:r>
                <a:r>
                  <a:rPr lang="zh-CN" altLang="en-US" sz="2400" dirty="0" smtClean="0">
                    <a:latin typeface="宋体" panose="02010600030101010101" pitchFamily="2" charset="-122"/>
                    <a:ea typeface="宋体" panose="02010600030101010101" pitchFamily="2" charset="-122"/>
                  </a:rPr>
                  <a:t>进行身份验证，其中</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𝐷</m:t>
                    </m:r>
                    <m:r>
                      <a:rPr lang="en-US" altLang="zh-CN" sz="2400" i="1" dirty="0" smtClean="0">
                        <a:latin typeface="Cambria Math" panose="02040503050406030204" pitchFamily="18" charset="0"/>
                        <a:ea typeface="宋体" panose="02010600030101010101" pitchFamily="2" charset="-122"/>
                      </a:rPr>
                      <m:t>=</m:t>
                    </m:r>
                    <m:r>
                      <a:rPr lang="en-US" altLang="zh-CN" sz="2400" i="1" dirty="0" smtClean="0">
                        <a:latin typeface="Cambria Math" panose="02040503050406030204" pitchFamily="18" charset="0"/>
                        <a:ea typeface="宋体" panose="02010600030101010101" pitchFamily="2" charset="-122"/>
                      </a:rPr>
                      <m:t>𝑝𝑜𝑙𝑦</m:t>
                    </m:r>
                    <m:r>
                      <a:rPr lang="zh-CN" altLang="en-US" sz="2400" i="1" dirty="0" smtClean="0">
                        <a:latin typeface="Cambria Math" panose="02040503050406030204" pitchFamily="18" charset="0"/>
                        <a:ea typeface="宋体" panose="02010600030101010101" pitchFamily="2" charset="-122"/>
                      </a:rPr>
                      <m:t>（</m:t>
                    </m:r>
                    <m:r>
                      <a:rPr lang="en-US" altLang="zh-CN" sz="2400" i="1" dirty="0" smtClean="0">
                        <a:latin typeface="Cambria Math" panose="02040503050406030204" pitchFamily="18" charset="0"/>
                        <a:ea typeface="宋体" panose="02010600030101010101" pitchFamily="2" charset="-122"/>
                      </a:rPr>
                      <m:t>𝜆</m:t>
                    </m:r>
                    <m:r>
                      <a:rPr lang="zh-CN" altLang="en-US" sz="2400" i="1" dirty="0" smtClean="0">
                        <a:latin typeface="Cambria Math" panose="02040503050406030204" pitchFamily="18" charset="0"/>
                        <a:ea typeface="宋体" panose="02010600030101010101" pitchFamily="2" charset="-122"/>
                      </a:rPr>
                      <m:t>）</m:t>
                    </m:r>
                    <m:r>
                      <a:rPr lang="zh-CN" altLang="en-US" sz="2400" i="1" dirty="0">
                        <a:latin typeface="Cambria Math" panose="02040503050406030204" pitchFamily="18" charset="0"/>
                        <a:ea typeface="宋体" panose="02010600030101010101" pitchFamily="2" charset="-122"/>
                      </a:rPr>
                      <m:t>，</m:t>
                    </m:r>
                  </m:oMath>
                </a14:m>
                <a:r>
                  <a:rPr lang="zh-CN" altLang="en-US" sz="2400" dirty="0">
                    <a:latin typeface="宋体" panose="02010600030101010101" pitchFamily="2" charset="-122"/>
                    <a:ea typeface="宋体" panose="02010600030101010101" pitchFamily="2" charset="-122"/>
                  </a:rPr>
                  <a:t>陷门</a:t>
                </a:r>
                <a:r>
                  <a:rPr lang="zh-CN" altLang="en-US" sz="2400" dirty="0" smtClean="0">
                    <a:latin typeface="宋体" panose="02010600030101010101" pitchFamily="2" charset="-122"/>
                    <a:ea typeface="宋体" panose="02010600030101010101" pitchFamily="2" charset="-122"/>
                  </a:rPr>
                  <a:t>的所有者可以根据需要对新元素进行身份验证，而无需预先计算或重新计算所有其他叶子。</a:t>
                </a:r>
                <a:endParaRPr lang="en-US" altLang="zh-CN" sz="2400" dirty="0" smtClean="0">
                  <a:latin typeface="宋体" panose="02010600030101010101" pitchFamily="2" charset="-122"/>
                  <a:ea typeface="宋体" panose="02010600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718458" y="1293223"/>
                <a:ext cx="10580914" cy="4883740"/>
              </a:xfrm>
              <a:blipFill rotWithShape="1">
                <a:blip r:embed="rId1"/>
                <a:stretch>
                  <a:fillRect l="-806" t="-1748"/>
                </a:stretch>
              </a:blipFill>
            </p:spPr>
            <p:txBody>
              <a:bodyPr/>
              <a:lstStyle/>
              <a:p>
                <a:r>
                  <a:rPr lang="zh-CN" altLang="en-US">
                    <a:noFill/>
                  </a:rPr>
                  <a:t> </a:t>
                </a:r>
                <a:endParaRPr lang="zh-CN" altLang="en-US">
                  <a:noFill/>
                </a:endParaRPr>
              </a:p>
            </p:txBody>
          </p:sp>
        </mc:Fallback>
      </mc:AlternateContent>
      <p:cxnSp>
        <p:nvCxnSpPr>
          <p:cNvPr id="7" name="直接连接符 6"/>
          <p:cNvCxnSpPr/>
          <p:nvPr/>
        </p:nvCxnSpPr>
        <p:spPr>
          <a:xfrm>
            <a:off x="1186089" y="1030288"/>
            <a:ext cx="10426791" cy="0"/>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10110651" y="507068"/>
            <a:ext cx="1841863" cy="523220"/>
          </a:xfrm>
          <a:prstGeom prst="rect">
            <a:avLst/>
          </a:prstGeom>
          <a:noFill/>
        </p:spPr>
        <p:txBody>
          <a:bodyPr wrap="square" rtlCol="0">
            <a:spAutoFit/>
          </a:bodyPr>
          <a:lstStyle/>
          <a:p>
            <a:r>
              <a:rPr lang="en-US" altLang="zh-CN" sz="2800" b="1" dirty="0" smtClean="0">
                <a:latin typeface="宋体" panose="02010600030101010101" pitchFamily="2" charset="-122"/>
                <a:ea typeface="宋体" panose="02010600030101010101" pitchFamily="2" charset="-122"/>
              </a:rPr>
              <a:t>CAT</a:t>
            </a:r>
            <a:r>
              <a:rPr lang="zh-CN" altLang="en-US" sz="2800" b="1" dirty="0" smtClean="0">
                <a:latin typeface="宋体" panose="02010600030101010101" pitchFamily="2" charset="-122"/>
                <a:ea typeface="宋体" panose="02010600030101010101" pitchFamily="2" charset="-122"/>
              </a:rPr>
              <a:t>概念</a:t>
            </a:r>
            <a:endParaRPr lang="zh-CN" altLang="en-US" sz="2800" b="1" dirty="0">
              <a:latin typeface="新宋体" panose="02010609030101010101" pitchFamily="49" charset="-122"/>
              <a:ea typeface="新宋体" panose="02010609030101010101" pitchFamily="49" charset="-122"/>
            </a:endParaRPr>
          </a:p>
        </p:txBody>
      </p:sp>
      <p:pic>
        <p:nvPicPr>
          <p:cNvPr id="2" name="图片 1"/>
          <p:cNvPicPr>
            <a:picLocks noChangeAspect="1"/>
          </p:cNvPicPr>
          <p:nvPr/>
        </p:nvPicPr>
        <p:blipFill>
          <a:blip r:embed="rId2"/>
          <a:stretch>
            <a:fillRect/>
          </a:stretch>
        </p:blipFill>
        <p:spPr>
          <a:xfrm>
            <a:off x="1892087" y="2834640"/>
            <a:ext cx="8505947" cy="3605257"/>
          </a:xfrm>
          <a:prstGeom prst="rect">
            <a:avLst/>
          </a:prstGeom>
        </p:spPr>
      </p:pic>
      <p:grpSp>
        <p:nvGrpSpPr>
          <p:cNvPr id="6" name="组合 5"/>
          <p:cNvGrpSpPr/>
          <p:nvPr/>
        </p:nvGrpSpPr>
        <p:grpSpPr>
          <a:xfrm>
            <a:off x="133350" y="156210"/>
            <a:ext cx="3607435" cy="873760"/>
            <a:chOff x="820" y="783"/>
            <a:chExt cx="5681" cy="1376"/>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10" name="文本框 9"/>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718458" y="1293223"/>
                <a:ext cx="10802982" cy="4883740"/>
              </a:xfrm>
            </p:spPr>
            <p:txBody>
              <a:bodyPr>
                <a:normAutofit/>
              </a:bodyPr>
              <a:lstStyle/>
              <a:p>
                <a:r>
                  <a:rPr lang="zh-CN" altLang="en-US" sz="2400" dirty="0" smtClean="0">
                    <a:latin typeface="宋体" panose="02010600030101010101" pitchFamily="2" charset="-122"/>
                    <a:ea typeface="宋体" panose="02010600030101010101" pitchFamily="2" charset="-122"/>
                  </a:rPr>
                  <a:t>一</a:t>
                </a:r>
                <a:r>
                  <a:rPr lang="zh-CN" altLang="en-US" sz="2400" dirty="0">
                    <a:latin typeface="宋体" panose="02010600030101010101" pitchFamily="2" charset="-122"/>
                    <a:ea typeface="宋体" panose="02010600030101010101" pitchFamily="2" charset="-122"/>
                  </a:rPr>
                  <a:t>个 </a:t>
                </a:r>
                <a:r>
                  <a:rPr lang="en-US" altLang="zh-CN" sz="2400" dirty="0">
                    <a:latin typeface="宋体" panose="02010600030101010101" pitchFamily="2" charset="-122"/>
                    <a:ea typeface="宋体" panose="02010600030101010101" pitchFamily="2" charset="-122"/>
                  </a:rPr>
                  <a:t>CAT </a:t>
                </a:r>
                <a:r>
                  <a:rPr lang="zh-CN" altLang="en-US" sz="2400" dirty="0">
                    <a:latin typeface="宋体" panose="02010600030101010101" pitchFamily="2" charset="-122"/>
                    <a:ea typeface="宋体" panose="02010600030101010101" pitchFamily="2" charset="-122"/>
                  </a:rPr>
                  <a:t>由下述三个 </a:t>
                </a:r>
                <a:r>
                  <a:rPr lang="en-US" altLang="zh-CN" sz="2400" dirty="0">
                    <a:latin typeface="宋体" panose="02010600030101010101" pitchFamily="2" charset="-122"/>
                    <a:ea typeface="宋体" panose="02010600030101010101" pitchFamily="2" charset="-122"/>
                  </a:rPr>
                  <a:t>PPT </a:t>
                </a:r>
                <a:r>
                  <a:rPr lang="zh-CN" altLang="en-US" sz="2400" dirty="0">
                    <a:latin typeface="宋体" panose="02010600030101010101" pitchFamily="2" charset="-122"/>
                    <a:ea typeface="宋体" panose="02010600030101010101" pitchFamily="2" charset="-122"/>
                  </a:rPr>
                  <a:t>算法构成： </a:t>
                </a:r>
                <a:endParaRPr lang="zh-CN" altLang="en-US" sz="2400" dirty="0" smtClean="0">
                  <a:latin typeface="宋体" panose="02010600030101010101" pitchFamily="2" charset="-122"/>
                  <a:ea typeface="宋体" panose="02010600030101010101" pitchFamily="2" charset="-122"/>
                </a:endParaRPr>
              </a:p>
              <a:p>
                <a14:m>
                  <m:oMath xmlns:m="http://schemas.openxmlformats.org/officeDocument/2006/math">
                    <m:r>
                      <a:rPr lang="en-US" altLang="zh-CN" sz="2400" b="1" i="1" dirty="0" smtClean="0">
                        <a:latin typeface="Cambria Math" panose="02040503050406030204" pitchFamily="18" charset="0"/>
                        <a:ea typeface="宋体" panose="02010600030101010101" pitchFamily="2" charset="-122"/>
                      </a:rPr>
                      <m:t>𝒄𝒂𝒕𝑮𝒆𝒏</m:t>
                    </m:r>
                    <m:r>
                      <a:rPr lang="en-US" altLang="zh-CN" sz="2400" b="1" i="1" dirty="0" smtClean="0">
                        <a:latin typeface="Cambria Math" panose="02040503050406030204" pitchFamily="18" charset="0"/>
                        <a:ea typeface="宋体" panose="02010600030101010101" pitchFamily="2" charset="-122"/>
                      </a:rPr>
                      <m:t>( </m:t>
                    </m:r>
                    <m:sSup>
                      <m:sSupPr>
                        <m:ctrlPr>
                          <a:rPr lang="en-US" altLang="zh-CN" sz="2400" b="1" i="1" dirty="0" smtClean="0">
                            <a:latin typeface="Cambria Math" panose="02040503050406030204" pitchFamily="18" charset="0"/>
                            <a:ea typeface="宋体" panose="02010600030101010101" pitchFamily="2" charset="-122"/>
                          </a:rPr>
                        </m:ctrlPr>
                      </m:sSupPr>
                      <m:e>
                        <m:r>
                          <a:rPr lang="en-US" altLang="zh-CN" sz="2400" b="1" i="1" dirty="0" smtClean="0">
                            <a:latin typeface="Cambria Math" panose="02040503050406030204" pitchFamily="18" charset="0"/>
                            <a:ea typeface="宋体" panose="02010600030101010101" pitchFamily="2" charset="-122"/>
                          </a:rPr>
                          <m:t>𝟏</m:t>
                        </m:r>
                      </m:e>
                      <m:sup>
                        <m:r>
                          <a:rPr lang="en-US" altLang="zh-CN" sz="2400" b="1" i="1" dirty="0" smtClean="0">
                            <a:latin typeface="Cambria Math" panose="02040503050406030204" pitchFamily="18" charset="0"/>
                            <a:ea typeface="宋体" panose="02010600030101010101" pitchFamily="2" charset="-122"/>
                          </a:rPr>
                          <m:t>𝝀</m:t>
                        </m:r>
                      </m:sup>
                    </m:sSup>
                    <m:r>
                      <a:rPr lang="en-US" altLang="zh-CN" sz="2400" b="1" i="1" dirty="0">
                        <a:latin typeface="Cambria Math" panose="02040503050406030204" pitchFamily="18" charset="0"/>
                        <a:ea typeface="宋体" panose="02010600030101010101" pitchFamily="2" charset="-122"/>
                      </a:rPr>
                      <m:t>, </m:t>
                    </m:r>
                    <m:r>
                      <a:rPr lang="en-US" altLang="zh-CN" sz="2400" b="1" i="1" dirty="0">
                        <a:latin typeface="Cambria Math" panose="02040503050406030204" pitchFamily="18" charset="0"/>
                        <a:ea typeface="宋体" panose="02010600030101010101" pitchFamily="2" charset="-122"/>
                      </a:rPr>
                      <m:t>𝑫</m:t>
                    </m:r>
                    <m:r>
                      <a:rPr lang="en-US" altLang="zh-CN" sz="2400" b="1" i="1" dirty="0">
                        <a:latin typeface="Cambria Math" panose="02040503050406030204" pitchFamily="18" charset="0"/>
                        <a:ea typeface="宋体" panose="02010600030101010101" pitchFamily="2" charset="-122"/>
                      </a:rPr>
                      <m:t>) </m:t>
                    </m:r>
                  </m:oMath>
                </a14:m>
                <a:r>
                  <a:rPr lang="zh-CN" altLang="en-US" sz="2400" dirty="0">
                    <a:latin typeface="宋体" panose="02010600030101010101" pitchFamily="2" charset="-122"/>
                    <a:ea typeface="宋体" panose="02010600030101010101" pitchFamily="2" charset="-122"/>
                  </a:rPr>
                  <a:t>：该算法输入一个安全</a:t>
                </a:r>
                <a:r>
                  <a:rPr lang="zh-CN" altLang="en-US" sz="2400" dirty="0" smtClean="0">
                    <a:latin typeface="宋体" panose="02010600030101010101" pitchFamily="2" charset="-122"/>
                    <a:ea typeface="宋体" panose="02010600030101010101" pitchFamily="2" charset="-122"/>
                  </a:rPr>
                  <a:t>参数</a:t>
                </a:r>
                <a:r>
                  <a:rPr lang="en-US" altLang="zh-CN" sz="2400" i="1" dirty="0" smtClean="0">
                    <a:latin typeface="Times New Roman" panose="02020603050405020304" pitchFamily="18" charset="0"/>
                    <a:ea typeface="宋体" panose="02010600030101010101" pitchFamily="2" charset="-122"/>
                    <a:cs typeface="Times New Roman" panose="02020603050405020304" pitchFamily="18" charset="0"/>
                  </a:rPr>
                  <a:t>λ</a:t>
                </a:r>
                <a:r>
                  <a:rPr lang="zh-CN" altLang="en-US" sz="2400" dirty="0" smtClean="0">
                    <a:latin typeface="宋体" panose="02010600030101010101" pitchFamily="2" charset="-122"/>
                    <a:ea typeface="宋体" panose="02010600030101010101" pitchFamily="2" charset="-122"/>
                  </a:rPr>
                  <a:t>和</a:t>
                </a:r>
                <a:r>
                  <a:rPr lang="zh-CN" altLang="en-US" sz="2400" dirty="0">
                    <a:latin typeface="宋体" panose="02010600030101010101" pitchFamily="2" charset="-122"/>
                    <a:ea typeface="宋体" panose="02010600030101010101" pitchFamily="2" charset="-122"/>
                  </a:rPr>
                  <a:t>二叉树的</a:t>
                </a:r>
                <a:r>
                  <a:rPr lang="zh-CN" altLang="en-US" sz="2400" dirty="0" smtClean="0">
                    <a:solidFill>
                      <a:srgbClr val="FF0000"/>
                    </a:solidFill>
                    <a:latin typeface="宋体" panose="02010600030101010101" pitchFamily="2" charset="-122"/>
                    <a:ea typeface="宋体" panose="02010600030101010101" pitchFamily="2" charset="-122"/>
                  </a:rPr>
                  <a:t>深度</a:t>
                </a:r>
                <a:r>
                  <a:rPr lang="en-US" altLang="zh-CN" sz="2400" i="1" dirty="0" smtClean="0">
                    <a:solidFill>
                      <a:srgbClr val="FF0000"/>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2400" dirty="0" smtClean="0">
                    <a:latin typeface="宋体" panose="02010600030101010101" pitchFamily="2" charset="-122"/>
                    <a:ea typeface="宋体" panose="02010600030101010101" pitchFamily="2" charset="-122"/>
                  </a:rPr>
                  <a:t>，输出</a:t>
                </a:r>
                <a:r>
                  <a:rPr lang="zh-CN" altLang="en-US" sz="2400" dirty="0">
                    <a:latin typeface="宋体" panose="02010600030101010101" pitchFamily="2" charset="-122"/>
                    <a:ea typeface="宋体" panose="02010600030101010101" pitchFamily="2" charset="-122"/>
                  </a:rPr>
                  <a:t>一个私钥 </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cs typeface="Times New Roman" panose="02020603050405020304" pitchFamily="18" charset="0"/>
                      </a:rPr>
                      <m:t>𝑠𝑝</m:t>
                    </m:r>
                  </m:oMath>
                </a14:m>
                <a:r>
                  <a:rPr lang="zh-CN" altLang="en-US" sz="2400" dirty="0" smtClean="0">
                    <a:latin typeface="宋体" panose="02010600030101010101" pitchFamily="2" charset="-122"/>
                    <a:ea typeface="宋体" panose="02010600030101010101" pitchFamily="2" charset="-122"/>
                  </a:rPr>
                  <a:t>和</a:t>
                </a:r>
                <a:r>
                  <a:rPr lang="zh-CN" altLang="en-US" sz="2400" dirty="0">
                    <a:latin typeface="宋体" panose="02010600030101010101" pitchFamily="2" charset="-122"/>
                    <a:ea typeface="宋体" panose="02010600030101010101" pitchFamily="2" charset="-122"/>
                  </a:rPr>
                  <a:t>验证</a:t>
                </a:r>
                <a:r>
                  <a:rPr lang="zh-CN" altLang="en-US" sz="2400" dirty="0" smtClean="0">
                    <a:latin typeface="宋体" panose="02010600030101010101" pitchFamily="2" charset="-122"/>
                    <a:ea typeface="宋体" panose="02010600030101010101" pitchFamily="2" charset="-122"/>
                  </a:rPr>
                  <a:t>密钥</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cs typeface="Times New Roman" panose="02020603050405020304" pitchFamily="18" charset="0"/>
                      </a:rPr>
                      <m:t>𝑣𝑝</m:t>
                    </m:r>
                  </m:oMath>
                </a14:m>
                <a:r>
                  <a:rPr lang="zh-CN" altLang="en-US" sz="2400" dirty="0">
                    <a:latin typeface="宋体" panose="02010600030101010101" pitchFamily="2" charset="-122"/>
                    <a:ea typeface="宋体" panose="02010600030101010101" pitchFamily="2" charset="-122"/>
                  </a:rPr>
                  <a:t>。 </a:t>
                </a:r>
                <a:endParaRPr lang="zh-CN" altLang="en-US" sz="2400" dirty="0" smtClean="0">
                  <a:latin typeface="宋体" panose="02010600030101010101" pitchFamily="2" charset="-122"/>
                  <a:ea typeface="宋体" panose="02010600030101010101" pitchFamily="2" charset="-122"/>
                </a:endParaRPr>
              </a:p>
              <a:p>
                <a14:m>
                  <m:oMath xmlns:m="http://schemas.openxmlformats.org/officeDocument/2006/math">
                    <m:r>
                      <a:rPr lang="en-US" altLang="zh-CN" sz="2400" b="1" i="1" dirty="0" smtClean="0">
                        <a:latin typeface="Cambria Math" panose="02040503050406030204" pitchFamily="18" charset="0"/>
                        <a:ea typeface="宋体" panose="02010600030101010101" pitchFamily="2" charset="-122"/>
                        <a:cs typeface="Times New Roman" panose="02020603050405020304" pitchFamily="18" charset="0"/>
                      </a:rPr>
                      <m:t>𝒂𝒅𝒅𝑳𝒆𝒂𝒇</m:t>
                    </m:r>
                    <m:r>
                      <a:rPr lang="en-US" altLang="zh-CN" sz="2400" b="1" i="1"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dirty="0" smtClean="0">
                        <a:latin typeface="Cambria Math" panose="02040503050406030204" pitchFamily="18" charset="0"/>
                        <a:ea typeface="宋体" panose="02010600030101010101" pitchFamily="2" charset="-122"/>
                        <a:cs typeface="Times New Roman" panose="02020603050405020304" pitchFamily="18" charset="0"/>
                      </a:rPr>
                      <m:t>𝒔𝒑</m:t>
                    </m:r>
                    <m:r>
                      <a:rPr lang="en-US" altLang="zh-CN" sz="2400" b="1" i="1" dirty="0">
                        <a:latin typeface="Cambria Math" panose="02040503050406030204" pitchFamily="18" charset="0"/>
                        <a:ea typeface="宋体" panose="02010600030101010101" pitchFamily="2" charset="-122"/>
                        <a:cs typeface="Times New Roman" panose="02020603050405020304" pitchFamily="18" charset="0"/>
                      </a:rPr>
                      <m:t>, ℓ)</m:t>
                    </m:r>
                  </m:oMath>
                </a14:m>
                <a:r>
                  <a:rPr lang="zh-CN" altLang="en-US" sz="2400" dirty="0">
                    <a:latin typeface="宋体" panose="02010600030101010101" pitchFamily="2" charset="-122"/>
                    <a:ea typeface="宋体" panose="02010600030101010101" pitchFamily="2" charset="-122"/>
                  </a:rPr>
                  <a:t>：该算法输入私</a:t>
                </a:r>
                <a:r>
                  <a:rPr lang="zh-CN" altLang="en-US" sz="2400" dirty="0" smtClean="0">
                    <a:latin typeface="宋体" panose="02010600030101010101" pitchFamily="2" charset="-122"/>
                    <a:ea typeface="宋体" panose="02010600030101010101" pitchFamily="2" charset="-122"/>
                  </a:rPr>
                  <a:t>钥</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cs typeface="Times New Roman" panose="02020603050405020304" pitchFamily="18" charset="0"/>
                      </a:rPr>
                      <m:t>𝑠𝑝</m:t>
                    </m:r>
                  </m:oMath>
                </a14:m>
                <a:r>
                  <a:rPr lang="zh-CN" altLang="en-US" sz="2400" dirty="0" smtClean="0">
                    <a:latin typeface="宋体" panose="02010600030101010101" pitchFamily="2" charset="-122"/>
                    <a:ea typeface="宋体" panose="02010600030101010101" pitchFamily="2" charset="-122"/>
                  </a:rPr>
                  <a:t>和</a:t>
                </a:r>
                <a:r>
                  <a:rPr lang="zh-CN" altLang="en-US" sz="2400" dirty="0">
                    <a:latin typeface="宋体" panose="02010600030101010101" pitchFamily="2" charset="-122"/>
                    <a:ea typeface="宋体" panose="02010600030101010101" pitchFamily="2" charset="-122"/>
                  </a:rPr>
                  <a:t>一个叶子点（数据</a:t>
                </a:r>
                <a:r>
                  <a:rPr lang="zh-CN" altLang="en-US" sz="2400" dirty="0" smtClean="0">
                    <a:latin typeface="宋体" panose="02010600030101010101" pitchFamily="2" charset="-122"/>
                    <a:ea typeface="宋体" panose="02010600030101010101" pitchFamily="2" charset="-122"/>
                  </a:rPr>
                  <a:t>块内容</a:t>
                </a:r>
                <a:r>
                  <a:rPr lang="zh-CN" altLang="en-US" sz="2400" dirty="0">
                    <a:latin typeface="宋体" panose="02010600030101010101" pitchFamily="2" charset="-122"/>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rPr>
                  <a:t>ℓ </a:t>
                </a:r>
                <a:r>
                  <a:rPr lang="zh-CN" altLang="en-US" sz="2400" i="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rPr>
                  <a:t>L</a:t>
                </a:r>
                <a:r>
                  <a:rPr lang="zh-CN" altLang="en-US" sz="2400" dirty="0">
                    <a:latin typeface="宋体" panose="02010600030101010101" pitchFamily="2" charset="-122"/>
                    <a:ea typeface="宋体" panose="02010600030101010101" pitchFamily="2" charset="-122"/>
                  </a:rPr>
                  <a:t>，输出一个新</a:t>
                </a:r>
                <a:r>
                  <a:rPr lang="zh-CN" altLang="en-US" sz="2400" dirty="0" smtClean="0">
                    <a:latin typeface="宋体" panose="02010600030101010101" pitchFamily="2" charset="-122"/>
                    <a:ea typeface="宋体" panose="02010600030101010101" pitchFamily="2" charset="-122"/>
                  </a:rPr>
                  <a:t>的</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私</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钥 </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cs typeface="Times New Roman" panose="02020603050405020304" pitchFamily="18" charset="0"/>
                      </a:rPr>
                      <m:t>𝑠𝑝</m:t>
                    </m:r>
                    <m:r>
                      <a:rPr lang="en-US" altLang="zh-CN" sz="2400" i="1" dirty="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400" dirty="0">
                    <a:latin typeface="宋体" panose="02010600030101010101" pitchFamily="2" charset="-122"/>
                    <a:ea typeface="宋体" panose="02010600030101010101" pitchFamily="2" charset="-122"/>
                  </a:rPr>
                  <a:t>，</a:t>
                </a:r>
                <a:r>
                  <a:rPr lang="en-US" altLang="zh-CN" sz="2400" i="1" dirty="0">
                    <a:latin typeface="Times New Roman" panose="02020603050405020304" pitchFamily="18" charset="0"/>
                    <a:ea typeface="宋体" panose="02010600030101010101" pitchFamily="2" charset="-122"/>
                    <a:cs typeface="Times New Roman" panose="02020603050405020304" pitchFamily="18" charset="0"/>
                  </a:rPr>
                  <a:t>ℓ</a:t>
                </a:r>
                <a:r>
                  <a:rPr lang="en-US" altLang="zh-CN" sz="2400" i="1"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在树中的</a:t>
                </a:r>
                <a:r>
                  <a:rPr lang="zh-CN" altLang="en-US" sz="2400" dirty="0" smtClean="0">
                    <a:latin typeface="宋体" panose="02010600030101010101" pitchFamily="2" charset="-122"/>
                    <a:ea typeface="宋体" panose="02010600030101010101" pitchFamily="2" charset="-122"/>
                  </a:rPr>
                  <a:t>标号</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cs typeface="Times New Roman" panose="02020603050405020304" pitchFamily="18" charset="0"/>
                      </a:rPr>
                      <m:t>𝑖</m:t>
                    </m:r>
                  </m:oMath>
                </a14:m>
                <a:r>
                  <a:rPr lang="zh-CN" altLang="en-US" sz="2400" dirty="0" smtClean="0">
                    <a:latin typeface="宋体" panose="02010600030101010101" pitchFamily="2" charset="-122"/>
                    <a:ea typeface="宋体" panose="02010600030101010101" pitchFamily="2" charset="-122"/>
                  </a:rPr>
                  <a:t>和认证路径</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cs typeface="Times New Roman" panose="02020603050405020304" pitchFamily="18" charset="0"/>
                      </a:rPr>
                      <m:t>𝑎𝑢𝑡h</m:t>
                    </m:r>
                  </m:oMath>
                </a14:m>
                <a:r>
                  <a:rPr lang="zh-CN" altLang="en-US" sz="2400" dirty="0" smtClean="0">
                    <a:latin typeface="宋体" panose="02010600030101010101" pitchFamily="2" charset="-122"/>
                    <a:ea typeface="宋体" panose="02010600030101010101" pitchFamily="2" charset="-122"/>
                  </a:rPr>
                  <a:t>。 </a:t>
                </a:r>
              </a:p>
              <a:p>
                <a14:m>
                  <m:oMath xmlns:m="http://schemas.openxmlformats.org/officeDocument/2006/math">
                    <m:r>
                      <a:rPr lang="en-US" altLang="zh-CN" sz="2400" b="1" i="1" dirty="0" smtClean="0">
                        <a:latin typeface="Cambria Math" panose="02040503050406030204" pitchFamily="18" charset="0"/>
                        <a:ea typeface="宋体" panose="02010600030101010101" pitchFamily="2" charset="-122"/>
                        <a:cs typeface="Times New Roman" panose="02020603050405020304" pitchFamily="18" charset="0"/>
                      </a:rPr>
                      <m:t>𝒄𝒂𝒕𝑽𝒓𝒇𝒚</m:t>
                    </m:r>
                    <m:r>
                      <a:rPr lang="en-US" altLang="zh-CN" sz="2400" b="1" i="1"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dirty="0" smtClean="0">
                        <a:latin typeface="Cambria Math" panose="02040503050406030204" pitchFamily="18" charset="0"/>
                        <a:ea typeface="宋体" panose="02010600030101010101" pitchFamily="2" charset="-122"/>
                        <a:cs typeface="Times New Roman" panose="02020603050405020304" pitchFamily="18" charset="0"/>
                      </a:rPr>
                      <m:t>𝒗𝒑</m:t>
                    </m:r>
                    <m:r>
                      <a:rPr lang="en-US" altLang="zh-CN" sz="2400" b="1" i="1" dirty="0">
                        <a:latin typeface="Cambria Math" panose="02040503050406030204" pitchFamily="18" charset="0"/>
                        <a:ea typeface="宋体" panose="02010600030101010101" pitchFamily="2" charset="-122"/>
                        <a:cs typeface="Times New Roman" panose="02020603050405020304" pitchFamily="18" charset="0"/>
                      </a:rPr>
                      <m:t>, </m:t>
                    </m:r>
                    <m:r>
                      <a:rPr lang="en-US" altLang="zh-CN" sz="2400" b="1" i="1" dirty="0" smtClean="0">
                        <a:latin typeface="Cambria Math" panose="02040503050406030204" pitchFamily="18" charset="0"/>
                        <a:ea typeface="宋体" panose="02010600030101010101" pitchFamily="2" charset="-122"/>
                        <a:cs typeface="Times New Roman" panose="02020603050405020304" pitchFamily="18" charset="0"/>
                      </a:rPr>
                      <m:t>𝒊</m:t>
                    </m:r>
                    <m:r>
                      <a:rPr lang="en-US" altLang="zh-CN" sz="2400" b="1" i="1" dirty="0">
                        <a:latin typeface="Cambria Math" panose="02040503050406030204" pitchFamily="18" charset="0"/>
                        <a:ea typeface="宋体" panose="02010600030101010101" pitchFamily="2" charset="-122"/>
                        <a:cs typeface="Times New Roman" panose="02020603050405020304" pitchFamily="18" charset="0"/>
                      </a:rPr>
                      <m:t> ℓ, </m:t>
                    </m:r>
                    <m:r>
                      <a:rPr lang="en-US" altLang="zh-CN" sz="2400" b="1" i="1" dirty="0" smtClean="0">
                        <a:latin typeface="Cambria Math" panose="02040503050406030204" pitchFamily="18" charset="0"/>
                        <a:ea typeface="宋体" panose="02010600030101010101" pitchFamily="2" charset="-122"/>
                        <a:cs typeface="Times New Roman" panose="02020603050405020304" pitchFamily="18" charset="0"/>
                      </a:rPr>
                      <m:t>𝒂𝒖𝒕𝒉</m:t>
                    </m:r>
                    <m:r>
                      <a:rPr lang="en-US" altLang="zh-CN" sz="2400" b="1" i="1" dirty="0">
                        <a:latin typeface="Cambria Math" panose="02040503050406030204" pitchFamily="18" charset="0"/>
                        <a:ea typeface="宋体" panose="02010600030101010101" pitchFamily="2" charset="-122"/>
                        <a:cs typeface="Times New Roman" panose="02020603050405020304" pitchFamily="18" charset="0"/>
                      </a:rPr>
                      <m:t>)</m:t>
                    </m:r>
                    <m:r>
                      <a:rPr lang="zh-CN" altLang="en-US" sz="2400" i="1" dirty="0">
                        <a:latin typeface="Cambria Math" panose="02040503050406030204" pitchFamily="18" charset="0"/>
                        <a:ea typeface="宋体" panose="02010600030101010101" pitchFamily="2" charset="-122"/>
                      </a:rPr>
                      <m:t>：</m:t>
                    </m:r>
                  </m:oMath>
                </a14:m>
                <a:r>
                  <a:rPr lang="zh-CN" altLang="en-US" sz="2400" dirty="0">
                    <a:latin typeface="宋体" panose="02010600030101010101" pitchFamily="2" charset="-122"/>
                    <a:ea typeface="宋体" panose="02010600030101010101" pitchFamily="2" charset="-122"/>
                  </a:rPr>
                  <a:t>该算法输入验证</a:t>
                </a:r>
                <a:r>
                  <a:rPr lang="zh-CN" altLang="en-US" sz="2400" dirty="0" smtClean="0">
                    <a:latin typeface="宋体" panose="02010600030101010101" pitchFamily="2" charset="-122"/>
                    <a:ea typeface="宋体" panose="02010600030101010101" pitchFamily="2" charset="-122"/>
                  </a:rPr>
                  <a:t>密钥</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cs typeface="Times New Roman" panose="02020603050405020304" pitchFamily="18" charset="0"/>
                      </a:rPr>
                      <m:t>𝑣𝑝</m:t>
                    </m:r>
                  </m:oMath>
                </a14:m>
                <a:r>
                  <a:rPr lang="zh-CN" altLang="en-US" sz="2400" dirty="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标号</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cs typeface="Times New Roman" panose="02020603050405020304" pitchFamily="18" charset="0"/>
                      </a:rPr>
                      <m:t>𝑖</m:t>
                    </m:r>
                  </m:oMath>
                </a14:m>
                <a:r>
                  <a:rPr lang="zh-CN" altLang="en-US" sz="2400" dirty="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叶子点</a:t>
                </a:r>
                <a:r>
                  <a:rPr lang="en-US" altLang="zh-CN" sz="2400" i="1" dirty="0" smtClean="0">
                    <a:latin typeface="Times New Roman" panose="02020603050405020304" pitchFamily="18" charset="0"/>
                    <a:ea typeface="宋体" panose="02010600030101010101" pitchFamily="2" charset="-122"/>
                    <a:cs typeface="Times New Roman" panose="02020603050405020304" pitchFamily="18" charset="0"/>
                  </a:rPr>
                  <a:t>ℓ </a:t>
                </a:r>
                <a:r>
                  <a:rPr lang="zh-CN" altLang="en-US" sz="2400" dirty="0">
                    <a:latin typeface="宋体" panose="02010600030101010101" pitchFamily="2" charset="-122"/>
                    <a:ea typeface="宋体" panose="02010600030101010101" pitchFamily="2" charset="-122"/>
                  </a:rPr>
                  <a:t>和认证路径 </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cs typeface="Times New Roman" panose="02020603050405020304" pitchFamily="18" charset="0"/>
                      </a:rPr>
                      <m:t>𝑎𝑢𝑡h</m:t>
                    </m:r>
                  </m:oMath>
                </a14:m>
                <a:r>
                  <a:rPr lang="zh-CN" altLang="en-US" sz="2400" dirty="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当且仅当</a:t>
                </a:r>
                <a:r>
                  <a:rPr lang="en-US" altLang="zh-CN" sz="2400" i="1" dirty="0" smtClean="0">
                    <a:latin typeface="Times New Roman" panose="02020603050405020304" pitchFamily="18" charset="0"/>
                    <a:ea typeface="宋体" panose="02010600030101010101" pitchFamily="2" charset="-122"/>
                    <a:cs typeface="Times New Roman" panose="02020603050405020304" pitchFamily="18" charset="0"/>
                  </a:rPr>
                  <a:t>ℓ</a:t>
                </a:r>
                <a:r>
                  <a:rPr lang="zh-CN" altLang="en-US" sz="2400" dirty="0" smtClean="0">
                    <a:latin typeface="宋体" panose="02010600030101010101" pitchFamily="2" charset="-122"/>
                    <a:ea typeface="宋体" panose="02010600030101010101" pitchFamily="2" charset="-122"/>
                  </a:rPr>
                  <a:t>是</a:t>
                </a:r>
                <a:r>
                  <a:rPr lang="zh-CN" altLang="en-US" sz="2400" dirty="0">
                    <a:latin typeface="宋体" panose="02010600030101010101" pitchFamily="2" charset="-122"/>
                    <a:ea typeface="宋体" panose="02010600030101010101" pitchFamily="2" charset="-122"/>
                  </a:rPr>
                  <a:t>树的</a:t>
                </a:r>
                <a:r>
                  <a:rPr lang="zh-CN" altLang="en-US" sz="2400" dirty="0" smtClean="0">
                    <a:latin typeface="宋体" panose="02010600030101010101" pitchFamily="2" charset="-122"/>
                    <a:ea typeface="宋体" panose="02010600030101010101" pitchFamily="2" charset="-122"/>
                  </a:rPr>
                  <a:t>第</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cs typeface="Times New Roman" panose="02020603050405020304" pitchFamily="18" charset="0"/>
                      </a:rPr>
                      <m:t>𝑖</m:t>
                    </m:r>
                  </m:oMath>
                </a14:m>
                <a:r>
                  <a:rPr lang="zh-CN" altLang="en-US" sz="2400" dirty="0" smtClean="0">
                    <a:latin typeface="宋体" panose="02010600030101010101" pitchFamily="2" charset="-122"/>
                    <a:ea typeface="宋体" panose="02010600030101010101" pitchFamily="2" charset="-122"/>
                  </a:rPr>
                  <a:t>个</a:t>
                </a:r>
                <a:r>
                  <a:rPr lang="zh-CN" altLang="en-US" sz="2400" dirty="0">
                    <a:latin typeface="宋体" panose="02010600030101010101" pitchFamily="2" charset="-122"/>
                    <a:ea typeface="宋体" panose="02010600030101010101" pitchFamily="2" charset="-122"/>
                  </a:rPr>
                  <a:t>叶子</a:t>
                </a:r>
                <a:r>
                  <a:rPr lang="zh-CN" altLang="en-US" sz="2400" dirty="0" smtClean="0">
                    <a:latin typeface="宋体" panose="02010600030101010101" pitchFamily="2" charset="-122"/>
                    <a:ea typeface="宋体" panose="02010600030101010101" pitchFamily="2" charset="-122"/>
                  </a:rPr>
                  <a:t>点时</a:t>
                </a:r>
                <a:r>
                  <a:rPr lang="zh-CN" altLang="en-US" sz="2400" dirty="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输出</a:t>
                </a:r>
                <a:r>
                  <a:rPr lang="en-US" altLang="zh-CN" sz="2400" dirty="0" smtClean="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，否则</a:t>
                </a:r>
                <a:r>
                  <a:rPr lang="zh-CN" altLang="en-US" sz="2400" dirty="0" smtClean="0">
                    <a:latin typeface="宋体" panose="02010600030101010101" pitchFamily="2" charset="-122"/>
                    <a:ea typeface="宋体" panose="02010600030101010101" pitchFamily="2" charset="-122"/>
                  </a:rPr>
                  <a:t>输出</a:t>
                </a:r>
                <a:r>
                  <a:rPr lang="en-US" altLang="zh-CN" sz="2400" dirty="0" smtClean="0">
                    <a:latin typeface="宋体" panose="02010600030101010101" pitchFamily="2" charset="-122"/>
                    <a:ea typeface="宋体" panose="02010600030101010101" pitchFamily="2" charset="-122"/>
                  </a:rPr>
                  <a:t>0</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marL="0" indent="0">
                  <a:buNone/>
                </a:pPr>
                <a:endParaRPr lang="en-US" altLang="zh-CN" sz="2400" dirty="0" smtClean="0">
                  <a:latin typeface="宋体" panose="02010600030101010101" pitchFamily="2" charset="-122"/>
                  <a:ea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rPr>
                  <a:t> </a:t>
                </a:r>
                <a:r>
                  <a:rPr lang="en-US" altLang="zh-CN" sz="2400" dirty="0" smtClean="0">
                    <a:latin typeface="宋体" panose="02010600030101010101" pitchFamily="2" charset="-122"/>
                    <a:ea typeface="宋体" panose="02010600030101010101" pitchFamily="2" charset="-122"/>
                  </a:rPr>
                  <a:t>  CAT </a:t>
                </a:r>
                <a:r>
                  <a:rPr lang="zh-CN" altLang="en-US" sz="2400" dirty="0">
                    <a:latin typeface="宋体" panose="02010600030101010101" pitchFamily="2" charset="-122"/>
                    <a:ea typeface="宋体" panose="02010600030101010101" pitchFamily="2" charset="-122"/>
                  </a:rPr>
                  <a:t>的完备性（</a:t>
                </a:r>
                <a:r>
                  <a:rPr lang="zh-CN" altLang="en-US" sz="2400" dirty="0">
                    <a:solidFill>
                      <a:srgbClr val="FF0000"/>
                    </a:solidFill>
                    <a:latin typeface="宋体" panose="02010600030101010101" pitchFamily="2" charset="-122"/>
                    <a:ea typeface="宋体" panose="02010600030101010101" pitchFamily="2" charset="-122"/>
                  </a:rPr>
                  <a:t>正确性</a:t>
                </a:r>
                <a:r>
                  <a:rPr lang="zh-CN" altLang="en-US" sz="2400" dirty="0">
                    <a:latin typeface="宋体" panose="02010600030101010101" pitchFamily="2" charset="-122"/>
                    <a:ea typeface="宋体" panose="02010600030101010101" pitchFamily="2" charset="-122"/>
                  </a:rPr>
                  <a:t>）：对任意的 </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m:t>
                    </m:r>
                    <m:r>
                      <a:rPr lang="en-US" altLang="zh-CN" sz="2400" i="1" dirty="0" smtClean="0">
                        <a:latin typeface="Cambria Math" panose="02040503050406030204" pitchFamily="18" charset="0"/>
                        <a:ea typeface="宋体" panose="02010600030101010101" pitchFamily="2" charset="-122"/>
                      </a:rPr>
                      <m:t>𝑠𝑝</m:t>
                    </m:r>
                    <m:r>
                      <a:rPr lang="en-US" altLang="zh-CN" sz="2400" i="1" dirty="0" smtClean="0">
                        <a:latin typeface="Cambria Math" panose="02040503050406030204" pitchFamily="18" charset="0"/>
                        <a:ea typeface="宋体" panose="02010600030101010101" pitchFamily="2" charset="-122"/>
                      </a:rPr>
                      <m:t>, </m:t>
                    </m:r>
                    <m:r>
                      <a:rPr lang="en-US" altLang="zh-CN" sz="2400" i="1" dirty="0" smtClean="0">
                        <a:latin typeface="Cambria Math" panose="02040503050406030204" pitchFamily="18" charset="0"/>
                        <a:ea typeface="宋体" panose="02010600030101010101" pitchFamily="2" charset="-122"/>
                      </a:rPr>
                      <m:t>𝑣𝑝</m:t>
                    </m:r>
                    <m:r>
                      <a:rPr lang="en-US" altLang="zh-CN" sz="2400" i="1" dirty="0" smtClean="0">
                        <a:latin typeface="Cambria Math" panose="02040503050406030204" pitchFamily="18" charset="0"/>
                        <a:ea typeface="宋体" panose="02010600030101010101" pitchFamily="2" charset="-122"/>
                      </a:rPr>
                      <m:t>) ← </m:t>
                    </m:r>
                    <m:r>
                      <a:rPr lang="en-US" altLang="zh-CN" sz="2400" i="1" dirty="0" smtClean="0">
                        <a:latin typeface="Cambria Math" panose="02040503050406030204" pitchFamily="18" charset="0"/>
                        <a:ea typeface="宋体" panose="02010600030101010101" pitchFamily="2" charset="-122"/>
                      </a:rPr>
                      <m:t>𝑐𝑎𝑡𝐺𝑒𝑛</m:t>
                    </m:r>
                    <m:r>
                      <a:rPr lang="en-US" altLang="zh-CN" sz="2400" i="1" dirty="0" smtClean="0">
                        <a:latin typeface="Cambria Math" panose="02040503050406030204" pitchFamily="18" charset="0"/>
                        <a:ea typeface="宋体" panose="02010600030101010101" pitchFamily="2" charset="-122"/>
                      </a:rPr>
                      <m:t> </m:t>
                    </m:r>
                    <m:r>
                      <a:rPr lang="zh-CN" altLang="en-US" sz="2400" i="1" dirty="0" smtClean="0">
                        <a:latin typeface="Cambria Math" panose="02040503050406030204" pitchFamily="18" charset="0"/>
                        <a:ea typeface="宋体" panose="02010600030101010101" pitchFamily="2" charset="-122"/>
                      </a:rPr>
                      <m:t>（</m:t>
                    </m:r>
                    <m:sSup>
                      <m:sSupPr>
                        <m:ctrlPr>
                          <a:rPr lang="en-US" altLang="zh-CN" sz="2400" i="1" dirty="0" smtClean="0">
                            <a:latin typeface="Cambria Math" panose="02040503050406030204" pitchFamily="18" charset="0"/>
                            <a:ea typeface="宋体" panose="02010600030101010101" pitchFamily="2" charset="-122"/>
                          </a:rPr>
                        </m:ctrlPr>
                      </m:sSupPr>
                      <m:e>
                        <m:r>
                          <a:rPr lang="en-US" altLang="zh-CN" sz="2400" b="0" i="1" dirty="0" smtClean="0">
                            <a:latin typeface="Cambria Math" panose="02040503050406030204" pitchFamily="18" charset="0"/>
                            <a:ea typeface="宋体" panose="02010600030101010101" pitchFamily="2" charset="-122"/>
                          </a:rPr>
                          <m:t>1</m:t>
                        </m:r>
                      </m:e>
                      <m:sup>
                        <m:r>
                          <m:rPr>
                            <m:sty m:val="p"/>
                          </m:rPr>
                          <a:rPr lang="el-GR" altLang="zh-CN" sz="2400" i="1" dirty="0" smtClean="0">
                            <a:latin typeface="Cambria Math" panose="02040503050406030204" pitchFamily="18" charset="0"/>
                            <a:ea typeface="宋体" panose="02010600030101010101" pitchFamily="2" charset="-122"/>
                          </a:rPr>
                          <m:t>λ</m:t>
                        </m:r>
                      </m:sup>
                    </m:sSup>
                    <m:r>
                      <a:rPr lang="el-GR" altLang="zh-CN" sz="2400" i="1" dirty="0" smtClean="0">
                        <a:latin typeface="Cambria Math" panose="02040503050406030204" pitchFamily="18" charset="0"/>
                        <a:ea typeface="宋体" panose="02010600030101010101" pitchFamily="2" charset="-122"/>
                      </a:rPr>
                      <m:t> </m:t>
                    </m:r>
                    <m:r>
                      <a:rPr lang="en-US" altLang="zh-CN" sz="2400" b="0" i="1" dirty="0" smtClean="0">
                        <a:latin typeface="Cambria Math" panose="02040503050406030204" pitchFamily="18" charset="0"/>
                        <a:ea typeface="宋体" panose="02010600030101010101" pitchFamily="2" charset="-122"/>
                      </a:rPr>
                      <m:t>,</m:t>
                    </m:r>
                    <m:r>
                      <a:rPr lang="en-US" altLang="zh-CN" sz="2400" i="1" dirty="0" smtClean="0">
                        <a:latin typeface="Cambria Math" panose="02040503050406030204" pitchFamily="18" charset="0"/>
                        <a:ea typeface="宋体" panose="02010600030101010101" pitchFamily="2" charset="-122"/>
                      </a:rPr>
                      <m:t>𝐷</m:t>
                    </m:r>
                    <m:r>
                      <a:rPr lang="en-US" altLang="zh-CN" sz="2400" i="1" dirty="0" smtClean="0">
                        <a:latin typeface="Cambria Math" panose="02040503050406030204" pitchFamily="18" charset="0"/>
                        <a:ea typeface="宋体" panose="02010600030101010101" pitchFamily="2" charset="-122"/>
                      </a:rPr>
                      <m:t>)</m:t>
                    </m:r>
                  </m:oMath>
                </a14:m>
                <a:r>
                  <a:rPr lang="zh-CN" altLang="en-US" sz="2400" dirty="0" smtClean="0">
                    <a:latin typeface="宋体" panose="02010600030101010101" pitchFamily="2" charset="-122"/>
                    <a:ea typeface="宋体" panose="02010600030101010101" pitchFamily="2" charset="-122"/>
                  </a:rPr>
                  <a:t>，任意</a:t>
                </a:r>
                <a:r>
                  <a:rPr lang="zh-CN" altLang="en-US" sz="2400" dirty="0">
                    <a:latin typeface="宋体" panose="02010600030101010101" pitchFamily="2" charset="-122"/>
                    <a:ea typeface="宋体" panose="02010600030101010101" pitchFamily="2" charset="-122"/>
                  </a:rPr>
                  <a:t>的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ℓ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L</a:t>
                </a:r>
                <a:r>
                  <a:rPr lang="zh-CN" altLang="en-US" sz="2400" dirty="0">
                    <a:latin typeface="宋体" panose="02010600030101010101" pitchFamily="2" charset="-122"/>
                    <a:ea typeface="宋体" panose="02010600030101010101" pitchFamily="2" charset="-122"/>
                  </a:rPr>
                  <a:t>，均</a:t>
                </a:r>
                <a:r>
                  <a:rPr lang="zh-CN" altLang="en-US" sz="2400" dirty="0" smtClean="0">
                    <a:latin typeface="宋体" panose="02010600030101010101" pitchFamily="2" charset="-122"/>
                    <a:ea typeface="宋体" panose="02010600030101010101" pitchFamily="2" charset="-122"/>
                  </a:rPr>
                  <a:t>成立</a:t>
                </a:r>
                <a:r>
                  <a:rPr lang="zh-CN" altLang="en-US" sz="2400" dirty="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若 </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m:t>
                    </m:r>
                    <m:r>
                      <a:rPr lang="en-US" altLang="zh-CN" sz="2400" b="0" i="1" dirty="0" smtClean="0">
                        <a:latin typeface="Cambria Math" panose="02040503050406030204" pitchFamily="18" charset="0"/>
                        <a:ea typeface="宋体" panose="02010600030101010101" pitchFamily="2" charset="-122"/>
                      </a:rPr>
                      <m:t>𝑠𝑝</m:t>
                    </m:r>
                    <m:r>
                      <a:rPr lang="en-US" altLang="zh-CN" sz="2400" i="1" dirty="0" smtClean="0">
                        <a:latin typeface="Cambria Math" panose="02040503050406030204" pitchFamily="18" charset="0"/>
                        <a:ea typeface="宋体" panose="02010600030101010101" pitchFamily="2" charset="-122"/>
                      </a:rPr>
                      <m:t>′, </m:t>
                    </m:r>
                    <m:r>
                      <a:rPr lang="en-US" altLang="zh-CN" sz="2400" i="1" dirty="0" smtClean="0">
                        <a:latin typeface="Cambria Math" panose="02040503050406030204" pitchFamily="18" charset="0"/>
                        <a:ea typeface="宋体" panose="02010600030101010101" pitchFamily="2" charset="-122"/>
                      </a:rPr>
                      <m:t>𝑖</m:t>
                    </m:r>
                    <m:r>
                      <a:rPr lang="en-US" altLang="zh-CN" sz="2400" i="1" dirty="0" smtClean="0">
                        <a:latin typeface="Cambria Math" panose="02040503050406030204" pitchFamily="18" charset="0"/>
                        <a:ea typeface="宋体" panose="02010600030101010101" pitchFamily="2" charset="-122"/>
                      </a:rPr>
                      <m:t>, </m:t>
                    </m:r>
                    <m:r>
                      <a:rPr lang="en-US" altLang="zh-CN" sz="2400" i="1" dirty="0" smtClean="0">
                        <a:latin typeface="Cambria Math" panose="02040503050406030204" pitchFamily="18" charset="0"/>
                        <a:ea typeface="宋体" panose="02010600030101010101" pitchFamily="2" charset="-122"/>
                      </a:rPr>
                      <m:t>𝑎𝑢𝑡h</m:t>
                    </m:r>
                    <m:r>
                      <a:rPr lang="en-US" altLang="zh-CN" sz="2400" i="1" dirty="0" smtClean="0">
                        <a:latin typeface="Cambria Math" panose="02040503050406030204" pitchFamily="18" charset="0"/>
                        <a:ea typeface="宋体" panose="02010600030101010101" pitchFamily="2" charset="-122"/>
                      </a:rPr>
                      <m:t>) ← </m:t>
                    </m:r>
                    <m:r>
                      <a:rPr lang="en-US" altLang="zh-CN" sz="2400" i="1" dirty="0" smtClean="0">
                        <a:latin typeface="Cambria Math" panose="02040503050406030204" pitchFamily="18" charset="0"/>
                        <a:ea typeface="宋体" panose="02010600030101010101" pitchFamily="2" charset="-122"/>
                      </a:rPr>
                      <m:t>𝑎𝑑𝑑𝐿𝑒𝑎𝑓</m:t>
                    </m:r>
                    <m:r>
                      <a:rPr lang="en-US" altLang="zh-CN" sz="2400" i="1" dirty="0" smtClean="0">
                        <a:latin typeface="Cambria Math" panose="02040503050406030204" pitchFamily="18" charset="0"/>
                        <a:ea typeface="宋体" panose="02010600030101010101" pitchFamily="2" charset="-122"/>
                      </a:rPr>
                      <m:t>(</m:t>
                    </m:r>
                    <m:r>
                      <a:rPr lang="en-US" altLang="zh-CN" sz="2400" i="1" dirty="0" smtClean="0">
                        <a:latin typeface="Cambria Math" panose="02040503050406030204" pitchFamily="18" charset="0"/>
                        <a:ea typeface="宋体" panose="02010600030101010101" pitchFamily="2" charset="-122"/>
                      </a:rPr>
                      <m:t>𝑠𝑝</m:t>
                    </m:r>
                    <m:r>
                      <a:rPr lang="en-US" altLang="zh-CN" sz="2400" i="1" dirty="0" smtClean="0">
                        <a:latin typeface="Cambria Math" panose="02040503050406030204" pitchFamily="18" charset="0"/>
                        <a:ea typeface="宋体" panose="02010600030101010101" pitchFamily="2" charset="-122"/>
                      </a:rPr>
                      <m:t>, ℓ)</m:t>
                    </m:r>
                    <m:r>
                      <a:rPr lang="zh-CN" altLang="en-US" sz="2400" i="1" dirty="0">
                        <a:latin typeface="Cambria Math" panose="02040503050406030204" pitchFamily="18" charset="0"/>
                        <a:ea typeface="宋体" panose="02010600030101010101" pitchFamily="2" charset="-122"/>
                      </a:rPr>
                      <m:t>，</m:t>
                    </m:r>
                  </m:oMath>
                </a14:m>
                <a:r>
                  <a:rPr lang="zh-CN" altLang="en-US" sz="2400" dirty="0">
                    <a:latin typeface="宋体" panose="02010600030101010101" pitchFamily="2" charset="-122"/>
                    <a:ea typeface="宋体" panose="02010600030101010101" pitchFamily="2" charset="-122"/>
                  </a:rPr>
                  <a:t>则 </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𝑐𝑎𝑡𝑉𝑟𝑓𝑦</m:t>
                    </m:r>
                    <m:r>
                      <a:rPr lang="en-US" altLang="zh-CN" sz="2400" i="1" dirty="0">
                        <a:latin typeface="Cambria Math" panose="02040503050406030204" pitchFamily="18" charset="0"/>
                        <a:ea typeface="宋体" panose="02010600030101010101" pitchFamily="2" charset="-122"/>
                      </a:rPr>
                      <m:t>(</m:t>
                    </m:r>
                    <m:r>
                      <a:rPr lang="en-US" altLang="zh-CN" sz="2400" b="0" i="1" dirty="0" smtClean="0">
                        <a:latin typeface="Cambria Math" panose="02040503050406030204" pitchFamily="18" charset="0"/>
                        <a:ea typeface="宋体" panose="02010600030101010101" pitchFamily="2" charset="-122"/>
                      </a:rPr>
                      <m:t>𝑣𝑝</m:t>
                    </m:r>
                    <m:r>
                      <a:rPr lang="en-US" altLang="zh-CN" sz="2400" i="1" dirty="0">
                        <a:latin typeface="Cambria Math" panose="02040503050406030204" pitchFamily="18" charset="0"/>
                        <a:ea typeface="宋体" panose="02010600030101010101" pitchFamily="2" charset="-122"/>
                      </a:rPr>
                      <m:t>, </m:t>
                    </m:r>
                    <m:r>
                      <a:rPr lang="en-US" altLang="zh-CN" sz="2400" b="0" i="1" dirty="0" smtClean="0">
                        <a:latin typeface="Cambria Math" panose="02040503050406030204" pitchFamily="18" charset="0"/>
                        <a:ea typeface="宋体" panose="02010600030101010101" pitchFamily="2" charset="-122"/>
                      </a:rPr>
                      <m:t>𝑖</m:t>
                    </m:r>
                    <m:r>
                      <a:rPr lang="en-US" altLang="zh-CN" sz="2400" i="1" dirty="0">
                        <a:latin typeface="Cambria Math" panose="02040503050406030204" pitchFamily="18" charset="0"/>
                        <a:ea typeface="宋体" panose="02010600030101010101" pitchFamily="2" charset="-122"/>
                      </a:rPr>
                      <m:t>, ℓ, </m:t>
                    </m:r>
                    <m:r>
                      <a:rPr lang="en-US" altLang="zh-CN" sz="2400" b="0" i="1" dirty="0" smtClean="0">
                        <a:latin typeface="Cambria Math" panose="02040503050406030204" pitchFamily="18" charset="0"/>
                        <a:ea typeface="宋体" panose="02010600030101010101" pitchFamily="2" charset="-122"/>
                      </a:rPr>
                      <m:t>𝑎𝑢𝑡h</m:t>
                    </m:r>
                    <m:r>
                      <a:rPr lang="en-US" altLang="zh-CN" sz="2400" i="1" dirty="0">
                        <a:latin typeface="Cambria Math" panose="02040503050406030204" pitchFamily="18" charset="0"/>
                        <a:ea typeface="宋体" panose="02010600030101010101" pitchFamily="2" charset="-122"/>
                      </a:rPr>
                      <m:t>) = 1</m:t>
                    </m:r>
                  </m:oMath>
                </a14:m>
                <a:endParaRPr lang="zh-CN" altLang="en-US" sz="2400" dirty="0">
                  <a:latin typeface="宋体" panose="02010600030101010101" pitchFamily="2" charset="-122"/>
                  <a:ea typeface="宋体" panose="02010600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718458" y="1293223"/>
                <a:ext cx="10802982" cy="4883740"/>
              </a:xfrm>
              <a:blipFill rotWithShape="1">
                <a:blip r:embed="rId1"/>
                <a:stretch>
                  <a:fillRect l="-903" t="-1748" r="-677"/>
                </a:stretch>
              </a:blipFill>
            </p:spPr>
            <p:txBody>
              <a:bodyPr/>
              <a:lstStyle/>
              <a:p>
                <a:r>
                  <a:rPr lang="zh-CN" altLang="en-US">
                    <a:noFill/>
                  </a:rPr>
                  <a:t> </a:t>
                </a:r>
                <a:endParaRPr lang="zh-CN" altLang="en-US">
                  <a:noFill/>
                </a:endParaRPr>
              </a:p>
            </p:txBody>
          </p:sp>
        </mc:Fallback>
      </mc:AlternateContent>
      <p:cxnSp>
        <p:nvCxnSpPr>
          <p:cNvPr id="7" name="直接连接符 6"/>
          <p:cNvCxnSpPr/>
          <p:nvPr/>
        </p:nvCxnSpPr>
        <p:spPr>
          <a:xfrm>
            <a:off x="1186089" y="1030288"/>
            <a:ext cx="10426791" cy="0"/>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9052561" y="507068"/>
            <a:ext cx="2899954" cy="523220"/>
          </a:xfrm>
          <a:prstGeom prst="rect">
            <a:avLst/>
          </a:prstGeom>
          <a:noFill/>
        </p:spPr>
        <p:txBody>
          <a:bodyPr wrap="square" rtlCol="0">
            <a:spAutoFit/>
          </a:bodyPr>
          <a:lstStyle/>
          <a:p>
            <a:r>
              <a:rPr lang="en-US" altLang="zh-CN" sz="2800" b="1" dirty="0" smtClean="0">
                <a:latin typeface="宋体" panose="02010600030101010101" pitchFamily="2" charset="-122"/>
                <a:ea typeface="宋体" panose="02010600030101010101" pitchFamily="2" charset="-122"/>
              </a:rPr>
              <a:t>CAT</a:t>
            </a:r>
            <a:r>
              <a:rPr lang="zh-CN" altLang="en-US" sz="2800" b="1" dirty="0" smtClean="0">
                <a:latin typeface="宋体" panose="02010600030101010101" pitchFamily="2" charset="-122"/>
                <a:ea typeface="宋体" panose="02010600030101010101" pitchFamily="2" charset="-122"/>
              </a:rPr>
              <a:t>的形式化定义</a:t>
            </a:r>
            <a:endParaRPr lang="zh-CN" altLang="en-US" sz="2800" b="1" dirty="0">
              <a:latin typeface="新宋体" panose="02010609030101010101" pitchFamily="49" charset="-122"/>
              <a:ea typeface="新宋体" panose="02010609030101010101" pitchFamily="49" charset="-122"/>
            </a:endParaRPr>
          </a:p>
        </p:txBody>
      </p:sp>
      <p:grpSp>
        <p:nvGrpSpPr>
          <p:cNvPr id="2" name="组合 1"/>
          <p:cNvGrpSpPr/>
          <p:nvPr/>
        </p:nvGrpSpPr>
        <p:grpSpPr>
          <a:xfrm>
            <a:off x="94615" y="156210"/>
            <a:ext cx="3607435" cy="873760"/>
            <a:chOff x="820" y="783"/>
            <a:chExt cx="5681" cy="1376"/>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8" name="文本框 7"/>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718458" y="1293223"/>
                <a:ext cx="10580914" cy="4883740"/>
              </a:xfrm>
            </p:spPr>
            <p:txBody>
              <a:bodyPr>
                <a:normAutofit/>
              </a:bodyPr>
              <a:lstStyle/>
              <a:p>
                <a:r>
                  <a:rPr lang="zh-CN" altLang="en-US" sz="2400" dirty="0" smtClean="0">
                    <a:solidFill>
                      <a:srgbClr val="FF0000"/>
                    </a:solidFill>
                    <a:latin typeface="宋体" panose="02010600030101010101" pitchFamily="2" charset="-122"/>
                    <a:ea typeface="宋体" panose="02010600030101010101" pitchFamily="2" charset="-122"/>
                  </a:rPr>
                  <a:t>结构保持性</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cs typeface="Times New Roman" panose="02020603050405020304" pitchFamily="18" charset="0"/>
                      </a:rPr>
                      <m:t>𝑆𝑡𝑟𝑢𝑐𝑡𝑢𝑟𝑒</m:t>
                    </m:r>
                    <m:r>
                      <a:rPr lang="en-US" altLang="zh-CN" sz="2400" i="1"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dirty="0" smtClean="0">
                        <a:latin typeface="Cambria Math" panose="02040503050406030204" pitchFamily="18" charset="0"/>
                        <a:ea typeface="宋体" panose="02010600030101010101" pitchFamily="2" charset="-122"/>
                        <a:cs typeface="Times New Roman" panose="02020603050405020304" pitchFamily="18" charset="0"/>
                      </a:rPr>
                      <m:t>𝑃𝑟𝑒𝑠𝑒𝑟𝑣𝑖𝑛𝑔</m:t>
                    </m:r>
                  </m:oMath>
                </a14:m>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rPr>
                  <a:t>： </a:t>
                </a:r>
                <a:endParaRPr lang="en-US" altLang="zh-CN" sz="2400" dirty="0" smtClean="0">
                  <a:latin typeface="宋体" panose="02010600030101010101" pitchFamily="2" charset="-122"/>
                  <a:ea typeface="宋体" panose="02010600030101010101" pitchFamily="2" charset="-122"/>
                </a:endParaRPr>
              </a:p>
              <a:p>
                <a:r>
                  <a:rPr lang="zh-CN" altLang="en-US" sz="2400" dirty="0" smtClean="0">
                    <a:latin typeface="宋体" panose="02010600030101010101" pitchFamily="2" charset="-122"/>
                    <a:ea typeface="宋体" panose="02010600030101010101" pitchFamily="2" charset="-122"/>
                  </a:rPr>
                  <a:t>挑战者生成一个密钥对</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dirty="0" smtClean="0">
                        <a:latin typeface="Cambria Math" panose="02040503050406030204" pitchFamily="18" charset="0"/>
                        <a:ea typeface="宋体" panose="02010600030101010101" pitchFamily="2" charset="-122"/>
                        <a:cs typeface="Times New Roman" panose="02020603050405020304" pitchFamily="18" charset="0"/>
                      </a:rPr>
                      <m:t>𝑠𝑝</m:t>
                    </m:r>
                    <m:r>
                      <a:rPr lang="zh-CN" altLang="en-US" sz="2400" i="1"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dirty="0" smtClean="0">
                        <a:latin typeface="Cambria Math" panose="02040503050406030204" pitchFamily="18" charset="0"/>
                        <a:ea typeface="宋体" panose="02010600030101010101" pitchFamily="2" charset="-122"/>
                        <a:cs typeface="Times New Roman" panose="02020603050405020304" pitchFamily="18" charset="0"/>
                      </a:rPr>
                      <m:t>𝑣𝑝</m:t>
                    </m:r>
                    <m:r>
                      <a:rPr lang="en-US" altLang="zh-CN" sz="2400" i="1" dirty="0"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400" dirty="0" smtClean="0">
                    <a:latin typeface="宋体" panose="02010600030101010101" pitchFamily="2" charset="-122"/>
                    <a:ea typeface="宋体" panose="02010600030101010101" pitchFamily="2" charset="-122"/>
                  </a:rPr>
                  <a:t>，并将验证密钥</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cs typeface="Times New Roman" panose="02020603050405020304" pitchFamily="18" charset="0"/>
                      </a:rPr>
                      <m:t>𝑣𝑝</m:t>
                    </m:r>
                  </m:oMath>
                </a14:m>
                <a:r>
                  <a:rPr lang="zh-CN" altLang="en-US" sz="2400" dirty="0" smtClean="0">
                    <a:latin typeface="宋体" panose="02010600030101010101" pitchFamily="2" charset="-122"/>
                    <a:ea typeface="宋体" panose="02010600030101010101" pitchFamily="2" charset="-122"/>
                  </a:rPr>
                  <a:t>交给对手</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a:t>
                </a:r>
                <a:r>
                  <a:rPr lang="zh-CN" altLang="en-US" sz="2400" dirty="0" smtClean="0">
                    <a:latin typeface="宋体" panose="02010600030101010101" pitchFamily="2" charset="-122"/>
                    <a:ea typeface="宋体" panose="02010600030101010101" pitchFamily="2" charset="-122"/>
                  </a:rPr>
                  <a:t>。 然后，攻击者可以将</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q</a:t>
                </a:r>
                <a:r>
                  <a:rPr lang="zh-CN" altLang="en-US" sz="2400" dirty="0" smtClean="0">
                    <a:latin typeface="宋体" panose="02010600030101010101" pitchFamily="2" charset="-122"/>
                    <a:ea typeface="宋体" panose="02010600030101010101" pitchFamily="2" charset="-122"/>
                  </a:rPr>
                  <a:t>个叶子</a:t>
                </a: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rPr>
                        </m:ctrlPr>
                      </m:sSubPr>
                      <m:e>
                        <m:r>
                          <m:rPr>
                            <m:nor/>
                          </m:rPr>
                          <a:rPr lang="en-US" altLang="zh-CN" sz="2400" i="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m:t>ℓ</m:t>
                        </m:r>
                      </m:e>
                      <m:sub>
                        <m:r>
                          <a:rPr lang="en-US" altLang="zh-CN" sz="2400" b="0" i="1" smtClean="0">
                            <a:latin typeface="Cambria Math" panose="02040503050406030204" pitchFamily="18" charset="0"/>
                            <a:ea typeface="宋体" panose="02010600030101010101" pitchFamily="2" charset="-122"/>
                          </a:rPr>
                          <m:t>1</m:t>
                        </m:r>
                      </m:sub>
                    </m:sSub>
                    <m:r>
                      <a:rPr lang="en-US" altLang="zh-CN" sz="2400" b="0" i="1" smtClean="0">
                        <a:latin typeface="Cambria Math" panose="02040503050406030204" pitchFamily="18" charset="0"/>
                        <a:ea typeface="宋体" panose="02010600030101010101" pitchFamily="2" charset="-122"/>
                      </a:rPr>
                      <m:t>……</m:t>
                    </m:r>
                    <m:sSub>
                      <m:sSubPr>
                        <m:ctrlPr>
                          <a:rPr lang="en-US" altLang="zh-CN" sz="2400" i="1">
                            <a:solidFill>
                              <a:prstClr val="black"/>
                            </a:solidFill>
                            <a:latin typeface="Cambria Math" panose="02040503050406030204" pitchFamily="18" charset="0"/>
                            <a:ea typeface="宋体" panose="02010600030101010101" pitchFamily="2" charset="-122"/>
                          </a:rPr>
                        </m:ctrlPr>
                      </m:sSubPr>
                      <m:e>
                        <m:r>
                          <m:rPr>
                            <m:nor/>
                          </m:rPr>
                          <a:rPr lang="en-US" altLang="zh-CN" sz="2400" i="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m:t>ℓ</m:t>
                        </m:r>
                      </m:e>
                      <m:sub>
                        <m:r>
                          <a:rPr lang="en-US" altLang="zh-CN" sz="2400" b="0" i="1" dirty="0"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𝑞</m:t>
                        </m:r>
                        <m:r>
                          <a:rPr lang="en-US" altLang="zh-CN" sz="2400" b="0" i="1" dirty="0"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r>
                          <m:rPr>
                            <m:sty m:val="p"/>
                          </m:rPr>
                          <a:rPr lang="el-GR" altLang="zh-CN" sz="2400" b="0" i="1" dirty="0"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λ</m:t>
                        </m:r>
                        <m:r>
                          <a:rPr lang="en-US" altLang="zh-CN" sz="2400" b="0" i="1" dirty="0"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sub>
                    </m:sSub>
                  </m:oMath>
                </a14:m>
                <a:r>
                  <a:rPr lang="zh-CN" altLang="en-US" sz="2400" dirty="0" smtClean="0">
                    <a:latin typeface="宋体" panose="02010600030101010101" pitchFamily="2" charset="-122"/>
                    <a:ea typeface="宋体" panose="02010600030101010101" pitchFamily="2" charset="-122"/>
                  </a:rPr>
                  <a:t>发送给返回相应身份验证路径</a:t>
                </a:r>
                <a:r>
                  <a:rPr lang="en-US" altLang="zh-CN" sz="2400" dirty="0" smtClean="0">
                    <a:latin typeface="宋体" panose="02010600030101010101" pitchFamily="2" charset="-122"/>
                    <a:ea typeface="宋体" panose="02010600030101010101" pitchFamily="2" charset="-122"/>
                  </a:rPr>
                  <a:t>(</a:t>
                </a:r>
                <a14:m>
                  <m:oMath xmlns:m="http://schemas.openxmlformats.org/officeDocument/2006/math">
                    <m:sSub>
                      <m:sSubPr>
                        <m:ctrlPr>
                          <a:rPr lang="en-US" altLang="zh-CN" sz="2400" i="1" dirty="0" smtClean="0">
                            <a:latin typeface="Cambria Math" panose="02040503050406030204" pitchFamily="18" charset="0"/>
                            <a:ea typeface="宋体" panose="02010600030101010101" pitchFamily="2" charset="-122"/>
                          </a:rPr>
                        </m:ctrlPr>
                      </m:sSubPr>
                      <m:e>
                        <m:r>
                          <a:rPr lang="en-US" altLang="zh-CN" sz="2400" i="1" dirty="0" smtClean="0">
                            <a:latin typeface="Cambria Math" panose="02040503050406030204" pitchFamily="18" charset="0"/>
                            <a:ea typeface="宋体" panose="02010600030101010101" pitchFamily="2" charset="-122"/>
                          </a:rPr>
                          <m:t>𝑎𝑢𝑡h</m:t>
                        </m:r>
                      </m:e>
                      <m:sub>
                        <m:r>
                          <a:rPr lang="en-US" altLang="zh-CN" sz="2400" i="1" dirty="0" smtClean="0">
                            <a:latin typeface="Cambria Math" panose="02040503050406030204" pitchFamily="18" charset="0"/>
                            <a:ea typeface="宋体" panose="02010600030101010101" pitchFamily="2" charset="-122"/>
                          </a:rPr>
                          <m:t>1</m:t>
                        </m:r>
                      </m:sub>
                    </m:sSub>
                    <m:r>
                      <a:rPr lang="zh-CN" altLang="en-US" sz="2400" i="1" dirty="0" smtClean="0">
                        <a:latin typeface="Cambria Math" panose="02040503050406030204" pitchFamily="18" charset="0"/>
                        <a:ea typeface="宋体" panose="02010600030101010101" pitchFamily="2" charset="-122"/>
                      </a:rPr>
                      <m:t>、</m:t>
                    </m:r>
                    <m:r>
                      <a:rPr lang="en-US" altLang="zh-CN" sz="2400" i="1" dirty="0" smtClean="0">
                        <a:latin typeface="Cambria Math" panose="02040503050406030204" pitchFamily="18" charset="0"/>
                        <a:ea typeface="宋体" panose="02010600030101010101" pitchFamily="2" charset="-122"/>
                      </a:rPr>
                      <m:t>…</m:t>
                    </m:r>
                    <m:r>
                      <a:rPr lang="zh-CN" altLang="en-US" sz="2400" i="1" dirty="0" smtClean="0">
                        <a:latin typeface="Cambria Math" panose="02040503050406030204" pitchFamily="18" charset="0"/>
                        <a:ea typeface="宋体" panose="02010600030101010101" pitchFamily="2" charset="-122"/>
                      </a:rPr>
                      <m:t>、</m:t>
                    </m:r>
                    <m:sSub>
                      <m:sSubPr>
                        <m:ctrlPr>
                          <a:rPr lang="en-US" altLang="zh-CN" sz="2400" i="1" dirty="0" smtClean="0">
                            <a:latin typeface="Cambria Math" panose="02040503050406030204" pitchFamily="18" charset="0"/>
                            <a:ea typeface="宋体" panose="02010600030101010101" pitchFamily="2" charset="-122"/>
                          </a:rPr>
                        </m:ctrlPr>
                      </m:sSubPr>
                      <m:e>
                        <m:r>
                          <a:rPr lang="en-US" altLang="zh-CN" sz="2400" i="1" dirty="0" smtClean="0">
                            <a:latin typeface="Cambria Math" panose="02040503050406030204" pitchFamily="18" charset="0"/>
                            <a:ea typeface="宋体" panose="02010600030101010101" pitchFamily="2" charset="-122"/>
                          </a:rPr>
                          <m:t>𝑎𝑢𝑡h</m:t>
                        </m:r>
                      </m:e>
                      <m:sub>
                        <m:r>
                          <a:rPr lang="en-US" altLang="zh-CN" sz="2400" i="1" dirty="0" smtClean="0">
                            <a:latin typeface="Cambria Math" panose="02040503050406030204" pitchFamily="18" charset="0"/>
                            <a:ea typeface="宋体" panose="02010600030101010101" pitchFamily="2" charset="-122"/>
                          </a:rPr>
                          <m:t>𝑞</m:t>
                        </m:r>
                        <m:r>
                          <a:rPr lang="en-US" altLang="zh-CN" sz="2400" b="0" i="1" dirty="0" smtClean="0">
                            <a:latin typeface="Cambria Math" panose="02040503050406030204" pitchFamily="18" charset="0"/>
                            <a:ea typeface="宋体" panose="02010600030101010101" pitchFamily="2" charset="-122"/>
                          </a:rPr>
                          <m:t>(</m:t>
                        </m:r>
                        <m:r>
                          <a:rPr lang="en-US" altLang="zh-CN" sz="2400" i="1" dirty="0" smtClean="0">
                            <a:latin typeface="Cambria Math" panose="02040503050406030204" pitchFamily="18" charset="0"/>
                            <a:ea typeface="宋体" panose="02010600030101010101" pitchFamily="2" charset="-122"/>
                          </a:rPr>
                          <m:t>𝜆</m:t>
                        </m:r>
                        <m:r>
                          <a:rPr lang="en-US" altLang="zh-CN" sz="2400" i="1" dirty="0" smtClean="0">
                            <a:latin typeface="Cambria Math" panose="02040503050406030204" pitchFamily="18" charset="0"/>
                            <a:ea typeface="宋体" panose="02010600030101010101" pitchFamily="2" charset="-122"/>
                          </a:rPr>
                          <m:t>)</m:t>
                        </m:r>
                      </m:sub>
                    </m:sSub>
                  </m:oMath>
                </a14:m>
                <a:r>
                  <a:rPr lang="zh-CN" altLang="en-US" sz="2400" dirty="0" smtClean="0">
                    <a:latin typeface="宋体" panose="02010600030101010101" pitchFamily="2" charset="-122"/>
                    <a:ea typeface="宋体" panose="02010600030101010101" pitchFamily="2" charset="-122"/>
                  </a:rPr>
                  <a:t>）的挑战</a:t>
                </a:r>
                <a:r>
                  <a:rPr lang="zh-CN" altLang="en-US" sz="2400" dirty="0">
                    <a:latin typeface="宋体" panose="02010600030101010101" pitchFamily="2" charset="-122"/>
                    <a:ea typeface="宋体" panose="02010600030101010101" pitchFamily="2" charset="-122"/>
                  </a:rPr>
                  <a:t>者</a:t>
                </a:r>
                <a:r>
                  <a:rPr lang="zh-CN" altLang="en-US" sz="2400" dirty="0" smtClean="0">
                    <a:latin typeface="宋体" panose="02010600030101010101" pitchFamily="2" charset="-122"/>
                    <a:ea typeface="宋体" panose="02010600030101010101" pitchFamily="2" charset="-122"/>
                  </a:rPr>
                  <a:t>。然后，对手</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a:t>
                </a:r>
                <a:r>
                  <a:rPr lang="zh-CN" altLang="en-US" sz="2400" dirty="0" smtClean="0">
                    <a:latin typeface="宋体" panose="02010600030101010101" pitchFamily="2" charset="-122"/>
                    <a:ea typeface="宋体" panose="02010600030101010101" pitchFamily="2" charset="-122"/>
                  </a:rPr>
                  <a:t>试图打破</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CAT</a:t>
                </a:r>
                <a:r>
                  <a:rPr lang="zh-CN" altLang="en-US" sz="2400" dirty="0" smtClean="0">
                    <a:latin typeface="宋体" panose="02010600030101010101" pitchFamily="2" charset="-122"/>
                    <a:ea typeface="宋体" panose="02010600030101010101" pitchFamily="2" charset="-122"/>
                  </a:rPr>
                  <a:t>的结构，输出一个没有添加到树在特定位置的叶子。</a:t>
                </a:r>
                <a:endParaRPr lang="en-US" altLang="zh-CN" sz="2400" dirty="0" smtClean="0">
                  <a:latin typeface="宋体" panose="02010600030101010101" pitchFamily="2" charset="-122"/>
                  <a:ea typeface="宋体" panose="02010600030101010101" pitchFamily="2" charset="-122"/>
                </a:endParaRPr>
              </a:p>
              <a:p>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Setup</a:t>
                </a:r>
                <a:r>
                  <a:rPr lang="zh-CN" altLang="en-US" sz="2400" dirty="0" smtClean="0">
                    <a:latin typeface="宋体" panose="02010600030101010101" pitchFamily="2" charset="-122"/>
                    <a:ea typeface="宋体" panose="02010600030101010101" pitchFamily="2" charset="-122"/>
                  </a:rPr>
                  <a:t>：挑战者运行算法</a:t>
                </a:r>
                <a14:m>
                  <m:oMath xmlns:m="http://schemas.openxmlformats.org/officeDocument/2006/math">
                    <m:r>
                      <a:rPr lang="en-US" altLang="zh-CN" sz="2400" i="1" dirty="0">
                        <a:solidFill>
                          <a:prstClr val="black"/>
                        </a:solidFill>
                        <a:latin typeface="Cambria Math" panose="02040503050406030204" pitchFamily="18" charset="0"/>
                        <a:ea typeface="宋体" panose="02010600030101010101" pitchFamily="2" charset="-122"/>
                      </a:rPr>
                      <m:t>𝑐𝑎𝑡𝐺𝑒𝑛</m:t>
                    </m:r>
                    <m:r>
                      <a:rPr lang="en-US" altLang="zh-CN" sz="2400" i="1" dirty="0">
                        <a:solidFill>
                          <a:prstClr val="black"/>
                        </a:solidFill>
                        <a:latin typeface="Cambria Math" panose="02040503050406030204" pitchFamily="18" charset="0"/>
                        <a:ea typeface="宋体" panose="02010600030101010101" pitchFamily="2" charset="-122"/>
                      </a:rPr>
                      <m:t>( </m:t>
                    </m:r>
                    <m:sSup>
                      <m:sSupPr>
                        <m:ctrlPr>
                          <a:rPr lang="en-US" altLang="zh-CN" sz="2400" i="1" dirty="0">
                            <a:solidFill>
                              <a:prstClr val="black"/>
                            </a:solidFill>
                            <a:latin typeface="Cambria Math" panose="02040503050406030204" pitchFamily="18" charset="0"/>
                            <a:ea typeface="宋体" panose="02010600030101010101" pitchFamily="2" charset="-122"/>
                          </a:rPr>
                        </m:ctrlPr>
                      </m:sSupPr>
                      <m:e>
                        <m:r>
                          <a:rPr lang="en-US" altLang="zh-CN" sz="2400" i="1" dirty="0">
                            <a:solidFill>
                              <a:prstClr val="black"/>
                            </a:solidFill>
                            <a:latin typeface="Cambria Math" panose="02040503050406030204" pitchFamily="18" charset="0"/>
                            <a:ea typeface="宋体" panose="02010600030101010101" pitchFamily="2" charset="-122"/>
                          </a:rPr>
                          <m:t>1</m:t>
                        </m:r>
                      </m:e>
                      <m:sup>
                        <m:r>
                          <a:rPr lang="en-US" altLang="zh-CN" sz="2400" i="1" dirty="0">
                            <a:solidFill>
                              <a:prstClr val="black"/>
                            </a:solidFill>
                            <a:latin typeface="Cambria Math" panose="02040503050406030204" pitchFamily="18" charset="0"/>
                            <a:ea typeface="宋体" panose="02010600030101010101" pitchFamily="2" charset="-122"/>
                          </a:rPr>
                          <m:t>𝜆</m:t>
                        </m:r>
                      </m:sup>
                    </m:sSup>
                    <m:r>
                      <a:rPr lang="en-US" altLang="zh-CN" sz="2400" i="1" dirty="0">
                        <a:solidFill>
                          <a:prstClr val="black"/>
                        </a:solidFill>
                        <a:latin typeface="Cambria Math" panose="02040503050406030204" pitchFamily="18" charset="0"/>
                        <a:ea typeface="宋体" panose="02010600030101010101" pitchFamily="2" charset="-122"/>
                      </a:rPr>
                      <m:t>, </m:t>
                    </m:r>
                    <m:r>
                      <a:rPr lang="en-US" altLang="zh-CN" sz="2400" i="1" dirty="0">
                        <a:solidFill>
                          <a:prstClr val="black"/>
                        </a:solidFill>
                        <a:latin typeface="Cambria Math" panose="02040503050406030204" pitchFamily="18" charset="0"/>
                        <a:ea typeface="宋体" panose="02010600030101010101" pitchFamily="2" charset="-122"/>
                      </a:rPr>
                      <m:t>𝐷</m:t>
                    </m:r>
                    <m:r>
                      <a:rPr lang="en-US" altLang="zh-CN" sz="2400" i="1" dirty="0">
                        <a:solidFill>
                          <a:prstClr val="black"/>
                        </a:solidFill>
                        <a:latin typeface="Cambria Math" panose="02040503050406030204" pitchFamily="18" charset="0"/>
                        <a:ea typeface="宋体" panose="02010600030101010101" pitchFamily="2" charset="-122"/>
                      </a:rPr>
                      <m:t>)</m:t>
                    </m:r>
                  </m:oMath>
                </a14:m>
                <a:r>
                  <a:rPr lang="zh-CN" altLang="en-US" sz="2400" dirty="0" smtClean="0">
                    <a:latin typeface="宋体" panose="02010600030101010101" pitchFamily="2" charset="-122"/>
                    <a:ea typeface="宋体" panose="02010600030101010101" pitchFamily="2" charset="-122"/>
                  </a:rPr>
                  <a:t>来计算私钥</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cs typeface="Times New Roman" panose="02020603050405020304" pitchFamily="18" charset="0"/>
                      </a:rPr>
                      <m:t>𝑠𝑝</m:t>
                    </m:r>
                  </m:oMath>
                </a14:m>
                <a:r>
                  <a:rPr lang="zh-CN" altLang="en-US" sz="2400" dirty="0" smtClean="0">
                    <a:latin typeface="宋体" panose="02010600030101010101" pitchFamily="2" charset="-122"/>
                    <a:ea typeface="宋体" panose="02010600030101010101" pitchFamily="2" charset="-122"/>
                  </a:rPr>
                  <a:t>和验证密钥</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cs typeface="Times New Roman" panose="02020603050405020304" pitchFamily="18" charset="0"/>
                      </a:rPr>
                      <m:t>𝑣𝑝</m:t>
                    </m:r>
                  </m:oMath>
                </a14:m>
                <a:r>
                  <a:rPr lang="zh-CN" altLang="en-US" sz="2400" dirty="0" smtClean="0">
                    <a:latin typeface="宋体" panose="02010600030101010101" pitchFamily="2" charset="-122"/>
                    <a:ea typeface="宋体" panose="02010600030101010101" pitchFamily="2" charset="-122"/>
                  </a:rPr>
                  <a:t>。把</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cs typeface="Times New Roman" panose="02020603050405020304" pitchFamily="18" charset="0"/>
                      </a:rPr>
                      <m:t>𝑣𝑝</m:t>
                    </m:r>
                  </m:oMath>
                </a14:m>
                <a:r>
                  <a:rPr lang="zh-CN" altLang="en-US" sz="2400" dirty="0" smtClean="0">
                    <a:latin typeface="宋体" panose="02010600030101010101" pitchFamily="2" charset="-122"/>
                    <a:ea typeface="宋体" panose="02010600030101010101" pitchFamily="2" charset="-122"/>
                  </a:rPr>
                  <a:t>给对手</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a:t>
                </a:r>
              </a:p>
              <a:p>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Streaming</a:t>
                </a:r>
                <a:r>
                  <a:rPr lang="zh-CN" altLang="en-US" sz="2400" dirty="0" smtClean="0">
                    <a:latin typeface="宋体" panose="02010600030101010101" pitchFamily="2" charset="-122"/>
                    <a:ea typeface="宋体" panose="02010600030101010101" pitchFamily="2" charset="-122"/>
                  </a:rPr>
                  <a:t>：自适应地进行，攻击者</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a:t>
                </a:r>
                <a:r>
                  <a:rPr lang="zh-CN" altLang="en-US" sz="2400" dirty="0">
                    <a:latin typeface="宋体" panose="02010600030101010101" pitchFamily="2" charset="-122"/>
                    <a:ea typeface="宋体" panose="02010600030101010101" pitchFamily="2" charset="-122"/>
                  </a:rPr>
                  <a:t>将</a:t>
                </a:r>
                <a:r>
                  <a:rPr lang="zh-CN" altLang="en-US" sz="2400" dirty="0" smtClean="0">
                    <a:latin typeface="宋体" panose="02010600030101010101" pitchFamily="2" charset="-122"/>
                    <a:ea typeface="宋体" panose="02010600030101010101" pitchFamily="2" charset="-122"/>
                  </a:rPr>
                  <a:t>一片叶子</a:t>
                </a:r>
                <a:r>
                  <a:rPr lang="en-US" altLang="zh-CN" sz="2400" i="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ℓ </a:t>
                </a:r>
                <a:r>
                  <a:rPr lang="zh-CN" altLang="en-US" sz="2400" i="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i="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L</a:t>
                </a:r>
                <a:r>
                  <a:rPr lang="zh-CN" altLang="en-US" sz="2400" dirty="0" smtClean="0">
                    <a:latin typeface="宋体" panose="02010600030101010101" pitchFamily="2" charset="-122"/>
                    <a:ea typeface="宋体" panose="02010600030101010101" pitchFamily="2" charset="-122"/>
                  </a:rPr>
                  <a:t>给挑战者。挑战者计算</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m:t>
                    </m:r>
                    <m:r>
                      <a:rPr lang="en-US" altLang="zh-CN" sz="2400" i="1" dirty="0" smtClean="0">
                        <a:latin typeface="Cambria Math" panose="02040503050406030204" pitchFamily="18" charset="0"/>
                        <a:ea typeface="宋体" panose="02010600030101010101" pitchFamily="2" charset="-122"/>
                      </a:rPr>
                      <m:t>𝑠𝑝</m:t>
                    </m:r>
                    <m:r>
                      <a:rPr lang="en-US" altLang="zh-CN" sz="2400" b="0" i="1" dirty="0" smtClean="0">
                        <a:latin typeface="Cambria Math" panose="02040503050406030204" pitchFamily="18" charset="0"/>
                        <a:ea typeface="宋体" panose="02010600030101010101" pitchFamily="2" charset="-122"/>
                      </a:rPr>
                      <m:t>′,</m:t>
                    </m:r>
                    <m:r>
                      <a:rPr lang="en-US" altLang="zh-CN" sz="2400" b="0" i="1" dirty="0" smtClean="0">
                        <a:latin typeface="Cambria Math" panose="02040503050406030204" pitchFamily="18" charset="0"/>
                        <a:ea typeface="宋体" panose="02010600030101010101" pitchFamily="2" charset="-122"/>
                      </a:rPr>
                      <m:t>𝑖</m:t>
                    </m:r>
                    <m:r>
                      <a:rPr lang="en-US" altLang="zh-CN" sz="2400" b="0" i="1" dirty="0" smtClean="0">
                        <a:latin typeface="Cambria Math" panose="02040503050406030204" pitchFamily="18" charset="0"/>
                        <a:ea typeface="宋体" panose="02010600030101010101" pitchFamily="2" charset="-122"/>
                      </a:rPr>
                      <m:t>,</m:t>
                    </m:r>
                    <m:r>
                      <a:rPr lang="en-US" altLang="zh-CN" sz="2400" b="0" i="1" dirty="0" smtClean="0">
                        <a:latin typeface="Cambria Math" panose="02040503050406030204" pitchFamily="18" charset="0"/>
                        <a:ea typeface="宋体" panose="02010600030101010101" pitchFamily="2" charset="-122"/>
                      </a:rPr>
                      <m:t>𝑎𝑢𝑡h</m:t>
                    </m:r>
                    <m:r>
                      <a:rPr lang="en-US" altLang="zh-CN" sz="2400" i="1" dirty="0" smtClean="0">
                        <a:latin typeface="Cambria Math" panose="02040503050406030204" pitchFamily="18" charset="0"/>
                        <a:ea typeface="宋体" panose="02010600030101010101" pitchFamily="2" charset="-122"/>
                      </a:rPr>
                      <m:t>)←</m:t>
                    </m:r>
                    <m:r>
                      <m:rPr>
                        <m:sty m:val="p"/>
                      </m:rPr>
                      <a:rPr lang="en-US" altLang="zh-CN" sz="2400" i="1" dirty="0">
                        <a:latin typeface="Cambria Math" panose="02040503050406030204" pitchFamily="18" charset="0"/>
                        <a:ea typeface="宋体" panose="02010600030101010101" pitchFamily="2" charset="-122"/>
                      </a:rPr>
                      <m:t>add</m:t>
                    </m:r>
                    <m:r>
                      <a:rPr lang="en-US" altLang="zh-CN" sz="2400" b="0" i="1" dirty="0" smtClean="0">
                        <a:latin typeface="Cambria Math" panose="02040503050406030204" pitchFamily="18" charset="0"/>
                        <a:ea typeface="宋体" panose="02010600030101010101" pitchFamily="2" charset="-122"/>
                      </a:rPr>
                      <m:t>𝐿</m:t>
                    </m:r>
                    <m:r>
                      <a:rPr lang="en-US" altLang="zh-CN" sz="2400" i="1" dirty="0" smtClean="0">
                        <a:latin typeface="Cambria Math" panose="02040503050406030204" pitchFamily="18" charset="0"/>
                        <a:ea typeface="宋体" panose="02010600030101010101" pitchFamily="2" charset="-122"/>
                      </a:rPr>
                      <m:t>𝑒𝑎𝑓</m:t>
                    </m:r>
                    <m:r>
                      <a:rPr lang="en-US" altLang="zh-CN" sz="2400" i="1" dirty="0" smtClean="0">
                        <a:latin typeface="Cambria Math" panose="02040503050406030204" pitchFamily="18" charset="0"/>
                        <a:ea typeface="宋体" panose="02010600030101010101" pitchFamily="2" charset="-122"/>
                      </a:rPr>
                      <m:t>(</m:t>
                    </m:r>
                    <m:r>
                      <a:rPr lang="en-US" altLang="zh-CN" sz="2400" b="0" i="1" dirty="0" smtClean="0">
                        <a:latin typeface="Cambria Math" panose="02040503050406030204" pitchFamily="18" charset="0"/>
                        <a:ea typeface="宋体" panose="02010600030101010101" pitchFamily="2" charset="-122"/>
                      </a:rPr>
                      <m:t>𝑠𝑝</m:t>
                    </m:r>
                    <m:r>
                      <a:rPr lang="en-US" altLang="zh-CN" sz="2400" b="0" i="1" dirty="0" smtClean="0">
                        <a:latin typeface="Cambria Math" panose="02040503050406030204" pitchFamily="18" charset="0"/>
                        <a:ea typeface="宋体" panose="02010600030101010101" pitchFamily="2" charset="-122"/>
                      </a:rPr>
                      <m:t>,</m:t>
                    </m:r>
                    <m:r>
                      <m:rPr>
                        <m:nor/>
                      </m:rPr>
                      <a:rPr lang="en-US" altLang="zh-CN" sz="2400" i="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m:t>ℓ</m:t>
                    </m:r>
                    <m:r>
                      <a:rPr lang="en-US" altLang="zh-CN" sz="2400" i="1" dirty="0" smtClean="0">
                        <a:latin typeface="Cambria Math" panose="02040503050406030204" pitchFamily="18" charset="0"/>
                        <a:ea typeface="宋体" panose="02010600030101010101" pitchFamily="2" charset="-122"/>
                      </a:rPr>
                      <m:t>)</m:t>
                    </m:r>
                  </m:oMath>
                </a14:m>
                <a:r>
                  <a:rPr lang="zh-CN" altLang="en-US" sz="2400" dirty="0" smtClean="0">
                    <a:latin typeface="宋体" panose="02010600030101010101" pitchFamily="2" charset="-122"/>
                    <a:ea typeface="宋体" panose="02010600030101010101" pitchFamily="2" charset="-122"/>
                  </a:rPr>
                  <a:t>并将</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m:t>
                    </m:r>
                    <m:r>
                      <a:rPr lang="en-US" altLang="zh-CN" sz="2400" b="0" i="1" dirty="0" smtClean="0">
                        <a:latin typeface="Cambria Math" panose="02040503050406030204" pitchFamily="18" charset="0"/>
                        <a:ea typeface="宋体" panose="02010600030101010101" pitchFamily="2" charset="-122"/>
                      </a:rPr>
                      <m:t>𝑖</m:t>
                    </m:r>
                    <m:r>
                      <a:rPr lang="zh-CN" altLang="en-US" sz="2400" i="1" dirty="0" smtClean="0">
                        <a:latin typeface="Cambria Math" panose="02040503050406030204" pitchFamily="18" charset="0"/>
                        <a:ea typeface="宋体" panose="02010600030101010101" pitchFamily="2" charset="-122"/>
                      </a:rPr>
                      <m:t>，</m:t>
                    </m:r>
                    <m:r>
                      <a:rPr lang="en-US" altLang="zh-CN" sz="2400" i="1" dirty="0" smtClean="0">
                        <a:latin typeface="Cambria Math" panose="02040503050406030204" pitchFamily="18" charset="0"/>
                        <a:ea typeface="宋体" panose="02010600030101010101" pitchFamily="2" charset="-122"/>
                      </a:rPr>
                      <m:t>𝑎𝑢𝑡h</m:t>
                    </m:r>
                    <m:r>
                      <a:rPr lang="en-US" altLang="zh-CN" sz="2400" i="1" dirty="0" smtClean="0">
                        <a:latin typeface="Cambria Math" panose="02040503050406030204" pitchFamily="18" charset="0"/>
                        <a:ea typeface="宋体" panose="02010600030101010101" pitchFamily="2" charset="-122"/>
                      </a:rPr>
                      <m:t>)</m:t>
                    </m:r>
                  </m:oMath>
                </a14:m>
                <a:r>
                  <a:rPr lang="zh-CN" altLang="en-US" sz="2400" dirty="0" smtClean="0">
                    <a:latin typeface="宋体" panose="02010600030101010101" pitchFamily="2" charset="-122"/>
                    <a:ea typeface="宋体" panose="02010600030101010101" pitchFamily="2" charset="-122"/>
                  </a:rPr>
                  <a:t>返回到</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𝐴</m:t>
                    </m:r>
                  </m:oMath>
                </a14:m>
                <a:r>
                  <a:rPr lang="zh-CN" altLang="en-US" sz="2400" dirty="0" smtClean="0">
                    <a:latin typeface="宋体" panose="02010600030101010101" pitchFamily="2" charset="-122"/>
                    <a:ea typeface="宋体" panose="02010600030101010101" pitchFamily="2" charset="-122"/>
                  </a:rPr>
                  <a:t>。用</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𝑄</m:t>
                    </m:r>
                    <m:r>
                      <a:rPr lang="en-US" altLang="zh-CN" sz="2400" b="0" i="1" dirty="0" smtClean="0">
                        <a:latin typeface="Cambria Math" panose="02040503050406030204" pitchFamily="18" charset="0"/>
                        <a:ea typeface="宋体" panose="02010600030101010101" pitchFamily="2" charset="-122"/>
                      </a:rPr>
                      <m:t>≔</m:t>
                    </m:r>
                    <m:r>
                      <a:rPr lang="en-US" altLang="zh-CN" sz="2400" i="1" dirty="0" smtClean="0">
                        <a:latin typeface="Cambria Math" panose="02040503050406030204" pitchFamily="18" charset="0"/>
                        <a:ea typeface="宋体" panose="02010600030101010101" pitchFamily="2" charset="-122"/>
                      </a:rPr>
                      <m:t>{(</m:t>
                    </m:r>
                    <m:sSub>
                      <m:sSubPr>
                        <m:ctrlPr>
                          <a:rPr lang="en-US" altLang="zh-CN" sz="2400" i="1" dirty="0" smtClean="0">
                            <a:latin typeface="Cambria Math" panose="02040503050406030204" pitchFamily="18" charset="0"/>
                            <a:ea typeface="宋体" panose="02010600030101010101" pitchFamily="2" charset="-122"/>
                          </a:rPr>
                        </m:ctrlPr>
                      </m:sSubPr>
                      <m:e>
                        <m:r>
                          <m:rPr>
                            <m:nor/>
                          </m:rPr>
                          <a:rPr lang="en-US" altLang="zh-CN" sz="2400" i="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m:t>ℓ</m:t>
                        </m:r>
                      </m:e>
                      <m:sub>
                        <m:r>
                          <a:rPr lang="en-US" altLang="zh-CN" sz="2400" b="0" i="1" dirty="0" smtClean="0">
                            <a:latin typeface="Cambria Math" panose="02040503050406030204" pitchFamily="18" charset="0"/>
                            <a:ea typeface="宋体" panose="02010600030101010101" pitchFamily="2" charset="-122"/>
                          </a:rPr>
                          <m:t>1</m:t>
                        </m:r>
                      </m:sub>
                    </m:sSub>
                    <m:r>
                      <a:rPr lang="zh-CN" altLang="en-US" sz="2400" i="1" dirty="0" smtClean="0">
                        <a:latin typeface="Cambria Math" panose="02040503050406030204" pitchFamily="18" charset="0"/>
                        <a:ea typeface="宋体" panose="02010600030101010101" pitchFamily="2" charset="-122"/>
                      </a:rPr>
                      <m:t>，</m:t>
                    </m:r>
                    <m:r>
                      <a:rPr lang="en-US" altLang="zh-CN" sz="2400" i="1" dirty="0" smtClean="0">
                        <a:latin typeface="Cambria Math" panose="02040503050406030204" pitchFamily="18" charset="0"/>
                        <a:ea typeface="宋体" panose="02010600030101010101" pitchFamily="2" charset="-122"/>
                      </a:rPr>
                      <m:t>1</m:t>
                    </m:r>
                    <m:r>
                      <a:rPr lang="zh-CN" altLang="en-US" sz="2400" i="1" dirty="0" smtClean="0">
                        <a:latin typeface="Cambria Math" panose="02040503050406030204" pitchFamily="18" charset="0"/>
                        <a:ea typeface="宋体" panose="02010600030101010101" pitchFamily="2" charset="-122"/>
                      </a:rPr>
                      <m:t>，</m:t>
                    </m:r>
                    <m:sSub>
                      <m:sSubPr>
                        <m:ctrlPr>
                          <a:rPr lang="en-US" altLang="zh-CN" sz="2400" i="1" dirty="0" smtClean="0">
                            <a:latin typeface="Cambria Math" panose="02040503050406030204" pitchFamily="18" charset="0"/>
                            <a:ea typeface="宋体" panose="02010600030101010101" pitchFamily="2" charset="-122"/>
                          </a:rPr>
                        </m:ctrlPr>
                      </m:sSubPr>
                      <m:e>
                        <m:r>
                          <a:rPr lang="en-US" altLang="zh-CN" sz="2400" i="1" dirty="0" smtClean="0">
                            <a:latin typeface="Cambria Math" panose="02040503050406030204" pitchFamily="18" charset="0"/>
                            <a:ea typeface="宋体" panose="02010600030101010101" pitchFamily="2" charset="-122"/>
                          </a:rPr>
                          <m:t>𝑎𝑢𝑡h</m:t>
                        </m:r>
                      </m:e>
                      <m:sub>
                        <m:r>
                          <a:rPr lang="en-US" altLang="zh-CN" sz="2400" b="0" i="1" dirty="0" smtClean="0">
                            <a:latin typeface="Cambria Math" panose="02040503050406030204" pitchFamily="18" charset="0"/>
                            <a:ea typeface="宋体" panose="02010600030101010101" pitchFamily="2" charset="-122"/>
                          </a:rPr>
                          <m:t>1</m:t>
                        </m:r>
                      </m:sub>
                    </m:sSub>
                    <m:r>
                      <a:rPr lang="en-US" altLang="zh-CN" sz="2400" i="1" dirty="0" smtClean="0">
                        <a:latin typeface="Cambria Math" panose="02040503050406030204" pitchFamily="18" charset="0"/>
                        <a:ea typeface="宋体" panose="02010600030101010101" pitchFamily="2" charset="-122"/>
                      </a:rPr>
                      <m:t>)</m:t>
                    </m:r>
                    <m:r>
                      <a:rPr lang="zh-CN" altLang="en-US" sz="2400" i="1" dirty="0" smtClean="0">
                        <a:latin typeface="Cambria Math" panose="02040503050406030204" pitchFamily="18" charset="0"/>
                        <a:ea typeface="宋体" panose="02010600030101010101" pitchFamily="2" charset="-122"/>
                      </a:rPr>
                      <m:t>，</m:t>
                    </m:r>
                    <m:r>
                      <a:rPr lang="en-US" altLang="zh-CN" sz="2400" i="1" dirty="0" smtClean="0">
                        <a:latin typeface="Cambria Math" panose="02040503050406030204" pitchFamily="18" charset="0"/>
                        <a:ea typeface="宋体" panose="02010600030101010101" pitchFamily="2" charset="-122"/>
                      </a:rPr>
                      <m:t>…</m:t>
                    </m:r>
                    <m:r>
                      <a:rPr lang="zh-CN" altLang="en-US" sz="2400" i="1" dirty="0" smtClean="0">
                        <a:latin typeface="Cambria Math" panose="02040503050406030204" pitchFamily="18" charset="0"/>
                        <a:ea typeface="宋体" panose="02010600030101010101" pitchFamily="2" charset="-122"/>
                      </a:rPr>
                      <m:t>，</m:t>
                    </m:r>
                    <m:r>
                      <a:rPr lang="en-US" altLang="zh-CN" sz="2400" i="1" dirty="0" smtClean="0">
                        <a:latin typeface="Cambria Math" panose="02040503050406030204" pitchFamily="18" charset="0"/>
                        <a:ea typeface="宋体" panose="02010600030101010101" pitchFamily="2" charset="-122"/>
                      </a:rPr>
                      <m:t>(</m:t>
                    </m:r>
                    <m:sSub>
                      <m:sSubPr>
                        <m:ctrlPr>
                          <a:rPr lang="en-US" altLang="zh-CN" sz="2400" i="1" dirty="0" smtClean="0">
                            <a:latin typeface="Cambria Math" panose="02040503050406030204" pitchFamily="18" charset="0"/>
                            <a:ea typeface="宋体" panose="02010600030101010101" pitchFamily="2" charset="-122"/>
                          </a:rPr>
                        </m:ctrlPr>
                      </m:sSubPr>
                      <m:e>
                        <m:r>
                          <m:rPr>
                            <m:nor/>
                          </m:rPr>
                          <a:rPr lang="en-US" altLang="zh-CN" sz="2400" i="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m:t>ℓ</m:t>
                        </m:r>
                      </m:e>
                      <m:sub>
                        <m:r>
                          <a:rPr lang="en-US" altLang="zh-CN" sz="2400" i="1" dirty="0">
                            <a:solidFill>
                              <a:prstClr val="black"/>
                            </a:solidFill>
                            <a:latin typeface="Cambria Math" panose="02040503050406030204" pitchFamily="18" charset="0"/>
                            <a:ea typeface="宋体" panose="02010600030101010101" pitchFamily="2" charset="-122"/>
                            <a:cs typeface="Times New Roman" panose="02020603050405020304" pitchFamily="18" charset="0"/>
                          </a:rPr>
                          <m:t>𝑞</m:t>
                        </m:r>
                        <m:d>
                          <m:dPr>
                            <m:ctrlPr>
                              <a:rPr lang="en-US" altLang="zh-CN" sz="2400" b="0" i="1" dirty="0"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dPr>
                          <m:e>
                            <m:r>
                              <a:rPr lang="el-GR" altLang="zh-CN" sz="2400" b="0" i="1" dirty="0"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𝜆</m:t>
                            </m:r>
                          </m:e>
                        </m:d>
                      </m:sub>
                    </m:sSub>
                    <m:r>
                      <a:rPr lang="zh-CN" altLang="en-US" sz="2400" i="1" dirty="0" smtClean="0">
                        <a:latin typeface="Cambria Math" panose="02040503050406030204" pitchFamily="18" charset="0"/>
                        <a:ea typeface="宋体" panose="02010600030101010101" pitchFamily="2" charset="-122"/>
                      </a:rPr>
                      <m:t>，</m:t>
                    </m:r>
                    <m:r>
                      <a:rPr lang="en-US" altLang="zh-CN" sz="2400" i="1" dirty="0" smtClean="0">
                        <a:latin typeface="Cambria Math" panose="02040503050406030204" pitchFamily="18" charset="0"/>
                        <a:ea typeface="宋体" panose="02010600030101010101" pitchFamily="2" charset="-122"/>
                      </a:rPr>
                      <m:t>𝑞</m:t>
                    </m:r>
                    <m:r>
                      <a:rPr lang="zh-CN" altLang="en-US" sz="2400" i="1" dirty="0" smtClean="0">
                        <a:latin typeface="Cambria Math" panose="02040503050406030204" pitchFamily="18" charset="0"/>
                        <a:ea typeface="宋体" panose="02010600030101010101" pitchFamily="2" charset="-122"/>
                      </a:rPr>
                      <m:t>（</m:t>
                    </m:r>
                    <m:r>
                      <a:rPr lang="en-US" altLang="zh-CN" sz="2400" i="1" dirty="0" smtClean="0">
                        <a:latin typeface="Cambria Math" panose="02040503050406030204" pitchFamily="18" charset="0"/>
                        <a:ea typeface="宋体" panose="02010600030101010101" pitchFamily="2" charset="-122"/>
                      </a:rPr>
                      <m:t>𝜆</m:t>
                    </m:r>
                    <m:r>
                      <a:rPr lang="zh-CN" altLang="en-US" sz="2400" i="1" dirty="0" smtClean="0">
                        <a:latin typeface="Cambria Math" panose="02040503050406030204" pitchFamily="18" charset="0"/>
                        <a:ea typeface="宋体" panose="02010600030101010101" pitchFamily="2" charset="-122"/>
                      </a:rPr>
                      <m:t>），</m:t>
                    </m:r>
                    <m:sSub>
                      <m:sSubPr>
                        <m:ctrlPr>
                          <a:rPr lang="en-US" altLang="zh-CN" sz="2400" i="1" dirty="0" smtClean="0">
                            <a:latin typeface="Cambria Math" panose="02040503050406030204" pitchFamily="18" charset="0"/>
                            <a:ea typeface="宋体" panose="02010600030101010101" pitchFamily="2" charset="-122"/>
                          </a:rPr>
                        </m:ctrlPr>
                      </m:sSubPr>
                      <m:e>
                        <m:r>
                          <a:rPr lang="en-US" altLang="zh-CN" sz="2400" i="1" dirty="0">
                            <a:latin typeface="Cambria Math" panose="02040503050406030204" pitchFamily="18" charset="0"/>
                            <a:ea typeface="宋体" panose="02010600030101010101" pitchFamily="2" charset="-122"/>
                          </a:rPr>
                          <m:t>𝑎𝑢𝑡h</m:t>
                        </m:r>
                      </m:e>
                      <m:sub>
                        <m:r>
                          <a:rPr lang="en-US" altLang="zh-CN" sz="2400" i="1" dirty="0">
                            <a:latin typeface="Cambria Math" panose="02040503050406030204" pitchFamily="18" charset="0"/>
                            <a:ea typeface="宋体" panose="02010600030101010101" pitchFamily="2" charset="-122"/>
                          </a:rPr>
                          <m:t>𝑞</m:t>
                        </m:r>
                        <m:d>
                          <m:dPr>
                            <m:ctrlPr>
                              <a:rPr lang="en-US" altLang="zh-CN" sz="2400" b="0" i="1" dirty="0" smtClean="0">
                                <a:latin typeface="Cambria Math" panose="02040503050406030204" pitchFamily="18" charset="0"/>
                                <a:ea typeface="宋体" panose="02010600030101010101" pitchFamily="2" charset="-122"/>
                              </a:rPr>
                            </m:ctrlPr>
                          </m:dPr>
                          <m:e>
                            <m:r>
                              <a:rPr lang="el-GR" altLang="zh-CN" sz="2400" b="0" i="1" dirty="0" smtClean="0">
                                <a:latin typeface="Cambria Math" panose="02040503050406030204" pitchFamily="18" charset="0"/>
                                <a:ea typeface="宋体" panose="02010600030101010101" pitchFamily="2" charset="-122"/>
                              </a:rPr>
                              <m:t>𝜆</m:t>
                            </m:r>
                          </m:e>
                        </m:d>
                      </m:sub>
                    </m:sSub>
                    <m:r>
                      <a:rPr lang="en-US" altLang="zh-CN" sz="2400" b="0" i="1" dirty="0" smtClean="0">
                        <a:latin typeface="Cambria Math" panose="02040503050406030204" pitchFamily="18" charset="0"/>
                        <a:ea typeface="宋体" panose="02010600030101010101" pitchFamily="2" charset="-122"/>
                      </a:rPr>
                      <m:t>)</m:t>
                    </m:r>
                    <m:r>
                      <a:rPr lang="en-US" altLang="zh-CN" sz="2400" i="1" dirty="0" smtClean="0">
                        <a:latin typeface="Cambria Math" panose="02040503050406030204" pitchFamily="18" charset="0"/>
                        <a:ea typeface="宋体" panose="02010600030101010101" pitchFamily="2" charset="-122"/>
                      </a:rPr>
                      <m:t>}</m:t>
                    </m:r>
                  </m:oMath>
                </a14:m>
                <a:r>
                  <a:rPr lang="zh-CN" altLang="en-US" sz="2400" dirty="0">
                    <a:latin typeface="宋体" panose="02010600030101010101" pitchFamily="2" charset="-122"/>
                    <a:ea typeface="宋体" panose="02010600030101010101" pitchFamily="2" charset="-122"/>
                  </a:rPr>
                  <a:t>的排序</a:t>
                </a:r>
                <a:r>
                  <a:rPr lang="zh-CN" altLang="en-US" sz="2400" dirty="0" smtClean="0">
                    <a:latin typeface="宋体" panose="02010600030101010101" pitchFamily="2" charset="-122"/>
                    <a:ea typeface="宋体" panose="02010600030101010101" pitchFamily="2" charset="-122"/>
                  </a:rPr>
                  <a:t>查询。</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718458" y="1293223"/>
                <a:ext cx="10580914" cy="4883740"/>
              </a:xfrm>
              <a:blipFill rotWithShape="1">
                <a:blip r:embed="rId1"/>
                <a:stretch>
                  <a:fillRect l="-806" t="-2122" r="-691"/>
                </a:stretch>
              </a:blipFill>
            </p:spPr>
            <p:txBody>
              <a:bodyPr/>
              <a:lstStyle/>
              <a:p>
                <a:r>
                  <a:rPr lang="zh-CN" altLang="en-US">
                    <a:noFill/>
                  </a:rPr>
                  <a:t> </a:t>
                </a:r>
                <a:endParaRPr lang="zh-CN" altLang="en-US">
                  <a:noFill/>
                </a:endParaRPr>
              </a:p>
            </p:txBody>
          </p:sp>
        </mc:Fallback>
      </mc:AlternateContent>
      <p:cxnSp>
        <p:nvCxnSpPr>
          <p:cNvPr id="7" name="直接连接符 6"/>
          <p:cNvCxnSpPr/>
          <p:nvPr/>
        </p:nvCxnSpPr>
        <p:spPr>
          <a:xfrm>
            <a:off x="1186089" y="1030288"/>
            <a:ext cx="10426791" cy="0"/>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8948057" y="505744"/>
            <a:ext cx="2913017" cy="523220"/>
          </a:xfrm>
          <a:prstGeom prst="rect">
            <a:avLst/>
          </a:prstGeom>
          <a:noFill/>
        </p:spPr>
        <p:txBody>
          <a:bodyPr wrap="square" rtlCol="0">
            <a:spAutoFit/>
          </a:bodyPr>
          <a:lstStyle/>
          <a:p>
            <a:r>
              <a:rPr lang="en-US" altLang="zh-CN" sz="2800" b="1" dirty="0" smtClean="0">
                <a:latin typeface="新宋体" panose="02010609030101010101" pitchFamily="49" charset="-122"/>
                <a:ea typeface="新宋体" panose="02010609030101010101" pitchFamily="49" charset="-122"/>
              </a:rPr>
              <a:t>CAT</a:t>
            </a:r>
            <a:r>
              <a:rPr lang="zh-CN" altLang="en-US" sz="2800" b="1" dirty="0" smtClean="0">
                <a:latin typeface="新宋体" panose="02010609030101010101" pitchFamily="49" charset="-122"/>
                <a:ea typeface="新宋体" panose="02010609030101010101" pitchFamily="49" charset="-122"/>
              </a:rPr>
              <a:t>的安全性定义</a:t>
            </a:r>
            <a:endParaRPr lang="zh-CN" altLang="en-US" sz="2800" b="1" dirty="0">
              <a:latin typeface="新宋体" panose="02010609030101010101" pitchFamily="49" charset="-122"/>
              <a:ea typeface="新宋体" panose="02010609030101010101" pitchFamily="49" charset="-122"/>
            </a:endParaRPr>
          </a:p>
        </p:txBody>
      </p:sp>
      <p:grpSp>
        <p:nvGrpSpPr>
          <p:cNvPr id="2" name="组合 1"/>
          <p:cNvGrpSpPr/>
          <p:nvPr/>
        </p:nvGrpSpPr>
        <p:grpSpPr>
          <a:xfrm>
            <a:off x="94615" y="154305"/>
            <a:ext cx="3607435" cy="873760"/>
            <a:chOff x="820" y="783"/>
            <a:chExt cx="5681" cy="1376"/>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8" name="文本框 7"/>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66652" y="1293223"/>
            <a:ext cx="10515600" cy="4883740"/>
          </a:xfrm>
        </p:spPr>
        <p:txBody>
          <a:bodyPr>
            <a:normAutofit/>
          </a:bodyPr>
          <a:lstStyle/>
          <a:p>
            <a:r>
              <a:rPr lang="zh-CN" altLang="en-US" sz="2400" dirty="0" smtClean="0">
                <a:solidFill>
                  <a:srgbClr val="000000"/>
                </a:solidFill>
                <a:latin typeface="宋体" panose="02010600030101010101" pitchFamily="2" charset="-122"/>
                <a:ea typeface="宋体" panose="02010600030101010101" pitchFamily="2" charset="-122"/>
              </a:rPr>
              <a:t>云计算：一种资源访问模式，能对可配置的计算资源（如网络、服务器、存储等）提供随时、随地、随需的网络访问。</a:t>
            </a:r>
            <a:endParaRPr lang="en-US" altLang="zh-CN" sz="2400" dirty="0" smtClean="0">
              <a:solidFill>
                <a:srgbClr val="000000"/>
              </a:solidFill>
              <a:latin typeface="宋体" panose="02010600030101010101" pitchFamily="2" charset="-122"/>
              <a:ea typeface="宋体" panose="02010600030101010101" pitchFamily="2" charset="-122"/>
            </a:endParaRPr>
          </a:p>
          <a:p>
            <a:r>
              <a:rPr lang="zh-CN" altLang="en-US" sz="2400" dirty="0" smtClean="0">
                <a:solidFill>
                  <a:srgbClr val="FF0000"/>
                </a:solidFill>
                <a:latin typeface="宋体" panose="02010600030101010101" pitchFamily="2" charset="-122"/>
                <a:ea typeface="宋体" panose="02010600030101010101" pitchFamily="2" charset="-122"/>
              </a:rPr>
              <a:t>外包数据库</a:t>
            </a:r>
            <a:r>
              <a:rPr lang="zh-CN" altLang="en-US" sz="2400" dirty="0" smtClean="0">
                <a:solidFill>
                  <a:srgbClr val="000000"/>
                </a:solidFill>
                <a:latin typeface="宋体" panose="02010600030101010101" pitchFamily="2" charset="-122"/>
                <a:ea typeface="宋体" panose="02010600030101010101" pitchFamily="2" charset="-122"/>
              </a:rPr>
              <a:t>是云计算的一个具体应用：</a:t>
            </a:r>
            <a:endParaRPr lang="en-US" altLang="zh-CN" sz="2400" dirty="0" smtClean="0">
              <a:solidFill>
                <a:srgbClr val="000000"/>
              </a:solidFill>
              <a:latin typeface="宋体" panose="02010600030101010101" pitchFamily="2" charset="-122"/>
              <a:ea typeface="宋体" panose="02010600030101010101" pitchFamily="2" charset="-122"/>
            </a:endParaRPr>
          </a:p>
          <a:p>
            <a:pPr marL="0" indent="0">
              <a:buNone/>
            </a:pPr>
            <a:r>
              <a:rPr lang="en-US" altLang="zh-CN" sz="2400" dirty="0">
                <a:solidFill>
                  <a:srgbClr val="000000"/>
                </a:solidFill>
                <a:latin typeface="宋体" panose="02010600030101010101" pitchFamily="2" charset="-122"/>
                <a:ea typeface="宋体" panose="02010600030101010101" pitchFamily="2" charset="-122"/>
              </a:rPr>
              <a:t> </a:t>
            </a:r>
            <a:r>
              <a:rPr lang="en-US" altLang="zh-CN" sz="2400" dirty="0" smtClean="0">
                <a:solidFill>
                  <a:srgbClr val="000000"/>
                </a:solidFill>
                <a:latin typeface="宋体" panose="02010600030101010101" pitchFamily="2" charset="-122"/>
                <a:ea typeface="宋体" panose="02010600030101010101" pitchFamily="2" charset="-122"/>
              </a:rPr>
              <a:t>  </a:t>
            </a:r>
            <a:r>
              <a:rPr lang="zh-CN" altLang="en-US" sz="2400" dirty="0" smtClean="0">
                <a:solidFill>
                  <a:srgbClr val="000000"/>
                </a:solidFill>
                <a:latin typeface="宋体" panose="02010600030101010101" pitchFamily="2" charset="-122"/>
                <a:ea typeface="宋体" panose="02010600030101010101" pitchFamily="2" charset="-122"/>
              </a:rPr>
              <a:t>数据拥有者</a:t>
            </a:r>
            <a:r>
              <a:rPr lang="en-US" altLang="zh-CN" sz="2400" dirty="0" smtClean="0">
                <a:solidFill>
                  <a:srgbClr val="000000"/>
                </a:solidFill>
                <a:latin typeface="宋体" panose="02010600030101010101" pitchFamily="2" charset="-122"/>
                <a:ea typeface="宋体" panose="02010600030101010101" pitchFamily="2" charset="-122"/>
              </a:rPr>
              <a:t>(DO)</a:t>
            </a:r>
            <a:r>
              <a:rPr lang="zh-CN" altLang="en-US" sz="2400" dirty="0" smtClean="0">
                <a:solidFill>
                  <a:srgbClr val="000000"/>
                </a:solidFill>
                <a:latin typeface="宋体" panose="02010600030101010101" pitchFamily="2" charset="-122"/>
                <a:ea typeface="宋体" panose="02010600030101010101" pitchFamily="2" charset="-122"/>
              </a:rPr>
              <a:t>取消自己的数据中心，将数据库委托给云服务提供者</a:t>
            </a:r>
            <a:r>
              <a:rPr lang="en-US" altLang="zh-CN" sz="2400" dirty="0" smtClean="0">
                <a:solidFill>
                  <a:srgbClr val="000000"/>
                </a:solidFill>
                <a:latin typeface="宋体" panose="02010600030101010101" pitchFamily="2" charset="-122"/>
                <a:ea typeface="宋体" panose="02010600030101010101" pitchFamily="2" charset="-122"/>
              </a:rPr>
              <a:t>(CSP)</a:t>
            </a:r>
            <a:r>
              <a:rPr lang="zh-CN" altLang="en-US" sz="2400" dirty="0" smtClean="0">
                <a:solidFill>
                  <a:srgbClr val="000000"/>
                </a:solidFill>
                <a:latin typeface="宋体" panose="02010600030101010101" pitchFamily="2" charset="-122"/>
                <a:ea typeface="宋体" panose="02010600030101010101" pitchFamily="2" charset="-122"/>
              </a:rPr>
              <a:t>，</a:t>
            </a:r>
            <a:r>
              <a:rPr lang="en-US" altLang="zh-CN" sz="2400" dirty="0" smtClean="0">
                <a:solidFill>
                  <a:srgbClr val="000000"/>
                </a:solidFill>
                <a:latin typeface="宋体" panose="02010600030101010101" pitchFamily="2" charset="-122"/>
                <a:ea typeface="宋体" panose="02010600030101010101" pitchFamily="2" charset="-122"/>
              </a:rPr>
              <a:t>CSP</a:t>
            </a:r>
            <a:r>
              <a:rPr lang="zh-CN" altLang="en-US" sz="2400" dirty="0" smtClean="0">
                <a:solidFill>
                  <a:srgbClr val="000000"/>
                </a:solidFill>
                <a:latin typeface="宋体" panose="02010600030101010101" pitchFamily="2" charset="-122"/>
                <a:ea typeface="宋体" panose="02010600030101010101" pitchFamily="2" charset="-122"/>
              </a:rPr>
              <a:t>代替</a:t>
            </a:r>
            <a:r>
              <a:rPr lang="en-US" altLang="zh-CN" sz="2400" dirty="0" smtClean="0">
                <a:solidFill>
                  <a:srgbClr val="000000"/>
                </a:solidFill>
                <a:latin typeface="宋体" panose="02010600030101010101" pitchFamily="2" charset="-122"/>
                <a:ea typeface="宋体" panose="02010600030101010101" pitchFamily="2" charset="-122"/>
              </a:rPr>
              <a:t>DO</a:t>
            </a:r>
            <a:r>
              <a:rPr lang="zh-CN" altLang="en-US" sz="2400" dirty="0" smtClean="0">
                <a:solidFill>
                  <a:srgbClr val="000000"/>
                </a:solidFill>
                <a:latin typeface="宋体" panose="02010600030101010101" pitchFamily="2" charset="-122"/>
                <a:ea typeface="宋体" panose="02010600030101010101" pitchFamily="2" charset="-122"/>
              </a:rPr>
              <a:t>对数据库进行管理和维护，为数据拥有者和授权用户提供远程的数据库服务。</a:t>
            </a:r>
            <a:endParaRPr lang="en-US" altLang="zh-CN" sz="2400" dirty="0" smtClean="0">
              <a:solidFill>
                <a:srgbClr val="000000"/>
              </a:solidFill>
              <a:latin typeface="宋体" panose="02010600030101010101" pitchFamily="2" charset="-122"/>
              <a:ea typeface="宋体" panose="02010600030101010101" pitchFamily="2" charset="-122"/>
            </a:endParaRPr>
          </a:p>
          <a:p>
            <a:r>
              <a:rPr lang="zh-CN" altLang="en-US" sz="2400" dirty="0" smtClean="0">
                <a:solidFill>
                  <a:srgbClr val="000000"/>
                </a:solidFill>
                <a:latin typeface="宋体" panose="02010600030101010101" pitchFamily="2" charset="-122"/>
                <a:ea typeface="宋体" panose="02010600030101010101" pitchFamily="2" charset="-122"/>
              </a:rPr>
              <a:t>安全问题：</a:t>
            </a:r>
            <a:endParaRPr lang="en-US" altLang="zh-CN" sz="2400" dirty="0" smtClean="0">
              <a:solidFill>
                <a:srgbClr val="000000"/>
              </a:solidFill>
              <a:latin typeface="宋体" panose="02010600030101010101" pitchFamily="2" charset="-122"/>
              <a:ea typeface="宋体" panose="02010600030101010101" pitchFamily="2" charset="-122"/>
            </a:endParaRPr>
          </a:p>
          <a:p>
            <a:pPr marL="0" indent="0">
              <a:buNone/>
            </a:pPr>
            <a:r>
              <a:rPr lang="en-US" altLang="zh-CN" sz="2400" dirty="0">
                <a:solidFill>
                  <a:srgbClr val="000000"/>
                </a:solidFill>
                <a:latin typeface="宋体" panose="02010600030101010101" pitchFamily="2" charset="-122"/>
                <a:ea typeface="宋体" panose="02010600030101010101" pitchFamily="2" charset="-122"/>
              </a:rPr>
              <a:t> </a:t>
            </a:r>
            <a:r>
              <a:rPr lang="en-US" altLang="zh-CN" sz="2400" dirty="0" smtClean="0">
                <a:solidFill>
                  <a:srgbClr val="000000"/>
                </a:solidFill>
                <a:latin typeface="宋体" panose="02010600030101010101" pitchFamily="2" charset="-122"/>
                <a:ea typeface="宋体" panose="02010600030101010101" pitchFamily="2" charset="-122"/>
              </a:rPr>
              <a:t>  </a:t>
            </a:r>
            <a:r>
              <a:rPr lang="zh-CN" altLang="en-US" sz="2400" dirty="0" smtClean="0">
                <a:solidFill>
                  <a:srgbClr val="000000"/>
                </a:solidFill>
                <a:latin typeface="宋体" panose="02010600030101010101" pitchFamily="2" charset="-122"/>
                <a:ea typeface="宋体" panose="02010600030101010101" pitchFamily="2" charset="-122"/>
              </a:rPr>
              <a:t>原因：云</a:t>
            </a:r>
            <a:r>
              <a:rPr lang="zh-CN" altLang="en-US" sz="2400" dirty="0">
                <a:solidFill>
                  <a:srgbClr val="000000"/>
                </a:solidFill>
                <a:latin typeface="宋体" panose="02010600030101010101" pitchFamily="2" charset="-122"/>
                <a:ea typeface="宋体" panose="02010600030101010101" pitchFamily="2" charset="-122"/>
              </a:rPr>
              <a:t>服务提供商、数据所有者、数据用户均不在同一个信任</a:t>
            </a:r>
            <a:r>
              <a:rPr lang="zh-CN" altLang="en-US" sz="2400" dirty="0" smtClean="0">
                <a:solidFill>
                  <a:srgbClr val="000000"/>
                </a:solidFill>
                <a:latin typeface="宋体" panose="02010600030101010101" pitchFamily="2" charset="-122"/>
                <a:ea typeface="宋体" panose="02010600030101010101" pitchFamily="2" charset="-122"/>
              </a:rPr>
              <a:t>域。</a:t>
            </a:r>
            <a:endParaRPr lang="en-US" altLang="zh-CN" sz="2400" dirty="0" smtClean="0">
              <a:solidFill>
                <a:srgbClr val="000000"/>
              </a:solidFill>
              <a:latin typeface="宋体" panose="02010600030101010101" pitchFamily="2" charset="-122"/>
              <a:ea typeface="宋体" panose="02010600030101010101" pitchFamily="2" charset="-122"/>
            </a:endParaRPr>
          </a:p>
          <a:p>
            <a:pPr marL="0" indent="0">
              <a:buNone/>
            </a:pPr>
            <a:r>
              <a:rPr lang="en-US" altLang="zh-CN" sz="2400" dirty="0">
                <a:solidFill>
                  <a:srgbClr val="000000"/>
                </a:solidFill>
                <a:latin typeface="宋体" panose="02010600030101010101" pitchFamily="2" charset="-122"/>
                <a:ea typeface="宋体" panose="02010600030101010101" pitchFamily="2" charset="-122"/>
              </a:rPr>
              <a:t> </a:t>
            </a:r>
            <a:r>
              <a:rPr lang="en-US" altLang="zh-CN" sz="2400" dirty="0" smtClean="0">
                <a:solidFill>
                  <a:srgbClr val="000000"/>
                </a:solidFill>
                <a:latin typeface="宋体" panose="02010600030101010101" pitchFamily="2" charset="-122"/>
                <a:ea typeface="宋体" panose="02010600030101010101" pitchFamily="2" charset="-122"/>
              </a:rPr>
              <a:t>  </a:t>
            </a:r>
            <a:r>
              <a:rPr lang="zh-CN" altLang="en-US" sz="2400" dirty="0" smtClean="0">
                <a:solidFill>
                  <a:srgbClr val="000000"/>
                </a:solidFill>
                <a:latin typeface="宋体" panose="02010600030101010101" pitchFamily="2" charset="-122"/>
                <a:ea typeface="宋体" panose="02010600030101010101" pitchFamily="2" charset="-122"/>
              </a:rPr>
              <a:t>结果：数据</a:t>
            </a:r>
            <a:r>
              <a:rPr lang="zh-CN" altLang="en-US" sz="2400" dirty="0">
                <a:solidFill>
                  <a:srgbClr val="000000"/>
                </a:solidFill>
                <a:latin typeface="宋体" panose="02010600030101010101" pitchFamily="2" charset="-122"/>
                <a:ea typeface="宋体" panose="02010600030101010101" pitchFamily="2" charset="-122"/>
              </a:rPr>
              <a:t>机密性问题，数据的可检索性</a:t>
            </a:r>
            <a:r>
              <a:rPr lang="zh-CN" altLang="en-US" sz="2400" dirty="0" smtClean="0">
                <a:solidFill>
                  <a:srgbClr val="000000"/>
                </a:solidFill>
                <a:latin typeface="宋体" panose="02010600030101010101" pitchFamily="2" charset="-122"/>
                <a:ea typeface="宋体" panose="02010600030101010101" pitchFamily="2" charset="-122"/>
              </a:rPr>
              <a:t>问题以及</a:t>
            </a:r>
            <a:r>
              <a:rPr lang="zh-CN" altLang="en-US" sz="2400" dirty="0">
                <a:solidFill>
                  <a:srgbClr val="000000"/>
                </a:solidFill>
                <a:latin typeface="宋体" panose="02010600030101010101" pitchFamily="2" charset="-122"/>
                <a:ea typeface="宋体" panose="02010600030101010101" pitchFamily="2" charset="-122"/>
              </a:rPr>
              <a:t>数据的完整性问题等</a:t>
            </a:r>
            <a:r>
              <a:rPr lang="zh-CN" altLang="en-US" sz="2400" dirty="0" smtClean="0">
                <a:solidFill>
                  <a:srgbClr val="000000"/>
                </a:solidFill>
                <a:latin typeface="宋体" panose="02010600030101010101" pitchFamily="2" charset="-122"/>
                <a:ea typeface="宋体" panose="02010600030101010101" pitchFamily="2" charset="-122"/>
              </a:rPr>
              <a:t>。</a:t>
            </a:r>
            <a:endParaRPr lang="en-US" altLang="zh-CN" sz="2400" dirty="0" smtClean="0">
              <a:solidFill>
                <a:srgbClr val="000000"/>
              </a:solidFill>
              <a:latin typeface="宋体" panose="02010600030101010101" pitchFamily="2" charset="-122"/>
              <a:ea typeface="宋体" panose="02010600030101010101" pitchFamily="2" charset="-122"/>
            </a:endParaRPr>
          </a:p>
          <a:p>
            <a:pPr marL="0" indent="0">
              <a:buNone/>
            </a:pPr>
            <a:endParaRPr lang="zh-CN" altLang="en-US" sz="2400" dirty="0">
              <a:solidFill>
                <a:srgbClr val="000000"/>
              </a:solidFill>
              <a:latin typeface="宋体" panose="02010600030101010101" pitchFamily="2" charset="-122"/>
              <a:ea typeface="宋体" panose="02010600030101010101" pitchFamily="2" charset="-122"/>
            </a:endParaRPr>
          </a:p>
        </p:txBody>
      </p:sp>
      <p:cxnSp>
        <p:nvCxnSpPr>
          <p:cNvPr id="7" name="直接连接符 6"/>
          <p:cNvCxnSpPr/>
          <p:nvPr/>
        </p:nvCxnSpPr>
        <p:spPr>
          <a:xfrm>
            <a:off x="1186089" y="1030288"/>
            <a:ext cx="10426791" cy="0"/>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10437224" y="457200"/>
            <a:ext cx="1045028" cy="523220"/>
          </a:xfrm>
          <a:prstGeom prst="rect">
            <a:avLst/>
          </a:prstGeom>
          <a:noFill/>
        </p:spPr>
        <p:txBody>
          <a:bodyPr wrap="square" rtlCol="0">
            <a:spAutoFit/>
          </a:bodyPr>
          <a:lstStyle/>
          <a:p>
            <a:r>
              <a:rPr lang="zh-CN" altLang="en-US" sz="2800" b="1" dirty="0" smtClean="0">
                <a:latin typeface="新宋体" panose="02010609030101010101" pitchFamily="49" charset="-122"/>
                <a:ea typeface="新宋体" panose="02010609030101010101" pitchFamily="49" charset="-122"/>
              </a:rPr>
              <a:t>背景</a:t>
            </a:r>
            <a:endParaRPr lang="zh-CN" altLang="en-US" sz="2800" b="1" dirty="0">
              <a:latin typeface="新宋体" panose="02010609030101010101" pitchFamily="49" charset="-122"/>
              <a:ea typeface="新宋体" panose="02010609030101010101" pitchFamily="49" charset="-122"/>
            </a:endParaRPr>
          </a:p>
        </p:txBody>
      </p:sp>
      <p:grpSp>
        <p:nvGrpSpPr>
          <p:cNvPr id="2" name="组合 1"/>
          <p:cNvGrpSpPr/>
          <p:nvPr/>
        </p:nvGrpSpPr>
        <p:grpSpPr>
          <a:xfrm>
            <a:off x="92075" y="156210"/>
            <a:ext cx="3607435" cy="873760"/>
            <a:chOff x="820" y="783"/>
            <a:chExt cx="5681" cy="1376"/>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8" name="文本框 7"/>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718458" y="1293223"/>
                <a:ext cx="10528662" cy="4883740"/>
              </a:xfrm>
            </p:spPr>
            <p:txBody>
              <a:bodyPr>
                <a:normAutofit/>
              </a:bodyPr>
              <a:lstStyle/>
              <a:p>
                <a:pPr lvl="0"/>
                <a:r>
                  <a:rPr lang="en-US" altLang="zh-CN" sz="2400" b="1"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Output</a:t>
                </a:r>
                <a:r>
                  <a:rPr lang="zh-CN" altLang="en-US" sz="2400" dirty="0" smtClean="0">
                    <a:solidFill>
                      <a:prstClr val="black"/>
                    </a:solidFill>
                    <a:latin typeface="宋体" panose="02010600030101010101" pitchFamily="2" charset="-122"/>
                    <a:ea typeface="宋体" panose="02010600030101010101" pitchFamily="2" charset="-122"/>
                  </a:rPr>
                  <a:t>：</a:t>
                </a:r>
                <a:r>
                  <a:rPr lang="zh-CN" altLang="en-US" sz="2400" dirty="0">
                    <a:solidFill>
                      <a:prstClr val="black"/>
                    </a:solidFill>
                    <a:latin typeface="宋体" panose="02010600030101010101" pitchFamily="2" charset="-122"/>
                    <a:ea typeface="宋体" panose="02010600030101010101" pitchFamily="2" charset="-122"/>
                  </a:rPr>
                  <a:t>最终，</a:t>
                </a:r>
                <a:r>
                  <a:rPr lang="en-US" altLang="zh-CN" sz="2400" dirty="0">
                    <a:solidFill>
                      <a:prstClr val="black"/>
                    </a:solidFill>
                    <a:latin typeface="宋体" panose="02010600030101010101" pitchFamily="2" charset="-122"/>
                    <a:ea typeface="宋体" panose="02010600030101010101" pitchFamily="2" charset="-122"/>
                  </a:rPr>
                  <a:t>A</a:t>
                </a:r>
                <a:r>
                  <a:rPr lang="zh-CN" altLang="en-US" sz="2400" dirty="0">
                    <a:solidFill>
                      <a:prstClr val="black"/>
                    </a:solidFill>
                    <a:latin typeface="宋体" panose="02010600030101010101" pitchFamily="2" charset="-122"/>
                    <a:ea typeface="宋体" panose="02010600030101010101" pitchFamily="2" charset="-122"/>
                  </a:rPr>
                  <a:t>输出</a:t>
                </a:r>
                <a:r>
                  <a:rPr lang="en-US" altLang="zh-CN" sz="2400" dirty="0" smtClean="0">
                    <a:solidFill>
                      <a:prstClr val="black"/>
                    </a:solidFill>
                    <a:latin typeface="宋体" panose="02010600030101010101" pitchFamily="2" charset="-122"/>
                    <a:ea typeface="宋体" panose="02010600030101010101" pitchFamily="2" charset="-122"/>
                  </a:rPr>
                  <a:t>(</a:t>
                </a:r>
                <a14:m>
                  <m:oMath xmlns:m="http://schemas.openxmlformats.org/officeDocument/2006/math">
                    <m:sSup>
                      <m:sSupPr>
                        <m:ctrlPr>
                          <a:rPr lang="en-US" altLang="zh-CN" sz="2400" i="1" smtClean="0">
                            <a:solidFill>
                              <a:prstClr val="black"/>
                            </a:solidFill>
                            <a:latin typeface="Cambria Math" panose="02040503050406030204" pitchFamily="18" charset="0"/>
                            <a:ea typeface="宋体" panose="02010600030101010101" pitchFamily="2" charset="-122"/>
                          </a:rPr>
                        </m:ctrlPr>
                      </m:sSupPr>
                      <m:e>
                        <m:r>
                          <m:rPr>
                            <m:nor/>
                          </m:rPr>
                          <a:rPr lang="en-US" altLang="zh-CN" sz="2400" i="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m:t>ℓ</m:t>
                        </m:r>
                      </m:e>
                      <m:sup>
                        <m:r>
                          <a:rPr lang="en-US" altLang="zh-CN" sz="2400" b="0" i="1" smtClean="0">
                            <a:solidFill>
                              <a:prstClr val="black"/>
                            </a:solidFill>
                            <a:latin typeface="Cambria Math" panose="02040503050406030204" pitchFamily="18" charset="0"/>
                            <a:ea typeface="宋体" panose="02010600030101010101" pitchFamily="2" charset="-122"/>
                          </a:rPr>
                          <m:t>∗</m:t>
                        </m:r>
                      </m:sup>
                    </m:sSup>
                  </m:oMath>
                </a14:m>
                <a:r>
                  <a:rPr lang="zh-CN" altLang="en-US" sz="2400" dirty="0" smtClean="0">
                    <a:solidFill>
                      <a:prstClr val="black"/>
                    </a:solidFill>
                    <a:latin typeface="宋体" panose="02010600030101010101" pitchFamily="2" charset="-122"/>
                    <a:ea typeface="宋体" panose="02010600030101010101" pitchFamily="2" charset="-122"/>
                  </a:rPr>
                  <a:t>，</a:t>
                </a:r>
                <a14:m>
                  <m:oMath xmlns:m="http://schemas.openxmlformats.org/officeDocument/2006/math">
                    <m:sSup>
                      <m:sSupPr>
                        <m:ctrlPr>
                          <a:rPr lang="en-US" altLang="zh-CN" sz="2400" i="1" dirty="0" smtClean="0">
                            <a:solidFill>
                              <a:prstClr val="black"/>
                            </a:solidFill>
                            <a:latin typeface="Cambria Math" panose="02040503050406030204" pitchFamily="18" charset="0"/>
                            <a:ea typeface="宋体" panose="02010600030101010101" pitchFamily="2" charset="-122"/>
                          </a:rPr>
                        </m:ctrlPr>
                      </m:sSupPr>
                      <m:e>
                        <m:r>
                          <m:rPr>
                            <m:sty m:val="p"/>
                          </m:rPr>
                          <a:rPr lang="en-US" altLang="zh-CN" sz="2400" i="1" dirty="0">
                            <a:solidFill>
                              <a:prstClr val="black"/>
                            </a:solidFill>
                            <a:latin typeface="Cambria Math" panose="02040503050406030204" pitchFamily="18" charset="0"/>
                            <a:ea typeface="宋体" panose="02010600030101010101" pitchFamily="2" charset="-122"/>
                          </a:rPr>
                          <m:t>i</m:t>
                        </m:r>
                      </m:e>
                      <m:sup>
                        <m:r>
                          <a:rPr lang="en-US" altLang="zh-CN" sz="2400" b="0" i="1" dirty="0" smtClean="0">
                            <a:solidFill>
                              <a:prstClr val="black"/>
                            </a:solidFill>
                            <a:latin typeface="Cambria Math" panose="02040503050406030204" pitchFamily="18" charset="0"/>
                            <a:ea typeface="宋体" panose="02010600030101010101" pitchFamily="2" charset="-122"/>
                          </a:rPr>
                          <m:t>∗</m:t>
                        </m:r>
                      </m:sup>
                    </m:sSup>
                  </m:oMath>
                </a14:m>
                <a:r>
                  <a:rPr lang="zh-CN" altLang="en-US" sz="2400" dirty="0" smtClean="0">
                    <a:solidFill>
                      <a:prstClr val="black"/>
                    </a:solidFill>
                    <a:latin typeface="宋体" panose="02010600030101010101" pitchFamily="2" charset="-122"/>
                    <a:ea typeface="宋体" panose="02010600030101010101" pitchFamily="2" charset="-122"/>
                  </a:rPr>
                  <a:t>，</a:t>
                </a:r>
                <a14:m>
                  <m:oMath xmlns:m="http://schemas.openxmlformats.org/officeDocument/2006/math">
                    <m:sSup>
                      <m:sSupPr>
                        <m:ctrlPr>
                          <a:rPr lang="en-US" altLang="zh-CN" sz="2400" i="1" dirty="0" smtClean="0">
                            <a:solidFill>
                              <a:prstClr val="black"/>
                            </a:solidFill>
                            <a:latin typeface="Cambria Math" panose="02040503050406030204" pitchFamily="18" charset="0"/>
                            <a:ea typeface="宋体" panose="02010600030101010101" pitchFamily="2" charset="-122"/>
                          </a:rPr>
                        </m:ctrlPr>
                      </m:sSupPr>
                      <m:e>
                        <m:r>
                          <a:rPr lang="en-US" altLang="zh-CN" sz="2400" b="0" i="1" dirty="0" smtClean="0">
                            <a:solidFill>
                              <a:prstClr val="black"/>
                            </a:solidFill>
                            <a:latin typeface="Cambria Math" panose="02040503050406030204" pitchFamily="18" charset="0"/>
                            <a:ea typeface="宋体" panose="02010600030101010101" pitchFamily="2" charset="-122"/>
                          </a:rPr>
                          <m:t>𝑎</m:t>
                        </m:r>
                        <m:r>
                          <a:rPr lang="en-US" altLang="zh-CN" sz="2400" i="1" dirty="0">
                            <a:solidFill>
                              <a:prstClr val="black"/>
                            </a:solidFill>
                            <a:latin typeface="Cambria Math" panose="02040503050406030204" pitchFamily="18" charset="0"/>
                            <a:ea typeface="宋体" panose="02010600030101010101" pitchFamily="2" charset="-122"/>
                          </a:rPr>
                          <m:t>𝑢𝑡h</m:t>
                        </m:r>
                      </m:e>
                      <m:sup>
                        <m:r>
                          <a:rPr lang="en-US" altLang="zh-CN" sz="2400" i="1" dirty="0">
                            <a:solidFill>
                              <a:prstClr val="black"/>
                            </a:solidFill>
                            <a:latin typeface="Cambria Math" panose="02040503050406030204" pitchFamily="18" charset="0"/>
                            <a:ea typeface="宋体" panose="02010600030101010101" pitchFamily="2" charset="-122"/>
                          </a:rPr>
                          <m:t>∗</m:t>
                        </m:r>
                      </m:sup>
                    </m:sSup>
                  </m:oMath>
                </a14:m>
                <a:r>
                  <a:rPr lang="en-US" altLang="zh-CN" sz="2400" dirty="0" smtClean="0">
                    <a:solidFill>
                      <a:prstClr val="black"/>
                    </a:solidFill>
                    <a:latin typeface="宋体" panose="02010600030101010101" pitchFamily="2" charset="-122"/>
                    <a:ea typeface="宋体" panose="02010600030101010101" pitchFamily="2" charset="-122"/>
                  </a:rPr>
                  <a:t>)</a:t>
                </a:r>
                <a:r>
                  <a:rPr lang="zh-CN" altLang="en-US" sz="2400" dirty="0">
                    <a:solidFill>
                      <a:prstClr val="black"/>
                    </a:solidFill>
                    <a:latin typeface="宋体" panose="02010600030101010101" pitchFamily="2" charset="-122"/>
                    <a:ea typeface="宋体" panose="02010600030101010101" pitchFamily="2" charset="-122"/>
                  </a:rPr>
                  <a:t>。 如果</a:t>
                </a:r>
                <a:r>
                  <a:rPr lang="zh-CN" altLang="en-US" sz="2400" dirty="0" smtClean="0">
                    <a:solidFill>
                      <a:prstClr val="black"/>
                    </a:solidFill>
                    <a:latin typeface="宋体" panose="02010600030101010101" pitchFamily="2" charset="-122"/>
                    <a:ea typeface="宋体" panose="02010600030101010101" pitchFamily="2" charset="-122"/>
                  </a:rPr>
                  <a:t>：</a:t>
                </a:r>
                <a14:m>
                  <m:oMath xmlns:m="http://schemas.openxmlformats.org/officeDocument/2006/math">
                    <m:r>
                      <a:rPr lang="en-US" altLang="zh-CN" sz="2400" b="0" i="1" smtClean="0">
                        <a:solidFill>
                          <a:prstClr val="black"/>
                        </a:solidFill>
                        <a:latin typeface="Cambria Math" panose="02040503050406030204" pitchFamily="18" charset="0"/>
                        <a:ea typeface="宋体" panose="02010600030101010101" pitchFamily="2" charset="-122"/>
                      </a:rPr>
                      <m:t>1</m:t>
                    </m:r>
                    <m:r>
                      <a:rPr lang="en-US" altLang="zh-CN" sz="2400" b="0" i="1" smtClean="0">
                        <a:solidFill>
                          <a:prstClr val="black"/>
                        </a:solidFill>
                        <a:latin typeface="Cambria Math" panose="02040503050406030204" pitchFamily="18" charset="0"/>
                        <a:ea typeface="Cambria Math" panose="02040503050406030204" pitchFamily="18" charset="0"/>
                      </a:rPr>
                      <m:t>≤</m:t>
                    </m:r>
                    <m:sSup>
                      <m:sSupPr>
                        <m:ctrlPr>
                          <a:rPr lang="en-US" altLang="zh-CN" sz="2400" i="1" dirty="0">
                            <a:solidFill>
                              <a:prstClr val="black"/>
                            </a:solidFill>
                            <a:latin typeface="Cambria Math" panose="02040503050406030204" pitchFamily="18" charset="0"/>
                            <a:ea typeface="宋体" panose="02010600030101010101" pitchFamily="2" charset="-122"/>
                          </a:rPr>
                        </m:ctrlPr>
                      </m:sSupPr>
                      <m:e>
                        <m:r>
                          <m:rPr>
                            <m:sty m:val="p"/>
                          </m:rPr>
                          <a:rPr lang="en-US" altLang="zh-CN" sz="2400" i="1" dirty="0">
                            <a:solidFill>
                              <a:prstClr val="black"/>
                            </a:solidFill>
                            <a:latin typeface="Cambria Math" panose="02040503050406030204" pitchFamily="18" charset="0"/>
                            <a:ea typeface="宋体" panose="02010600030101010101" pitchFamily="2" charset="-122"/>
                          </a:rPr>
                          <m:t>i</m:t>
                        </m:r>
                      </m:e>
                      <m:sup>
                        <m:r>
                          <a:rPr lang="en-US" altLang="zh-CN" sz="2400" i="1" dirty="0">
                            <a:solidFill>
                              <a:prstClr val="black"/>
                            </a:solidFill>
                            <a:latin typeface="Cambria Math" panose="02040503050406030204" pitchFamily="18" charset="0"/>
                            <a:ea typeface="宋体" panose="02010600030101010101" pitchFamily="2" charset="-122"/>
                          </a:rPr>
                          <m:t>∗</m:t>
                        </m:r>
                      </m:sup>
                    </m:sSup>
                    <m:r>
                      <a:rPr lang="en-US" altLang="zh-CN" sz="2400" i="1" dirty="0" smtClean="0">
                        <a:solidFill>
                          <a:prstClr val="black"/>
                        </a:solidFill>
                        <a:latin typeface="Cambria Math" panose="02040503050406030204" pitchFamily="18" charset="0"/>
                        <a:ea typeface="Cambria Math" panose="02040503050406030204" pitchFamily="18" charset="0"/>
                      </a:rPr>
                      <m:t>≤</m:t>
                    </m:r>
                    <m:r>
                      <a:rPr lang="en-US" altLang="zh-CN" sz="2400" b="0" i="1" dirty="0" smtClean="0">
                        <a:solidFill>
                          <a:prstClr val="black"/>
                        </a:solidFill>
                        <a:latin typeface="Cambria Math" panose="02040503050406030204" pitchFamily="18" charset="0"/>
                        <a:ea typeface="Cambria Math" panose="02040503050406030204" pitchFamily="18" charset="0"/>
                      </a:rPr>
                      <m:t>𝑞</m:t>
                    </m:r>
                    <m:r>
                      <a:rPr lang="en-US" altLang="zh-CN" sz="2400" b="0" i="1" dirty="0" smtClean="0">
                        <a:solidFill>
                          <a:prstClr val="black"/>
                        </a:solidFill>
                        <a:latin typeface="Cambria Math" panose="02040503050406030204" pitchFamily="18" charset="0"/>
                        <a:ea typeface="Cambria Math" panose="02040503050406030204" pitchFamily="18" charset="0"/>
                      </a:rPr>
                      <m:t>(</m:t>
                    </m:r>
                    <m:r>
                      <m:rPr>
                        <m:sty m:val="p"/>
                      </m:rPr>
                      <a:rPr lang="el-GR" altLang="zh-CN" sz="2400" b="0" i="1" dirty="0" smtClean="0">
                        <a:solidFill>
                          <a:prstClr val="black"/>
                        </a:solidFill>
                        <a:latin typeface="Cambria Math" panose="02040503050406030204" pitchFamily="18" charset="0"/>
                        <a:ea typeface="Cambria Math" panose="02040503050406030204" pitchFamily="18" charset="0"/>
                      </a:rPr>
                      <m:t>λ</m:t>
                    </m:r>
                    <m:r>
                      <a:rPr lang="en-US" altLang="zh-CN" sz="2400" b="0" i="1" dirty="0" smtClean="0">
                        <a:solidFill>
                          <a:prstClr val="black"/>
                        </a:solidFill>
                        <a:latin typeface="Cambria Math" panose="02040503050406030204" pitchFamily="18" charset="0"/>
                        <a:ea typeface="Cambria Math" panose="02040503050406030204" pitchFamily="18" charset="0"/>
                      </a:rPr>
                      <m:t>)</m:t>
                    </m:r>
                  </m:oMath>
                </a14:m>
                <a:r>
                  <a:rPr lang="zh-CN" altLang="en-US" sz="2400" dirty="0" smtClean="0">
                    <a:solidFill>
                      <a:prstClr val="black"/>
                    </a:solidFill>
                    <a:latin typeface="宋体" panose="02010600030101010101" pitchFamily="2" charset="-122"/>
                    <a:ea typeface="宋体" panose="02010600030101010101" pitchFamily="2" charset="-122"/>
                  </a:rPr>
                  <a:t>和</a:t>
                </a:r>
                <a:r>
                  <a:rPr lang="en-US" altLang="zh-CN" sz="2400" dirty="0">
                    <a:solidFill>
                      <a:prstClr val="black"/>
                    </a:solidFill>
                    <a:latin typeface="宋体" panose="02010600030101010101" pitchFamily="2" charset="-122"/>
                    <a:ea typeface="宋体" panose="02010600030101010101" pitchFamily="2" charset="-122"/>
                  </a:rPr>
                  <a:t>(</a:t>
                </a:r>
                <a14:m>
                  <m:oMath xmlns:m="http://schemas.openxmlformats.org/officeDocument/2006/math">
                    <m:sSup>
                      <m:sSupPr>
                        <m:ctrlPr>
                          <a:rPr lang="en-US" altLang="zh-CN" sz="2400" i="1">
                            <a:solidFill>
                              <a:prstClr val="black"/>
                            </a:solidFill>
                            <a:latin typeface="Cambria Math" panose="02040503050406030204" pitchFamily="18" charset="0"/>
                            <a:ea typeface="宋体" panose="02010600030101010101" pitchFamily="2" charset="-122"/>
                          </a:rPr>
                        </m:ctrlPr>
                      </m:sSupPr>
                      <m:e>
                        <m:r>
                          <m:rPr>
                            <m:nor/>
                          </m:rPr>
                          <a:rPr lang="en-US" altLang="zh-CN" sz="2400" i="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m:t>ℓ</m:t>
                        </m:r>
                      </m:e>
                      <m:sup>
                        <m:r>
                          <a:rPr lang="en-US" altLang="zh-CN" sz="2400" i="1">
                            <a:solidFill>
                              <a:prstClr val="black"/>
                            </a:solidFill>
                            <a:latin typeface="Cambria Math" panose="02040503050406030204" pitchFamily="18" charset="0"/>
                            <a:ea typeface="宋体" panose="02010600030101010101" pitchFamily="2" charset="-122"/>
                          </a:rPr>
                          <m:t>∗</m:t>
                        </m:r>
                      </m:sup>
                    </m:sSup>
                  </m:oMath>
                </a14:m>
                <a:r>
                  <a:rPr lang="zh-CN" altLang="en-US" sz="2400" dirty="0">
                    <a:solidFill>
                      <a:prstClr val="black"/>
                    </a:solidFill>
                    <a:latin typeface="宋体" panose="02010600030101010101" pitchFamily="2" charset="-122"/>
                    <a:ea typeface="宋体" panose="02010600030101010101" pitchFamily="2" charset="-122"/>
                  </a:rPr>
                  <a:t>，</a:t>
                </a:r>
                <a14:m>
                  <m:oMath xmlns:m="http://schemas.openxmlformats.org/officeDocument/2006/math">
                    <m:sSup>
                      <m:sSupPr>
                        <m:ctrlPr>
                          <a:rPr lang="en-US" altLang="zh-CN" sz="2400" i="1" dirty="0">
                            <a:solidFill>
                              <a:prstClr val="black"/>
                            </a:solidFill>
                            <a:latin typeface="Cambria Math" panose="02040503050406030204" pitchFamily="18" charset="0"/>
                            <a:ea typeface="宋体" panose="02010600030101010101" pitchFamily="2" charset="-122"/>
                          </a:rPr>
                        </m:ctrlPr>
                      </m:sSupPr>
                      <m:e>
                        <m:r>
                          <m:rPr>
                            <m:sty m:val="p"/>
                          </m:rPr>
                          <a:rPr lang="en-US" altLang="zh-CN" sz="2400" i="1" dirty="0">
                            <a:solidFill>
                              <a:prstClr val="black"/>
                            </a:solidFill>
                            <a:latin typeface="Cambria Math" panose="02040503050406030204" pitchFamily="18" charset="0"/>
                            <a:ea typeface="宋体" panose="02010600030101010101" pitchFamily="2" charset="-122"/>
                          </a:rPr>
                          <m:t>i</m:t>
                        </m:r>
                      </m:e>
                      <m:sup>
                        <m:r>
                          <a:rPr lang="en-US" altLang="zh-CN" sz="2400" i="1" dirty="0">
                            <a:solidFill>
                              <a:prstClr val="black"/>
                            </a:solidFill>
                            <a:latin typeface="Cambria Math" panose="02040503050406030204" pitchFamily="18" charset="0"/>
                            <a:ea typeface="宋体" panose="02010600030101010101" pitchFamily="2" charset="-122"/>
                          </a:rPr>
                          <m:t>∗</m:t>
                        </m:r>
                      </m:sup>
                    </m:sSup>
                  </m:oMath>
                </a14:m>
                <a:r>
                  <a:rPr lang="zh-CN" altLang="en-US" sz="2400" dirty="0">
                    <a:solidFill>
                      <a:prstClr val="black"/>
                    </a:solidFill>
                    <a:latin typeface="宋体" panose="02010600030101010101" pitchFamily="2" charset="-122"/>
                    <a:ea typeface="宋体" panose="02010600030101010101" pitchFamily="2" charset="-122"/>
                  </a:rPr>
                  <a:t>，</a:t>
                </a:r>
                <a14:m>
                  <m:oMath xmlns:m="http://schemas.openxmlformats.org/officeDocument/2006/math">
                    <m:sSup>
                      <m:sSupPr>
                        <m:ctrlPr>
                          <a:rPr lang="en-US" altLang="zh-CN" sz="2400" i="1" dirty="0">
                            <a:solidFill>
                              <a:prstClr val="black"/>
                            </a:solidFill>
                            <a:latin typeface="Cambria Math" panose="02040503050406030204" pitchFamily="18" charset="0"/>
                            <a:ea typeface="宋体" panose="02010600030101010101" pitchFamily="2" charset="-122"/>
                          </a:rPr>
                        </m:ctrlPr>
                      </m:sSupPr>
                      <m:e>
                        <m:r>
                          <a:rPr lang="en-US" altLang="zh-CN" sz="2400" i="1" dirty="0">
                            <a:solidFill>
                              <a:prstClr val="black"/>
                            </a:solidFill>
                            <a:latin typeface="Cambria Math" panose="02040503050406030204" pitchFamily="18" charset="0"/>
                            <a:ea typeface="宋体" panose="02010600030101010101" pitchFamily="2" charset="-122"/>
                          </a:rPr>
                          <m:t>𝑎𝑢𝑡h</m:t>
                        </m:r>
                      </m:e>
                      <m:sup>
                        <m:r>
                          <a:rPr lang="en-US" altLang="zh-CN" sz="2400" i="1" dirty="0">
                            <a:solidFill>
                              <a:prstClr val="black"/>
                            </a:solidFill>
                            <a:latin typeface="Cambria Math" panose="02040503050406030204" pitchFamily="18" charset="0"/>
                            <a:ea typeface="宋体" panose="02010600030101010101" pitchFamily="2" charset="-122"/>
                          </a:rPr>
                          <m:t>∗</m:t>
                        </m:r>
                      </m:sup>
                    </m:sSup>
                  </m:oMath>
                </a14:m>
                <a:r>
                  <a:rPr lang="en-US" altLang="zh-CN" sz="2400" dirty="0" smtClean="0">
                    <a:solidFill>
                      <a:prstClr val="black"/>
                    </a:solidFill>
                    <a:latin typeface="宋体" panose="02010600030101010101" pitchFamily="2" charset="-122"/>
                    <a:ea typeface="宋体" panose="02010600030101010101" pitchFamily="2" charset="-122"/>
                  </a:rPr>
                  <a:t>)</a:t>
                </a:r>
                <a14:m>
                  <m:oMath xmlns:m="http://schemas.openxmlformats.org/officeDocument/2006/math">
                    <m:r>
                      <a:rPr lang="en-US" altLang="zh-CN" sz="2400" i="1" dirty="0" smtClean="0">
                        <a:solidFill>
                          <a:prstClr val="black"/>
                        </a:solidFill>
                        <a:latin typeface="Cambria Math" panose="02040503050406030204" pitchFamily="18" charset="0"/>
                      </a:rPr>
                      <m:t>∉</m:t>
                    </m:r>
                    <m:r>
                      <a:rPr lang="en-US" altLang="zh-CN" sz="2400" b="0" i="1" dirty="0" smtClean="0">
                        <a:solidFill>
                          <a:prstClr val="black"/>
                        </a:solidFill>
                        <a:latin typeface="Cambria Math" panose="02040503050406030204" pitchFamily="18" charset="0"/>
                      </a:rPr>
                      <m:t>𝑄</m:t>
                    </m:r>
                  </m:oMath>
                </a14:m>
                <a:r>
                  <a:rPr lang="en-US" altLang="zh-CN" sz="2400" dirty="0" smtClean="0">
                    <a:solidFill>
                      <a:prstClr val="black"/>
                    </a:solidFill>
                    <a:latin typeface="宋体" panose="02010600030101010101" pitchFamily="2" charset="-122"/>
                    <a:ea typeface="宋体" panose="02010600030101010101" pitchFamily="2" charset="-122"/>
                  </a:rPr>
                  <a:t> </a:t>
                </a:r>
                <a:r>
                  <a:rPr lang="zh-CN" altLang="en-US" sz="2400" dirty="0" smtClean="0">
                    <a:solidFill>
                      <a:prstClr val="black"/>
                    </a:solidFill>
                    <a:latin typeface="宋体" panose="02010600030101010101" pitchFamily="2" charset="-122"/>
                    <a:ea typeface="宋体" panose="02010600030101010101" pitchFamily="2" charset="-122"/>
                  </a:rPr>
                  <a:t>和</a:t>
                </a:r>
                <a14:m>
                  <m:oMath xmlns:m="http://schemas.openxmlformats.org/officeDocument/2006/math">
                    <m:r>
                      <a:rPr lang="en-US" altLang="zh-CN" sz="2400" i="1" dirty="0" smtClean="0">
                        <a:solidFill>
                          <a:prstClr val="black"/>
                        </a:solidFill>
                        <a:latin typeface="Cambria Math" panose="02040503050406030204" pitchFamily="18" charset="0"/>
                        <a:ea typeface="宋体" panose="02010600030101010101" pitchFamily="2" charset="-122"/>
                      </a:rPr>
                      <m:t>𝑐𝑎𝑡𝑉𝑟𝑓𝑦</m:t>
                    </m:r>
                    <m:r>
                      <a:rPr lang="en-US" altLang="zh-CN" sz="2400" i="1" dirty="0">
                        <a:solidFill>
                          <a:prstClr val="black"/>
                        </a:solidFill>
                        <a:latin typeface="Cambria Math" panose="02040503050406030204" pitchFamily="18" charset="0"/>
                        <a:ea typeface="宋体" panose="02010600030101010101" pitchFamily="2" charset="-122"/>
                      </a:rPr>
                      <m:t>(</m:t>
                    </m:r>
                    <m:r>
                      <a:rPr lang="en-US" altLang="zh-CN" sz="2400" b="0" i="1" dirty="0" smtClean="0">
                        <a:solidFill>
                          <a:prstClr val="black"/>
                        </a:solidFill>
                        <a:latin typeface="Cambria Math" panose="02040503050406030204" pitchFamily="18" charset="0"/>
                        <a:ea typeface="宋体" panose="02010600030101010101" pitchFamily="2" charset="-122"/>
                      </a:rPr>
                      <m:t>𝑣𝑝</m:t>
                    </m:r>
                    <m:r>
                      <a:rPr lang="zh-CN" altLang="en-US" sz="2400" i="1" dirty="0">
                        <a:solidFill>
                          <a:prstClr val="black"/>
                        </a:solidFill>
                        <a:latin typeface="Cambria Math" panose="02040503050406030204" pitchFamily="18" charset="0"/>
                        <a:ea typeface="宋体" panose="02010600030101010101" pitchFamily="2" charset="-122"/>
                      </a:rPr>
                      <m:t>，</m:t>
                    </m:r>
                    <m:sSup>
                      <m:sSupPr>
                        <m:ctrlPr>
                          <a:rPr lang="en-US" altLang="zh-CN" sz="2400" i="1">
                            <a:solidFill>
                              <a:prstClr val="black"/>
                            </a:solidFill>
                            <a:latin typeface="Cambria Math" panose="02040503050406030204" pitchFamily="18" charset="0"/>
                            <a:ea typeface="宋体" panose="02010600030101010101" pitchFamily="2" charset="-122"/>
                          </a:rPr>
                        </m:ctrlPr>
                      </m:sSupPr>
                      <m:e>
                        <m:r>
                          <m:rPr>
                            <m:nor/>
                          </m:rPr>
                          <a:rPr lang="en-US" altLang="zh-CN" sz="2400" i="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m:t>ℓ</m:t>
                        </m:r>
                      </m:e>
                      <m:sup>
                        <m:r>
                          <a:rPr lang="en-US" altLang="zh-CN" sz="2400" i="1">
                            <a:solidFill>
                              <a:prstClr val="black"/>
                            </a:solidFill>
                            <a:latin typeface="Cambria Math" panose="02040503050406030204" pitchFamily="18" charset="0"/>
                            <a:ea typeface="宋体" panose="02010600030101010101" pitchFamily="2" charset="-122"/>
                          </a:rPr>
                          <m:t>∗</m:t>
                        </m:r>
                      </m:sup>
                    </m:sSup>
                    <m:r>
                      <m:rPr>
                        <m:nor/>
                      </m:rPr>
                      <a:rPr lang="zh-CN" altLang="en-US" sz="2400" dirty="0">
                        <a:solidFill>
                          <a:prstClr val="black"/>
                        </a:solidFill>
                        <a:latin typeface="宋体" panose="02010600030101010101" pitchFamily="2" charset="-122"/>
                        <a:ea typeface="宋体" panose="02010600030101010101" pitchFamily="2" charset="-122"/>
                      </a:rPr>
                      <m:t>，</m:t>
                    </m:r>
                    <m:sSup>
                      <m:sSupPr>
                        <m:ctrlPr>
                          <a:rPr lang="en-US" altLang="zh-CN" sz="2400" i="1" dirty="0">
                            <a:solidFill>
                              <a:prstClr val="black"/>
                            </a:solidFill>
                            <a:latin typeface="Cambria Math" panose="02040503050406030204" pitchFamily="18" charset="0"/>
                            <a:ea typeface="宋体" panose="02010600030101010101" pitchFamily="2" charset="-122"/>
                          </a:rPr>
                        </m:ctrlPr>
                      </m:sSupPr>
                      <m:e>
                        <m:r>
                          <m:rPr>
                            <m:sty m:val="p"/>
                          </m:rPr>
                          <a:rPr lang="en-US" altLang="zh-CN" sz="2400" i="1" dirty="0">
                            <a:solidFill>
                              <a:prstClr val="black"/>
                            </a:solidFill>
                            <a:latin typeface="Cambria Math" panose="02040503050406030204" pitchFamily="18" charset="0"/>
                            <a:ea typeface="宋体" panose="02010600030101010101" pitchFamily="2" charset="-122"/>
                          </a:rPr>
                          <m:t>i</m:t>
                        </m:r>
                      </m:e>
                      <m:sup>
                        <m:r>
                          <a:rPr lang="en-US" altLang="zh-CN" sz="2400" i="1" dirty="0">
                            <a:solidFill>
                              <a:prstClr val="black"/>
                            </a:solidFill>
                            <a:latin typeface="Cambria Math" panose="02040503050406030204" pitchFamily="18" charset="0"/>
                            <a:ea typeface="宋体" panose="02010600030101010101" pitchFamily="2" charset="-122"/>
                          </a:rPr>
                          <m:t>∗</m:t>
                        </m:r>
                      </m:sup>
                    </m:sSup>
                    <m:r>
                      <a:rPr lang="zh-CN" altLang="en-US" sz="2400" i="1" dirty="0">
                        <a:solidFill>
                          <a:prstClr val="black"/>
                        </a:solidFill>
                        <a:latin typeface="Cambria Math" panose="02040503050406030204" pitchFamily="18" charset="0"/>
                        <a:ea typeface="宋体" panose="02010600030101010101" pitchFamily="2" charset="-122"/>
                      </a:rPr>
                      <m:t>，</m:t>
                    </m:r>
                    <m:sSup>
                      <m:sSupPr>
                        <m:ctrlPr>
                          <a:rPr lang="en-US" altLang="zh-CN" sz="2400" i="1" dirty="0">
                            <a:solidFill>
                              <a:prstClr val="black"/>
                            </a:solidFill>
                            <a:latin typeface="Cambria Math" panose="02040503050406030204" pitchFamily="18" charset="0"/>
                            <a:ea typeface="宋体" panose="02010600030101010101" pitchFamily="2" charset="-122"/>
                          </a:rPr>
                        </m:ctrlPr>
                      </m:sSupPr>
                      <m:e>
                        <m:r>
                          <a:rPr lang="en-US" altLang="zh-CN" sz="2400" i="1" dirty="0">
                            <a:solidFill>
                              <a:prstClr val="black"/>
                            </a:solidFill>
                            <a:latin typeface="Cambria Math" panose="02040503050406030204" pitchFamily="18" charset="0"/>
                            <a:ea typeface="宋体" panose="02010600030101010101" pitchFamily="2" charset="-122"/>
                          </a:rPr>
                          <m:t>𝑎𝑢𝑡h</m:t>
                        </m:r>
                      </m:e>
                      <m:sup>
                        <m:r>
                          <a:rPr lang="en-US" altLang="zh-CN" sz="2400" i="1" dirty="0">
                            <a:solidFill>
                              <a:prstClr val="black"/>
                            </a:solidFill>
                            <a:latin typeface="Cambria Math" panose="02040503050406030204" pitchFamily="18" charset="0"/>
                            <a:ea typeface="宋体" panose="02010600030101010101" pitchFamily="2" charset="-122"/>
                          </a:rPr>
                          <m:t>∗</m:t>
                        </m:r>
                      </m:sup>
                    </m:sSup>
                    <m:r>
                      <a:rPr lang="en-US" altLang="zh-CN" sz="2400" i="1" dirty="0">
                        <a:solidFill>
                          <a:prstClr val="black"/>
                        </a:solidFill>
                        <a:latin typeface="Cambria Math" panose="02040503050406030204" pitchFamily="18" charset="0"/>
                        <a:ea typeface="宋体" panose="02010600030101010101" pitchFamily="2" charset="-122"/>
                      </a:rPr>
                      <m:t>)</m:t>
                    </m:r>
                  </m:oMath>
                </a14:m>
                <a:r>
                  <a:rPr lang="en-US" altLang="zh-CN" sz="2400" dirty="0" smtClean="0">
                    <a:solidFill>
                      <a:prstClr val="black"/>
                    </a:solidFill>
                    <a:latin typeface="宋体" panose="02010600030101010101" pitchFamily="2" charset="-122"/>
                    <a:ea typeface="宋体" panose="02010600030101010101" pitchFamily="2" charset="-122"/>
                  </a:rPr>
                  <a:t>=1</a:t>
                </a:r>
                <a:r>
                  <a:rPr lang="zh-CN" altLang="en-US" sz="2400" dirty="0">
                    <a:solidFill>
                      <a:prstClr val="black"/>
                    </a:solidFill>
                    <a:latin typeface="宋体" panose="02010600030101010101" pitchFamily="2" charset="-122"/>
                    <a:ea typeface="宋体" panose="02010600030101010101" pitchFamily="2" charset="-122"/>
                  </a:rPr>
                  <a:t>，那么攻击者</a:t>
                </a:r>
                <a:r>
                  <a:rPr lang="en-US" altLang="zh-CN" sz="2400" dirty="0">
                    <a:solidFill>
                      <a:prstClr val="black"/>
                    </a:solidFill>
                    <a:latin typeface="宋体" panose="02010600030101010101" pitchFamily="2" charset="-122"/>
                    <a:ea typeface="宋体" panose="02010600030101010101" pitchFamily="2" charset="-122"/>
                  </a:rPr>
                  <a:t>A</a:t>
                </a:r>
                <a:r>
                  <a:rPr lang="zh-CN" altLang="en-US" sz="2400" dirty="0">
                    <a:solidFill>
                      <a:prstClr val="black"/>
                    </a:solidFill>
                    <a:latin typeface="宋体" panose="02010600030101010101" pitchFamily="2" charset="-122"/>
                    <a:ea typeface="宋体" panose="02010600030101010101" pitchFamily="2" charset="-122"/>
                  </a:rPr>
                  <a:t>就会赢得比赛。</a:t>
                </a:r>
              </a:p>
              <a:p>
                <a:endParaRPr lang="en-US" altLang="zh-CN" sz="2400" dirty="0" smtClean="0">
                  <a:latin typeface="宋体" panose="02010600030101010101" pitchFamily="2" charset="-122"/>
                  <a:ea typeface="宋体" panose="02010600030101010101" pitchFamily="2" charset="-122"/>
                </a:endParaRPr>
              </a:p>
              <a:p>
                <a:r>
                  <a:rPr lang="zh-CN" altLang="en-US" sz="2400" dirty="0" smtClean="0">
                    <a:solidFill>
                      <a:srgbClr val="FF0000"/>
                    </a:solidFill>
                    <a:latin typeface="宋体" panose="02010600030101010101" pitchFamily="2" charset="-122"/>
                    <a:ea typeface="宋体" panose="02010600030101010101" pitchFamily="2" charset="-122"/>
                  </a:rPr>
                  <a:t>单向性</a:t>
                </a:r>
                <a:r>
                  <a:rPr lang="zh-CN" altLang="en-US" sz="2400" dirty="0">
                    <a:latin typeface="宋体" panose="02010600030101010101" pitchFamily="2" charset="-122"/>
                    <a:ea typeface="宋体" panose="02010600030101010101" pitchFamily="2" charset="-122"/>
                  </a:rPr>
                  <a:t>（</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cs typeface="Times New Roman" panose="02020603050405020304" pitchFamily="18" charset="0"/>
                      </a:rPr>
                      <m:t>𝑂𝑛𝑒</m:t>
                    </m:r>
                    <m:r>
                      <a:rPr lang="en-US" altLang="zh-CN" sz="2400" i="1" dirty="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dirty="0" smtClean="0">
                        <a:latin typeface="Cambria Math" panose="02040503050406030204" pitchFamily="18" charset="0"/>
                        <a:ea typeface="宋体" panose="02010600030101010101" pitchFamily="2" charset="-122"/>
                        <a:cs typeface="Times New Roman" panose="02020603050405020304" pitchFamily="18" charset="0"/>
                      </a:rPr>
                      <m:t>𝑊𝑎𝑦𝑛𝑒𝑠𝑠</m:t>
                    </m:r>
                  </m:oMath>
                </a14:m>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Setup</a:t>
                </a:r>
                <a:r>
                  <a:rPr lang="zh-CN" altLang="en-US" sz="2400" dirty="0" smtClean="0">
                    <a:latin typeface="宋体" panose="02010600030101010101" pitchFamily="2" charset="-122"/>
                    <a:ea typeface="宋体" panose="02010600030101010101" pitchFamily="2" charset="-122"/>
                  </a:rPr>
                  <a:t>：挑战者运行算法</a:t>
                </a:r>
                <a14:m>
                  <m:oMath xmlns:m="http://schemas.openxmlformats.org/officeDocument/2006/math">
                    <m:r>
                      <a:rPr lang="en-US" altLang="zh-CN" sz="2400" i="1" dirty="0">
                        <a:solidFill>
                          <a:prstClr val="black"/>
                        </a:solidFill>
                        <a:latin typeface="Cambria Math" panose="02040503050406030204" pitchFamily="18" charset="0"/>
                        <a:ea typeface="宋体" panose="02010600030101010101" pitchFamily="2" charset="-122"/>
                      </a:rPr>
                      <m:t>𝑐𝑎𝑡𝐺𝑒𝑛</m:t>
                    </m:r>
                    <m:r>
                      <a:rPr lang="en-US" altLang="zh-CN" sz="2400" i="1" dirty="0">
                        <a:solidFill>
                          <a:prstClr val="black"/>
                        </a:solidFill>
                        <a:latin typeface="Cambria Math" panose="02040503050406030204" pitchFamily="18" charset="0"/>
                        <a:ea typeface="宋体" panose="02010600030101010101" pitchFamily="2" charset="-122"/>
                      </a:rPr>
                      <m:t>( </m:t>
                    </m:r>
                    <m:sSup>
                      <m:sSupPr>
                        <m:ctrlPr>
                          <a:rPr lang="en-US" altLang="zh-CN" sz="2400" i="1" dirty="0">
                            <a:solidFill>
                              <a:prstClr val="black"/>
                            </a:solidFill>
                            <a:latin typeface="Cambria Math" panose="02040503050406030204" pitchFamily="18" charset="0"/>
                            <a:ea typeface="宋体" panose="02010600030101010101" pitchFamily="2" charset="-122"/>
                          </a:rPr>
                        </m:ctrlPr>
                      </m:sSupPr>
                      <m:e>
                        <m:r>
                          <a:rPr lang="en-US" altLang="zh-CN" sz="2400" i="1" dirty="0">
                            <a:solidFill>
                              <a:prstClr val="black"/>
                            </a:solidFill>
                            <a:latin typeface="Cambria Math" panose="02040503050406030204" pitchFamily="18" charset="0"/>
                            <a:ea typeface="宋体" panose="02010600030101010101" pitchFamily="2" charset="-122"/>
                          </a:rPr>
                          <m:t>1</m:t>
                        </m:r>
                      </m:e>
                      <m:sup>
                        <m:r>
                          <a:rPr lang="en-US" altLang="zh-CN" sz="2400" i="1" dirty="0">
                            <a:solidFill>
                              <a:prstClr val="black"/>
                            </a:solidFill>
                            <a:latin typeface="Cambria Math" panose="02040503050406030204" pitchFamily="18" charset="0"/>
                            <a:ea typeface="宋体" panose="02010600030101010101" pitchFamily="2" charset="-122"/>
                          </a:rPr>
                          <m:t>𝜆</m:t>
                        </m:r>
                      </m:sup>
                    </m:sSup>
                    <m:r>
                      <a:rPr lang="en-US" altLang="zh-CN" sz="2400" i="1" dirty="0">
                        <a:solidFill>
                          <a:prstClr val="black"/>
                        </a:solidFill>
                        <a:latin typeface="Cambria Math" panose="02040503050406030204" pitchFamily="18" charset="0"/>
                        <a:ea typeface="宋体" panose="02010600030101010101" pitchFamily="2" charset="-122"/>
                      </a:rPr>
                      <m:t>, </m:t>
                    </m:r>
                    <m:r>
                      <a:rPr lang="en-US" altLang="zh-CN" sz="2400" i="1" dirty="0">
                        <a:solidFill>
                          <a:prstClr val="black"/>
                        </a:solidFill>
                        <a:latin typeface="Cambria Math" panose="02040503050406030204" pitchFamily="18" charset="0"/>
                        <a:ea typeface="宋体" panose="02010600030101010101" pitchFamily="2" charset="-122"/>
                      </a:rPr>
                      <m:t>𝐷</m:t>
                    </m:r>
                    <m:r>
                      <a:rPr lang="en-US" altLang="zh-CN" sz="2400" i="1" dirty="0">
                        <a:solidFill>
                          <a:prstClr val="black"/>
                        </a:solidFill>
                        <a:latin typeface="Cambria Math" panose="02040503050406030204" pitchFamily="18" charset="0"/>
                        <a:ea typeface="宋体" panose="02010600030101010101" pitchFamily="2" charset="-122"/>
                      </a:rPr>
                      <m:t>)</m:t>
                    </m:r>
                  </m:oMath>
                </a14:m>
                <a:r>
                  <a:rPr lang="zh-CN" altLang="en-US" sz="2400" dirty="0" smtClean="0">
                    <a:latin typeface="宋体" panose="02010600030101010101" pitchFamily="2" charset="-122"/>
                    <a:ea typeface="宋体" panose="02010600030101010101" pitchFamily="2" charset="-122"/>
                  </a:rPr>
                  <a:t>来计算私钥</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cs typeface="Times New Roman" panose="02020603050405020304" pitchFamily="18" charset="0"/>
                      </a:rPr>
                      <m:t>𝑠𝑝</m:t>
                    </m:r>
                  </m:oMath>
                </a14:m>
                <a:r>
                  <a:rPr lang="zh-CN" altLang="en-US" sz="2400" dirty="0" smtClean="0">
                    <a:latin typeface="宋体" panose="02010600030101010101" pitchFamily="2" charset="-122"/>
                    <a:ea typeface="宋体" panose="02010600030101010101" pitchFamily="2" charset="-122"/>
                  </a:rPr>
                  <a:t>和验证密钥</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cs typeface="Times New Roman" panose="02020603050405020304" pitchFamily="18" charset="0"/>
                      </a:rPr>
                      <m:t>𝑣𝑝</m:t>
                    </m:r>
                  </m:oMath>
                </a14:m>
                <a:r>
                  <a:rPr lang="zh-CN" altLang="en-US" sz="2400" dirty="0" smtClean="0">
                    <a:latin typeface="宋体" panose="02010600030101010101" pitchFamily="2" charset="-122"/>
                    <a:ea typeface="宋体" panose="02010600030101010101" pitchFamily="2" charset="-122"/>
                  </a:rPr>
                  <a:t>。把</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cs typeface="Times New Roman" panose="02020603050405020304" pitchFamily="18" charset="0"/>
                      </a:rPr>
                      <m:t>𝑣𝑝</m:t>
                    </m:r>
                  </m:oMath>
                </a14:m>
                <a:r>
                  <a:rPr lang="zh-CN" altLang="en-US" sz="2400" dirty="0" smtClean="0">
                    <a:latin typeface="宋体" panose="02010600030101010101" pitchFamily="2" charset="-122"/>
                    <a:ea typeface="宋体" panose="02010600030101010101" pitchFamily="2" charset="-122"/>
                  </a:rPr>
                  <a:t>给对手</a:t>
                </a:r>
                <a:r>
                  <a:rPr lang="en-US" altLang="zh-CN" sz="2400" dirty="0" smtClean="0">
                    <a:latin typeface="宋体" panose="02010600030101010101" pitchFamily="2" charset="-122"/>
                    <a:ea typeface="宋体" panose="02010600030101010101" pitchFamily="2" charset="-122"/>
                  </a:rPr>
                  <a:t>A</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lvl="0"/>
                <a:r>
                  <a:rPr lang="en-US" altLang="zh-CN" sz="24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Streaming</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smtClean="0">
                    <a:latin typeface="宋体" panose="02010600030101010101" pitchFamily="2" charset="-122"/>
                    <a:ea typeface="宋体" panose="02010600030101010101" pitchFamily="2" charset="-122"/>
                  </a:rPr>
                  <a:t>：自适应地进行。</a:t>
                </a:r>
                <a:r>
                  <a:rPr lang="zh-CN" altLang="en-US" sz="2400" dirty="0">
                    <a:solidFill>
                      <a:prstClr val="black"/>
                    </a:solidFill>
                    <a:latin typeface="宋体" panose="02010600030101010101" pitchFamily="2" charset="-122"/>
                    <a:ea typeface="宋体" panose="02010600030101010101" pitchFamily="2" charset="-122"/>
                  </a:rPr>
                  <a:t>攻击者</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a:t>
                </a:r>
                <a:r>
                  <a:rPr lang="zh-CN" altLang="en-US" sz="2400" dirty="0">
                    <a:solidFill>
                      <a:prstClr val="black"/>
                    </a:solidFill>
                    <a:latin typeface="宋体" panose="02010600030101010101" pitchFamily="2" charset="-122"/>
                    <a:ea typeface="宋体" panose="02010600030101010101" pitchFamily="2" charset="-122"/>
                  </a:rPr>
                  <a:t>将一片叶子</a:t>
                </a:r>
                <a:r>
                  <a:rPr lang="en-US" altLang="zh-CN" sz="2400" i="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ℓ </a:t>
                </a:r>
                <a:r>
                  <a:rPr lang="zh-CN" altLang="en-US" sz="2400" i="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i="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L</a:t>
                </a:r>
                <a:r>
                  <a:rPr lang="zh-CN" altLang="en-US" sz="2400" dirty="0">
                    <a:solidFill>
                      <a:prstClr val="black"/>
                    </a:solidFill>
                    <a:latin typeface="宋体" panose="02010600030101010101" pitchFamily="2" charset="-122"/>
                    <a:ea typeface="宋体" panose="02010600030101010101" pitchFamily="2" charset="-122"/>
                  </a:rPr>
                  <a:t>给</a:t>
                </a:r>
                <a:r>
                  <a:rPr lang="zh-CN" altLang="en-US" sz="2400" dirty="0" smtClean="0">
                    <a:solidFill>
                      <a:prstClr val="black"/>
                    </a:solidFill>
                    <a:latin typeface="宋体" panose="02010600030101010101" pitchFamily="2" charset="-122"/>
                    <a:ea typeface="宋体" panose="02010600030101010101" pitchFamily="2" charset="-122"/>
                  </a:rPr>
                  <a:t>挑战者</a:t>
                </a:r>
                <a:r>
                  <a:rPr lang="zh-CN" altLang="en-US" sz="2400" dirty="0">
                    <a:latin typeface="宋体" panose="02010600030101010101" pitchFamily="2" charset="-122"/>
                    <a:ea typeface="宋体" panose="02010600030101010101" pitchFamily="2" charset="-122"/>
                  </a:rPr>
                  <a:t>。</a:t>
                </a:r>
                <a:r>
                  <a:rPr lang="zh-CN" altLang="en-US" sz="2400" dirty="0" smtClean="0">
                    <a:solidFill>
                      <a:prstClr val="black"/>
                    </a:solidFill>
                    <a:latin typeface="宋体" panose="02010600030101010101" pitchFamily="2" charset="-122"/>
                    <a:ea typeface="宋体" panose="02010600030101010101" pitchFamily="2" charset="-122"/>
                  </a:rPr>
                  <a:t>挑战者</a:t>
                </a:r>
                <a:r>
                  <a:rPr lang="zh-CN" altLang="en-US" sz="2400" dirty="0">
                    <a:solidFill>
                      <a:prstClr val="black"/>
                    </a:solidFill>
                    <a:latin typeface="宋体" panose="02010600030101010101" pitchFamily="2" charset="-122"/>
                    <a:ea typeface="宋体" panose="02010600030101010101" pitchFamily="2" charset="-122"/>
                  </a:rPr>
                  <a:t>计算</a:t>
                </a:r>
                <a14:m>
                  <m:oMath xmlns:m="http://schemas.openxmlformats.org/officeDocument/2006/math">
                    <m:r>
                      <a:rPr lang="en-US" altLang="zh-CN" sz="2400" i="1" dirty="0">
                        <a:solidFill>
                          <a:prstClr val="black"/>
                        </a:solidFill>
                        <a:latin typeface="Cambria Math" panose="02040503050406030204" pitchFamily="18" charset="0"/>
                        <a:ea typeface="宋体" panose="02010600030101010101" pitchFamily="2" charset="-122"/>
                      </a:rPr>
                      <m:t>(</m:t>
                    </m:r>
                    <m:r>
                      <a:rPr lang="en-US" altLang="zh-CN" sz="2400" i="1" dirty="0">
                        <a:solidFill>
                          <a:prstClr val="black"/>
                        </a:solidFill>
                        <a:latin typeface="Cambria Math" panose="02040503050406030204" pitchFamily="18" charset="0"/>
                        <a:ea typeface="宋体" panose="02010600030101010101" pitchFamily="2" charset="-122"/>
                      </a:rPr>
                      <m:t>𝑠𝑝</m:t>
                    </m:r>
                    <m:r>
                      <a:rPr lang="en-US" altLang="zh-CN" sz="2400" i="1" dirty="0">
                        <a:solidFill>
                          <a:prstClr val="black"/>
                        </a:solidFill>
                        <a:latin typeface="Cambria Math" panose="02040503050406030204" pitchFamily="18" charset="0"/>
                        <a:ea typeface="宋体" panose="02010600030101010101" pitchFamily="2" charset="-122"/>
                      </a:rPr>
                      <m:t>′,</m:t>
                    </m:r>
                    <m:r>
                      <a:rPr lang="en-US" altLang="zh-CN" sz="2400" b="0" i="1" dirty="0" smtClean="0">
                        <a:solidFill>
                          <a:prstClr val="black"/>
                        </a:solidFill>
                        <a:latin typeface="Cambria Math" panose="02040503050406030204" pitchFamily="18" charset="0"/>
                        <a:ea typeface="宋体" panose="02010600030101010101" pitchFamily="2" charset="-122"/>
                      </a:rPr>
                      <m:t>𝑖</m:t>
                    </m:r>
                    <m:r>
                      <a:rPr lang="en-US" altLang="zh-CN" sz="2400" i="1" dirty="0">
                        <a:solidFill>
                          <a:prstClr val="black"/>
                        </a:solidFill>
                        <a:latin typeface="Cambria Math" panose="02040503050406030204" pitchFamily="18" charset="0"/>
                        <a:ea typeface="宋体" panose="02010600030101010101" pitchFamily="2" charset="-122"/>
                      </a:rPr>
                      <m:t>,</m:t>
                    </m:r>
                    <m:r>
                      <a:rPr lang="en-US" altLang="zh-CN" sz="2400" b="0" i="1" dirty="0" smtClean="0">
                        <a:solidFill>
                          <a:prstClr val="black"/>
                        </a:solidFill>
                        <a:latin typeface="Cambria Math" panose="02040503050406030204" pitchFamily="18" charset="0"/>
                        <a:ea typeface="宋体" panose="02010600030101010101" pitchFamily="2" charset="-122"/>
                      </a:rPr>
                      <m:t>𝑎𝑢𝑡h</m:t>
                    </m:r>
                    <m:r>
                      <a:rPr lang="en-US" altLang="zh-CN" sz="2400" i="1" dirty="0">
                        <a:solidFill>
                          <a:prstClr val="black"/>
                        </a:solidFill>
                        <a:latin typeface="Cambria Math" panose="02040503050406030204" pitchFamily="18" charset="0"/>
                        <a:ea typeface="宋体" panose="02010600030101010101" pitchFamily="2" charset="-122"/>
                      </a:rPr>
                      <m:t>)←</m:t>
                    </m:r>
                    <m:r>
                      <m:rPr>
                        <m:sty m:val="p"/>
                      </m:rPr>
                      <a:rPr lang="en-US" altLang="zh-CN" sz="2400" i="1" dirty="0">
                        <a:solidFill>
                          <a:prstClr val="black"/>
                        </a:solidFill>
                        <a:latin typeface="Cambria Math" panose="02040503050406030204" pitchFamily="18" charset="0"/>
                        <a:ea typeface="宋体" panose="02010600030101010101" pitchFamily="2" charset="-122"/>
                      </a:rPr>
                      <m:t>add</m:t>
                    </m:r>
                    <m:r>
                      <a:rPr lang="en-US" altLang="zh-CN" sz="2400" i="1" dirty="0">
                        <a:solidFill>
                          <a:prstClr val="black"/>
                        </a:solidFill>
                        <a:latin typeface="Cambria Math" panose="02040503050406030204" pitchFamily="18" charset="0"/>
                        <a:ea typeface="宋体" panose="02010600030101010101" pitchFamily="2" charset="-122"/>
                      </a:rPr>
                      <m:t>𝐿𝑒𝑎𝑓</m:t>
                    </m:r>
                    <m:r>
                      <a:rPr lang="en-US" altLang="zh-CN" sz="2400" i="1" dirty="0">
                        <a:solidFill>
                          <a:prstClr val="black"/>
                        </a:solidFill>
                        <a:latin typeface="Cambria Math" panose="02040503050406030204" pitchFamily="18" charset="0"/>
                        <a:ea typeface="宋体" panose="02010600030101010101" pitchFamily="2" charset="-122"/>
                      </a:rPr>
                      <m:t>(</m:t>
                    </m:r>
                    <m:r>
                      <m:rPr>
                        <m:sty m:val="p"/>
                      </m:rPr>
                      <a:rPr lang="en-US" altLang="zh-CN" sz="2400" i="1" dirty="0" smtClean="0">
                        <a:solidFill>
                          <a:prstClr val="black"/>
                        </a:solidFill>
                        <a:latin typeface="Cambria Math" panose="02040503050406030204" pitchFamily="18" charset="0"/>
                        <a:ea typeface="宋体" panose="02010600030101010101" pitchFamily="2" charset="-122"/>
                      </a:rPr>
                      <m:t>sp</m:t>
                    </m:r>
                    <m:r>
                      <a:rPr lang="en-US" altLang="zh-CN" sz="2400" i="1" dirty="0">
                        <a:solidFill>
                          <a:prstClr val="black"/>
                        </a:solidFill>
                        <a:latin typeface="Cambria Math" panose="02040503050406030204" pitchFamily="18" charset="0"/>
                        <a:ea typeface="宋体" panose="02010600030101010101" pitchFamily="2" charset="-122"/>
                      </a:rPr>
                      <m:t>,</m:t>
                    </m:r>
                    <m:r>
                      <m:rPr>
                        <m:nor/>
                      </m:rPr>
                      <a:rPr lang="en-US" altLang="zh-CN" sz="2400" i="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m:t>ℓ</m:t>
                    </m:r>
                    <m:r>
                      <a:rPr lang="en-US" altLang="zh-CN" sz="2400" i="1" dirty="0">
                        <a:solidFill>
                          <a:prstClr val="black"/>
                        </a:solidFill>
                        <a:latin typeface="Cambria Math" panose="02040503050406030204" pitchFamily="18" charset="0"/>
                        <a:ea typeface="宋体" panose="02010600030101010101" pitchFamily="2" charset="-122"/>
                      </a:rPr>
                      <m:t>)</m:t>
                    </m:r>
                  </m:oMath>
                </a14:m>
                <a:r>
                  <a:rPr lang="zh-CN" altLang="en-US" sz="2400" dirty="0">
                    <a:solidFill>
                      <a:prstClr val="black"/>
                    </a:solidFill>
                    <a:latin typeface="宋体" panose="02010600030101010101" pitchFamily="2" charset="-122"/>
                    <a:ea typeface="宋体" panose="02010600030101010101" pitchFamily="2" charset="-122"/>
                  </a:rPr>
                  <a:t>并将</a:t>
                </a:r>
                <a14:m>
                  <m:oMath xmlns:m="http://schemas.openxmlformats.org/officeDocument/2006/math">
                    <m:r>
                      <a:rPr lang="en-US" altLang="zh-CN" sz="2400" i="1" dirty="0">
                        <a:solidFill>
                          <a:prstClr val="black"/>
                        </a:solidFill>
                        <a:latin typeface="Cambria Math" panose="02040503050406030204" pitchFamily="18" charset="0"/>
                        <a:ea typeface="宋体" panose="02010600030101010101" pitchFamily="2" charset="-122"/>
                      </a:rPr>
                      <m:t>(</m:t>
                    </m:r>
                    <m:r>
                      <a:rPr lang="en-US" altLang="zh-CN" sz="2400" b="0" i="1" dirty="0" smtClean="0">
                        <a:solidFill>
                          <a:prstClr val="black"/>
                        </a:solidFill>
                        <a:latin typeface="Cambria Math" panose="02040503050406030204" pitchFamily="18" charset="0"/>
                        <a:ea typeface="宋体" panose="02010600030101010101" pitchFamily="2" charset="-122"/>
                      </a:rPr>
                      <m:t>𝑖</m:t>
                    </m:r>
                    <m:r>
                      <a:rPr lang="zh-CN" altLang="en-US" sz="2400" i="1" dirty="0">
                        <a:solidFill>
                          <a:prstClr val="black"/>
                        </a:solidFill>
                        <a:latin typeface="Cambria Math" panose="02040503050406030204" pitchFamily="18" charset="0"/>
                        <a:ea typeface="宋体" panose="02010600030101010101" pitchFamily="2" charset="-122"/>
                      </a:rPr>
                      <m:t>，</m:t>
                    </m:r>
                    <m:r>
                      <a:rPr lang="en-US" altLang="zh-CN" sz="2400" b="0" i="1" dirty="0" smtClean="0">
                        <a:solidFill>
                          <a:prstClr val="black"/>
                        </a:solidFill>
                        <a:latin typeface="Cambria Math" panose="02040503050406030204" pitchFamily="18" charset="0"/>
                        <a:ea typeface="宋体" panose="02010600030101010101" pitchFamily="2" charset="-122"/>
                      </a:rPr>
                      <m:t>𝑎𝑢𝑡h</m:t>
                    </m:r>
                    <m:r>
                      <a:rPr lang="en-US" altLang="zh-CN" sz="2400" i="1" dirty="0">
                        <a:solidFill>
                          <a:prstClr val="black"/>
                        </a:solidFill>
                        <a:latin typeface="Cambria Math" panose="02040503050406030204" pitchFamily="18" charset="0"/>
                        <a:ea typeface="宋体" panose="02010600030101010101" pitchFamily="2" charset="-122"/>
                      </a:rPr>
                      <m:t>)</m:t>
                    </m:r>
                  </m:oMath>
                </a14:m>
                <a:r>
                  <a:rPr lang="zh-CN" altLang="en-US" sz="2400" dirty="0">
                    <a:solidFill>
                      <a:prstClr val="black"/>
                    </a:solidFill>
                    <a:latin typeface="宋体" panose="02010600030101010101" pitchFamily="2" charset="-122"/>
                    <a:ea typeface="宋体" panose="02010600030101010101" pitchFamily="2" charset="-122"/>
                  </a:rPr>
                  <a:t>返回到</a:t>
                </a:r>
                <a14:m>
                  <m:oMath xmlns:m="http://schemas.openxmlformats.org/officeDocument/2006/math">
                    <m:r>
                      <a:rPr lang="en-US" altLang="zh-CN" sz="2400" i="1" dirty="0">
                        <a:solidFill>
                          <a:prstClr val="black"/>
                        </a:solidFill>
                        <a:latin typeface="Cambria Math" panose="02040503050406030204" pitchFamily="18" charset="0"/>
                        <a:ea typeface="宋体" panose="02010600030101010101" pitchFamily="2" charset="-122"/>
                      </a:rPr>
                      <m:t>𝐴</m:t>
                    </m:r>
                  </m:oMath>
                </a14:m>
                <a:r>
                  <a:rPr lang="zh-CN" altLang="en-US" sz="2400" dirty="0" smtClean="0">
                    <a:solidFill>
                      <a:prstClr val="black"/>
                    </a:solidFill>
                    <a:latin typeface="宋体" panose="02010600030101010101" pitchFamily="2" charset="-122"/>
                    <a:ea typeface="宋体" panose="02010600030101010101" pitchFamily="2" charset="-122"/>
                  </a:rPr>
                  <a:t>。</a:t>
                </a:r>
                <a:endParaRPr lang="zh-CN" altLang="en-US" sz="2400" dirty="0">
                  <a:solidFill>
                    <a:prstClr val="black"/>
                  </a:solidFill>
                  <a:latin typeface="宋体" panose="02010600030101010101" pitchFamily="2" charset="-122"/>
                  <a:ea typeface="宋体" panose="02010600030101010101" pitchFamily="2" charset="-122"/>
                </a:endParaRPr>
              </a:p>
              <a:p>
                <a:r>
                  <a:rPr lang="en-US" altLang="zh-CN" sz="24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Output</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smtClean="0">
                    <a:latin typeface="宋体" panose="02010600030101010101" pitchFamily="2" charset="-122"/>
                    <a:ea typeface="宋体" panose="02010600030101010101" pitchFamily="2" charset="-122"/>
                  </a:rPr>
                  <a:t>：最终</a:t>
                </a:r>
                <a:r>
                  <a:rPr lang="zh-CN" altLang="en-US" sz="2400" dirty="0">
                    <a:latin typeface="宋体" panose="02010600030101010101" pitchFamily="2" charset="-122"/>
                    <a:ea typeface="宋体" panose="02010600030101010101" pitchFamily="2" charset="-122"/>
                  </a:rPr>
                  <a:t>，</a:t>
                </a:r>
                <a:r>
                  <a:rPr lang="en-US" altLang="zh-CN" sz="2400" dirty="0" smtClean="0">
                    <a:solidFill>
                      <a:prstClr val="black"/>
                    </a:solidFill>
                    <a:latin typeface="宋体" panose="02010600030101010101" pitchFamily="2" charset="-122"/>
                    <a:ea typeface="宋体" panose="02010600030101010101" pitchFamily="2" charset="-122"/>
                  </a:rPr>
                  <a:t>A</a:t>
                </a:r>
                <a:r>
                  <a:rPr lang="zh-CN" altLang="en-US" sz="2400" dirty="0">
                    <a:solidFill>
                      <a:prstClr val="black"/>
                    </a:solidFill>
                    <a:latin typeface="宋体" panose="02010600030101010101" pitchFamily="2" charset="-122"/>
                    <a:ea typeface="宋体" panose="02010600030101010101" pitchFamily="2" charset="-122"/>
                  </a:rPr>
                  <a:t>输出</a:t>
                </a:r>
                <a:r>
                  <a:rPr lang="en-US" altLang="zh-CN" sz="2400" dirty="0">
                    <a:solidFill>
                      <a:prstClr val="black"/>
                    </a:solidFill>
                    <a:latin typeface="宋体" panose="02010600030101010101" pitchFamily="2" charset="-122"/>
                    <a:ea typeface="宋体" panose="02010600030101010101" pitchFamily="2" charset="-122"/>
                  </a:rPr>
                  <a:t>(</a:t>
                </a:r>
                <a14:m>
                  <m:oMath xmlns:m="http://schemas.openxmlformats.org/officeDocument/2006/math">
                    <m:sSup>
                      <m:sSupPr>
                        <m:ctrlPr>
                          <a:rPr lang="en-US" altLang="zh-CN" sz="2400" i="1">
                            <a:solidFill>
                              <a:prstClr val="black"/>
                            </a:solidFill>
                            <a:latin typeface="Cambria Math" panose="02040503050406030204" pitchFamily="18" charset="0"/>
                            <a:ea typeface="宋体" panose="02010600030101010101" pitchFamily="2" charset="-122"/>
                          </a:rPr>
                        </m:ctrlPr>
                      </m:sSupPr>
                      <m:e>
                        <m:r>
                          <m:rPr>
                            <m:nor/>
                          </m:rPr>
                          <a:rPr lang="en-US" altLang="zh-CN" sz="2400" i="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m:t>ℓ</m:t>
                        </m:r>
                      </m:e>
                      <m:sup>
                        <m:r>
                          <a:rPr lang="en-US" altLang="zh-CN" sz="2400" i="1">
                            <a:solidFill>
                              <a:prstClr val="black"/>
                            </a:solidFill>
                            <a:latin typeface="Cambria Math" panose="02040503050406030204" pitchFamily="18" charset="0"/>
                            <a:ea typeface="宋体" panose="02010600030101010101" pitchFamily="2" charset="-122"/>
                          </a:rPr>
                          <m:t>∗</m:t>
                        </m:r>
                      </m:sup>
                    </m:sSup>
                  </m:oMath>
                </a14:m>
                <a:r>
                  <a:rPr lang="zh-CN" altLang="en-US" sz="2400" dirty="0">
                    <a:solidFill>
                      <a:prstClr val="black"/>
                    </a:solidFill>
                    <a:latin typeface="宋体" panose="02010600030101010101" pitchFamily="2" charset="-122"/>
                    <a:ea typeface="宋体" panose="02010600030101010101" pitchFamily="2" charset="-122"/>
                  </a:rPr>
                  <a:t>，</a:t>
                </a:r>
                <a14:m>
                  <m:oMath xmlns:m="http://schemas.openxmlformats.org/officeDocument/2006/math">
                    <m:sSup>
                      <m:sSupPr>
                        <m:ctrlPr>
                          <a:rPr lang="en-US" altLang="zh-CN" sz="2400" i="1" dirty="0">
                            <a:solidFill>
                              <a:prstClr val="black"/>
                            </a:solidFill>
                            <a:latin typeface="Cambria Math" panose="02040503050406030204" pitchFamily="18" charset="0"/>
                            <a:ea typeface="宋体" panose="02010600030101010101" pitchFamily="2" charset="-122"/>
                          </a:rPr>
                        </m:ctrlPr>
                      </m:sSupPr>
                      <m:e>
                        <m:r>
                          <m:rPr>
                            <m:sty m:val="p"/>
                          </m:rPr>
                          <a:rPr lang="en-US" altLang="zh-CN" sz="2400" i="1" dirty="0">
                            <a:solidFill>
                              <a:prstClr val="black"/>
                            </a:solidFill>
                            <a:latin typeface="Cambria Math" panose="02040503050406030204" pitchFamily="18" charset="0"/>
                            <a:ea typeface="宋体" panose="02010600030101010101" pitchFamily="2" charset="-122"/>
                          </a:rPr>
                          <m:t>i</m:t>
                        </m:r>
                      </m:e>
                      <m:sup>
                        <m:r>
                          <a:rPr lang="en-US" altLang="zh-CN" sz="2400" i="1" dirty="0">
                            <a:solidFill>
                              <a:prstClr val="black"/>
                            </a:solidFill>
                            <a:latin typeface="Cambria Math" panose="02040503050406030204" pitchFamily="18" charset="0"/>
                            <a:ea typeface="宋体" panose="02010600030101010101" pitchFamily="2" charset="-122"/>
                          </a:rPr>
                          <m:t>∗</m:t>
                        </m:r>
                      </m:sup>
                    </m:sSup>
                  </m:oMath>
                </a14:m>
                <a:r>
                  <a:rPr lang="zh-CN" altLang="en-US" sz="2400" dirty="0">
                    <a:solidFill>
                      <a:prstClr val="black"/>
                    </a:solidFill>
                    <a:latin typeface="宋体" panose="02010600030101010101" pitchFamily="2" charset="-122"/>
                    <a:ea typeface="宋体" panose="02010600030101010101" pitchFamily="2" charset="-122"/>
                  </a:rPr>
                  <a:t>，</a:t>
                </a:r>
                <a14:m>
                  <m:oMath xmlns:m="http://schemas.openxmlformats.org/officeDocument/2006/math">
                    <m:sSup>
                      <m:sSupPr>
                        <m:ctrlPr>
                          <a:rPr lang="en-US" altLang="zh-CN" sz="2400" i="1" dirty="0">
                            <a:solidFill>
                              <a:prstClr val="black"/>
                            </a:solidFill>
                            <a:latin typeface="Cambria Math" panose="02040503050406030204" pitchFamily="18" charset="0"/>
                            <a:ea typeface="宋体" panose="02010600030101010101" pitchFamily="2" charset="-122"/>
                          </a:rPr>
                        </m:ctrlPr>
                      </m:sSupPr>
                      <m:e>
                        <m:r>
                          <a:rPr lang="en-US" altLang="zh-CN" sz="2400" i="1" dirty="0">
                            <a:solidFill>
                              <a:prstClr val="black"/>
                            </a:solidFill>
                            <a:latin typeface="Cambria Math" panose="02040503050406030204" pitchFamily="18" charset="0"/>
                            <a:ea typeface="宋体" panose="02010600030101010101" pitchFamily="2" charset="-122"/>
                          </a:rPr>
                          <m:t>𝑎𝑢𝑡h</m:t>
                        </m:r>
                      </m:e>
                      <m:sup>
                        <m:r>
                          <a:rPr lang="en-US" altLang="zh-CN" sz="2400" i="1" dirty="0">
                            <a:solidFill>
                              <a:prstClr val="black"/>
                            </a:solidFill>
                            <a:latin typeface="Cambria Math" panose="02040503050406030204" pitchFamily="18" charset="0"/>
                            <a:ea typeface="宋体" panose="02010600030101010101" pitchFamily="2" charset="-122"/>
                          </a:rPr>
                          <m:t>∗</m:t>
                        </m:r>
                      </m:sup>
                    </m:sSup>
                  </m:oMath>
                </a14:m>
                <a:r>
                  <a:rPr lang="en-US" altLang="zh-CN" sz="2400" dirty="0">
                    <a:solidFill>
                      <a:prstClr val="black"/>
                    </a:solidFill>
                    <a:latin typeface="宋体" panose="02010600030101010101" pitchFamily="2" charset="-122"/>
                    <a:ea typeface="宋体" panose="02010600030101010101" pitchFamily="2" charset="-122"/>
                  </a:rPr>
                  <a:t>)</a:t>
                </a:r>
                <a:r>
                  <a:rPr lang="zh-CN" altLang="en-US" sz="2400" dirty="0">
                    <a:solidFill>
                      <a:prstClr val="black"/>
                    </a:solidFill>
                    <a:latin typeface="宋体" panose="02010600030101010101" pitchFamily="2" charset="-122"/>
                    <a:ea typeface="宋体" panose="02010600030101010101" pitchFamily="2" charset="-122"/>
                  </a:rPr>
                  <a:t>。 如果：</a:t>
                </a:r>
                <a14:m>
                  <m:oMath xmlns:m="http://schemas.openxmlformats.org/officeDocument/2006/math">
                    <m:r>
                      <a:rPr lang="en-US" altLang="zh-CN" sz="2400" i="1" dirty="0">
                        <a:solidFill>
                          <a:prstClr val="black"/>
                        </a:solidFill>
                        <a:latin typeface="Cambria Math" panose="02040503050406030204" pitchFamily="18" charset="0"/>
                        <a:ea typeface="Cambria Math" panose="02040503050406030204" pitchFamily="18" charset="0"/>
                      </a:rPr>
                      <m:t>𝑞</m:t>
                    </m:r>
                    <m:d>
                      <m:dPr>
                        <m:ctrlPr>
                          <a:rPr lang="en-US" altLang="zh-CN" sz="2400" i="1" dirty="0">
                            <a:solidFill>
                              <a:prstClr val="black"/>
                            </a:solidFill>
                            <a:latin typeface="Cambria Math" panose="02040503050406030204" pitchFamily="18" charset="0"/>
                            <a:ea typeface="Cambria Math" panose="02040503050406030204" pitchFamily="18" charset="0"/>
                          </a:rPr>
                        </m:ctrlPr>
                      </m:dPr>
                      <m:e>
                        <m:r>
                          <m:rPr>
                            <m:sty m:val="p"/>
                          </m:rPr>
                          <a:rPr lang="el-GR" altLang="zh-CN" sz="2400" i="1" dirty="0">
                            <a:solidFill>
                              <a:prstClr val="black"/>
                            </a:solidFill>
                            <a:latin typeface="Cambria Math" panose="02040503050406030204" pitchFamily="18" charset="0"/>
                            <a:ea typeface="Cambria Math" panose="02040503050406030204" pitchFamily="18" charset="0"/>
                          </a:rPr>
                          <m:t>λ</m:t>
                        </m:r>
                      </m:e>
                    </m:d>
                    <m:r>
                      <a:rPr lang="en-US" altLang="zh-CN" sz="2400" i="1">
                        <a:solidFill>
                          <a:prstClr val="black"/>
                        </a:solidFill>
                        <a:latin typeface="Cambria Math" panose="02040503050406030204" pitchFamily="18" charset="0"/>
                        <a:ea typeface="Cambria Math" panose="02040503050406030204" pitchFamily="18" charset="0"/>
                      </a:rPr>
                      <m:t>≤</m:t>
                    </m:r>
                    <m:sSup>
                      <m:sSupPr>
                        <m:ctrlPr>
                          <a:rPr lang="en-US" altLang="zh-CN" sz="2400" i="1" dirty="0">
                            <a:solidFill>
                              <a:prstClr val="black"/>
                            </a:solidFill>
                            <a:latin typeface="Cambria Math" panose="02040503050406030204" pitchFamily="18" charset="0"/>
                            <a:ea typeface="宋体" panose="02010600030101010101" pitchFamily="2" charset="-122"/>
                          </a:rPr>
                        </m:ctrlPr>
                      </m:sSupPr>
                      <m:e>
                        <m:r>
                          <m:rPr>
                            <m:sty m:val="p"/>
                          </m:rPr>
                          <a:rPr lang="en-US" altLang="zh-CN" sz="2400" i="1" dirty="0">
                            <a:solidFill>
                              <a:prstClr val="black"/>
                            </a:solidFill>
                            <a:latin typeface="Cambria Math" panose="02040503050406030204" pitchFamily="18" charset="0"/>
                            <a:ea typeface="宋体" panose="02010600030101010101" pitchFamily="2" charset="-122"/>
                          </a:rPr>
                          <m:t>i</m:t>
                        </m:r>
                      </m:e>
                      <m:sup>
                        <m:r>
                          <a:rPr lang="en-US" altLang="zh-CN" sz="2400" i="1" dirty="0">
                            <a:solidFill>
                              <a:prstClr val="black"/>
                            </a:solidFill>
                            <a:latin typeface="Cambria Math" panose="02040503050406030204" pitchFamily="18" charset="0"/>
                            <a:ea typeface="宋体" panose="02010600030101010101" pitchFamily="2" charset="-122"/>
                          </a:rPr>
                          <m:t>∗</m:t>
                        </m:r>
                      </m:sup>
                    </m:sSup>
                    <m:r>
                      <a:rPr lang="en-US" altLang="zh-CN" sz="2400" i="1" dirty="0">
                        <a:solidFill>
                          <a:prstClr val="black"/>
                        </a:solidFill>
                        <a:latin typeface="Cambria Math" panose="02040503050406030204" pitchFamily="18" charset="0"/>
                        <a:ea typeface="Cambria Math" panose="02040503050406030204" pitchFamily="18" charset="0"/>
                      </a:rPr>
                      <m:t>≤</m:t>
                    </m:r>
                    <m:r>
                      <m:rPr>
                        <m:sty m:val="p"/>
                      </m:rPr>
                      <a:rPr lang="en-US" altLang="zh-CN" sz="2400" b="0" i="0" dirty="0" smtClean="0">
                        <a:solidFill>
                          <a:prstClr val="black"/>
                        </a:solidFill>
                        <a:latin typeface="Cambria Math" panose="02040503050406030204" pitchFamily="18" charset="0"/>
                        <a:ea typeface="Cambria Math" panose="02040503050406030204" pitchFamily="18" charset="0"/>
                      </a:rPr>
                      <m:t>n</m:t>
                    </m:r>
                  </m:oMath>
                </a14:m>
                <a:r>
                  <a:rPr lang="zh-CN" altLang="en-US" sz="2400" dirty="0" smtClean="0">
                    <a:solidFill>
                      <a:prstClr val="black"/>
                    </a:solidFill>
                    <a:latin typeface="宋体" panose="02010600030101010101" pitchFamily="2" charset="-122"/>
                    <a:ea typeface="宋体" panose="02010600030101010101" pitchFamily="2" charset="-122"/>
                  </a:rPr>
                  <a:t>并且</a:t>
                </a:r>
                <a14:m>
                  <m:oMath xmlns:m="http://schemas.openxmlformats.org/officeDocument/2006/math">
                    <m:r>
                      <a:rPr lang="en-US" altLang="zh-CN" sz="2400" i="1" dirty="0">
                        <a:solidFill>
                          <a:prstClr val="black"/>
                        </a:solidFill>
                        <a:latin typeface="Cambria Math" panose="02040503050406030204" pitchFamily="18" charset="0"/>
                        <a:ea typeface="宋体" panose="02010600030101010101" pitchFamily="2" charset="-122"/>
                      </a:rPr>
                      <m:t>𝑐𝑎𝑡𝑉𝑟𝑓𝑦</m:t>
                    </m:r>
                    <m:r>
                      <a:rPr lang="en-US" altLang="zh-CN" sz="2400" i="1" dirty="0">
                        <a:solidFill>
                          <a:prstClr val="black"/>
                        </a:solidFill>
                        <a:latin typeface="Cambria Math" panose="02040503050406030204" pitchFamily="18" charset="0"/>
                        <a:ea typeface="宋体" panose="02010600030101010101" pitchFamily="2" charset="-122"/>
                      </a:rPr>
                      <m:t>(</m:t>
                    </m:r>
                    <m:r>
                      <a:rPr lang="en-US" altLang="zh-CN" sz="2400" i="1" dirty="0">
                        <a:solidFill>
                          <a:prstClr val="black"/>
                        </a:solidFill>
                        <a:latin typeface="Cambria Math" panose="02040503050406030204" pitchFamily="18" charset="0"/>
                        <a:ea typeface="宋体" panose="02010600030101010101" pitchFamily="2" charset="-122"/>
                      </a:rPr>
                      <m:t>𝑣𝑝</m:t>
                    </m:r>
                    <m:r>
                      <a:rPr lang="zh-CN" altLang="en-US" sz="2400" i="1" dirty="0">
                        <a:solidFill>
                          <a:prstClr val="black"/>
                        </a:solidFill>
                        <a:latin typeface="Cambria Math" panose="02040503050406030204" pitchFamily="18" charset="0"/>
                        <a:ea typeface="宋体" panose="02010600030101010101" pitchFamily="2" charset="-122"/>
                      </a:rPr>
                      <m:t>，</m:t>
                    </m:r>
                    <m:sSup>
                      <m:sSupPr>
                        <m:ctrlPr>
                          <a:rPr lang="en-US" altLang="zh-CN" sz="2400" i="1">
                            <a:solidFill>
                              <a:prstClr val="black"/>
                            </a:solidFill>
                            <a:latin typeface="Cambria Math" panose="02040503050406030204" pitchFamily="18" charset="0"/>
                            <a:ea typeface="宋体" panose="02010600030101010101" pitchFamily="2" charset="-122"/>
                          </a:rPr>
                        </m:ctrlPr>
                      </m:sSupPr>
                      <m:e>
                        <m:r>
                          <m:rPr>
                            <m:nor/>
                          </m:rPr>
                          <a:rPr lang="en-US" altLang="zh-CN" sz="2400" i="1"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m:t>ℓ</m:t>
                        </m:r>
                      </m:e>
                      <m:sup>
                        <m:r>
                          <a:rPr lang="en-US" altLang="zh-CN" sz="2400" i="1">
                            <a:solidFill>
                              <a:prstClr val="black"/>
                            </a:solidFill>
                            <a:latin typeface="Cambria Math" panose="02040503050406030204" pitchFamily="18" charset="0"/>
                            <a:ea typeface="宋体" panose="02010600030101010101" pitchFamily="2" charset="-122"/>
                          </a:rPr>
                          <m:t>∗</m:t>
                        </m:r>
                      </m:sup>
                    </m:sSup>
                    <m:r>
                      <m:rPr>
                        <m:nor/>
                      </m:rPr>
                      <a:rPr lang="zh-CN" altLang="en-US" sz="2400" dirty="0">
                        <a:solidFill>
                          <a:prstClr val="black"/>
                        </a:solidFill>
                        <a:latin typeface="宋体" panose="02010600030101010101" pitchFamily="2" charset="-122"/>
                        <a:ea typeface="宋体" panose="02010600030101010101" pitchFamily="2" charset="-122"/>
                      </a:rPr>
                      <m:t>，</m:t>
                    </m:r>
                    <m:sSup>
                      <m:sSupPr>
                        <m:ctrlPr>
                          <a:rPr lang="en-US" altLang="zh-CN" sz="2400" i="1" dirty="0">
                            <a:solidFill>
                              <a:prstClr val="black"/>
                            </a:solidFill>
                            <a:latin typeface="Cambria Math" panose="02040503050406030204" pitchFamily="18" charset="0"/>
                            <a:ea typeface="宋体" panose="02010600030101010101" pitchFamily="2" charset="-122"/>
                          </a:rPr>
                        </m:ctrlPr>
                      </m:sSupPr>
                      <m:e>
                        <m:r>
                          <m:rPr>
                            <m:sty m:val="p"/>
                          </m:rPr>
                          <a:rPr lang="en-US" altLang="zh-CN" sz="2400" i="1" dirty="0">
                            <a:solidFill>
                              <a:prstClr val="black"/>
                            </a:solidFill>
                            <a:latin typeface="Cambria Math" panose="02040503050406030204" pitchFamily="18" charset="0"/>
                            <a:ea typeface="宋体" panose="02010600030101010101" pitchFamily="2" charset="-122"/>
                          </a:rPr>
                          <m:t>i</m:t>
                        </m:r>
                      </m:e>
                      <m:sup>
                        <m:r>
                          <a:rPr lang="en-US" altLang="zh-CN" sz="2400" i="1" dirty="0">
                            <a:solidFill>
                              <a:prstClr val="black"/>
                            </a:solidFill>
                            <a:latin typeface="Cambria Math" panose="02040503050406030204" pitchFamily="18" charset="0"/>
                            <a:ea typeface="宋体" panose="02010600030101010101" pitchFamily="2" charset="-122"/>
                          </a:rPr>
                          <m:t>∗</m:t>
                        </m:r>
                      </m:sup>
                    </m:sSup>
                    <m:r>
                      <a:rPr lang="zh-CN" altLang="en-US" sz="2400" i="1" dirty="0">
                        <a:solidFill>
                          <a:prstClr val="black"/>
                        </a:solidFill>
                        <a:latin typeface="Cambria Math" panose="02040503050406030204" pitchFamily="18" charset="0"/>
                        <a:ea typeface="宋体" panose="02010600030101010101" pitchFamily="2" charset="-122"/>
                      </a:rPr>
                      <m:t>，</m:t>
                    </m:r>
                    <m:sSup>
                      <m:sSupPr>
                        <m:ctrlPr>
                          <a:rPr lang="en-US" altLang="zh-CN" sz="2400" i="1" dirty="0">
                            <a:solidFill>
                              <a:prstClr val="black"/>
                            </a:solidFill>
                            <a:latin typeface="Cambria Math" panose="02040503050406030204" pitchFamily="18" charset="0"/>
                            <a:ea typeface="宋体" panose="02010600030101010101" pitchFamily="2" charset="-122"/>
                          </a:rPr>
                        </m:ctrlPr>
                      </m:sSupPr>
                      <m:e>
                        <m:r>
                          <a:rPr lang="en-US" altLang="zh-CN" sz="2400" i="1" dirty="0">
                            <a:solidFill>
                              <a:prstClr val="black"/>
                            </a:solidFill>
                            <a:latin typeface="Cambria Math" panose="02040503050406030204" pitchFamily="18" charset="0"/>
                            <a:ea typeface="宋体" panose="02010600030101010101" pitchFamily="2" charset="-122"/>
                          </a:rPr>
                          <m:t>𝑎𝑢𝑡h</m:t>
                        </m:r>
                      </m:e>
                      <m:sup>
                        <m:r>
                          <a:rPr lang="en-US" altLang="zh-CN" sz="2400" i="1" dirty="0">
                            <a:solidFill>
                              <a:prstClr val="black"/>
                            </a:solidFill>
                            <a:latin typeface="Cambria Math" panose="02040503050406030204" pitchFamily="18" charset="0"/>
                            <a:ea typeface="宋体" panose="02010600030101010101" pitchFamily="2" charset="-122"/>
                          </a:rPr>
                          <m:t>∗</m:t>
                        </m:r>
                      </m:sup>
                    </m:sSup>
                    <m:r>
                      <a:rPr lang="en-US" altLang="zh-CN" sz="2400" i="1" dirty="0">
                        <a:solidFill>
                          <a:prstClr val="black"/>
                        </a:solidFill>
                        <a:latin typeface="Cambria Math" panose="02040503050406030204" pitchFamily="18" charset="0"/>
                        <a:ea typeface="宋体" panose="02010600030101010101" pitchFamily="2" charset="-122"/>
                      </a:rPr>
                      <m:t>)</m:t>
                    </m:r>
                  </m:oMath>
                </a14:m>
                <a:r>
                  <a:rPr lang="en-US" altLang="zh-CN" sz="2400" dirty="0">
                    <a:solidFill>
                      <a:prstClr val="black"/>
                    </a:solidFill>
                    <a:latin typeface="宋体" panose="02010600030101010101" pitchFamily="2" charset="-122"/>
                    <a:ea typeface="宋体" panose="02010600030101010101" pitchFamily="2" charset="-122"/>
                  </a:rPr>
                  <a:t>=1</a:t>
                </a:r>
                <a:r>
                  <a:rPr lang="zh-CN" altLang="en-US" sz="2400" dirty="0">
                    <a:solidFill>
                      <a:prstClr val="black"/>
                    </a:solidFill>
                    <a:latin typeface="宋体" panose="02010600030101010101" pitchFamily="2" charset="-122"/>
                    <a:ea typeface="宋体" panose="02010600030101010101" pitchFamily="2" charset="-122"/>
                  </a:rPr>
                  <a:t>，那么攻击者</a:t>
                </a:r>
                <a:r>
                  <a:rPr lang="en-US" altLang="zh-CN" sz="2400" dirty="0">
                    <a:solidFill>
                      <a:prstClr val="black"/>
                    </a:solidFill>
                    <a:latin typeface="宋体" panose="02010600030101010101" pitchFamily="2" charset="-122"/>
                    <a:ea typeface="宋体" panose="02010600030101010101" pitchFamily="2" charset="-122"/>
                  </a:rPr>
                  <a:t>A</a:t>
                </a:r>
                <a:r>
                  <a:rPr lang="zh-CN" altLang="en-US" sz="2400" dirty="0">
                    <a:solidFill>
                      <a:prstClr val="black"/>
                    </a:solidFill>
                    <a:latin typeface="宋体" panose="02010600030101010101" pitchFamily="2" charset="-122"/>
                    <a:ea typeface="宋体" panose="02010600030101010101" pitchFamily="2" charset="-122"/>
                  </a:rPr>
                  <a:t>就会赢得比赛</a:t>
                </a:r>
                <a:r>
                  <a:rPr lang="zh-CN" altLang="en-US" sz="2400" dirty="0" smtClean="0">
                    <a:latin typeface="宋体" panose="02010600030101010101" pitchFamily="2" charset="-122"/>
                    <a:ea typeface="宋体" panose="02010600030101010101" pitchFamily="2" charset="-122"/>
                  </a:rPr>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718458" y="1293223"/>
                <a:ext cx="10528662" cy="4883740"/>
              </a:xfrm>
              <a:blipFill rotWithShape="1">
                <a:blip r:embed="rId1"/>
                <a:stretch>
                  <a:fillRect l="-811" t="-2122" r="-811"/>
                </a:stretch>
              </a:blipFill>
            </p:spPr>
            <p:txBody>
              <a:bodyPr/>
              <a:lstStyle/>
              <a:p>
                <a:r>
                  <a:rPr lang="zh-CN" altLang="en-US">
                    <a:noFill/>
                  </a:rPr>
                  <a:t> </a:t>
                </a:r>
                <a:endParaRPr lang="zh-CN" altLang="en-US">
                  <a:noFill/>
                </a:endParaRPr>
              </a:p>
            </p:txBody>
          </p:sp>
        </mc:Fallback>
      </mc:AlternateContent>
      <p:cxnSp>
        <p:nvCxnSpPr>
          <p:cNvPr id="7" name="直接连接符 6"/>
          <p:cNvCxnSpPr/>
          <p:nvPr/>
        </p:nvCxnSpPr>
        <p:spPr>
          <a:xfrm>
            <a:off x="1186089" y="1030288"/>
            <a:ext cx="10426791" cy="0"/>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8882743" y="505744"/>
            <a:ext cx="2978331" cy="523220"/>
          </a:xfrm>
          <a:prstGeom prst="rect">
            <a:avLst/>
          </a:prstGeom>
          <a:noFill/>
        </p:spPr>
        <p:txBody>
          <a:bodyPr wrap="square" rtlCol="0">
            <a:spAutoFit/>
          </a:bodyPr>
          <a:lstStyle/>
          <a:p>
            <a:r>
              <a:rPr lang="en-US" altLang="zh-CN" sz="2800" b="1" dirty="0" smtClean="0">
                <a:latin typeface="新宋体" panose="02010609030101010101" pitchFamily="49" charset="-122"/>
                <a:ea typeface="新宋体" panose="02010609030101010101" pitchFamily="49" charset="-122"/>
              </a:rPr>
              <a:t>CAT</a:t>
            </a:r>
            <a:r>
              <a:rPr lang="zh-CN" altLang="en-US" sz="2800" b="1" dirty="0" smtClean="0">
                <a:latin typeface="新宋体" panose="02010609030101010101" pitchFamily="49" charset="-122"/>
                <a:ea typeface="新宋体" panose="02010609030101010101" pitchFamily="49" charset="-122"/>
              </a:rPr>
              <a:t>的安全性定义</a:t>
            </a:r>
            <a:endParaRPr lang="zh-CN" altLang="en-US" sz="2800" b="1" dirty="0">
              <a:latin typeface="新宋体" panose="02010609030101010101" pitchFamily="49" charset="-122"/>
              <a:ea typeface="新宋体" panose="02010609030101010101" pitchFamily="49" charset="-122"/>
            </a:endParaRPr>
          </a:p>
        </p:txBody>
      </p:sp>
      <p:grpSp>
        <p:nvGrpSpPr>
          <p:cNvPr id="2" name="组合 1"/>
          <p:cNvGrpSpPr/>
          <p:nvPr/>
        </p:nvGrpSpPr>
        <p:grpSpPr>
          <a:xfrm>
            <a:off x="157480" y="156210"/>
            <a:ext cx="3607435" cy="873760"/>
            <a:chOff x="820" y="783"/>
            <a:chExt cx="5681" cy="1376"/>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8" name="文本框 7"/>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718458" y="1293223"/>
                <a:ext cx="10580914" cy="4883740"/>
              </a:xfrm>
            </p:spPr>
            <p:txBody>
              <a:bodyPr>
                <a:noAutofit/>
              </a:bodyPr>
              <a:lstStyle/>
              <a:p>
                <a:pPr algn="just"/>
                <a:r>
                  <a:rPr lang="zh-CN" altLang="en-US" sz="2400" dirty="0" smtClean="0">
                    <a:latin typeface="宋体" panose="02010600030101010101" pitchFamily="2" charset="-122"/>
                    <a:ea typeface="宋体" panose="02010600030101010101" pitchFamily="2" charset="-122"/>
                  </a:rPr>
                  <a:t>   第一</a:t>
                </a:r>
                <a:r>
                  <a:rPr lang="zh-CN" altLang="en-US" sz="2400" dirty="0">
                    <a:latin typeface="宋体" panose="02010600030101010101" pitchFamily="2" charset="-122"/>
                    <a:ea typeface="宋体" panose="02010600030101010101" pitchFamily="2" charset="-122"/>
                  </a:rPr>
                  <a:t>个想法是建立一个</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𝑀𝑒𝑟𝑘𝑙𝑒</m:t>
                    </m:r>
                  </m:oMath>
                </a14:m>
                <a:r>
                  <a:rPr lang="zh-CN" altLang="en-US" sz="2400" dirty="0">
                    <a:latin typeface="宋体" panose="02010600030101010101" pitchFamily="2" charset="-122"/>
                    <a:ea typeface="宋体" panose="02010600030101010101" pitchFamily="2" charset="-122"/>
                  </a:rPr>
                  <a:t>树，其中服务器存储整个树</a:t>
                </a:r>
                <a:r>
                  <a:rPr lang="zh-CN" altLang="en-US" sz="2400" dirty="0" smtClean="0">
                    <a:latin typeface="宋体" panose="02010600030101010101" pitchFamily="2" charset="-122"/>
                    <a:ea typeface="宋体" panose="02010600030101010101" pitchFamily="2" charset="-122"/>
                  </a:rPr>
                  <a:t>，但是，</a:t>
                </a:r>
                <a:r>
                  <a:rPr lang="zh-CN" altLang="en-US" sz="2400" dirty="0" smtClean="0">
                    <a:solidFill>
                      <a:srgbClr val="FF0000"/>
                    </a:solidFill>
                    <a:latin typeface="宋体" panose="02010600030101010101" pitchFamily="2" charset="-122"/>
                    <a:ea typeface="宋体" panose="02010600030101010101" pitchFamily="2" charset="-122"/>
                  </a:rPr>
                  <a:t>所有</a:t>
                </a:r>
                <a:r>
                  <a:rPr lang="zh-CN" altLang="en-US" sz="2400" dirty="0">
                    <a:solidFill>
                      <a:srgbClr val="FF0000"/>
                    </a:solidFill>
                    <a:latin typeface="宋体" panose="02010600030101010101" pitchFamily="2" charset="-122"/>
                    <a:ea typeface="宋体" panose="02010600030101010101" pitchFamily="2" charset="-122"/>
                  </a:rPr>
                  <a:t>的叶子</a:t>
                </a:r>
                <a:r>
                  <a:rPr lang="zh-CN" altLang="en-US" sz="2400" dirty="0">
                    <a:latin typeface="宋体" panose="02010600030101010101" pitchFamily="2" charset="-122"/>
                    <a:ea typeface="宋体" panose="02010600030101010101" pitchFamily="2" charset="-122"/>
                  </a:rPr>
                  <a:t>都是计算根所必需的</a:t>
                </a:r>
                <a:r>
                  <a:rPr lang="zh-CN" altLang="en-US" sz="2400" dirty="0" smtClean="0">
                    <a:latin typeface="宋体" panose="02010600030101010101" pitchFamily="2" charset="-122"/>
                    <a:ea typeface="宋体" panose="02010600030101010101" pitchFamily="2" charset="-122"/>
                  </a:rPr>
                  <a:t>。每当</a:t>
                </a:r>
                <a:r>
                  <a:rPr lang="zh-CN" altLang="en-US" sz="2400" dirty="0">
                    <a:latin typeface="宋体" panose="02010600030101010101" pitchFamily="2" charset="-122"/>
                    <a:ea typeface="宋体" panose="02010600030101010101" pitchFamily="2" charset="-122"/>
                  </a:rPr>
                  <a:t>一个新的叶子被身份验证时，</a:t>
                </a:r>
                <a:r>
                  <a:rPr lang="zh-CN" altLang="en-US" sz="2400" dirty="0">
                    <a:solidFill>
                      <a:srgbClr val="FF0000"/>
                    </a:solidFill>
                    <a:latin typeface="宋体" panose="02010600030101010101" pitchFamily="2" charset="-122"/>
                    <a:ea typeface="宋体" panose="02010600030101010101" pitchFamily="2" charset="-122"/>
                  </a:rPr>
                  <a:t>根就会改变</a:t>
                </a:r>
                <a:r>
                  <a:rPr lang="zh-CN" altLang="en-US" sz="2400" dirty="0">
                    <a:latin typeface="宋体" panose="02010600030101010101" pitchFamily="2" charset="-122"/>
                    <a:ea typeface="宋体" panose="02010600030101010101" pitchFamily="2" charset="-122"/>
                  </a:rPr>
                  <a:t>。 </a:t>
                </a:r>
                <a:endParaRPr lang="en-US" altLang="zh-CN" sz="2400" dirty="0" smtClean="0">
                  <a:latin typeface="宋体" panose="02010600030101010101" pitchFamily="2" charset="-122"/>
                  <a:ea typeface="宋体" panose="02010600030101010101" pitchFamily="2" charset="-122"/>
                </a:endParaRPr>
              </a:p>
              <a:p>
                <a:pPr algn="just"/>
                <a:r>
                  <a:rPr lang="zh-CN" altLang="en-US" sz="2400" dirty="0" smtClean="0">
                    <a:latin typeface="宋体" panose="02010600030101010101" pitchFamily="2" charset="-122"/>
                    <a:ea typeface="宋体" panose="02010600030101010101" pitchFamily="2" charset="-122"/>
                  </a:rPr>
                  <a:t>   第二个</a:t>
                </a:r>
                <a:r>
                  <a:rPr lang="zh-CN" altLang="en-US" sz="2400" dirty="0">
                    <a:latin typeface="宋体" panose="02010600030101010101" pitchFamily="2" charset="-122"/>
                    <a:ea typeface="宋体" panose="02010600030101010101" pitchFamily="2" charset="-122"/>
                  </a:rPr>
                  <a:t>想</a:t>
                </a:r>
                <a:r>
                  <a:rPr lang="zh-CN" altLang="en-US" sz="2400" dirty="0" smtClean="0">
                    <a:latin typeface="宋体" panose="02010600030101010101" pitchFamily="2" charset="-122"/>
                    <a:ea typeface="宋体" panose="02010600030101010101" pitchFamily="2" charset="-122"/>
                  </a:rPr>
                  <a:t>法是</a:t>
                </a:r>
                <a:r>
                  <a:rPr lang="zh-CN" altLang="en-US" sz="2400" dirty="0">
                    <a:latin typeface="宋体" panose="02010600030101010101" pitchFamily="2" charset="-122"/>
                    <a:ea typeface="宋体" panose="02010600030101010101" pitchFamily="2" charset="-122"/>
                  </a:rPr>
                  <a:t>将变色龙哈希函数的输出存储为叶子，其思想是，每当客户端希望验证一个新值时</a:t>
                </a:r>
                <a:r>
                  <a:rPr lang="zh-CN" altLang="en-US" sz="2400" dirty="0" smtClean="0">
                    <a:latin typeface="宋体" panose="02010600030101010101" pitchFamily="2" charset="-122"/>
                    <a:ea typeface="宋体" panose="02010600030101010101" pitchFamily="2" charset="-122"/>
                  </a:rPr>
                  <a:t>，应用</a:t>
                </a:r>
                <a:r>
                  <a:rPr lang="zh-CN" altLang="en-US" sz="2400" dirty="0">
                    <a:latin typeface="宋体" panose="02010600030101010101" pitchFamily="2" charset="-122"/>
                    <a:ea typeface="宋体" panose="02010600030101010101" pitchFamily="2" charset="-122"/>
                  </a:rPr>
                  <a:t>陷阱门，使新叶子在同一个根下进行验证</a:t>
                </a:r>
                <a:r>
                  <a:rPr lang="zh-CN" altLang="en-US" sz="2400" dirty="0" smtClean="0">
                    <a:latin typeface="宋体" panose="02010600030101010101" pitchFamily="2" charset="-122"/>
                    <a:ea typeface="宋体" panose="02010600030101010101" pitchFamily="2" charset="-122"/>
                  </a:rPr>
                  <a:t>。但是，</a:t>
                </a:r>
                <a:r>
                  <a:rPr lang="zh-CN" altLang="en-US" sz="2400" dirty="0" smtClean="0">
                    <a:solidFill>
                      <a:srgbClr val="FF0000"/>
                    </a:solidFill>
                    <a:latin typeface="宋体" panose="02010600030101010101" pitchFamily="2" charset="-122"/>
                    <a:ea typeface="宋体" panose="02010600030101010101" pitchFamily="2" charset="-122"/>
                  </a:rPr>
                  <a:t>客户端</a:t>
                </a:r>
                <a:r>
                  <a:rPr lang="zh-CN" altLang="en-US" sz="2400" dirty="0">
                    <a:latin typeface="宋体" panose="02010600030101010101" pitchFamily="2" charset="-122"/>
                    <a:ea typeface="宋体" panose="02010600030101010101" pitchFamily="2" charset="-122"/>
                  </a:rPr>
                  <a:t>必须存储</a:t>
                </a:r>
                <a:r>
                  <a:rPr lang="zh-CN" altLang="en-US" sz="2400" dirty="0">
                    <a:solidFill>
                      <a:srgbClr val="FF0000"/>
                    </a:solidFill>
                    <a:latin typeface="宋体" panose="02010600030101010101" pitchFamily="2" charset="-122"/>
                    <a:ea typeface="宋体" panose="02010600030101010101" pitchFamily="2" charset="-122"/>
                  </a:rPr>
                  <a:t>所有的叶子</a:t>
                </a:r>
                <a:r>
                  <a:rPr lang="zh-CN" altLang="en-US" sz="2400" dirty="0">
                    <a:latin typeface="宋体" panose="02010600030101010101" pitchFamily="2" charset="-122"/>
                    <a:ea typeface="宋体" panose="02010600030101010101" pitchFamily="2" charset="-122"/>
                  </a:rPr>
                  <a:t>（以及相应</a:t>
                </a:r>
                <a:r>
                  <a:rPr lang="zh-CN" altLang="en-US" sz="2400" dirty="0" smtClean="0">
                    <a:latin typeface="宋体" panose="02010600030101010101" pitchFamily="2" charset="-122"/>
                    <a:ea typeface="宋体" panose="02010600030101010101" pitchFamily="2" charset="-122"/>
                  </a:rPr>
                  <a:t>的随机值）</a:t>
                </a:r>
                <a:r>
                  <a:rPr lang="zh-CN" altLang="en-US" sz="2400" dirty="0">
                    <a:latin typeface="宋体" panose="02010600030101010101" pitchFamily="2" charset="-122"/>
                    <a:ea typeface="宋体" panose="02010600030101010101" pitchFamily="2" charset="-122"/>
                  </a:rPr>
                  <a:t>才能计算碰撞</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marL="0" indent="0" algn="just">
                  <a:buNone/>
                </a:pPr>
                <a:r>
                  <a:rPr lang="zh-CN" altLang="en-US" sz="2400" dirty="0" smtClean="0">
                    <a:latin typeface="宋体" panose="02010600030101010101" pitchFamily="2" charset="-122"/>
                    <a:ea typeface="宋体" panose="02010600030101010101" pitchFamily="2" charset="-122"/>
                  </a:rPr>
                  <a:t>    考虑</a:t>
                </a:r>
                <a:r>
                  <a:rPr lang="zh-CN" altLang="en-US" sz="2400" dirty="0">
                    <a:latin typeface="宋体" panose="02010600030101010101" pitchFamily="2" charset="-122"/>
                    <a:ea typeface="宋体" panose="02010600030101010101" pitchFamily="2" charset="-122"/>
                  </a:rPr>
                  <a:t>让服务器存储这些</a:t>
                </a:r>
                <a:r>
                  <a:rPr lang="zh-CN" altLang="en-US" sz="2400" dirty="0" smtClean="0">
                    <a:latin typeface="宋体" panose="02010600030101010101" pitchFamily="2" charset="-122"/>
                    <a:ea typeface="宋体" panose="02010600030101010101" pitchFamily="2" charset="-122"/>
                  </a:rPr>
                  <a:t>值：假设</a:t>
                </a:r>
                <a:r>
                  <a:rPr lang="zh-CN" altLang="en-US" sz="2400" dirty="0">
                    <a:latin typeface="宋体" panose="02010600030101010101" pitchFamily="2" charset="-122"/>
                    <a:ea typeface="宋体" panose="02010600030101010101" pitchFamily="2" charset="-122"/>
                  </a:rPr>
                  <a:t>客户端希望附加叶</a:t>
                </a:r>
                <a14:m>
                  <m:oMath xmlns:m="http://schemas.openxmlformats.org/officeDocument/2006/math">
                    <m:acc>
                      <m:accPr>
                        <m:chr m:val="̂"/>
                        <m:ctrlPr>
                          <a:rPr lang="zh-CN" altLang="en-US" sz="2400" i="1">
                            <a:latin typeface="Cambria Math" panose="02040503050406030204" pitchFamily="18" charset="0"/>
                            <a:ea typeface="宋体" panose="02010600030101010101" pitchFamily="2" charset="-122"/>
                          </a:rPr>
                        </m:ctrlPr>
                      </m:accPr>
                      <m:e>
                        <m:r>
                          <a:rPr lang="en-US" altLang="zh-CN" sz="2400" i="1">
                            <a:latin typeface="Cambria Math" panose="02040503050406030204" pitchFamily="18" charset="0"/>
                            <a:ea typeface="宋体" panose="02010600030101010101" pitchFamily="2" charset="-122"/>
                          </a:rPr>
                          <m:t>𝑙</m:t>
                        </m:r>
                      </m:e>
                    </m:acc>
                  </m:oMath>
                </a14:m>
                <a:r>
                  <a:rPr lang="zh-CN" altLang="en-US" sz="2400" dirty="0">
                    <a:latin typeface="宋体" panose="02010600030101010101" pitchFamily="2" charset="-122"/>
                    <a:ea typeface="宋体" panose="02010600030101010101" pitchFamily="2" charset="-122"/>
                  </a:rPr>
                  <a:t>。为此，</a:t>
                </a:r>
                <a:r>
                  <a:rPr lang="en-US" altLang="zh-CN" sz="2400" dirty="0">
                    <a:latin typeface="宋体" panose="02010600030101010101" pitchFamily="2" charset="-122"/>
                    <a:ea typeface="宋体" panose="02010600030101010101" pitchFamily="2" charset="-122"/>
                  </a:rPr>
                  <a:t>C</a:t>
                </a:r>
                <a:r>
                  <a:rPr lang="zh-CN" altLang="en-US" sz="2400" dirty="0">
                    <a:latin typeface="宋体" panose="02010600030101010101" pitchFamily="2" charset="-122"/>
                    <a:ea typeface="宋体" panose="02010600030101010101" pitchFamily="2" charset="-122"/>
                  </a:rPr>
                  <a:t>要求</a:t>
                </a:r>
                <a:r>
                  <a:rPr lang="zh-CN" altLang="en-US" sz="2400" dirty="0" smtClean="0">
                    <a:latin typeface="宋体" panose="02010600030101010101" pitchFamily="2" charset="-122"/>
                    <a:ea typeface="宋体" panose="02010600030101010101" pitchFamily="2" charset="-122"/>
                  </a:rPr>
                  <a:t>服务器  发送</a:t>
                </a:r>
                <a:r>
                  <a:rPr lang="zh-CN" altLang="en-US" sz="2400" dirty="0">
                    <a:latin typeface="宋体" panose="02010600030101010101" pitchFamily="2" charset="-122"/>
                    <a:ea typeface="宋体" panose="02010600030101010101" pitchFamily="2" charset="-122"/>
                  </a:rPr>
                  <a:t>具有相应随机值</a:t>
                </a:r>
                <a:r>
                  <a:rPr lang="en-US" altLang="zh-CN" sz="2400" dirty="0">
                    <a:latin typeface="宋体" panose="02010600030101010101" pitchFamily="2" charset="-122"/>
                    <a:ea typeface="宋体" panose="02010600030101010101" pitchFamily="2" charset="-122"/>
                  </a:rPr>
                  <a:t>r</a:t>
                </a:r>
                <a:r>
                  <a:rPr lang="zh-CN" altLang="en-US" sz="2400" dirty="0">
                    <a:latin typeface="宋体" panose="02010600030101010101" pitchFamily="2" charset="-122"/>
                    <a:ea typeface="宋体" panose="02010600030101010101" pitchFamily="2" charset="-122"/>
                  </a:rPr>
                  <a:t>的虚拟叶</a:t>
                </a:r>
                <a14:m>
                  <m:oMath xmlns:m="http://schemas.openxmlformats.org/officeDocument/2006/math">
                    <m:r>
                      <a:rPr lang="en-US" altLang="zh-CN" sz="2400" i="1">
                        <a:latin typeface="Cambria Math" panose="02040503050406030204" pitchFamily="18" charset="0"/>
                        <a:ea typeface="宋体" panose="02010600030101010101" pitchFamily="2" charset="-122"/>
                      </a:rPr>
                      <m:t>𝑙</m:t>
                    </m:r>
                  </m:oMath>
                </a14:m>
                <a:r>
                  <a:rPr lang="zh-CN" altLang="en-US" sz="2400" dirty="0">
                    <a:latin typeface="宋体" panose="02010600030101010101" pitchFamily="2" charset="-122"/>
                    <a:ea typeface="宋体" panose="02010600030101010101" pitchFamily="2" charset="-122"/>
                  </a:rPr>
                  <a:t>。然后，客户端应用陷阱门计算匹配的随机值</a:t>
                </a:r>
                <a14:m>
                  <m:oMath xmlns:m="http://schemas.openxmlformats.org/officeDocument/2006/math">
                    <m:acc>
                      <m:accPr>
                        <m:chr m:val="̂"/>
                        <m:ctrlPr>
                          <a:rPr lang="zh-CN" altLang="en-US" sz="2400" i="1">
                            <a:latin typeface="Cambria Math" panose="02040503050406030204" pitchFamily="18" charset="0"/>
                            <a:ea typeface="宋体" panose="02010600030101010101" pitchFamily="2" charset="-122"/>
                          </a:rPr>
                        </m:ctrlPr>
                      </m:accPr>
                      <m:e>
                        <m:r>
                          <a:rPr lang="en-US" altLang="zh-CN" sz="2400" i="1">
                            <a:latin typeface="Cambria Math" panose="02040503050406030204" pitchFamily="18" charset="0"/>
                            <a:ea typeface="宋体" panose="02010600030101010101" pitchFamily="2" charset="-122"/>
                          </a:rPr>
                          <m:t>𝑟</m:t>
                        </m:r>
                      </m:e>
                    </m:acc>
                  </m:oMath>
                </a14:m>
                <a:r>
                  <a:rPr lang="zh-CN" altLang="en-US" sz="2400" dirty="0">
                    <a:latin typeface="宋体" panose="02010600030101010101" pitchFamily="2" charset="-122"/>
                    <a:ea typeface="宋体" panose="02010600030101010101" pitchFamily="2" charset="-122"/>
                  </a:rPr>
                  <a:t>并将更新的值</a:t>
                </a:r>
                <a14:m>
                  <m:oMath xmlns:m="http://schemas.openxmlformats.org/officeDocument/2006/math">
                    <m:acc>
                      <m:accPr>
                        <m:chr m:val="̂"/>
                        <m:ctrlPr>
                          <a:rPr lang="zh-CN" altLang="en-US" sz="2400" i="1">
                            <a:latin typeface="Cambria Math" panose="02040503050406030204" pitchFamily="18" charset="0"/>
                            <a:ea typeface="宋体" panose="02010600030101010101" pitchFamily="2" charset="-122"/>
                          </a:rPr>
                        </m:ctrlPr>
                      </m:accPr>
                      <m:e>
                        <m:r>
                          <a:rPr lang="en-US" altLang="zh-CN" sz="2400" i="1">
                            <a:latin typeface="Cambria Math" panose="02040503050406030204" pitchFamily="18" charset="0"/>
                            <a:ea typeface="宋体" panose="02010600030101010101" pitchFamily="2" charset="-122"/>
                          </a:rPr>
                          <m:t>𝑙</m:t>
                        </m:r>
                      </m:e>
                    </m:acc>
                    <m:r>
                      <a:rPr lang="zh-CN" altLang="en-US" sz="2400" i="1">
                        <a:latin typeface="Cambria Math" panose="02040503050406030204" pitchFamily="18" charset="0"/>
                        <a:ea typeface="宋体" panose="02010600030101010101" pitchFamily="2" charset="-122"/>
                      </a:rPr>
                      <m:t>、</m:t>
                    </m:r>
                    <m:acc>
                      <m:accPr>
                        <m:chr m:val="̂"/>
                        <m:ctrlPr>
                          <a:rPr lang="zh-CN" altLang="en-US" sz="2400" i="1">
                            <a:latin typeface="Cambria Math" panose="02040503050406030204" pitchFamily="18" charset="0"/>
                            <a:ea typeface="宋体" panose="02010600030101010101" pitchFamily="2" charset="-122"/>
                          </a:rPr>
                        </m:ctrlPr>
                      </m:accPr>
                      <m:e>
                        <m:r>
                          <a:rPr lang="en-US" altLang="zh-CN" sz="2400" i="1">
                            <a:latin typeface="Cambria Math" panose="02040503050406030204" pitchFamily="18" charset="0"/>
                            <a:ea typeface="宋体" panose="02010600030101010101" pitchFamily="2" charset="-122"/>
                          </a:rPr>
                          <m:t>𝑟</m:t>
                        </m:r>
                      </m:e>
                    </m:acc>
                  </m:oMath>
                </a14:m>
                <a:r>
                  <a:rPr lang="zh-CN" altLang="en-US" sz="2400" dirty="0">
                    <a:latin typeface="宋体" panose="02010600030101010101" pitchFamily="2" charset="-122"/>
                    <a:ea typeface="宋体" panose="02010600030101010101" pitchFamily="2" charset="-122"/>
                  </a:rPr>
                  <a:t>发送给服务器</a:t>
                </a:r>
                <a:r>
                  <a:rPr lang="zh-CN" altLang="en-US" sz="2400" dirty="0" smtClean="0">
                    <a:latin typeface="宋体" panose="02010600030101010101" pitchFamily="2" charset="-122"/>
                    <a:ea typeface="宋体" panose="02010600030101010101" pitchFamily="2" charset="-122"/>
                  </a:rPr>
                  <a:t>。但是，恶意</a:t>
                </a:r>
                <a:r>
                  <a:rPr lang="zh-CN" altLang="en-US" sz="2400" dirty="0">
                    <a:latin typeface="宋体" panose="02010600030101010101" pitchFamily="2" charset="-122"/>
                    <a:ea typeface="宋体" panose="02010600030101010101" pitchFamily="2" charset="-122"/>
                  </a:rPr>
                  <a:t>服务器有可能学习</a:t>
                </a:r>
                <a:r>
                  <a:rPr lang="en-US" altLang="zh-CN" sz="2400" dirty="0">
                    <a:latin typeface="宋体" panose="02010600030101010101" pitchFamily="2" charset="-122"/>
                    <a:ea typeface="宋体" panose="02010600030101010101" pitchFamily="2" charset="-122"/>
                  </a:rPr>
                  <a:t>(</a:t>
                </a:r>
                <a14:m>
                  <m:oMath xmlns:m="http://schemas.openxmlformats.org/officeDocument/2006/math">
                    <m:r>
                      <a:rPr lang="en-US" altLang="zh-CN" sz="2400" i="1" dirty="0">
                        <a:latin typeface="Cambria Math" panose="02040503050406030204" pitchFamily="18" charset="0"/>
                        <a:ea typeface="宋体" panose="02010600030101010101" pitchFamily="2" charset="-122"/>
                      </a:rPr>
                      <m:t>𝑙</m:t>
                    </m:r>
                    <m:r>
                      <a:rPr lang="zh-CN" altLang="en-US" sz="2400" i="1"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𝑟</m:t>
                    </m:r>
                  </m:oMath>
                </a14:m>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a:t>
                </a:r>
                <a14:m>
                  <m:oMath xmlns:m="http://schemas.openxmlformats.org/officeDocument/2006/math">
                    <m:acc>
                      <m:accPr>
                        <m:chr m:val="̂"/>
                        <m:ctrlPr>
                          <a:rPr lang="zh-CN" altLang="en-US" sz="2400" i="1">
                            <a:latin typeface="Cambria Math" panose="02040503050406030204" pitchFamily="18" charset="0"/>
                            <a:ea typeface="宋体" panose="02010600030101010101" pitchFamily="2" charset="-122"/>
                          </a:rPr>
                        </m:ctrlPr>
                      </m:accPr>
                      <m:e>
                        <m:r>
                          <a:rPr lang="en-US" altLang="zh-CN" sz="2400" i="1">
                            <a:latin typeface="Cambria Math" panose="02040503050406030204" pitchFamily="18" charset="0"/>
                            <a:ea typeface="宋体" panose="02010600030101010101" pitchFamily="2" charset="-122"/>
                          </a:rPr>
                          <m:t>𝑙</m:t>
                        </m:r>
                      </m:e>
                    </m:acc>
                    <m:r>
                      <a:rPr lang="zh-CN" altLang="en-US" sz="2400" i="1">
                        <a:latin typeface="Cambria Math" panose="02040503050406030204" pitchFamily="18" charset="0"/>
                        <a:ea typeface="宋体" panose="02010600030101010101" pitchFamily="2" charset="-122"/>
                      </a:rPr>
                      <m:t>、</m:t>
                    </m:r>
                    <m:acc>
                      <m:accPr>
                        <m:chr m:val="̂"/>
                        <m:ctrlPr>
                          <a:rPr lang="zh-CN" altLang="en-US" sz="2400" i="1">
                            <a:latin typeface="Cambria Math" panose="02040503050406030204" pitchFamily="18" charset="0"/>
                            <a:ea typeface="宋体" panose="02010600030101010101" pitchFamily="2" charset="-122"/>
                          </a:rPr>
                        </m:ctrlPr>
                      </m:accPr>
                      <m:e>
                        <m:r>
                          <a:rPr lang="en-US" altLang="zh-CN" sz="2400" i="1">
                            <a:latin typeface="Cambria Math" panose="02040503050406030204" pitchFamily="18" charset="0"/>
                            <a:ea typeface="宋体" panose="02010600030101010101" pitchFamily="2" charset="-122"/>
                          </a:rPr>
                          <m:t>𝑟</m:t>
                        </m:r>
                      </m:e>
                    </m:acc>
                  </m:oMath>
                </a14:m>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，使</a:t>
                </a:r>
                <a14:m>
                  <m:oMath xmlns:m="http://schemas.openxmlformats.org/officeDocument/2006/math">
                    <m:r>
                      <a:rPr lang="en-US" altLang="zh-CN" sz="2400" i="1" dirty="0">
                        <a:latin typeface="Cambria Math" panose="02040503050406030204" pitchFamily="18" charset="0"/>
                        <a:ea typeface="宋体" panose="02010600030101010101" pitchFamily="2" charset="-122"/>
                      </a:rPr>
                      <m:t>𝐶𝐻</m:t>
                    </m:r>
                    <m:r>
                      <a:rPr lang="en-US" altLang="zh-CN" sz="2400" i="1"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𝑙</m:t>
                    </m:r>
                    <m:r>
                      <a:rPr lang="en-US" altLang="zh-CN" sz="2400" i="1"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𝑟</m:t>
                    </m:r>
                    <m:r>
                      <a:rPr lang="en-US" altLang="zh-CN" sz="2400" i="1"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𝐶𝐻</m:t>
                    </m:r>
                    <m:r>
                      <a:rPr lang="en-US" altLang="zh-CN" sz="2400" i="1" dirty="0">
                        <a:latin typeface="Cambria Math" panose="02040503050406030204" pitchFamily="18" charset="0"/>
                        <a:ea typeface="宋体" panose="02010600030101010101" pitchFamily="2" charset="-122"/>
                      </a:rPr>
                      <m:t>(</m:t>
                    </m:r>
                    <m:acc>
                      <m:accPr>
                        <m:chr m:val="̂"/>
                        <m:ctrlPr>
                          <a:rPr lang="zh-CN" altLang="en-US" sz="2400" i="1">
                            <a:latin typeface="Cambria Math" panose="02040503050406030204" pitchFamily="18" charset="0"/>
                            <a:ea typeface="宋体" panose="02010600030101010101" pitchFamily="2" charset="-122"/>
                          </a:rPr>
                        </m:ctrlPr>
                      </m:accPr>
                      <m:e>
                        <m:r>
                          <a:rPr lang="en-US" altLang="zh-CN" sz="2400" i="1">
                            <a:latin typeface="Cambria Math" panose="02040503050406030204" pitchFamily="18" charset="0"/>
                            <a:ea typeface="宋体" panose="02010600030101010101" pitchFamily="2" charset="-122"/>
                          </a:rPr>
                          <m:t>𝑙</m:t>
                        </m:r>
                      </m:e>
                    </m:acc>
                    <m:r>
                      <a:rPr lang="en-US" altLang="zh-CN" sz="2400" b="0" i="1" smtClean="0">
                        <a:latin typeface="Cambria Math" panose="02040503050406030204" pitchFamily="18" charset="0"/>
                        <a:ea typeface="宋体" panose="02010600030101010101" pitchFamily="2" charset="-122"/>
                      </a:rPr>
                      <m:t>;</m:t>
                    </m:r>
                    <m:acc>
                      <m:accPr>
                        <m:chr m:val="̂"/>
                        <m:ctrlPr>
                          <a:rPr lang="zh-CN" altLang="en-US" sz="2400" i="1">
                            <a:latin typeface="Cambria Math" panose="02040503050406030204" pitchFamily="18" charset="0"/>
                            <a:ea typeface="宋体" panose="02010600030101010101" pitchFamily="2" charset="-122"/>
                          </a:rPr>
                        </m:ctrlPr>
                      </m:accPr>
                      <m:e>
                        <m:r>
                          <a:rPr lang="en-US" altLang="zh-CN" sz="2400" i="1">
                            <a:latin typeface="Cambria Math" panose="02040503050406030204" pitchFamily="18" charset="0"/>
                            <a:ea typeface="宋体" panose="02010600030101010101" pitchFamily="2" charset="-122"/>
                          </a:rPr>
                          <m:t>𝑟</m:t>
                        </m:r>
                      </m:e>
                    </m:acc>
                    <m:r>
                      <a:rPr lang="en-US" altLang="zh-CN" sz="2400" i="1" dirty="0">
                        <a:latin typeface="Cambria Math" panose="02040503050406030204" pitchFamily="18" charset="0"/>
                        <a:ea typeface="宋体" panose="02010600030101010101" pitchFamily="2" charset="-122"/>
                      </a:rPr>
                      <m:t>)</m:t>
                    </m:r>
                  </m:oMath>
                </a14:m>
                <a:r>
                  <a:rPr lang="zh-CN" altLang="en-US" sz="2400" dirty="0" smtClean="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从而</a:t>
                </a:r>
                <a:r>
                  <a:rPr lang="zh-CN" altLang="en-US" sz="2400" dirty="0" smtClean="0">
                    <a:latin typeface="宋体" panose="02010600030101010101" pitchFamily="2" charset="-122"/>
                    <a:ea typeface="宋体" panose="02010600030101010101" pitchFamily="2" charset="-122"/>
                  </a:rPr>
                  <a:t>导致伪造。因此，该方法行不通。</a:t>
                </a:r>
                <a:endParaRPr lang="en-US" altLang="zh-CN" sz="2400" dirty="0" smtClean="0">
                  <a:latin typeface="宋体" panose="02010600030101010101" pitchFamily="2" charset="-122"/>
                  <a:ea typeface="宋体" panose="02010600030101010101" pitchFamily="2" charset="-122"/>
                </a:endParaRPr>
              </a:p>
              <a:p>
                <a:pPr marL="0" indent="0" algn="just">
                  <a:buNone/>
                </a:pPr>
                <a:r>
                  <a:rPr lang="en-US" altLang="zh-CN" sz="2400" dirty="0" smtClean="0">
                    <a:latin typeface="宋体" panose="02010600030101010101" pitchFamily="2" charset="-122"/>
                    <a:ea typeface="宋体" panose="02010600030101010101" pitchFamily="2" charset="-122"/>
                  </a:rPr>
                  <a:t>    </a:t>
                </a:r>
                <a:r>
                  <a:rPr lang="zh-CN" altLang="en-US" sz="2400" dirty="0" smtClean="0">
                    <a:latin typeface="宋体" panose="02010600030101010101" pitchFamily="2" charset="-122"/>
                    <a:ea typeface="宋体" panose="02010600030101010101" pitchFamily="2" charset="-122"/>
                  </a:rPr>
                  <a:t>建立</a:t>
                </a:r>
                <a:r>
                  <a:rPr lang="en-US" altLang="zh-CN" sz="2400" dirty="0" smtClean="0">
                    <a:latin typeface="宋体" panose="02010600030101010101" pitchFamily="2" charset="-122"/>
                    <a:ea typeface="宋体" panose="02010600030101010101" pitchFamily="2" charset="-122"/>
                  </a:rPr>
                  <a:t>CAT</a:t>
                </a:r>
                <a:r>
                  <a:rPr lang="zh-CN" altLang="en-US" sz="2400" dirty="0" smtClean="0">
                    <a:latin typeface="宋体" panose="02010600030101010101" pitchFamily="2" charset="-122"/>
                    <a:ea typeface="宋体" panose="02010600030101010101" pitchFamily="2" charset="-122"/>
                  </a:rPr>
                  <a:t>构造，利用</a:t>
                </a:r>
                <a:r>
                  <a:rPr lang="zh-CN" altLang="en-US" sz="2400" dirty="0" smtClean="0">
                    <a:solidFill>
                      <a:srgbClr val="FF0000"/>
                    </a:solidFill>
                    <a:latin typeface="宋体" panose="02010600030101010101" pitchFamily="2" charset="-122"/>
                    <a:ea typeface="宋体" panose="02010600030101010101" pitchFamily="2" charset="-122"/>
                  </a:rPr>
                  <a:t>哈希函数</a:t>
                </a:r>
                <a:r>
                  <a:rPr lang="zh-CN" altLang="en-US" sz="2400" dirty="0" smtClean="0">
                    <a:latin typeface="宋体" panose="02010600030101010101" pitchFamily="2" charset="-122"/>
                    <a:ea typeface="宋体" panose="02010600030101010101" pitchFamily="2" charset="-122"/>
                  </a:rPr>
                  <a:t>和</a:t>
                </a:r>
                <a:r>
                  <a:rPr lang="zh-CN" altLang="en-US" sz="2400" dirty="0" smtClean="0">
                    <a:solidFill>
                      <a:srgbClr val="FF0000"/>
                    </a:solidFill>
                    <a:latin typeface="宋体" panose="02010600030101010101" pitchFamily="2" charset="-122"/>
                    <a:ea typeface="宋体" panose="02010600030101010101" pitchFamily="2" charset="-122"/>
                  </a:rPr>
                  <a:t>变色龙哈希函数</a:t>
                </a:r>
                <a:r>
                  <a:rPr lang="zh-CN" altLang="en-US" sz="2400" dirty="0" smtClean="0">
                    <a:latin typeface="宋体" panose="02010600030101010101" pitchFamily="2" charset="-122"/>
                    <a:ea typeface="宋体" panose="02010600030101010101" pitchFamily="2" charset="-122"/>
                  </a:rPr>
                  <a:t>的</a:t>
                </a:r>
                <a:r>
                  <a:rPr lang="zh-CN" altLang="en-US" sz="2400" dirty="0" smtClean="0">
                    <a:solidFill>
                      <a:srgbClr val="FF0000"/>
                    </a:solidFill>
                    <a:latin typeface="宋体" panose="02010600030101010101" pitchFamily="2" charset="-122"/>
                    <a:ea typeface="宋体" panose="02010600030101010101" pitchFamily="2" charset="-122"/>
                  </a:rPr>
                  <a:t>组合</a:t>
                </a:r>
                <a:r>
                  <a:rPr lang="zh-CN" altLang="en-US" sz="2400" dirty="0" smtClean="0">
                    <a:latin typeface="宋体" panose="02010600030101010101" pitchFamily="2" charset="-122"/>
                    <a:ea typeface="宋体" panose="02010600030101010101" pitchFamily="2" charset="-122"/>
                  </a:rPr>
                  <a:t>，能够更高效的插入数据块。用户只需要利用验证路径和相应叶子节点的值就可以验证该节点，存储量和计算量小。每个陷门的使用只用于每个节点一次，因此服务器不会看到碰撞，从而恶意伪造或攻击。</a:t>
                </a:r>
                <a:endParaRPr lang="en-US" altLang="zh-CN" sz="2400" dirty="0" smtClean="0">
                  <a:latin typeface="宋体" panose="02010600030101010101" pitchFamily="2" charset="-122"/>
                  <a:ea typeface="宋体" panose="02010600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718458" y="1293223"/>
                <a:ext cx="10580914" cy="4883740"/>
              </a:xfrm>
              <a:blipFill rotWithShape="1">
                <a:blip r:embed="rId1"/>
                <a:stretch>
                  <a:fillRect l="-922" t="-2122" r="-3687" b="-1248"/>
                </a:stretch>
              </a:blipFill>
            </p:spPr>
            <p:txBody>
              <a:bodyPr/>
              <a:lstStyle/>
              <a:p>
                <a:r>
                  <a:rPr lang="zh-CN" altLang="en-US">
                    <a:noFill/>
                  </a:rPr>
                  <a:t> </a:t>
                </a:r>
                <a:endParaRPr lang="zh-CN" altLang="en-US">
                  <a:noFill/>
                </a:endParaRPr>
              </a:p>
            </p:txBody>
          </p:sp>
        </mc:Fallback>
      </mc:AlternateContent>
      <p:cxnSp>
        <p:nvCxnSpPr>
          <p:cNvPr id="7" name="直接连接符 6"/>
          <p:cNvCxnSpPr/>
          <p:nvPr/>
        </p:nvCxnSpPr>
        <p:spPr>
          <a:xfrm>
            <a:off x="1186089" y="1030288"/>
            <a:ext cx="10426791" cy="0"/>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9731829" y="505744"/>
            <a:ext cx="2129245" cy="523220"/>
          </a:xfrm>
          <a:prstGeom prst="rect">
            <a:avLst/>
          </a:prstGeom>
          <a:noFill/>
        </p:spPr>
        <p:txBody>
          <a:bodyPr wrap="square" rtlCol="0">
            <a:spAutoFit/>
          </a:bodyPr>
          <a:lstStyle/>
          <a:p>
            <a:r>
              <a:rPr lang="en-US" altLang="zh-CN" sz="2800" b="1" dirty="0" smtClean="0">
                <a:latin typeface="新宋体" panose="02010609030101010101" pitchFamily="49" charset="-122"/>
                <a:ea typeface="新宋体" panose="02010609030101010101" pitchFamily="49" charset="-122"/>
              </a:rPr>
              <a:t>CAT</a:t>
            </a:r>
            <a:r>
              <a:rPr lang="zh-CN" altLang="en-US" sz="2800" b="1" dirty="0" smtClean="0">
                <a:latin typeface="新宋体" panose="02010609030101010101" pitchFamily="49" charset="-122"/>
                <a:ea typeface="新宋体" panose="02010609030101010101" pitchFamily="49" charset="-122"/>
              </a:rPr>
              <a:t>的构造</a:t>
            </a:r>
            <a:endParaRPr lang="zh-CN" altLang="en-US" sz="2800" b="1" dirty="0">
              <a:latin typeface="新宋体" panose="02010609030101010101" pitchFamily="49" charset="-122"/>
              <a:ea typeface="新宋体" panose="02010609030101010101" pitchFamily="49" charset="-122"/>
            </a:endParaRPr>
          </a:p>
        </p:txBody>
      </p:sp>
      <p:grpSp>
        <p:nvGrpSpPr>
          <p:cNvPr id="2" name="组合 1"/>
          <p:cNvGrpSpPr/>
          <p:nvPr/>
        </p:nvGrpSpPr>
        <p:grpSpPr>
          <a:xfrm>
            <a:off x="117475" y="156210"/>
            <a:ext cx="3607435" cy="873760"/>
            <a:chOff x="820" y="783"/>
            <a:chExt cx="5681" cy="1376"/>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8" name="文本框 7"/>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718458" y="1280160"/>
                <a:ext cx="10580914" cy="4896803"/>
              </a:xfrm>
            </p:spPr>
            <p:txBody>
              <a:bodyPr>
                <a:noAutofit/>
              </a:bodyPr>
              <a:lstStyle/>
              <a:p>
                <a:pPr algn="just"/>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𝑀𝑒𝑟𝑘𝑙𝑒</m:t>
                    </m:r>
                  </m:oMath>
                </a14:m>
                <a:r>
                  <a:rPr lang="zh-CN" altLang="en-US" sz="2400" dirty="0">
                    <a:latin typeface="宋体" panose="02010600030101010101" pitchFamily="2" charset="-122"/>
                    <a:ea typeface="宋体" panose="02010600030101010101" pitchFamily="2" charset="-122"/>
                  </a:rPr>
                  <a:t>哈希</a:t>
                </a:r>
                <a:r>
                  <a:rPr lang="zh-CN" altLang="en-US" sz="2400" dirty="0" smtClean="0">
                    <a:latin typeface="宋体" panose="02010600030101010101" pitchFamily="2" charset="-122"/>
                    <a:ea typeface="宋体" panose="02010600030101010101" pitchFamily="2" charset="-122"/>
                  </a:rPr>
                  <a:t>树</a:t>
                </a:r>
                <a:endParaRPr lang="en-US" altLang="zh-CN" sz="2400" dirty="0" smtClean="0">
                  <a:latin typeface="宋体" panose="02010600030101010101" pitchFamily="2" charset="-122"/>
                  <a:ea typeface="宋体" panose="02010600030101010101" pitchFamily="2" charset="-122"/>
                </a:endParaRPr>
              </a:p>
              <a:p>
                <a:pPr algn="just"/>
                <a:r>
                  <a:rPr lang="zh-CN" altLang="en-US" sz="2400" dirty="0" smtClean="0">
                    <a:latin typeface="宋体" panose="02010600030101010101" pitchFamily="2" charset="-122"/>
                    <a:ea typeface="宋体" panose="02010600030101010101" pitchFamily="2" charset="-122"/>
                  </a:rPr>
                  <a:t>设</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h</m:t>
                    </m:r>
                    <m:r>
                      <a:rPr lang="en-US" altLang="zh-CN" sz="2400" i="1" dirty="0" smtClean="0">
                        <a:latin typeface="Cambria Math" panose="02040503050406030204" pitchFamily="18" charset="0"/>
                        <a:ea typeface="宋体" panose="02010600030101010101" pitchFamily="2" charset="-122"/>
                      </a:rPr>
                      <m:t>(∙)</m:t>
                    </m:r>
                  </m:oMath>
                </a14:m>
                <a:r>
                  <a:rPr lang="zh-CN" altLang="en-US" sz="2400" dirty="0" smtClean="0">
                    <a:latin typeface="宋体" panose="02010600030101010101" pitchFamily="2" charset="-122"/>
                    <a:ea typeface="宋体" panose="02010600030101010101" pitchFamily="2" charset="-122"/>
                  </a:rPr>
                  <a:t>是</a:t>
                </a:r>
                <a:r>
                  <a:rPr lang="zh-CN" altLang="en-US" sz="2400" dirty="0">
                    <a:latin typeface="宋体" panose="02010600030101010101" pitchFamily="2" charset="-122"/>
                    <a:ea typeface="宋体" panose="02010600030101010101" pitchFamily="2" charset="-122"/>
                  </a:rPr>
                  <a:t>一个单向抗碰撞哈希函数</a:t>
                </a:r>
                <a:r>
                  <a:rPr lang="zh-CN" altLang="en-US" sz="2400" dirty="0" smtClean="0">
                    <a:latin typeface="宋体" panose="02010600030101010101" pitchFamily="2" charset="-122"/>
                    <a:ea typeface="宋体" panose="02010600030101010101" pitchFamily="2" charset="-122"/>
                  </a:rPr>
                  <a:t>，</a:t>
                </a: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𝑥</m:t>
                        </m:r>
                      </m:e>
                      <m:sub>
                        <m:r>
                          <a:rPr lang="en-US" altLang="zh-CN" sz="2400" b="0" i="1" smtClean="0">
                            <a:latin typeface="Cambria Math" panose="02040503050406030204" pitchFamily="18" charset="0"/>
                            <a:ea typeface="宋体" panose="02010600030101010101" pitchFamily="2" charset="-122"/>
                          </a:rPr>
                          <m:t>1</m:t>
                        </m:r>
                      </m:sub>
                    </m:sSub>
                    <m:r>
                      <a:rPr lang="en-US" altLang="zh-CN" sz="2400" b="0" i="1" smtClean="0">
                        <a:latin typeface="Cambria Math" panose="02040503050406030204" pitchFamily="18" charset="0"/>
                        <a:ea typeface="宋体" panose="02010600030101010101" pitchFamily="2" charset="-122"/>
                      </a:rPr>
                      <m:t>,</m:t>
                    </m:r>
                    <m:sSub>
                      <m:sSubPr>
                        <m:ctrlPr>
                          <a:rPr lang="en-US" altLang="zh-CN" sz="2400" b="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𝑥</m:t>
                        </m:r>
                      </m:e>
                      <m:sub>
                        <m:r>
                          <a:rPr lang="en-US" altLang="zh-CN" sz="2400" b="0" i="1" smtClean="0">
                            <a:latin typeface="Cambria Math" panose="02040503050406030204" pitchFamily="18" charset="0"/>
                            <a:ea typeface="宋体" panose="02010600030101010101" pitchFamily="2" charset="-122"/>
                          </a:rPr>
                          <m:t>2</m:t>
                        </m:r>
                      </m:sub>
                    </m:sSub>
                    <m:r>
                      <a:rPr lang="en-US" altLang="zh-CN" sz="2400" b="0" i="1" smtClean="0">
                        <a:latin typeface="Cambria Math" panose="02040503050406030204" pitchFamily="18" charset="0"/>
                        <a:ea typeface="宋体" panose="02010600030101010101" pitchFamily="2" charset="-122"/>
                      </a:rPr>
                      <m:t>,</m:t>
                    </m:r>
                    <m:sSub>
                      <m:sSubPr>
                        <m:ctrlPr>
                          <a:rPr lang="en-US" altLang="zh-CN" sz="2400" b="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𝑥</m:t>
                        </m:r>
                      </m:e>
                      <m:sub>
                        <m:r>
                          <a:rPr lang="en-US" altLang="zh-CN" sz="2400" b="0" i="1" smtClean="0">
                            <a:latin typeface="Cambria Math" panose="02040503050406030204" pitchFamily="18" charset="0"/>
                            <a:ea typeface="宋体" panose="02010600030101010101" pitchFamily="2" charset="-122"/>
                          </a:rPr>
                          <m:t>3</m:t>
                        </m:r>
                      </m:sub>
                    </m:sSub>
                    <m:r>
                      <a:rPr lang="en-US" altLang="zh-CN" sz="2400" b="0" i="1" smtClean="0">
                        <a:latin typeface="Cambria Math" panose="02040503050406030204" pitchFamily="18" charset="0"/>
                        <a:ea typeface="宋体" panose="02010600030101010101" pitchFamily="2" charset="-122"/>
                      </a:rPr>
                      <m:t>,</m:t>
                    </m:r>
                    <m:sSub>
                      <m:sSubPr>
                        <m:ctrlPr>
                          <a:rPr lang="en-US" altLang="zh-CN" sz="2400" b="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𝑥</m:t>
                        </m:r>
                      </m:e>
                      <m:sub>
                        <m:r>
                          <a:rPr lang="en-US" altLang="zh-CN" sz="2400" b="0" i="1" smtClean="0">
                            <a:latin typeface="Cambria Math" panose="02040503050406030204" pitchFamily="18" charset="0"/>
                            <a:ea typeface="宋体" panose="02010600030101010101" pitchFamily="2" charset="-122"/>
                          </a:rPr>
                          <m:t>4</m:t>
                        </m:r>
                      </m:sub>
                    </m:sSub>
                  </m:oMath>
                </a14:m>
                <a:r>
                  <a:rPr lang="zh-CN" altLang="en-US" sz="2400" dirty="0" smtClean="0">
                    <a:latin typeface="宋体" panose="02010600030101010101" pitchFamily="2" charset="-122"/>
                    <a:ea typeface="宋体" panose="02010600030101010101" pitchFamily="2" charset="-122"/>
                  </a:rPr>
                  <a:t>是</a:t>
                </a: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个数据值，则</a:t>
                </a:r>
                <a14:m>
                  <m:oMath xmlns:m="http://schemas.openxmlformats.org/officeDocument/2006/math">
                    <m:sSub>
                      <m:sSubPr>
                        <m:ctrlPr>
                          <a:rPr lang="en-US" altLang="zh-CN" sz="2400" i="1" dirty="0" smtClean="0">
                            <a:latin typeface="Cambria Math" panose="02040503050406030204" pitchFamily="18" charset="0"/>
                            <a:ea typeface="宋体" panose="02010600030101010101" pitchFamily="2" charset="-122"/>
                          </a:rPr>
                        </m:ctrlPr>
                      </m:sSubPr>
                      <m:e>
                        <m:r>
                          <a:rPr lang="en-US" altLang="zh-CN" sz="2400" b="0" i="1" dirty="0" smtClean="0">
                            <a:latin typeface="Cambria Math" panose="02040503050406030204" pitchFamily="18" charset="0"/>
                            <a:ea typeface="宋体" panose="02010600030101010101" pitchFamily="2" charset="-122"/>
                          </a:rPr>
                          <m:t>h</m:t>
                        </m:r>
                      </m:e>
                      <m:sub>
                        <m:r>
                          <a:rPr lang="en-US" altLang="zh-CN" sz="2400" b="0" i="1" dirty="0" smtClean="0">
                            <a:latin typeface="Cambria Math" panose="02040503050406030204" pitchFamily="18" charset="0"/>
                            <a:ea typeface="宋体" panose="02010600030101010101" pitchFamily="2" charset="-122"/>
                          </a:rPr>
                          <m:t>𝑖</m:t>
                        </m:r>
                      </m:sub>
                    </m:sSub>
                    <m:r>
                      <a:rPr lang="en-US" altLang="zh-CN" sz="2400" i="1" dirty="0" smtClean="0">
                        <a:latin typeface="Cambria Math" panose="02040503050406030204" pitchFamily="18" charset="0"/>
                        <a:ea typeface="宋体" panose="02010600030101010101" pitchFamily="2" charset="-122"/>
                      </a:rPr>
                      <m:t>= </m:t>
                    </m:r>
                    <m:r>
                      <a:rPr lang="en-US" altLang="zh-CN" sz="2400" i="1" dirty="0" smtClean="0">
                        <a:latin typeface="Cambria Math" panose="02040503050406030204" pitchFamily="18" charset="0"/>
                        <a:ea typeface="宋体" panose="02010600030101010101" pitchFamily="2" charset="-122"/>
                      </a:rPr>
                      <m:t>h</m:t>
                    </m:r>
                    <m:r>
                      <a:rPr lang="en-US" altLang="zh-CN" sz="2400" i="1" dirty="0" smtClean="0">
                        <a:latin typeface="Cambria Math" panose="02040503050406030204" pitchFamily="18" charset="0"/>
                        <a:ea typeface="宋体" panose="02010600030101010101" pitchFamily="2" charset="-122"/>
                      </a:rPr>
                      <m:t>(</m:t>
                    </m:r>
                    <m:sSub>
                      <m:sSubPr>
                        <m:ctrlPr>
                          <a:rPr lang="en-US" altLang="zh-CN" sz="2400" i="1" dirty="0" smtClean="0">
                            <a:latin typeface="Cambria Math" panose="02040503050406030204" pitchFamily="18" charset="0"/>
                            <a:ea typeface="宋体" panose="02010600030101010101" pitchFamily="2" charset="-122"/>
                          </a:rPr>
                        </m:ctrlPr>
                      </m:sSubPr>
                      <m:e>
                        <m:r>
                          <a:rPr lang="en-US" altLang="zh-CN" sz="2400" b="0" i="1" dirty="0" smtClean="0">
                            <a:latin typeface="Cambria Math" panose="02040503050406030204" pitchFamily="18" charset="0"/>
                            <a:ea typeface="宋体" panose="02010600030101010101" pitchFamily="2" charset="-122"/>
                          </a:rPr>
                          <m:t>𝑥</m:t>
                        </m:r>
                      </m:e>
                      <m:sub>
                        <m:r>
                          <a:rPr lang="en-US" altLang="zh-CN" sz="2400" b="0" i="1" dirty="0" smtClean="0">
                            <a:latin typeface="Cambria Math" panose="02040503050406030204" pitchFamily="18" charset="0"/>
                            <a:ea typeface="宋体" panose="02010600030101010101" pitchFamily="2" charset="-122"/>
                          </a:rPr>
                          <m:t>𝑖</m:t>
                        </m:r>
                      </m:sub>
                    </m:sSub>
                    <m:r>
                      <a:rPr lang="en-US" altLang="zh-CN" sz="2400" i="1" dirty="0" smtClean="0">
                        <a:latin typeface="Cambria Math" panose="02040503050406030204" pitchFamily="18" charset="0"/>
                        <a:ea typeface="宋体" panose="02010600030101010101" pitchFamily="2" charset="-122"/>
                      </a:rPr>
                      <m:t>)(</m:t>
                    </m:r>
                    <m:r>
                      <a:rPr lang="en-US" altLang="zh-CN" sz="2400" b="0" i="1" dirty="0" smtClean="0">
                        <a:latin typeface="Cambria Math" panose="02040503050406030204" pitchFamily="18" charset="0"/>
                        <a:ea typeface="宋体" panose="02010600030101010101" pitchFamily="2" charset="-122"/>
                      </a:rPr>
                      <m:t>𝑖</m:t>
                    </m:r>
                    <m:r>
                      <a:rPr lang="en-US" altLang="zh-CN" sz="2400" i="1" dirty="0">
                        <a:latin typeface="Cambria Math" panose="02040503050406030204" pitchFamily="18" charset="0"/>
                        <a:ea typeface="宋体" panose="02010600030101010101" pitchFamily="2" charset="-122"/>
                      </a:rPr>
                      <m:t>=1,2,3,4)</m:t>
                    </m:r>
                  </m:oMath>
                </a14:m>
                <a:r>
                  <a:rPr lang="zh-CN" altLang="en-US" sz="2400" dirty="0" smtClean="0">
                    <a:latin typeface="宋体" panose="02010600030101010101" pitchFamily="2" charset="-122"/>
                    <a:ea typeface="宋体" panose="02010600030101010101" pitchFamily="2" charset="-122"/>
                  </a:rPr>
                  <a:t>组成</a:t>
                </a:r>
                <a:r>
                  <a:rPr lang="zh-CN" altLang="en-US" sz="2400" dirty="0">
                    <a:latin typeface="宋体" panose="02010600030101010101" pitchFamily="2" charset="-122"/>
                    <a:ea typeface="宋体" panose="02010600030101010101" pitchFamily="2" charset="-122"/>
                  </a:rPr>
                  <a:t>了</a:t>
                </a:r>
                <a:r>
                  <a:rPr lang="en-US" altLang="zh-CN" sz="2400" dirty="0">
                    <a:latin typeface="宋体" panose="02010600030101010101" pitchFamily="2" charset="-122"/>
                    <a:ea typeface="宋体" panose="02010600030101010101" pitchFamily="2" charset="-122"/>
                  </a:rPr>
                  <a:t>MHT</a:t>
                </a:r>
                <a:r>
                  <a:rPr lang="zh-CN" altLang="en-US" sz="2400" dirty="0">
                    <a:latin typeface="宋体" panose="02010600030101010101" pitchFamily="2" charset="-122"/>
                    <a:ea typeface="宋体" panose="02010600030101010101" pitchFamily="2" charset="-122"/>
                  </a:rPr>
                  <a:t>的</a:t>
                </a: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个叶子结点值，</a:t>
                </a:r>
                <a:r>
                  <a:rPr lang="zh-CN" altLang="en-US" sz="2400" dirty="0" smtClean="0">
                    <a:latin typeface="宋体" panose="02010600030101010101" pitchFamily="2" charset="-122"/>
                    <a:ea typeface="宋体" panose="02010600030101010101" pitchFamily="2" charset="-122"/>
                  </a:rPr>
                  <a:t>而</a:t>
                </a: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h</m:t>
                        </m:r>
                      </m:e>
                      <m:sub>
                        <m:r>
                          <a:rPr lang="en-US" altLang="zh-CN" sz="2400" b="0" i="1" smtClean="0">
                            <a:latin typeface="Cambria Math" panose="02040503050406030204" pitchFamily="18" charset="0"/>
                            <a:ea typeface="宋体" panose="02010600030101010101" pitchFamily="2" charset="-122"/>
                          </a:rPr>
                          <m:t>1−2</m:t>
                        </m:r>
                      </m:sub>
                    </m:sSub>
                    <m:r>
                      <a:rPr lang="en-US" altLang="zh-CN" sz="2400" b="0" i="1" smtClean="0">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h</m:t>
                    </m:r>
                    <m:r>
                      <a:rPr lang="en-US" altLang="zh-CN" sz="2400" b="0" i="1" smtClean="0">
                        <a:latin typeface="Cambria Math" panose="02040503050406030204" pitchFamily="18" charset="0"/>
                        <a:ea typeface="宋体" panose="02010600030101010101" pitchFamily="2" charset="-122"/>
                      </a:rPr>
                      <m:t>(</m:t>
                    </m:r>
                    <m:sSub>
                      <m:sSubPr>
                        <m:ctrlPr>
                          <a:rPr lang="en-US" altLang="zh-CN" sz="2400" b="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h</m:t>
                        </m:r>
                      </m:e>
                      <m:sub>
                        <m:r>
                          <a:rPr lang="en-US" altLang="zh-CN" sz="2400" b="0" i="1" smtClean="0">
                            <a:latin typeface="Cambria Math" panose="02040503050406030204" pitchFamily="18" charset="0"/>
                            <a:ea typeface="宋体" panose="02010600030101010101" pitchFamily="2" charset="-122"/>
                          </a:rPr>
                          <m:t>1</m:t>
                        </m:r>
                      </m:sub>
                    </m:sSub>
                    <m:r>
                      <a:rPr lang="en-US" altLang="zh-CN" sz="2400" b="0" i="1" smtClean="0">
                        <a:latin typeface="Cambria Math" panose="02040503050406030204" pitchFamily="18" charset="0"/>
                        <a:ea typeface="宋体" panose="02010600030101010101" pitchFamily="2" charset="-122"/>
                      </a:rPr>
                      <m:t>||</m:t>
                    </m:r>
                    <m:sSub>
                      <m:sSubPr>
                        <m:ctrlPr>
                          <a:rPr lang="en-US" altLang="zh-CN" sz="2400" b="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h</m:t>
                        </m:r>
                      </m:e>
                      <m:sub>
                        <m:r>
                          <a:rPr lang="en-US" altLang="zh-CN" sz="2400" b="0" i="1" smtClean="0">
                            <a:latin typeface="Cambria Math" panose="02040503050406030204" pitchFamily="18" charset="0"/>
                            <a:ea typeface="宋体" panose="02010600030101010101" pitchFamily="2" charset="-122"/>
                          </a:rPr>
                          <m:t>2</m:t>
                        </m:r>
                      </m:sub>
                    </m:sSub>
                    <m:r>
                      <a:rPr lang="en-US" altLang="zh-CN" sz="2400" b="0" i="1" smtClean="0">
                        <a:latin typeface="Cambria Math" panose="02040503050406030204" pitchFamily="18" charset="0"/>
                        <a:ea typeface="宋体" panose="02010600030101010101" pitchFamily="2" charset="-122"/>
                      </a:rPr>
                      <m:t>)</m:t>
                    </m:r>
                  </m:oMath>
                </a14:m>
                <a:r>
                  <a:rPr lang="zh-CN" altLang="en-US" sz="2400" dirty="0" smtClean="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以此类推，可以构造一个</a:t>
                </a:r>
                <a:r>
                  <a:rPr lang="en-US" altLang="zh-CN" sz="2400" dirty="0" smtClean="0">
                    <a:latin typeface="宋体" panose="02010600030101010101" pitchFamily="2" charset="-122"/>
                    <a:ea typeface="宋体" panose="02010600030101010101" pitchFamily="2" charset="-122"/>
                  </a:rPr>
                  <a:t>MHT</a:t>
                </a:r>
                <a:r>
                  <a:rPr lang="en-US" altLang="zh-CN" sz="2400" dirty="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根</a:t>
                </a:r>
                <a:r>
                  <a:rPr lang="zh-CN" altLang="en-US" sz="2400" dirty="0">
                    <a:latin typeface="宋体" panose="02010600030101010101" pitchFamily="2" charset="-122"/>
                    <a:ea typeface="宋体" panose="02010600030101010101" pitchFamily="2" charset="-122"/>
                  </a:rPr>
                  <a:t>结点的值记</a:t>
                </a:r>
                <a:r>
                  <a:rPr lang="zh-CN" altLang="en-US" sz="2400" dirty="0" smtClean="0">
                    <a:latin typeface="宋体" panose="02010600030101010101" pitchFamily="2" charset="-122"/>
                    <a:ea typeface="宋体" panose="02010600030101010101" pitchFamily="2" charset="-122"/>
                  </a:rPr>
                  <a:t>为</a:t>
                </a: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h</m:t>
                        </m:r>
                      </m:e>
                      <m:sub>
                        <m:r>
                          <a:rPr lang="en-US" altLang="zh-CN" sz="2400" b="0" i="1" smtClean="0">
                            <a:latin typeface="Cambria Math" panose="02040503050406030204" pitchFamily="18" charset="0"/>
                            <a:ea typeface="宋体" panose="02010600030101010101" pitchFamily="2" charset="-122"/>
                          </a:rPr>
                          <m:t>1−4</m:t>
                        </m:r>
                      </m:sub>
                    </m:sSub>
                  </m:oMath>
                </a14:m>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algn="just"/>
                <a14:m>
                  <m:oMath xmlns:m="http://schemas.openxmlformats.org/officeDocument/2006/math">
                    <m:sSub>
                      <m:sSubPr>
                        <m:ctrlPr>
                          <a:rPr lang="en-US" altLang="zh-CN" sz="2400" i="1">
                            <a:latin typeface="Cambria Math" panose="02040503050406030204" pitchFamily="18" charset="0"/>
                            <a:ea typeface="宋体" panose="02010600030101010101" pitchFamily="2" charset="-122"/>
                          </a:rPr>
                        </m:ctrlPr>
                      </m:sSubPr>
                      <m:e>
                        <m:r>
                          <a:rPr lang="en-US" altLang="zh-CN" sz="2400" i="1">
                            <a:latin typeface="Cambria Math" panose="02040503050406030204" pitchFamily="18" charset="0"/>
                            <a:ea typeface="宋体" panose="02010600030101010101" pitchFamily="2" charset="-122"/>
                          </a:rPr>
                          <m:t>h</m:t>
                        </m:r>
                      </m:e>
                      <m:sub>
                        <m:r>
                          <a:rPr lang="en-US" altLang="zh-CN" sz="2400" i="1">
                            <a:latin typeface="Cambria Math" panose="02040503050406030204" pitchFamily="18" charset="0"/>
                            <a:ea typeface="宋体" panose="02010600030101010101" pitchFamily="2" charset="-122"/>
                          </a:rPr>
                          <m:t>1</m:t>
                        </m:r>
                      </m:sub>
                    </m:sSub>
                  </m:oMath>
                </a14:m>
                <a:r>
                  <a:rPr lang="zh-CN" altLang="en-US" sz="2400" dirty="0" smtClean="0">
                    <a:latin typeface="宋体" panose="02010600030101010101" pitchFamily="2" charset="-122"/>
                    <a:ea typeface="宋体" panose="02010600030101010101" pitchFamily="2" charset="-122"/>
                  </a:rPr>
                  <a:t>到根</a:t>
                </a:r>
                <a:r>
                  <a:rPr lang="zh-CN" altLang="en-US" sz="2400" dirty="0">
                    <a:latin typeface="宋体" panose="02010600030101010101" pitchFamily="2" charset="-122"/>
                    <a:ea typeface="宋体" panose="02010600030101010101" pitchFamily="2" charset="-122"/>
                  </a:rPr>
                  <a:t>结点的验证路线是图箭头部分，</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rPr>
                        </m:ctrlPr>
                      </m:sSubPr>
                      <m:e>
                        <m:r>
                          <a:rPr lang="en-US" altLang="zh-CN" sz="2400" i="1">
                            <a:latin typeface="Cambria Math" panose="02040503050406030204" pitchFamily="18" charset="0"/>
                            <a:ea typeface="宋体" panose="02010600030101010101" pitchFamily="2" charset="-122"/>
                          </a:rPr>
                          <m:t>h</m:t>
                        </m:r>
                      </m:e>
                      <m:sub>
                        <m:r>
                          <a:rPr lang="en-US" altLang="zh-CN" sz="2400" i="1">
                            <a:latin typeface="Cambria Math" panose="02040503050406030204" pitchFamily="18" charset="0"/>
                            <a:ea typeface="宋体" panose="02010600030101010101" pitchFamily="2" charset="-122"/>
                          </a:rPr>
                          <m:t>1</m:t>
                        </m:r>
                      </m:sub>
                    </m:sSub>
                  </m:oMath>
                </a14:m>
                <a:r>
                  <a:rPr lang="zh-CN" altLang="en-US" sz="2400" dirty="0">
                    <a:latin typeface="宋体" panose="02010600030101010101" pitchFamily="2" charset="-122"/>
                    <a:ea typeface="宋体" panose="02010600030101010101" pitchFamily="2" charset="-122"/>
                  </a:rPr>
                  <a:t>的验证路线包括</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rPr>
                        </m:ctrlPr>
                      </m:sSubPr>
                      <m:e>
                        <m:r>
                          <a:rPr lang="en-US" altLang="zh-CN" sz="2400" i="1">
                            <a:latin typeface="Cambria Math" panose="02040503050406030204" pitchFamily="18" charset="0"/>
                            <a:ea typeface="宋体" panose="02010600030101010101" pitchFamily="2" charset="-122"/>
                          </a:rPr>
                          <m:t>h</m:t>
                        </m:r>
                      </m:e>
                      <m:sub>
                        <m:r>
                          <a:rPr lang="en-US" altLang="zh-CN" sz="2400" i="1">
                            <a:latin typeface="Cambria Math" panose="02040503050406030204" pitchFamily="18" charset="0"/>
                            <a:ea typeface="宋体" panose="02010600030101010101" pitchFamily="2" charset="-122"/>
                          </a:rPr>
                          <m:t>2</m:t>
                        </m:r>
                      </m:sub>
                    </m:sSub>
                    <m:r>
                      <a:rPr lang="en-US" altLang="zh-CN" sz="2400" i="1">
                        <a:latin typeface="Cambria Math" panose="02040503050406030204" pitchFamily="18" charset="0"/>
                        <a:ea typeface="宋体" panose="02010600030101010101" pitchFamily="2" charset="-122"/>
                      </a:rPr>
                      <m:t>,</m:t>
                    </m:r>
                    <m:sSub>
                      <m:sSubPr>
                        <m:ctrlPr>
                          <a:rPr lang="en-US" altLang="zh-CN" sz="2400" i="1">
                            <a:latin typeface="Cambria Math" panose="02040503050406030204" pitchFamily="18" charset="0"/>
                            <a:ea typeface="宋体" panose="02010600030101010101" pitchFamily="2" charset="-122"/>
                          </a:rPr>
                        </m:ctrlPr>
                      </m:sSubPr>
                      <m:e>
                        <m:r>
                          <a:rPr lang="en-US" altLang="zh-CN" sz="2400" i="1">
                            <a:latin typeface="Cambria Math" panose="02040503050406030204" pitchFamily="18" charset="0"/>
                            <a:ea typeface="宋体" panose="02010600030101010101" pitchFamily="2" charset="-122"/>
                          </a:rPr>
                          <m:t>h</m:t>
                        </m:r>
                      </m:e>
                      <m:sub>
                        <m:r>
                          <a:rPr lang="en-US" altLang="zh-CN" sz="2400" i="1">
                            <a:latin typeface="Cambria Math" panose="02040503050406030204" pitchFamily="18" charset="0"/>
                            <a:ea typeface="宋体" panose="02010600030101010101" pitchFamily="2" charset="-122"/>
                          </a:rPr>
                          <m:t>3−4</m:t>
                        </m:r>
                      </m:sub>
                    </m:sSub>
                    <m:r>
                      <a:rPr lang="zh-CN" altLang="en-US" sz="2400" i="1" smtClean="0">
                        <a:latin typeface="Cambria Math" panose="02040503050406030204" pitchFamily="18" charset="0"/>
                        <a:ea typeface="宋体" panose="02010600030101010101" pitchFamily="2" charset="-122"/>
                      </a:rPr>
                      <m:t>。</m:t>
                    </m:r>
                  </m:oMath>
                </a14:m>
                <a:r>
                  <a:rPr lang="zh-CN" altLang="en-US" sz="2400" dirty="0" smtClean="0">
                    <a:latin typeface="宋体" panose="02010600030101010101" pitchFamily="2" charset="-122"/>
                    <a:ea typeface="宋体" panose="02010600030101010101" pitchFamily="2" charset="-122"/>
                  </a:rPr>
                  <a:t>对于</a:t>
                </a:r>
                <a:r>
                  <a:rPr lang="zh-CN" altLang="en-US" sz="2400" dirty="0">
                    <a:latin typeface="宋体" panose="02010600030101010101" pitchFamily="2" charset="-122"/>
                    <a:ea typeface="宋体" panose="02010600030101010101" pitchFamily="2" charset="-122"/>
                  </a:rPr>
                  <a:t>一个数据集</a:t>
                </a:r>
                <a14:m>
                  <m:oMath xmlns:m="http://schemas.openxmlformats.org/officeDocument/2006/math">
                    <m:r>
                      <m:rPr>
                        <m:sty m:val="p"/>
                      </m:rPr>
                      <a:rPr lang="en-US" altLang="zh-CN" sz="2400" dirty="0">
                        <a:latin typeface="Cambria Math" panose="02040503050406030204" pitchFamily="18" charset="0"/>
                        <a:ea typeface="宋体" panose="02010600030101010101" pitchFamily="2" charset="-122"/>
                      </a:rPr>
                      <m:t>S</m:t>
                    </m:r>
                    <m:r>
                      <a:rPr lang="en-US" altLang="zh-CN" sz="2400" i="1" dirty="0">
                        <a:latin typeface="Cambria Math" panose="02040503050406030204" pitchFamily="18" charset="0"/>
                        <a:ea typeface="宋体" panose="02010600030101010101" pitchFamily="2" charset="-122"/>
                      </a:rPr>
                      <m:t>={</m:t>
                    </m:r>
                    <m:sSub>
                      <m:sSubPr>
                        <m:ctrlPr>
                          <a:rPr lang="en-US" altLang="zh-CN" sz="2400" i="1">
                            <a:latin typeface="Cambria Math" panose="02040503050406030204" pitchFamily="18" charset="0"/>
                            <a:ea typeface="宋体" panose="02010600030101010101" pitchFamily="2" charset="-122"/>
                          </a:rPr>
                        </m:ctrlPr>
                      </m:sSubPr>
                      <m:e>
                        <m:r>
                          <a:rPr lang="en-US" altLang="zh-CN" sz="2400" i="1">
                            <a:latin typeface="Cambria Math" panose="02040503050406030204" pitchFamily="18" charset="0"/>
                            <a:ea typeface="宋体" panose="02010600030101010101" pitchFamily="2" charset="-122"/>
                          </a:rPr>
                          <m:t>𝑥</m:t>
                        </m:r>
                      </m:e>
                      <m:sub>
                        <m:r>
                          <a:rPr lang="en-US" altLang="zh-CN" sz="2400" i="1">
                            <a:latin typeface="Cambria Math" panose="02040503050406030204" pitchFamily="18" charset="0"/>
                            <a:ea typeface="宋体" panose="02010600030101010101" pitchFamily="2" charset="-122"/>
                          </a:rPr>
                          <m:t>1</m:t>
                        </m:r>
                      </m:sub>
                    </m:sSub>
                    <m:r>
                      <a:rPr lang="en-US" altLang="zh-CN" sz="2400" i="1">
                        <a:latin typeface="Cambria Math" panose="02040503050406030204" pitchFamily="18" charset="0"/>
                        <a:ea typeface="宋体" panose="02010600030101010101" pitchFamily="2" charset="-122"/>
                      </a:rPr>
                      <m:t>,</m:t>
                    </m:r>
                    <m:sSub>
                      <m:sSubPr>
                        <m:ctrlPr>
                          <a:rPr lang="en-US" altLang="zh-CN" sz="2400" i="1">
                            <a:latin typeface="Cambria Math" panose="02040503050406030204" pitchFamily="18" charset="0"/>
                            <a:ea typeface="宋体" panose="02010600030101010101" pitchFamily="2" charset="-122"/>
                          </a:rPr>
                        </m:ctrlPr>
                      </m:sSubPr>
                      <m:e>
                        <m:r>
                          <a:rPr lang="en-US" altLang="zh-CN" sz="2400" i="1">
                            <a:latin typeface="Cambria Math" panose="02040503050406030204" pitchFamily="18" charset="0"/>
                            <a:ea typeface="宋体" panose="02010600030101010101" pitchFamily="2" charset="-122"/>
                          </a:rPr>
                          <m:t>𝑥</m:t>
                        </m:r>
                      </m:e>
                      <m:sub>
                        <m:r>
                          <a:rPr lang="en-US" altLang="zh-CN" sz="2400" i="1">
                            <a:latin typeface="Cambria Math" panose="02040503050406030204" pitchFamily="18" charset="0"/>
                            <a:ea typeface="宋体" panose="02010600030101010101" pitchFamily="2" charset="-122"/>
                          </a:rPr>
                          <m:t>2</m:t>
                        </m:r>
                      </m:sub>
                    </m:sSub>
                    <m:r>
                      <a:rPr lang="en-US" altLang="zh-CN" sz="2400" i="1">
                        <a:latin typeface="Cambria Math" panose="02040503050406030204" pitchFamily="18" charset="0"/>
                        <a:ea typeface="宋体" panose="02010600030101010101" pitchFamily="2" charset="-122"/>
                      </a:rPr>
                      <m:t>,</m:t>
                    </m:r>
                    <m:sSub>
                      <m:sSubPr>
                        <m:ctrlPr>
                          <a:rPr lang="en-US" altLang="zh-CN" sz="2400" i="1">
                            <a:latin typeface="Cambria Math" panose="02040503050406030204" pitchFamily="18" charset="0"/>
                            <a:ea typeface="宋体" panose="02010600030101010101" pitchFamily="2" charset="-122"/>
                          </a:rPr>
                        </m:ctrlPr>
                      </m:sSubPr>
                      <m:e>
                        <m:r>
                          <a:rPr lang="en-US" altLang="zh-CN" sz="2400" i="1">
                            <a:latin typeface="Cambria Math" panose="02040503050406030204" pitchFamily="18" charset="0"/>
                            <a:ea typeface="宋体" panose="02010600030101010101" pitchFamily="2" charset="-122"/>
                          </a:rPr>
                          <m:t>𝑥</m:t>
                        </m:r>
                      </m:e>
                      <m:sub>
                        <m:r>
                          <a:rPr lang="en-US" altLang="zh-CN" sz="2400" i="1">
                            <a:latin typeface="Cambria Math" panose="02040503050406030204" pitchFamily="18" charset="0"/>
                            <a:ea typeface="宋体" panose="02010600030101010101" pitchFamily="2" charset="-122"/>
                          </a:rPr>
                          <m:t>3</m:t>
                        </m:r>
                      </m:sub>
                    </m:sSub>
                    <m:r>
                      <a:rPr lang="en-US" altLang="zh-CN" sz="2400" i="1">
                        <a:latin typeface="Cambria Math" panose="02040503050406030204" pitchFamily="18" charset="0"/>
                        <a:ea typeface="宋体" panose="02010600030101010101" pitchFamily="2" charset="-122"/>
                      </a:rPr>
                      <m:t>,</m:t>
                    </m:r>
                    <m:sSub>
                      <m:sSubPr>
                        <m:ctrlPr>
                          <a:rPr lang="en-US" altLang="zh-CN" sz="2400" i="1">
                            <a:latin typeface="Cambria Math" panose="02040503050406030204" pitchFamily="18" charset="0"/>
                            <a:ea typeface="宋体" panose="02010600030101010101" pitchFamily="2" charset="-122"/>
                          </a:rPr>
                        </m:ctrlPr>
                      </m:sSubPr>
                      <m:e>
                        <m:r>
                          <a:rPr lang="en-US" altLang="zh-CN" sz="2400" i="1">
                            <a:latin typeface="Cambria Math" panose="02040503050406030204" pitchFamily="18" charset="0"/>
                            <a:ea typeface="宋体" panose="02010600030101010101" pitchFamily="2" charset="-122"/>
                          </a:rPr>
                          <m:t>𝑥</m:t>
                        </m:r>
                      </m:e>
                      <m:sub>
                        <m:r>
                          <a:rPr lang="en-US" altLang="zh-CN" sz="2400" i="1">
                            <a:latin typeface="Cambria Math" panose="02040503050406030204" pitchFamily="18" charset="0"/>
                            <a:ea typeface="宋体" panose="02010600030101010101" pitchFamily="2" charset="-122"/>
                          </a:rPr>
                          <m:t>4</m:t>
                        </m:r>
                      </m:sub>
                    </m:sSub>
                    <m:r>
                      <a:rPr lang="en-US" altLang="zh-CN" sz="2400" i="1" dirty="0">
                        <a:latin typeface="Cambria Math" panose="02040503050406030204" pitchFamily="18" charset="0"/>
                        <a:ea typeface="宋体" panose="02010600030101010101" pitchFamily="2" charset="-122"/>
                      </a:rPr>
                      <m:t>}</m:t>
                    </m:r>
                  </m:oMath>
                </a14:m>
                <a:r>
                  <a:rPr lang="zh-CN" altLang="en-US" sz="2400" dirty="0">
                    <a:latin typeface="宋体" panose="02010600030101010101" pitchFamily="2" charset="-122"/>
                    <a:ea typeface="宋体" panose="02010600030101010101" pitchFamily="2" charset="-122"/>
                  </a:rPr>
                  <a:t>，若验证</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rPr>
                        </m:ctrlPr>
                      </m:sSubPr>
                      <m:e>
                        <m:r>
                          <a:rPr lang="en-US" altLang="zh-CN" sz="2400" i="1">
                            <a:latin typeface="Cambria Math" panose="02040503050406030204" pitchFamily="18" charset="0"/>
                            <a:ea typeface="宋体" panose="02010600030101010101" pitchFamily="2" charset="-122"/>
                          </a:rPr>
                          <m:t>𝑥</m:t>
                        </m:r>
                      </m:e>
                      <m:sub>
                        <m:r>
                          <a:rPr lang="en-US" altLang="zh-CN" sz="2400" i="1">
                            <a:latin typeface="Cambria Math" panose="02040503050406030204" pitchFamily="18" charset="0"/>
                            <a:ea typeface="宋体" panose="02010600030101010101" pitchFamily="2" charset="-122"/>
                          </a:rPr>
                          <m:t>1</m:t>
                        </m:r>
                      </m:sub>
                    </m:sSub>
                  </m:oMath>
                </a14:m>
                <a:r>
                  <a:rPr lang="zh-CN" altLang="en-US" sz="2400" dirty="0">
                    <a:latin typeface="宋体" panose="02010600030101010101" pitchFamily="2" charset="-122"/>
                    <a:ea typeface="宋体" panose="02010600030101010101" pitchFamily="2" charset="-122"/>
                  </a:rPr>
                  <a:t>，首先将</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rPr>
                        </m:ctrlPr>
                      </m:sSubPr>
                      <m:e>
                        <m:r>
                          <a:rPr lang="en-US" altLang="zh-CN" sz="2400" i="1">
                            <a:latin typeface="Cambria Math" panose="02040503050406030204" pitchFamily="18" charset="0"/>
                            <a:ea typeface="宋体" panose="02010600030101010101" pitchFamily="2" charset="-122"/>
                          </a:rPr>
                          <m:t>𝑥</m:t>
                        </m:r>
                      </m:e>
                      <m:sub>
                        <m:r>
                          <a:rPr lang="en-US" altLang="zh-CN" sz="2400" i="1">
                            <a:latin typeface="Cambria Math" panose="02040503050406030204" pitchFamily="18" charset="0"/>
                            <a:ea typeface="宋体" panose="02010600030101010101" pitchFamily="2" charset="-122"/>
                          </a:rPr>
                          <m:t>1</m:t>
                        </m:r>
                      </m:sub>
                    </m:sSub>
                  </m:oMath>
                </a14:m>
                <a:r>
                  <a:rPr lang="zh-CN" altLang="en-US" sz="2400" dirty="0">
                    <a:latin typeface="宋体" panose="02010600030101010101" pitchFamily="2" charset="-122"/>
                    <a:ea typeface="宋体" panose="02010600030101010101" pitchFamily="2" charset="-122"/>
                  </a:rPr>
                  <a:t>及其对应叶子结点的</a:t>
                </a:r>
                <a:r>
                  <a:rPr lang="zh-CN" altLang="en-US" sz="2400" dirty="0">
                    <a:ea typeface="宋体" panose="02010600030101010101" pitchFamily="2" charset="-122"/>
                  </a:rPr>
                  <a:t>验证节点</a:t>
                </a:r>
                <a:r>
                  <a:rPr lang="zh-CN" altLang="en-US" sz="2400" dirty="0">
                    <a:latin typeface="宋体" panose="02010600030101010101" pitchFamily="2" charset="-122"/>
                    <a:ea typeface="宋体" panose="02010600030101010101" pitchFamily="2" charset="-122"/>
                  </a:rPr>
                  <a:t>发送给验证者，然后验证者重新计算根结点值</a:t>
                </a:r>
                <a14:m>
                  <m:oMath xmlns:m="http://schemas.openxmlformats.org/officeDocument/2006/math">
                    <m:sSub>
                      <m:sSubPr>
                        <m:ctrlPr>
                          <a:rPr lang="en-US" altLang="zh-CN" sz="2400" i="1" dirty="0">
                            <a:latin typeface="Cambria Math" panose="02040503050406030204" pitchFamily="18" charset="0"/>
                            <a:ea typeface="宋体" panose="02010600030101010101" pitchFamily="2" charset="-122"/>
                          </a:rPr>
                        </m:ctrlPr>
                      </m:sSubPr>
                      <m:e>
                        <m:r>
                          <a:rPr lang="en-US" altLang="zh-CN" sz="2400" i="1" dirty="0">
                            <a:latin typeface="Cambria Math" panose="02040503050406030204" pitchFamily="18" charset="0"/>
                            <a:ea typeface="宋体" panose="02010600030101010101" pitchFamily="2" charset="-122"/>
                          </a:rPr>
                          <m:t>h</m:t>
                        </m:r>
                      </m:e>
                      <m:sub>
                        <m:r>
                          <a:rPr lang="en-US" altLang="zh-CN" sz="2400" i="1" dirty="0">
                            <a:latin typeface="Cambria Math" panose="02040503050406030204" pitchFamily="18" charset="0"/>
                            <a:ea typeface="宋体" panose="02010600030101010101" pitchFamily="2" charset="-122"/>
                          </a:rPr>
                          <m:t>1−4</m:t>
                        </m:r>
                      </m:sub>
                    </m:sSub>
                    <m:r>
                      <a:rPr lang="en-US" altLang="zh-CN" sz="2400" i="1" dirty="0">
                        <a:latin typeface="Cambria Math" panose="02040503050406030204" pitchFamily="18" charset="0"/>
                        <a:ea typeface="宋体" panose="02010600030101010101" pitchFamily="2" charset="-122"/>
                      </a:rPr>
                      <m:t> = </m:t>
                    </m:r>
                    <m:r>
                      <a:rPr lang="en-US" altLang="zh-CN" sz="2400" i="1" dirty="0">
                        <a:latin typeface="Cambria Math" panose="02040503050406030204" pitchFamily="18" charset="0"/>
                        <a:ea typeface="宋体" panose="02010600030101010101" pitchFamily="2" charset="-122"/>
                      </a:rPr>
                      <m:t>h</m:t>
                    </m:r>
                    <m:r>
                      <a:rPr lang="en-US" altLang="zh-CN" sz="2400" i="1"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h</m:t>
                    </m:r>
                    <m:d>
                      <m:dPr>
                        <m:ctrlPr>
                          <a:rPr lang="en-US" altLang="zh-CN" sz="2400" i="1" dirty="0">
                            <a:latin typeface="Cambria Math" panose="02040503050406030204" pitchFamily="18" charset="0"/>
                            <a:ea typeface="宋体" panose="02010600030101010101" pitchFamily="2" charset="-122"/>
                          </a:rPr>
                        </m:ctrlPr>
                      </m:dPr>
                      <m:e>
                        <m:r>
                          <a:rPr lang="en-US" altLang="zh-CN" sz="2400" i="1" dirty="0">
                            <a:latin typeface="Cambria Math" panose="02040503050406030204" pitchFamily="18" charset="0"/>
                            <a:ea typeface="宋体" panose="02010600030101010101" pitchFamily="2" charset="-122"/>
                          </a:rPr>
                          <m:t>h</m:t>
                        </m:r>
                        <m:d>
                          <m:dPr>
                            <m:ctrlPr>
                              <a:rPr lang="en-US" altLang="zh-CN" sz="2400" i="1" dirty="0">
                                <a:latin typeface="Cambria Math" panose="02040503050406030204" pitchFamily="18" charset="0"/>
                                <a:ea typeface="宋体" panose="02010600030101010101" pitchFamily="2" charset="-122"/>
                              </a:rPr>
                            </m:ctrlPr>
                          </m:dPr>
                          <m:e>
                            <m:sSub>
                              <m:sSubPr>
                                <m:ctrlPr>
                                  <a:rPr lang="en-US" altLang="zh-CN" sz="2400" i="1" dirty="0">
                                    <a:latin typeface="Cambria Math" panose="02040503050406030204" pitchFamily="18" charset="0"/>
                                    <a:ea typeface="宋体" panose="02010600030101010101" pitchFamily="2" charset="-122"/>
                                  </a:rPr>
                                </m:ctrlPr>
                              </m:sSubPr>
                              <m:e>
                                <m:r>
                                  <a:rPr lang="en-US" altLang="zh-CN" sz="2400" i="1" dirty="0">
                                    <a:latin typeface="Cambria Math" panose="02040503050406030204" pitchFamily="18" charset="0"/>
                                    <a:ea typeface="宋体" panose="02010600030101010101" pitchFamily="2" charset="-122"/>
                                  </a:rPr>
                                  <m:t>𝑥</m:t>
                                </m:r>
                              </m:e>
                              <m:sub>
                                <m:r>
                                  <a:rPr lang="en-US" altLang="zh-CN" sz="2400" i="1" dirty="0">
                                    <a:latin typeface="Cambria Math" panose="02040503050406030204" pitchFamily="18" charset="0"/>
                                    <a:ea typeface="宋体" panose="02010600030101010101" pitchFamily="2" charset="-122"/>
                                  </a:rPr>
                                  <m:t>𝑖</m:t>
                                </m:r>
                              </m:sub>
                            </m:sSub>
                          </m:e>
                        </m:d>
                        <m:d>
                          <m:dPr>
                            <m:begChr m:val="|"/>
                            <m:endChr m:val="|"/>
                            <m:ctrlPr>
                              <a:rPr lang="en-US" altLang="zh-CN" sz="2400" i="1" dirty="0">
                                <a:latin typeface="Cambria Math" panose="02040503050406030204" pitchFamily="18" charset="0"/>
                                <a:ea typeface="宋体" panose="02010600030101010101" pitchFamily="2" charset="-122"/>
                              </a:rPr>
                            </m:ctrlPr>
                          </m:dPr>
                          <m:e>
                            <m:d>
                              <m:dPr>
                                <m:begChr m:val="|"/>
                                <m:ctrlPr>
                                  <a:rPr lang="en-US" altLang="zh-CN" sz="2400" i="1" dirty="0">
                                    <a:latin typeface="Cambria Math" panose="02040503050406030204" pitchFamily="18" charset="0"/>
                                    <a:ea typeface="宋体" panose="02010600030101010101" pitchFamily="2" charset="-122"/>
                                  </a:rPr>
                                </m:ctrlPr>
                              </m:dPr>
                              <m:e>
                                <m:sSub>
                                  <m:sSubPr>
                                    <m:ctrlPr>
                                      <a:rPr lang="en-US" altLang="zh-CN" sz="2400" i="1" dirty="0">
                                        <a:latin typeface="Cambria Math" panose="02040503050406030204" pitchFamily="18" charset="0"/>
                                        <a:ea typeface="宋体" panose="02010600030101010101" pitchFamily="2" charset="-122"/>
                                      </a:rPr>
                                    </m:ctrlPr>
                                  </m:sSubPr>
                                  <m:e>
                                    <m:r>
                                      <a:rPr lang="en-US" altLang="zh-CN" sz="2400" i="1" dirty="0">
                                        <a:latin typeface="Cambria Math" panose="02040503050406030204" pitchFamily="18" charset="0"/>
                                        <a:ea typeface="宋体" panose="02010600030101010101" pitchFamily="2" charset="-122"/>
                                      </a:rPr>
                                      <m:t>h</m:t>
                                    </m:r>
                                  </m:e>
                                  <m:sub>
                                    <m:r>
                                      <a:rPr lang="en-US" altLang="zh-CN" sz="2400" i="1" dirty="0">
                                        <a:latin typeface="Cambria Math" panose="02040503050406030204" pitchFamily="18" charset="0"/>
                                        <a:ea typeface="宋体" panose="02010600030101010101" pitchFamily="2" charset="-122"/>
                                      </a:rPr>
                                      <m:t>2</m:t>
                                    </m:r>
                                  </m:sub>
                                </m:sSub>
                              </m:e>
                            </m:d>
                          </m:e>
                        </m:d>
                      </m:e>
                      <m:e>
                        <m:sSub>
                          <m:sSubPr>
                            <m:ctrlPr>
                              <a:rPr lang="en-US" altLang="zh-CN" sz="2400" i="1" dirty="0">
                                <a:latin typeface="Cambria Math" panose="02040503050406030204" pitchFamily="18" charset="0"/>
                                <a:ea typeface="宋体" panose="02010600030101010101" pitchFamily="2" charset="-122"/>
                              </a:rPr>
                            </m:ctrlPr>
                          </m:sSubPr>
                          <m:e>
                            <m:r>
                              <a:rPr lang="en-US" altLang="zh-CN" sz="2400" i="1" dirty="0">
                                <a:latin typeface="Cambria Math" panose="02040503050406030204" pitchFamily="18" charset="0"/>
                                <a:ea typeface="宋体" panose="02010600030101010101" pitchFamily="2" charset="-122"/>
                              </a:rPr>
                              <m:t>h</m:t>
                            </m:r>
                          </m:e>
                          <m:sub>
                            <m:r>
                              <a:rPr lang="en-US" altLang="zh-CN" sz="2400" i="1" dirty="0">
                                <a:latin typeface="Cambria Math" panose="02040503050406030204" pitchFamily="18" charset="0"/>
                                <a:ea typeface="宋体" panose="02010600030101010101" pitchFamily="2" charset="-122"/>
                              </a:rPr>
                              <m:t>3−4</m:t>
                            </m:r>
                          </m:sub>
                        </m:sSub>
                      </m:e>
                    </m:d>
                  </m:oMath>
                </a14:m>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718458" y="1280160"/>
                <a:ext cx="10580914" cy="4896803"/>
              </a:xfrm>
              <a:blipFill rotWithShape="1">
                <a:blip r:embed="rId1"/>
                <a:stretch>
                  <a:fillRect l="-806" t="-2117" r="-806"/>
                </a:stretch>
              </a:blipFill>
            </p:spPr>
            <p:txBody>
              <a:bodyPr/>
              <a:lstStyle/>
              <a:p>
                <a:r>
                  <a:rPr lang="zh-CN" altLang="en-US">
                    <a:noFill/>
                  </a:rPr>
                  <a:t> </a:t>
                </a:r>
                <a:endParaRPr lang="zh-CN" altLang="en-US">
                  <a:noFill/>
                </a:endParaRPr>
              </a:p>
            </p:txBody>
          </p:sp>
        </mc:Fallback>
      </mc:AlternateContent>
      <p:cxnSp>
        <p:nvCxnSpPr>
          <p:cNvPr id="7" name="直接连接符 6"/>
          <p:cNvCxnSpPr/>
          <p:nvPr/>
        </p:nvCxnSpPr>
        <p:spPr>
          <a:xfrm>
            <a:off x="1186089" y="1030288"/>
            <a:ext cx="10426791" cy="0"/>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9731829" y="505744"/>
            <a:ext cx="2129245" cy="523220"/>
          </a:xfrm>
          <a:prstGeom prst="rect">
            <a:avLst/>
          </a:prstGeom>
          <a:noFill/>
        </p:spPr>
        <p:txBody>
          <a:bodyPr wrap="square" rtlCol="0">
            <a:spAutoFit/>
          </a:bodyPr>
          <a:lstStyle/>
          <a:p>
            <a:r>
              <a:rPr lang="en-US" altLang="zh-CN" sz="2800" b="1" dirty="0" smtClean="0">
                <a:latin typeface="新宋体" panose="02010609030101010101" pitchFamily="49" charset="-122"/>
                <a:ea typeface="新宋体" panose="02010609030101010101" pitchFamily="49" charset="-122"/>
              </a:rPr>
              <a:t>CAT</a:t>
            </a:r>
            <a:r>
              <a:rPr lang="zh-CN" altLang="en-US" sz="2800" b="1" dirty="0" smtClean="0">
                <a:latin typeface="新宋体" panose="02010609030101010101" pitchFamily="49" charset="-122"/>
                <a:ea typeface="新宋体" panose="02010609030101010101" pitchFamily="49" charset="-122"/>
              </a:rPr>
              <a:t>的构造</a:t>
            </a:r>
            <a:endParaRPr lang="zh-CN" altLang="en-US" sz="2800" b="1" dirty="0">
              <a:latin typeface="新宋体" panose="02010609030101010101" pitchFamily="49" charset="-122"/>
              <a:ea typeface="新宋体" panose="02010609030101010101" pitchFamily="49" charset="-122"/>
            </a:endParaRPr>
          </a:p>
        </p:txBody>
      </p:sp>
      <p:pic>
        <p:nvPicPr>
          <p:cNvPr id="6" name="图片 5"/>
          <p:cNvPicPr>
            <a:picLocks noChangeAspect="1"/>
          </p:cNvPicPr>
          <p:nvPr/>
        </p:nvPicPr>
        <p:blipFill rotWithShape="1">
          <a:blip r:embed="rId2"/>
          <a:srcRect l="34371" t="25267" r="15731" b="23304"/>
          <a:stretch>
            <a:fillRect/>
          </a:stretch>
        </p:blipFill>
        <p:spPr>
          <a:xfrm>
            <a:off x="6790961" y="3958097"/>
            <a:ext cx="4508411" cy="2612520"/>
          </a:xfrm>
          <a:prstGeom prst="rect">
            <a:avLst/>
          </a:prstGeom>
        </p:spPr>
      </p:pic>
      <p:grpSp>
        <p:nvGrpSpPr>
          <p:cNvPr id="2" name="组合 1"/>
          <p:cNvGrpSpPr/>
          <p:nvPr/>
        </p:nvGrpSpPr>
        <p:grpSpPr>
          <a:xfrm>
            <a:off x="140970" y="154305"/>
            <a:ext cx="3607435" cy="873760"/>
            <a:chOff x="820" y="783"/>
            <a:chExt cx="5681" cy="1376"/>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10" name="文本框 9"/>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718458" y="1293223"/>
                <a:ext cx="10580914" cy="4883740"/>
              </a:xfrm>
            </p:spPr>
            <p:txBody>
              <a:bodyPr>
                <a:noAutofit/>
              </a:bodyPr>
              <a:lstStyle/>
              <a:p>
                <a:pPr algn="just"/>
                <a:r>
                  <a:rPr lang="zh-CN" altLang="en-US" sz="2400" dirty="0">
                    <a:latin typeface="宋体" panose="02010600030101010101" pitchFamily="2" charset="-122"/>
                    <a:ea typeface="宋体" panose="02010600030101010101" pitchFamily="2" charset="-122"/>
                  </a:rPr>
                  <a:t>若</a:t>
                </a:r>
                <a14:m>
                  <m:oMath xmlns:m="http://schemas.openxmlformats.org/officeDocument/2006/math">
                    <m:r>
                      <m:rPr>
                        <m:sty m:val="p"/>
                      </m:rPr>
                      <a:rPr lang="en-US" altLang="zh-CN" sz="2400" b="0" i="0" dirty="0" smtClean="0">
                        <a:latin typeface="Cambria Math" panose="02040503050406030204" pitchFamily="18" charset="0"/>
                        <a:ea typeface="宋体" panose="02010600030101010101" pitchFamily="2" charset="-122"/>
                      </a:rPr>
                      <m:t>C</m:t>
                    </m:r>
                    <m:r>
                      <a:rPr lang="en-US" altLang="zh-CN" sz="2400" i="1" dirty="0">
                        <a:latin typeface="Cambria Math" panose="02040503050406030204" pitchFamily="18" charset="0"/>
                        <a:ea typeface="宋体" panose="02010600030101010101" pitchFamily="2" charset="-122"/>
                      </a:rPr>
                      <m:t>h</m:t>
                    </m:r>
                    <m:r>
                      <a:rPr lang="en-US" altLang="zh-CN" sz="2400" i="1" dirty="0">
                        <a:latin typeface="Cambria Math" panose="02040503050406030204" pitchFamily="18" charset="0"/>
                        <a:ea typeface="宋体" panose="02010600030101010101" pitchFamily="2" charset="-122"/>
                      </a:rPr>
                      <m:t>(∙)</m:t>
                    </m:r>
                  </m:oMath>
                </a14:m>
                <a:r>
                  <a:rPr lang="zh-CN" altLang="en-US" sz="2400" dirty="0" smtClean="0">
                    <a:latin typeface="宋体" panose="02010600030101010101" pitchFamily="2" charset="-122"/>
                    <a:ea typeface="宋体" panose="02010600030101010101" pitchFamily="2" charset="-122"/>
                  </a:rPr>
                  <a:t>是</a:t>
                </a:r>
                <a:r>
                  <a:rPr lang="zh-CN" altLang="en-US" sz="2400" dirty="0">
                    <a:latin typeface="宋体" panose="02010600030101010101" pitchFamily="2" charset="-122"/>
                    <a:ea typeface="宋体" panose="02010600030101010101" pitchFamily="2" charset="-122"/>
                  </a:rPr>
                  <a:t>变色龙</a:t>
                </a:r>
                <a:r>
                  <a:rPr lang="zh-CN" altLang="en-US" sz="2400" dirty="0" smtClean="0">
                    <a:latin typeface="宋体" panose="02010600030101010101" pitchFamily="2" charset="-122"/>
                    <a:ea typeface="宋体" panose="02010600030101010101" pitchFamily="2" charset="-122"/>
                  </a:rPr>
                  <a:t>哈希函数。</a:t>
                </a:r>
                <a14:m>
                  <m:oMath xmlns:m="http://schemas.openxmlformats.org/officeDocument/2006/math">
                    <m:sSub>
                      <m:sSubPr>
                        <m:ctrlPr>
                          <a:rPr lang="en-US" altLang="zh-CN" sz="2400" i="1" dirty="0">
                            <a:latin typeface="Cambria Math" panose="02040503050406030204" pitchFamily="18" charset="0"/>
                            <a:ea typeface="宋体" panose="02010600030101010101" pitchFamily="2" charset="-122"/>
                          </a:rPr>
                        </m:ctrlPr>
                      </m:sSubPr>
                      <m:e>
                        <m:r>
                          <a:rPr lang="en-US" altLang="zh-CN" sz="2400" b="0" i="1" dirty="0" smtClean="0">
                            <a:latin typeface="Cambria Math" panose="02040503050406030204" pitchFamily="18" charset="0"/>
                            <a:ea typeface="宋体" panose="02010600030101010101" pitchFamily="2" charset="-122"/>
                          </a:rPr>
                          <m:t>𝐶</m:t>
                        </m:r>
                        <m:r>
                          <a:rPr lang="en-US" altLang="zh-CN" sz="2400" i="1" dirty="0">
                            <a:latin typeface="Cambria Math" panose="02040503050406030204" pitchFamily="18" charset="0"/>
                            <a:ea typeface="宋体" panose="02010600030101010101" pitchFamily="2" charset="-122"/>
                          </a:rPr>
                          <m:t>h</m:t>
                        </m:r>
                      </m:e>
                      <m:sub>
                        <m:r>
                          <a:rPr lang="en-US" altLang="zh-CN" sz="2400" i="1" dirty="0">
                            <a:latin typeface="Cambria Math" panose="02040503050406030204" pitchFamily="18" charset="0"/>
                            <a:ea typeface="宋体" panose="02010600030101010101" pitchFamily="2" charset="-122"/>
                          </a:rPr>
                          <m:t>𝑖</m:t>
                        </m:r>
                      </m:sub>
                    </m:sSub>
                    <m:r>
                      <a:rPr lang="en-US" altLang="zh-CN" sz="2400" i="1" dirty="0">
                        <a:latin typeface="Cambria Math" panose="02040503050406030204" pitchFamily="18" charset="0"/>
                        <a:ea typeface="宋体" panose="02010600030101010101" pitchFamily="2" charset="-122"/>
                      </a:rPr>
                      <m:t>=</m:t>
                    </m:r>
                    <m:r>
                      <a:rPr lang="en-US" altLang="zh-CN" sz="2400" b="0" i="1" dirty="0" smtClean="0">
                        <a:latin typeface="Cambria Math" panose="02040503050406030204" pitchFamily="18" charset="0"/>
                        <a:ea typeface="宋体" panose="02010600030101010101" pitchFamily="2" charset="-122"/>
                      </a:rPr>
                      <m:t>𝐶</m:t>
                    </m:r>
                    <m:r>
                      <a:rPr lang="en-US" altLang="zh-CN" sz="2400" i="1" dirty="0">
                        <a:latin typeface="Cambria Math" panose="02040503050406030204" pitchFamily="18" charset="0"/>
                        <a:ea typeface="宋体" panose="02010600030101010101" pitchFamily="2" charset="-122"/>
                      </a:rPr>
                      <m:t>h</m:t>
                    </m:r>
                    <m:r>
                      <a:rPr lang="en-US" altLang="zh-CN" sz="2400" i="1" dirty="0">
                        <a:latin typeface="Cambria Math" panose="02040503050406030204" pitchFamily="18" charset="0"/>
                        <a:ea typeface="宋体" panose="02010600030101010101" pitchFamily="2" charset="-122"/>
                      </a:rPr>
                      <m:t>(</m:t>
                    </m:r>
                    <m:sSub>
                      <m:sSubPr>
                        <m:ctrlPr>
                          <a:rPr lang="en-US" altLang="zh-CN" sz="2400" i="1" dirty="0">
                            <a:latin typeface="Cambria Math" panose="02040503050406030204" pitchFamily="18" charset="0"/>
                            <a:ea typeface="宋体" panose="02010600030101010101" pitchFamily="2" charset="-122"/>
                          </a:rPr>
                        </m:ctrlPr>
                      </m:sSubPr>
                      <m:e>
                        <m:r>
                          <a:rPr lang="en-US" altLang="zh-CN" sz="2400" i="1" dirty="0">
                            <a:latin typeface="Cambria Math" panose="02040503050406030204" pitchFamily="18" charset="0"/>
                            <a:ea typeface="宋体" panose="02010600030101010101" pitchFamily="2" charset="-122"/>
                          </a:rPr>
                          <m:t>𝑥</m:t>
                        </m:r>
                      </m:e>
                      <m:sub>
                        <m:r>
                          <a:rPr lang="en-US" altLang="zh-CN" sz="2400" i="1" dirty="0">
                            <a:latin typeface="Cambria Math" panose="02040503050406030204" pitchFamily="18" charset="0"/>
                            <a:ea typeface="宋体" panose="02010600030101010101" pitchFamily="2" charset="-122"/>
                          </a:rPr>
                          <m:t>𝑖</m:t>
                        </m:r>
                      </m:sub>
                    </m:sSub>
                    <m:r>
                      <a:rPr lang="en-US" altLang="zh-CN" sz="2400" b="0" i="1" dirty="0" smtClean="0">
                        <a:latin typeface="Cambria Math" panose="02040503050406030204" pitchFamily="18" charset="0"/>
                        <a:ea typeface="宋体" panose="02010600030101010101" pitchFamily="2" charset="-122"/>
                      </a:rPr>
                      <m:t>,</m:t>
                    </m:r>
                    <m:sSub>
                      <m:sSubPr>
                        <m:ctrlPr>
                          <a:rPr lang="en-US" altLang="zh-CN" sz="2400" b="0" i="1" dirty="0" smtClean="0">
                            <a:latin typeface="Cambria Math" panose="02040503050406030204" pitchFamily="18" charset="0"/>
                            <a:ea typeface="宋体" panose="02010600030101010101" pitchFamily="2" charset="-122"/>
                          </a:rPr>
                        </m:ctrlPr>
                      </m:sSubPr>
                      <m:e>
                        <m:r>
                          <a:rPr lang="en-US" altLang="zh-CN" sz="2400" b="0" i="1" dirty="0" smtClean="0">
                            <a:latin typeface="Cambria Math" panose="02040503050406030204" pitchFamily="18" charset="0"/>
                            <a:ea typeface="宋体" panose="02010600030101010101" pitchFamily="2" charset="-122"/>
                          </a:rPr>
                          <m:t>𝑟</m:t>
                        </m:r>
                      </m:e>
                      <m:sub>
                        <m:r>
                          <a:rPr lang="en-US" altLang="zh-CN" sz="2400" b="0" i="1" dirty="0" smtClean="0">
                            <a:latin typeface="Cambria Math" panose="02040503050406030204" pitchFamily="18" charset="0"/>
                            <a:ea typeface="宋体" panose="02010600030101010101" pitchFamily="2" charset="-122"/>
                          </a:rPr>
                          <m:t>𝑖</m:t>
                        </m:r>
                      </m:sub>
                    </m:sSub>
                    <m:r>
                      <a:rPr lang="en-US" altLang="zh-CN" sz="2400" i="1"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𝑖</m:t>
                    </m:r>
                    <m:r>
                      <a:rPr lang="en-US" altLang="zh-CN" sz="2400" i="1" dirty="0">
                        <a:latin typeface="Cambria Math" panose="02040503050406030204" pitchFamily="18" charset="0"/>
                        <a:ea typeface="宋体" panose="02010600030101010101" pitchFamily="2" charset="-122"/>
                      </a:rPr>
                      <m:t>=1,2,3,4)</m:t>
                    </m:r>
                  </m:oMath>
                </a14:m>
                <a:r>
                  <a:rPr lang="zh-CN" altLang="en-US" sz="2400" dirty="0">
                    <a:latin typeface="宋体" panose="02010600030101010101" pitchFamily="2" charset="-122"/>
                    <a:ea typeface="宋体" panose="02010600030101010101" pitchFamily="2" charset="-122"/>
                  </a:rPr>
                  <a:t>组成了</a:t>
                </a:r>
                <a:r>
                  <a:rPr lang="en-US" altLang="zh-CN" sz="2400" dirty="0">
                    <a:latin typeface="宋体" panose="02010600030101010101" pitchFamily="2" charset="-122"/>
                    <a:ea typeface="宋体" panose="02010600030101010101" pitchFamily="2" charset="-122"/>
                  </a:rPr>
                  <a:t>MHT</a:t>
                </a:r>
                <a:r>
                  <a:rPr lang="zh-CN" altLang="en-US" sz="2400" dirty="0">
                    <a:latin typeface="宋体" panose="02010600030101010101" pitchFamily="2" charset="-122"/>
                    <a:ea typeface="宋体" panose="02010600030101010101" pitchFamily="2" charset="-122"/>
                  </a:rPr>
                  <a:t>的</a:t>
                </a: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个叶子结点值，而</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𝐶</m:t>
                        </m:r>
                        <m:r>
                          <a:rPr lang="en-US" altLang="zh-CN" sz="2400" i="1">
                            <a:latin typeface="Cambria Math" panose="02040503050406030204" pitchFamily="18" charset="0"/>
                            <a:ea typeface="宋体" panose="02010600030101010101" pitchFamily="2" charset="-122"/>
                          </a:rPr>
                          <m:t>h</m:t>
                        </m:r>
                      </m:e>
                      <m:sub>
                        <m:r>
                          <a:rPr lang="en-US" altLang="zh-CN" sz="2400" i="1">
                            <a:latin typeface="Cambria Math" panose="02040503050406030204" pitchFamily="18" charset="0"/>
                            <a:ea typeface="宋体" panose="02010600030101010101" pitchFamily="2" charset="-122"/>
                          </a:rPr>
                          <m:t>1−2</m:t>
                        </m:r>
                      </m:sub>
                    </m:sSub>
                    <m:r>
                      <a:rPr lang="en-US" altLang="zh-CN" sz="2400" i="1">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𝐶</m:t>
                    </m:r>
                    <m:r>
                      <a:rPr lang="en-US" altLang="zh-CN" sz="2400" i="1">
                        <a:latin typeface="Cambria Math" panose="02040503050406030204" pitchFamily="18" charset="0"/>
                        <a:ea typeface="宋体" panose="02010600030101010101" pitchFamily="2" charset="-122"/>
                      </a:rPr>
                      <m:t>h</m:t>
                    </m:r>
                    <m:r>
                      <a:rPr lang="en-US" altLang="zh-CN" sz="2400" i="1">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𝐶</m:t>
                    </m:r>
                    <m:sSub>
                      <m:sSubPr>
                        <m:ctrlPr>
                          <a:rPr lang="en-US" altLang="zh-CN" sz="2400" i="1">
                            <a:latin typeface="Cambria Math" panose="02040503050406030204" pitchFamily="18" charset="0"/>
                            <a:ea typeface="宋体" panose="02010600030101010101" pitchFamily="2" charset="-122"/>
                          </a:rPr>
                        </m:ctrlPr>
                      </m:sSubPr>
                      <m:e>
                        <m:r>
                          <a:rPr lang="en-US" altLang="zh-CN" sz="2400" i="1">
                            <a:latin typeface="Cambria Math" panose="02040503050406030204" pitchFamily="18" charset="0"/>
                            <a:ea typeface="宋体" panose="02010600030101010101" pitchFamily="2" charset="-122"/>
                          </a:rPr>
                          <m:t>h</m:t>
                        </m:r>
                      </m:e>
                      <m:sub>
                        <m:r>
                          <a:rPr lang="en-US" altLang="zh-CN" sz="2400" i="1">
                            <a:latin typeface="Cambria Math" panose="02040503050406030204" pitchFamily="18" charset="0"/>
                            <a:ea typeface="宋体" panose="02010600030101010101" pitchFamily="2" charset="-122"/>
                          </a:rPr>
                          <m:t>1</m:t>
                        </m:r>
                      </m:sub>
                    </m:sSub>
                    <m:r>
                      <a:rPr lang="en-US" altLang="zh-CN" sz="2400" i="1">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𝐶</m:t>
                    </m:r>
                    <m:sSub>
                      <m:sSubPr>
                        <m:ctrlPr>
                          <a:rPr lang="en-US" altLang="zh-CN" sz="2400" i="1">
                            <a:latin typeface="Cambria Math" panose="02040503050406030204" pitchFamily="18" charset="0"/>
                            <a:ea typeface="宋体" panose="02010600030101010101" pitchFamily="2" charset="-122"/>
                          </a:rPr>
                        </m:ctrlPr>
                      </m:sSubPr>
                      <m:e>
                        <m:r>
                          <a:rPr lang="en-US" altLang="zh-CN" sz="2400" i="1">
                            <a:latin typeface="Cambria Math" panose="02040503050406030204" pitchFamily="18" charset="0"/>
                            <a:ea typeface="宋体" panose="02010600030101010101" pitchFamily="2" charset="-122"/>
                          </a:rPr>
                          <m:t>h</m:t>
                        </m:r>
                      </m:e>
                      <m:sub>
                        <m:r>
                          <a:rPr lang="en-US" altLang="zh-CN" sz="2400" i="1">
                            <a:latin typeface="Cambria Math" panose="02040503050406030204" pitchFamily="18" charset="0"/>
                            <a:ea typeface="宋体" panose="02010600030101010101" pitchFamily="2" charset="-122"/>
                          </a:rPr>
                          <m:t>2</m:t>
                        </m:r>
                      </m:sub>
                    </m:sSub>
                    <m:r>
                      <a:rPr lang="en-US" altLang="zh-CN" sz="2400" b="0" i="1" smtClean="0">
                        <a:latin typeface="Cambria Math" panose="02040503050406030204" pitchFamily="18" charset="0"/>
                        <a:ea typeface="宋体" panose="02010600030101010101" pitchFamily="2" charset="-122"/>
                      </a:rPr>
                      <m:t>,</m:t>
                    </m:r>
                    <m:sSub>
                      <m:sSubPr>
                        <m:ctrlPr>
                          <a:rPr lang="en-US" altLang="zh-CN" sz="2400" b="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𝑟</m:t>
                        </m:r>
                      </m:e>
                      <m:sub>
                        <m:r>
                          <a:rPr lang="en-US" altLang="zh-CN" sz="2400" b="0" i="1" smtClean="0">
                            <a:latin typeface="Cambria Math" panose="02040503050406030204" pitchFamily="18" charset="0"/>
                            <a:ea typeface="宋体" panose="02010600030101010101" pitchFamily="2" charset="-122"/>
                          </a:rPr>
                          <m:t>1−2</m:t>
                        </m:r>
                      </m:sub>
                    </m:sSub>
                    <m:r>
                      <a:rPr lang="en-US" altLang="zh-CN" sz="2400" i="1">
                        <a:latin typeface="Cambria Math" panose="02040503050406030204" pitchFamily="18" charset="0"/>
                        <a:ea typeface="宋体" panose="02010600030101010101" pitchFamily="2" charset="-122"/>
                      </a:rPr>
                      <m:t>)</m:t>
                    </m:r>
                  </m:oMath>
                </a14:m>
                <a:r>
                  <a:rPr lang="zh-CN" altLang="en-US" sz="2400" dirty="0">
                    <a:latin typeface="宋体" panose="02010600030101010101" pitchFamily="2" charset="-122"/>
                    <a:ea typeface="宋体" panose="02010600030101010101" pitchFamily="2" charset="-122"/>
                  </a:rPr>
                  <a:t>，以此类推，可以构造一个</a:t>
                </a:r>
                <a:r>
                  <a:rPr lang="en-US" altLang="zh-CN" sz="2400" dirty="0">
                    <a:latin typeface="宋体" panose="02010600030101010101" pitchFamily="2" charset="-122"/>
                    <a:ea typeface="宋体" panose="02010600030101010101" pitchFamily="2" charset="-122"/>
                  </a:rPr>
                  <a:t>MHT,</a:t>
                </a:r>
                <a:r>
                  <a:rPr lang="zh-CN" altLang="en-US" sz="2400" dirty="0">
                    <a:latin typeface="宋体" panose="02010600030101010101" pitchFamily="2" charset="-122"/>
                    <a:ea typeface="宋体" panose="02010600030101010101" pitchFamily="2" charset="-122"/>
                  </a:rPr>
                  <a:t>根结点的值记为</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𝐶</m:t>
                        </m:r>
                        <m:r>
                          <a:rPr lang="en-US" altLang="zh-CN" sz="2400" i="1">
                            <a:latin typeface="Cambria Math" panose="02040503050406030204" pitchFamily="18" charset="0"/>
                            <a:ea typeface="宋体" panose="02010600030101010101" pitchFamily="2" charset="-122"/>
                          </a:rPr>
                          <m:t>h</m:t>
                        </m:r>
                      </m:e>
                      <m:sub>
                        <m:r>
                          <a:rPr lang="en-US" altLang="zh-CN" sz="2400" i="1">
                            <a:latin typeface="Cambria Math" panose="02040503050406030204" pitchFamily="18" charset="0"/>
                            <a:ea typeface="宋体" panose="02010600030101010101" pitchFamily="2" charset="-122"/>
                          </a:rPr>
                          <m:t>1−4</m:t>
                        </m:r>
                      </m:sub>
                    </m:sSub>
                  </m:oMath>
                </a14:m>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algn="just"/>
                <a:r>
                  <a:rPr lang="zh-CN" altLang="en-US" sz="2400" dirty="0">
                    <a:latin typeface="宋体" panose="02010600030101010101" pitchFamily="2" charset="-122"/>
                    <a:ea typeface="宋体" panose="02010600030101010101" pitchFamily="2" charset="-122"/>
                  </a:rPr>
                  <a:t>假设叶子结点</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rPr>
                        </m:ctrlPr>
                      </m:sSubPr>
                      <m:e>
                        <m:r>
                          <a:rPr lang="en-US" altLang="zh-CN" sz="2400" i="1">
                            <a:latin typeface="Cambria Math" panose="02040503050406030204" pitchFamily="18" charset="0"/>
                            <a:ea typeface="宋体" panose="02010600030101010101" pitchFamily="2" charset="-122"/>
                          </a:rPr>
                          <m:t>𝐶h</m:t>
                        </m:r>
                      </m:e>
                      <m:sub>
                        <m:r>
                          <a:rPr lang="en-US" altLang="zh-CN" sz="2400" i="1">
                            <a:latin typeface="Cambria Math" panose="02040503050406030204" pitchFamily="18" charset="0"/>
                            <a:ea typeface="宋体" panose="02010600030101010101" pitchFamily="2" charset="-122"/>
                          </a:rPr>
                          <m:t>2</m:t>
                        </m:r>
                      </m:sub>
                    </m:sSub>
                  </m:oMath>
                </a14:m>
                <a:r>
                  <a:rPr lang="zh-CN" altLang="en-US" sz="2400" dirty="0">
                    <a:latin typeface="宋体" panose="02010600030101010101" pitchFamily="2" charset="-122"/>
                    <a:ea typeface="宋体" panose="02010600030101010101" pitchFamily="2" charset="-122"/>
                  </a:rPr>
                  <a:t>为虚拟节点，现在，添加一个数据</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rPr>
                        </m:ctrlPr>
                      </m:sSubPr>
                      <m:e>
                        <m:r>
                          <m:rPr>
                            <m:nor/>
                          </m:rPr>
                          <a:rPr lang="zh-CN" altLang="en-US" sz="2400" dirty="0">
                            <a:latin typeface="宋体" panose="02010600030101010101" pitchFamily="2" charset="-122"/>
                            <a:ea typeface="宋体" panose="02010600030101010101" pitchFamily="2" charset="-122"/>
                          </a:rPr>
                          <m:t>在</m:t>
                        </m:r>
                        <m:r>
                          <a:rPr lang="en-US" altLang="zh-CN" sz="2400" i="1">
                            <a:latin typeface="Cambria Math" panose="02040503050406030204" pitchFamily="18" charset="0"/>
                            <a:ea typeface="宋体" panose="02010600030101010101" pitchFamily="2" charset="-122"/>
                          </a:rPr>
                          <m:t>𝐶h</m:t>
                        </m:r>
                      </m:e>
                      <m:sub>
                        <m:r>
                          <a:rPr lang="en-US" altLang="zh-CN" sz="2400" i="1">
                            <a:latin typeface="Cambria Math" panose="02040503050406030204" pitchFamily="18" charset="0"/>
                            <a:ea typeface="宋体" panose="02010600030101010101" pitchFamily="2" charset="-122"/>
                          </a:rPr>
                          <m:t>2</m:t>
                        </m:r>
                      </m:sub>
                    </m:sSub>
                  </m:oMath>
                </a14:m>
                <a:r>
                  <a:rPr lang="zh-CN" altLang="en-US" sz="2400" dirty="0" smtClean="0">
                    <a:latin typeface="宋体" panose="02010600030101010101" pitchFamily="2" charset="-122"/>
                    <a:ea typeface="宋体" panose="02010600030101010101" pitchFamily="2" charset="-122"/>
                  </a:rPr>
                  <a:t>位置上。此时，</a:t>
                </a:r>
                <a:r>
                  <a:rPr lang="en-US" altLang="zh-CN" sz="2400" dirty="0" smtClean="0">
                    <a:latin typeface="宋体" panose="02010600030101010101" pitchFamily="2" charset="-122"/>
                    <a:ea typeface="宋体" panose="02010600030101010101" pitchFamily="2" charset="-122"/>
                  </a:rPr>
                  <a:t>C</a:t>
                </a:r>
                <a:r>
                  <a:rPr lang="zh-CN" altLang="en-US" sz="2400" dirty="0">
                    <a:latin typeface="宋体" panose="02010600030101010101" pitchFamily="2" charset="-122"/>
                    <a:ea typeface="宋体" panose="02010600030101010101" pitchFamily="2" charset="-122"/>
                  </a:rPr>
                  <a:t>要求</a:t>
                </a:r>
                <a:r>
                  <a:rPr lang="zh-CN" altLang="en-US" sz="2400" dirty="0" smtClean="0">
                    <a:latin typeface="宋体" panose="02010600030101010101" pitchFamily="2" charset="-122"/>
                    <a:ea typeface="宋体" panose="02010600030101010101" pitchFamily="2" charset="-122"/>
                  </a:rPr>
                  <a:t>服务器发送</a:t>
                </a:r>
                <a:r>
                  <a:rPr lang="zh-CN" altLang="en-US" sz="2400" dirty="0">
                    <a:latin typeface="宋体" panose="02010600030101010101" pitchFamily="2" charset="-122"/>
                    <a:ea typeface="宋体" panose="02010600030101010101" pitchFamily="2" charset="-122"/>
                  </a:rPr>
                  <a:t>具有相应随机</a:t>
                </a:r>
                <a:r>
                  <a:rPr lang="zh-CN" altLang="en-US" sz="2400" dirty="0" smtClean="0">
                    <a:latin typeface="宋体" panose="02010600030101010101" pitchFamily="2" charset="-122"/>
                    <a:ea typeface="宋体" panose="02010600030101010101" pitchFamily="2" charset="-122"/>
                  </a:rPr>
                  <a:t>值</a:t>
                </a: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𝑟</m:t>
                        </m:r>
                      </m:e>
                      <m:sub>
                        <m:r>
                          <a:rPr lang="en-US" altLang="zh-CN" sz="2400" b="0" i="1" smtClean="0">
                            <a:latin typeface="Cambria Math" panose="02040503050406030204" pitchFamily="18" charset="0"/>
                            <a:ea typeface="宋体" panose="02010600030101010101" pitchFamily="2" charset="-122"/>
                          </a:rPr>
                          <m:t>2</m:t>
                        </m:r>
                      </m:sub>
                    </m:sSub>
                  </m:oMath>
                </a14:m>
                <a:r>
                  <a:rPr lang="zh-CN" altLang="en-US" sz="2400" dirty="0" smtClean="0">
                    <a:latin typeface="宋体" panose="02010600030101010101" pitchFamily="2" charset="-122"/>
                    <a:ea typeface="宋体" panose="02010600030101010101" pitchFamily="2" charset="-122"/>
                  </a:rPr>
                  <a:t>的</a:t>
                </a:r>
                <a:r>
                  <a:rPr lang="zh-CN" altLang="en-US" sz="2400" dirty="0">
                    <a:latin typeface="宋体" panose="02010600030101010101" pitchFamily="2" charset="-122"/>
                    <a:ea typeface="宋体" panose="02010600030101010101" pitchFamily="2" charset="-122"/>
                  </a:rPr>
                  <a:t>虚拟</a:t>
                </a:r>
                <a:r>
                  <a:rPr lang="zh-CN" altLang="en-US" sz="2400" dirty="0" smtClean="0">
                    <a:latin typeface="宋体" panose="02010600030101010101" pitchFamily="2" charset="-122"/>
                    <a:ea typeface="宋体" panose="02010600030101010101" pitchFamily="2" charset="-122"/>
                  </a:rPr>
                  <a:t>叶</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rPr>
                        </m:ctrlPr>
                      </m:sSubPr>
                      <m:e>
                        <m:r>
                          <a:rPr lang="en-US" altLang="zh-CN" sz="2400" i="1">
                            <a:latin typeface="Cambria Math" panose="02040503050406030204" pitchFamily="18" charset="0"/>
                            <a:ea typeface="宋体" panose="02010600030101010101" pitchFamily="2" charset="-122"/>
                          </a:rPr>
                          <m:t>𝐶h</m:t>
                        </m:r>
                      </m:e>
                      <m:sub>
                        <m:r>
                          <a:rPr lang="en-US" altLang="zh-CN" sz="2400" i="1">
                            <a:latin typeface="Cambria Math" panose="02040503050406030204" pitchFamily="18" charset="0"/>
                            <a:ea typeface="宋体" panose="02010600030101010101" pitchFamily="2" charset="-122"/>
                          </a:rPr>
                          <m:t>2</m:t>
                        </m:r>
                      </m:sub>
                    </m:sSub>
                  </m:oMath>
                </a14:m>
                <a:r>
                  <a:rPr lang="zh-CN" altLang="en-US" sz="2400" dirty="0" smtClean="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然后，客户端应用陷阱门计算匹配的随机</a:t>
                </a:r>
                <a:r>
                  <a:rPr lang="zh-CN" altLang="en-US" sz="2400" dirty="0" smtClean="0">
                    <a:latin typeface="宋体" panose="02010600030101010101" pitchFamily="2" charset="-122"/>
                    <a:ea typeface="宋体" panose="02010600030101010101" pitchFamily="2" charset="-122"/>
                  </a:rPr>
                  <a:t>值</a:t>
                </a:r>
                <a14:m>
                  <m:oMath xmlns:m="http://schemas.openxmlformats.org/officeDocument/2006/math">
                    <m:sSubSup>
                      <m:sSubSupPr>
                        <m:ctrlPr>
                          <a:rPr lang="en-US" altLang="zh-CN" sz="2400" i="1" smtClean="0">
                            <a:latin typeface="Cambria Math" panose="02040503050406030204" pitchFamily="18" charset="0"/>
                            <a:ea typeface="宋体" panose="02010600030101010101" pitchFamily="2" charset="-122"/>
                          </a:rPr>
                        </m:ctrlPr>
                      </m:sSubSupPr>
                      <m:e>
                        <m:r>
                          <a:rPr lang="en-US" altLang="zh-CN" sz="2400" b="0" i="1" smtClean="0">
                            <a:latin typeface="Cambria Math" panose="02040503050406030204" pitchFamily="18" charset="0"/>
                            <a:ea typeface="宋体" panose="02010600030101010101" pitchFamily="2" charset="-122"/>
                          </a:rPr>
                          <m:t>𝑟</m:t>
                        </m:r>
                      </m:e>
                      <m:sub>
                        <m:r>
                          <a:rPr lang="en-US" altLang="zh-CN" sz="2400" b="0" i="1" smtClean="0">
                            <a:latin typeface="Cambria Math" panose="02040503050406030204" pitchFamily="18" charset="0"/>
                            <a:ea typeface="宋体" panose="02010600030101010101" pitchFamily="2" charset="-122"/>
                          </a:rPr>
                          <m:t>2</m:t>
                        </m:r>
                      </m:sub>
                      <m:sup>
                        <m:r>
                          <a:rPr lang="en-US" altLang="zh-CN" sz="2400" b="0" i="1" smtClean="0">
                            <a:latin typeface="Cambria Math" panose="02040503050406030204" pitchFamily="18" charset="0"/>
                            <a:ea typeface="宋体" panose="02010600030101010101" pitchFamily="2" charset="-122"/>
                          </a:rPr>
                          <m:t>′</m:t>
                        </m:r>
                      </m:sup>
                    </m:sSubSup>
                  </m:oMath>
                </a14:m>
                <a:r>
                  <a:rPr lang="zh-CN" altLang="en-US" sz="2400" dirty="0" smtClean="0">
                    <a:latin typeface="宋体" panose="02010600030101010101" pitchFamily="2" charset="-122"/>
                    <a:ea typeface="宋体" panose="02010600030101010101" pitchFamily="2" charset="-122"/>
                  </a:rPr>
                  <a:t>并</a:t>
                </a:r>
                <a:r>
                  <a:rPr lang="zh-CN" altLang="en-US" sz="2400" dirty="0">
                    <a:latin typeface="宋体" panose="02010600030101010101" pitchFamily="2" charset="-122"/>
                    <a:ea typeface="宋体" panose="02010600030101010101" pitchFamily="2" charset="-122"/>
                  </a:rPr>
                  <a:t>将更新的</a:t>
                </a:r>
                <a:r>
                  <a:rPr lang="zh-CN" altLang="en-US" sz="2400" dirty="0" smtClean="0">
                    <a:latin typeface="宋体" panose="02010600030101010101" pitchFamily="2" charset="-122"/>
                    <a:ea typeface="宋体" panose="02010600030101010101" pitchFamily="2" charset="-122"/>
                  </a:rPr>
                  <a:t>值</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rPr>
                        </m:ctrlPr>
                      </m:sSubPr>
                      <m:e>
                        <m:r>
                          <a:rPr lang="en-US" altLang="zh-CN" sz="2400" i="1">
                            <a:latin typeface="Cambria Math" panose="02040503050406030204" pitchFamily="18" charset="0"/>
                            <a:ea typeface="宋体" panose="02010600030101010101" pitchFamily="2" charset="-122"/>
                          </a:rPr>
                          <m:t>𝐶h</m:t>
                        </m:r>
                      </m:e>
                      <m:sub>
                        <m:r>
                          <a:rPr lang="en-US" altLang="zh-CN" sz="2400" i="1">
                            <a:latin typeface="Cambria Math" panose="02040503050406030204" pitchFamily="18" charset="0"/>
                            <a:ea typeface="宋体" panose="02010600030101010101" pitchFamily="2" charset="-122"/>
                          </a:rPr>
                          <m:t>2</m:t>
                        </m:r>
                      </m:sub>
                    </m:sSub>
                    <m:r>
                      <a:rPr lang="en-US" altLang="zh-CN" sz="2400" i="1"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𝐶h</m:t>
                    </m:r>
                    <m:d>
                      <m:dPr>
                        <m:ctrlPr>
                          <a:rPr lang="en-US" altLang="zh-CN" sz="2400" i="1" dirty="0">
                            <a:latin typeface="Cambria Math" panose="02040503050406030204" pitchFamily="18" charset="0"/>
                            <a:ea typeface="宋体" panose="02010600030101010101" pitchFamily="2" charset="-122"/>
                          </a:rPr>
                        </m:ctrlPr>
                      </m:dPr>
                      <m:e>
                        <m:sSubSup>
                          <m:sSubSupPr>
                            <m:ctrlPr>
                              <a:rPr lang="en-US" altLang="zh-CN" sz="2400" i="1" dirty="0" smtClean="0">
                                <a:latin typeface="Cambria Math" panose="02040503050406030204" pitchFamily="18" charset="0"/>
                                <a:ea typeface="宋体" panose="02010600030101010101" pitchFamily="2" charset="-122"/>
                              </a:rPr>
                            </m:ctrlPr>
                          </m:sSubSupPr>
                          <m:e>
                            <m:r>
                              <a:rPr lang="en-US" altLang="zh-CN" sz="2400" b="0" i="1" dirty="0" smtClean="0">
                                <a:latin typeface="Cambria Math" panose="02040503050406030204" pitchFamily="18" charset="0"/>
                                <a:ea typeface="宋体" panose="02010600030101010101" pitchFamily="2" charset="-122"/>
                              </a:rPr>
                              <m:t>𝑥</m:t>
                            </m:r>
                          </m:e>
                          <m:sub>
                            <m:r>
                              <a:rPr lang="en-US" altLang="zh-CN" sz="2400" b="0" i="1" dirty="0" smtClean="0">
                                <a:latin typeface="Cambria Math" panose="02040503050406030204" pitchFamily="18" charset="0"/>
                                <a:ea typeface="宋体" panose="02010600030101010101" pitchFamily="2" charset="-122"/>
                              </a:rPr>
                              <m:t>2</m:t>
                            </m:r>
                          </m:sub>
                          <m:sup>
                            <m:r>
                              <a:rPr lang="en-US" altLang="zh-CN" sz="2400" b="0" i="1" dirty="0" smtClean="0">
                                <a:latin typeface="Cambria Math" panose="02040503050406030204" pitchFamily="18" charset="0"/>
                                <a:ea typeface="宋体" panose="02010600030101010101" pitchFamily="2" charset="-122"/>
                              </a:rPr>
                              <m:t>′</m:t>
                            </m:r>
                          </m:sup>
                        </m:sSubSup>
                        <m:r>
                          <a:rPr lang="en-US" altLang="zh-CN" sz="2400" i="1" dirty="0">
                            <a:latin typeface="Cambria Math" panose="02040503050406030204" pitchFamily="18" charset="0"/>
                            <a:ea typeface="宋体" panose="02010600030101010101" pitchFamily="2" charset="-122"/>
                          </a:rPr>
                          <m:t>,</m:t>
                        </m:r>
                        <m:sSubSup>
                          <m:sSubSupPr>
                            <m:ctrlPr>
                              <a:rPr lang="en-US" altLang="zh-CN" sz="2400" i="1" dirty="0" smtClean="0">
                                <a:latin typeface="Cambria Math" panose="02040503050406030204" pitchFamily="18" charset="0"/>
                                <a:ea typeface="宋体" panose="02010600030101010101" pitchFamily="2" charset="-122"/>
                              </a:rPr>
                            </m:ctrlPr>
                          </m:sSubSupPr>
                          <m:e>
                            <m:r>
                              <a:rPr lang="en-US" altLang="zh-CN" sz="2400" b="0" i="1" dirty="0" smtClean="0">
                                <a:latin typeface="Cambria Math" panose="02040503050406030204" pitchFamily="18" charset="0"/>
                                <a:ea typeface="宋体" panose="02010600030101010101" pitchFamily="2" charset="-122"/>
                              </a:rPr>
                              <m:t>𝑟</m:t>
                            </m:r>
                          </m:e>
                          <m:sub>
                            <m:r>
                              <a:rPr lang="en-US" altLang="zh-CN" sz="2400" b="0" i="1" dirty="0" smtClean="0">
                                <a:latin typeface="Cambria Math" panose="02040503050406030204" pitchFamily="18" charset="0"/>
                                <a:ea typeface="宋体" panose="02010600030101010101" pitchFamily="2" charset="-122"/>
                              </a:rPr>
                              <m:t>2</m:t>
                            </m:r>
                          </m:sub>
                          <m:sup>
                            <m:r>
                              <a:rPr lang="en-US" altLang="zh-CN" sz="2400" b="0" i="1" dirty="0" smtClean="0">
                                <a:latin typeface="Cambria Math" panose="02040503050406030204" pitchFamily="18" charset="0"/>
                                <a:ea typeface="宋体" panose="02010600030101010101" pitchFamily="2" charset="-122"/>
                              </a:rPr>
                              <m:t>′</m:t>
                            </m:r>
                          </m:sup>
                        </m:sSubSup>
                      </m:e>
                    </m:d>
                    <m:r>
                      <a:rPr lang="en-US" altLang="zh-CN" sz="2400" b="0" i="1" dirty="0" smtClean="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𝐶h</m:t>
                    </m:r>
                    <m:r>
                      <a:rPr lang="en-US" altLang="zh-CN" sz="2400" i="1" dirty="0">
                        <a:latin typeface="Cambria Math" panose="02040503050406030204" pitchFamily="18" charset="0"/>
                        <a:ea typeface="宋体" panose="02010600030101010101" pitchFamily="2" charset="-122"/>
                      </a:rPr>
                      <m:t>(</m:t>
                    </m:r>
                    <m:sSub>
                      <m:sSubPr>
                        <m:ctrlPr>
                          <a:rPr lang="en-US" altLang="zh-CN" sz="2400" i="1" dirty="0">
                            <a:latin typeface="Cambria Math" panose="02040503050406030204" pitchFamily="18" charset="0"/>
                            <a:ea typeface="宋体" panose="02010600030101010101" pitchFamily="2" charset="-122"/>
                          </a:rPr>
                        </m:ctrlPr>
                      </m:sSubPr>
                      <m:e>
                        <m:r>
                          <a:rPr lang="en-US" altLang="zh-CN" sz="2400" i="1" dirty="0">
                            <a:latin typeface="Cambria Math" panose="02040503050406030204" pitchFamily="18" charset="0"/>
                            <a:ea typeface="宋体" panose="02010600030101010101" pitchFamily="2" charset="-122"/>
                          </a:rPr>
                          <m:t>𝑥</m:t>
                        </m:r>
                      </m:e>
                      <m:sub>
                        <m:r>
                          <a:rPr lang="en-US" altLang="zh-CN" sz="2400" b="0" i="1" dirty="0" smtClean="0">
                            <a:latin typeface="Cambria Math" panose="02040503050406030204" pitchFamily="18" charset="0"/>
                            <a:ea typeface="宋体" panose="02010600030101010101" pitchFamily="2" charset="-122"/>
                          </a:rPr>
                          <m:t>2</m:t>
                        </m:r>
                      </m:sub>
                    </m:sSub>
                    <m:r>
                      <a:rPr lang="en-US" altLang="zh-CN" sz="2400" i="1" dirty="0">
                        <a:latin typeface="Cambria Math" panose="02040503050406030204" pitchFamily="18" charset="0"/>
                        <a:ea typeface="宋体" panose="02010600030101010101" pitchFamily="2" charset="-122"/>
                      </a:rPr>
                      <m:t>,</m:t>
                    </m:r>
                    <m:sSub>
                      <m:sSubPr>
                        <m:ctrlPr>
                          <a:rPr lang="en-US" altLang="zh-CN" sz="2400" i="1" dirty="0">
                            <a:latin typeface="Cambria Math" panose="02040503050406030204" pitchFamily="18" charset="0"/>
                            <a:ea typeface="宋体" panose="02010600030101010101" pitchFamily="2" charset="-122"/>
                          </a:rPr>
                        </m:ctrlPr>
                      </m:sSubPr>
                      <m:e>
                        <m:r>
                          <a:rPr lang="en-US" altLang="zh-CN" sz="2400" i="1" dirty="0">
                            <a:latin typeface="Cambria Math" panose="02040503050406030204" pitchFamily="18" charset="0"/>
                            <a:ea typeface="宋体" panose="02010600030101010101" pitchFamily="2" charset="-122"/>
                          </a:rPr>
                          <m:t>𝑟</m:t>
                        </m:r>
                      </m:e>
                      <m:sub>
                        <m:r>
                          <a:rPr lang="en-US" altLang="zh-CN" sz="2400" b="0" i="1" dirty="0" smtClean="0">
                            <a:latin typeface="Cambria Math" panose="02040503050406030204" pitchFamily="18" charset="0"/>
                            <a:ea typeface="宋体" panose="02010600030101010101" pitchFamily="2" charset="-122"/>
                          </a:rPr>
                          <m:t>2</m:t>
                        </m:r>
                      </m:sub>
                    </m:sSub>
                    <m:r>
                      <a:rPr lang="en-US" altLang="zh-CN" sz="2400" i="1" dirty="0">
                        <a:latin typeface="Cambria Math" panose="02040503050406030204" pitchFamily="18" charset="0"/>
                        <a:ea typeface="宋体" panose="02010600030101010101" pitchFamily="2" charset="-122"/>
                      </a:rPr>
                      <m:t>)</m:t>
                    </m:r>
                  </m:oMath>
                </a14:m>
                <a:r>
                  <a:rPr lang="zh-CN" altLang="en-US" sz="2400" dirty="0" smtClean="0">
                    <a:latin typeface="宋体" panose="02010600030101010101" pitchFamily="2" charset="-122"/>
                    <a:ea typeface="宋体" panose="02010600030101010101" pitchFamily="2" charset="-122"/>
                  </a:rPr>
                  <a:t>发送</a:t>
                </a:r>
                <a:r>
                  <a:rPr lang="zh-CN" altLang="en-US" sz="2400" dirty="0">
                    <a:latin typeface="宋体" panose="02010600030101010101" pitchFamily="2" charset="-122"/>
                    <a:ea typeface="宋体" panose="02010600030101010101" pitchFamily="2" charset="-122"/>
                  </a:rPr>
                  <a:t>给服务器</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718458" y="1293223"/>
                <a:ext cx="10580914" cy="4883740"/>
              </a:xfrm>
              <a:blipFill rotWithShape="1">
                <a:blip r:embed="rId1"/>
                <a:stretch>
                  <a:fillRect l="-806" t="-2122" r="-806"/>
                </a:stretch>
              </a:blipFill>
            </p:spPr>
            <p:txBody>
              <a:bodyPr/>
              <a:lstStyle/>
              <a:p>
                <a:r>
                  <a:rPr lang="zh-CN" altLang="en-US">
                    <a:noFill/>
                  </a:rPr>
                  <a:t> </a:t>
                </a:r>
                <a:endParaRPr lang="zh-CN" altLang="en-US">
                  <a:noFill/>
                </a:endParaRPr>
              </a:p>
            </p:txBody>
          </p:sp>
        </mc:Fallback>
      </mc:AlternateContent>
      <p:cxnSp>
        <p:nvCxnSpPr>
          <p:cNvPr id="7" name="直接连接符 6"/>
          <p:cNvCxnSpPr/>
          <p:nvPr/>
        </p:nvCxnSpPr>
        <p:spPr>
          <a:xfrm>
            <a:off x="1186089" y="1030288"/>
            <a:ext cx="10426791" cy="0"/>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9731829" y="505744"/>
            <a:ext cx="2129245" cy="523220"/>
          </a:xfrm>
          <a:prstGeom prst="rect">
            <a:avLst/>
          </a:prstGeom>
          <a:noFill/>
        </p:spPr>
        <p:txBody>
          <a:bodyPr wrap="square" rtlCol="0">
            <a:spAutoFit/>
          </a:bodyPr>
          <a:lstStyle/>
          <a:p>
            <a:r>
              <a:rPr lang="en-US" altLang="zh-CN" sz="2800" b="1" dirty="0" smtClean="0">
                <a:latin typeface="新宋体" panose="02010609030101010101" pitchFamily="49" charset="-122"/>
                <a:ea typeface="新宋体" panose="02010609030101010101" pitchFamily="49" charset="-122"/>
              </a:rPr>
              <a:t>CAT</a:t>
            </a:r>
            <a:r>
              <a:rPr lang="zh-CN" altLang="en-US" sz="2800" b="1" dirty="0" smtClean="0">
                <a:latin typeface="新宋体" panose="02010609030101010101" pitchFamily="49" charset="-122"/>
                <a:ea typeface="新宋体" panose="02010609030101010101" pitchFamily="49" charset="-122"/>
              </a:rPr>
              <a:t>的构造</a:t>
            </a:r>
            <a:endParaRPr lang="zh-CN" altLang="en-US" sz="2800" b="1" dirty="0">
              <a:latin typeface="新宋体" panose="02010609030101010101" pitchFamily="49" charset="-122"/>
              <a:ea typeface="新宋体" panose="02010609030101010101" pitchFamily="49" charset="-122"/>
            </a:endParaRPr>
          </a:p>
        </p:txBody>
      </p:sp>
      <p:pic>
        <p:nvPicPr>
          <p:cNvPr id="6" name="图片 5"/>
          <p:cNvPicPr>
            <a:picLocks noChangeAspect="1"/>
          </p:cNvPicPr>
          <p:nvPr/>
        </p:nvPicPr>
        <p:blipFill rotWithShape="1">
          <a:blip r:embed="rId2"/>
          <a:srcRect l="32664" t="24515" r="15832" b="22450"/>
          <a:stretch>
            <a:fillRect/>
          </a:stretch>
        </p:blipFill>
        <p:spPr>
          <a:xfrm>
            <a:off x="7040880" y="3644538"/>
            <a:ext cx="4572000" cy="2795360"/>
          </a:xfrm>
          <a:prstGeom prst="rect">
            <a:avLst/>
          </a:prstGeom>
        </p:spPr>
      </p:pic>
      <p:grpSp>
        <p:nvGrpSpPr>
          <p:cNvPr id="2" name="组合 1"/>
          <p:cNvGrpSpPr/>
          <p:nvPr/>
        </p:nvGrpSpPr>
        <p:grpSpPr>
          <a:xfrm>
            <a:off x="157480" y="154305"/>
            <a:ext cx="3607435" cy="873760"/>
            <a:chOff x="820" y="783"/>
            <a:chExt cx="5681" cy="1376"/>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10" name="文本框 9"/>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718458" y="1293223"/>
                <a:ext cx="10580914" cy="4883740"/>
              </a:xfrm>
            </p:spPr>
            <p:txBody>
              <a:bodyPr>
                <a:normAutofit/>
              </a:bodyPr>
              <a:lstStyle/>
              <a:p>
                <a:r>
                  <a:rPr lang="zh-CN" altLang="en-US" sz="2400" dirty="0" smtClean="0">
                    <a:latin typeface="宋体" panose="02010600030101010101" pitchFamily="2" charset="-122"/>
                    <a:ea typeface="宋体" panose="02010600030101010101" pitchFamily="2" charset="-122"/>
                  </a:rPr>
                  <a:t>树</a:t>
                </a:r>
                <a:r>
                  <a:rPr lang="zh-CN" altLang="en-US" sz="2400" dirty="0">
                    <a:latin typeface="宋体" panose="02010600030101010101" pitchFamily="2" charset="-122"/>
                    <a:ea typeface="宋体" panose="02010600030101010101" pitchFamily="2" charset="-122"/>
                  </a:rPr>
                  <a:t>的根和每个右手</a:t>
                </a:r>
                <a:r>
                  <a:rPr lang="zh-CN" altLang="en-US" sz="2400" dirty="0" smtClean="0">
                    <a:latin typeface="宋体" panose="02010600030101010101" pitchFamily="2" charset="-122"/>
                    <a:ea typeface="宋体" panose="02010600030101010101" pitchFamily="2" charset="-122"/>
                  </a:rPr>
                  <a:t>节点</a:t>
                </a:r>
                <a:r>
                  <a:rPr lang="zh-CN" altLang="en-US" sz="2400" dirty="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变色龙</a:t>
                </a:r>
                <a:r>
                  <a:rPr lang="zh-CN" altLang="en-US" sz="2400" dirty="0">
                    <a:latin typeface="宋体" panose="02010600030101010101" pitchFamily="2" charset="-122"/>
                    <a:ea typeface="宋体" panose="02010600030101010101" pitchFamily="2" charset="-122"/>
                  </a:rPr>
                  <a:t>哈希</a:t>
                </a:r>
                <a:r>
                  <a:rPr lang="zh-CN" altLang="en-US" sz="2400" dirty="0" smtClean="0">
                    <a:latin typeface="宋体" panose="02010600030101010101" pitchFamily="2" charset="-122"/>
                    <a:ea typeface="宋体" panose="02010600030101010101" pitchFamily="2" charset="-122"/>
                  </a:rPr>
                  <a:t>函数</a:t>
                </a:r>
                <a:endParaRPr lang="en-US" altLang="zh-CN" sz="2400" dirty="0" smtClean="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左手</a:t>
                </a:r>
                <a:r>
                  <a:rPr lang="zh-CN" altLang="en-US" sz="2400" dirty="0" smtClean="0">
                    <a:latin typeface="宋体" panose="02010600030101010101" pitchFamily="2" charset="-122"/>
                    <a:ea typeface="宋体" panose="02010600030101010101" pitchFamily="2" charset="-122"/>
                  </a:rPr>
                  <a:t>节点：哈希函数</a:t>
                </a:r>
                <a:endParaRPr lang="en-US" altLang="zh-CN" sz="2400" dirty="0" smtClean="0">
                  <a:latin typeface="宋体" panose="02010600030101010101" pitchFamily="2" charset="-122"/>
                  <a:ea typeface="宋体" panose="02010600030101010101" pitchFamily="2" charset="-122"/>
                </a:endParaRPr>
              </a:p>
              <a:p>
                <a:r>
                  <a:rPr lang="zh-CN" altLang="en-US" sz="2400" dirty="0" smtClean="0">
                    <a:latin typeface="宋体" panose="02010600030101010101" pitchFamily="2" charset="-122"/>
                    <a:ea typeface="宋体" panose="02010600030101010101" pitchFamily="2" charset="-122"/>
                  </a:rPr>
                  <a:t>第一步（搭建树结构）</a:t>
                </a:r>
                <a:endParaRPr lang="en-US" altLang="zh-CN" sz="2400" dirty="0" smtClean="0">
                  <a:latin typeface="宋体" panose="02010600030101010101" pitchFamily="2" charset="-122"/>
                  <a:ea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rPr>
                  <a:t> </a:t>
                </a:r>
                <a:r>
                  <a:rPr lang="en-US" altLang="zh-CN" sz="2400" dirty="0" smtClean="0">
                    <a:latin typeface="宋体" panose="02010600030101010101" pitchFamily="2" charset="-122"/>
                    <a:ea typeface="宋体" panose="02010600030101010101" pitchFamily="2" charset="-122"/>
                  </a:rPr>
                  <a:t>  ①</a:t>
                </a:r>
                <a:r>
                  <a:rPr lang="zh-CN" altLang="en-US" sz="2400" dirty="0" smtClean="0">
                    <a:latin typeface="宋体" panose="02010600030101010101" pitchFamily="2" charset="-122"/>
                    <a:ea typeface="宋体" panose="02010600030101010101" pitchFamily="2" charset="-122"/>
                  </a:rPr>
                  <a:t>叶子</a:t>
                </a: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𝑙</m:t>
                        </m:r>
                      </m:e>
                      <m:sub>
                        <m:r>
                          <a:rPr lang="en-US" altLang="zh-CN" sz="2400" b="0" i="1" smtClean="0">
                            <a:latin typeface="Cambria Math" panose="02040503050406030204" pitchFamily="18" charset="0"/>
                            <a:ea typeface="宋体" panose="02010600030101010101" pitchFamily="2" charset="-122"/>
                          </a:rPr>
                          <m:t>0</m:t>
                        </m:r>
                      </m:sub>
                    </m:sSub>
                  </m:oMath>
                </a14:m>
                <a:r>
                  <a:rPr lang="zh-CN" altLang="en-US" sz="2400" dirty="0" smtClean="0">
                    <a:latin typeface="宋体" panose="02010600030101010101" pitchFamily="2" charset="-122"/>
                    <a:ea typeface="宋体" panose="02010600030101010101" pitchFamily="2" charset="-122"/>
                  </a:rPr>
                  <a:t>和</a:t>
                </a:r>
                <a14:m>
                  <m:oMath xmlns:m="http://schemas.openxmlformats.org/officeDocument/2006/math">
                    <m:sSub>
                      <m:sSubPr>
                        <m:ctrlPr>
                          <a:rPr lang="en-US" altLang="zh-CN" sz="2400" i="1" dirty="0" smtClean="0">
                            <a:latin typeface="Cambria Math" panose="02040503050406030204" pitchFamily="18" charset="0"/>
                            <a:ea typeface="宋体" panose="02010600030101010101" pitchFamily="2" charset="-122"/>
                          </a:rPr>
                        </m:ctrlPr>
                      </m:sSubPr>
                      <m:e>
                        <m:r>
                          <a:rPr lang="en-US" altLang="zh-CN" sz="2400" b="0" i="1" dirty="0" smtClean="0">
                            <a:latin typeface="Cambria Math" panose="02040503050406030204" pitchFamily="18" charset="0"/>
                            <a:ea typeface="宋体" panose="02010600030101010101" pitchFamily="2" charset="-122"/>
                          </a:rPr>
                          <m:t>𝑙</m:t>
                        </m:r>
                      </m:e>
                      <m:sub>
                        <m:r>
                          <a:rPr lang="en-US" altLang="zh-CN" sz="2400" b="0" i="1" dirty="0" smtClean="0">
                            <a:latin typeface="Cambria Math" panose="02040503050406030204" pitchFamily="18" charset="0"/>
                            <a:ea typeface="宋体" panose="02010600030101010101" pitchFamily="2" charset="-122"/>
                          </a:rPr>
                          <m:t>1</m:t>
                        </m:r>
                      </m:sub>
                    </m:sSub>
                  </m:oMath>
                </a14:m>
                <a:r>
                  <a:rPr lang="zh-CN" altLang="en-US" sz="2400" dirty="0" smtClean="0">
                    <a:latin typeface="宋体" panose="02010600030101010101" pitchFamily="2" charset="-122"/>
                    <a:ea typeface="宋体" panose="02010600030101010101" pitchFamily="2" charset="-122"/>
                  </a:rPr>
                  <a:t>的</a:t>
                </a:r>
                <a:r>
                  <a:rPr lang="zh-CN" altLang="en-US" sz="2400" dirty="0">
                    <a:latin typeface="宋体" panose="02010600030101010101" pitchFamily="2" charset="-122"/>
                    <a:ea typeface="宋体" panose="02010600030101010101" pitchFamily="2" charset="-122"/>
                  </a:rPr>
                  <a:t>哈希</a:t>
                </a:r>
                <a:r>
                  <a:rPr lang="zh-CN" altLang="en-US" sz="2400" dirty="0" smtClean="0">
                    <a:latin typeface="宋体" panose="02010600030101010101" pitchFamily="2" charset="-122"/>
                    <a:ea typeface="宋体" panose="02010600030101010101" pitchFamily="2" charset="-122"/>
                  </a:rPr>
                  <a:t>值用</a:t>
                </a: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𝑣</m:t>
                        </m:r>
                      </m:e>
                      <m:sub>
                        <m:r>
                          <a:rPr lang="en-US" altLang="zh-CN" sz="2400" b="0" i="1" smtClean="0">
                            <a:latin typeface="Cambria Math" panose="02040503050406030204" pitchFamily="18" charset="0"/>
                            <a:ea typeface="宋体" panose="02010600030101010101" pitchFamily="2" charset="-122"/>
                          </a:rPr>
                          <m:t>1,0</m:t>
                        </m:r>
                      </m:sub>
                    </m:sSub>
                    <m:r>
                      <a:rPr lang="en-US" altLang="zh-CN" sz="240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𝐻</m:t>
                    </m:r>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𝑙</m:t>
                        </m:r>
                      </m:e>
                      <m:sub>
                        <m:r>
                          <a:rPr lang="en-US" altLang="zh-CN" sz="2400" b="0" i="1" smtClean="0">
                            <a:latin typeface="Cambria Math" panose="02040503050406030204" pitchFamily="18" charset="0"/>
                            <a:ea typeface="Cambria Math" panose="02040503050406030204" pitchFamily="18" charset="0"/>
                          </a:rPr>
                          <m:t>0</m:t>
                        </m:r>
                      </m:sub>
                    </m:sSub>
                    <m:r>
                      <a:rPr lang="en-US" altLang="zh-CN" sz="2400" b="0" i="1" smtClean="0">
                        <a:latin typeface="Cambria Math" panose="02040503050406030204" pitchFamily="18" charset="0"/>
                        <a:ea typeface="Cambria Math" panose="02040503050406030204" pitchFamily="18" charset="0"/>
                      </a:rPr>
                      <m:t>|</m:t>
                    </m:r>
                    <m:d>
                      <m:dPr>
                        <m:begChr m:val="|"/>
                        <m:ctrlPr>
                          <a:rPr lang="en-US" altLang="zh-CN" sz="2400" b="0" i="1" smtClean="0">
                            <a:latin typeface="Cambria Math" panose="02040503050406030204" pitchFamily="18" charset="0"/>
                            <a:ea typeface="Cambria Math" panose="02040503050406030204" pitchFamily="18" charset="0"/>
                          </a:rPr>
                        </m:ctrlPr>
                      </m:dPr>
                      <m:e>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𝑙</m:t>
                            </m:r>
                          </m:e>
                          <m:sub>
                            <m:r>
                              <a:rPr lang="en-US" altLang="zh-CN" sz="2400" b="0" i="1" smtClean="0">
                                <a:latin typeface="Cambria Math" panose="02040503050406030204" pitchFamily="18" charset="0"/>
                                <a:ea typeface="Cambria Math" panose="02040503050406030204" pitchFamily="18" charset="0"/>
                              </a:rPr>
                              <m:t>1</m:t>
                            </m:r>
                          </m:sub>
                        </m:sSub>
                      </m:e>
                    </m:d>
                    <m:r>
                      <a:rPr lang="en-US" altLang="zh-CN" sz="2400" b="0" i="1" smtClean="0">
                        <a:latin typeface="Cambria Math" panose="02040503050406030204" pitchFamily="18" charset="0"/>
                        <a:ea typeface="Cambria Math" panose="02040503050406030204" pitchFamily="18" charset="0"/>
                      </a:rPr>
                      <m:t> </m:t>
                    </m:r>
                    <m:r>
                      <a:rPr lang="zh-CN" altLang="en-US" sz="2400" i="1">
                        <a:latin typeface="Cambria Math" panose="02040503050406030204" pitchFamily="18" charset="0"/>
                        <a:ea typeface="Cambria Math" panose="02040503050406030204" pitchFamily="18" charset="0"/>
                      </a:rPr>
                      <m:t>计算</m:t>
                    </m:r>
                    <m:r>
                      <a:rPr lang="zh-CN" altLang="en-US" sz="2400" i="1" smtClean="0">
                        <a:latin typeface="Cambria Math" panose="02040503050406030204" pitchFamily="18" charset="0"/>
                        <a:ea typeface="Cambria Math" panose="02040503050406030204" pitchFamily="18" charset="0"/>
                      </a:rPr>
                      <m:t>。</m:t>
                    </m:r>
                  </m:oMath>
                </a14:m>
                <a:endParaRPr lang="en-US" altLang="zh-CN" sz="2400" dirty="0" smtClean="0">
                  <a:latin typeface="宋体" panose="02010600030101010101" pitchFamily="2" charset="-122"/>
                  <a:ea typeface="宋体" panose="02010600030101010101" pitchFamily="2" charset="-122"/>
                </a:endParaRPr>
              </a:p>
              <a:p>
                <a:pPr marL="0" indent="0">
                  <a:buNone/>
                </a:pPr>
                <a:r>
                  <a:rPr lang="zh-CN" altLang="en-US" sz="2400" dirty="0" smtClean="0">
                    <a:latin typeface="宋体" panose="02010600030101010101" pitchFamily="2" charset="-122"/>
                    <a:ea typeface="宋体" panose="02010600030101010101" pitchFamily="2" charset="-122"/>
                  </a:rPr>
                  <a:t>   ②选择</a:t>
                </a:r>
                <a:r>
                  <a:rPr lang="zh-CN" altLang="en-US" sz="2400" dirty="0">
                    <a:latin typeface="宋体" panose="02010600030101010101" pitchFamily="2" charset="-122"/>
                    <a:ea typeface="宋体" panose="02010600030101010101" pitchFamily="2" charset="-122"/>
                  </a:rPr>
                  <a:t>两个随机</a:t>
                </a:r>
                <a:r>
                  <a:rPr lang="zh-CN" altLang="en-US" sz="2400" dirty="0" smtClean="0">
                    <a:latin typeface="宋体" panose="02010600030101010101" pitchFamily="2" charset="-122"/>
                    <a:ea typeface="宋体" panose="02010600030101010101" pitchFamily="2" charset="-122"/>
                  </a:rPr>
                  <a:t>值</a:t>
                </a: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𝑥</m:t>
                        </m:r>
                      </m:e>
                      <m:sub>
                        <m:r>
                          <a:rPr lang="en-US" altLang="zh-CN" sz="2400" b="0" i="1" smtClean="0">
                            <a:latin typeface="Cambria Math" panose="02040503050406030204" pitchFamily="18" charset="0"/>
                            <a:ea typeface="宋体" panose="02010600030101010101" pitchFamily="2" charset="-122"/>
                          </a:rPr>
                          <m:t>1,1</m:t>
                        </m:r>
                      </m:sub>
                    </m:sSub>
                    <m:r>
                      <a:rPr lang="en-US" altLang="zh-CN" sz="2400" b="0" i="1" smtClean="0">
                        <a:latin typeface="Cambria Math" panose="02040503050406030204" pitchFamily="18" charset="0"/>
                        <a:ea typeface="宋体" panose="02010600030101010101" pitchFamily="2" charset="-122"/>
                      </a:rPr>
                      <m:t>,</m:t>
                    </m:r>
                    <m:sSub>
                      <m:sSubPr>
                        <m:ctrlPr>
                          <a:rPr lang="en-US" altLang="zh-CN" sz="2400" b="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𝑟</m:t>
                        </m:r>
                      </m:e>
                      <m:sub>
                        <m:r>
                          <a:rPr lang="en-US" altLang="zh-CN" sz="2400" b="0" i="1" smtClean="0">
                            <a:latin typeface="Cambria Math" panose="02040503050406030204" pitchFamily="18" charset="0"/>
                            <a:ea typeface="宋体" panose="02010600030101010101" pitchFamily="2" charset="-122"/>
                          </a:rPr>
                          <m:t>1,1</m:t>
                        </m:r>
                      </m:sub>
                    </m:sSub>
                  </m:oMath>
                </a14:m>
                <a:r>
                  <a:rPr lang="zh-CN" altLang="en-US" sz="2400" dirty="0" smtClean="0">
                    <a:latin typeface="宋体" panose="02010600030101010101" pitchFamily="2" charset="-122"/>
                    <a:ea typeface="宋体" panose="02010600030101010101" pitchFamily="2" charset="-122"/>
                  </a:rPr>
                  <a:t>来</a:t>
                </a:r>
                <a:r>
                  <a:rPr lang="zh-CN" altLang="en-US" sz="2400" dirty="0">
                    <a:latin typeface="宋体" panose="02010600030101010101" pitchFamily="2" charset="-122"/>
                    <a:ea typeface="宋体" panose="02010600030101010101" pitchFamily="2" charset="-122"/>
                  </a:rPr>
                  <a:t>计算虚拟右手</a:t>
                </a:r>
                <a:r>
                  <a:rPr lang="zh-CN" altLang="en-US" sz="2400" dirty="0" smtClean="0">
                    <a:latin typeface="宋体" panose="02010600030101010101" pitchFamily="2" charset="-122"/>
                    <a:ea typeface="宋体" panose="02010600030101010101" pitchFamily="2" charset="-122"/>
                  </a:rPr>
                  <a:t>节点</a:t>
                </a: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𝑣</m:t>
                        </m:r>
                      </m:e>
                      <m:sub>
                        <m:r>
                          <a:rPr lang="en-US" altLang="zh-CN" sz="2400" b="0" i="1" smtClean="0">
                            <a:latin typeface="Cambria Math" panose="02040503050406030204" pitchFamily="18" charset="0"/>
                            <a:ea typeface="宋体" panose="02010600030101010101" pitchFamily="2" charset="-122"/>
                          </a:rPr>
                          <m:t>1,1</m:t>
                        </m:r>
                      </m:sub>
                    </m:sSub>
                    <m:r>
                      <a:rPr lang="en-US" altLang="zh-CN" sz="240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𝐶h</m:t>
                    </m:r>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1,1</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𝑟</m:t>
                        </m:r>
                      </m:e>
                      <m:sub>
                        <m:r>
                          <a:rPr lang="en-US" altLang="zh-CN" sz="2400" b="0" i="1" smtClean="0">
                            <a:latin typeface="Cambria Math" panose="02040503050406030204" pitchFamily="18" charset="0"/>
                            <a:ea typeface="Cambria Math" panose="02040503050406030204" pitchFamily="18" charset="0"/>
                          </a:rPr>
                          <m:t>1,1</m:t>
                        </m:r>
                      </m:sub>
                    </m:sSub>
                    <m:r>
                      <a:rPr lang="en-US" altLang="zh-CN" sz="2400" b="0" i="1" smtClean="0">
                        <a:latin typeface="Cambria Math" panose="02040503050406030204" pitchFamily="18" charset="0"/>
                        <a:ea typeface="Cambria Math" panose="02040503050406030204" pitchFamily="18" charset="0"/>
                      </a:rPr>
                      <m:t>)</m:t>
                    </m:r>
                  </m:oMath>
                </a14:m>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marL="0" indent="0">
                  <a:buNone/>
                </a:pPr>
                <a:r>
                  <a:rPr lang="zh-CN" altLang="en-US" sz="2400" dirty="0" smtClean="0">
                    <a:latin typeface="宋体" panose="02010600030101010101" pitchFamily="2" charset="-122"/>
                    <a:ea typeface="宋体" panose="02010600030101010101" pitchFamily="2" charset="-122"/>
                  </a:rPr>
                  <a:t>   ③计算</a:t>
                </a:r>
                <a:r>
                  <a:rPr lang="zh-CN" altLang="en-US" sz="2400" dirty="0">
                    <a:latin typeface="宋体" panose="02010600030101010101" pitchFamily="2" charset="-122"/>
                    <a:ea typeface="宋体" panose="02010600030101010101" pitchFamily="2" charset="-122"/>
                  </a:rPr>
                  <a:t>父</a:t>
                </a:r>
                <a:r>
                  <a:rPr lang="zh-CN" altLang="en-US" sz="2400" dirty="0" smtClean="0">
                    <a:latin typeface="宋体" panose="02010600030101010101" pitchFamily="2" charset="-122"/>
                    <a:ea typeface="宋体" panose="02010600030101010101" pitchFamily="2" charset="-122"/>
                  </a:rPr>
                  <a:t>节点</a:t>
                </a: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𝑣</m:t>
                        </m:r>
                      </m:e>
                      <m:sub>
                        <m:r>
                          <a:rPr lang="en-US" altLang="zh-CN" sz="2400" b="0" i="1" smtClean="0">
                            <a:latin typeface="Cambria Math" panose="02040503050406030204" pitchFamily="18" charset="0"/>
                            <a:ea typeface="宋体" panose="02010600030101010101" pitchFamily="2" charset="-122"/>
                          </a:rPr>
                          <m:t>2,0</m:t>
                        </m:r>
                      </m:sub>
                    </m:sSub>
                    <m:r>
                      <a:rPr lang="en-US" altLang="zh-CN" sz="240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𝐻</m:t>
                    </m:r>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𝑣</m:t>
                        </m:r>
                      </m:e>
                      <m:sub>
                        <m:r>
                          <a:rPr lang="en-US" altLang="zh-CN" sz="2400" b="0" i="1" smtClean="0">
                            <a:latin typeface="Cambria Math" panose="02040503050406030204" pitchFamily="18" charset="0"/>
                            <a:ea typeface="Cambria Math" panose="02040503050406030204" pitchFamily="18" charset="0"/>
                          </a:rPr>
                          <m:t>1,0</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𝑣</m:t>
                        </m:r>
                      </m:e>
                      <m:sub>
                        <m:r>
                          <a:rPr lang="en-US" altLang="zh-CN" sz="2400" b="0" i="1" smtClean="0">
                            <a:latin typeface="Cambria Math" panose="02040503050406030204" pitchFamily="18" charset="0"/>
                            <a:ea typeface="Cambria Math" panose="02040503050406030204" pitchFamily="18" charset="0"/>
                          </a:rPr>
                          <m:t>1,1</m:t>
                        </m:r>
                      </m:sub>
                    </m:sSub>
                    <m:r>
                      <a:rPr lang="en-US" altLang="zh-CN" sz="2400" b="0" i="1" smtClean="0">
                        <a:latin typeface="Cambria Math" panose="02040503050406030204" pitchFamily="18" charset="0"/>
                        <a:ea typeface="Cambria Math" panose="02040503050406030204" pitchFamily="18" charset="0"/>
                      </a:rPr>
                      <m:t>)</m:t>
                    </m:r>
                  </m:oMath>
                </a14:m>
                <a:r>
                  <a:rPr lang="zh-CN" altLang="en-US" sz="2400" dirty="0" smtClean="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并选择两个额外的随机</a:t>
                </a:r>
                <a:r>
                  <a:rPr lang="zh-CN" altLang="en-US" sz="2400" dirty="0" smtClean="0">
                    <a:latin typeface="宋体" panose="02010600030101010101" pitchFamily="2" charset="-122"/>
                    <a:ea typeface="宋体" panose="02010600030101010101" pitchFamily="2" charset="-122"/>
                  </a:rPr>
                  <a:t>值</a:t>
                </a: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𝑥</m:t>
                        </m:r>
                      </m:e>
                      <m:sub>
                        <m:r>
                          <a:rPr lang="en-US" altLang="zh-CN" sz="2400" b="0" i="1" smtClean="0">
                            <a:latin typeface="Cambria Math" panose="02040503050406030204" pitchFamily="18" charset="0"/>
                            <a:ea typeface="宋体" panose="02010600030101010101" pitchFamily="2" charset="-122"/>
                          </a:rPr>
                          <m:t>2,1</m:t>
                        </m:r>
                      </m:sub>
                    </m:sSub>
                    <m:r>
                      <a:rPr lang="en-US" altLang="zh-CN" sz="2400" b="0" i="1" smtClean="0">
                        <a:latin typeface="Cambria Math" panose="02040503050406030204" pitchFamily="18" charset="0"/>
                        <a:ea typeface="宋体" panose="02010600030101010101" pitchFamily="2" charset="-122"/>
                      </a:rPr>
                      <m:t>,</m:t>
                    </m:r>
                    <m:sSub>
                      <m:sSubPr>
                        <m:ctrlPr>
                          <a:rPr lang="en-US" altLang="zh-CN" sz="2400" b="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𝑟</m:t>
                        </m:r>
                      </m:e>
                      <m:sub>
                        <m:r>
                          <a:rPr lang="en-US" altLang="zh-CN" sz="2400" b="0" i="1" smtClean="0">
                            <a:latin typeface="Cambria Math" panose="02040503050406030204" pitchFamily="18" charset="0"/>
                            <a:ea typeface="宋体" panose="02010600030101010101" pitchFamily="2" charset="-122"/>
                          </a:rPr>
                          <m:t>2,1</m:t>
                        </m:r>
                      </m:sub>
                    </m:sSub>
                  </m:oMath>
                </a14:m>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marL="0" indent="0">
                  <a:buNone/>
                </a:pPr>
                <a:r>
                  <a:rPr lang="zh-CN" altLang="en-US" sz="2400" dirty="0" smtClean="0">
                    <a:latin typeface="宋体" panose="02010600030101010101" pitchFamily="2" charset="-122"/>
                    <a:ea typeface="宋体" panose="02010600030101010101" pitchFamily="2" charset="-122"/>
                  </a:rPr>
                  <a:t>   ④设置</a:t>
                </a:r>
                <a14:m>
                  <m:oMath xmlns:m="http://schemas.openxmlformats.org/officeDocument/2006/math">
                    <m:sSub>
                      <m:sSubPr>
                        <m:ctrlPr>
                          <a:rPr lang="en-US" altLang="zh-CN" sz="2400" i="1" dirty="0" smtClean="0">
                            <a:latin typeface="Cambria Math" panose="02040503050406030204" pitchFamily="18" charset="0"/>
                            <a:ea typeface="宋体" panose="02010600030101010101" pitchFamily="2" charset="-122"/>
                          </a:rPr>
                        </m:ctrlPr>
                      </m:sSubPr>
                      <m:e>
                        <m:r>
                          <a:rPr lang="en-US" altLang="zh-CN" sz="2400" b="0" i="1" dirty="0" smtClean="0">
                            <a:latin typeface="Cambria Math" panose="02040503050406030204" pitchFamily="18" charset="0"/>
                            <a:ea typeface="宋体" panose="02010600030101010101" pitchFamily="2" charset="-122"/>
                          </a:rPr>
                          <m:t>𝑣</m:t>
                        </m:r>
                      </m:e>
                      <m:sub>
                        <m:r>
                          <a:rPr lang="en-US" altLang="zh-CN" sz="2400" b="0" i="1" dirty="0" smtClean="0">
                            <a:latin typeface="Cambria Math" panose="02040503050406030204" pitchFamily="18" charset="0"/>
                            <a:ea typeface="宋体" panose="02010600030101010101" pitchFamily="2" charset="-122"/>
                          </a:rPr>
                          <m:t>2,1</m:t>
                        </m:r>
                      </m:sub>
                    </m:sSub>
                    <m:r>
                      <a:rPr lang="en-US" altLang="zh-CN" sz="240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𝐶h</m:t>
                    </m:r>
                    <m:r>
                      <a:rPr lang="en-US" altLang="zh-CN" sz="2400" b="0" i="1" dirty="0" smtClean="0">
                        <a:latin typeface="Cambria Math" panose="02040503050406030204" pitchFamily="18" charset="0"/>
                        <a:ea typeface="Cambria Math" panose="02040503050406030204" pitchFamily="18" charset="0"/>
                      </a:rPr>
                      <m:t>(</m:t>
                    </m:r>
                    <m:sSub>
                      <m:sSubPr>
                        <m:ctrlPr>
                          <a:rPr lang="en-US" altLang="zh-CN" sz="2400" b="0" i="1" dirty="0" smtClean="0">
                            <a:latin typeface="Cambria Math" panose="02040503050406030204" pitchFamily="18" charset="0"/>
                            <a:ea typeface="Cambria Math" panose="02040503050406030204" pitchFamily="18" charset="0"/>
                          </a:rPr>
                        </m:ctrlPr>
                      </m:sSubPr>
                      <m:e>
                        <m:r>
                          <a:rPr lang="en-US" altLang="zh-CN" sz="2400" b="0" i="1" dirty="0" smtClean="0">
                            <a:latin typeface="Cambria Math" panose="02040503050406030204" pitchFamily="18" charset="0"/>
                            <a:ea typeface="Cambria Math" panose="02040503050406030204" pitchFamily="18" charset="0"/>
                          </a:rPr>
                          <m:t>𝑥</m:t>
                        </m:r>
                      </m:e>
                      <m:sub>
                        <m:r>
                          <a:rPr lang="en-US" altLang="zh-CN" sz="2400" b="0" i="1" dirty="0" smtClean="0">
                            <a:latin typeface="Cambria Math" panose="02040503050406030204" pitchFamily="18" charset="0"/>
                            <a:ea typeface="Cambria Math" panose="02040503050406030204" pitchFamily="18" charset="0"/>
                          </a:rPr>
                          <m:t>2,1</m:t>
                        </m:r>
                      </m:sub>
                    </m:sSub>
                    <m:r>
                      <a:rPr lang="en-US" altLang="zh-CN" sz="2400" b="0" i="1" dirty="0" smtClean="0">
                        <a:latin typeface="Cambria Math" panose="02040503050406030204" pitchFamily="18" charset="0"/>
                        <a:ea typeface="Cambria Math" panose="02040503050406030204" pitchFamily="18" charset="0"/>
                      </a:rPr>
                      <m:t>;</m:t>
                    </m:r>
                    <m:sSub>
                      <m:sSubPr>
                        <m:ctrlPr>
                          <a:rPr lang="en-US" altLang="zh-CN" sz="2400" b="0" i="1" dirty="0" smtClean="0">
                            <a:latin typeface="Cambria Math" panose="02040503050406030204" pitchFamily="18" charset="0"/>
                            <a:ea typeface="Cambria Math" panose="02040503050406030204" pitchFamily="18" charset="0"/>
                          </a:rPr>
                        </m:ctrlPr>
                      </m:sSubPr>
                      <m:e>
                        <m:r>
                          <a:rPr lang="en-US" altLang="zh-CN" sz="2400" b="0" i="1" dirty="0" smtClean="0">
                            <a:latin typeface="Cambria Math" panose="02040503050406030204" pitchFamily="18" charset="0"/>
                            <a:ea typeface="Cambria Math" panose="02040503050406030204" pitchFamily="18" charset="0"/>
                          </a:rPr>
                          <m:t>𝑟</m:t>
                        </m:r>
                      </m:e>
                      <m:sub>
                        <m:r>
                          <a:rPr lang="en-US" altLang="zh-CN" sz="2400" b="0" i="1" dirty="0" smtClean="0">
                            <a:latin typeface="Cambria Math" panose="02040503050406030204" pitchFamily="18" charset="0"/>
                            <a:ea typeface="Cambria Math" panose="02040503050406030204" pitchFamily="18" charset="0"/>
                          </a:rPr>
                          <m:t>2,1</m:t>
                        </m:r>
                      </m:sub>
                    </m:sSub>
                    <m:r>
                      <a:rPr lang="en-US" altLang="zh-CN" sz="2400" b="0" i="1" dirty="0" smtClean="0">
                        <a:latin typeface="Cambria Math" panose="02040503050406030204" pitchFamily="18" charset="0"/>
                        <a:ea typeface="Cambria Math" panose="02040503050406030204" pitchFamily="18" charset="0"/>
                      </a:rPr>
                      <m:t>)</m:t>
                    </m:r>
                  </m:oMath>
                </a14:m>
                <a:r>
                  <a:rPr lang="zh-CN" altLang="en-US" sz="2400" dirty="0" smtClean="0">
                    <a:latin typeface="宋体" panose="02010600030101010101" pitchFamily="2" charset="-122"/>
                    <a:ea typeface="宋体" panose="02010600030101010101" pitchFamily="2" charset="-122"/>
                  </a:rPr>
                  <a:t>和</a:t>
                </a:r>
                <a:r>
                  <a:rPr lang="zh-CN" altLang="en-US" sz="2400" dirty="0">
                    <a:latin typeface="宋体" panose="02010600030101010101" pitchFamily="2" charset="-122"/>
                    <a:ea typeface="宋体" panose="02010600030101010101" pitchFamily="2" charset="-122"/>
                  </a:rPr>
                  <a:t>利用</a:t>
                </a:r>
                <a14:m>
                  <m:oMath xmlns:m="http://schemas.openxmlformats.org/officeDocument/2006/math">
                    <m:r>
                      <m:rPr>
                        <m:nor/>
                      </m:rPr>
                      <a:rPr lang="zh-CN" altLang="en-US" sz="2400" dirty="0">
                        <a:latin typeface="宋体" panose="02010600030101010101" pitchFamily="2" charset="-122"/>
                        <a:ea typeface="宋体" panose="02010600030101010101" pitchFamily="2" charset="-122"/>
                      </a:rPr>
                      <m:t>随机数</m:t>
                    </m:r>
                    <m:sSub>
                      <m:sSubPr>
                        <m:ctrlPr>
                          <a:rPr lang="en-US" altLang="zh-CN" sz="2400" i="1" dirty="0">
                            <a:latin typeface="Cambria Math" panose="02040503050406030204" pitchFamily="18" charset="0"/>
                            <a:ea typeface="宋体" panose="02010600030101010101" pitchFamily="2" charset="-122"/>
                          </a:rPr>
                        </m:ctrlPr>
                      </m:sSubPr>
                      <m:e>
                        <m:r>
                          <a:rPr lang="en-US" altLang="zh-CN" sz="2400" i="1" dirty="0">
                            <a:latin typeface="Cambria Math" panose="02040503050406030204" pitchFamily="18" charset="0"/>
                            <a:ea typeface="宋体" panose="02010600030101010101" pitchFamily="2" charset="-122"/>
                          </a:rPr>
                          <m:t>𝑟</m:t>
                        </m:r>
                      </m:e>
                      <m:sub>
                        <m:r>
                          <a:rPr lang="en-US" altLang="zh-CN" sz="2400" i="1" dirty="0">
                            <a:latin typeface="Cambria Math" panose="02040503050406030204" pitchFamily="18" charset="0"/>
                            <a:ea typeface="宋体" panose="02010600030101010101" pitchFamily="2" charset="-122"/>
                          </a:rPr>
                          <m:t>𝜌</m:t>
                        </m:r>
                      </m:sub>
                    </m:sSub>
                    <m:r>
                      <a:rPr lang="zh-CN" altLang="en-US" sz="2400" i="1" dirty="0">
                        <a:latin typeface="Cambria Math" panose="02040503050406030204" pitchFamily="18" charset="0"/>
                        <a:ea typeface="宋体" panose="02010600030101010101" pitchFamily="2" charset="-122"/>
                      </a:rPr>
                      <m:t>计算</m:t>
                    </m:r>
                    <m:r>
                      <a:rPr lang="zh-CN" altLang="en-US" sz="2400" i="1" dirty="0" smtClean="0">
                        <a:latin typeface="Cambria Math" panose="02040503050406030204" pitchFamily="18" charset="0"/>
                        <a:ea typeface="宋体" panose="02010600030101010101" pitchFamily="2" charset="-122"/>
                      </a:rPr>
                      <m:t>𝜌</m:t>
                    </m:r>
                    <m:r>
                      <a:rPr lang="zh-CN" altLang="en-US" sz="2400" i="1" dirty="0" smtClean="0">
                        <a:latin typeface="Cambria Math" panose="02040503050406030204" pitchFamily="18" charset="0"/>
                        <a:ea typeface="宋体" panose="02010600030101010101" pitchFamily="2" charset="-122"/>
                      </a:rPr>
                      <m:t>←</m:t>
                    </m:r>
                    <m:r>
                      <a:rPr lang="en-US" altLang="zh-CN" sz="2400" b="0" i="1" dirty="0" smtClean="0">
                        <a:latin typeface="Cambria Math" panose="02040503050406030204" pitchFamily="18" charset="0"/>
                        <a:ea typeface="宋体" panose="02010600030101010101" pitchFamily="2" charset="-122"/>
                      </a:rPr>
                      <m:t>𝐶h</m:t>
                    </m:r>
                    <m:r>
                      <a:rPr lang="en-US" altLang="zh-CN" sz="2400" b="0" i="1" dirty="0" smtClean="0">
                        <a:latin typeface="Cambria Math" panose="02040503050406030204" pitchFamily="18" charset="0"/>
                        <a:ea typeface="宋体" panose="02010600030101010101" pitchFamily="2" charset="-122"/>
                      </a:rPr>
                      <m:t>(</m:t>
                    </m:r>
                    <m:sSub>
                      <m:sSubPr>
                        <m:ctrlPr>
                          <a:rPr lang="en-US" altLang="zh-CN" sz="2400" b="0" i="1" dirty="0" smtClean="0">
                            <a:latin typeface="Cambria Math" panose="02040503050406030204" pitchFamily="18" charset="0"/>
                            <a:ea typeface="宋体" panose="02010600030101010101" pitchFamily="2" charset="-122"/>
                          </a:rPr>
                        </m:ctrlPr>
                      </m:sSubPr>
                      <m:e>
                        <m:r>
                          <a:rPr lang="en-US" altLang="zh-CN" sz="2400" b="0" i="1" dirty="0" smtClean="0">
                            <a:latin typeface="Cambria Math" panose="02040503050406030204" pitchFamily="18" charset="0"/>
                            <a:ea typeface="宋体" panose="02010600030101010101" pitchFamily="2" charset="-122"/>
                          </a:rPr>
                          <m:t>𝑣</m:t>
                        </m:r>
                      </m:e>
                      <m:sub>
                        <m:r>
                          <a:rPr lang="en-US" altLang="zh-CN" sz="2400" b="0" i="1" dirty="0" smtClean="0">
                            <a:latin typeface="Cambria Math" panose="02040503050406030204" pitchFamily="18" charset="0"/>
                            <a:ea typeface="宋体" panose="02010600030101010101" pitchFamily="2" charset="-122"/>
                          </a:rPr>
                          <m:t>2,0</m:t>
                        </m:r>
                      </m:sub>
                    </m:sSub>
                    <m:r>
                      <a:rPr lang="en-US" altLang="zh-CN" sz="2400" b="0" i="1" dirty="0" smtClean="0">
                        <a:latin typeface="Cambria Math" panose="02040503050406030204" pitchFamily="18" charset="0"/>
                        <a:ea typeface="宋体" panose="02010600030101010101" pitchFamily="2" charset="-122"/>
                      </a:rPr>
                      <m:t>||</m:t>
                    </m:r>
                    <m:sSub>
                      <m:sSubPr>
                        <m:ctrlPr>
                          <a:rPr lang="en-US" altLang="zh-CN" sz="2400" b="0" i="1" dirty="0" smtClean="0">
                            <a:latin typeface="Cambria Math" panose="02040503050406030204" pitchFamily="18" charset="0"/>
                            <a:ea typeface="宋体" panose="02010600030101010101" pitchFamily="2" charset="-122"/>
                          </a:rPr>
                        </m:ctrlPr>
                      </m:sSubPr>
                      <m:e>
                        <m:r>
                          <a:rPr lang="en-US" altLang="zh-CN" sz="2400" b="0" i="1" dirty="0" smtClean="0">
                            <a:latin typeface="Cambria Math" panose="02040503050406030204" pitchFamily="18" charset="0"/>
                            <a:ea typeface="宋体" panose="02010600030101010101" pitchFamily="2" charset="-122"/>
                          </a:rPr>
                          <m:t>𝑣</m:t>
                        </m:r>
                      </m:e>
                      <m:sub>
                        <m:r>
                          <a:rPr lang="en-US" altLang="zh-CN" sz="2400" b="0" i="1" dirty="0" smtClean="0">
                            <a:latin typeface="Cambria Math" panose="02040503050406030204" pitchFamily="18" charset="0"/>
                            <a:ea typeface="宋体" panose="02010600030101010101" pitchFamily="2" charset="-122"/>
                          </a:rPr>
                          <m:t>2,1</m:t>
                        </m:r>
                      </m:sub>
                    </m:sSub>
                    <m:r>
                      <a:rPr lang="en-US" altLang="zh-CN" sz="2400" b="0" i="1" dirty="0" smtClean="0">
                        <a:latin typeface="Cambria Math" panose="02040503050406030204" pitchFamily="18" charset="0"/>
                        <a:ea typeface="宋体" panose="02010600030101010101" pitchFamily="2" charset="-122"/>
                      </a:rPr>
                      <m:t>;</m:t>
                    </m:r>
                    <m:sSub>
                      <m:sSubPr>
                        <m:ctrlPr>
                          <a:rPr lang="en-US" altLang="zh-CN" sz="2400" b="0" i="1" dirty="0" smtClean="0">
                            <a:latin typeface="Cambria Math" panose="02040503050406030204" pitchFamily="18" charset="0"/>
                            <a:ea typeface="宋体" panose="02010600030101010101" pitchFamily="2" charset="-122"/>
                          </a:rPr>
                        </m:ctrlPr>
                      </m:sSubPr>
                      <m:e>
                        <m:r>
                          <a:rPr lang="en-US" altLang="zh-CN" sz="2400" b="0" i="1" dirty="0" smtClean="0">
                            <a:latin typeface="Cambria Math" panose="02040503050406030204" pitchFamily="18" charset="0"/>
                            <a:ea typeface="宋体" panose="02010600030101010101" pitchFamily="2" charset="-122"/>
                          </a:rPr>
                          <m:t>𝑟</m:t>
                        </m:r>
                      </m:e>
                      <m:sub>
                        <m:r>
                          <a:rPr lang="zh-CN" altLang="en-US" sz="2400" b="0" i="1" dirty="0" smtClean="0">
                            <a:latin typeface="Cambria Math" panose="02040503050406030204" pitchFamily="18" charset="0"/>
                            <a:ea typeface="宋体" panose="02010600030101010101" pitchFamily="2" charset="-122"/>
                          </a:rPr>
                          <m:t>𝜌</m:t>
                        </m:r>
                      </m:sub>
                    </m:sSub>
                    <m:r>
                      <a:rPr lang="en-US" altLang="zh-CN" sz="2400" b="0" i="1" dirty="0" smtClean="0">
                        <a:latin typeface="Cambria Math" panose="02040503050406030204" pitchFamily="18" charset="0"/>
                        <a:ea typeface="宋体" panose="02010600030101010101" pitchFamily="2" charset="-122"/>
                      </a:rPr>
                      <m:t>)</m:t>
                    </m:r>
                  </m:oMath>
                </a14:m>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rPr>
                  <a:t> </a:t>
                </a:r>
                <a:r>
                  <a:rPr lang="en-US" altLang="zh-CN" sz="2400" dirty="0" smtClean="0">
                    <a:latin typeface="宋体" panose="02010600030101010101" pitchFamily="2" charset="-122"/>
                    <a:ea typeface="宋体" panose="02010600030101010101" pitchFamily="2" charset="-122"/>
                  </a:rPr>
                  <a:t>  </a:t>
                </a:r>
                <a:r>
                  <a:rPr lang="zh-CN" altLang="en-US" sz="2400" dirty="0" smtClean="0">
                    <a:latin typeface="宋体" panose="02010600030101010101" pitchFamily="2" charset="-122"/>
                    <a:ea typeface="宋体" panose="02010600030101010101" pitchFamily="2" charset="-122"/>
                  </a:rPr>
                  <a:t>叶子</a:t>
                </a:r>
                <a14:m>
                  <m:oMath xmlns:m="http://schemas.openxmlformats.org/officeDocument/2006/math">
                    <m:sSub>
                      <m:sSubPr>
                        <m:ctrlPr>
                          <a:rPr lang="en-US" altLang="zh-CN" sz="2400" i="1">
                            <a:solidFill>
                              <a:prstClr val="black"/>
                            </a:solidFill>
                            <a:latin typeface="Cambria Math" panose="02040503050406030204" pitchFamily="18" charset="0"/>
                            <a:ea typeface="宋体" panose="02010600030101010101" pitchFamily="2" charset="-122"/>
                          </a:rPr>
                        </m:ctrlPr>
                      </m:sSubPr>
                      <m:e>
                        <m:r>
                          <a:rPr lang="en-US" altLang="zh-CN" sz="2400" i="1">
                            <a:solidFill>
                              <a:prstClr val="black"/>
                            </a:solidFill>
                            <a:latin typeface="Cambria Math" panose="02040503050406030204" pitchFamily="18" charset="0"/>
                            <a:ea typeface="宋体" panose="02010600030101010101" pitchFamily="2" charset="-122"/>
                          </a:rPr>
                          <m:t>𝑙</m:t>
                        </m:r>
                      </m:e>
                      <m:sub>
                        <m:r>
                          <a:rPr lang="en-US" altLang="zh-CN" sz="2400" i="1">
                            <a:solidFill>
                              <a:prstClr val="black"/>
                            </a:solidFill>
                            <a:latin typeface="Cambria Math" panose="02040503050406030204" pitchFamily="18" charset="0"/>
                            <a:ea typeface="宋体" panose="02010600030101010101" pitchFamily="2" charset="-122"/>
                          </a:rPr>
                          <m:t>0</m:t>
                        </m:r>
                      </m:sub>
                    </m:sSub>
                  </m:oMath>
                </a14:m>
                <a:r>
                  <a:rPr lang="zh-CN" altLang="en-US" sz="2400" dirty="0">
                    <a:solidFill>
                      <a:prstClr val="black"/>
                    </a:solidFill>
                    <a:latin typeface="宋体" panose="02010600030101010101" pitchFamily="2" charset="-122"/>
                    <a:ea typeface="宋体" panose="02010600030101010101" pitchFamily="2" charset="-122"/>
                  </a:rPr>
                  <a:t>和</a:t>
                </a:r>
                <a14:m>
                  <m:oMath xmlns:m="http://schemas.openxmlformats.org/officeDocument/2006/math">
                    <m:sSub>
                      <m:sSubPr>
                        <m:ctrlPr>
                          <a:rPr lang="en-US" altLang="zh-CN" sz="2400" i="1" dirty="0">
                            <a:solidFill>
                              <a:prstClr val="black"/>
                            </a:solidFill>
                            <a:latin typeface="Cambria Math" panose="02040503050406030204" pitchFamily="18" charset="0"/>
                            <a:ea typeface="宋体" panose="02010600030101010101" pitchFamily="2" charset="-122"/>
                          </a:rPr>
                        </m:ctrlPr>
                      </m:sSubPr>
                      <m:e>
                        <m:r>
                          <a:rPr lang="en-US" altLang="zh-CN" sz="2400" i="1" dirty="0">
                            <a:solidFill>
                              <a:prstClr val="black"/>
                            </a:solidFill>
                            <a:latin typeface="Cambria Math" panose="02040503050406030204" pitchFamily="18" charset="0"/>
                            <a:ea typeface="宋体" panose="02010600030101010101" pitchFamily="2" charset="-122"/>
                          </a:rPr>
                          <m:t>𝑙</m:t>
                        </m:r>
                      </m:e>
                      <m:sub>
                        <m:r>
                          <a:rPr lang="en-US" altLang="zh-CN" sz="2400" i="1" dirty="0">
                            <a:solidFill>
                              <a:prstClr val="black"/>
                            </a:solidFill>
                            <a:latin typeface="Cambria Math" panose="02040503050406030204" pitchFamily="18" charset="0"/>
                            <a:ea typeface="宋体" panose="02010600030101010101" pitchFamily="2" charset="-122"/>
                          </a:rPr>
                          <m:t>1</m:t>
                        </m:r>
                      </m:sub>
                    </m:sSub>
                  </m:oMath>
                </a14:m>
                <a:r>
                  <a:rPr lang="zh-CN" altLang="en-US" sz="2400" dirty="0" smtClean="0">
                    <a:latin typeface="宋体" panose="02010600030101010101" pitchFamily="2" charset="-122"/>
                    <a:ea typeface="宋体" panose="02010600030101010101" pitchFamily="2" charset="-122"/>
                  </a:rPr>
                  <a:t>的</a:t>
                </a:r>
                <a:r>
                  <a:rPr lang="zh-CN" altLang="en-US" sz="2400" dirty="0">
                    <a:latin typeface="宋体" panose="02010600030101010101" pitchFamily="2" charset="-122"/>
                    <a:ea typeface="宋体" panose="02010600030101010101" pitchFamily="2" charset="-122"/>
                  </a:rPr>
                  <a:t>认证路径仅由</a:t>
                </a:r>
                <a:r>
                  <a:rPr lang="zh-CN" altLang="en-US" sz="2400" dirty="0" smtClean="0">
                    <a:latin typeface="宋体" panose="02010600030101010101" pitchFamily="2" charset="-122"/>
                    <a:ea typeface="宋体" panose="02010600030101010101" pitchFamily="2" charset="-122"/>
                  </a:rPr>
                  <a:t>节点</a:t>
                </a: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𝑣</m:t>
                        </m:r>
                      </m:e>
                      <m:sub>
                        <m:r>
                          <a:rPr lang="en-US" altLang="zh-CN" sz="2400" b="0" i="1" smtClean="0">
                            <a:latin typeface="Cambria Math" panose="02040503050406030204" pitchFamily="18" charset="0"/>
                            <a:ea typeface="宋体" panose="02010600030101010101" pitchFamily="2" charset="-122"/>
                          </a:rPr>
                          <m:t>1,1</m:t>
                        </m:r>
                      </m:sub>
                    </m:sSub>
                    <m:r>
                      <a:rPr lang="en-US" altLang="zh-CN" sz="2400" b="0" i="1" smtClean="0">
                        <a:latin typeface="Cambria Math" panose="02040503050406030204" pitchFamily="18" charset="0"/>
                        <a:ea typeface="宋体" panose="02010600030101010101" pitchFamily="2" charset="-122"/>
                      </a:rPr>
                      <m:t>,</m:t>
                    </m:r>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𝑣</m:t>
                        </m:r>
                      </m:e>
                      <m:sub>
                        <m:r>
                          <a:rPr lang="en-US" altLang="zh-CN" sz="2400" b="0" i="1" smtClean="0">
                            <a:latin typeface="Cambria Math" panose="02040503050406030204" pitchFamily="18" charset="0"/>
                            <a:ea typeface="宋体" panose="02010600030101010101" pitchFamily="2" charset="-122"/>
                          </a:rPr>
                          <m:t>2,1</m:t>
                        </m:r>
                      </m:sub>
                    </m:sSub>
                  </m:oMath>
                </a14:m>
                <a:r>
                  <a:rPr lang="zh-CN" altLang="en-US" sz="2400" dirty="0" smtClean="0">
                    <a:latin typeface="宋体" panose="02010600030101010101" pitchFamily="2" charset="-122"/>
                    <a:ea typeface="宋体" panose="02010600030101010101" pitchFamily="2" charset="-122"/>
                  </a:rPr>
                  <a:t>和随机</a:t>
                </a:r>
                <a:r>
                  <a:rPr lang="zh-CN" altLang="en-US" sz="2400" dirty="0">
                    <a:latin typeface="宋体" panose="02010600030101010101" pitchFamily="2" charset="-122"/>
                    <a:ea typeface="宋体" panose="02010600030101010101" pitchFamily="2" charset="-122"/>
                  </a:rPr>
                  <a:t>数</a:t>
                </a:r>
                <a14:m>
                  <m:oMath xmlns:m="http://schemas.openxmlformats.org/officeDocument/2006/math">
                    <m:sSub>
                      <m:sSubPr>
                        <m:ctrlPr>
                          <a:rPr lang="en-US" altLang="zh-CN" sz="2400" i="1" dirty="0">
                            <a:solidFill>
                              <a:prstClr val="black"/>
                            </a:solidFill>
                            <a:latin typeface="Cambria Math" panose="02040503050406030204" pitchFamily="18" charset="0"/>
                            <a:ea typeface="宋体" panose="02010600030101010101" pitchFamily="2" charset="-122"/>
                          </a:rPr>
                        </m:ctrlPr>
                      </m:sSubPr>
                      <m:e>
                        <m:r>
                          <a:rPr lang="en-US" altLang="zh-CN" sz="2400" i="1" dirty="0">
                            <a:solidFill>
                              <a:prstClr val="black"/>
                            </a:solidFill>
                            <a:latin typeface="Cambria Math" panose="02040503050406030204" pitchFamily="18" charset="0"/>
                            <a:ea typeface="宋体" panose="02010600030101010101" pitchFamily="2" charset="-122"/>
                          </a:rPr>
                          <m:t>𝑟</m:t>
                        </m:r>
                      </m:e>
                      <m:sub>
                        <m:r>
                          <a:rPr lang="en-US" altLang="zh-CN" sz="2400" i="1" dirty="0">
                            <a:solidFill>
                              <a:prstClr val="black"/>
                            </a:solidFill>
                            <a:latin typeface="Cambria Math" panose="02040503050406030204" pitchFamily="18" charset="0"/>
                            <a:ea typeface="宋体" panose="02010600030101010101" pitchFamily="2" charset="-122"/>
                          </a:rPr>
                          <m:t>𝜌</m:t>
                        </m:r>
                      </m:sub>
                    </m:sSub>
                  </m:oMath>
                </a14:m>
                <a:r>
                  <a:rPr lang="zh-CN" altLang="en-US" sz="2400" dirty="0" smtClean="0">
                    <a:latin typeface="宋体" panose="02010600030101010101" pitchFamily="2" charset="-122"/>
                    <a:ea typeface="宋体" panose="02010600030101010101" pitchFamily="2" charset="-122"/>
                  </a:rPr>
                  <a:t>组成。</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718458" y="1293223"/>
                <a:ext cx="10580914" cy="4883740"/>
              </a:xfrm>
              <a:blipFill rotWithShape="1">
                <a:blip r:embed="rId1"/>
                <a:stretch>
                  <a:fillRect l="-806" t="-1748"/>
                </a:stretch>
              </a:blipFill>
            </p:spPr>
            <p:txBody>
              <a:bodyPr/>
              <a:lstStyle/>
              <a:p>
                <a:r>
                  <a:rPr lang="zh-CN" altLang="en-US">
                    <a:noFill/>
                  </a:rPr>
                  <a:t> </a:t>
                </a:r>
                <a:endParaRPr lang="zh-CN" altLang="en-US">
                  <a:noFill/>
                </a:endParaRPr>
              </a:p>
            </p:txBody>
          </p:sp>
        </mc:Fallback>
      </mc:AlternateContent>
      <p:cxnSp>
        <p:nvCxnSpPr>
          <p:cNvPr id="7" name="直接连接符 6"/>
          <p:cNvCxnSpPr/>
          <p:nvPr/>
        </p:nvCxnSpPr>
        <p:spPr>
          <a:xfrm>
            <a:off x="1186089" y="1030288"/>
            <a:ext cx="10426791" cy="0"/>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9731829" y="505744"/>
            <a:ext cx="2129245" cy="523220"/>
          </a:xfrm>
          <a:prstGeom prst="rect">
            <a:avLst/>
          </a:prstGeom>
          <a:noFill/>
        </p:spPr>
        <p:txBody>
          <a:bodyPr wrap="square" rtlCol="0">
            <a:spAutoFit/>
          </a:bodyPr>
          <a:lstStyle/>
          <a:p>
            <a:r>
              <a:rPr lang="en-US" altLang="zh-CN" sz="2800" b="1" dirty="0" smtClean="0">
                <a:latin typeface="新宋体" panose="02010609030101010101" pitchFamily="49" charset="-122"/>
                <a:ea typeface="新宋体" panose="02010609030101010101" pitchFamily="49" charset="-122"/>
              </a:rPr>
              <a:t>CAT</a:t>
            </a:r>
            <a:r>
              <a:rPr lang="zh-CN" altLang="en-US" sz="2800" b="1" dirty="0" smtClean="0">
                <a:latin typeface="新宋体" panose="02010609030101010101" pitchFamily="49" charset="-122"/>
                <a:ea typeface="新宋体" panose="02010609030101010101" pitchFamily="49" charset="-122"/>
              </a:rPr>
              <a:t>的构造</a:t>
            </a:r>
            <a:endParaRPr lang="zh-CN" altLang="en-US" sz="2800" b="1" dirty="0">
              <a:latin typeface="新宋体" panose="02010609030101010101" pitchFamily="49" charset="-122"/>
              <a:ea typeface="新宋体" panose="02010609030101010101" pitchFamily="49" charset="-122"/>
            </a:endParaRPr>
          </a:p>
        </p:txBody>
      </p:sp>
      <p:grpSp>
        <p:nvGrpSpPr>
          <p:cNvPr id="2" name="组合 1"/>
          <p:cNvGrpSpPr/>
          <p:nvPr/>
        </p:nvGrpSpPr>
        <p:grpSpPr>
          <a:xfrm>
            <a:off x="0" y="156210"/>
            <a:ext cx="3607435" cy="873760"/>
            <a:chOff x="820" y="783"/>
            <a:chExt cx="5681" cy="1376"/>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8" name="文本框 7"/>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1186089" y="1030288"/>
            <a:ext cx="10426791" cy="0"/>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9692640" y="465218"/>
            <a:ext cx="1920240" cy="523220"/>
          </a:xfrm>
          <a:prstGeom prst="rect">
            <a:avLst/>
          </a:prstGeom>
          <a:noFill/>
        </p:spPr>
        <p:txBody>
          <a:bodyPr wrap="square" rtlCol="0">
            <a:spAutoFit/>
          </a:bodyPr>
          <a:lstStyle/>
          <a:p>
            <a:r>
              <a:rPr lang="en-US" altLang="zh-CN" sz="2800" b="1" dirty="0" smtClean="0">
                <a:latin typeface="新宋体" panose="02010609030101010101" pitchFamily="49" charset="-122"/>
                <a:ea typeface="新宋体" panose="02010609030101010101" pitchFamily="49" charset="-122"/>
              </a:rPr>
              <a:t>CAT</a:t>
            </a:r>
            <a:r>
              <a:rPr lang="zh-CN" altLang="en-US" sz="2800" b="1" dirty="0" smtClean="0">
                <a:latin typeface="新宋体" panose="02010609030101010101" pitchFamily="49" charset="-122"/>
                <a:ea typeface="新宋体" panose="02010609030101010101" pitchFamily="49" charset="-122"/>
              </a:rPr>
              <a:t>的构造</a:t>
            </a:r>
            <a:endParaRPr lang="zh-CN" altLang="en-US" sz="2800" b="1" dirty="0">
              <a:latin typeface="新宋体" panose="02010609030101010101" pitchFamily="49" charset="-122"/>
              <a:ea typeface="新宋体" panose="02010609030101010101" pitchFamily="49" charset="-122"/>
            </a:endParaRPr>
          </a:p>
        </p:txBody>
      </p:sp>
      <p:sp>
        <p:nvSpPr>
          <p:cNvPr id="2" name="内容占位符 1"/>
          <p:cNvSpPr>
            <a:spLocks noGrp="1"/>
          </p:cNvSpPr>
          <p:nvPr>
            <p:ph idx="1"/>
          </p:nvPr>
        </p:nvSpPr>
        <p:spPr>
          <a:xfrm>
            <a:off x="879638" y="1197693"/>
            <a:ext cx="1160417" cy="538752"/>
          </a:xfrm>
        </p:spPr>
        <p:txBody>
          <a:bodyPr/>
          <a:lstStyle/>
          <a:p>
            <a:pPr marL="0" indent="0">
              <a:buNone/>
            </a:pPr>
            <a:r>
              <a:rPr lang="zh-CN" altLang="en-US" dirty="0" smtClean="0"/>
              <a:t>例子</a:t>
            </a:r>
            <a:endParaRPr lang="zh-CN" altLang="en-US" dirty="0"/>
          </a:p>
        </p:txBody>
      </p:sp>
      <p:pic>
        <p:nvPicPr>
          <p:cNvPr id="6" name="图片 5"/>
          <p:cNvPicPr>
            <a:picLocks noChangeAspect="1"/>
          </p:cNvPicPr>
          <p:nvPr/>
        </p:nvPicPr>
        <p:blipFill>
          <a:blip r:embed="rId1"/>
          <a:stretch>
            <a:fillRect/>
          </a:stretch>
        </p:blipFill>
        <p:spPr>
          <a:xfrm>
            <a:off x="2052381" y="1598677"/>
            <a:ext cx="8058270" cy="4619243"/>
          </a:xfrm>
          <a:prstGeom prst="rect">
            <a:avLst/>
          </a:prstGeom>
        </p:spPr>
      </p:pic>
      <p:grpSp>
        <p:nvGrpSpPr>
          <p:cNvPr id="3" name="组合 2"/>
          <p:cNvGrpSpPr/>
          <p:nvPr/>
        </p:nvGrpSpPr>
        <p:grpSpPr>
          <a:xfrm>
            <a:off x="156845" y="114300"/>
            <a:ext cx="3607435" cy="873760"/>
            <a:chOff x="820" y="783"/>
            <a:chExt cx="5681" cy="1376"/>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10" name="文本框 9"/>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01262" y="1358538"/>
                <a:ext cx="10580914" cy="4883740"/>
              </a:xfrm>
            </p:spPr>
            <p:txBody>
              <a:bodyPr>
                <a:normAutofit/>
              </a:bodyPr>
              <a:lstStyle/>
              <a:p>
                <a:r>
                  <a:rPr lang="zh-CN" altLang="en-US" sz="2400" dirty="0" smtClean="0">
                    <a:latin typeface="宋体" panose="02010600030101010101" pitchFamily="2" charset="-122"/>
                    <a:ea typeface="宋体" panose="02010600030101010101" pitchFamily="2" charset="-122"/>
                  </a:rPr>
                  <a:t>第二步（添加元素</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rPr>
                        </m:ctrlPr>
                      </m:sSubPr>
                      <m:e>
                        <m:r>
                          <a:rPr lang="en-US" altLang="zh-CN" sz="2400">
                            <a:latin typeface="Cambria Math" panose="02040503050406030204" pitchFamily="18" charset="0"/>
                            <a:ea typeface="宋体" panose="02010600030101010101" pitchFamily="2" charset="-122"/>
                          </a:rPr>
                          <m:t>𝑙</m:t>
                        </m:r>
                      </m:e>
                      <m:sub>
                        <m:r>
                          <a:rPr lang="en-US" altLang="zh-CN" sz="2400">
                            <a:latin typeface="Cambria Math" panose="02040503050406030204" pitchFamily="18" charset="0"/>
                            <a:ea typeface="宋体" panose="02010600030101010101" pitchFamily="2" charset="-122"/>
                          </a:rPr>
                          <m:t>2</m:t>
                        </m:r>
                      </m:sub>
                    </m:sSub>
                  </m:oMath>
                </a14:m>
                <a:r>
                  <a:rPr lang="zh-CN" altLang="en-US" sz="2400" dirty="0">
                    <a:latin typeface="宋体" panose="02010600030101010101" pitchFamily="2" charset="-122"/>
                    <a:ea typeface="宋体" panose="02010600030101010101" pitchFamily="2" charset="-122"/>
                  </a:rPr>
                  <a:t>和</a:t>
                </a:r>
                <a14:m>
                  <m:oMath xmlns:m="http://schemas.openxmlformats.org/officeDocument/2006/math">
                    <m:sSub>
                      <m:sSubPr>
                        <m:ctrlPr>
                          <a:rPr lang="en-US" altLang="zh-CN" sz="2400" i="1" dirty="0">
                            <a:latin typeface="Cambria Math" panose="02040503050406030204" pitchFamily="18" charset="0"/>
                            <a:ea typeface="宋体" panose="02010600030101010101" pitchFamily="2" charset="-122"/>
                          </a:rPr>
                        </m:ctrlPr>
                      </m:sSubPr>
                      <m:e>
                        <m:r>
                          <a:rPr lang="en-US" altLang="zh-CN" sz="2400" dirty="0">
                            <a:latin typeface="Cambria Math" panose="02040503050406030204" pitchFamily="18" charset="0"/>
                            <a:ea typeface="宋体" panose="02010600030101010101" pitchFamily="2" charset="-122"/>
                          </a:rPr>
                          <m:t>𝑙</m:t>
                        </m:r>
                      </m:e>
                      <m:sub>
                        <m:r>
                          <a:rPr lang="en-US" altLang="zh-CN" sz="2400" dirty="0">
                            <a:latin typeface="Cambria Math" panose="02040503050406030204" pitchFamily="18" charset="0"/>
                            <a:ea typeface="宋体" panose="02010600030101010101" pitchFamily="2" charset="-122"/>
                          </a:rPr>
                          <m:t>3</m:t>
                        </m:r>
                      </m:sub>
                    </m:sSub>
                  </m:oMath>
                </a14:m>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0" indent="0">
                  <a:buNone/>
                </a:pPr>
                <a:r>
                  <a:rPr lang="zh-CN" altLang="en-US" sz="2400" dirty="0">
                    <a:latin typeface="宋体" panose="02010600030101010101" pitchFamily="2" charset="-122"/>
                    <a:ea typeface="宋体" panose="02010600030101010101" pitchFamily="2" charset="-122"/>
                  </a:rPr>
                  <a:t>    ①设置</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rPr>
                        </m:ctrlPr>
                      </m:sSubPr>
                      <m:e>
                        <m:sSup>
                          <m:sSupPr>
                            <m:ctrlPr>
                              <a:rPr lang="en-US" altLang="zh-CN" sz="2400" i="1">
                                <a:latin typeface="Cambria Math" panose="02040503050406030204" pitchFamily="18" charset="0"/>
                                <a:ea typeface="宋体" panose="02010600030101010101" pitchFamily="2" charset="-122"/>
                              </a:rPr>
                            </m:ctrlPr>
                          </m:sSupPr>
                          <m:e>
                            <m:r>
                              <a:rPr lang="en-US" altLang="zh-CN" sz="2400">
                                <a:latin typeface="Cambria Math" panose="02040503050406030204" pitchFamily="18" charset="0"/>
                                <a:ea typeface="宋体" panose="02010600030101010101" pitchFamily="2" charset="-122"/>
                              </a:rPr>
                              <m:t>𝑥</m:t>
                            </m:r>
                          </m:e>
                          <m:sup>
                            <m:r>
                              <a:rPr lang="en-US" altLang="zh-CN" sz="2400">
                                <a:latin typeface="Cambria Math" panose="02040503050406030204" pitchFamily="18" charset="0"/>
                                <a:ea typeface="宋体" panose="02010600030101010101" pitchFamily="2" charset="-122"/>
                              </a:rPr>
                              <m:t>′</m:t>
                            </m:r>
                          </m:sup>
                        </m:sSup>
                      </m:e>
                      <m:sub>
                        <m:r>
                          <a:rPr lang="en-US" altLang="zh-CN" sz="2400">
                            <a:latin typeface="Cambria Math" panose="02040503050406030204" pitchFamily="18" charset="0"/>
                            <a:ea typeface="宋体" panose="02010600030101010101" pitchFamily="2" charset="-122"/>
                          </a:rPr>
                          <m:t>1,1</m:t>
                        </m:r>
                      </m:sub>
                    </m:sSub>
                    <m:r>
                      <a:rPr lang="en-US" altLang="zh-CN" sz="2400">
                        <a:latin typeface="Cambria Math" panose="02040503050406030204" pitchFamily="18" charset="0"/>
                        <a:ea typeface="宋体" panose="02010600030101010101" pitchFamily="2" charset="-122"/>
                      </a:rPr>
                      <m:t>←(</m:t>
                    </m:r>
                    <m:sSub>
                      <m:sSubPr>
                        <m:ctrlPr>
                          <a:rPr lang="en-US" altLang="zh-CN" sz="2400" i="1">
                            <a:latin typeface="Cambria Math" panose="02040503050406030204" pitchFamily="18" charset="0"/>
                            <a:ea typeface="宋体" panose="02010600030101010101" pitchFamily="2" charset="-122"/>
                          </a:rPr>
                        </m:ctrlPr>
                      </m:sSubPr>
                      <m:e>
                        <m:r>
                          <a:rPr lang="en-US" altLang="zh-CN" sz="2400">
                            <a:latin typeface="Cambria Math" panose="02040503050406030204" pitchFamily="18" charset="0"/>
                            <a:ea typeface="宋体" panose="02010600030101010101" pitchFamily="2" charset="-122"/>
                          </a:rPr>
                          <m:t>𝑙</m:t>
                        </m:r>
                      </m:e>
                      <m:sub>
                        <m:r>
                          <a:rPr lang="en-US" altLang="zh-CN" sz="2400">
                            <a:latin typeface="Cambria Math" panose="02040503050406030204" pitchFamily="18" charset="0"/>
                            <a:ea typeface="宋体" panose="02010600030101010101" pitchFamily="2" charset="-122"/>
                          </a:rPr>
                          <m:t>2</m:t>
                        </m:r>
                      </m:sub>
                    </m:sSub>
                    <m:r>
                      <a:rPr lang="en-US" altLang="zh-CN" sz="2400">
                        <a:latin typeface="Cambria Math" panose="02040503050406030204" pitchFamily="18" charset="0"/>
                        <a:ea typeface="宋体" panose="02010600030101010101" pitchFamily="2" charset="-122"/>
                      </a:rPr>
                      <m:t>||</m:t>
                    </m:r>
                    <m:sSub>
                      <m:sSubPr>
                        <m:ctrlPr>
                          <a:rPr lang="en-US" altLang="zh-CN" sz="2400" i="1">
                            <a:latin typeface="Cambria Math" panose="02040503050406030204" pitchFamily="18" charset="0"/>
                            <a:ea typeface="宋体" panose="02010600030101010101" pitchFamily="2" charset="-122"/>
                          </a:rPr>
                        </m:ctrlPr>
                      </m:sSubPr>
                      <m:e>
                        <m:r>
                          <a:rPr lang="en-US" altLang="zh-CN" sz="2400">
                            <a:latin typeface="Cambria Math" panose="02040503050406030204" pitchFamily="18" charset="0"/>
                            <a:ea typeface="宋体" panose="02010600030101010101" pitchFamily="2" charset="-122"/>
                          </a:rPr>
                          <m:t>𝑙</m:t>
                        </m:r>
                      </m:e>
                      <m:sub>
                        <m:r>
                          <a:rPr lang="en-US" altLang="zh-CN" sz="2400">
                            <a:latin typeface="Cambria Math" panose="02040503050406030204" pitchFamily="18" charset="0"/>
                            <a:ea typeface="宋体" panose="02010600030101010101" pitchFamily="2" charset="-122"/>
                          </a:rPr>
                          <m:t>3</m:t>
                        </m:r>
                      </m:sub>
                    </m:sSub>
                    <m:r>
                      <a:rPr lang="en-US" altLang="zh-CN" sz="2400">
                        <a:latin typeface="Cambria Math" panose="02040503050406030204" pitchFamily="18" charset="0"/>
                        <a:ea typeface="宋体" panose="02010600030101010101" pitchFamily="2" charset="-122"/>
                      </a:rPr>
                      <m:t>)</m:t>
                    </m:r>
                  </m:oMath>
                </a14:m>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并使用其陷门</a:t>
                </a:r>
                <a14:m>
                  <m:oMath xmlns:m="http://schemas.openxmlformats.org/officeDocument/2006/math">
                    <m:r>
                      <a:rPr lang="en-US" altLang="zh-CN" sz="2400" dirty="0">
                        <a:latin typeface="Cambria Math" panose="02040503050406030204" pitchFamily="18" charset="0"/>
                        <a:ea typeface="宋体" panose="02010600030101010101" pitchFamily="2" charset="-122"/>
                      </a:rPr>
                      <m:t>𝐶𝑆𝐾</m:t>
                    </m:r>
                  </m:oMath>
                </a14:m>
                <a:r>
                  <a:rPr lang="zh-CN" altLang="en-US" sz="2400" dirty="0">
                    <a:latin typeface="宋体" panose="02010600030101010101" pitchFamily="2" charset="-122"/>
                    <a:ea typeface="宋体" panose="02010600030101010101" pitchFamily="2" charset="-122"/>
                  </a:rPr>
                  <a:t>和</a:t>
                </a:r>
                <a:r>
                  <a:rPr lang="zh-CN" altLang="en-US" sz="2400" dirty="0" smtClean="0">
                    <a:latin typeface="宋体" panose="02010600030101010101" pitchFamily="2" charset="-122"/>
                    <a:ea typeface="宋体" panose="02010600030101010101" pitchFamily="2" charset="-122"/>
                  </a:rPr>
                  <a:t>随机值</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rPr>
                        </m:ctrlPr>
                      </m:sSubPr>
                      <m:e>
                        <m:r>
                          <a:rPr lang="en-US" altLang="zh-CN" sz="2400">
                            <a:latin typeface="Cambria Math" panose="02040503050406030204" pitchFamily="18" charset="0"/>
                            <a:ea typeface="宋体" panose="02010600030101010101" pitchFamily="2" charset="-122"/>
                          </a:rPr>
                          <m:t>𝑟</m:t>
                        </m:r>
                      </m:e>
                      <m:sub>
                        <m:r>
                          <a:rPr lang="en-US" altLang="zh-CN" sz="2400">
                            <a:latin typeface="Cambria Math" panose="02040503050406030204" pitchFamily="18" charset="0"/>
                            <a:ea typeface="宋体" panose="02010600030101010101" pitchFamily="2" charset="-122"/>
                          </a:rPr>
                          <m:t>1,1</m:t>
                        </m:r>
                      </m:sub>
                    </m:sSub>
                  </m:oMath>
                </a14:m>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marL="0" indent="0">
                  <a:buNone/>
                </a:pPr>
                <a:r>
                  <a:rPr lang="zh-CN" altLang="en-US" sz="2400" dirty="0" smtClean="0">
                    <a:latin typeface="宋体" panose="02010600030101010101" pitchFamily="2" charset="-122"/>
                    <a:ea typeface="宋体" panose="02010600030101010101" pitchFamily="2" charset="-122"/>
                  </a:rPr>
                  <a:t>即</a:t>
                </a:r>
                <a14:m>
                  <m:oMath xmlns:m="http://schemas.openxmlformats.org/officeDocument/2006/math">
                    <m:sSub>
                      <m:sSubPr>
                        <m:ctrlPr>
                          <a:rPr lang="en-US" altLang="zh-CN" sz="2400" i="1" dirty="0">
                            <a:latin typeface="Cambria Math" panose="02040503050406030204" pitchFamily="18" charset="0"/>
                            <a:ea typeface="宋体" panose="02010600030101010101" pitchFamily="2" charset="-122"/>
                          </a:rPr>
                        </m:ctrlPr>
                      </m:sSubPr>
                      <m:e>
                        <m:sSup>
                          <m:sSupPr>
                            <m:ctrlPr>
                              <a:rPr lang="en-US" altLang="zh-CN" sz="2400" i="1" dirty="0">
                                <a:latin typeface="Cambria Math" panose="02040503050406030204" pitchFamily="18" charset="0"/>
                                <a:ea typeface="宋体" panose="02010600030101010101" pitchFamily="2" charset="-122"/>
                              </a:rPr>
                            </m:ctrlPr>
                          </m:sSupPr>
                          <m:e>
                            <m:r>
                              <a:rPr lang="en-US" altLang="zh-CN" sz="2400" dirty="0">
                                <a:latin typeface="Cambria Math" panose="02040503050406030204" pitchFamily="18" charset="0"/>
                                <a:ea typeface="宋体" panose="02010600030101010101" pitchFamily="2" charset="-122"/>
                              </a:rPr>
                              <m:t>𝑟</m:t>
                            </m:r>
                          </m:e>
                          <m:sup>
                            <m:r>
                              <a:rPr lang="en-US" altLang="zh-CN" sz="2400" dirty="0">
                                <a:latin typeface="Cambria Math" panose="02040503050406030204" pitchFamily="18" charset="0"/>
                                <a:ea typeface="宋体" panose="02010600030101010101" pitchFamily="2" charset="-122"/>
                              </a:rPr>
                              <m:t>′</m:t>
                            </m:r>
                          </m:sup>
                        </m:sSup>
                      </m:e>
                      <m:sub>
                        <m:r>
                          <a:rPr lang="en-US" altLang="zh-CN" sz="2400" dirty="0">
                            <a:latin typeface="Cambria Math" panose="02040503050406030204" pitchFamily="18" charset="0"/>
                            <a:ea typeface="宋体" panose="02010600030101010101" pitchFamily="2" charset="-122"/>
                          </a:rPr>
                          <m:t>1,1</m:t>
                        </m:r>
                      </m:sub>
                    </m:sSub>
                    <m:r>
                      <a:rPr lang="en-US" altLang="zh-CN" sz="2400" dirty="0">
                        <a:latin typeface="Cambria Math" panose="02040503050406030204" pitchFamily="18" charset="0"/>
                        <a:ea typeface="宋体" panose="02010600030101010101" pitchFamily="2" charset="-122"/>
                      </a:rPr>
                      <m:t>←</m:t>
                    </m:r>
                    <m:r>
                      <a:rPr lang="en-US" altLang="zh-CN" sz="2400" dirty="0">
                        <a:latin typeface="Cambria Math" panose="02040503050406030204" pitchFamily="18" charset="0"/>
                        <a:ea typeface="宋体" panose="02010600030101010101" pitchFamily="2" charset="-122"/>
                      </a:rPr>
                      <m:t>𝐶𝑜𝑙</m:t>
                    </m:r>
                    <m:r>
                      <a:rPr lang="en-US" altLang="zh-CN" sz="2400" dirty="0">
                        <a:latin typeface="Cambria Math" panose="02040503050406030204" pitchFamily="18" charset="0"/>
                        <a:ea typeface="宋体" panose="02010600030101010101" pitchFamily="2" charset="-122"/>
                      </a:rPr>
                      <m:t>(</m:t>
                    </m:r>
                    <m:r>
                      <a:rPr lang="en-US" altLang="zh-CN" sz="2400" dirty="0">
                        <a:latin typeface="Cambria Math" panose="02040503050406030204" pitchFamily="18" charset="0"/>
                        <a:ea typeface="宋体" panose="02010600030101010101" pitchFamily="2" charset="-122"/>
                      </a:rPr>
                      <m:t>𝑐𝑠𝑘</m:t>
                    </m:r>
                    <m:r>
                      <a:rPr lang="en-US" altLang="zh-CN" sz="2400" dirty="0">
                        <a:latin typeface="Cambria Math" panose="02040503050406030204" pitchFamily="18" charset="0"/>
                        <a:ea typeface="宋体" panose="02010600030101010101" pitchFamily="2" charset="-122"/>
                      </a:rPr>
                      <m:t>,</m:t>
                    </m:r>
                    <m:sSub>
                      <m:sSubPr>
                        <m:ctrlPr>
                          <a:rPr lang="en-US" altLang="zh-CN" sz="2400" i="1" dirty="0">
                            <a:latin typeface="Cambria Math" panose="02040503050406030204" pitchFamily="18" charset="0"/>
                            <a:ea typeface="宋体" panose="02010600030101010101" pitchFamily="2" charset="-122"/>
                          </a:rPr>
                        </m:ctrlPr>
                      </m:sSubPr>
                      <m:e>
                        <m:r>
                          <a:rPr lang="en-US" altLang="zh-CN" sz="2400" dirty="0">
                            <a:latin typeface="Cambria Math" panose="02040503050406030204" pitchFamily="18" charset="0"/>
                            <a:ea typeface="宋体" panose="02010600030101010101" pitchFamily="2" charset="-122"/>
                          </a:rPr>
                          <m:t>𝑥</m:t>
                        </m:r>
                      </m:e>
                      <m:sub>
                        <m:r>
                          <a:rPr lang="en-US" altLang="zh-CN" sz="2400" dirty="0">
                            <a:latin typeface="Cambria Math" panose="02040503050406030204" pitchFamily="18" charset="0"/>
                            <a:ea typeface="宋体" panose="02010600030101010101" pitchFamily="2" charset="-122"/>
                          </a:rPr>
                          <m:t>1,1</m:t>
                        </m:r>
                      </m:sub>
                    </m:sSub>
                    <m:r>
                      <a:rPr lang="en-US" altLang="zh-CN" sz="2400" dirty="0">
                        <a:latin typeface="Cambria Math" panose="02040503050406030204" pitchFamily="18" charset="0"/>
                        <a:ea typeface="宋体" panose="02010600030101010101" pitchFamily="2" charset="-122"/>
                      </a:rPr>
                      <m:t>,</m:t>
                    </m:r>
                    <m:sSub>
                      <m:sSubPr>
                        <m:ctrlPr>
                          <a:rPr lang="en-US" altLang="zh-CN" sz="2400" i="1" dirty="0">
                            <a:latin typeface="Cambria Math" panose="02040503050406030204" pitchFamily="18" charset="0"/>
                            <a:ea typeface="宋体" panose="02010600030101010101" pitchFamily="2" charset="-122"/>
                          </a:rPr>
                        </m:ctrlPr>
                      </m:sSubPr>
                      <m:e>
                        <m:r>
                          <a:rPr lang="en-US" altLang="zh-CN" sz="2400" dirty="0">
                            <a:latin typeface="Cambria Math" panose="02040503050406030204" pitchFamily="18" charset="0"/>
                            <a:ea typeface="宋体" panose="02010600030101010101" pitchFamily="2" charset="-122"/>
                          </a:rPr>
                          <m:t>𝑟</m:t>
                        </m:r>
                      </m:e>
                      <m:sub>
                        <m:r>
                          <a:rPr lang="en-US" altLang="zh-CN" sz="2400" dirty="0">
                            <a:latin typeface="Cambria Math" panose="02040503050406030204" pitchFamily="18" charset="0"/>
                            <a:ea typeface="宋体" panose="02010600030101010101" pitchFamily="2" charset="-122"/>
                          </a:rPr>
                          <m:t>1,1</m:t>
                        </m:r>
                      </m:sub>
                    </m:sSub>
                    <m:r>
                      <a:rPr lang="en-US" altLang="zh-CN" sz="2400" dirty="0">
                        <a:latin typeface="Cambria Math" panose="02040503050406030204" pitchFamily="18" charset="0"/>
                        <a:ea typeface="宋体" panose="02010600030101010101" pitchFamily="2" charset="-122"/>
                      </a:rPr>
                      <m:t>,</m:t>
                    </m:r>
                    <m:sSub>
                      <m:sSubPr>
                        <m:ctrlPr>
                          <a:rPr lang="en-US" altLang="zh-CN" sz="2400" i="1" dirty="0">
                            <a:latin typeface="Cambria Math" panose="02040503050406030204" pitchFamily="18" charset="0"/>
                            <a:ea typeface="宋体" panose="02010600030101010101" pitchFamily="2" charset="-122"/>
                          </a:rPr>
                        </m:ctrlPr>
                      </m:sSubPr>
                      <m:e>
                        <m:sSup>
                          <m:sSupPr>
                            <m:ctrlPr>
                              <a:rPr lang="en-US" altLang="zh-CN" sz="2400" i="1" dirty="0">
                                <a:latin typeface="Cambria Math" panose="02040503050406030204" pitchFamily="18" charset="0"/>
                                <a:ea typeface="宋体" panose="02010600030101010101" pitchFamily="2" charset="-122"/>
                              </a:rPr>
                            </m:ctrlPr>
                          </m:sSupPr>
                          <m:e>
                            <m:r>
                              <a:rPr lang="en-US" altLang="zh-CN" sz="2400" dirty="0">
                                <a:latin typeface="Cambria Math" panose="02040503050406030204" pitchFamily="18" charset="0"/>
                                <a:ea typeface="宋体" panose="02010600030101010101" pitchFamily="2" charset="-122"/>
                              </a:rPr>
                              <m:t>𝑥</m:t>
                            </m:r>
                          </m:e>
                          <m:sup>
                            <m:r>
                              <a:rPr lang="en-US" altLang="zh-CN" sz="2400" dirty="0">
                                <a:latin typeface="Cambria Math" panose="02040503050406030204" pitchFamily="18" charset="0"/>
                                <a:ea typeface="宋体" panose="02010600030101010101" pitchFamily="2" charset="-122"/>
                              </a:rPr>
                              <m:t>′</m:t>
                            </m:r>
                          </m:sup>
                        </m:sSup>
                      </m:e>
                      <m:sub>
                        <m:r>
                          <a:rPr lang="en-US" altLang="zh-CN" sz="2400" dirty="0">
                            <a:latin typeface="Cambria Math" panose="02040503050406030204" pitchFamily="18" charset="0"/>
                            <a:ea typeface="宋体" panose="02010600030101010101" pitchFamily="2" charset="-122"/>
                          </a:rPr>
                          <m:t>1,1</m:t>
                        </m:r>
                      </m:sub>
                    </m:sSub>
                    <m:r>
                      <a:rPr lang="en-US" altLang="zh-CN" sz="2400" dirty="0">
                        <a:latin typeface="Cambria Math" panose="02040503050406030204" pitchFamily="18" charset="0"/>
                        <a:ea typeface="宋体" panose="02010600030101010101" pitchFamily="2" charset="-122"/>
                      </a:rPr>
                      <m:t>)</m:t>
                    </m:r>
                  </m:oMath>
                </a14:m>
                <a:r>
                  <a:rPr lang="zh-CN" altLang="en-US" sz="2400" dirty="0">
                    <a:latin typeface="宋体" panose="02010600030101010101" pitchFamily="2" charset="-122"/>
                    <a:ea typeface="宋体" panose="02010600030101010101" pitchFamily="2" charset="-122"/>
                  </a:rPr>
                  <a:t>计算节点</a:t>
                </a:r>
                <a14:m>
                  <m:oMath xmlns:m="http://schemas.openxmlformats.org/officeDocument/2006/math">
                    <m:sSub>
                      <m:sSubPr>
                        <m:ctrlPr>
                          <a:rPr lang="en-US" altLang="zh-CN" sz="2400" i="1" dirty="0">
                            <a:latin typeface="Cambria Math" panose="02040503050406030204" pitchFamily="18" charset="0"/>
                            <a:ea typeface="宋体" panose="02010600030101010101" pitchFamily="2" charset="-122"/>
                          </a:rPr>
                        </m:ctrlPr>
                      </m:sSubPr>
                      <m:e>
                        <m:r>
                          <a:rPr lang="en-US" altLang="zh-CN" sz="2400" dirty="0">
                            <a:latin typeface="Cambria Math" panose="02040503050406030204" pitchFamily="18" charset="0"/>
                            <a:ea typeface="宋体" panose="02010600030101010101" pitchFamily="2" charset="-122"/>
                          </a:rPr>
                          <m:t>𝑣</m:t>
                        </m:r>
                      </m:e>
                      <m:sub>
                        <m:r>
                          <a:rPr lang="en-US" altLang="zh-CN" sz="2400" dirty="0">
                            <a:latin typeface="Cambria Math" panose="02040503050406030204" pitchFamily="18" charset="0"/>
                            <a:ea typeface="宋体" panose="02010600030101010101" pitchFamily="2" charset="-122"/>
                          </a:rPr>
                          <m:t>1,1</m:t>
                        </m:r>
                      </m:sub>
                    </m:sSub>
                  </m:oMath>
                </a14:m>
                <a:r>
                  <a:rPr lang="zh-CN" altLang="en-US" sz="2400" dirty="0">
                    <a:latin typeface="宋体" panose="02010600030101010101" pitchFamily="2" charset="-122"/>
                    <a:ea typeface="宋体" panose="02010600030101010101" pitchFamily="2" charset="-122"/>
                  </a:rPr>
                  <a:t>的碰撞</a:t>
                </a:r>
                <a:r>
                  <a:rPr lang="zh-CN" altLang="en-US" sz="2400" dirty="0" smtClean="0">
                    <a:latin typeface="宋体" panose="02010600030101010101" pitchFamily="2" charset="-122"/>
                    <a:ea typeface="宋体" panose="02010600030101010101" pitchFamily="2" charset="-122"/>
                  </a:rPr>
                  <a:t>。这</a:t>
                </a:r>
                <a:r>
                  <a:rPr lang="zh-CN" altLang="en-US" sz="2400" dirty="0">
                    <a:latin typeface="宋体" panose="02010600030101010101" pitchFamily="2" charset="-122"/>
                    <a:ea typeface="宋体" panose="02010600030101010101" pitchFamily="2" charset="-122"/>
                  </a:rPr>
                  <a:t>意味着变色龙哈希函数映射到相同的值</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rPr>
                        </m:ctrlPr>
                      </m:sSubPr>
                      <m:e>
                        <m:r>
                          <a:rPr lang="en-US" altLang="zh-CN" sz="2400">
                            <a:latin typeface="Cambria Math" panose="02040503050406030204" pitchFamily="18" charset="0"/>
                            <a:ea typeface="宋体" panose="02010600030101010101" pitchFamily="2" charset="-122"/>
                          </a:rPr>
                          <m:t>𝑣</m:t>
                        </m:r>
                      </m:e>
                      <m:sub>
                        <m:r>
                          <a:rPr lang="en-US" altLang="zh-CN" sz="2400">
                            <a:latin typeface="Cambria Math" panose="02040503050406030204" pitchFamily="18" charset="0"/>
                            <a:ea typeface="宋体" panose="02010600030101010101" pitchFamily="2" charset="-122"/>
                          </a:rPr>
                          <m:t>1,1</m:t>
                        </m:r>
                      </m:sub>
                    </m:sSub>
                    <m:r>
                      <a:rPr lang="en-US" altLang="zh-CN" sz="2400">
                        <a:latin typeface="Cambria Math" panose="02040503050406030204" pitchFamily="18" charset="0"/>
                        <a:ea typeface="宋体" panose="02010600030101010101" pitchFamily="2" charset="-122"/>
                      </a:rPr>
                      <m:t>=</m:t>
                    </m:r>
                    <m:r>
                      <a:rPr lang="en-US" altLang="zh-CN" sz="2400">
                        <a:latin typeface="Cambria Math" panose="02040503050406030204" pitchFamily="18" charset="0"/>
                        <a:ea typeface="宋体" panose="02010600030101010101" pitchFamily="2" charset="-122"/>
                      </a:rPr>
                      <m:t>𝐶h</m:t>
                    </m:r>
                    <m:d>
                      <m:dPr>
                        <m:ctrlPr>
                          <a:rPr lang="en-US" altLang="zh-CN" sz="2400" i="1">
                            <a:latin typeface="Cambria Math" panose="02040503050406030204" pitchFamily="18" charset="0"/>
                            <a:ea typeface="宋体" panose="02010600030101010101" pitchFamily="2" charset="-122"/>
                          </a:rPr>
                        </m:ctrlPr>
                      </m:dPr>
                      <m:e>
                        <m:sSub>
                          <m:sSubPr>
                            <m:ctrlPr>
                              <a:rPr lang="en-US" altLang="zh-CN" sz="2400" i="1">
                                <a:latin typeface="Cambria Math" panose="02040503050406030204" pitchFamily="18" charset="0"/>
                                <a:ea typeface="宋体" panose="02010600030101010101" pitchFamily="2" charset="-122"/>
                              </a:rPr>
                            </m:ctrlPr>
                          </m:sSubPr>
                          <m:e>
                            <m:r>
                              <a:rPr lang="en-US" altLang="zh-CN" sz="2400">
                                <a:latin typeface="Cambria Math" panose="02040503050406030204" pitchFamily="18" charset="0"/>
                                <a:ea typeface="宋体" panose="02010600030101010101" pitchFamily="2" charset="-122"/>
                              </a:rPr>
                              <m:t>𝑥</m:t>
                            </m:r>
                          </m:e>
                          <m:sub>
                            <m:r>
                              <a:rPr lang="en-US" altLang="zh-CN" sz="2400">
                                <a:latin typeface="Cambria Math" panose="02040503050406030204" pitchFamily="18" charset="0"/>
                                <a:ea typeface="宋体" panose="02010600030101010101" pitchFamily="2" charset="-122"/>
                              </a:rPr>
                              <m:t>1,1</m:t>
                            </m:r>
                          </m:sub>
                        </m:sSub>
                        <m:r>
                          <a:rPr lang="en-US" altLang="zh-CN" sz="2400">
                            <a:latin typeface="Cambria Math" panose="02040503050406030204" pitchFamily="18" charset="0"/>
                            <a:ea typeface="宋体" panose="02010600030101010101" pitchFamily="2" charset="-122"/>
                          </a:rPr>
                          <m:t>;</m:t>
                        </m:r>
                        <m:sSub>
                          <m:sSubPr>
                            <m:ctrlPr>
                              <a:rPr lang="en-US" altLang="zh-CN" sz="2400" i="1">
                                <a:latin typeface="Cambria Math" panose="02040503050406030204" pitchFamily="18" charset="0"/>
                                <a:ea typeface="宋体" panose="02010600030101010101" pitchFamily="2" charset="-122"/>
                              </a:rPr>
                            </m:ctrlPr>
                          </m:sSubPr>
                          <m:e>
                            <m:r>
                              <a:rPr lang="en-US" altLang="zh-CN" sz="2400">
                                <a:latin typeface="Cambria Math" panose="02040503050406030204" pitchFamily="18" charset="0"/>
                                <a:ea typeface="宋体" panose="02010600030101010101" pitchFamily="2" charset="-122"/>
                              </a:rPr>
                              <m:t>𝑟</m:t>
                            </m:r>
                          </m:e>
                          <m:sub>
                            <m:r>
                              <a:rPr lang="en-US" altLang="zh-CN" sz="2400">
                                <a:latin typeface="Cambria Math" panose="02040503050406030204" pitchFamily="18" charset="0"/>
                                <a:ea typeface="宋体" panose="02010600030101010101" pitchFamily="2" charset="-122"/>
                              </a:rPr>
                              <m:t>1,1</m:t>
                            </m:r>
                          </m:sub>
                        </m:sSub>
                      </m:e>
                    </m:d>
                    <m:r>
                      <a:rPr lang="en-US" altLang="zh-CN" sz="2400">
                        <a:latin typeface="Cambria Math" panose="02040503050406030204" pitchFamily="18" charset="0"/>
                        <a:ea typeface="宋体" panose="02010600030101010101" pitchFamily="2" charset="-122"/>
                      </a:rPr>
                      <m:t>=</m:t>
                    </m:r>
                    <m:r>
                      <a:rPr lang="en-US" altLang="zh-CN" sz="2400">
                        <a:latin typeface="Cambria Math" panose="02040503050406030204" pitchFamily="18" charset="0"/>
                        <a:ea typeface="宋体" panose="02010600030101010101" pitchFamily="2" charset="-122"/>
                      </a:rPr>
                      <m:t>𝐶h</m:t>
                    </m:r>
                    <m:r>
                      <a:rPr lang="en-US" altLang="zh-CN" sz="2400">
                        <a:latin typeface="Cambria Math" panose="02040503050406030204" pitchFamily="18" charset="0"/>
                        <a:ea typeface="宋体" panose="02010600030101010101" pitchFamily="2" charset="-122"/>
                      </a:rPr>
                      <m:t>(</m:t>
                    </m:r>
                    <m:sSub>
                      <m:sSubPr>
                        <m:ctrlPr>
                          <a:rPr lang="en-US" altLang="zh-CN" sz="2400" i="1">
                            <a:latin typeface="Cambria Math" panose="02040503050406030204" pitchFamily="18" charset="0"/>
                            <a:ea typeface="宋体" panose="02010600030101010101" pitchFamily="2" charset="-122"/>
                          </a:rPr>
                        </m:ctrlPr>
                      </m:sSubPr>
                      <m:e>
                        <m:sSup>
                          <m:sSupPr>
                            <m:ctrlPr>
                              <a:rPr lang="en-US" altLang="zh-CN" sz="2400" i="1">
                                <a:latin typeface="Cambria Math" panose="02040503050406030204" pitchFamily="18" charset="0"/>
                                <a:ea typeface="宋体" panose="02010600030101010101" pitchFamily="2" charset="-122"/>
                              </a:rPr>
                            </m:ctrlPr>
                          </m:sSupPr>
                          <m:e>
                            <m:r>
                              <a:rPr lang="en-US" altLang="zh-CN" sz="2400">
                                <a:latin typeface="Cambria Math" panose="02040503050406030204" pitchFamily="18" charset="0"/>
                                <a:ea typeface="宋体" panose="02010600030101010101" pitchFamily="2" charset="-122"/>
                              </a:rPr>
                              <m:t>𝑥</m:t>
                            </m:r>
                          </m:e>
                          <m:sup>
                            <m:r>
                              <a:rPr lang="en-US" altLang="zh-CN" sz="2400">
                                <a:latin typeface="Cambria Math" panose="02040503050406030204" pitchFamily="18" charset="0"/>
                                <a:ea typeface="宋体" panose="02010600030101010101" pitchFamily="2" charset="-122"/>
                              </a:rPr>
                              <m:t>′</m:t>
                            </m:r>
                          </m:sup>
                        </m:sSup>
                      </m:e>
                      <m:sub>
                        <m:r>
                          <a:rPr lang="en-US" altLang="zh-CN" sz="2400">
                            <a:latin typeface="Cambria Math" panose="02040503050406030204" pitchFamily="18" charset="0"/>
                            <a:ea typeface="宋体" panose="02010600030101010101" pitchFamily="2" charset="-122"/>
                          </a:rPr>
                          <m:t>1,1</m:t>
                        </m:r>
                      </m:sub>
                    </m:sSub>
                    <m:r>
                      <a:rPr lang="en-US" altLang="zh-CN" sz="2400">
                        <a:latin typeface="Cambria Math" panose="02040503050406030204" pitchFamily="18" charset="0"/>
                        <a:ea typeface="宋体" panose="02010600030101010101" pitchFamily="2" charset="-122"/>
                      </a:rPr>
                      <m:t>;</m:t>
                    </m:r>
                    <m:sSub>
                      <m:sSubPr>
                        <m:ctrlPr>
                          <a:rPr lang="en-US" altLang="zh-CN" sz="2400" i="1">
                            <a:latin typeface="Cambria Math" panose="02040503050406030204" pitchFamily="18" charset="0"/>
                            <a:ea typeface="宋体" panose="02010600030101010101" pitchFamily="2" charset="-122"/>
                          </a:rPr>
                        </m:ctrlPr>
                      </m:sSubPr>
                      <m:e>
                        <m:sSup>
                          <m:sSupPr>
                            <m:ctrlPr>
                              <a:rPr lang="en-US" altLang="zh-CN" sz="2400" i="1">
                                <a:latin typeface="Cambria Math" panose="02040503050406030204" pitchFamily="18" charset="0"/>
                                <a:ea typeface="宋体" panose="02010600030101010101" pitchFamily="2" charset="-122"/>
                              </a:rPr>
                            </m:ctrlPr>
                          </m:sSupPr>
                          <m:e>
                            <m:r>
                              <a:rPr lang="en-US" altLang="zh-CN" sz="2400">
                                <a:latin typeface="Cambria Math" panose="02040503050406030204" pitchFamily="18" charset="0"/>
                                <a:ea typeface="宋体" panose="02010600030101010101" pitchFamily="2" charset="-122"/>
                              </a:rPr>
                              <m:t>𝑟</m:t>
                            </m:r>
                          </m:e>
                          <m:sup>
                            <m:r>
                              <a:rPr lang="en-US" altLang="zh-CN" sz="2400">
                                <a:latin typeface="Cambria Math" panose="02040503050406030204" pitchFamily="18" charset="0"/>
                                <a:ea typeface="宋体" panose="02010600030101010101" pitchFamily="2" charset="-122"/>
                              </a:rPr>
                              <m:t>′</m:t>
                            </m:r>
                          </m:sup>
                        </m:sSup>
                      </m:e>
                      <m:sub>
                        <m:r>
                          <a:rPr lang="en-US" altLang="zh-CN" sz="2400">
                            <a:latin typeface="Cambria Math" panose="02040503050406030204" pitchFamily="18" charset="0"/>
                            <a:ea typeface="宋体" panose="02010600030101010101" pitchFamily="2" charset="-122"/>
                          </a:rPr>
                          <m:t>1,1</m:t>
                        </m:r>
                      </m:sub>
                    </m:sSub>
                    <m:r>
                      <a:rPr lang="en-US" altLang="zh-CN" sz="2400">
                        <a:latin typeface="Cambria Math" panose="02040503050406030204" pitchFamily="18" charset="0"/>
                        <a:ea typeface="宋体" panose="02010600030101010101" pitchFamily="2" charset="-122"/>
                      </a:rPr>
                      <m:t>)</m:t>
                    </m:r>
                  </m:oMath>
                </a14:m>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   ②树对叶</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rPr>
                        </m:ctrlPr>
                      </m:sSubPr>
                      <m:e>
                        <m:r>
                          <a:rPr lang="en-US" altLang="zh-CN" sz="2400">
                            <a:latin typeface="Cambria Math" panose="02040503050406030204" pitchFamily="18" charset="0"/>
                            <a:ea typeface="宋体" panose="02010600030101010101" pitchFamily="2" charset="-122"/>
                          </a:rPr>
                          <m:t>𝑙</m:t>
                        </m:r>
                      </m:e>
                      <m:sub>
                        <m:r>
                          <a:rPr lang="en-US" altLang="zh-CN" sz="2400">
                            <a:latin typeface="Cambria Math" panose="02040503050406030204" pitchFamily="18" charset="0"/>
                            <a:ea typeface="宋体" panose="02010600030101010101" pitchFamily="2" charset="-122"/>
                          </a:rPr>
                          <m:t>2</m:t>
                        </m:r>
                      </m:sub>
                    </m:sSub>
                  </m:oMath>
                </a14:m>
                <a:r>
                  <a:rPr lang="zh-CN" altLang="en-US" sz="2400" dirty="0">
                    <a:latin typeface="宋体" panose="02010600030101010101" pitchFamily="2" charset="-122"/>
                    <a:ea typeface="宋体" panose="02010600030101010101" pitchFamily="2" charset="-122"/>
                  </a:rPr>
                  <a:t>和</a:t>
                </a:r>
                <a14:m>
                  <m:oMath xmlns:m="http://schemas.openxmlformats.org/officeDocument/2006/math">
                    <m:sSub>
                      <m:sSubPr>
                        <m:ctrlPr>
                          <a:rPr lang="en-US" altLang="zh-CN" sz="2400" i="1" dirty="0">
                            <a:latin typeface="Cambria Math" panose="02040503050406030204" pitchFamily="18" charset="0"/>
                            <a:ea typeface="宋体" panose="02010600030101010101" pitchFamily="2" charset="-122"/>
                          </a:rPr>
                        </m:ctrlPr>
                      </m:sSubPr>
                      <m:e>
                        <m:r>
                          <a:rPr lang="en-US" altLang="zh-CN" sz="2400" dirty="0">
                            <a:latin typeface="Cambria Math" panose="02040503050406030204" pitchFamily="18" charset="0"/>
                            <a:ea typeface="宋体" panose="02010600030101010101" pitchFamily="2" charset="-122"/>
                          </a:rPr>
                          <m:t>𝑙</m:t>
                        </m:r>
                      </m:e>
                      <m:sub>
                        <m:r>
                          <a:rPr lang="en-US" altLang="zh-CN" sz="2400" dirty="0">
                            <a:latin typeface="Cambria Math" panose="02040503050406030204" pitchFamily="18" charset="0"/>
                            <a:ea typeface="宋体" panose="02010600030101010101" pitchFamily="2" charset="-122"/>
                          </a:rPr>
                          <m:t>3</m:t>
                        </m:r>
                      </m:sub>
                    </m:sSub>
                  </m:oMath>
                </a14:m>
                <a:r>
                  <a:rPr lang="zh-CN" altLang="en-US" sz="2400" dirty="0">
                    <a:latin typeface="宋体" panose="02010600030101010101" pitchFamily="2" charset="-122"/>
                    <a:ea typeface="宋体" panose="02010600030101010101" pitchFamily="2" charset="-122"/>
                  </a:rPr>
                  <a:t>进行身份验证</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使用随机数</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rPr>
                        </m:ctrlPr>
                      </m:sSubPr>
                      <m:e>
                        <m:sSup>
                          <m:sSupPr>
                            <m:ctrlPr>
                              <a:rPr lang="en-US" altLang="zh-CN" sz="2400" i="1">
                                <a:latin typeface="Cambria Math" panose="02040503050406030204" pitchFamily="18" charset="0"/>
                                <a:ea typeface="宋体" panose="02010600030101010101" pitchFamily="2" charset="-122"/>
                              </a:rPr>
                            </m:ctrlPr>
                          </m:sSupPr>
                          <m:e>
                            <m:r>
                              <a:rPr lang="en-US" altLang="zh-CN" sz="2400">
                                <a:latin typeface="Cambria Math" panose="02040503050406030204" pitchFamily="18" charset="0"/>
                                <a:ea typeface="宋体" panose="02010600030101010101" pitchFamily="2" charset="-122"/>
                              </a:rPr>
                              <m:t>𝑟</m:t>
                            </m:r>
                          </m:e>
                          <m:sup>
                            <m:r>
                              <a:rPr lang="en-US" altLang="zh-CN" sz="2400">
                                <a:latin typeface="Cambria Math" panose="02040503050406030204" pitchFamily="18" charset="0"/>
                                <a:ea typeface="宋体" panose="02010600030101010101" pitchFamily="2" charset="-122"/>
                              </a:rPr>
                              <m:t>′</m:t>
                            </m:r>
                          </m:sup>
                        </m:sSup>
                      </m:e>
                      <m:sub>
                        <m:r>
                          <a:rPr lang="en-US" altLang="zh-CN" sz="2400">
                            <a:latin typeface="Cambria Math" panose="02040503050406030204" pitchFamily="18" charset="0"/>
                            <a:ea typeface="宋体" panose="02010600030101010101" pitchFamily="2" charset="-122"/>
                          </a:rPr>
                          <m:t>1,1</m:t>
                        </m:r>
                      </m:sub>
                    </m:sSub>
                  </m:oMath>
                </a14:m>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。叶</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rPr>
                        </m:ctrlPr>
                      </m:sSubPr>
                      <m:e>
                        <m:r>
                          <a:rPr lang="en-US" altLang="zh-CN" sz="2400">
                            <a:latin typeface="Cambria Math" panose="02040503050406030204" pitchFamily="18" charset="0"/>
                            <a:ea typeface="宋体" panose="02010600030101010101" pitchFamily="2" charset="-122"/>
                          </a:rPr>
                          <m:t>𝑙</m:t>
                        </m:r>
                      </m:e>
                      <m:sub>
                        <m:r>
                          <a:rPr lang="en-US" altLang="zh-CN" sz="2400">
                            <a:latin typeface="Cambria Math" panose="02040503050406030204" pitchFamily="18" charset="0"/>
                            <a:ea typeface="宋体" panose="02010600030101010101" pitchFamily="2" charset="-122"/>
                          </a:rPr>
                          <m:t>2</m:t>
                        </m:r>
                      </m:sub>
                    </m:sSub>
                  </m:oMath>
                </a14:m>
                <a:r>
                  <a:rPr lang="zh-CN" altLang="en-US" sz="2400" dirty="0">
                    <a:latin typeface="宋体" panose="02010600030101010101" pitchFamily="2" charset="-122"/>
                    <a:ea typeface="宋体" panose="02010600030101010101" pitchFamily="2" charset="-122"/>
                  </a:rPr>
                  <a:t>和</a:t>
                </a:r>
                <a14:m>
                  <m:oMath xmlns:m="http://schemas.openxmlformats.org/officeDocument/2006/math">
                    <m:sSub>
                      <m:sSubPr>
                        <m:ctrlPr>
                          <a:rPr lang="en-US" altLang="zh-CN" sz="2400" i="1" dirty="0">
                            <a:latin typeface="Cambria Math" panose="02040503050406030204" pitchFamily="18" charset="0"/>
                            <a:ea typeface="宋体" panose="02010600030101010101" pitchFamily="2" charset="-122"/>
                          </a:rPr>
                        </m:ctrlPr>
                      </m:sSubPr>
                      <m:e>
                        <m:r>
                          <a:rPr lang="en-US" altLang="zh-CN" sz="2400" dirty="0">
                            <a:latin typeface="Cambria Math" panose="02040503050406030204" pitchFamily="18" charset="0"/>
                            <a:ea typeface="宋体" panose="02010600030101010101" pitchFamily="2" charset="-122"/>
                          </a:rPr>
                          <m:t>𝑙</m:t>
                        </m:r>
                      </m:e>
                      <m:sub>
                        <m:r>
                          <a:rPr lang="en-US" altLang="zh-CN" sz="2400" dirty="0">
                            <a:latin typeface="Cambria Math" panose="02040503050406030204" pitchFamily="18" charset="0"/>
                            <a:ea typeface="宋体" panose="02010600030101010101" pitchFamily="2" charset="-122"/>
                          </a:rPr>
                          <m:t>3</m:t>
                        </m:r>
                      </m:sub>
                    </m:sSub>
                  </m:oMath>
                </a14:m>
                <a:r>
                  <a:rPr lang="zh-CN" altLang="en-US" sz="2400" dirty="0">
                    <a:latin typeface="宋体" panose="02010600030101010101" pitchFamily="2" charset="-122"/>
                    <a:ea typeface="宋体" panose="02010600030101010101" pitchFamily="2" charset="-122"/>
                  </a:rPr>
                  <a:t>的认证路径由</a:t>
                </a:r>
                <a14:m>
                  <m:oMath xmlns:m="http://schemas.openxmlformats.org/officeDocument/2006/math">
                    <m:r>
                      <a:rPr lang="en-US" altLang="zh-CN" sz="2400">
                        <a:latin typeface="Cambria Math" panose="02040503050406030204" pitchFamily="18" charset="0"/>
                        <a:ea typeface="宋体" panose="02010600030101010101" pitchFamily="2" charset="-122"/>
                      </a:rPr>
                      <m:t>𝑎𝑢𝑡h</m:t>
                    </m:r>
                    <m:r>
                      <a:rPr lang="en-US" altLang="zh-CN" sz="2400">
                        <a:latin typeface="Cambria Math" panose="02040503050406030204" pitchFamily="18" charset="0"/>
                        <a:ea typeface="宋体" panose="02010600030101010101" pitchFamily="2" charset="-122"/>
                      </a:rPr>
                      <m:t>=(</m:t>
                    </m:r>
                    <m:sSub>
                      <m:sSubPr>
                        <m:ctrlPr>
                          <a:rPr lang="en-US" altLang="zh-CN" sz="2400" i="1">
                            <a:latin typeface="Cambria Math" panose="02040503050406030204" pitchFamily="18" charset="0"/>
                            <a:ea typeface="宋体" panose="02010600030101010101" pitchFamily="2" charset="-122"/>
                          </a:rPr>
                        </m:ctrlPr>
                      </m:sSubPr>
                      <m:e>
                        <m:r>
                          <a:rPr lang="en-US" altLang="zh-CN" sz="2400">
                            <a:latin typeface="Cambria Math" panose="02040503050406030204" pitchFamily="18" charset="0"/>
                            <a:ea typeface="宋体" panose="02010600030101010101" pitchFamily="2" charset="-122"/>
                          </a:rPr>
                          <m:t>𝑣</m:t>
                        </m:r>
                      </m:e>
                      <m:sub>
                        <m:r>
                          <a:rPr lang="en-US" altLang="zh-CN" sz="2400" b="0" i="0" smtClean="0">
                            <a:latin typeface="Cambria Math" panose="02040503050406030204" pitchFamily="18" charset="0"/>
                            <a:ea typeface="宋体" panose="02010600030101010101" pitchFamily="2" charset="-122"/>
                          </a:rPr>
                          <m:t>1</m:t>
                        </m:r>
                        <m:r>
                          <a:rPr lang="en-US" altLang="zh-CN" sz="2400">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0</m:t>
                        </m:r>
                      </m:sub>
                    </m:sSub>
                    <m:r>
                      <a:rPr lang="en-US" altLang="zh-CN" sz="2400">
                        <a:latin typeface="Cambria Math" panose="02040503050406030204" pitchFamily="18" charset="0"/>
                        <a:ea typeface="宋体" panose="02010600030101010101" pitchFamily="2" charset="-122"/>
                      </a:rPr>
                      <m:t>,</m:t>
                    </m:r>
                    <m:sSub>
                      <m:sSubPr>
                        <m:ctrlPr>
                          <a:rPr lang="en-US" altLang="zh-CN" sz="2400" i="1">
                            <a:latin typeface="Cambria Math" panose="02040503050406030204" pitchFamily="18" charset="0"/>
                            <a:ea typeface="宋体" panose="02010600030101010101" pitchFamily="2" charset="-122"/>
                          </a:rPr>
                        </m:ctrlPr>
                      </m:sSubPr>
                      <m:e>
                        <m:r>
                          <a:rPr lang="en-US" altLang="zh-CN" sz="2400">
                            <a:latin typeface="Cambria Math" panose="02040503050406030204" pitchFamily="18" charset="0"/>
                            <a:ea typeface="宋体" panose="02010600030101010101" pitchFamily="2" charset="-122"/>
                          </a:rPr>
                          <m:t>𝑣</m:t>
                        </m:r>
                      </m:e>
                      <m:sub>
                        <m:r>
                          <a:rPr lang="en-US" altLang="zh-CN" sz="2400">
                            <a:latin typeface="Cambria Math" panose="02040503050406030204" pitchFamily="18" charset="0"/>
                            <a:ea typeface="宋体" panose="02010600030101010101" pitchFamily="2" charset="-122"/>
                          </a:rPr>
                          <m:t>2,1</m:t>
                        </m:r>
                      </m:sub>
                    </m:sSub>
                    <m:r>
                      <a:rPr lang="en-US" altLang="zh-CN" sz="2400">
                        <a:latin typeface="Cambria Math" panose="02040503050406030204" pitchFamily="18" charset="0"/>
                        <a:ea typeface="宋体" panose="02010600030101010101" pitchFamily="2" charset="-122"/>
                      </a:rPr>
                      <m:t>)</m:t>
                    </m:r>
                  </m:oMath>
                </a14:m>
                <a:r>
                  <a:rPr lang="zh-CN" altLang="en-US" sz="2400" dirty="0">
                    <a:latin typeface="宋体" panose="02010600030101010101" pitchFamily="2" charset="-122"/>
                    <a:ea typeface="宋体" panose="02010600030101010101" pitchFamily="2" charset="-122"/>
                  </a:rPr>
                  <a:t>和</a:t>
                </a:r>
                <a14:m>
                  <m:oMath xmlns:m="http://schemas.openxmlformats.org/officeDocument/2006/math">
                    <m:r>
                      <a:rPr lang="en-US" altLang="zh-CN" sz="2400" dirty="0">
                        <a:latin typeface="Cambria Math" panose="02040503050406030204" pitchFamily="18" charset="0"/>
                        <a:ea typeface="宋体" panose="02010600030101010101" pitchFamily="2" charset="-122"/>
                      </a:rPr>
                      <m:t>𝑅</m:t>
                    </m:r>
                    <m:r>
                      <a:rPr lang="en-US" altLang="zh-CN" sz="2400" dirty="0">
                        <a:latin typeface="Cambria Math" panose="02040503050406030204" pitchFamily="18" charset="0"/>
                        <a:ea typeface="宋体" panose="02010600030101010101" pitchFamily="2" charset="-122"/>
                      </a:rPr>
                      <m:t>=(</m:t>
                    </m:r>
                    <m:sSub>
                      <m:sSubPr>
                        <m:ctrlPr>
                          <a:rPr lang="en-US" altLang="zh-CN" sz="2400" i="1">
                            <a:latin typeface="Cambria Math" panose="02040503050406030204" pitchFamily="18" charset="0"/>
                            <a:ea typeface="宋体" panose="02010600030101010101" pitchFamily="2" charset="-122"/>
                          </a:rPr>
                        </m:ctrlPr>
                      </m:sSubPr>
                      <m:e>
                        <m:sSup>
                          <m:sSupPr>
                            <m:ctrlPr>
                              <a:rPr lang="en-US" altLang="zh-CN" sz="2400" i="1">
                                <a:latin typeface="Cambria Math" panose="02040503050406030204" pitchFamily="18" charset="0"/>
                                <a:ea typeface="宋体" panose="02010600030101010101" pitchFamily="2" charset="-122"/>
                              </a:rPr>
                            </m:ctrlPr>
                          </m:sSupPr>
                          <m:e>
                            <m:r>
                              <a:rPr lang="en-US" altLang="zh-CN" sz="2400">
                                <a:latin typeface="Cambria Math" panose="02040503050406030204" pitchFamily="18" charset="0"/>
                                <a:ea typeface="宋体" panose="02010600030101010101" pitchFamily="2" charset="-122"/>
                              </a:rPr>
                              <m:t>𝑟</m:t>
                            </m:r>
                          </m:e>
                          <m:sup>
                            <m:r>
                              <a:rPr lang="en-US" altLang="zh-CN" sz="2400">
                                <a:latin typeface="Cambria Math" panose="02040503050406030204" pitchFamily="18" charset="0"/>
                                <a:ea typeface="宋体" panose="02010600030101010101" pitchFamily="2" charset="-122"/>
                              </a:rPr>
                              <m:t>′</m:t>
                            </m:r>
                          </m:sup>
                        </m:sSup>
                      </m:e>
                      <m:sub>
                        <m:r>
                          <a:rPr lang="en-US" altLang="zh-CN" sz="2400">
                            <a:latin typeface="Cambria Math" panose="02040503050406030204" pitchFamily="18" charset="0"/>
                            <a:ea typeface="宋体" panose="02010600030101010101" pitchFamily="2" charset="-122"/>
                          </a:rPr>
                          <m:t>1,1</m:t>
                        </m:r>
                      </m:sub>
                    </m:sSub>
                    <m:r>
                      <a:rPr lang="en-US" altLang="zh-CN" sz="2400">
                        <a:latin typeface="Cambria Math" panose="02040503050406030204" pitchFamily="18" charset="0"/>
                        <a:ea typeface="宋体" panose="02010600030101010101" pitchFamily="2" charset="-122"/>
                      </a:rPr>
                      <m:t>,</m:t>
                    </m:r>
                    <m:sSub>
                      <m:sSubPr>
                        <m:ctrlPr>
                          <a:rPr lang="en-US" altLang="zh-CN" sz="2400" i="1" dirty="0">
                            <a:latin typeface="Cambria Math" panose="02040503050406030204" pitchFamily="18" charset="0"/>
                            <a:ea typeface="宋体" panose="02010600030101010101" pitchFamily="2" charset="-122"/>
                          </a:rPr>
                        </m:ctrlPr>
                      </m:sSubPr>
                      <m:e>
                        <m:r>
                          <a:rPr lang="en-US" altLang="zh-CN" sz="2400" dirty="0">
                            <a:latin typeface="Cambria Math" panose="02040503050406030204" pitchFamily="18" charset="0"/>
                            <a:ea typeface="宋体" panose="02010600030101010101" pitchFamily="2" charset="-122"/>
                          </a:rPr>
                          <m:t>𝑟</m:t>
                        </m:r>
                      </m:e>
                      <m:sub>
                        <m:r>
                          <a:rPr lang="en-US" altLang="zh-CN" sz="2400" dirty="0">
                            <a:latin typeface="Cambria Math" panose="02040503050406030204" pitchFamily="18" charset="0"/>
                            <a:ea typeface="宋体" panose="02010600030101010101" pitchFamily="2" charset="-122"/>
                          </a:rPr>
                          <m:t>𝜌</m:t>
                        </m:r>
                      </m:sub>
                    </m:sSub>
                    <m:r>
                      <a:rPr lang="en-US" altLang="zh-CN" sz="2400" dirty="0">
                        <a:latin typeface="Cambria Math" panose="02040503050406030204" pitchFamily="18" charset="0"/>
                        <a:ea typeface="宋体" panose="02010600030101010101" pitchFamily="2" charset="-122"/>
                      </a:rPr>
                      <m:t>)</m:t>
                    </m:r>
                  </m:oMath>
                </a14:m>
                <a:r>
                  <a:rPr lang="zh-CN" altLang="en-US" sz="2400" dirty="0">
                    <a:latin typeface="宋体" panose="02010600030101010101" pitchFamily="2" charset="-122"/>
                    <a:ea typeface="宋体" panose="02010600030101010101" pitchFamily="2" charset="-122"/>
                  </a:rPr>
                  <a:t>组成</a:t>
                </a:r>
                <a:r>
                  <a:rPr lang="zh-CN" altLang="en-US" sz="2400" dirty="0" smtClean="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01262" y="1358538"/>
                <a:ext cx="10580914" cy="4883740"/>
              </a:xfrm>
              <a:blipFill rotWithShape="1">
                <a:blip r:embed="rId1"/>
                <a:stretch>
                  <a:fillRect l="-864" t="-2122"/>
                </a:stretch>
              </a:blipFill>
            </p:spPr>
            <p:txBody>
              <a:bodyPr/>
              <a:lstStyle/>
              <a:p>
                <a:r>
                  <a:rPr lang="zh-CN" altLang="en-US">
                    <a:noFill/>
                  </a:rPr>
                  <a:t> </a:t>
                </a:r>
                <a:endParaRPr lang="zh-CN" altLang="en-US">
                  <a:noFill/>
                </a:endParaRPr>
              </a:p>
            </p:txBody>
          </p:sp>
        </mc:Fallback>
      </mc:AlternateContent>
      <p:cxnSp>
        <p:nvCxnSpPr>
          <p:cNvPr id="7" name="直接连接符 6"/>
          <p:cNvCxnSpPr/>
          <p:nvPr/>
        </p:nvCxnSpPr>
        <p:spPr>
          <a:xfrm>
            <a:off x="1186089" y="1030288"/>
            <a:ext cx="10426791" cy="0"/>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9731829" y="505744"/>
            <a:ext cx="2129245" cy="523220"/>
          </a:xfrm>
          <a:prstGeom prst="rect">
            <a:avLst/>
          </a:prstGeom>
          <a:noFill/>
        </p:spPr>
        <p:txBody>
          <a:bodyPr wrap="square" rtlCol="0">
            <a:spAutoFit/>
          </a:bodyPr>
          <a:lstStyle/>
          <a:p>
            <a:r>
              <a:rPr lang="en-US" altLang="zh-CN" sz="2800" b="1" dirty="0" smtClean="0">
                <a:latin typeface="新宋体" panose="02010609030101010101" pitchFamily="49" charset="-122"/>
                <a:ea typeface="新宋体" panose="02010609030101010101" pitchFamily="49" charset="-122"/>
              </a:rPr>
              <a:t>CAT</a:t>
            </a:r>
            <a:r>
              <a:rPr lang="zh-CN" altLang="en-US" sz="2800" b="1" dirty="0" smtClean="0">
                <a:latin typeface="新宋体" panose="02010609030101010101" pitchFamily="49" charset="-122"/>
                <a:ea typeface="新宋体" panose="02010609030101010101" pitchFamily="49" charset="-122"/>
              </a:rPr>
              <a:t>的构造</a:t>
            </a:r>
            <a:endParaRPr lang="zh-CN" altLang="en-US" sz="2800" b="1" dirty="0">
              <a:latin typeface="新宋体" panose="02010609030101010101" pitchFamily="49" charset="-122"/>
              <a:ea typeface="新宋体" panose="02010609030101010101" pitchFamily="49" charset="-122"/>
            </a:endParaRPr>
          </a:p>
        </p:txBody>
      </p:sp>
      <p:grpSp>
        <p:nvGrpSpPr>
          <p:cNvPr id="2" name="组合 1"/>
          <p:cNvGrpSpPr/>
          <p:nvPr/>
        </p:nvGrpSpPr>
        <p:grpSpPr>
          <a:xfrm>
            <a:off x="109855" y="154305"/>
            <a:ext cx="3607435" cy="873760"/>
            <a:chOff x="820" y="783"/>
            <a:chExt cx="5681" cy="1376"/>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8" name="文本框 7"/>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1186089" y="1030288"/>
            <a:ext cx="10426791" cy="0"/>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9692640" y="465218"/>
            <a:ext cx="1920240" cy="523220"/>
          </a:xfrm>
          <a:prstGeom prst="rect">
            <a:avLst/>
          </a:prstGeom>
          <a:noFill/>
        </p:spPr>
        <p:txBody>
          <a:bodyPr wrap="square" rtlCol="0">
            <a:spAutoFit/>
          </a:bodyPr>
          <a:lstStyle/>
          <a:p>
            <a:r>
              <a:rPr lang="en-US" altLang="zh-CN" sz="2800" b="1" dirty="0" smtClean="0">
                <a:latin typeface="新宋体" panose="02010609030101010101" pitchFamily="49" charset="-122"/>
                <a:ea typeface="新宋体" panose="02010609030101010101" pitchFamily="49" charset="-122"/>
              </a:rPr>
              <a:t>CAT</a:t>
            </a:r>
            <a:r>
              <a:rPr lang="zh-CN" altLang="en-US" sz="2800" b="1" dirty="0" smtClean="0">
                <a:latin typeface="新宋体" panose="02010609030101010101" pitchFamily="49" charset="-122"/>
                <a:ea typeface="新宋体" panose="02010609030101010101" pitchFamily="49" charset="-122"/>
              </a:rPr>
              <a:t>的构造</a:t>
            </a:r>
            <a:endParaRPr lang="zh-CN" altLang="en-US" sz="2800" b="1" dirty="0">
              <a:latin typeface="新宋体" panose="02010609030101010101" pitchFamily="49" charset="-122"/>
              <a:ea typeface="新宋体" panose="02010609030101010101" pitchFamily="49" charset="-122"/>
            </a:endParaRPr>
          </a:p>
        </p:txBody>
      </p:sp>
      <p:sp>
        <p:nvSpPr>
          <p:cNvPr id="2" name="内容占位符 1"/>
          <p:cNvSpPr>
            <a:spLocks noGrp="1"/>
          </p:cNvSpPr>
          <p:nvPr>
            <p:ph idx="1"/>
          </p:nvPr>
        </p:nvSpPr>
        <p:spPr>
          <a:xfrm>
            <a:off x="879638" y="1197693"/>
            <a:ext cx="1160417" cy="538752"/>
          </a:xfrm>
        </p:spPr>
        <p:txBody>
          <a:bodyPr/>
          <a:lstStyle/>
          <a:p>
            <a:pPr marL="0" indent="0">
              <a:buNone/>
            </a:pPr>
            <a:r>
              <a:rPr lang="zh-CN" altLang="en-US" dirty="0" smtClean="0"/>
              <a:t>例子</a:t>
            </a:r>
            <a:endParaRPr lang="zh-CN" altLang="en-US" dirty="0"/>
          </a:p>
        </p:txBody>
      </p:sp>
      <p:pic>
        <p:nvPicPr>
          <p:cNvPr id="3" name="图片 2"/>
          <p:cNvPicPr>
            <a:picLocks noChangeAspect="1"/>
          </p:cNvPicPr>
          <p:nvPr/>
        </p:nvPicPr>
        <p:blipFill>
          <a:blip r:embed="rId1"/>
          <a:stretch>
            <a:fillRect/>
          </a:stretch>
        </p:blipFill>
        <p:spPr>
          <a:xfrm>
            <a:off x="749009" y="1903849"/>
            <a:ext cx="10589551" cy="3969614"/>
          </a:xfrm>
          <a:prstGeom prst="rect">
            <a:avLst/>
          </a:prstGeom>
        </p:spPr>
      </p:pic>
      <p:grpSp>
        <p:nvGrpSpPr>
          <p:cNvPr id="6" name="组合 5"/>
          <p:cNvGrpSpPr/>
          <p:nvPr/>
        </p:nvGrpSpPr>
        <p:grpSpPr>
          <a:xfrm>
            <a:off x="109855" y="156210"/>
            <a:ext cx="3607435" cy="873760"/>
            <a:chOff x="820" y="783"/>
            <a:chExt cx="5681" cy="1376"/>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10" name="文本框 9"/>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718458" y="1293223"/>
                <a:ext cx="10580914" cy="4883740"/>
              </a:xfrm>
            </p:spPr>
            <p:txBody>
              <a:bodyPr>
                <a:noAutofit/>
              </a:bodyPr>
              <a:lstStyle/>
              <a:p>
                <a:r>
                  <a:rPr lang="zh-CN" altLang="en-US" sz="2400" dirty="0" smtClean="0">
                    <a:latin typeface="宋体" panose="02010600030101010101" pitchFamily="2" charset="-122"/>
                    <a:ea typeface="宋体" panose="02010600030101010101" pitchFamily="2" charset="-122"/>
                  </a:rPr>
                  <a:t>第三步（添加元素</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rPr>
                        </m:ctrlPr>
                      </m:sSubPr>
                      <m:e>
                        <m:r>
                          <a:rPr lang="en-US" altLang="zh-CN" sz="2400">
                            <a:latin typeface="Cambria Math" panose="02040503050406030204" pitchFamily="18" charset="0"/>
                            <a:ea typeface="宋体" panose="02010600030101010101" pitchFamily="2" charset="-122"/>
                          </a:rPr>
                          <m:t>𝑙</m:t>
                        </m:r>
                      </m:e>
                      <m:sub>
                        <m:r>
                          <a:rPr lang="en-US" altLang="zh-CN" sz="2400" b="0" i="0" smtClean="0">
                            <a:latin typeface="Cambria Math" panose="02040503050406030204" pitchFamily="18" charset="0"/>
                            <a:ea typeface="宋体" panose="02010600030101010101" pitchFamily="2" charset="-122"/>
                          </a:rPr>
                          <m:t>4</m:t>
                        </m:r>
                      </m:sub>
                    </m:sSub>
                  </m:oMath>
                </a14:m>
                <a:r>
                  <a:rPr lang="zh-CN" altLang="en-US" sz="2400" dirty="0">
                    <a:latin typeface="宋体" panose="02010600030101010101" pitchFamily="2" charset="-122"/>
                    <a:ea typeface="宋体" panose="02010600030101010101" pitchFamily="2" charset="-122"/>
                  </a:rPr>
                  <a:t>和</a:t>
                </a:r>
                <a14:m>
                  <m:oMath xmlns:m="http://schemas.openxmlformats.org/officeDocument/2006/math">
                    <m:sSub>
                      <m:sSubPr>
                        <m:ctrlPr>
                          <a:rPr lang="en-US" altLang="zh-CN" sz="2400" i="1" dirty="0">
                            <a:latin typeface="Cambria Math" panose="02040503050406030204" pitchFamily="18" charset="0"/>
                            <a:ea typeface="宋体" panose="02010600030101010101" pitchFamily="2" charset="-122"/>
                          </a:rPr>
                        </m:ctrlPr>
                      </m:sSubPr>
                      <m:e>
                        <m:r>
                          <a:rPr lang="en-US" altLang="zh-CN" sz="2400" dirty="0">
                            <a:latin typeface="Cambria Math" panose="02040503050406030204" pitchFamily="18" charset="0"/>
                            <a:ea typeface="宋体" panose="02010600030101010101" pitchFamily="2" charset="-122"/>
                          </a:rPr>
                          <m:t>𝑙</m:t>
                        </m:r>
                      </m:e>
                      <m:sub>
                        <m:r>
                          <a:rPr lang="en-US" altLang="zh-CN" sz="2400" b="0" i="0" dirty="0" smtClean="0">
                            <a:latin typeface="Cambria Math" panose="02040503050406030204" pitchFamily="18" charset="0"/>
                            <a:ea typeface="宋体" panose="02010600030101010101" pitchFamily="2" charset="-122"/>
                          </a:rPr>
                          <m:t>5</m:t>
                        </m:r>
                      </m:sub>
                    </m:sSub>
                  </m:oMath>
                </a14:m>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0" indent="0">
                  <a:buNone/>
                </a:pPr>
                <a:r>
                  <a:rPr lang="zh-CN" altLang="en-US" sz="2400" dirty="0" smtClean="0">
                    <a:latin typeface="宋体" panose="02010600030101010101" pitchFamily="2" charset="-122"/>
                    <a:ea typeface="宋体" panose="02010600030101010101" pitchFamily="2" charset="-122"/>
                  </a:rPr>
                  <a:t>    叶子</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rPr>
                        </m:ctrlPr>
                      </m:sSubPr>
                      <m:e>
                        <m:r>
                          <a:rPr lang="en-US" altLang="zh-CN" sz="2400">
                            <a:latin typeface="Cambria Math" panose="02040503050406030204" pitchFamily="18" charset="0"/>
                            <a:ea typeface="宋体" panose="02010600030101010101" pitchFamily="2" charset="-122"/>
                          </a:rPr>
                          <m:t>𝑙</m:t>
                        </m:r>
                      </m:e>
                      <m:sub>
                        <m:r>
                          <a:rPr lang="en-US" altLang="zh-CN" sz="2400">
                            <a:latin typeface="Cambria Math" panose="02040503050406030204" pitchFamily="18" charset="0"/>
                            <a:ea typeface="宋体" panose="02010600030101010101" pitchFamily="2" charset="-122"/>
                          </a:rPr>
                          <m:t>4</m:t>
                        </m:r>
                      </m:sub>
                    </m:sSub>
                  </m:oMath>
                </a14:m>
                <a:r>
                  <a:rPr lang="zh-CN" altLang="en-US" sz="2400" dirty="0">
                    <a:latin typeface="宋体" panose="02010600030101010101" pitchFamily="2" charset="-122"/>
                    <a:ea typeface="宋体" panose="02010600030101010101" pitchFamily="2" charset="-122"/>
                  </a:rPr>
                  <a:t>和</a:t>
                </a:r>
                <a14:m>
                  <m:oMath xmlns:m="http://schemas.openxmlformats.org/officeDocument/2006/math">
                    <m:sSub>
                      <m:sSubPr>
                        <m:ctrlPr>
                          <a:rPr lang="en-US" altLang="zh-CN" sz="2400" i="1" dirty="0">
                            <a:latin typeface="Cambria Math" panose="02040503050406030204" pitchFamily="18" charset="0"/>
                            <a:ea typeface="宋体" panose="02010600030101010101" pitchFamily="2" charset="-122"/>
                          </a:rPr>
                        </m:ctrlPr>
                      </m:sSubPr>
                      <m:e>
                        <m:r>
                          <a:rPr lang="en-US" altLang="zh-CN" sz="2400" dirty="0">
                            <a:latin typeface="Cambria Math" panose="02040503050406030204" pitchFamily="18" charset="0"/>
                            <a:ea typeface="宋体" panose="02010600030101010101" pitchFamily="2" charset="-122"/>
                          </a:rPr>
                          <m:t>𝑙</m:t>
                        </m:r>
                      </m:e>
                      <m:sub>
                        <m:r>
                          <a:rPr lang="en-US" altLang="zh-CN" sz="2400" dirty="0">
                            <a:latin typeface="Cambria Math" panose="02040503050406030204" pitchFamily="18" charset="0"/>
                            <a:ea typeface="宋体" panose="02010600030101010101" pitchFamily="2" charset="-122"/>
                          </a:rPr>
                          <m:t>5</m:t>
                        </m:r>
                      </m:sub>
                    </m:sSub>
                  </m:oMath>
                </a14:m>
                <a:r>
                  <a:rPr lang="zh-CN" altLang="en-US" sz="2400" dirty="0" smtClean="0">
                    <a:latin typeface="宋体" panose="02010600030101010101" pitchFamily="2" charset="-122"/>
                    <a:ea typeface="宋体" panose="02010600030101010101" pitchFamily="2" charset="-122"/>
                  </a:rPr>
                  <a:t>进行</a:t>
                </a:r>
                <a:r>
                  <a:rPr lang="zh-CN" altLang="en-US" sz="2400" dirty="0">
                    <a:latin typeface="宋体" panose="02010600030101010101" pitchFamily="2" charset="-122"/>
                    <a:ea typeface="宋体" panose="02010600030101010101" pitchFamily="2" charset="-122"/>
                  </a:rPr>
                  <a:t>身份验证</a:t>
                </a:r>
                <a:r>
                  <a:rPr lang="zh-CN" altLang="en-US" sz="2400" dirty="0" smtClean="0">
                    <a:latin typeface="宋体" panose="02010600030101010101" pitchFamily="2" charset="-122"/>
                    <a:ea typeface="宋体" panose="02010600030101010101" pitchFamily="2" charset="-122"/>
                  </a:rPr>
                  <a:t>，需要生成</a:t>
                </a:r>
                <a:r>
                  <a:rPr lang="zh-CN" altLang="en-US" sz="2400" dirty="0">
                    <a:latin typeface="宋体" panose="02010600030101010101" pitchFamily="2" charset="-122"/>
                    <a:ea typeface="宋体" panose="02010600030101010101" pitchFamily="2" charset="-122"/>
                  </a:rPr>
                  <a:t>相应身份验证路径所需的右子树骨架。 </a:t>
                </a:r>
                <a:endParaRPr lang="en-US" altLang="zh-CN" sz="2400" dirty="0" smtClean="0">
                  <a:latin typeface="宋体" panose="02010600030101010101" pitchFamily="2" charset="-122"/>
                  <a:ea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rPr>
                  <a:t> </a:t>
                </a:r>
                <a:r>
                  <a:rPr lang="en-US" altLang="zh-CN" sz="2400" dirty="0" smtClean="0">
                    <a:latin typeface="宋体" panose="02010600030101010101" pitchFamily="2" charset="-122"/>
                    <a:ea typeface="宋体" panose="02010600030101010101" pitchFamily="2" charset="-122"/>
                  </a:rPr>
                  <a:t>   ①</a:t>
                </a:r>
                <a:r>
                  <a:rPr lang="zh-CN" altLang="en-US" sz="2400" dirty="0" smtClean="0">
                    <a:latin typeface="宋体" panose="02010600030101010101" pitchFamily="2" charset="-122"/>
                    <a:ea typeface="宋体" panose="02010600030101010101" pitchFamily="2" charset="-122"/>
                  </a:rPr>
                  <a:t>计算</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rPr>
                        </m:ctrlPr>
                      </m:sSubPr>
                      <m:e>
                        <m:r>
                          <a:rPr lang="en-US" altLang="zh-CN" sz="2400" i="1">
                            <a:latin typeface="Cambria Math" panose="02040503050406030204" pitchFamily="18" charset="0"/>
                            <a:ea typeface="宋体" panose="02010600030101010101" pitchFamily="2" charset="-122"/>
                          </a:rPr>
                          <m:t>𝑣</m:t>
                        </m:r>
                      </m:e>
                      <m:sub>
                        <m:r>
                          <a:rPr lang="en-US" altLang="zh-CN" sz="2400" b="0" i="1" smtClean="0">
                            <a:latin typeface="Cambria Math" panose="02040503050406030204" pitchFamily="18" charset="0"/>
                            <a:ea typeface="宋体" panose="02010600030101010101" pitchFamily="2" charset="-122"/>
                          </a:rPr>
                          <m:t>1</m:t>
                        </m:r>
                        <m:r>
                          <a:rPr lang="en-US" altLang="zh-CN" sz="2400" i="1">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2</m:t>
                        </m:r>
                      </m:sub>
                    </m:sSub>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𝐻</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𝑙</m:t>
                        </m:r>
                      </m:e>
                      <m:sub>
                        <m:r>
                          <a:rPr lang="en-US" altLang="zh-CN" sz="2400" b="0" i="1" smtClean="0">
                            <a:latin typeface="Cambria Math" panose="02040503050406030204" pitchFamily="18" charset="0"/>
                            <a:ea typeface="Cambria Math" panose="02040503050406030204" pitchFamily="18" charset="0"/>
                          </a:rPr>
                          <m:t>4</m:t>
                        </m:r>
                      </m:sub>
                    </m:sSub>
                    <m:r>
                      <a:rPr lang="en-US" altLang="zh-CN" sz="2400" i="1">
                        <a:latin typeface="Cambria Math" panose="02040503050406030204" pitchFamily="18" charset="0"/>
                        <a:ea typeface="Cambria Math" panose="02040503050406030204" pitchFamily="18" charset="0"/>
                      </a:rPr>
                      <m:t>|</m:t>
                    </m:r>
                    <m:d>
                      <m:dPr>
                        <m:begChr m:val="|"/>
                        <m:ctrlPr>
                          <a:rPr lang="en-US" altLang="zh-CN" sz="2400" i="1">
                            <a:latin typeface="Cambria Math" panose="02040503050406030204" pitchFamily="18" charset="0"/>
                            <a:ea typeface="Cambria Math" panose="02040503050406030204" pitchFamily="18" charset="0"/>
                          </a:rPr>
                        </m:ctrlPr>
                      </m:dPr>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𝑙</m:t>
                            </m:r>
                          </m:e>
                          <m:sub>
                            <m:r>
                              <a:rPr lang="en-US" altLang="zh-CN" sz="2400" b="0" i="1" smtClean="0">
                                <a:latin typeface="Cambria Math" panose="02040503050406030204" pitchFamily="18" charset="0"/>
                                <a:ea typeface="Cambria Math" panose="02040503050406030204" pitchFamily="18" charset="0"/>
                              </a:rPr>
                              <m:t>5</m:t>
                            </m:r>
                          </m:sub>
                        </m:sSub>
                      </m:e>
                    </m:d>
                  </m:oMath>
                </a14:m>
                <a:r>
                  <a:rPr lang="zh-CN" altLang="en-US" sz="2400" dirty="0" smtClean="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选择两个随机</a:t>
                </a:r>
                <a:r>
                  <a:rPr lang="zh-CN" altLang="en-US" sz="2400" dirty="0" smtClean="0">
                    <a:latin typeface="宋体" panose="02010600030101010101" pitchFamily="2" charset="-122"/>
                    <a:ea typeface="宋体" panose="02010600030101010101" pitchFamily="2" charset="-122"/>
                  </a:rPr>
                  <a:t>值</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rPr>
                        </m:ctrlPr>
                      </m:sSubPr>
                      <m:e>
                        <m:r>
                          <a:rPr lang="en-US" altLang="zh-CN" sz="2400" i="1">
                            <a:latin typeface="Cambria Math" panose="02040503050406030204" pitchFamily="18" charset="0"/>
                            <a:ea typeface="宋体" panose="02010600030101010101" pitchFamily="2" charset="-122"/>
                          </a:rPr>
                          <m:t>𝑥</m:t>
                        </m:r>
                      </m:e>
                      <m:sub>
                        <m:r>
                          <a:rPr lang="en-US" altLang="zh-CN" sz="2400" i="1">
                            <a:latin typeface="Cambria Math" panose="02040503050406030204" pitchFamily="18" charset="0"/>
                            <a:ea typeface="宋体" panose="02010600030101010101" pitchFamily="2" charset="-122"/>
                          </a:rPr>
                          <m:t>1,</m:t>
                        </m:r>
                        <m:r>
                          <a:rPr lang="en-US" altLang="zh-CN" sz="2400" b="0" i="1" smtClean="0">
                            <a:latin typeface="Cambria Math" panose="02040503050406030204" pitchFamily="18" charset="0"/>
                            <a:ea typeface="宋体" panose="02010600030101010101" pitchFamily="2" charset="-122"/>
                          </a:rPr>
                          <m:t>3</m:t>
                        </m:r>
                      </m:sub>
                    </m:sSub>
                    <m:r>
                      <a:rPr lang="en-US" altLang="zh-CN" sz="2400" i="1">
                        <a:latin typeface="Cambria Math" panose="02040503050406030204" pitchFamily="18" charset="0"/>
                        <a:ea typeface="宋体" panose="02010600030101010101" pitchFamily="2" charset="-122"/>
                      </a:rPr>
                      <m:t>,</m:t>
                    </m:r>
                    <m:sSub>
                      <m:sSubPr>
                        <m:ctrlPr>
                          <a:rPr lang="en-US" altLang="zh-CN" sz="2400" i="1">
                            <a:latin typeface="Cambria Math" panose="02040503050406030204" pitchFamily="18" charset="0"/>
                            <a:ea typeface="宋体" panose="02010600030101010101" pitchFamily="2" charset="-122"/>
                          </a:rPr>
                        </m:ctrlPr>
                      </m:sSubPr>
                      <m:e>
                        <m:r>
                          <a:rPr lang="en-US" altLang="zh-CN" sz="2400" i="1">
                            <a:latin typeface="Cambria Math" panose="02040503050406030204" pitchFamily="18" charset="0"/>
                            <a:ea typeface="宋体" panose="02010600030101010101" pitchFamily="2" charset="-122"/>
                          </a:rPr>
                          <m:t>𝑟</m:t>
                        </m:r>
                      </m:e>
                      <m:sub>
                        <m:r>
                          <a:rPr lang="en-US" altLang="zh-CN" sz="2400" i="1">
                            <a:latin typeface="Cambria Math" panose="02040503050406030204" pitchFamily="18" charset="0"/>
                            <a:ea typeface="宋体" panose="02010600030101010101" pitchFamily="2" charset="-122"/>
                          </a:rPr>
                          <m:t>1,</m:t>
                        </m:r>
                        <m:r>
                          <a:rPr lang="en-US" altLang="zh-CN" sz="2400" b="0" i="1" smtClean="0">
                            <a:latin typeface="Cambria Math" panose="02040503050406030204" pitchFamily="18" charset="0"/>
                            <a:ea typeface="宋体" panose="02010600030101010101" pitchFamily="2" charset="-122"/>
                          </a:rPr>
                          <m:t>3</m:t>
                        </m:r>
                      </m:sub>
                    </m:sSub>
                  </m:oMath>
                </a14:m>
                <a:r>
                  <a:rPr lang="zh-CN" altLang="en-US" sz="2400" dirty="0" smtClean="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并</a:t>
                </a:r>
                <a:r>
                  <a:rPr lang="zh-CN" altLang="en-US" sz="2400" dirty="0" smtClean="0">
                    <a:latin typeface="宋体" panose="02010600030101010101" pitchFamily="2" charset="-122"/>
                    <a:ea typeface="宋体" panose="02010600030101010101" pitchFamily="2" charset="-122"/>
                  </a:rPr>
                  <a:t>设置</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rPr>
                        </m:ctrlPr>
                      </m:sSubPr>
                      <m:e>
                        <m:r>
                          <a:rPr lang="en-US" altLang="zh-CN" sz="2400" i="1">
                            <a:latin typeface="Cambria Math" panose="02040503050406030204" pitchFamily="18" charset="0"/>
                            <a:ea typeface="宋体" panose="02010600030101010101" pitchFamily="2" charset="-122"/>
                          </a:rPr>
                          <m:t>𝑣</m:t>
                        </m:r>
                      </m:e>
                      <m:sub>
                        <m:r>
                          <a:rPr lang="en-US" altLang="zh-CN" sz="2400" i="1">
                            <a:latin typeface="Cambria Math" panose="02040503050406030204" pitchFamily="18" charset="0"/>
                            <a:ea typeface="宋体" panose="02010600030101010101" pitchFamily="2" charset="-122"/>
                          </a:rPr>
                          <m:t>1,</m:t>
                        </m:r>
                        <m:r>
                          <a:rPr lang="en-US" altLang="zh-CN" sz="2400" b="0" i="1" smtClean="0">
                            <a:latin typeface="Cambria Math" panose="02040503050406030204" pitchFamily="18" charset="0"/>
                            <a:ea typeface="宋体" panose="02010600030101010101" pitchFamily="2" charset="-122"/>
                          </a:rPr>
                          <m:t>3</m:t>
                        </m:r>
                      </m:sub>
                    </m:sSub>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𝐶h</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𝑥</m:t>
                        </m:r>
                      </m:e>
                      <m:sub>
                        <m:r>
                          <a:rPr lang="en-US" altLang="zh-CN" sz="2400" i="1">
                            <a:latin typeface="Cambria Math" panose="02040503050406030204" pitchFamily="18" charset="0"/>
                            <a:ea typeface="Cambria Math" panose="02040503050406030204" pitchFamily="18" charset="0"/>
                          </a:rPr>
                          <m:t>1,</m:t>
                        </m:r>
                        <m:r>
                          <a:rPr lang="en-US" altLang="zh-CN" sz="2400" b="0" i="1" smtClean="0">
                            <a:latin typeface="Cambria Math" panose="02040503050406030204" pitchFamily="18" charset="0"/>
                            <a:ea typeface="Cambria Math" panose="02040503050406030204" pitchFamily="18" charset="0"/>
                          </a:rPr>
                          <m:t>3</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𝑟</m:t>
                        </m:r>
                      </m:e>
                      <m:sub>
                        <m:r>
                          <a:rPr lang="en-US" altLang="zh-CN" sz="2400" i="1">
                            <a:latin typeface="Cambria Math" panose="02040503050406030204" pitchFamily="18" charset="0"/>
                            <a:ea typeface="Cambria Math" panose="02040503050406030204" pitchFamily="18" charset="0"/>
                          </a:rPr>
                          <m:t>1,</m:t>
                        </m:r>
                        <m:r>
                          <a:rPr lang="en-US" altLang="zh-CN" sz="2400" b="0" i="1" smtClean="0">
                            <a:latin typeface="Cambria Math" panose="02040503050406030204" pitchFamily="18" charset="0"/>
                            <a:ea typeface="Cambria Math" panose="02040503050406030204" pitchFamily="18" charset="0"/>
                          </a:rPr>
                          <m:t>3</m:t>
                        </m:r>
                      </m:sub>
                    </m:sSub>
                    <m:r>
                      <a:rPr lang="en-US" altLang="zh-CN" sz="2400" i="1">
                        <a:latin typeface="Cambria Math" panose="02040503050406030204" pitchFamily="18" charset="0"/>
                        <a:ea typeface="Cambria Math" panose="02040503050406030204" pitchFamily="18" charset="0"/>
                      </a:rPr>
                      <m:t>)</m:t>
                    </m:r>
                  </m:oMath>
                </a14:m>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marL="0" indent="0">
                  <a:buNone/>
                </a:pPr>
                <a:r>
                  <a:rPr lang="zh-CN" altLang="en-US" sz="2400" dirty="0" smtClean="0">
                    <a:latin typeface="宋体" panose="02010600030101010101" pitchFamily="2" charset="-122"/>
                    <a:ea typeface="宋体" panose="02010600030101010101" pitchFamily="2" charset="-122"/>
                  </a:rPr>
                  <a:t>    ②将</a:t>
                </a:r>
                <a:r>
                  <a:rPr lang="zh-CN" altLang="en-US" sz="2400" dirty="0">
                    <a:latin typeface="宋体" panose="02010600030101010101" pitchFamily="2" charset="-122"/>
                    <a:ea typeface="宋体" panose="02010600030101010101" pitchFamily="2" charset="-122"/>
                  </a:rPr>
                  <a:t>陷阱</a:t>
                </a:r>
                <a:r>
                  <a:rPr lang="zh-CN" altLang="en-US" sz="2400" dirty="0" smtClean="0">
                    <a:latin typeface="宋体" panose="02010600030101010101" pitchFamily="2" charset="-122"/>
                    <a:ea typeface="宋体" panose="02010600030101010101" pitchFamily="2" charset="-122"/>
                  </a:rPr>
                  <a:t>门</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𝑐𝑠𝑘</m:t>
                    </m:r>
                  </m:oMath>
                </a14:m>
                <a:r>
                  <a:rPr lang="zh-CN" altLang="en-US" sz="2400" dirty="0" smtClean="0">
                    <a:latin typeface="宋体" panose="02010600030101010101" pitchFamily="2" charset="-122"/>
                    <a:ea typeface="宋体" panose="02010600030101010101" pitchFamily="2" charset="-122"/>
                  </a:rPr>
                  <a:t>应用</a:t>
                </a:r>
                <a:r>
                  <a:rPr lang="zh-CN" altLang="en-US" sz="2400" dirty="0">
                    <a:latin typeface="宋体" panose="02010600030101010101" pitchFamily="2" charset="-122"/>
                    <a:ea typeface="宋体" panose="02010600030101010101" pitchFamily="2" charset="-122"/>
                  </a:rPr>
                  <a:t>于节点</a:t>
                </a:r>
                <a14:m>
                  <m:oMath xmlns:m="http://schemas.openxmlformats.org/officeDocument/2006/math">
                    <m:sSub>
                      <m:sSubPr>
                        <m:ctrlPr>
                          <a:rPr lang="en-US" altLang="zh-CN" sz="2400" i="1" dirty="0" smtClean="0">
                            <a:latin typeface="Cambria Math" panose="02040503050406030204" pitchFamily="18" charset="0"/>
                            <a:ea typeface="宋体" panose="02010600030101010101" pitchFamily="2" charset="-122"/>
                          </a:rPr>
                        </m:ctrlPr>
                      </m:sSubPr>
                      <m:e>
                        <m:r>
                          <a:rPr lang="en-US" altLang="zh-CN" sz="2400" i="1" dirty="0">
                            <a:latin typeface="Cambria Math" panose="02040503050406030204" pitchFamily="18" charset="0"/>
                            <a:ea typeface="宋体" panose="02010600030101010101" pitchFamily="2" charset="-122"/>
                          </a:rPr>
                          <m:t>𝑣</m:t>
                        </m:r>
                      </m:e>
                      <m:sub>
                        <m:r>
                          <a:rPr lang="en-US" altLang="zh-CN" sz="2400" i="1" dirty="0">
                            <a:latin typeface="Cambria Math" panose="02040503050406030204" pitchFamily="18" charset="0"/>
                            <a:ea typeface="宋体" panose="02010600030101010101" pitchFamily="2" charset="-122"/>
                          </a:rPr>
                          <m:t>2</m:t>
                        </m:r>
                        <m:r>
                          <a:rPr lang="en-US" altLang="zh-CN" sz="2400" b="0" i="1" dirty="0" smtClean="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1</m:t>
                        </m:r>
                      </m:sub>
                    </m:sSub>
                  </m:oMath>
                </a14:m>
                <a:r>
                  <a:rPr lang="zh-CN" altLang="en-US" sz="2400" dirty="0" smtClean="0">
                    <a:latin typeface="宋体" panose="02010600030101010101" pitchFamily="2" charset="-122"/>
                    <a:ea typeface="宋体" panose="02010600030101010101" pitchFamily="2" charset="-122"/>
                  </a:rPr>
                  <a:t>中</a:t>
                </a:r>
                <a:r>
                  <a:rPr lang="zh-CN" altLang="en-US" sz="2400" dirty="0">
                    <a:latin typeface="宋体" panose="02010600030101010101" pitchFamily="2" charset="-122"/>
                    <a:ea typeface="宋体" panose="02010600030101010101" pitchFamily="2" charset="-122"/>
                  </a:rPr>
                  <a:t>使用的变色龙散列</a:t>
                </a:r>
                <a:r>
                  <a:rPr lang="zh-CN" altLang="en-US" sz="2400" dirty="0" smtClean="0">
                    <a:latin typeface="宋体" panose="02010600030101010101" pitchFamily="2" charset="-122"/>
                    <a:ea typeface="宋体" panose="02010600030101010101" pitchFamily="2" charset="-122"/>
                  </a:rPr>
                  <a:t>函数</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rPr>
                        </m:ctrlPr>
                      </m:sSubPr>
                      <m:e>
                        <m:r>
                          <a:rPr lang="en-US" altLang="zh-CN" sz="2400">
                            <a:latin typeface="Cambria Math" panose="02040503050406030204" pitchFamily="18" charset="0"/>
                            <a:ea typeface="宋体" panose="02010600030101010101" pitchFamily="2" charset="-122"/>
                          </a:rPr>
                          <m:t>𝑣</m:t>
                        </m:r>
                      </m:e>
                      <m:sub>
                        <m:r>
                          <a:rPr lang="en-US" altLang="zh-CN" sz="2400" b="0" i="0" smtClean="0">
                            <a:latin typeface="Cambria Math" panose="02040503050406030204" pitchFamily="18" charset="0"/>
                            <a:ea typeface="宋体" panose="02010600030101010101" pitchFamily="2" charset="-122"/>
                          </a:rPr>
                          <m:t>2</m:t>
                        </m:r>
                        <m:r>
                          <a:rPr lang="en-US" altLang="zh-CN" sz="2400">
                            <a:latin typeface="Cambria Math" panose="02040503050406030204" pitchFamily="18" charset="0"/>
                            <a:ea typeface="宋体" panose="02010600030101010101" pitchFamily="2" charset="-122"/>
                          </a:rPr>
                          <m:t>,1</m:t>
                        </m:r>
                      </m:sub>
                    </m:sSub>
                    <m:r>
                      <a:rPr lang="en-US" altLang="zh-CN" sz="2400">
                        <a:latin typeface="Cambria Math" panose="02040503050406030204" pitchFamily="18" charset="0"/>
                        <a:ea typeface="宋体" panose="02010600030101010101" pitchFamily="2" charset="-122"/>
                      </a:rPr>
                      <m:t>=</m:t>
                    </m:r>
                    <m:r>
                      <a:rPr lang="en-US" altLang="zh-CN" sz="2400">
                        <a:latin typeface="Cambria Math" panose="02040503050406030204" pitchFamily="18" charset="0"/>
                        <a:ea typeface="宋体" panose="02010600030101010101" pitchFamily="2" charset="-122"/>
                      </a:rPr>
                      <m:t>𝐶h</m:t>
                    </m:r>
                    <m:d>
                      <m:dPr>
                        <m:ctrlPr>
                          <a:rPr lang="en-US" altLang="zh-CN" sz="2400" i="1">
                            <a:latin typeface="Cambria Math" panose="02040503050406030204" pitchFamily="18" charset="0"/>
                            <a:ea typeface="宋体" panose="02010600030101010101" pitchFamily="2" charset="-122"/>
                          </a:rPr>
                        </m:ctrlPr>
                      </m:dPr>
                      <m:e>
                        <m:sSub>
                          <m:sSubPr>
                            <m:ctrlPr>
                              <a:rPr lang="en-US" altLang="zh-CN" sz="2400" i="1">
                                <a:latin typeface="Cambria Math" panose="02040503050406030204" pitchFamily="18" charset="0"/>
                                <a:ea typeface="宋体" panose="02010600030101010101" pitchFamily="2" charset="-122"/>
                              </a:rPr>
                            </m:ctrlPr>
                          </m:sSubPr>
                          <m:e>
                            <m:r>
                              <a:rPr lang="en-US" altLang="zh-CN" sz="2400">
                                <a:latin typeface="Cambria Math" panose="02040503050406030204" pitchFamily="18" charset="0"/>
                                <a:ea typeface="宋体" panose="02010600030101010101" pitchFamily="2" charset="-122"/>
                              </a:rPr>
                              <m:t>𝑥</m:t>
                            </m:r>
                          </m:e>
                          <m:sub>
                            <m:r>
                              <a:rPr lang="en-US" altLang="zh-CN" sz="2400" b="0" i="0" smtClean="0">
                                <a:latin typeface="Cambria Math" panose="02040503050406030204" pitchFamily="18" charset="0"/>
                                <a:ea typeface="宋体" panose="02010600030101010101" pitchFamily="2" charset="-122"/>
                              </a:rPr>
                              <m:t>2</m:t>
                            </m:r>
                            <m:r>
                              <a:rPr lang="en-US" altLang="zh-CN" sz="2400">
                                <a:latin typeface="Cambria Math" panose="02040503050406030204" pitchFamily="18" charset="0"/>
                                <a:ea typeface="宋体" panose="02010600030101010101" pitchFamily="2" charset="-122"/>
                              </a:rPr>
                              <m:t>,1</m:t>
                            </m:r>
                          </m:sub>
                        </m:sSub>
                        <m:r>
                          <a:rPr lang="en-US" altLang="zh-CN" sz="2400">
                            <a:latin typeface="Cambria Math" panose="02040503050406030204" pitchFamily="18" charset="0"/>
                            <a:ea typeface="宋体" panose="02010600030101010101" pitchFamily="2" charset="-122"/>
                          </a:rPr>
                          <m:t>;</m:t>
                        </m:r>
                        <m:sSub>
                          <m:sSubPr>
                            <m:ctrlPr>
                              <a:rPr lang="en-US" altLang="zh-CN" sz="2400" i="1">
                                <a:latin typeface="Cambria Math" panose="02040503050406030204" pitchFamily="18" charset="0"/>
                                <a:ea typeface="宋体" panose="02010600030101010101" pitchFamily="2" charset="-122"/>
                              </a:rPr>
                            </m:ctrlPr>
                          </m:sSubPr>
                          <m:e>
                            <m:r>
                              <a:rPr lang="en-US" altLang="zh-CN" sz="2400">
                                <a:latin typeface="Cambria Math" panose="02040503050406030204" pitchFamily="18" charset="0"/>
                                <a:ea typeface="宋体" panose="02010600030101010101" pitchFamily="2" charset="-122"/>
                              </a:rPr>
                              <m:t>𝑟</m:t>
                            </m:r>
                          </m:e>
                          <m:sub>
                            <m:r>
                              <a:rPr lang="en-US" altLang="zh-CN" sz="2400" b="0" i="0" smtClean="0">
                                <a:latin typeface="Cambria Math" panose="02040503050406030204" pitchFamily="18" charset="0"/>
                                <a:ea typeface="宋体" panose="02010600030101010101" pitchFamily="2" charset="-122"/>
                              </a:rPr>
                              <m:t>2</m:t>
                            </m:r>
                            <m:r>
                              <a:rPr lang="en-US" altLang="zh-CN" sz="2400">
                                <a:latin typeface="Cambria Math" panose="02040503050406030204" pitchFamily="18" charset="0"/>
                                <a:ea typeface="宋体" panose="02010600030101010101" pitchFamily="2" charset="-122"/>
                              </a:rPr>
                              <m:t>,1</m:t>
                            </m:r>
                          </m:sub>
                        </m:sSub>
                      </m:e>
                    </m:d>
                  </m:oMath>
                </a14:m>
                <a:r>
                  <a:rPr lang="zh-CN" altLang="en-US" sz="2400" dirty="0" smtClean="0">
                    <a:latin typeface="宋体" panose="02010600030101010101" pitchFamily="2" charset="-122"/>
                    <a:ea typeface="宋体" panose="02010600030101010101" pitchFamily="2" charset="-122"/>
                  </a:rPr>
                  <a:t>，即设置</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rPr>
                        </m:ctrlPr>
                      </m:sSubPr>
                      <m:e>
                        <m:sSup>
                          <m:sSupPr>
                            <m:ctrlPr>
                              <a:rPr lang="en-US" altLang="zh-CN" sz="2400" i="1">
                                <a:latin typeface="Cambria Math" panose="02040503050406030204" pitchFamily="18" charset="0"/>
                                <a:ea typeface="宋体" panose="02010600030101010101" pitchFamily="2" charset="-122"/>
                              </a:rPr>
                            </m:ctrlPr>
                          </m:sSupPr>
                          <m:e>
                            <m:r>
                              <a:rPr lang="en-US" altLang="zh-CN" sz="2400">
                                <a:latin typeface="Cambria Math" panose="02040503050406030204" pitchFamily="18" charset="0"/>
                                <a:ea typeface="宋体" panose="02010600030101010101" pitchFamily="2" charset="-122"/>
                              </a:rPr>
                              <m:t>𝑥</m:t>
                            </m:r>
                          </m:e>
                          <m:sup>
                            <m:r>
                              <a:rPr lang="en-US" altLang="zh-CN" sz="2400">
                                <a:latin typeface="Cambria Math" panose="02040503050406030204" pitchFamily="18" charset="0"/>
                                <a:ea typeface="宋体" panose="02010600030101010101" pitchFamily="2" charset="-122"/>
                              </a:rPr>
                              <m:t>′</m:t>
                            </m:r>
                          </m:sup>
                        </m:sSup>
                      </m:e>
                      <m:sub>
                        <m:r>
                          <a:rPr lang="en-US" altLang="zh-CN" sz="2400" b="0" i="0" smtClean="0">
                            <a:latin typeface="Cambria Math" panose="02040503050406030204" pitchFamily="18" charset="0"/>
                            <a:ea typeface="宋体" panose="02010600030101010101" pitchFamily="2" charset="-122"/>
                          </a:rPr>
                          <m:t>2</m:t>
                        </m:r>
                        <m:r>
                          <a:rPr lang="en-US" altLang="zh-CN" sz="2400">
                            <a:latin typeface="Cambria Math" panose="02040503050406030204" pitchFamily="18" charset="0"/>
                            <a:ea typeface="宋体" panose="02010600030101010101" pitchFamily="2" charset="-122"/>
                          </a:rPr>
                          <m:t>,1</m:t>
                        </m:r>
                      </m:sub>
                    </m:sSub>
                    <m:r>
                      <a:rPr lang="en-US" altLang="zh-CN" sz="2400">
                        <a:latin typeface="Cambria Math" panose="02040503050406030204" pitchFamily="18" charset="0"/>
                        <a:ea typeface="宋体" panose="02010600030101010101" pitchFamily="2" charset="-122"/>
                      </a:rPr>
                      <m:t>←(</m:t>
                    </m:r>
                    <m:sSub>
                      <m:sSubPr>
                        <m:ctrlPr>
                          <a:rPr lang="en-US" altLang="zh-CN" sz="2400" i="1" dirty="0" smtClean="0">
                            <a:latin typeface="Cambria Math" panose="02040503050406030204" pitchFamily="18" charset="0"/>
                            <a:ea typeface="宋体" panose="02010600030101010101" pitchFamily="2" charset="-122"/>
                          </a:rPr>
                        </m:ctrlPr>
                      </m:sSubPr>
                      <m:e>
                        <m:r>
                          <a:rPr lang="en-US" altLang="zh-CN" sz="2400" b="0" i="1" dirty="0" smtClean="0">
                            <a:latin typeface="Cambria Math" panose="02040503050406030204" pitchFamily="18" charset="0"/>
                            <a:ea typeface="宋体" panose="02010600030101010101" pitchFamily="2" charset="-122"/>
                          </a:rPr>
                          <m:t>𝑣</m:t>
                        </m:r>
                      </m:e>
                      <m:sub>
                        <m:r>
                          <a:rPr lang="en-US" altLang="zh-CN" sz="2400" b="0" i="1" dirty="0" smtClean="0">
                            <a:latin typeface="Cambria Math" panose="02040503050406030204" pitchFamily="18" charset="0"/>
                            <a:ea typeface="宋体" panose="02010600030101010101" pitchFamily="2" charset="-122"/>
                          </a:rPr>
                          <m:t>1,2</m:t>
                        </m:r>
                      </m:sub>
                    </m:sSub>
                    <m:r>
                      <a:rPr lang="en-US" altLang="zh-CN" sz="2400">
                        <a:latin typeface="Cambria Math" panose="02040503050406030204" pitchFamily="18" charset="0"/>
                        <a:ea typeface="宋体" panose="02010600030101010101" pitchFamily="2" charset="-122"/>
                      </a:rPr>
                      <m:t>||</m:t>
                    </m:r>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𝑣</m:t>
                        </m:r>
                      </m:e>
                      <m:sub>
                        <m:r>
                          <a:rPr lang="en-US" altLang="zh-CN" sz="2400" b="0" i="1" smtClean="0">
                            <a:latin typeface="Cambria Math" panose="02040503050406030204" pitchFamily="18" charset="0"/>
                            <a:ea typeface="宋体" panose="02010600030101010101" pitchFamily="2" charset="-122"/>
                          </a:rPr>
                          <m:t>1,3</m:t>
                        </m:r>
                      </m:sub>
                    </m:sSub>
                    <m:r>
                      <a:rPr lang="en-US" altLang="zh-CN" sz="2400">
                        <a:latin typeface="Cambria Math" panose="02040503050406030204" pitchFamily="18" charset="0"/>
                        <a:ea typeface="宋体" panose="02010600030101010101" pitchFamily="2" charset="-122"/>
                      </a:rPr>
                      <m:t>)</m:t>
                    </m:r>
                  </m:oMath>
                </a14:m>
                <a:r>
                  <a:rPr lang="en-US" altLang="zh-CN" sz="2400" dirty="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计算</a:t>
                </a:r>
                <a14:m>
                  <m:oMath xmlns:m="http://schemas.openxmlformats.org/officeDocument/2006/math">
                    <m:sSub>
                      <m:sSubPr>
                        <m:ctrlPr>
                          <a:rPr lang="en-US" altLang="zh-CN" sz="2400" i="1" dirty="0">
                            <a:latin typeface="Cambria Math" panose="02040503050406030204" pitchFamily="18" charset="0"/>
                            <a:ea typeface="宋体" panose="02010600030101010101" pitchFamily="2" charset="-122"/>
                          </a:rPr>
                        </m:ctrlPr>
                      </m:sSubPr>
                      <m:e>
                        <m:sSup>
                          <m:sSupPr>
                            <m:ctrlPr>
                              <a:rPr lang="en-US" altLang="zh-CN" sz="2400" i="1" dirty="0">
                                <a:latin typeface="Cambria Math" panose="02040503050406030204" pitchFamily="18" charset="0"/>
                                <a:ea typeface="宋体" panose="02010600030101010101" pitchFamily="2" charset="-122"/>
                              </a:rPr>
                            </m:ctrlPr>
                          </m:sSupPr>
                          <m:e>
                            <m:r>
                              <a:rPr lang="en-US" altLang="zh-CN" sz="2400" dirty="0">
                                <a:latin typeface="Cambria Math" panose="02040503050406030204" pitchFamily="18" charset="0"/>
                                <a:ea typeface="宋体" panose="02010600030101010101" pitchFamily="2" charset="-122"/>
                              </a:rPr>
                              <m:t>𝑟</m:t>
                            </m:r>
                          </m:e>
                          <m:sup>
                            <m:r>
                              <a:rPr lang="en-US" altLang="zh-CN" sz="2400" dirty="0">
                                <a:latin typeface="Cambria Math" panose="02040503050406030204" pitchFamily="18" charset="0"/>
                                <a:ea typeface="宋体" panose="02010600030101010101" pitchFamily="2" charset="-122"/>
                              </a:rPr>
                              <m:t>′</m:t>
                            </m:r>
                          </m:sup>
                        </m:sSup>
                      </m:e>
                      <m:sub>
                        <m:r>
                          <a:rPr lang="en-US" altLang="zh-CN" sz="2400" b="0" i="0" dirty="0" smtClean="0">
                            <a:latin typeface="Cambria Math" panose="02040503050406030204" pitchFamily="18" charset="0"/>
                            <a:ea typeface="宋体" panose="02010600030101010101" pitchFamily="2" charset="-122"/>
                          </a:rPr>
                          <m:t>2</m:t>
                        </m:r>
                        <m:r>
                          <a:rPr lang="en-US" altLang="zh-CN" sz="2400" dirty="0">
                            <a:latin typeface="Cambria Math" panose="02040503050406030204" pitchFamily="18" charset="0"/>
                            <a:ea typeface="宋体" panose="02010600030101010101" pitchFamily="2" charset="-122"/>
                          </a:rPr>
                          <m:t>,1</m:t>
                        </m:r>
                      </m:sub>
                    </m:sSub>
                    <m:r>
                      <a:rPr lang="en-US" altLang="zh-CN" sz="2400" dirty="0">
                        <a:latin typeface="Cambria Math" panose="02040503050406030204" pitchFamily="18" charset="0"/>
                        <a:ea typeface="宋体" panose="02010600030101010101" pitchFamily="2" charset="-122"/>
                      </a:rPr>
                      <m:t>←</m:t>
                    </m:r>
                    <m:r>
                      <a:rPr lang="en-US" altLang="zh-CN" sz="2400" dirty="0">
                        <a:latin typeface="Cambria Math" panose="02040503050406030204" pitchFamily="18" charset="0"/>
                        <a:ea typeface="宋体" panose="02010600030101010101" pitchFamily="2" charset="-122"/>
                      </a:rPr>
                      <m:t>𝐶𝑜𝑙</m:t>
                    </m:r>
                    <m:r>
                      <a:rPr lang="en-US" altLang="zh-CN" sz="2400" dirty="0">
                        <a:latin typeface="Cambria Math" panose="02040503050406030204" pitchFamily="18" charset="0"/>
                        <a:ea typeface="宋体" panose="02010600030101010101" pitchFamily="2" charset="-122"/>
                      </a:rPr>
                      <m:t>(</m:t>
                    </m:r>
                    <m:r>
                      <a:rPr lang="en-US" altLang="zh-CN" sz="2400" dirty="0">
                        <a:latin typeface="Cambria Math" panose="02040503050406030204" pitchFamily="18" charset="0"/>
                        <a:ea typeface="宋体" panose="02010600030101010101" pitchFamily="2" charset="-122"/>
                      </a:rPr>
                      <m:t>𝑐𝑠𝑘</m:t>
                    </m:r>
                    <m:r>
                      <a:rPr lang="en-US" altLang="zh-CN" sz="2400" dirty="0">
                        <a:latin typeface="Cambria Math" panose="02040503050406030204" pitchFamily="18" charset="0"/>
                        <a:ea typeface="宋体" panose="02010600030101010101" pitchFamily="2" charset="-122"/>
                      </a:rPr>
                      <m:t>,</m:t>
                    </m:r>
                    <m:sSub>
                      <m:sSubPr>
                        <m:ctrlPr>
                          <a:rPr lang="en-US" altLang="zh-CN" sz="2400" i="1" dirty="0">
                            <a:latin typeface="Cambria Math" panose="02040503050406030204" pitchFamily="18" charset="0"/>
                            <a:ea typeface="宋体" panose="02010600030101010101" pitchFamily="2" charset="-122"/>
                          </a:rPr>
                        </m:ctrlPr>
                      </m:sSubPr>
                      <m:e>
                        <m:r>
                          <a:rPr lang="en-US" altLang="zh-CN" sz="2400" dirty="0">
                            <a:latin typeface="Cambria Math" panose="02040503050406030204" pitchFamily="18" charset="0"/>
                            <a:ea typeface="宋体" panose="02010600030101010101" pitchFamily="2" charset="-122"/>
                          </a:rPr>
                          <m:t>𝑥</m:t>
                        </m:r>
                      </m:e>
                      <m:sub>
                        <m:r>
                          <a:rPr lang="en-US" altLang="zh-CN" sz="2400" b="0" i="0" dirty="0" smtClean="0">
                            <a:latin typeface="Cambria Math" panose="02040503050406030204" pitchFamily="18" charset="0"/>
                            <a:ea typeface="宋体" panose="02010600030101010101" pitchFamily="2" charset="-122"/>
                          </a:rPr>
                          <m:t>2</m:t>
                        </m:r>
                        <m:r>
                          <a:rPr lang="en-US" altLang="zh-CN" sz="2400" dirty="0">
                            <a:latin typeface="Cambria Math" panose="02040503050406030204" pitchFamily="18" charset="0"/>
                            <a:ea typeface="宋体" panose="02010600030101010101" pitchFamily="2" charset="-122"/>
                          </a:rPr>
                          <m:t>,1</m:t>
                        </m:r>
                      </m:sub>
                    </m:sSub>
                    <m:r>
                      <a:rPr lang="en-US" altLang="zh-CN" sz="2400" dirty="0">
                        <a:latin typeface="Cambria Math" panose="02040503050406030204" pitchFamily="18" charset="0"/>
                        <a:ea typeface="宋体" panose="02010600030101010101" pitchFamily="2" charset="-122"/>
                      </a:rPr>
                      <m:t>,</m:t>
                    </m:r>
                    <m:sSub>
                      <m:sSubPr>
                        <m:ctrlPr>
                          <a:rPr lang="en-US" altLang="zh-CN" sz="2400" i="1" dirty="0">
                            <a:latin typeface="Cambria Math" panose="02040503050406030204" pitchFamily="18" charset="0"/>
                            <a:ea typeface="宋体" panose="02010600030101010101" pitchFamily="2" charset="-122"/>
                          </a:rPr>
                        </m:ctrlPr>
                      </m:sSubPr>
                      <m:e>
                        <m:r>
                          <a:rPr lang="en-US" altLang="zh-CN" sz="2400" dirty="0">
                            <a:latin typeface="Cambria Math" panose="02040503050406030204" pitchFamily="18" charset="0"/>
                            <a:ea typeface="宋体" panose="02010600030101010101" pitchFamily="2" charset="-122"/>
                          </a:rPr>
                          <m:t>𝑟</m:t>
                        </m:r>
                      </m:e>
                      <m:sub>
                        <m:r>
                          <a:rPr lang="en-US" altLang="zh-CN" sz="2400" b="0" i="0" dirty="0" smtClean="0">
                            <a:latin typeface="Cambria Math" panose="02040503050406030204" pitchFamily="18" charset="0"/>
                            <a:ea typeface="宋体" panose="02010600030101010101" pitchFamily="2" charset="-122"/>
                          </a:rPr>
                          <m:t>2</m:t>
                        </m:r>
                        <m:r>
                          <a:rPr lang="en-US" altLang="zh-CN" sz="2400" dirty="0">
                            <a:latin typeface="Cambria Math" panose="02040503050406030204" pitchFamily="18" charset="0"/>
                            <a:ea typeface="宋体" panose="02010600030101010101" pitchFamily="2" charset="-122"/>
                          </a:rPr>
                          <m:t>,1</m:t>
                        </m:r>
                      </m:sub>
                    </m:sSub>
                    <m:r>
                      <a:rPr lang="en-US" altLang="zh-CN" sz="2400" dirty="0">
                        <a:latin typeface="Cambria Math" panose="02040503050406030204" pitchFamily="18" charset="0"/>
                        <a:ea typeface="宋体" panose="02010600030101010101" pitchFamily="2" charset="-122"/>
                      </a:rPr>
                      <m:t>,</m:t>
                    </m:r>
                    <m:sSub>
                      <m:sSubPr>
                        <m:ctrlPr>
                          <a:rPr lang="en-US" altLang="zh-CN" sz="2400" i="1" dirty="0">
                            <a:latin typeface="Cambria Math" panose="02040503050406030204" pitchFamily="18" charset="0"/>
                            <a:ea typeface="宋体" panose="02010600030101010101" pitchFamily="2" charset="-122"/>
                          </a:rPr>
                        </m:ctrlPr>
                      </m:sSubPr>
                      <m:e>
                        <m:sSup>
                          <m:sSupPr>
                            <m:ctrlPr>
                              <a:rPr lang="en-US" altLang="zh-CN" sz="2400" i="1" dirty="0">
                                <a:latin typeface="Cambria Math" panose="02040503050406030204" pitchFamily="18" charset="0"/>
                                <a:ea typeface="宋体" panose="02010600030101010101" pitchFamily="2" charset="-122"/>
                              </a:rPr>
                            </m:ctrlPr>
                          </m:sSupPr>
                          <m:e>
                            <m:r>
                              <a:rPr lang="en-US" altLang="zh-CN" sz="2400" dirty="0">
                                <a:latin typeface="Cambria Math" panose="02040503050406030204" pitchFamily="18" charset="0"/>
                                <a:ea typeface="宋体" panose="02010600030101010101" pitchFamily="2" charset="-122"/>
                              </a:rPr>
                              <m:t>𝑥</m:t>
                            </m:r>
                          </m:e>
                          <m:sup>
                            <m:r>
                              <a:rPr lang="en-US" altLang="zh-CN" sz="2400" dirty="0">
                                <a:latin typeface="Cambria Math" panose="02040503050406030204" pitchFamily="18" charset="0"/>
                                <a:ea typeface="宋体" panose="02010600030101010101" pitchFamily="2" charset="-122"/>
                              </a:rPr>
                              <m:t>′</m:t>
                            </m:r>
                          </m:sup>
                        </m:sSup>
                      </m:e>
                      <m:sub>
                        <m:r>
                          <a:rPr lang="en-US" altLang="zh-CN" sz="2400" b="0" i="0" dirty="0" smtClean="0">
                            <a:latin typeface="Cambria Math" panose="02040503050406030204" pitchFamily="18" charset="0"/>
                            <a:ea typeface="宋体" panose="02010600030101010101" pitchFamily="2" charset="-122"/>
                          </a:rPr>
                          <m:t>2</m:t>
                        </m:r>
                        <m:r>
                          <a:rPr lang="en-US" altLang="zh-CN" sz="2400" dirty="0">
                            <a:latin typeface="Cambria Math" panose="02040503050406030204" pitchFamily="18" charset="0"/>
                            <a:ea typeface="宋体" panose="02010600030101010101" pitchFamily="2" charset="-122"/>
                          </a:rPr>
                          <m:t>,1</m:t>
                        </m:r>
                      </m:sub>
                    </m:sSub>
                    <m:r>
                      <a:rPr lang="en-US" altLang="zh-CN" sz="2400" dirty="0">
                        <a:latin typeface="Cambria Math" panose="02040503050406030204" pitchFamily="18" charset="0"/>
                        <a:ea typeface="宋体" panose="02010600030101010101" pitchFamily="2" charset="-122"/>
                      </a:rPr>
                      <m:t>)</m:t>
                    </m:r>
                  </m:oMath>
                </a14:m>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rPr>
                  <a:t> </a:t>
                </a:r>
                <a:r>
                  <a:rPr lang="en-US" altLang="zh-CN" sz="2400" dirty="0" smtClean="0">
                    <a:latin typeface="宋体" panose="02010600030101010101" pitchFamily="2" charset="-122"/>
                    <a:ea typeface="宋体" panose="02010600030101010101" pitchFamily="2" charset="-122"/>
                  </a:rPr>
                  <a:t>  </a:t>
                </a:r>
                <a:r>
                  <a:rPr lang="zh-CN" altLang="en-US" sz="2400" dirty="0" smtClean="0">
                    <a:latin typeface="宋体" panose="02010600030101010101" pitchFamily="2" charset="-122"/>
                    <a:ea typeface="宋体" panose="02010600030101010101" pitchFamily="2" charset="-122"/>
                  </a:rPr>
                  <a:t> 叶</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rPr>
                        </m:ctrlPr>
                      </m:sSubPr>
                      <m:e>
                        <m:r>
                          <a:rPr lang="en-US" altLang="zh-CN" sz="2400">
                            <a:latin typeface="Cambria Math" panose="02040503050406030204" pitchFamily="18" charset="0"/>
                            <a:ea typeface="宋体" panose="02010600030101010101" pitchFamily="2" charset="-122"/>
                          </a:rPr>
                          <m:t>𝑙</m:t>
                        </m:r>
                      </m:e>
                      <m:sub>
                        <m:r>
                          <a:rPr lang="en-US" altLang="zh-CN" sz="2400">
                            <a:latin typeface="Cambria Math" panose="02040503050406030204" pitchFamily="18" charset="0"/>
                            <a:ea typeface="宋体" panose="02010600030101010101" pitchFamily="2" charset="-122"/>
                          </a:rPr>
                          <m:t>4</m:t>
                        </m:r>
                      </m:sub>
                    </m:sSub>
                  </m:oMath>
                </a14:m>
                <a:r>
                  <a:rPr lang="zh-CN" altLang="en-US" sz="2400" dirty="0">
                    <a:latin typeface="宋体" panose="02010600030101010101" pitchFamily="2" charset="-122"/>
                    <a:ea typeface="宋体" panose="02010600030101010101" pitchFamily="2" charset="-122"/>
                  </a:rPr>
                  <a:t>和</a:t>
                </a:r>
                <a14:m>
                  <m:oMath xmlns:m="http://schemas.openxmlformats.org/officeDocument/2006/math">
                    <m:sSub>
                      <m:sSubPr>
                        <m:ctrlPr>
                          <a:rPr lang="en-US" altLang="zh-CN" sz="2400" i="1" dirty="0">
                            <a:latin typeface="Cambria Math" panose="02040503050406030204" pitchFamily="18" charset="0"/>
                            <a:ea typeface="宋体" panose="02010600030101010101" pitchFamily="2" charset="-122"/>
                          </a:rPr>
                        </m:ctrlPr>
                      </m:sSubPr>
                      <m:e>
                        <m:r>
                          <a:rPr lang="en-US" altLang="zh-CN" sz="2400" dirty="0">
                            <a:latin typeface="Cambria Math" panose="02040503050406030204" pitchFamily="18" charset="0"/>
                            <a:ea typeface="宋体" panose="02010600030101010101" pitchFamily="2" charset="-122"/>
                          </a:rPr>
                          <m:t>𝑙</m:t>
                        </m:r>
                      </m:e>
                      <m:sub>
                        <m:r>
                          <a:rPr lang="en-US" altLang="zh-CN" sz="2400" dirty="0">
                            <a:latin typeface="Cambria Math" panose="02040503050406030204" pitchFamily="18" charset="0"/>
                            <a:ea typeface="宋体" panose="02010600030101010101" pitchFamily="2" charset="-122"/>
                          </a:rPr>
                          <m:t>5</m:t>
                        </m:r>
                      </m:sub>
                    </m:sSub>
                  </m:oMath>
                </a14:m>
                <a:r>
                  <a:rPr lang="zh-CN" altLang="en-US" sz="2400" dirty="0" smtClean="0">
                    <a:latin typeface="宋体" panose="02010600030101010101" pitchFamily="2" charset="-122"/>
                    <a:ea typeface="宋体" panose="02010600030101010101" pitchFamily="2" charset="-122"/>
                  </a:rPr>
                  <a:t>的</a:t>
                </a:r>
                <a:r>
                  <a:rPr lang="zh-CN" altLang="en-US" sz="2400" dirty="0">
                    <a:latin typeface="宋体" panose="02010600030101010101" pitchFamily="2" charset="-122"/>
                    <a:ea typeface="宋体" panose="02010600030101010101" pitchFamily="2" charset="-122"/>
                  </a:rPr>
                  <a:t>认证路径由</a:t>
                </a:r>
                <a14:m>
                  <m:oMath xmlns:m="http://schemas.openxmlformats.org/officeDocument/2006/math">
                    <m:r>
                      <a:rPr lang="en-US" altLang="zh-CN" sz="2400">
                        <a:latin typeface="Cambria Math" panose="02040503050406030204" pitchFamily="18" charset="0"/>
                        <a:ea typeface="宋体" panose="02010600030101010101" pitchFamily="2" charset="-122"/>
                      </a:rPr>
                      <m:t>𝑎𝑢𝑡h</m:t>
                    </m:r>
                    <m:r>
                      <a:rPr lang="en-US" altLang="zh-CN" sz="2400">
                        <a:latin typeface="Cambria Math" panose="02040503050406030204" pitchFamily="18" charset="0"/>
                        <a:ea typeface="宋体" panose="02010600030101010101" pitchFamily="2" charset="-122"/>
                      </a:rPr>
                      <m:t>=(</m:t>
                    </m:r>
                    <m:sSub>
                      <m:sSubPr>
                        <m:ctrlPr>
                          <a:rPr lang="en-US" altLang="zh-CN" sz="2400" i="1">
                            <a:latin typeface="Cambria Math" panose="02040503050406030204" pitchFamily="18" charset="0"/>
                            <a:ea typeface="宋体" panose="02010600030101010101" pitchFamily="2" charset="-122"/>
                          </a:rPr>
                        </m:ctrlPr>
                      </m:sSubPr>
                      <m:e>
                        <m:r>
                          <a:rPr lang="en-US" altLang="zh-CN" sz="2400">
                            <a:latin typeface="Cambria Math" panose="02040503050406030204" pitchFamily="18" charset="0"/>
                            <a:ea typeface="宋体" panose="02010600030101010101" pitchFamily="2" charset="-122"/>
                          </a:rPr>
                          <m:t>𝑣</m:t>
                        </m:r>
                      </m:e>
                      <m:sub>
                        <m:r>
                          <a:rPr lang="en-US" altLang="zh-CN" sz="2400" b="0" i="0" smtClean="0">
                            <a:latin typeface="Cambria Math" panose="02040503050406030204" pitchFamily="18" charset="0"/>
                            <a:ea typeface="宋体" panose="02010600030101010101" pitchFamily="2" charset="-122"/>
                          </a:rPr>
                          <m:t>1</m:t>
                        </m:r>
                        <m:r>
                          <a:rPr lang="en-US" altLang="zh-CN" sz="2400">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3</m:t>
                        </m:r>
                      </m:sub>
                    </m:sSub>
                    <m:r>
                      <a:rPr lang="en-US" altLang="zh-CN" sz="2400">
                        <a:latin typeface="Cambria Math" panose="02040503050406030204" pitchFamily="18" charset="0"/>
                        <a:ea typeface="宋体" panose="02010600030101010101" pitchFamily="2" charset="-122"/>
                      </a:rPr>
                      <m:t>,</m:t>
                    </m:r>
                    <m:sSub>
                      <m:sSubPr>
                        <m:ctrlPr>
                          <a:rPr lang="en-US" altLang="zh-CN" sz="2400" i="1">
                            <a:latin typeface="Cambria Math" panose="02040503050406030204" pitchFamily="18" charset="0"/>
                            <a:ea typeface="宋体" panose="02010600030101010101" pitchFamily="2" charset="-122"/>
                          </a:rPr>
                        </m:ctrlPr>
                      </m:sSubPr>
                      <m:e>
                        <m:r>
                          <a:rPr lang="en-US" altLang="zh-CN" sz="2400">
                            <a:latin typeface="Cambria Math" panose="02040503050406030204" pitchFamily="18" charset="0"/>
                            <a:ea typeface="宋体" panose="02010600030101010101" pitchFamily="2" charset="-122"/>
                          </a:rPr>
                          <m:t>𝑣</m:t>
                        </m:r>
                      </m:e>
                      <m:sub>
                        <m:r>
                          <a:rPr lang="en-US" altLang="zh-CN" sz="2400">
                            <a:latin typeface="Cambria Math" panose="02040503050406030204" pitchFamily="18" charset="0"/>
                            <a:ea typeface="宋体" panose="02010600030101010101" pitchFamily="2" charset="-122"/>
                          </a:rPr>
                          <m:t>2,</m:t>
                        </m:r>
                        <m:r>
                          <a:rPr lang="en-US" altLang="zh-CN" sz="2400" b="0" i="1" smtClean="0">
                            <a:latin typeface="Cambria Math" panose="02040503050406030204" pitchFamily="18" charset="0"/>
                            <a:ea typeface="宋体" panose="02010600030101010101" pitchFamily="2" charset="-122"/>
                          </a:rPr>
                          <m:t>0</m:t>
                        </m:r>
                      </m:sub>
                    </m:sSub>
                    <m:r>
                      <a:rPr lang="en-US" altLang="zh-CN" sz="2400">
                        <a:latin typeface="Cambria Math" panose="02040503050406030204" pitchFamily="18" charset="0"/>
                        <a:ea typeface="宋体" panose="02010600030101010101" pitchFamily="2" charset="-122"/>
                      </a:rPr>
                      <m:t>)</m:t>
                    </m:r>
                  </m:oMath>
                </a14:m>
                <a:r>
                  <a:rPr lang="zh-CN" altLang="en-US" sz="2400" dirty="0">
                    <a:latin typeface="宋体" panose="02010600030101010101" pitchFamily="2" charset="-122"/>
                    <a:ea typeface="宋体" panose="02010600030101010101" pitchFamily="2" charset="-122"/>
                  </a:rPr>
                  <a:t>和</a:t>
                </a:r>
                <a14:m>
                  <m:oMath xmlns:m="http://schemas.openxmlformats.org/officeDocument/2006/math">
                    <m:r>
                      <a:rPr lang="en-US" altLang="zh-CN" sz="2400" dirty="0">
                        <a:latin typeface="Cambria Math" panose="02040503050406030204" pitchFamily="18" charset="0"/>
                        <a:ea typeface="宋体" panose="02010600030101010101" pitchFamily="2" charset="-122"/>
                      </a:rPr>
                      <m:t>𝑅</m:t>
                    </m:r>
                    <m:r>
                      <a:rPr lang="en-US" altLang="zh-CN" sz="2400" dirty="0">
                        <a:latin typeface="Cambria Math" panose="02040503050406030204" pitchFamily="18" charset="0"/>
                        <a:ea typeface="宋体" panose="02010600030101010101" pitchFamily="2" charset="-122"/>
                      </a:rPr>
                      <m:t>=(</m:t>
                    </m:r>
                    <m:sSub>
                      <m:sSubPr>
                        <m:ctrlPr>
                          <a:rPr lang="en-US" altLang="zh-CN" sz="2400" i="1">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𝑟</m:t>
                        </m:r>
                      </m:e>
                      <m:sub>
                        <m:r>
                          <a:rPr lang="en-US" altLang="zh-CN" sz="2400" b="0" i="0" smtClean="0">
                            <a:latin typeface="Cambria Math" panose="02040503050406030204" pitchFamily="18" charset="0"/>
                            <a:ea typeface="宋体" panose="02010600030101010101" pitchFamily="2" charset="-122"/>
                          </a:rPr>
                          <m:t>2</m:t>
                        </m:r>
                        <m:r>
                          <a:rPr lang="en-US" altLang="zh-CN" sz="2400">
                            <a:latin typeface="Cambria Math" panose="02040503050406030204" pitchFamily="18" charset="0"/>
                            <a:ea typeface="宋体" panose="02010600030101010101" pitchFamily="2" charset="-122"/>
                          </a:rPr>
                          <m:t>,1</m:t>
                        </m:r>
                      </m:sub>
                    </m:sSub>
                    <m:r>
                      <a:rPr lang="en-US" altLang="zh-CN" sz="2400">
                        <a:latin typeface="Cambria Math" panose="02040503050406030204" pitchFamily="18" charset="0"/>
                        <a:ea typeface="宋体" panose="02010600030101010101" pitchFamily="2" charset="-122"/>
                      </a:rPr>
                      <m:t>,</m:t>
                    </m:r>
                    <m:sSub>
                      <m:sSubPr>
                        <m:ctrlPr>
                          <a:rPr lang="en-US" altLang="zh-CN" sz="2400" i="1" dirty="0">
                            <a:latin typeface="Cambria Math" panose="02040503050406030204" pitchFamily="18" charset="0"/>
                            <a:ea typeface="宋体" panose="02010600030101010101" pitchFamily="2" charset="-122"/>
                          </a:rPr>
                        </m:ctrlPr>
                      </m:sSubPr>
                      <m:e>
                        <m:r>
                          <a:rPr lang="en-US" altLang="zh-CN" sz="2400" dirty="0">
                            <a:latin typeface="Cambria Math" panose="02040503050406030204" pitchFamily="18" charset="0"/>
                            <a:ea typeface="宋体" panose="02010600030101010101" pitchFamily="2" charset="-122"/>
                          </a:rPr>
                          <m:t>𝑟</m:t>
                        </m:r>
                      </m:e>
                      <m:sub>
                        <m:r>
                          <a:rPr lang="en-US" altLang="zh-CN" sz="2400" dirty="0">
                            <a:latin typeface="Cambria Math" panose="02040503050406030204" pitchFamily="18" charset="0"/>
                            <a:ea typeface="宋体" panose="02010600030101010101" pitchFamily="2" charset="-122"/>
                          </a:rPr>
                          <m:t>𝜌</m:t>
                        </m:r>
                      </m:sub>
                    </m:sSub>
                    <m:r>
                      <a:rPr lang="en-US" altLang="zh-CN" sz="2400" dirty="0">
                        <a:latin typeface="Cambria Math" panose="02040503050406030204" pitchFamily="18" charset="0"/>
                        <a:ea typeface="宋体" panose="02010600030101010101" pitchFamily="2" charset="-122"/>
                      </a:rPr>
                      <m:t>)</m:t>
                    </m:r>
                  </m:oMath>
                </a14:m>
                <a:r>
                  <a:rPr lang="zh-CN" altLang="en-US" sz="2400" dirty="0" smtClean="0">
                    <a:latin typeface="宋体" panose="02010600030101010101" pitchFamily="2" charset="-122"/>
                    <a:ea typeface="宋体" panose="02010600030101010101" pitchFamily="2" charset="-122"/>
                  </a:rPr>
                  <a:t>组成。</a:t>
                </a:r>
                <a:endParaRPr lang="en-US" altLang="zh-CN" sz="2400" dirty="0" smtClean="0">
                  <a:latin typeface="宋体" panose="02010600030101010101" pitchFamily="2" charset="-122"/>
                  <a:ea typeface="宋体" panose="02010600030101010101" pitchFamily="2" charset="-122"/>
                </a:endParaRPr>
              </a:p>
              <a:p>
                <a:pPr marL="0" indent="0">
                  <a:buNone/>
                </a:pPr>
                <a:r>
                  <a:rPr lang="en-US" altLang="zh-CN" sz="2400" dirty="0">
                    <a:latin typeface="宋体" panose="02010600030101010101" pitchFamily="2" charset="-122"/>
                    <a:ea typeface="宋体" panose="02010600030101010101" pitchFamily="2" charset="-122"/>
                  </a:rPr>
                  <a:t> </a:t>
                </a:r>
                <a:r>
                  <a:rPr lang="en-US" altLang="zh-CN" sz="2400" dirty="0" smtClean="0">
                    <a:latin typeface="宋体" panose="02010600030101010101" pitchFamily="2" charset="-122"/>
                    <a:ea typeface="宋体" panose="02010600030101010101" pitchFamily="2" charset="-122"/>
                  </a:rPr>
                  <a:t>   </a:t>
                </a:r>
                <a:r>
                  <a:rPr lang="zh-CN" altLang="en-US" sz="2400" dirty="0" smtClean="0">
                    <a:solidFill>
                      <a:srgbClr val="FF0000"/>
                    </a:solidFill>
                    <a:latin typeface="宋体" panose="02010600030101010101" pitchFamily="2" charset="-122"/>
                    <a:ea typeface="宋体" panose="02010600030101010101" pitchFamily="2" charset="-122"/>
                  </a:rPr>
                  <a:t>注意</a:t>
                </a:r>
                <a:r>
                  <a:rPr lang="zh-CN" altLang="en-US" sz="2400" dirty="0" smtClean="0">
                    <a:latin typeface="宋体" panose="02010600030101010101" pitchFamily="2" charset="-122"/>
                    <a:ea typeface="宋体" panose="02010600030101010101" pitchFamily="2" charset="-122"/>
                  </a:rPr>
                  <a:t>：陷阱</a:t>
                </a:r>
                <a:r>
                  <a:rPr lang="zh-CN" altLang="en-US" sz="2400" dirty="0">
                    <a:latin typeface="宋体" panose="02010600030101010101" pitchFamily="2" charset="-122"/>
                    <a:ea typeface="宋体" panose="02010600030101010101" pitchFamily="2" charset="-122"/>
                  </a:rPr>
                  <a:t>门应用于从</a:t>
                </a:r>
                <a:r>
                  <a:rPr lang="zh-CN" altLang="en-US" sz="2400" dirty="0" smtClean="0">
                    <a:latin typeface="宋体" panose="02010600030101010101" pitchFamily="2" charset="-122"/>
                    <a:ea typeface="宋体" panose="02010600030101010101" pitchFamily="2" charset="-122"/>
                  </a:rPr>
                  <a:t>叶子</a:t>
                </a: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𝑙</m:t>
                        </m:r>
                      </m:e>
                      <m:sub>
                        <m:r>
                          <a:rPr lang="en-US" altLang="zh-CN" sz="2400" b="0" i="1" smtClean="0">
                            <a:latin typeface="Cambria Math" panose="02040503050406030204" pitchFamily="18" charset="0"/>
                            <a:ea typeface="宋体" panose="02010600030101010101" pitchFamily="2" charset="-122"/>
                          </a:rPr>
                          <m:t>𝑖</m:t>
                        </m:r>
                      </m:sub>
                    </m:sSub>
                  </m:oMath>
                </a14:m>
                <a:r>
                  <a:rPr lang="zh-CN" altLang="en-US" sz="2400" dirty="0" smtClean="0">
                    <a:latin typeface="宋体" panose="02010600030101010101" pitchFamily="2" charset="-122"/>
                    <a:ea typeface="宋体" panose="02010600030101010101" pitchFamily="2" charset="-122"/>
                  </a:rPr>
                  <a:t>到</a:t>
                </a:r>
                <a:r>
                  <a:rPr lang="zh-CN" altLang="en-US" sz="2400" dirty="0">
                    <a:latin typeface="宋体" panose="02010600030101010101" pitchFamily="2" charset="-122"/>
                    <a:ea typeface="宋体" panose="02010600030101010101" pitchFamily="2" charset="-122"/>
                  </a:rPr>
                  <a:t>由变色龙哈希计算的根</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𝜌</m:t>
                    </m:r>
                  </m:oMath>
                </a14:m>
                <a:r>
                  <a:rPr lang="zh-CN" altLang="en-US" sz="2400" dirty="0">
                    <a:latin typeface="宋体" panose="02010600030101010101" pitchFamily="2" charset="-122"/>
                    <a:ea typeface="宋体" panose="02010600030101010101" pitchFamily="2" charset="-122"/>
                  </a:rPr>
                  <a:t>路径上的第一个节点</a:t>
                </a:r>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每个</a:t>
                </a:r>
                <a:r>
                  <a:rPr lang="zh-CN" altLang="en-US" sz="2400" dirty="0">
                    <a:latin typeface="宋体" panose="02010600030101010101" pitchFamily="2" charset="-122"/>
                    <a:ea typeface="宋体" panose="02010600030101010101" pitchFamily="2" charset="-122"/>
                  </a:rPr>
                  <a:t>陷阱门只应用于每个节点一次，因此，</a:t>
                </a:r>
                <a:r>
                  <a:rPr lang="zh-CN" altLang="en-US" sz="2400" dirty="0">
                    <a:solidFill>
                      <a:srgbClr val="FF0000"/>
                    </a:solidFill>
                    <a:latin typeface="宋体" panose="02010600030101010101" pitchFamily="2" charset="-122"/>
                    <a:ea typeface="宋体" panose="02010600030101010101" pitchFamily="2" charset="-122"/>
                  </a:rPr>
                  <a:t>存储树的人永远不会看到碰撞</a:t>
                </a:r>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718458" y="1293223"/>
                <a:ext cx="10580914" cy="4883740"/>
              </a:xfrm>
              <a:blipFill rotWithShape="1">
                <a:blip r:embed="rId1"/>
                <a:stretch>
                  <a:fillRect l="-922" t="-2122" r="-3687"/>
                </a:stretch>
              </a:blipFill>
            </p:spPr>
            <p:txBody>
              <a:bodyPr/>
              <a:lstStyle/>
              <a:p>
                <a:r>
                  <a:rPr lang="zh-CN" altLang="en-US">
                    <a:noFill/>
                  </a:rPr>
                  <a:t> </a:t>
                </a:r>
                <a:endParaRPr lang="zh-CN" altLang="en-US">
                  <a:noFill/>
                </a:endParaRPr>
              </a:p>
            </p:txBody>
          </p:sp>
        </mc:Fallback>
      </mc:AlternateContent>
      <p:cxnSp>
        <p:nvCxnSpPr>
          <p:cNvPr id="7" name="直接连接符 6"/>
          <p:cNvCxnSpPr/>
          <p:nvPr/>
        </p:nvCxnSpPr>
        <p:spPr>
          <a:xfrm>
            <a:off x="1186089" y="1030288"/>
            <a:ext cx="10426791" cy="0"/>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9731829" y="505744"/>
            <a:ext cx="2129245" cy="523220"/>
          </a:xfrm>
          <a:prstGeom prst="rect">
            <a:avLst/>
          </a:prstGeom>
          <a:noFill/>
        </p:spPr>
        <p:txBody>
          <a:bodyPr wrap="square" rtlCol="0">
            <a:spAutoFit/>
          </a:bodyPr>
          <a:lstStyle/>
          <a:p>
            <a:r>
              <a:rPr lang="en-US" altLang="zh-CN" sz="2800" b="1" dirty="0" smtClean="0">
                <a:latin typeface="新宋体" panose="02010609030101010101" pitchFamily="49" charset="-122"/>
                <a:ea typeface="新宋体" panose="02010609030101010101" pitchFamily="49" charset="-122"/>
              </a:rPr>
              <a:t>CAT</a:t>
            </a:r>
            <a:r>
              <a:rPr lang="zh-CN" altLang="en-US" sz="2800" b="1" dirty="0" smtClean="0">
                <a:latin typeface="新宋体" panose="02010609030101010101" pitchFamily="49" charset="-122"/>
                <a:ea typeface="新宋体" panose="02010609030101010101" pitchFamily="49" charset="-122"/>
              </a:rPr>
              <a:t>的构造</a:t>
            </a:r>
            <a:endParaRPr lang="zh-CN" altLang="en-US" sz="2800" b="1" dirty="0">
              <a:latin typeface="新宋体" panose="02010609030101010101" pitchFamily="49" charset="-122"/>
              <a:ea typeface="新宋体" panose="02010609030101010101" pitchFamily="49" charset="-122"/>
            </a:endParaRPr>
          </a:p>
        </p:txBody>
      </p:sp>
      <p:grpSp>
        <p:nvGrpSpPr>
          <p:cNvPr id="2" name="组合 1"/>
          <p:cNvGrpSpPr/>
          <p:nvPr/>
        </p:nvGrpSpPr>
        <p:grpSpPr>
          <a:xfrm>
            <a:off x="173355" y="156210"/>
            <a:ext cx="3607435" cy="873760"/>
            <a:chOff x="820" y="783"/>
            <a:chExt cx="5681" cy="1376"/>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8" name="文本框 7"/>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1186089" y="1030288"/>
            <a:ext cx="10426791" cy="0"/>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9731829" y="505744"/>
            <a:ext cx="2129245" cy="523220"/>
          </a:xfrm>
          <a:prstGeom prst="rect">
            <a:avLst/>
          </a:prstGeom>
          <a:noFill/>
        </p:spPr>
        <p:txBody>
          <a:bodyPr wrap="square" rtlCol="0">
            <a:spAutoFit/>
          </a:bodyPr>
          <a:lstStyle/>
          <a:p>
            <a:r>
              <a:rPr lang="en-US" altLang="zh-CN" sz="2800" b="1" dirty="0" smtClean="0">
                <a:latin typeface="新宋体" panose="02010609030101010101" pitchFamily="49" charset="-122"/>
                <a:ea typeface="新宋体" panose="02010609030101010101" pitchFamily="49" charset="-122"/>
              </a:rPr>
              <a:t>CAT</a:t>
            </a:r>
            <a:r>
              <a:rPr lang="zh-CN" altLang="en-US" sz="2800" b="1" dirty="0" smtClean="0">
                <a:latin typeface="新宋体" panose="02010609030101010101" pitchFamily="49" charset="-122"/>
                <a:ea typeface="新宋体" panose="02010609030101010101" pitchFamily="49" charset="-122"/>
              </a:rPr>
              <a:t>的构造</a:t>
            </a:r>
            <a:endParaRPr lang="zh-CN" altLang="en-US" sz="2800" b="1" dirty="0">
              <a:latin typeface="新宋体" panose="02010609030101010101" pitchFamily="49" charset="-122"/>
              <a:ea typeface="新宋体" panose="02010609030101010101" pitchFamily="49" charset="-122"/>
            </a:endParaRPr>
          </a:p>
        </p:txBody>
      </p:sp>
      <p:pic>
        <p:nvPicPr>
          <p:cNvPr id="2" name="图片 1"/>
          <p:cNvPicPr>
            <a:picLocks noChangeAspect="1"/>
          </p:cNvPicPr>
          <p:nvPr/>
        </p:nvPicPr>
        <p:blipFill>
          <a:blip r:embed="rId1"/>
          <a:stretch>
            <a:fillRect/>
          </a:stretch>
        </p:blipFill>
        <p:spPr>
          <a:xfrm>
            <a:off x="651563" y="1321877"/>
            <a:ext cx="10778200" cy="5000545"/>
          </a:xfrm>
          <a:prstGeom prst="rect">
            <a:avLst/>
          </a:prstGeom>
        </p:spPr>
      </p:pic>
      <p:cxnSp>
        <p:nvCxnSpPr>
          <p:cNvPr id="12" name="直接连接符 11"/>
          <p:cNvCxnSpPr/>
          <p:nvPr/>
        </p:nvCxnSpPr>
        <p:spPr>
          <a:xfrm>
            <a:off x="6727371" y="5695406"/>
            <a:ext cx="1854926" cy="13063"/>
          </a:xfrm>
          <a:prstGeom prst="line">
            <a:avLst/>
          </a:prstGeom>
          <a:ln w="57150"/>
        </p:spPr>
        <p:style>
          <a:lnRef idx="1">
            <a:schemeClr val="accent2"/>
          </a:lnRef>
          <a:fillRef idx="0">
            <a:schemeClr val="accent2"/>
          </a:fillRef>
          <a:effectRef idx="0">
            <a:schemeClr val="accent2"/>
          </a:effectRef>
          <a:fontRef idx="minor">
            <a:schemeClr val="tx1"/>
          </a:fontRef>
        </p:style>
      </p:cxnSp>
      <p:grpSp>
        <p:nvGrpSpPr>
          <p:cNvPr id="3" name="组合 2"/>
          <p:cNvGrpSpPr/>
          <p:nvPr/>
        </p:nvGrpSpPr>
        <p:grpSpPr>
          <a:xfrm>
            <a:off x="0" y="154305"/>
            <a:ext cx="3607435" cy="873760"/>
            <a:chOff x="820" y="783"/>
            <a:chExt cx="5681" cy="1376"/>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8" name="文本框 7"/>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66652" y="1197693"/>
            <a:ext cx="10515600" cy="4979270"/>
          </a:xfrm>
        </p:spPr>
        <p:txBody>
          <a:bodyPr>
            <a:normAutofit/>
          </a:bodyPr>
          <a:lstStyle/>
          <a:p>
            <a:r>
              <a:rPr lang="zh-CN" altLang="en-US" sz="2400" dirty="0" smtClean="0">
                <a:solidFill>
                  <a:srgbClr val="000000"/>
                </a:solidFill>
                <a:latin typeface="宋体" panose="02010600030101010101" pitchFamily="2" charset="-122"/>
                <a:ea typeface="宋体" panose="02010600030101010101" pitchFamily="2" charset="-122"/>
              </a:rPr>
              <a:t>流数据</a:t>
            </a:r>
            <a:r>
              <a:rPr lang="en-US" altLang="zh-CN" sz="2400" dirty="0">
                <a:solidFill>
                  <a:srgbClr val="000000"/>
                </a:solidFill>
                <a:latin typeface="宋体" panose="02010600030101010101" pitchFamily="2" charset="-122"/>
                <a:ea typeface="宋体" panose="02010600030101010101" pitchFamily="2" charset="-122"/>
              </a:rPr>
              <a:t>(streaming data</a:t>
            </a:r>
            <a:r>
              <a:rPr lang="en-US" altLang="zh-CN" sz="2400" dirty="0" smtClean="0">
                <a:solidFill>
                  <a:srgbClr val="000000"/>
                </a:solidFill>
                <a:latin typeface="宋体" panose="02010600030101010101" pitchFamily="2" charset="-122"/>
                <a:ea typeface="宋体" panose="02010600030101010101" pitchFamily="2" charset="-122"/>
              </a:rPr>
              <a:t>)</a:t>
            </a:r>
            <a:r>
              <a:rPr lang="zh-CN" altLang="en-US" sz="2400" dirty="0" smtClean="0">
                <a:solidFill>
                  <a:srgbClr val="000000"/>
                </a:solidFill>
                <a:latin typeface="宋体" panose="02010600030101010101" pitchFamily="2" charset="-122"/>
                <a:ea typeface="宋体" panose="02010600030101010101" pitchFamily="2" charset="-122"/>
              </a:rPr>
              <a:t>：</a:t>
            </a:r>
            <a:endParaRPr lang="en-US" altLang="zh-CN" sz="2400" dirty="0" smtClean="0">
              <a:solidFill>
                <a:srgbClr val="000000"/>
              </a:solidFill>
              <a:latin typeface="宋体" panose="02010600030101010101" pitchFamily="2" charset="-122"/>
              <a:ea typeface="宋体" panose="02010600030101010101" pitchFamily="2" charset="-122"/>
            </a:endParaRPr>
          </a:p>
          <a:p>
            <a:pPr marL="0" indent="0">
              <a:buNone/>
            </a:pPr>
            <a:r>
              <a:rPr lang="en-US" altLang="zh-CN" sz="2400" dirty="0">
                <a:solidFill>
                  <a:srgbClr val="000000"/>
                </a:solidFill>
                <a:latin typeface="宋体" panose="02010600030101010101" pitchFamily="2" charset="-122"/>
                <a:ea typeface="宋体" panose="02010600030101010101" pitchFamily="2" charset="-122"/>
              </a:rPr>
              <a:t> </a:t>
            </a:r>
            <a:r>
              <a:rPr lang="en-US" altLang="zh-CN" sz="2400" dirty="0" smtClean="0">
                <a:solidFill>
                  <a:srgbClr val="000000"/>
                </a:solidFill>
                <a:latin typeface="宋体" panose="02010600030101010101" pitchFamily="2" charset="-122"/>
                <a:ea typeface="宋体" panose="02010600030101010101" pitchFamily="2" charset="-122"/>
              </a:rPr>
              <a:t>  </a:t>
            </a:r>
            <a:r>
              <a:rPr lang="zh-CN" altLang="en-US" sz="2400" dirty="0" smtClean="0">
                <a:solidFill>
                  <a:srgbClr val="000000"/>
                </a:solidFill>
                <a:latin typeface="宋体" panose="02010600030101010101" pitchFamily="2" charset="-122"/>
                <a:ea typeface="宋体" panose="02010600030101010101" pitchFamily="2" charset="-122"/>
              </a:rPr>
              <a:t>随时</a:t>
            </a:r>
            <a:r>
              <a:rPr lang="zh-CN" altLang="en-US" sz="2400" dirty="0">
                <a:solidFill>
                  <a:srgbClr val="000000"/>
                </a:solidFill>
                <a:latin typeface="宋体" panose="02010600030101010101" pitchFamily="2" charset="-122"/>
                <a:ea typeface="宋体" panose="02010600030101010101" pitchFamily="2" charset="-122"/>
              </a:rPr>
              <a:t>间推移、空间变化而产生的有序数据</a:t>
            </a:r>
            <a:r>
              <a:rPr lang="zh-CN" altLang="en-US" sz="2400" dirty="0" smtClean="0">
                <a:solidFill>
                  <a:srgbClr val="000000"/>
                </a:solidFill>
                <a:latin typeface="宋体" panose="02010600030101010101" pitchFamily="2" charset="-122"/>
                <a:ea typeface="宋体" panose="02010600030101010101" pitchFamily="2" charset="-122"/>
              </a:rPr>
              <a:t>集合。比如</a:t>
            </a:r>
            <a:r>
              <a:rPr lang="zh-CN" altLang="en-US" sz="2400" dirty="0">
                <a:solidFill>
                  <a:srgbClr val="000000"/>
                </a:solidFill>
                <a:latin typeface="宋体" panose="02010600030101010101" pitchFamily="2" charset="-122"/>
                <a:ea typeface="宋体" panose="02010600030101010101" pitchFamily="2" charset="-122"/>
              </a:rPr>
              <a:t>，温度传感器实时显示的温度数据就可以视为</a:t>
            </a:r>
            <a:r>
              <a:rPr lang="zh-CN" altLang="en-US" sz="2400" dirty="0" smtClean="0">
                <a:solidFill>
                  <a:srgbClr val="000000"/>
                </a:solidFill>
                <a:latin typeface="宋体" panose="02010600030101010101" pitchFamily="2" charset="-122"/>
                <a:ea typeface="宋体" panose="02010600030101010101" pitchFamily="2" charset="-122"/>
              </a:rPr>
              <a:t>流数据。</a:t>
            </a:r>
            <a:endParaRPr lang="en-US" altLang="zh-CN" sz="2400" dirty="0" smtClean="0">
              <a:solidFill>
                <a:srgbClr val="000000"/>
              </a:solidFill>
              <a:latin typeface="宋体" panose="02010600030101010101" pitchFamily="2" charset="-122"/>
              <a:ea typeface="宋体" panose="02010600030101010101" pitchFamily="2" charset="-122"/>
            </a:endParaRPr>
          </a:p>
          <a:p>
            <a:pPr marL="0" indent="0">
              <a:buNone/>
            </a:pPr>
            <a:r>
              <a:rPr lang="zh-CN" altLang="en-US" sz="2400" dirty="0" smtClean="0">
                <a:solidFill>
                  <a:srgbClr val="000000"/>
                </a:solidFill>
                <a:latin typeface="宋体" panose="02010600030101010101" pitchFamily="2" charset="-122"/>
                <a:ea typeface="宋体" panose="02010600030101010101" pitchFamily="2" charset="-122"/>
              </a:rPr>
              <a:t>   </a:t>
            </a:r>
            <a:r>
              <a:rPr lang="zh-CN" altLang="en-US" sz="2400" dirty="0" smtClean="0">
                <a:solidFill>
                  <a:srgbClr val="FF0000"/>
                </a:solidFill>
                <a:latin typeface="宋体" panose="02010600030101010101" pitchFamily="2" charset="-122"/>
                <a:ea typeface="宋体" panose="02010600030101010101" pitchFamily="2" charset="-122"/>
              </a:rPr>
              <a:t>注意</a:t>
            </a:r>
            <a:r>
              <a:rPr lang="zh-CN" altLang="en-US" sz="2400" dirty="0" smtClean="0">
                <a:solidFill>
                  <a:srgbClr val="000000"/>
                </a:solidFill>
                <a:latin typeface="宋体" panose="02010600030101010101" pitchFamily="2" charset="-122"/>
                <a:ea typeface="宋体" panose="02010600030101010101" pitchFamily="2" charset="-122"/>
              </a:rPr>
              <a:t>：如果流数据</a:t>
            </a:r>
            <a:r>
              <a:rPr lang="zh-CN" altLang="en-US" sz="2400" dirty="0">
                <a:solidFill>
                  <a:srgbClr val="000000"/>
                </a:solidFill>
                <a:latin typeface="宋体" panose="02010600030101010101" pitchFamily="2" charset="-122"/>
                <a:ea typeface="宋体" panose="02010600030101010101" pitchFamily="2" charset="-122"/>
              </a:rPr>
              <a:t>体量较大，就需要将这些数据外包</a:t>
            </a:r>
            <a:r>
              <a:rPr lang="zh-CN" altLang="en-US" sz="2400" dirty="0" smtClean="0">
                <a:solidFill>
                  <a:srgbClr val="000000"/>
                </a:solidFill>
                <a:latin typeface="宋体" panose="02010600030101010101" pitchFamily="2" charset="-122"/>
                <a:ea typeface="宋体" panose="02010600030101010101" pitchFamily="2" charset="-122"/>
              </a:rPr>
              <a:t>给云服务提供者。</a:t>
            </a:r>
            <a:r>
              <a:rPr lang="zh-CN" altLang="en-US" sz="2400" dirty="0">
                <a:solidFill>
                  <a:srgbClr val="000000"/>
                </a:solidFill>
                <a:latin typeface="宋体" panose="02010600030101010101" pitchFamily="2" charset="-122"/>
                <a:ea typeface="宋体" panose="02010600030101010101" pitchFamily="2" charset="-122"/>
              </a:rPr>
              <a:t>但对于流数据</a:t>
            </a:r>
            <a:r>
              <a:rPr lang="zh-CN" altLang="en-US" sz="2400" dirty="0" smtClean="0">
                <a:solidFill>
                  <a:srgbClr val="000000"/>
                </a:solidFill>
                <a:latin typeface="宋体" panose="02010600030101010101" pitchFamily="2" charset="-122"/>
                <a:ea typeface="宋体" panose="02010600030101010101" pitchFamily="2" charset="-122"/>
              </a:rPr>
              <a:t>，</a:t>
            </a:r>
            <a:r>
              <a:rPr lang="zh-CN" altLang="en-US" sz="2400" dirty="0">
                <a:solidFill>
                  <a:srgbClr val="000000"/>
                </a:solidFill>
                <a:latin typeface="宋体" panose="02010600030101010101" pitchFamily="2" charset="-122"/>
                <a:ea typeface="宋体" panose="02010600030101010101" pitchFamily="2" charset="-122"/>
              </a:rPr>
              <a:t>云</a:t>
            </a:r>
            <a:r>
              <a:rPr lang="zh-CN" altLang="en-US" sz="2400" dirty="0" smtClean="0">
                <a:solidFill>
                  <a:srgbClr val="000000"/>
                </a:solidFill>
                <a:latin typeface="宋体" panose="02010600030101010101" pitchFamily="2" charset="-122"/>
                <a:ea typeface="宋体" panose="02010600030101010101" pitchFamily="2" charset="-122"/>
              </a:rPr>
              <a:t>服务提供者需要</a:t>
            </a:r>
            <a:r>
              <a:rPr lang="zh-CN" altLang="en-US" sz="2400" dirty="0">
                <a:solidFill>
                  <a:srgbClr val="000000"/>
                </a:solidFill>
                <a:latin typeface="宋体" panose="02010600030101010101" pitchFamily="2" charset="-122"/>
                <a:ea typeface="宋体" panose="02010600030101010101" pitchFamily="2" charset="-122"/>
              </a:rPr>
              <a:t>按</a:t>
            </a:r>
            <a:r>
              <a:rPr lang="zh-CN" altLang="en-US" sz="2400" dirty="0" smtClean="0">
                <a:solidFill>
                  <a:srgbClr val="000000"/>
                </a:solidFill>
                <a:latin typeface="宋体" panose="02010600030101010101" pitchFamily="2" charset="-122"/>
                <a:ea typeface="宋体" panose="02010600030101010101" pitchFamily="2" charset="-122"/>
              </a:rPr>
              <a:t>数据的</a:t>
            </a:r>
            <a:r>
              <a:rPr lang="zh-CN" altLang="en-US" sz="2400" dirty="0">
                <a:solidFill>
                  <a:srgbClr val="000000"/>
                </a:solidFill>
                <a:latin typeface="宋体" panose="02010600030101010101" pitchFamily="2" charset="-122"/>
                <a:ea typeface="宋体" panose="02010600030101010101" pitchFamily="2" charset="-122"/>
              </a:rPr>
              <a:t>先后</a:t>
            </a:r>
            <a:r>
              <a:rPr lang="zh-CN" altLang="en-US" sz="2400" dirty="0">
                <a:solidFill>
                  <a:srgbClr val="FF0000"/>
                </a:solidFill>
                <a:latin typeface="宋体" panose="02010600030101010101" pitchFamily="2" charset="-122"/>
                <a:ea typeface="宋体" panose="02010600030101010101" pitchFamily="2" charset="-122"/>
              </a:rPr>
              <a:t>顺序</a:t>
            </a:r>
            <a:r>
              <a:rPr lang="zh-CN" altLang="en-US" sz="2400" dirty="0">
                <a:solidFill>
                  <a:srgbClr val="000000"/>
                </a:solidFill>
                <a:latin typeface="宋体" panose="02010600030101010101" pitchFamily="2" charset="-122"/>
                <a:ea typeface="宋体" panose="02010600030101010101" pitchFamily="2" charset="-122"/>
              </a:rPr>
              <a:t>进行存储</a:t>
            </a:r>
            <a:r>
              <a:rPr lang="zh-CN" altLang="en-US" sz="2400" dirty="0" smtClean="0">
                <a:solidFill>
                  <a:srgbClr val="000000"/>
                </a:solidFill>
                <a:latin typeface="宋体" panose="02010600030101010101" pitchFamily="2" charset="-122"/>
                <a:ea typeface="宋体" panose="02010600030101010101" pitchFamily="2" charset="-122"/>
              </a:rPr>
              <a:t>，</a:t>
            </a:r>
            <a:r>
              <a:rPr lang="zh-CN" altLang="en-US" sz="2400" dirty="0">
                <a:solidFill>
                  <a:srgbClr val="000000"/>
                </a:solidFill>
                <a:latin typeface="宋体" panose="02010600030101010101" pitchFamily="2" charset="-122"/>
                <a:ea typeface="宋体" panose="02010600030101010101" pitchFamily="2" charset="-122"/>
              </a:rPr>
              <a:t>用户</a:t>
            </a:r>
            <a:r>
              <a:rPr lang="zh-CN" altLang="en-US" sz="2400" dirty="0" smtClean="0">
                <a:solidFill>
                  <a:srgbClr val="000000"/>
                </a:solidFill>
                <a:latin typeface="宋体" panose="02010600030101010101" pitchFamily="2" charset="-122"/>
                <a:ea typeface="宋体" panose="02010600030101010101" pitchFamily="2" charset="-122"/>
              </a:rPr>
              <a:t>在</a:t>
            </a:r>
            <a:r>
              <a:rPr lang="zh-CN" altLang="en-US" sz="2400" dirty="0">
                <a:solidFill>
                  <a:srgbClr val="000000"/>
                </a:solidFill>
                <a:latin typeface="宋体" panose="02010600030101010101" pitchFamily="2" charset="-122"/>
                <a:ea typeface="宋体" panose="02010600030101010101" pitchFamily="2" charset="-122"/>
              </a:rPr>
              <a:t>验证过程中也要考虑其顺序</a:t>
            </a:r>
            <a:r>
              <a:rPr lang="zh-CN" altLang="en-US" sz="2400" dirty="0" smtClean="0">
                <a:solidFill>
                  <a:srgbClr val="000000"/>
                </a:solidFill>
                <a:latin typeface="宋体" panose="02010600030101010101" pitchFamily="2" charset="-122"/>
                <a:ea typeface="宋体" panose="02010600030101010101" pitchFamily="2" charset="-122"/>
              </a:rPr>
              <a:t>。</a:t>
            </a:r>
            <a:endParaRPr lang="zh-CN" altLang="en-US" sz="2400" dirty="0">
              <a:solidFill>
                <a:srgbClr val="000000"/>
              </a:solidFill>
              <a:latin typeface="宋体" panose="02010600030101010101" pitchFamily="2" charset="-122"/>
              <a:ea typeface="宋体" panose="02010600030101010101" pitchFamily="2" charset="-122"/>
            </a:endParaRPr>
          </a:p>
        </p:txBody>
      </p:sp>
      <p:cxnSp>
        <p:nvCxnSpPr>
          <p:cNvPr id="7" name="直接连接符 6"/>
          <p:cNvCxnSpPr/>
          <p:nvPr/>
        </p:nvCxnSpPr>
        <p:spPr>
          <a:xfrm>
            <a:off x="1186089" y="1030288"/>
            <a:ext cx="10426791" cy="0"/>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10437224" y="457200"/>
            <a:ext cx="1045028" cy="523220"/>
          </a:xfrm>
          <a:prstGeom prst="rect">
            <a:avLst/>
          </a:prstGeom>
          <a:noFill/>
        </p:spPr>
        <p:txBody>
          <a:bodyPr wrap="square" rtlCol="0">
            <a:spAutoFit/>
          </a:bodyPr>
          <a:lstStyle/>
          <a:p>
            <a:r>
              <a:rPr lang="zh-CN" altLang="en-US" sz="2800" b="1" dirty="0" smtClean="0">
                <a:latin typeface="新宋体" panose="02010609030101010101" pitchFamily="49" charset="-122"/>
                <a:ea typeface="新宋体" panose="02010609030101010101" pitchFamily="49" charset="-122"/>
              </a:rPr>
              <a:t>背景</a:t>
            </a:r>
            <a:endParaRPr lang="zh-CN" altLang="en-US" sz="2800" b="1" dirty="0">
              <a:latin typeface="新宋体" panose="02010609030101010101" pitchFamily="49" charset="-122"/>
              <a:ea typeface="新宋体" panose="02010609030101010101" pitchFamily="49" charset="-122"/>
            </a:endParaRPr>
          </a:p>
        </p:txBody>
      </p:sp>
      <p:grpSp>
        <p:nvGrpSpPr>
          <p:cNvPr id="2" name="组合 1"/>
          <p:cNvGrpSpPr/>
          <p:nvPr/>
        </p:nvGrpSpPr>
        <p:grpSpPr>
          <a:xfrm>
            <a:off x="92075" y="156210"/>
            <a:ext cx="3607435" cy="873760"/>
            <a:chOff x="820" y="783"/>
            <a:chExt cx="5681" cy="1376"/>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8" name="文本框 7"/>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6829421" y="3516566"/>
            <a:ext cx="5362579" cy="3074762"/>
          </a:xfrm>
          <a:prstGeom prst="rect">
            <a:avLst/>
          </a:prstGeom>
        </p:spPr>
      </p:pic>
      <mc:AlternateContent xmlns:mc="http://schemas.openxmlformats.org/markup-compatibility/2006">
        <mc:Choice xmlns:a14="http://schemas.microsoft.com/office/drawing/2010/main" Requires="a14">
          <p:sp>
            <p:nvSpPr>
              <p:cNvPr id="3" name="内容占位符 2"/>
              <p:cNvSpPr>
                <a:spLocks noGrp="1"/>
              </p:cNvSpPr>
              <p:nvPr>
                <p:ph idx="1"/>
              </p:nvPr>
            </p:nvSpPr>
            <p:spPr>
              <a:xfrm>
                <a:off x="718458" y="1293223"/>
                <a:ext cx="10580914" cy="4883740"/>
              </a:xfrm>
            </p:spPr>
            <p:txBody>
              <a:bodyPr>
                <a:noAutofit/>
              </a:bodyPr>
              <a:lstStyle/>
              <a:p>
                <a14:m>
                  <m:oMath xmlns:m="http://schemas.openxmlformats.org/officeDocument/2006/math">
                    <m:r>
                      <a:rPr lang="en-US" altLang="zh-CN" sz="2000" b="0" i="1" dirty="0" smtClean="0">
                        <a:latin typeface="Cambria Math" panose="02040503050406030204" pitchFamily="18" charset="0"/>
                        <a:ea typeface="宋体" panose="02010600030101010101" pitchFamily="2" charset="-122"/>
                      </a:rPr>
                      <m:t>𝑤</m:t>
                    </m:r>
                    <m:r>
                      <a:rPr lang="en-US" altLang="zh-CN" sz="2000" i="1" dirty="0" smtClean="0">
                        <a:latin typeface="Cambria Math" panose="02040503050406030204" pitchFamily="18" charset="0"/>
                        <a:ea typeface="宋体" panose="02010600030101010101" pitchFamily="2" charset="-122"/>
                      </a:rPr>
                      <m:t>𝑎𝑑𝑑𝑙𝑒𝑎𝑓</m:t>
                    </m:r>
                    <m:r>
                      <a:rPr lang="en-US" altLang="zh-CN" sz="2000" i="1" dirty="0" smtClean="0">
                        <a:latin typeface="Cambria Math" panose="02040503050406030204" pitchFamily="18" charset="0"/>
                        <a:ea typeface="宋体" panose="02010600030101010101" pitchFamily="2" charset="-122"/>
                      </a:rPr>
                      <m:t>(</m:t>
                    </m:r>
                    <m:r>
                      <a:rPr lang="en-US" altLang="zh-CN" sz="2000" b="0" i="1" dirty="0" smtClean="0">
                        <a:latin typeface="Cambria Math" panose="02040503050406030204" pitchFamily="18" charset="0"/>
                        <a:ea typeface="宋体" panose="02010600030101010101" pitchFamily="2" charset="-122"/>
                      </a:rPr>
                      <m:t>𝑠𝑝</m:t>
                    </m:r>
                    <m:r>
                      <a:rPr lang="en-US" altLang="zh-CN" sz="2000" b="0" i="1" dirty="0" smtClean="0">
                        <a:latin typeface="Cambria Math" panose="02040503050406030204" pitchFamily="18" charset="0"/>
                        <a:ea typeface="宋体" panose="02010600030101010101" pitchFamily="2" charset="-122"/>
                      </a:rPr>
                      <m:t>,</m:t>
                    </m:r>
                    <m:r>
                      <a:rPr lang="en-US" altLang="zh-CN" sz="2000" b="0" i="1" dirty="0" smtClean="0">
                        <a:latin typeface="Cambria Math" panose="02040503050406030204" pitchFamily="18" charset="0"/>
                        <a:ea typeface="宋体" panose="02010600030101010101" pitchFamily="2" charset="-122"/>
                      </a:rPr>
                      <m:t>𝑙</m:t>
                    </m:r>
                    <m:r>
                      <a:rPr lang="en-US" altLang="zh-CN" sz="2000" i="1" dirty="0" smtClean="0">
                        <a:latin typeface="Cambria Math" panose="02040503050406030204" pitchFamily="18" charset="0"/>
                        <a:ea typeface="宋体" panose="02010600030101010101" pitchFamily="2" charset="-122"/>
                      </a:rPr>
                      <m:t>)</m:t>
                    </m:r>
                  </m:oMath>
                </a14:m>
                <a:endParaRPr lang="en-US" altLang="zh-CN" sz="2000" dirty="0" smtClean="0">
                  <a:latin typeface="宋体" panose="02010600030101010101" pitchFamily="2" charset="-122"/>
                  <a:ea typeface="宋体" panose="02010600030101010101" pitchFamily="2" charset="-122"/>
                </a:endParaRPr>
              </a:p>
              <a:p>
                <a14:m>
                  <m:oMath xmlns:m="http://schemas.openxmlformats.org/officeDocument/2006/math">
                    <m:r>
                      <a:rPr lang="en-US" altLang="zh-CN" sz="2000" i="1" dirty="0" smtClean="0">
                        <a:solidFill>
                          <a:srgbClr val="FF0000"/>
                        </a:solidFill>
                        <a:latin typeface="Cambria Math" panose="02040503050406030204" pitchFamily="18" charset="0"/>
                        <a:ea typeface="宋体" panose="02010600030101010101" pitchFamily="2" charset="-122"/>
                      </a:rPr>
                      <m:t>𝐶</m:t>
                    </m:r>
                    <m:r>
                      <a:rPr lang="en-US" altLang="zh-CN" sz="2000" i="1" dirty="0" smtClean="0">
                        <a:solidFill>
                          <a:srgbClr val="FF0000"/>
                        </a:solidFill>
                        <a:latin typeface="Cambria Math" panose="02040503050406030204" pitchFamily="18" charset="0"/>
                        <a:ea typeface="宋体" panose="02010600030101010101" pitchFamily="2" charset="-122"/>
                      </a:rPr>
                      <m:t>=0;     </m:t>
                    </m:r>
                    <m:d>
                      <m:dPr>
                        <m:ctrlPr>
                          <a:rPr lang="en-US" altLang="zh-CN" sz="2000" i="1" dirty="0">
                            <a:latin typeface="Cambria Math" panose="02040503050406030204" pitchFamily="18" charset="0"/>
                            <a:ea typeface="Cambria Math" panose="02040503050406030204" pitchFamily="18" charset="0"/>
                          </a:rPr>
                        </m:ctrlPr>
                      </m:dPr>
                      <m:e>
                        <m:sSub>
                          <m:sSubPr>
                            <m:ctrlPr>
                              <a:rPr lang="en-US" altLang="zh-CN" sz="2000" i="1" dirty="0">
                                <a:solidFill>
                                  <a:srgbClr val="FF0000"/>
                                </a:solidFill>
                                <a:latin typeface="Cambria Math" panose="02040503050406030204" pitchFamily="18" charset="0"/>
                                <a:ea typeface="Cambria Math" panose="02040503050406030204" pitchFamily="18" charset="0"/>
                              </a:rPr>
                            </m:ctrlPr>
                          </m:sSubPr>
                          <m:e>
                            <m:r>
                              <a:rPr lang="en-US" altLang="zh-CN" sz="2000" i="1" dirty="0">
                                <a:solidFill>
                                  <a:srgbClr val="FF0000"/>
                                </a:solidFill>
                                <a:latin typeface="Cambria Math" panose="02040503050406030204" pitchFamily="18" charset="0"/>
                                <a:ea typeface="Cambria Math" panose="02040503050406030204" pitchFamily="18" charset="0"/>
                              </a:rPr>
                              <m:t>𝑙</m:t>
                            </m:r>
                          </m:e>
                          <m:sub>
                            <m:r>
                              <a:rPr lang="en-US" altLang="zh-CN" sz="2000" i="1" dirty="0">
                                <a:solidFill>
                                  <a:srgbClr val="FF0000"/>
                                </a:solidFill>
                                <a:latin typeface="Cambria Math" panose="02040503050406030204" pitchFamily="18" charset="0"/>
                                <a:ea typeface="Cambria Math" panose="02040503050406030204" pitchFamily="18" charset="0"/>
                              </a:rPr>
                              <m:t>0</m:t>
                            </m:r>
                          </m:sub>
                        </m:sSub>
                        <m:r>
                          <a:rPr lang="en-US" altLang="zh-CN" sz="2000" i="1" dirty="0">
                            <a:solidFill>
                              <a:srgbClr val="FF0000"/>
                            </a:solidFill>
                            <a:latin typeface="Cambria Math" panose="02040503050406030204" pitchFamily="18" charset="0"/>
                            <a:ea typeface="Cambria Math" panose="02040503050406030204" pitchFamily="18" charset="0"/>
                          </a:rPr>
                          <m:t>,</m:t>
                        </m:r>
                        <m:sSub>
                          <m:sSubPr>
                            <m:ctrlPr>
                              <a:rPr lang="en-US" altLang="zh-CN" sz="2000" i="1" dirty="0">
                                <a:solidFill>
                                  <a:srgbClr val="FF0000"/>
                                </a:solidFill>
                                <a:latin typeface="Cambria Math" panose="02040503050406030204" pitchFamily="18" charset="0"/>
                                <a:ea typeface="Cambria Math" panose="02040503050406030204" pitchFamily="18" charset="0"/>
                              </a:rPr>
                            </m:ctrlPr>
                          </m:sSubPr>
                          <m:e>
                            <m:r>
                              <a:rPr lang="en-US" altLang="zh-CN" sz="2000" i="1" dirty="0">
                                <a:solidFill>
                                  <a:srgbClr val="FF0000"/>
                                </a:solidFill>
                                <a:latin typeface="Cambria Math" panose="02040503050406030204" pitchFamily="18" charset="0"/>
                                <a:ea typeface="Cambria Math" panose="02040503050406030204" pitchFamily="18" charset="0"/>
                              </a:rPr>
                              <m:t>𝑙</m:t>
                            </m:r>
                          </m:e>
                          <m:sub>
                            <m:r>
                              <a:rPr lang="en-US" altLang="zh-CN" sz="2000" i="1" dirty="0">
                                <a:solidFill>
                                  <a:srgbClr val="FF0000"/>
                                </a:solidFill>
                                <a:latin typeface="Cambria Math" panose="02040503050406030204" pitchFamily="18" charset="0"/>
                                <a:ea typeface="Cambria Math" panose="02040503050406030204" pitchFamily="18" charset="0"/>
                              </a:rPr>
                              <m:t>1</m:t>
                            </m:r>
                          </m:sub>
                        </m:sSub>
                      </m:e>
                    </m:d>
                    <m:r>
                      <a:rPr lang="en-US" altLang="zh-CN" sz="2000" i="1" dirty="0" smtClean="0">
                        <a:solidFill>
                          <a:schemeClr val="tx1"/>
                        </a:solidFill>
                        <a:latin typeface="Cambria Math" panose="02040503050406030204" pitchFamily="18" charset="0"/>
                        <a:ea typeface="Cambria Math" panose="02040503050406030204" pitchFamily="18" charset="0"/>
                      </a:rPr>
                      <m:t>←</m:t>
                    </m:r>
                    <m:r>
                      <a:rPr lang="en-US" altLang="zh-CN" sz="2000" b="0" i="1" dirty="0" smtClean="0">
                        <a:solidFill>
                          <a:schemeClr val="tx1"/>
                        </a:solidFill>
                        <a:latin typeface="Cambria Math" panose="02040503050406030204" pitchFamily="18" charset="0"/>
                        <a:ea typeface="Cambria Math" panose="02040503050406030204" pitchFamily="18" charset="0"/>
                      </a:rPr>
                      <m:t>𝐶h</m:t>
                    </m:r>
                    <m:r>
                      <a:rPr lang="en-US" altLang="zh-CN" sz="2000" b="0" i="1" dirty="0" smtClean="0">
                        <a:solidFill>
                          <a:schemeClr val="tx1"/>
                        </a:solidFill>
                        <a:latin typeface="Cambria Math" panose="02040503050406030204" pitchFamily="18" charset="0"/>
                        <a:ea typeface="Cambria Math" panose="02040503050406030204" pitchFamily="18" charset="0"/>
                      </a:rPr>
                      <m:t>(</m:t>
                    </m:r>
                    <m:r>
                      <a:rPr lang="en-US" altLang="zh-CN" sz="2000" b="0" i="1" dirty="0" smtClean="0">
                        <a:solidFill>
                          <a:schemeClr val="tx1"/>
                        </a:solidFill>
                        <a:latin typeface="Cambria Math" panose="02040503050406030204" pitchFamily="18" charset="0"/>
                        <a:ea typeface="Cambria Math" panose="02040503050406030204" pitchFamily="18" charset="0"/>
                      </a:rPr>
                      <m:t>𝑙</m:t>
                    </m:r>
                    <m:r>
                      <a:rPr lang="en-US" altLang="zh-CN" sz="2000" b="0" i="1" dirty="0" smtClean="0">
                        <a:solidFill>
                          <a:schemeClr val="tx1"/>
                        </a:solidFill>
                        <a:latin typeface="Cambria Math" panose="02040503050406030204" pitchFamily="18" charset="0"/>
                        <a:ea typeface="Cambria Math" panose="02040503050406030204" pitchFamily="18" charset="0"/>
                      </a:rPr>
                      <m:t>;</m:t>
                    </m:r>
                    <m:r>
                      <a:rPr lang="en-US" altLang="zh-CN" sz="2000" b="0" i="1" dirty="0" smtClean="0">
                        <a:solidFill>
                          <a:schemeClr val="tx1"/>
                        </a:solidFill>
                        <a:latin typeface="Cambria Math" panose="02040503050406030204" pitchFamily="18" charset="0"/>
                        <a:ea typeface="Cambria Math" panose="02040503050406030204" pitchFamily="18" charset="0"/>
                      </a:rPr>
                      <m:t>𝑟</m:t>
                    </m:r>
                    <m:r>
                      <a:rPr lang="en-US" altLang="zh-CN" sz="2000" b="0" i="1" dirty="0" smtClean="0">
                        <a:solidFill>
                          <a:schemeClr val="tx1"/>
                        </a:solidFill>
                        <a:latin typeface="Cambria Math" panose="02040503050406030204" pitchFamily="18" charset="0"/>
                        <a:ea typeface="Cambria Math" panose="02040503050406030204" pitchFamily="18" charset="0"/>
                      </a:rPr>
                      <m:t>);</m:t>
                    </m:r>
                    <m:r>
                      <a:rPr lang="en-US" altLang="zh-CN" sz="2000" b="0" i="0" dirty="0" smtClean="0">
                        <a:solidFill>
                          <a:schemeClr val="tx1"/>
                        </a:solidFill>
                        <a:latin typeface="Cambria Math" panose="02040503050406030204" pitchFamily="18" charset="0"/>
                        <a:ea typeface="Cambria Math" panose="02040503050406030204" pitchFamily="18" charset="0"/>
                      </a:rPr>
                      <m:t>   </m:t>
                    </m:r>
                    <m:r>
                      <a:rPr lang="en-US" altLang="zh-CN" sz="2000" b="0" i="1" dirty="0" smtClean="0">
                        <a:solidFill>
                          <a:srgbClr val="FF0000"/>
                        </a:solidFill>
                        <a:latin typeface="Cambria Math" panose="02040503050406030204" pitchFamily="18" charset="0"/>
                        <a:ea typeface="宋体" panose="02010600030101010101" pitchFamily="2" charset="-122"/>
                      </a:rPr>
                      <m:t>𝑙</m:t>
                    </m:r>
                    <m:r>
                      <a:rPr lang="en-US" altLang="zh-CN" sz="2000" b="0" i="1" dirty="0" smtClean="0">
                        <a:latin typeface="Cambria Math" panose="02040503050406030204" pitchFamily="18" charset="0"/>
                        <a:ea typeface="Cambria Math" panose="02040503050406030204" pitchFamily="18" charset="0"/>
                      </a:rPr>
                      <m:t>∈</m:t>
                    </m:r>
                    <m:sSup>
                      <m:sSupPr>
                        <m:ctrlPr>
                          <a:rPr lang="en-US" altLang="zh-CN" sz="2000" b="0" i="1" dirty="0" smtClean="0">
                            <a:latin typeface="Cambria Math" panose="02040503050406030204" pitchFamily="18" charset="0"/>
                            <a:ea typeface="Cambria Math" panose="02040503050406030204" pitchFamily="18" charset="0"/>
                          </a:rPr>
                        </m:ctrlPr>
                      </m:sSupPr>
                      <m:e>
                        <m:d>
                          <m:dPr>
                            <m:begChr m:val="{"/>
                            <m:endChr m:val="}"/>
                            <m:ctrlPr>
                              <a:rPr lang="en-US" altLang="zh-CN" sz="2000" b="0" i="1" dirty="0" smtClean="0">
                                <a:latin typeface="Cambria Math" panose="02040503050406030204" pitchFamily="18" charset="0"/>
                                <a:ea typeface="Cambria Math" panose="02040503050406030204" pitchFamily="18" charset="0"/>
                              </a:rPr>
                            </m:ctrlPr>
                          </m:dPr>
                          <m:e>
                            <m:r>
                              <a:rPr lang="en-US" altLang="zh-CN" sz="2000" b="0" i="1" dirty="0" smtClean="0">
                                <a:latin typeface="Cambria Math" panose="02040503050406030204" pitchFamily="18" charset="0"/>
                                <a:ea typeface="Cambria Math" panose="02040503050406030204" pitchFamily="18" charset="0"/>
                              </a:rPr>
                              <m:t>0,1</m:t>
                            </m:r>
                          </m:e>
                        </m:d>
                      </m:e>
                      <m:sup>
                        <m:r>
                          <a:rPr lang="en-US" altLang="zh-CN" sz="2000" b="0" i="1" dirty="0" smtClean="0">
                            <a:latin typeface="Cambria Math" panose="02040503050406030204" pitchFamily="18" charset="0"/>
                            <a:ea typeface="Cambria Math" panose="02040503050406030204" pitchFamily="18" charset="0"/>
                          </a:rPr>
                          <m:t>2</m:t>
                        </m:r>
                        <m:r>
                          <a:rPr lang="en-US" altLang="zh-CN" sz="2000" b="0" i="1" dirty="0" smtClean="0">
                            <a:latin typeface="Cambria Math" panose="02040503050406030204" pitchFamily="18" charset="0"/>
                            <a:ea typeface="Cambria Math" panose="02040503050406030204" pitchFamily="18" charset="0"/>
                          </a:rPr>
                          <m:t>𝑙𝑒𝑛</m:t>
                        </m:r>
                      </m:sup>
                    </m:sSup>
                    <m:r>
                      <a:rPr lang="en-US" altLang="zh-CN" sz="2000" b="0" i="1" dirty="0" smtClean="0">
                        <a:latin typeface="Cambria Math" panose="02040503050406030204" pitchFamily="18" charset="0"/>
                        <a:ea typeface="Cambria Math" panose="02040503050406030204" pitchFamily="18" charset="0"/>
                      </a:rPr>
                      <m:t>;</m:t>
                    </m:r>
                  </m:oMath>
                </a14:m>
                <a:endParaRPr lang="en-US" altLang="zh-CN" sz="2000" dirty="0" smtClean="0">
                  <a:latin typeface="宋体" panose="02010600030101010101" pitchFamily="2" charset="-122"/>
                  <a:ea typeface="宋体" panose="02010600030101010101" pitchFamily="2" charset="-122"/>
                </a:endParaRPr>
              </a:p>
              <a:p>
                <a:r>
                  <a:rPr lang="zh-CN" altLang="en-US" sz="2000" dirty="0" smtClean="0">
                    <a:latin typeface="宋体" panose="02010600030101010101" pitchFamily="2" charset="-122"/>
                    <a:ea typeface="宋体" panose="02010600030101010101" pitchFamily="2" charset="-122"/>
                  </a:rPr>
                  <a:t>①选择两个随机数</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𝑥</m:t>
                        </m:r>
                      </m:e>
                      <m:sub>
                        <m:r>
                          <a:rPr lang="en-US" altLang="zh-CN" sz="2000" b="0" i="1" smtClean="0">
                            <a:latin typeface="Cambria Math" panose="02040503050406030204" pitchFamily="18" charset="0"/>
                            <a:ea typeface="宋体" panose="02010600030101010101" pitchFamily="2" charset="-122"/>
                          </a:rPr>
                          <m:t>1,1</m:t>
                        </m:r>
                      </m:sub>
                    </m:sSub>
                    <m:r>
                      <a:rPr lang="en-US" altLang="zh-CN" sz="2000" i="1" smtClean="0">
                        <a:latin typeface="Cambria Math" panose="02040503050406030204" pitchFamily="18" charset="0"/>
                        <a:ea typeface="Cambria Math" panose="02040503050406030204" pitchFamily="18" charset="0"/>
                      </a:rPr>
                      <m:t>←</m:t>
                    </m:r>
                    <m:sSup>
                      <m:sSupPr>
                        <m:ctrlPr>
                          <a:rPr lang="en-US" altLang="zh-CN" sz="200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{0,1}</m:t>
                        </m:r>
                      </m:e>
                      <m:sup>
                        <m:r>
                          <a:rPr lang="en-US" altLang="zh-CN" sz="2000" b="0" i="1" smtClean="0">
                            <a:latin typeface="Cambria Math" panose="02040503050406030204" pitchFamily="18" charset="0"/>
                            <a:ea typeface="Cambria Math" panose="02040503050406030204" pitchFamily="18" charset="0"/>
                          </a:rPr>
                          <m:t>2</m:t>
                        </m:r>
                        <m:r>
                          <a:rPr lang="en-US" altLang="zh-CN" sz="2000" b="0" i="1" smtClean="0">
                            <a:latin typeface="Cambria Math" panose="02040503050406030204" pitchFamily="18" charset="0"/>
                            <a:ea typeface="Cambria Math" panose="02040503050406030204" pitchFamily="18" charset="0"/>
                          </a:rPr>
                          <m:t>𝑙𝑒𝑛</m:t>
                        </m:r>
                      </m:sup>
                    </m:sSup>
                    <m:r>
                      <a:rPr lang="en-US" altLang="zh-CN" sz="2000" b="0" i="1" smtClean="0">
                        <a:latin typeface="Cambria Math" panose="02040503050406030204" pitchFamily="18" charset="0"/>
                        <a:ea typeface="Cambria Math" panose="02040503050406030204" pitchFamily="18" charset="0"/>
                      </a:rPr>
                      <m:t>,</m:t>
                    </m:r>
                  </m:oMath>
                </a14:m>
                <a:r>
                  <a:rPr lang="en-US" altLang="zh-CN" sz="2000" dirty="0">
                    <a:ea typeface="宋体" panose="02010600030101010101" pitchFamily="2" charset="-122"/>
                  </a:rPr>
                  <a:t> </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𝑟</m:t>
                        </m:r>
                      </m:e>
                      <m:sub>
                        <m:r>
                          <a:rPr lang="en-US" altLang="zh-CN" sz="2000" i="1">
                            <a:latin typeface="Cambria Math" panose="02040503050406030204" pitchFamily="18" charset="0"/>
                            <a:ea typeface="宋体" panose="02010600030101010101" pitchFamily="2" charset="-122"/>
                          </a:rPr>
                          <m:t>1,1</m:t>
                        </m:r>
                      </m:sub>
                    </m:sSub>
                    <m:r>
                      <a:rPr lang="en-US" altLang="zh-CN" sz="2000" i="1">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{0,1}</m:t>
                        </m:r>
                      </m:e>
                      <m:sup>
                        <m:r>
                          <a:rPr lang="en-US" altLang="zh-CN" sz="2000" i="1" smtClean="0">
                            <a:latin typeface="Cambria Math" panose="02040503050406030204" pitchFamily="18" charset="0"/>
                            <a:ea typeface="Cambria Math" panose="02040503050406030204" pitchFamily="18" charset="0"/>
                          </a:rPr>
                          <m:t>𝜆</m:t>
                        </m:r>
                      </m:sup>
                    </m:sSup>
                  </m:oMath>
                </a14:m>
                <a:r>
                  <a:rPr lang="en-US" altLang="zh-CN" sz="2000" dirty="0" smtClean="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得到</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𝑣</m:t>
                        </m:r>
                      </m:e>
                      <m:sub>
                        <m:r>
                          <a:rPr lang="en-US" altLang="zh-CN" sz="2000" b="0" i="1" smtClean="0">
                            <a:latin typeface="Cambria Math" panose="02040503050406030204" pitchFamily="18" charset="0"/>
                            <a:ea typeface="宋体" panose="02010600030101010101" pitchFamily="2" charset="-122"/>
                          </a:rPr>
                          <m:t>1,1</m:t>
                        </m:r>
                      </m:sub>
                    </m:sSub>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𝐶h</m:t>
                    </m:r>
                    <m:d>
                      <m:dPr>
                        <m:ctrlPr>
                          <a:rPr lang="en-US" altLang="zh-CN" sz="2000" b="0" i="1" smtClean="0">
                            <a:latin typeface="Cambria Math" panose="02040503050406030204" pitchFamily="18" charset="0"/>
                            <a:ea typeface="Cambria Math" panose="02040503050406030204" pitchFamily="18" charset="0"/>
                          </a:rPr>
                        </m:ctrlPr>
                      </m:dPr>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1,1</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𝑟</m:t>
                            </m:r>
                          </m:e>
                          <m:sub>
                            <m:r>
                              <a:rPr lang="en-US" altLang="zh-CN" sz="2000" b="0" i="1" smtClean="0">
                                <a:latin typeface="Cambria Math" panose="02040503050406030204" pitchFamily="18" charset="0"/>
                                <a:ea typeface="Cambria Math" panose="02040503050406030204" pitchFamily="18" charset="0"/>
                              </a:rPr>
                              <m:t>1,1</m:t>
                            </m:r>
                          </m:sub>
                        </m:sSub>
                      </m:e>
                    </m:d>
                  </m:oMath>
                </a14:m>
                <a:endParaRPr lang="en-US" altLang="zh-CN" sz="2000" b="0" dirty="0" smtClean="0">
                  <a:latin typeface="宋体" panose="02010600030101010101" pitchFamily="2" charset="-122"/>
                  <a:ea typeface="Cambria Math" panose="02040503050406030204" pitchFamily="18" charset="0"/>
                </a:endParaRPr>
              </a:p>
              <a:p>
                <a:pPr marL="0" indent="0">
                  <a:buNone/>
                </a:pPr>
                <a:r>
                  <a:rPr lang="en-US" altLang="zh-CN" sz="2000" dirty="0">
                    <a:latin typeface="宋体" panose="02010600030101010101" pitchFamily="2" charset="-122"/>
                    <a:ea typeface="宋体" panose="02010600030101010101" pitchFamily="2" charset="-122"/>
                  </a:rPr>
                  <a:t> </a:t>
                </a:r>
                <a:r>
                  <a:rPr lang="en-US" altLang="zh-CN" sz="2000" dirty="0" smtClean="0">
                    <a:latin typeface="宋体" panose="02010600030101010101" pitchFamily="2" charset="-122"/>
                    <a:ea typeface="宋体" panose="02010600030101010101" pitchFamily="2" charset="-122"/>
                  </a:rPr>
                  <a:t>                 </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𝑥</m:t>
                        </m:r>
                      </m:e>
                      <m:sub>
                        <m:r>
                          <a:rPr lang="en-US" altLang="zh-CN" sz="2000" b="0" i="1" smtClean="0">
                            <a:latin typeface="Cambria Math" panose="02040503050406030204" pitchFamily="18" charset="0"/>
                            <a:ea typeface="宋体" panose="02010600030101010101" pitchFamily="2" charset="-122"/>
                          </a:rPr>
                          <m:t>2</m:t>
                        </m:r>
                        <m:r>
                          <a:rPr lang="en-US" altLang="zh-CN" sz="2000" i="1">
                            <a:latin typeface="Cambria Math" panose="02040503050406030204" pitchFamily="18" charset="0"/>
                            <a:ea typeface="宋体" panose="02010600030101010101" pitchFamily="2" charset="-122"/>
                          </a:rPr>
                          <m:t>,1</m:t>
                        </m:r>
                      </m:sub>
                    </m:sSub>
                    <m:r>
                      <a:rPr lang="en-US" altLang="zh-CN" sz="2000" i="1">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{0,1}</m:t>
                        </m:r>
                      </m:e>
                      <m:sup>
                        <m:r>
                          <a:rPr lang="en-US" altLang="zh-CN" sz="2000" i="1">
                            <a:latin typeface="Cambria Math" panose="02040503050406030204" pitchFamily="18" charset="0"/>
                            <a:ea typeface="Cambria Math" panose="02040503050406030204" pitchFamily="18" charset="0"/>
                          </a:rPr>
                          <m:t>2</m:t>
                        </m:r>
                        <m:r>
                          <a:rPr lang="en-US" altLang="zh-CN" sz="2000" i="1">
                            <a:latin typeface="Cambria Math" panose="02040503050406030204" pitchFamily="18" charset="0"/>
                            <a:ea typeface="Cambria Math" panose="02040503050406030204" pitchFamily="18" charset="0"/>
                          </a:rPr>
                          <m:t>𝑙𝑒𝑛</m:t>
                        </m:r>
                      </m:sup>
                    </m:sSup>
                    <m:r>
                      <a:rPr lang="en-US" altLang="zh-CN" sz="2000" i="1">
                        <a:latin typeface="Cambria Math" panose="02040503050406030204" pitchFamily="18" charset="0"/>
                        <a:ea typeface="Cambria Math" panose="02040503050406030204" pitchFamily="18" charset="0"/>
                      </a:rPr>
                      <m:t>,</m:t>
                    </m:r>
                  </m:oMath>
                </a14:m>
                <a:r>
                  <a:rPr lang="en-US" altLang="zh-CN" sz="2000" dirty="0">
                    <a:ea typeface="宋体" panose="02010600030101010101" pitchFamily="2" charset="-122"/>
                  </a:rPr>
                  <a:t> </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𝑟</m:t>
                        </m:r>
                      </m:e>
                      <m:sub>
                        <m:r>
                          <a:rPr lang="en-US" altLang="zh-CN" sz="2000" b="0" i="1" smtClean="0">
                            <a:latin typeface="Cambria Math" panose="02040503050406030204" pitchFamily="18" charset="0"/>
                            <a:ea typeface="宋体" panose="02010600030101010101" pitchFamily="2" charset="-122"/>
                          </a:rPr>
                          <m:t>2</m:t>
                        </m:r>
                        <m:r>
                          <a:rPr lang="en-US" altLang="zh-CN" sz="2000" i="1">
                            <a:latin typeface="Cambria Math" panose="02040503050406030204" pitchFamily="18" charset="0"/>
                            <a:ea typeface="宋体" panose="02010600030101010101" pitchFamily="2" charset="-122"/>
                          </a:rPr>
                          <m:t>,1</m:t>
                        </m:r>
                      </m:sub>
                    </m:sSub>
                    <m:r>
                      <a:rPr lang="en-US" altLang="zh-CN" sz="2000" i="1">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{0,1}</m:t>
                        </m:r>
                      </m:e>
                      <m:sup>
                        <m:r>
                          <a:rPr lang="en-US" altLang="zh-CN" sz="2000" i="1">
                            <a:latin typeface="Cambria Math" panose="02040503050406030204" pitchFamily="18" charset="0"/>
                            <a:ea typeface="Cambria Math" panose="02040503050406030204" pitchFamily="18" charset="0"/>
                          </a:rPr>
                          <m:t>𝜆</m:t>
                        </m:r>
                      </m:sup>
                    </m:sSup>
                  </m:oMath>
                </a14:m>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得到</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𝑣</m:t>
                        </m:r>
                      </m:e>
                      <m:sub>
                        <m:r>
                          <a:rPr lang="en-US" altLang="zh-CN" sz="2000" b="0" i="1" smtClean="0">
                            <a:latin typeface="Cambria Math" panose="02040503050406030204" pitchFamily="18" charset="0"/>
                            <a:ea typeface="宋体" panose="02010600030101010101" pitchFamily="2" charset="-122"/>
                          </a:rPr>
                          <m:t>2</m:t>
                        </m:r>
                        <m:r>
                          <a:rPr lang="en-US" altLang="zh-CN" sz="2000" i="1">
                            <a:latin typeface="Cambria Math" panose="02040503050406030204" pitchFamily="18" charset="0"/>
                            <a:ea typeface="宋体" panose="02010600030101010101" pitchFamily="2" charset="-122"/>
                          </a:rPr>
                          <m:t>,1</m:t>
                        </m:r>
                      </m:sub>
                    </m:sSub>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𝐶h</m:t>
                    </m:r>
                    <m:d>
                      <m:dPr>
                        <m:ctrlPr>
                          <a:rPr lang="en-US" altLang="zh-CN" sz="2000" i="1">
                            <a:latin typeface="Cambria Math" panose="02040503050406030204" pitchFamily="18" charset="0"/>
                            <a:ea typeface="Cambria Math" panose="02040503050406030204" pitchFamily="18" charset="0"/>
                          </a:rPr>
                        </m:ctrlPr>
                      </m:dPr>
                      <m:e>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2</m:t>
                            </m:r>
                            <m:r>
                              <a:rPr lang="en-US" altLang="zh-CN" sz="2000" i="1">
                                <a:latin typeface="Cambria Math" panose="02040503050406030204" pitchFamily="18" charset="0"/>
                                <a:ea typeface="Cambria Math" panose="02040503050406030204" pitchFamily="18" charset="0"/>
                              </a:rPr>
                              <m:t>,1</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𝑟</m:t>
                            </m:r>
                          </m:e>
                          <m:sub>
                            <m:r>
                              <a:rPr lang="en-US" altLang="zh-CN" sz="2000" b="0" i="1" smtClean="0">
                                <a:latin typeface="Cambria Math" panose="02040503050406030204" pitchFamily="18" charset="0"/>
                                <a:ea typeface="Cambria Math" panose="02040503050406030204" pitchFamily="18" charset="0"/>
                              </a:rPr>
                              <m:t>2</m:t>
                            </m:r>
                            <m:r>
                              <a:rPr lang="en-US" altLang="zh-CN" sz="2000" i="1">
                                <a:latin typeface="Cambria Math" panose="02040503050406030204" pitchFamily="18" charset="0"/>
                                <a:ea typeface="Cambria Math" panose="02040503050406030204" pitchFamily="18" charset="0"/>
                              </a:rPr>
                              <m:t>,1</m:t>
                            </m:r>
                          </m:sub>
                        </m:sSub>
                      </m:e>
                    </m:d>
                  </m:oMath>
                </a14:m>
                <a:endParaRPr lang="en-US" altLang="zh-CN" sz="2000" dirty="0" smtClean="0">
                  <a:latin typeface="宋体" panose="02010600030101010101" pitchFamily="2" charset="-122"/>
                  <a:ea typeface="宋体" panose="02010600030101010101" pitchFamily="2" charset="-122"/>
                </a:endParaRPr>
              </a:p>
              <a:p>
                <a:pPr marL="0" indent="0">
                  <a:buNone/>
                </a:pPr>
                <a:r>
                  <a:rPr lang="zh-CN" altLang="zh-CN" sz="2000" dirty="0" smtClean="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 </a:t>
                </a:r>
                <a:r>
                  <a:rPr lang="en-US" altLang="zh-CN" sz="2000" dirty="0" smtClean="0">
                    <a:latin typeface="宋体" panose="02010600030101010101" pitchFamily="2" charset="-122"/>
                    <a:ea typeface="宋体" panose="02010600030101010101" pitchFamily="2" charset="-122"/>
                  </a:rPr>
                  <a:t>②</a:t>
                </a:r>
                <a:r>
                  <a:rPr lang="zh-CN" altLang="en-US" sz="2000" dirty="0" smtClean="0">
                    <a:latin typeface="宋体" panose="02010600030101010101" pitchFamily="2" charset="-122"/>
                    <a:ea typeface="宋体" panose="02010600030101010101" pitchFamily="2" charset="-122"/>
                  </a:rPr>
                  <a:t>根据</a:t>
                </a:r>
                <a14:m>
                  <m:oMath xmlns:m="http://schemas.openxmlformats.org/officeDocument/2006/math">
                    <m:r>
                      <a:rPr lang="en-US" altLang="zh-CN" sz="2000" i="1" dirty="0" smtClean="0">
                        <a:latin typeface="Cambria Math" panose="02040503050406030204" pitchFamily="18" charset="0"/>
                        <a:ea typeface="宋体" panose="02010600030101010101" pitchFamily="2" charset="-122"/>
                      </a:rPr>
                      <m:t>𝑤𝑐𝑎𝑡𝑉𝑟𝑓𝑦</m:t>
                    </m:r>
                  </m:oMath>
                </a14:m>
                <a:r>
                  <a:rPr lang="zh-CN" altLang="en-US" sz="2000" dirty="0" smtClean="0">
                    <a:latin typeface="宋体" panose="02010600030101010101" pitchFamily="2" charset="-122"/>
                    <a:ea typeface="宋体" panose="02010600030101010101" pitchFamily="2" charset="-122"/>
                  </a:rPr>
                  <a:t>算法 </a:t>
                </a:r>
                <a14:m>
                  <m:oMath xmlns:m="http://schemas.openxmlformats.org/officeDocument/2006/math">
                    <m:r>
                      <a:rPr lang="en-US" altLang="zh-CN" sz="2000" b="0" i="1" smtClean="0">
                        <a:latin typeface="Cambria Math" panose="02040503050406030204" pitchFamily="18" charset="0"/>
                        <a:ea typeface="宋体" panose="02010600030101010101" pitchFamily="2" charset="-122"/>
                      </a:rPr>
                      <m:t>𝑥</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𝑙</m:t>
                        </m:r>
                      </m:e>
                      <m:sub>
                        <m:r>
                          <a:rPr lang="en-US" altLang="zh-CN" sz="2000" b="0" i="1" smtClean="0">
                            <a:latin typeface="Cambria Math" panose="02040503050406030204" pitchFamily="18" charset="0"/>
                            <a:ea typeface="Cambria Math" panose="02040503050406030204" pitchFamily="18" charset="0"/>
                          </a:rPr>
                          <m:t>0</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𝑙</m:t>
                        </m:r>
                      </m:e>
                      <m:sub>
                        <m:r>
                          <a:rPr lang="en-US" altLang="zh-CN" sz="2000" b="0" i="1" smtClean="0">
                            <a:latin typeface="Cambria Math" panose="02040503050406030204" pitchFamily="18" charset="0"/>
                            <a:ea typeface="Cambria Math" panose="02040503050406030204" pitchFamily="18" charset="0"/>
                          </a:rPr>
                          <m:t>1</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m:rPr>
                            <m:nor/>
                          </m:rPr>
                          <a:rPr lang="en-US" altLang="zh-CN" sz="2000" b="0" i="0" smtClean="0">
                            <a:latin typeface="Cambria Math" panose="02040503050406030204" pitchFamily="18" charset="0"/>
                            <a:ea typeface="Cambria Math" panose="02040503050406030204" pitchFamily="18" charset="0"/>
                          </a:rPr>
                          <m:t>    </m:t>
                        </m:r>
                        <m:r>
                          <a:rPr lang="en-US" altLang="zh-CN" sz="2000" b="0" i="1" smtClean="0">
                            <a:latin typeface="Cambria Math" panose="02040503050406030204" pitchFamily="18" charset="0"/>
                            <a:ea typeface="Cambria Math" panose="02040503050406030204" pitchFamily="18" charset="0"/>
                          </a:rPr>
                          <m:t>𝑣</m:t>
                        </m:r>
                      </m:e>
                      <m:sub>
                        <m:r>
                          <a:rPr lang="en-US" altLang="zh-CN" sz="2000" b="0" i="1" smtClean="0">
                            <a:latin typeface="Cambria Math" panose="02040503050406030204" pitchFamily="18" charset="0"/>
                            <a:ea typeface="Cambria Math" panose="02040503050406030204" pitchFamily="18" charset="0"/>
                          </a:rPr>
                          <m:t>1,0</m:t>
                        </m:r>
                      </m:sub>
                    </m:sSub>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𝐻</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𝑥</m:t>
                    </m:r>
                    <m:r>
                      <a:rPr lang="en-US" altLang="zh-CN" sz="2000" b="0" i="1" smtClean="0">
                        <a:latin typeface="Cambria Math" panose="02040503050406030204" pitchFamily="18" charset="0"/>
                        <a:ea typeface="Cambria Math" panose="02040503050406030204" pitchFamily="18" charset="0"/>
                      </a:rPr>
                      <m:t>)</m:t>
                    </m:r>
                  </m:oMath>
                </a14:m>
                <a:r>
                  <a:rPr lang="en-US" altLang="zh-CN" sz="2000" dirty="0" smtClean="0">
                    <a:latin typeface="宋体" panose="02010600030101010101" pitchFamily="2" charset="-122"/>
                    <a:ea typeface="宋体" panose="02010600030101010101" pitchFamily="2" charset="-122"/>
                  </a:rPr>
                  <a:t>;</a:t>
                </a:r>
              </a:p>
              <a:p>
                <a:pPr marL="0" indent="0">
                  <a:buNone/>
                </a:pPr>
                <a:r>
                  <a:rPr lang="en-US" altLang="zh-CN" sz="2000" dirty="0">
                    <a:latin typeface="宋体" panose="02010600030101010101" pitchFamily="2" charset="-122"/>
                    <a:ea typeface="宋体" panose="02010600030101010101" pitchFamily="2" charset="-122"/>
                  </a:rPr>
                  <a:t> </a:t>
                </a:r>
                <a:r>
                  <a:rPr lang="en-US" altLang="zh-CN" sz="2000" dirty="0" smtClean="0">
                    <a:latin typeface="宋体" panose="02010600030101010101" pitchFamily="2" charset="-122"/>
                    <a:ea typeface="宋体" panose="02010600030101010101" pitchFamily="2" charset="-122"/>
                  </a:rPr>
                  <a:t>                    </a:t>
                </a:r>
                <a:r>
                  <a:rPr lang="en-US" altLang="zh-CN" sz="2000" dirty="0" smtClean="0">
                    <a:ea typeface="宋体" panose="02010600030101010101" pitchFamily="2" charset="-122"/>
                  </a:rPr>
                  <a:t> </a:t>
                </a:r>
                <a14:m>
                  <m:oMath xmlns:m="http://schemas.openxmlformats.org/officeDocument/2006/math">
                    <m:r>
                      <a:rPr lang="en-US" altLang="zh-CN" sz="2000" i="1">
                        <a:latin typeface="Cambria Math" panose="02040503050406030204" pitchFamily="18" charset="0"/>
                        <a:ea typeface="宋体" panose="02010600030101010101" pitchFamily="2" charset="-122"/>
                      </a:rPr>
                      <m:t>𝑥</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𝑣</m:t>
                        </m:r>
                      </m:e>
                      <m:sub>
                        <m:r>
                          <a:rPr lang="en-US" altLang="zh-CN" sz="2000" b="0" i="1" smtClean="0">
                            <a:latin typeface="Cambria Math" panose="02040503050406030204" pitchFamily="18" charset="0"/>
                            <a:ea typeface="Cambria Math" panose="02040503050406030204" pitchFamily="18" charset="0"/>
                          </a:rPr>
                          <m:t>1,</m:t>
                        </m:r>
                        <m:r>
                          <a:rPr lang="en-US" altLang="zh-CN" sz="2000" i="1">
                            <a:latin typeface="Cambria Math" panose="02040503050406030204" pitchFamily="18" charset="0"/>
                            <a:ea typeface="Cambria Math" panose="02040503050406030204" pitchFamily="18" charset="0"/>
                          </a:rPr>
                          <m:t>0</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𝑣</m:t>
                        </m:r>
                      </m:e>
                      <m:sub>
                        <m:r>
                          <a:rPr lang="en-US" altLang="zh-CN" sz="2000" i="1">
                            <a:latin typeface="Cambria Math" panose="02040503050406030204" pitchFamily="18" charset="0"/>
                            <a:ea typeface="Cambria Math" panose="02040503050406030204" pitchFamily="18" charset="0"/>
                          </a:rPr>
                          <m:t>1</m:t>
                        </m:r>
                        <m:r>
                          <a:rPr lang="en-US" altLang="zh-CN" sz="2000" b="0" i="1" smtClean="0">
                            <a:latin typeface="Cambria Math" panose="02040503050406030204" pitchFamily="18" charset="0"/>
                            <a:ea typeface="Cambria Math" panose="02040503050406030204" pitchFamily="18" charset="0"/>
                          </a:rPr>
                          <m:t>,1</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m:rPr>
                            <m:nor/>
                          </m:rPr>
                          <a:rPr lang="en-US" altLang="zh-CN" sz="2000">
                            <a:latin typeface="Cambria Math" panose="02040503050406030204" pitchFamily="18" charset="0"/>
                            <a:ea typeface="Cambria Math" panose="02040503050406030204" pitchFamily="18" charset="0"/>
                          </a:rPr>
                          <m:t>    </m:t>
                        </m:r>
                        <m:r>
                          <a:rPr lang="en-US" altLang="zh-CN" sz="2000" i="1">
                            <a:latin typeface="Cambria Math" panose="02040503050406030204" pitchFamily="18" charset="0"/>
                            <a:ea typeface="Cambria Math" panose="02040503050406030204" pitchFamily="18" charset="0"/>
                          </a:rPr>
                          <m:t>𝑣</m:t>
                        </m:r>
                      </m:e>
                      <m:sub>
                        <m:r>
                          <a:rPr lang="en-US" altLang="zh-CN" sz="2000" b="0" i="1" smtClean="0">
                            <a:latin typeface="Cambria Math" panose="02040503050406030204" pitchFamily="18" charset="0"/>
                            <a:ea typeface="Cambria Math" panose="02040503050406030204" pitchFamily="18" charset="0"/>
                          </a:rPr>
                          <m:t>2</m:t>
                        </m:r>
                        <m:r>
                          <a:rPr lang="en-US" altLang="zh-CN" sz="2000" i="1">
                            <a:latin typeface="Cambria Math" panose="02040503050406030204" pitchFamily="18" charset="0"/>
                            <a:ea typeface="Cambria Math" panose="02040503050406030204" pitchFamily="18" charset="0"/>
                          </a:rPr>
                          <m:t>,0</m:t>
                        </m:r>
                      </m:sub>
                    </m:sSub>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𝐻</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𝑥</m:t>
                    </m:r>
                    <m:r>
                      <a:rPr lang="en-US" altLang="zh-CN" sz="2000" i="1">
                        <a:latin typeface="Cambria Math" panose="02040503050406030204" pitchFamily="18" charset="0"/>
                        <a:ea typeface="Cambria Math" panose="02040503050406030204" pitchFamily="18" charset="0"/>
                      </a:rPr>
                      <m:t>)</m:t>
                    </m:r>
                  </m:oMath>
                </a14:m>
                <a:r>
                  <a:rPr lang="en-US" altLang="zh-CN" sz="2000" dirty="0">
                    <a:latin typeface="宋体" panose="02010600030101010101" pitchFamily="2" charset="-122"/>
                    <a:ea typeface="宋体" panose="02010600030101010101" pitchFamily="2" charset="-122"/>
                  </a:rPr>
                  <a:t>;</a:t>
                </a:r>
                <a:r>
                  <a:rPr lang="zh-CN" altLang="en-US" sz="2000" dirty="0" smtClean="0">
                    <a:latin typeface="宋体" panose="02010600030101010101" pitchFamily="2" charset="-122"/>
                    <a:ea typeface="宋体" panose="02010600030101010101" pitchFamily="2" charset="-122"/>
                  </a:rPr>
                  <a:t>得到</a:t>
                </a:r>
                <a14:m>
                  <m:oMath xmlns:m="http://schemas.openxmlformats.org/officeDocument/2006/math">
                    <m:sSubSup>
                      <m:sSubSupPr>
                        <m:ctrlPr>
                          <a:rPr lang="en-US" altLang="zh-CN" sz="2000" i="1" dirty="0" smtClean="0">
                            <a:latin typeface="Cambria Math" panose="02040503050406030204" pitchFamily="18" charset="0"/>
                            <a:ea typeface="宋体" panose="02010600030101010101" pitchFamily="2" charset="-122"/>
                          </a:rPr>
                        </m:ctrlPr>
                      </m:sSubSupPr>
                      <m:e>
                        <m:r>
                          <a:rPr lang="en-US" altLang="zh-CN" sz="2000" b="0" i="1" dirty="0" smtClean="0">
                            <a:latin typeface="Cambria Math" panose="02040503050406030204" pitchFamily="18" charset="0"/>
                            <a:ea typeface="宋体" panose="02010600030101010101" pitchFamily="2" charset="-122"/>
                          </a:rPr>
                          <m:t>𝑥</m:t>
                        </m:r>
                      </m:e>
                      <m:sub>
                        <m:r>
                          <a:rPr lang="zh-CN" altLang="en-US" sz="2000" i="1" dirty="0" smtClean="0">
                            <a:latin typeface="Cambria Math" panose="02040503050406030204" pitchFamily="18" charset="0"/>
                            <a:ea typeface="宋体" panose="02010600030101010101" pitchFamily="2" charset="-122"/>
                          </a:rPr>
                          <m:t>𝜌</m:t>
                        </m:r>
                      </m:sub>
                      <m:sup>
                        <m:r>
                          <a:rPr lang="en-US" altLang="zh-CN" sz="2000" b="0" i="1" dirty="0" smtClean="0">
                            <a:latin typeface="Cambria Math" panose="02040503050406030204" pitchFamily="18" charset="0"/>
                            <a:ea typeface="宋体" panose="02010600030101010101" pitchFamily="2" charset="-122"/>
                          </a:rPr>
                          <m:t>′</m:t>
                        </m:r>
                      </m:sup>
                    </m:sSubSup>
                    <m:r>
                      <a:rPr lang="en-US" altLang="zh-CN" sz="2000" i="1" dirty="0" smtClean="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m:t>
                    </m:r>
                    <m:sSub>
                      <m:sSubPr>
                        <m:ctrlPr>
                          <a:rPr lang="en-US" altLang="zh-CN" sz="2000" b="0" i="1" dirty="0" smtClean="0">
                            <a:latin typeface="Cambria Math" panose="02040503050406030204" pitchFamily="18" charset="0"/>
                            <a:ea typeface="Cambria Math" panose="02040503050406030204" pitchFamily="18" charset="0"/>
                          </a:rPr>
                        </m:ctrlPr>
                      </m:sSubPr>
                      <m:e>
                        <m:r>
                          <a:rPr lang="en-US" altLang="zh-CN" sz="2000" b="0" i="1" dirty="0" smtClean="0">
                            <a:latin typeface="Cambria Math" panose="02040503050406030204" pitchFamily="18" charset="0"/>
                            <a:ea typeface="Cambria Math" panose="02040503050406030204" pitchFamily="18" charset="0"/>
                          </a:rPr>
                          <m:t>𝑣</m:t>
                        </m:r>
                      </m:e>
                      <m:sub>
                        <m:r>
                          <a:rPr lang="en-US" altLang="zh-CN" sz="2000" b="0" i="1" dirty="0" smtClean="0">
                            <a:latin typeface="Cambria Math" panose="02040503050406030204" pitchFamily="18" charset="0"/>
                            <a:ea typeface="Cambria Math" panose="02040503050406030204" pitchFamily="18" charset="0"/>
                          </a:rPr>
                          <m:t>2,0</m:t>
                        </m:r>
                      </m:sub>
                    </m:sSub>
                    <m:r>
                      <a:rPr lang="en-US" altLang="zh-CN" sz="2000" i="1" dirty="0">
                        <a:latin typeface="Cambria Math" panose="02040503050406030204" pitchFamily="18" charset="0"/>
                        <a:ea typeface="Cambria Math" panose="02040503050406030204" pitchFamily="18" charset="0"/>
                      </a:rPr>
                      <m:t>|</m:t>
                    </m:r>
                    <m:r>
                      <a:rPr lang="en-US" altLang="zh-CN" sz="2000" i="1" dirty="0" smtClean="0">
                        <a:latin typeface="Cambria Math" panose="02040503050406030204" pitchFamily="18" charset="0"/>
                        <a:ea typeface="Cambria Math" panose="02040503050406030204" pitchFamily="18" charset="0"/>
                      </a:rPr>
                      <m:t>|</m:t>
                    </m:r>
                    <m:sSub>
                      <m:sSubPr>
                        <m:ctrlPr>
                          <a:rPr lang="en-US" altLang="zh-CN" sz="2000" i="1" dirty="0" smtClean="0">
                            <a:latin typeface="Cambria Math" panose="02040503050406030204" pitchFamily="18" charset="0"/>
                            <a:ea typeface="Cambria Math" panose="02040503050406030204" pitchFamily="18" charset="0"/>
                          </a:rPr>
                        </m:ctrlPr>
                      </m:sSubPr>
                      <m:e>
                        <m:r>
                          <a:rPr lang="en-US" altLang="zh-CN" sz="2000" b="0" i="1" dirty="0" smtClean="0">
                            <a:latin typeface="Cambria Math" panose="02040503050406030204" pitchFamily="18" charset="0"/>
                            <a:ea typeface="Cambria Math" panose="02040503050406030204" pitchFamily="18" charset="0"/>
                          </a:rPr>
                          <m:t>𝑣</m:t>
                        </m:r>
                      </m:e>
                      <m:sub>
                        <m:r>
                          <a:rPr lang="en-US" altLang="zh-CN" sz="2000" b="0" i="1" dirty="0" smtClean="0">
                            <a:latin typeface="Cambria Math" panose="02040503050406030204" pitchFamily="18" charset="0"/>
                            <a:ea typeface="Cambria Math" panose="02040503050406030204" pitchFamily="18" charset="0"/>
                          </a:rPr>
                          <m:t>2,1</m:t>
                        </m:r>
                      </m:sub>
                    </m:sSub>
                    <m:r>
                      <a:rPr lang="en-US" altLang="zh-CN" sz="2000" b="0" i="1" dirty="0" smtClean="0">
                        <a:latin typeface="Cambria Math" panose="02040503050406030204" pitchFamily="18" charset="0"/>
                        <a:ea typeface="Cambria Math" panose="02040503050406030204" pitchFamily="18" charset="0"/>
                      </a:rPr>
                      <m:t>)</m:t>
                    </m:r>
                    <m:r>
                      <a:rPr lang="zh-CN" altLang="en-US" sz="2000" i="1" dirty="0">
                        <a:latin typeface="Cambria Math" panose="02040503050406030204" pitchFamily="18" charset="0"/>
                        <a:ea typeface="Cambria Math" panose="02040503050406030204" pitchFamily="18" charset="0"/>
                      </a:rPr>
                      <m:t>。</m:t>
                    </m:r>
                  </m:oMath>
                </a14:m>
                <a:r>
                  <a:rPr lang="zh-CN" altLang="en-US" sz="2000" dirty="0" smtClean="0">
                    <a:latin typeface="宋体" panose="02010600030101010101" pitchFamily="2" charset="-122"/>
                    <a:ea typeface="宋体" panose="02010600030101010101" pitchFamily="2" charset="-122"/>
                  </a:rPr>
                  <a:t>利用私钥</a:t>
                </a:r>
                <a14:m>
                  <m:oMath xmlns:m="http://schemas.openxmlformats.org/officeDocument/2006/math">
                    <m:r>
                      <a:rPr lang="en-US" altLang="zh-CN" sz="2000" i="1" dirty="0" smtClean="0">
                        <a:latin typeface="Cambria Math" panose="02040503050406030204" pitchFamily="18" charset="0"/>
                        <a:ea typeface="宋体" panose="02010600030101010101" pitchFamily="2" charset="-122"/>
                      </a:rPr>
                      <m:t>𝑐𝑠𝑘</m:t>
                    </m:r>
                  </m:oMath>
                </a14:m>
                <a:r>
                  <a:rPr lang="zh-CN" altLang="en-US" sz="2000" dirty="0" smtClean="0">
                    <a:latin typeface="宋体" panose="02010600030101010101" pitchFamily="2" charset="-122"/>
                    <a:ea typeface="宋体" panose="02010600030101010101" pitchFamily="2" charset="-122"/>
                  </a:rPr>
                  <a:t>计     算</a:t>
                </a:r>
                <a14:m>
                  <m:oMath xmlns:m="http://schemas.openxmlformats.org/officeDocument/2006/math">
                    <m:sSubSup>
                      <m:sSubSupPr>
                        <m:ctrlPr>
                          <a:rPr lang="en-US" altLang="zh-CN" sz="2000" i="1" smtClean="0">
                            <a:latin typeface="Cambria Math" panose="02040503050406030204" pitchFamily="18" charset="0"/>
                            <a:ea typeface="宋体" panose="02010600030101010101" pitchFamily="2" charset="-122"/>
                          </a:rPr>
                        </m:ctrlPr>
                      </m:sSubSupPr>
                      <m:e>
                        <m:r>
                          <a:rPr lang="en-US" altLang="zh-CN" sz="2000" b="0" i="1" smtClean="0">
                            <a:latin typeface="Cambria Math" panose="02040503050406030204" pitchFamily="18" charset="0"/>
                            <a:ea typeface="宋体" panose="02010600030101010101" pitchFamily="2" charset="-122"/>
                          </a:rPr>
                          <m:t>𝑟</m:t>
                        </m:r>
                      </m:e>
                      <m:sub>
                        <m:r>
                          <a:rPr lang="zh-CN" altLang="en-US" sz="2000" i="1" smtClean="0">
                            <a:latin typeface="Cambria Math" panose="02040503050406030204" pitchFamily="18" charset="0"/>
                            <a:ea typeface="宋体" panose="02010600030101010101" pitchFamily="2" charset="-122"/>
                          </a:rPr>
                          <m:t>𝜌</m:t>
                        </m:r>
                      </m:sub>
                      <m:sup>
                        <m:r>
                          <a:rPr lang="en-US" altLang="zh-CN" sz="2000" b="0" i="1" smtClean="0">
                            <a:latin typeface="Cambria Math" panose="02040503050406030204" pitchFamily="18" charset="0"/>
                            <a:ea typeface="宋体" panose="02010600030101010101" pitchFamily="2" charset="-122"/>
                          </a:rPr>
                          <m:t>′</m:t>
                        </m:r>
                      </m:sup>
                    </m:sSubSup>
                  </m:oMath>
                </a14:m>
                <a:r>
                  <a:rPr lang="en-US" altLang="zh-CN" sz="2000" dirty="0" smtClean="0">
                    <a:latin typeface="宋体" panose="02010600030101010101" pitchFamily="2" charset="-122"/>
                    <a:ea typeface="宋体" panose="02010600030101010101" pitchFamily="2" charset="-122"/>
                  </a:rPr>
                  <a:t>:</a:t>
                </a:r>
                <a14:m>
                  <m:oMath xmlns:m="http://schemas.openxmlformats.org/officeDocument/2006/math">
                    <m:sSubSup>
                      <m:sSubSupPr>
                        <m:ctrlPr>
                          <a:rPr lang="en-US" altLang="zh-CN" sz="2000" i="1" smtClean="0">
                            <a:latin typeface="Cambria Math" panose="02040503050406030204" pitchFamily="18" charset="0"/>
                            <a:ea typeface="宋体" panose="02010600030101010101" pitchFamily="2" charset="-122"/>
                          </a:rPr>
                        </m:ctrlPr>
                      </m:sSubSupPr>
                      <m:e>
                        <m:r>
                          <a:rPr lang="en-US" altLang="zh-CN" sz="2000" i="1">
                            <a:latin typeface="Cambria Math" panose="02040503050406030204" pitchFamily="18" charset="0"/>
                            <a:ea typeface="宋体" panose="02010600030101010101" pitchFamily="2" charset="-122"/>
                          </a:rPr>
                          <m:t>𝑟</m:t>
                        </m:r>
                      </m:e>
                      <m:sub>
                        <m:r>
                          <a:rPr lang="zh-CN" altLang="en-US" sz="2000" i="1">
                            <a:latin typeface="Cambria Math" panose="02040503050406030204" pitchFamily="18" charset="0"/>
                            <a:ea typeface="宋体" panose="02010600030101010101" pitchFamily="2" charset="-122"/>
                          </a:rPr>
                          <m:t>𝜌</m:t>
                        </m:r>
                      </m:sub>
                      <m:sup>
                        <m:r>
                          <a:rPr lang="en-US" altLang="zh-CN" sz="2000" i="1">
                            <a:latin typeface="Cambria Math" panose="02040503050406030204" pitchFamily="18" charset="0"/>
                            <a:ea typeface="宋体" panose="02010600030101010101" pitchFamily="2" charset="-122"/>
                          </a:rPr>
                          <m:t>′</m:t>
                        </m:r>
                      </m:sup>
                    </m:sSubSup>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𝐶𝑜𝑙</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𝑐𝑠𝑘</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zh-CN" altLang="en-US" sz="2000" b="0" i="1" smtClean="0">
                            <a:latin typeface="Cambria Math" panose="02040503050406030204" pitchFamily="18" charset="0"/>
                            <a:ea typeface="Cambria Math" panose="02040503050406030204" pitchFamily="18" charset="0"/>
                          </a:rPr>
                          <m:t>𝜌</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𝑟</m:t>
                        </m:r>
                      </m:e>
                      <m:sub>
                        <m:r>
                          <a:rPr lang="zh-CN" altLang="en-US" sz="2000" b="0" i="1" smtClean="0">
                            <a:latin typeface="Cambria Math" panose="02040503050406030204" pitchFamily="18" charset="0"/>
                            <a:ea typeface="Cambria Math" panose="02040503050406030204" pitchFamily="18" charset="0"/>
                          </a:rPr>
                          <m:t>𝜌</m:t>
                        </m:r>
                      </m:sub>
                    </m:sSub>
                    <m:r>
                      <a:rPr lang="en-US" altLang="zh-CN" sz="2000" b="0" i="1" smtClean="0">
                        <a:latin typeface="Cambria Math" panose="02040503050406030204" pitchFamily="18" charset="0"/>
                        <a:ea typeface="Cambria Math" panose="02040503050406030204" pitchFamily="18" charset="0"/>
                      </a:rPr>
                      <m:t>,</m:t>
                    </m:r>
                    <m:sSubSup>
                      <m:sSubSupPr>
                        <m:ctrlPr>
                          <a:rPr lang="en-US" altLang="zh-CN" sz="2000" i="1" dirty="0">
                            <a:latin typeface="Cambria Math" panose="02040503050406030204" pitchFamily="18" charset="0"/>
                            <a:ea typeface="宋体" panose="02010600030101010101" pitchFamily="2" charset="-122"/>
                          </a:rPr>
                        </m:ctrlPr>
                      </m:sSubSupPr>
                      <m:e>
                        <m:r>
                          <a:rPr lang="en-US" altLang="zh-CN" sz="2000" i="1" dirty="0">
                            <a:latin typeface="Cambria Math" panose="02040503050406030204" pitchFamily="18" charset="0"/>
                            <a:ea typeface="宋体" panose="02010600030101010101" pitchFamily="2" charset="-122"/>
                          </a:rPr>
                          <m:t>𝑥</m:t>
                        </m:r>
                      </m:e>
                      <m:sub>
                        <m:r>
                          <a:rPr lang="zh-CN" altLang="en-US" sz="2000" i="1" dirty="0">
                            <a:latin typeface="Cambria Math" panose="02040503050406030204" pitchFamily="18" charset="0"/>
                            <a:ea typeface="宋体" panose="02010600030101010101" pitchFamily="2" charset="-122"/>
                          </a:rPr>
                          <m:t>𝜌</m:t>
                        </m:r>
                      </m:sub>
                      <m:sup>
                        <m:r>
                          <a:rPr lang="en-US" altLang="zh-CN" sz="2000" i="1" dirty="0">
                            <a:latin typeface="Cambria Math" panose="02040503050406030204" pitchFamily="18" charset="0"/>
                            <a:ea typeface="宋体" panose="02010600030101010101" pitchFamily="2" charset="-122"/>
                          </a:rPr>
                          <m:t>′</m:t>
                        </m:r>
                      </m:sup>
                    </m:sSubSup>
                    <m:r>
                      <a:rPr lang="en-US" altLang="zh-CN" sz="2000" b="0" i="1" smtClean="0">
                        <a:latin typeface="Cambria Math" panose="02040503050406030204" pitchFamily="18" charset="0"/>
                        <a:ea typeface="Cambria Math" panose="02040503050406030204" pitchFamily="18" charset="0"/>
                      </a:rPr>
                      <m:t>)</m:t>
                    </m:r>
                  </m:oMath>
                </a14:m>
                <a:endParaRPr lang="en-US" altLang="zh-CN" sz="2000" dirty="0" smtClean="0">
                  <a:latin typeface="宋体" panose="02010600030101010101" pitchFamily="2" charset="-122"/>
                  <a:ea typeface="宋体" panose="02010600030101010101" pitchFamily="2" charset="-122"/>
                </a:endParaRPr>
              </a:p>
              <a:p>
                <a:pPr marL="0" indent="0">
                  <a:buNone/>
                </a:pPr>
                <a:r>
                  <a:rPr lang="zh-CN" altLang="zh-CN"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 ③</a:t>
                </a:r>
                <a:r>
                  <a:rPr lang="zh-CN" altLang="en-US" sz="2000" dirty="0" smtClean="0">
                    <a:latin typeface="宋体" panose="02010600030101010101" pitchFamily="2" charset="-122"/>
                    <a:ea typeface="宋体" panose="02010600030101010101" pitchFamily="2" charset="-122"/>
                  </a:rPr>
                  <a:t>此时</a:t>
                </a:r>
                <a:r>
                  <a:rPr lang="en-US" altLang="zh-CN" sz="2000" dirty="0" smtClean="0">
                    <a:latin typeface="宋体" panose="02010600030101010101" pitchFamily="2" charset="-122"/>
                    <a:ea typeface="宋体" panose="02010600030101010101" pitchFamily="2" charset="-122"/>
                  </a:rPr>
                  <a:t>,</a:t>
                </a:r>
                <a14:m>
                  <m:oMath xmlns:m="http://schemas.openxmlformats.org/officeDocument/2006/math">
                    <m:r>
                      <a:rPr lang="en-US" altLang="zh-CN" sz="2000" i="1" dirty="0" smtClean="0">
                        <a:solidFill>
                          <a:schemeClr val="tx1"/>
                        </a:solidFill>
                        <a:latin typeface="Cambria Math" panose="02040503050406030204" pitchFamily="18" charset="0"/>
                        <a:ea typeface="宋体" panose="02010600030101010101" pitchFamily="2" charset="-122"/>
                      </a:rPr>
                      <m:t>𝑙</m:t>
                    </m:r>
                    <m:r>
                      <a:rPr lang="zh-CN" altLang="en-US" sz="2000" i="1" dirty="0">
                        <a:latin typeface="Cambria Math" panose="02040503050406030204" pitchFamily="18" charset="0"/>
                        <a:ea typeface="宋体" panose="02010600030101010101" pitchFamily="2" charset="-122"/>
                      </a:rPr>
                      <m:t>的</m:t>
                    </m:r>
                  </m:oMath>
                </a14:m>
                <a:r>
                  <a:rPr lang="zh-CN" altLang="en-US" sz="2000" dirty="0" smtClean="0">
                    <a:solidFill>
                      <a:schemeClr val="tx1"/>
                    </a:solidFill>
                    <a:latin typeface="宋体" panose="02010600030101010101" pitchFamily="2" charset="-122"/>
                    <a:ea typeface="宋体" panose="02010600030101010101" pitchFamily="2" charset="-122"/>
                  </a:rPr>
                  <a:t>认证路径</a:t>
                </a:r>
                <a14:m>
                  <m:oMath xmlns:m="http://schemas.openxmlformats.org/officeDocument/2006/math">
                    <m:r>
                      <a:rPr lang="en-US" altLang="zh-CN" sz="2000" b="0" i="1" smtClean="0">
                        <a:solidFill>
                          <a:schemeClr val="tx1"/>
                        </a:solidFill>
                        <a:latin typeface="Cambria Math" panose="02040503050406030204" pitchFamily="18" charset="0"/>
                        <a:ea typeface="宋体" panose="02010600030101010101" pitchFamily="2" charset="-122"/>
                      </a:rPr>
                      <m:t>𝑎𝑢𝑡h</m:t>
                    </m:r>
                    <m:r>
                      <a:rPr lang="en-US" altLang="zh-CN" sz="2000" b="0" i="1" smtClean="0">
                        <a:solidFill>
                          <a:schemeClr val="tx1"/>
                        </a:solidFill>
                        <a:latin typeface="Cambria Math" panose="02040503050406030204" pitchFamily="18" charset="0"/>
                        <a:ea typeface="宋体" panose="02010600030101010101" pitchFamily="2" charset="-122"/>
                      </a:rPr>
                      <m:t>=</m:t>
                    </m:r>
                    <m:d>
                      <m:dPr>
                        <m:ctrlPr>
                          <a:rPr lang="en-US" altLang="zh-CN" sz="2000" b="0" i="1" smtClean="0">
                            <a:solidFill>
                              <a:schemeClr val="tx1"/>
                            </a:solidFill>
                            <a:latin typeface="Cambria Math" panose="02040503050406030204" pitchFamily="18" charset="0"/>
                            <a:ea typeface="宋体" panose="02010600030101010101" pitchFamily="2" charset="-122"/>
                          </a:rPr>
                        </m:ctrlPr>
                      </m:dPr>
                      <m:e>
                        <m:d>
                          <m:dPr>
                            <m:ctrlPr>
                              <a:rPr lang="en-US" altLang="zh-CN" sz="2000" b="0" i="1" smtClean="0">
                                <a:solidFill>
                                  <a:schemeClr val="tx1"/>
                                </a:solidFill>
                                <a:latin typeface="Cambria Math" panose="02040503050406030204" pitchFamily="18" charset="0"/>
                                <a:ea typeface="宋体" panose="02010600030101010101" pitchFamily="2" charset="-122"/>
                              </a:rPr>
                            </m:ctrlPr>
                          </m:dPr>
                          <m:e>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𝑣</m:t>
                                </m:r>
                              </m:e>
                              <m:sub>
                                <m:r>
                                  <a:rPr lang="en-US" altLang="zh-CN" sz="2000" i="1">
                                    <a:latin typeface="Cambria Math" panose="02040503050406030204" pitchFamily="18" charset="0"/>
                                    <a:ea typeface="宋体" panose="02010600030101010101" pitchFamily="2" charset="-122"/>
                                  </a:rPr>
                                  <m:t>1,1</m:t>
                                </m:r>
                              </m:sub>
                            </m:sSub>
                            <m:r>
                              <a:rPr lang="en-US" altLang="zh-CN" sz="2000" b="0" i="0" smtClean="0">
                                <a:latin typeface="Cambria Math" panose="02040503050406030204" pitchFamily="18" charset="0"/>
                                <a:ea typeface="宋体" panose="02010600030101010101" pitchFamily="2" charset="-122"/>
                              </a:rPr>
                              <m:t>,</m:t>
                            </m:r>
                            <m:sSub>
                              <m:sSubPr>
                                <m:ctrlPr>
                                  <a:rPr lang="en-US" altLang="zh-CN" sz="2000" i="1" smtClean="0">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𝑣</m:t>
                                </m:r>
                              </m:e>
                              <m:sub>
                                <m:r>
                                  <a:rPr lang="en-US" altLang="zh-CN" sz="2000" i="1">
                                    <a:latin typeface="Cambria Math" panose="02040503050406030204" pitchFamily="18" charset="0"/>
                                    <a:ea typeface="宋体" panose="02010600030101010101" pitchFamily="2" charset="-122"/>
                                  </a:rPr>
                                  <m:t>2,1</m:t>
                                </m:r>
                              </m:sub>
                            </m:sSub>
                          </m:e>
                        </m:d>
                        <m:r>
                          <a:rPr lang="en-US" altLang="zh-CN" sz="2000" b="0" i="1" smtClean="0">
                            <a:latin typeface="Cambria Math" panose="02040503050406030204" pitchFamily="18" charset="0"/>
                            <a:ea typeface="宋体" panose="02010600030101010101" pitchFamily="2" charset="-122"/>
                          </a:rPr>
                          <m:t>,</m:t>
                        </m:r>
                        <m:sSubSup>
                          <m:sSubSupPr>
                            <m:ctrlPr>
                              <a:rPr lang="en-US" altLang="zh-CN" sz="2000" i="1">
                                <a:latin typeface="Cambria Math" panose="02040503050406030204" pitchFamily="18" charset="0"/>
                                <a:ea typeface="宋体" panose="02010600030101010101" pitchFamily="2" charset="-122"/>
                              </a:rPr>
                            </m:ctrlPr>
                          </m:sSubSupPr>
                          <m:e>
                            <m:r>
                              <a:rPr lang="en-US" altLang="zh-CN" sz="2000" i="1">
                                <a:latin typeface="Cambria Math" panose="02040503050406030204" pitchFamily="18" charset="0"/>
                                <a:ea typeface="宋体" panose="02010600030101010101" pitchFamily="2" charset="-122"/>
                              </a:rPr>
                              <m:t>𝑟</m:t>
                            </m:r>
                          </m:e>
                          <m:sub>
                            <m:r>
                              <a:rPr lang="zh-CN" altLang="en-US" sz="2000" i="1">
                                <a:latin typeface="Cambria Math" panose="02040503050406030204" pitchFamily="18" charset="0"/>
                                <a:ea typeface="宋体" panose="02010600030101010101" pitchFamily="2" charset="-122"/>
                              </a:rPr>
                              <m:t>𝜌</m:t>
                            </m:r>
                          </m:sub>
                          <m:sup>
                            <m:r>
                              <a:rPr lang="en-US" altLang="zh-CN" sz="2000" i="1">
                                <a:latin typeface="Cambria Math" panose="02040503050406030204" pitchFamily="18" charset="0"/>
                                <a:ea typeface="宋体" panose="02010600030101010101" pitchFamily="2" charset="-122"/>
                              </a:rPr>
                              <m:t>′</m:t>
                            </m:r>
                          </m:sup>
                        </m:sSubSup>
                      </m:e>
                    </m:d>
                  </m:oMath>
                </a14:m>
                <a:endParaRPr lang="en-US" altLang="zh-CN" sz="2000" b="0" dirty="0" smtClean="0">
                  <a:latin typeface="宋体" panose="02010600030101010101" pitchFamily="2" charset="-122"/>
                  <a:ea typeface="宋体" panose="02010600030101010101" pitchFamily="2" charset="-122"/>
                </a:endParaRPr>
              </a:p>
              <a:p>
                <a:pPr marL="0" indent="0">
                  <a:buNone/>
                </a:pPr>
                <a:r>
                  <a:rPr lang="en-US" altLang="zh-CN" sz="2000" dirty="0" smtClean="0">
                    <a:solidFill>
                      <a:schemeClr val="tx1"/>
                    </a:solidFill>
                    <a:latin typeface="宋体" panose="02010600030101010101" pitchFamily="2" charset="-122"/>
                    <a:ea typeface="宋体" panose="02010600030101010101" pitchFamily="2" charset="-122"/>
                  </a:rPr>
                  <a:t>• ④</a:t>
                </a:r>
                <a14:m>
                  <m:oMath xmlns:m="http://schemas.openxmlformats.org/officeDocument/2006/math">
                    <m:r>
                      <a:rPr lang="en-US" altLang="zh-CN" sz="2000" b="0" i="1" smtClean="0">
                        <a:solidFill>
                          <a:schemeClr val="tx1"/>
                        </a:solidFill>
                        <a:latin typeface="Cambria Math" panose="02040503050406030204" pitchFamily="18" charset="0"/>
                        <a:ea typeface="宋体" panose="02010600030101010101" pitchFamily="2" charset="-122"/>
                      </a:rPr>
                      <m:t>𝑐</m:t>
                    </m:r>
                    <m:r>
                      <a:rPr lang="en-US" altLang="zh-CN" sz="2000" b="0" i="1" smtClean="0">
                        <a:solidFill>
                          <a:schemeClr val="tx1"/>
                        </a:solidFill>
                        <a:latin typeface="Cambria Math" panose="02040503050406030204" pitchFamily="18" charset="0"/>
                        <a:ea typeface="Cambria Math" panose="02040503050406030204" pitchFamily="18" charset="0"/>
                      </a:rPr>
                      <m:t>←2,</m:t>
                    </m:r>
                    <m:sSup>
                      <m:sSupPr>
                        <m:ctrlPr>
                          <a:rPr lang="en-US" altLang="zh-CN" sz="2000" b="0" i="1" smtClean="0">
                            <a:solidFill>
                              <a:schemeClr val="tx1"/>
                            </a:solidFill>
                            <a:latin typeface="Cambria Math" panose="02040503050406030204" pitchFamily="18" charset="0"/>
                            <a:ea typeface="Cambria Math" panose="02040503050406030204" pitchFamily="18" charset="0"/>
                          </a:rPr>
                        </m:ctrlPr>
                      </m:sSupPr>
                      <m:e>
                        <m:r>
                          <a:rPr lang="en-US" altLang="zh-CN" sz="2000" b="0" i="1" smtClean="0">
                            <a:solidFill>
                              <a:schemeClr val="tx1"/>
                            </a:solidFill>
                            <a:latin typeface="Cambria Math" panose="02040503050406030204" pitchFamily="18" charset="0"/>
                            <a:ea typeface="Cambria Math" panose="02040503050406030204" pitchFamily="18" charset="0"/>
                          </a:rPr>
                          <m:t>𝑠𝑡</m:t>
                        </m:r>
                      </m:e>
                      <m:sup>
                        <m:r>
                          <a:rPr lang="en-US" altLang="zh-CN" sz="2000" b="0" i="1" smtClean="0">
                            <a:solidFill>
                              <a:schemeClr val="tx1"/>
                            </a:solidFill>
                            <a:latin typeface="Cambria Math" panose="02040503050406030204" pitchFamily="18" charset="0"/>
                            <a:ea typeface="Cambria Math" panose="02040503050406030204" pitchFamily="18" charset="0"/>
                          </a:rPr>
                          <m:t>′</m:t>
                        </m:r>
                      </m:sup>
                    </m:sSup>
                    <m:r>
                      <a:rPr lang="en-US" altLang="zh-CN" sz="2000" b="0" i="1" smtClean="0">
                        <a:solidFill>
                          <a:schemeClr val="tx1"/>
                        </a:solidFill>
                        <a:latin typeface="Cambria Math" panose="02040503050406030204" pitchFamily="18" charset="0"/>
                        <a:ea typeface="Cambria Math" panose="02040503050406030204" pitchFamily="18" charset="0"/>
                      </a:rPr>
                      <m:t>←</m:t>
                    </m:r>
                    <m:d>
                      <m:dPr>
                        <m:ctrlPr>
                          <a:rPr lang="en-US" altLang="zh-CN" sz="2000" b="0" i="1" smtClean="0">
                            <a:solidFill>
                              <a:schemeClr val="tx1"/>
                            </a:solidFill>
                            <a:latin typeface="Cambria Math" panose="02040503050406030204" pitchFamily="18" charset="0"/>
                            <a:ea typeface="Cambria Math" panose="02040503050406030204" pitchFamily="18" charset="0"/>
                          </a:rPr>
                        </m:ctrlPr>
                      </m:dPr>
                      <m:e>
                        <m:r>
                          <a:rPr lang="en-US" altLang="zh-CN" sz="2000" b="0" i="1" smtClean="0">
                            <a:solidFill>
                              <a:schemeClr val="tx1"/>
                            </a:solidFill>
                            <a:latin typeface="Cambria Math" panose="02040503050406030204" pitchFamily="18" charset="0"/>
                            <a:ea typeface="Cambria Math" panose="02040503050406030204" pitchFamily="18" charset="0"/>
                          </a:rPr>
                          <m:t>2,4,</m:t>
                        </m:r>
                        <m:sSubSup>
                          <m:sSubSupPr>
                            <m:ctrlPr>
                              <a:rPr lang="en-US" altLang="zh-CN" sz="2000" i="1" dirty="0">
                                <a:latin typeface="Cambria Math" panose="02040503050406030204" pitchFamily="18" charset="0"/>
                                <a:ea typeface="宋体" panose="02010600030101010101" pitchFamily="2" charset="-122"/>
                              </a:rPr>
                            </m:ctrlPr>
                          </m:sSubSupPr>
                          <m:e>
                            <m:r>
                              <a:rPr lang="en-US" altLang="zh-CN" sz="2000" i="1" dirty="0">
                                <a:latin typeface="Cambria Math" panose="02040503050406030204" pitchFamily="18" charset="0"/>
                                <a:ea typeface="宋体" panose="02010600030101010101" pitchFamily="2" charset="-122"/>
                              </a:rPr>
                              <m:t>𝑥</m:t>
                            </m:r>
                          </m:e>
                          <m:sub>
                            <m:r>
                              <a:rPr lang="zh-CN" altLang="en-US" sz="2000" i="1" dirty="0">
                                <a:latin typeface="Cambria Math" panose="02040503050406030204" pitchFamily="18" charset="0"/>
                                <a:ea typeface="宋体" panose="02010600030101010101" pitchFamily="2" charset="-122"/>
                              </a:rPr>
                              <m:t>𝜌</m:t>
                            </m:r>
                          </m:sub>
                          <m:sup>
                            <m:r>
                              <a:rPr lang="en-US" altLang="zh-CN" sz="2000" i="1" dirty="0">
                                <a:latin typeface="Cambria Math" panose="02040503050406030204" pitchFamily="18" charset="0"/>
                                <a:ea typeface="宋体" panose="02010600030101010101" pitchFamily="2" charset="-122"/>
                              </a:rPr>
                              <m:t>′</m:t>
                            </m:r>
                          </m:sup>
                        </m:sSubSup>
                        <m:r>
                          <a:rPr lang="en-US" altLang="zh-CN" sz="2000" b="0" i="1" dirty="0" smtClean="0">
                            <a:latin typeface="Cambria Math" panose="02040503050406030204" pitchFamily="18" charset="0"/>
                            <a:ea typeface="宋体" panose="02010600030101010101" pitchFamily="2" charset="-122"/>
                          </a:rPr>
                          <m:t>,</m:t>
                        </m:r>
                        <m:sSubSup>
                          <m:sSubSupPr>
                            <m:ctrlPr>
                              <a:rPr lang="en-US" altLang="zh-CN" sz="2000" i="1">
                                <a:latin typeface="Cambria Math" panose="02040503050406030204" pitchFamily="18" charset="0"/>
                                <a:ea typeface="宋体" panose="02010600030101010101" pitchFamily="2" charset="-122"/>
                              </a:rPr>
                            </m:ctrlPr>
                          </m:sSubSupPr>
                          <m:e>
                            <m:r>
                              <a:rPr lang="en-US" altLang="zh-CN" sz="2000" i="1">
                                <a:latin typeface="Cambria Math" panose="02040503050406030204" pitchFamily="18" charset="0"/>
                                <a:ea typeface="宋体" panose="02010600030101010101" pitchFamily="2" charset="-122"/>
                              </a:rPr>
                              <m:t>𝑟</m:t>
                            </m:r>
                          </m:e>
                          <m:sub>
                            <m:r>
                              <a:rPr lang="zh-CN" altLang="en-US" sz="2000" i="1">
                                <a:latin typeface="Cambria Math" panose="02040503050406030204" pitchFamily="18" charset="0"/>
                                <a:ea typeface="宋体" panose="02010600030101010101" pitchFamily="2" charset="-122"/>
                              </a:rPr>
                              <m:t>𝜌</m:t>
                            </m:r>
                          </m:sub>
                          <m:sup>
                            <m:r>
                              <a:rPr lang="en-US" altLang="zh-CN" sz="2000" i="1">
                                <a:latin typeface="Cambria Math" panose="02040503050406030204" pitchFamily="18" charset="0"/>
                                <a:ea typeface="宋体" panose="02010600030101010101" pitchFamily="2" charset="-122"/>
                              </a:rPr>
                              <m:t>′</m:t>
                            </m:r>
                          </m:sup>
                        </m:sSubSup>
                        <m:r>
                          <a:rPr lang="en-US" altLang="zh-CN" sz="2000" b="0" i="1" smtClean="0">
                            <a:latin typeface="Cambria Math" panose="02040503050406030204" pitchFamily="18" charset="0"/>
                            <a:ea typeface="宋体" panose="02010600030101010101" pitchFamily="2" charset="-122"/>
                          </a:rPr>
                          <m:t>,</m:t>
                        </m:r>
                        <m:d>
                          <m:dPr>
                            <m:ctrlPr>
                              <a:rPr lang="en-US" altLang="zh-CN" sz="2000" b="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𝑥</m:t>
                            </m:r>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𝑟</m:t>
                            </m:r>
                          </m:e>
                        </m:d>
                        <m:r>
                          <a:rPr lang="en-US" altLang="zh-CN" sz="2000" b="0" i="1" smtClean="0">
                            <a:latin typeface="Cambria Math" panose="02040503050406030204" pitchFamily="18" charset="0"/>
                            <a:ea typeface="宋体" panose="02010600030101010101" pitchFamily="2" charset="-122"/>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𝑙</m:t>
                            </m:r>
                          </m:e>
                          <m:sub>
                            <m:r>
                              <a:rPr lang="en-US" altLang="zh-CN" sz="2000" i="1">
                                <a:latin typeface="Cambria Math" panose="02040503050406030204" pitchFamily="18" charset="0"/>
                                <a:ea typeface="Cambria Math" panose="02040503050406030204" pitchFamily="18" charset="0"/>
                              </a:rPr>
                              <m:t>0</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𝑙</m:t>
                            </m:r>
                          </m:e>
                          <m:sub>
                            <m:r>
                              <a:rPr lang="en-US" altLang="zh-CN" sz="2000" i="1">
                                <a:latin typeface="Cambria Math" panose="02040503050406030204" pitchFamily="18" charset="0"/>
                                <a:ea typeface="Cambria Math" panose="02040503050406030204" pitchFamily="18" charset="0"/>
                              </a:rPr>
                              <m:t>1</m:t>
                            </m:r>
                          </m:sub>
                        </m:sSub>
                      </m:e>
                    </m:d>
                    <m:r>
                      <a:rPr lang="en-US" altLang="zh-CN" sz="2000" b="0" i="0" smtClean="0">
                        <a:solidFill>
                          <a:schemeClr val="tx1"/>
                        </a:solidFill>
                        <a:latin typeface="Cambria Math" panose="02040503050406030204" pitchFamily="18" charset="0"/>
                        <a:ea typeface="Cambria Math" panose="02040503050406030204" pitchFamily="18" charset="0"/>
                      </a:rPr>
                      <m:t>;</m:t>
                    </m:r>
                  </m:oMath>
                </a14:m>
                <a:r>
                  <a:rPr lang="en-US" altLang="zh-CN" sz="2000" b="0" i="0" dirty="0" smtClean="0">
                    <a:solidFill>
                      <a:schemeClr val="tx1"/>
                    </a:solidFill>
                    <a:latin typeface="Cambria Math" panose="02040503050406030204" pitchFamily="18" charset="0"/>
                    <a:ea typeface="Cambria Math" panose="02040503050406030204" pitchFamily="18" charset="0"/>
                  </a:rPr>
                  <a:t> </a:t>
                </a:r>
              </a:p>
              <a:p>
                <a:pPr marL="0" indent="0">
                  <a:buNone/>
                </a:pPr>
                <a:r>
                  <a:rPr lang="en-US" altLang="zh-CN" sz="2000" dirty="0" smtClean="0">
                    <a:ea typeface="Cambria Math" panose="02040503050406030204" pitchFamily="18" charset="0"/>
                  </a:rPr>
                  <a:t>•  </a:t>
                </a:r>
                <a:r>
                  <a:rPr lang="en-US" altLang="zh-CN" sz="2000" dirty="0">
                    <a:latin typeface="宋体" panose="02010600030101010101" pitchFamily="2" charset="-122"/>
                    <a:ea typeface="宋体" panose="02010600030101010101" pitchFamily="2" charset="-122"/>
                  </a:rPr>
                  <a:t>⑤</a:t>
                </a:r>
                <a:r>
                  <a:rPr lang="zh-CN" altLang="en-US" sz="2000" i="0" dirty="0" smtClean="0">
                    <a:latin typeface="+mj-lt"/>
                    <a:ea typeface="Cambria Math" panose="02040503050406030204" pitchFamily="18" charset="0"/>
                  </a:rPr>
                  <a:t>算法</a:t>
                </a:r>
                <a:r>
                  <a:rPr lang="zh-CN" altLang="en-US" sz="2000" b="0" i="0" dirty="0" smtClean="0">
                    <a:solidFill>
                      <a:schemeClr val="tx1"/>
                    </a:solidFill>
                    <a:latin typeface="+mj-lt"/>
                    <a:ea typeface="Cambria Math" panose="02040503050406030204" pitchFamily="18" charset="0"/>
                  </a:rPr>
                  <a:t>返回  </a:t>
                </a:r>
                <a14:m>
                  <m:oMath xmlns:m="http://schemas.openxmlformats.org/officeDocument/2006/math">
                    <m:r>
                      <a:rPr lang="en-US" altLang="zh-CN" sz="2000" b="0" i="0" smtClean="0">
                        <a:solidFill>
                          <a:schemeClr val="tx1"/>
                        </a:solidFill>
                        <a:latin typeface="Cambria Math" panose="02040503050406030204" pitchFamily="18" charset="0"/>
                        <a:ea typeface="Cambria Math" panose="02040503050406030204" pitchFamily="18" charset="0"/>
                      </a:rPr>
                      <m:t> </m:t>
                    </m:r>
                    <m:sSup>
                      <m:sSupPr>
                        <m:ctrlPr>
                          <a:rPr lang="en-US" altLang="zh-CN" sz="2000" b="0" i="1" smtClean="0">
                            <a:solidFill>
                              <a:schemeClr val="tx1"/>
                            </a:solidFill>
                            <a:latin typeface="Cambria Math" panose="02040503050406030204" pitchFamily="18" charset="0"/>
                            <a:ea typeface="Cambria Math" panose="02040503050406030204" pitchFamily="18" charset="0"/>
                          </a:rPr>
                        </m:ctrlPr>
                      </m:sSupPr>
                      <m:e>
                        <m:r>
                          <a:rPr lang="en-US" altLang="zh-CN" sz="2000" b="0" i="1" smtClean="0">
                            <a:solidFill>
                              <a:schemeClr val="tx1"/>
                            </a:solidFill>
                            <a:latin typeface="Cambria Math" panose="02040503050406030204" pitchFamily="18" charset="0"/>
                            <a:ea typeface="Cambria Math" panose="02040503050406030204" pitchFamily="18" charset="0"/>
                          </a:rPr>
                          <m:t>𝑠𝑝</m:t>
                        </m:r>
                      </m:e>
                      <m:sup>
                        <m:r>
                          <a:rPr lang="en-US" altLang="zh-CN" sz="2000" b="0" i="1" smtClean="0">
                            <a:solidFill>
                              <a:schemeClr val="tx1"/>
                            </a:solidFill>
                            <a:latin typeface="Cambria Math" panose="02040503050406030204" pitchFamily="18" charset="0"/>
                            <a:ea typeface="Cambria Math" panose="02040503050406030204" pitchFamily="18" charset="0"/>
                          </a:rPr>
                          <m:t>′</m:t>
                        </m:r>
                      </m:sup>
                    </m:sSup>
                    <m:r>
                      <a:rPr lang="en-US" altLang="zh-CN" sz="2000" b="0" i="1" smtClean="0">
                        <a:solidFill>
                          <a:schemeClr val="tx1"/>
                        </a:solidFill>
                        <a:latin typeface="Cambria Math" panose="02040503050406030204" pitchFamily="18" charset="0"/>
                        <a:ea typeface="Cambria Math" panose="02040503050406030204" pitchFamily="18" charset="0"/>
                      </a:rPr>
                      <m:t>=(</m:t>
                    </m:r>
                    <m:r>
                      <a:rPr lang="en-US" altLang="zh-CN" sz="2000" b="0" i="1" smtClean="0">
                        <a:solidFill>
                          <a:schemeClr val="tx1"/>
                        </a:solidFill>
                        <a:latin typeface="Cambria Math" panose="02040503050406030204" pitchFamily="18" charset="0"/>
                        <a:ea typeface="Cambria Math" panose="02040503050406030204" pitchFamily="18" charset="0"/>
                      </a:rPr>
                      <m:t>𝑐𝑠𝑘</m:t>
                    </m:r>
                    <m:r>
                      <a:rPr lang="en-US" altLang="zh-CN" sz="2000" b="0" i="1" smtClean="0">
                        <a:solidFill>
                          <a:schemeClr val="tx1"/>
                        </a:solidFill>
                        <a:latin typeface="Cambria Math" panose="02040503050406030204" pitchFamily="18" charset="0"/>
                        <a:ea typeface="Cambria Math" panose="02040503050406030204" pitchFamily="18" charset="0"/>
                      </a:rPr>
                      <m:t>,</m:t>
                    </m:r>
                    <m:sSup>
                      <m:sSupPr>
                        <m:ctrlPr>
                          <a:rPr lang="en-US" altLang="zh-CN" sz="2000" i="1" smtClean="0">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𝑠𝑡</m:t>
                        </m:r>
                      </m:e>
                      <m:sup>
                        <m:r>
                          <a:rPr lang="en-US" altLang="zh-CN" sz="2000" i="1">
                            <a:latin typeface="Cambria Math" panose="02040503050406030204" pitchFamily="18" charset="0"/>
                            <a:ea typeface="Cambria Math" panose="02040503050406030204" pitchFamily="18" charset="0"/>
                          </a:rPr>
                          <m:t>′</m:t>
                        </m:r>
                      </m:sup>
                    </m:sSup>
                    <m:r>
                      <a:rPr lang="en-US" altLang="zh-CN" sz="2000" b="0" i="1" smtClean="0">
                        <a:solidFill>
                          <a:schemeClr val="tx1"/>
                        </a:solidFill>
                        <a:latin typeface="Cambria Math" panose="02040503050406030204" pitchFamily="18" charset="0"/>
                        <a:ea typeface="Cambria Math" panose="02040503050406030204" pitchFamily="18" charset="0"/>
                      </a:rPr>
                      <m:t>)</m:t>
                    </m:r>
                  </m:oMath>
                </a14:m>
                <a:r>
                  <a:rPr lang="zh-CN" altLang="en-US" sz="2000" dirty="0" smtClean="0">
                    <a:solidFill>
                      <a:schemeClr val="tx1"/>
                    </a:solidFill>
                    <a:latin typeface="宋体" panose="02010600030101010101" pitchFamily="2" charset="-122"/>
                    <a:ea typeface="宋体" panose="02010600030101010101" pitchFamily="2" charset="-122"/>
                  </a:rPr>
                  <a:t>，叶子</a:t>
                </a:r>
                <a14:m>
                  <m:oMath xmlns:m="http://schemas.openxmlformats.org/officeDocument/2006/math">
                    <m:r>
                      <a:rPr lang="en-US" altLang="zh-CN" sz="2000" i="1" dirty="0">
                        <a:latin typeface="Cambria Math" panose="02040503050406030204" pitchFamily="18" charset="0"/>
                        <a:ea typeface="宋体" panose="02010600030101010101" pitchFamily="2" charset="-122"/>
                      </a:rPr>
                      <m:t>𝑙</m:t>
                    </m:r>
                  </m:oMath>
                </a14:m>
                <a:r>
                  <a:rPr lang="zh-CN" altLang="en-US" sz="2000" dirty="0" smtClean="0">
                    <a:solidFill>
                      <a:schemeClr val="tx1"/>
                    </a:solidFill>
                    <a:latin typeface="宋体" panose="02010600030101010101" pitchFamily="2" charset="-122"/>
                    <a:ea typeface="宋体" panose="02010600030101010101" pitchFamily="2" charset="-122"/>
                  </a:rPr>
                  <a:t>的标号</a:t>
                </a:r>
                <a:r>
                  <a:rPr lang="en-US" altLang="zh-CN" sz="2000" dirty="0" smtClean="0">
                    <a:solidFill>
                      <a:schemeClr val="tx1"/>
                    </a:solidFill>
                    <a:latin typeface="宋体" panose="02010600030101010101" pitchFamily="2" charset="-122"/>
                    <a:ea typeface="宋体" panose="02010600030101010101" pitchFamily="2" charset="-122"/>
                  </a:rPr>
                  <a:t>0</a:t>
                </a:r>
                <a:r>
                  <a:rPr lang="zh-CN" altLang="en-US" sz="2000" dirty="0">
                    <a:latin typeface="宋体" panose="02010600030101010101" pitchFamily="2" charset="-122"/>
                    <a:ea typeface="宋体" panose="02010600030101010101" pitchFamily="2" charset="-122"/>
                  </a:rPr>
                  <a:t>，认证路径</a:t>
                </a:r>
                <a14:m>
                  <m:oMath xmlns:m="http://schemas.openxmlformats.org/officeDocument/2006/math">
                    <m:r>
                      <a:rPr lang="en-US" altLang="zh-CN" sz="2000" i="1">
                        <a:latin typeface="Cambria Math" panose="02040503050406030204" pitchFamily="18" charset="0"/>
                        <a:ea typeface="宋体" panose="02010600030101010101" pitchFamily="2" charset="-122"/>
                      </a:rPr>
                      <m:t>𝑎𝑢𝑡h</m:t>
                    </m:r>
                  </m:oMath>
                </a14:m>
                <a:r>
                  <a:rPr lang="zh-CN" altLang="en-US" sz="2400" dirty="0" smtClean="0">
                    <a:solidFill>
                      <a:schemeClr val="tx1"/>
                    </a:solidFill>
                    <a:latin typeface="宋体" panose="02010600030101010101" pitchFamily="2" charset="-122"/>
                    <a:ea typeface="宋体" panose="02010600030101010101" pitchFamily="2" charset="-122"/>
                  </a:rPr>
                  <a:t>。</a:t>
                </a:r>
                <a:endParaRPr lang="zh-CN" altLang="en-US" sz="2400" dirty="0">
                  <a:solidFill>
                    <a:schemeClr val="tx1"/>
                  </a:solidFill>
                  <a:latin typeface="宋体" panose="02010600030101010101" pitchFamily="2" charset="-122"/>
                  <a:ea typeface="宋体" panose="02010600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718458" y="1293223"/>
                <a:ext cx="10580914" cy="4883740"/>
              </a:xfrm>
              <a:blipFill rotWithShape="1">
                <a:blip r:embed="rId2"/>
                <a:stretch>
                  <a:fillRect l="-634" t="-874"/>
                </a:stretch>
              </a:blipFill>
            </p:spPr>
            <p:txBody>
              <a:bodyPr/>
              <a:lstStyle/>
              <a:p>
                <a:r>
                  <a:rPr lang="zh-CN" altLang="en-US">
                    <a:noFill/>
                  </a:rPr>
                  <a:t> </a:t>
                </a:r>
                <a:endParaRPr lang="zh-CN" altLang="en-US">
                  <a:noFill/>
                </a:endParaRPr>
              </a:p>
            </p:txBody>
          </p:sp>
        </mc:Fallback>
      </mc:AlternateContent>
      <p:cxnSp>
        <p:nvCxnSpPr>
          <p:cNvPr id="7" name="直接连接符 6"/>
          <p:cNvCxnSpPr/>
          <p:nvPr/>
        </p:nvCxnSpPr>
        <p:spPr>
          <a:xfrm>
            <a:off x="1186089" y="1030288"/>
            <a:ext cx="10426791" cy="0"/>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9731829" y="505744"/>
            <a:ext cx="2129245" cy="523220"/>
          </a:xfrm>
          <a:prstGeom prst="rect">
            <a:avLst/>
          </a:prstGeom>
          <a:noFill/>
        </p:spPr>
        <p:txBody>
          <a:bodyPr wrap="square" rtlCol="0">
            <a:spAutoFit/>
          </a:bodyPr>
          <a:lstStyle/>
          <a:p>
            <a:r>
              <a:rPr lang="en-US" altLang="zh-CN" sz="2800" b="1" dirty="0" smtClean="0">
                <a:latin typeface="新宋体" panose="02010609030101010101" pitchFamily="49" charset="-122"/>
                <a:ea typeface="新宋体" panose="02010609030101010101" pitchFamily="49" charset="-122"/>
              </a:rPr>
              <a:t>CAT</a:t>
            </a:r>
            <a:r>
              <a:rPr lang="zh-CN" altLang="en-US" sz="2800" b="1" dirty="0" smtClean="0">
                <a:latin typeface="新宋体" panose="02010609030101010101" pitchFamily="49" charset="-122"/>
                <a:ea typeface="新宋体" panose="02010609030101010101" pitchFamily="49" charset="-122"/>
              </a:rPr>
              <a:t>的构造</a:t>
            </a:r>
            <a:endParaRPr lang="zh-CN" altLang="en-US" sz="2800" b="1" dirty="0">
              <a:latin typeface="新宋体" panose="02010609030101010101" pitchFamily="49" charset="-122"/>
              <a:ea typeface="新宋体" panose="02010609030101010101" pitchFamily="49" charset="-122"/>
            </a:endParaRPr>
          </a:p>
        </p:txBody>
      </p:sp>
      <p:grpSp>
        <p:nvGrpSpPr>
          <p:cNvPr id="6" name="组合 5"/>
          <p:cNvGrpSpPr/>
          <p:nvPr/>
        </p:nvGrpSpPr>
        <p:grpSpPr>
          <a:xfrm>
            <a:off x="156845" y="154305"/>
            <a:ext cx="3607435" cy="873760"/>
            <a:chOff x="820" y="783"/>
            <a:chExt cx="5681" cy="1376"/>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10" name="文本框 9"/>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1186089" y="1030288"/>
            <a:ext cx="10426791" cy="0"/>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9731831" y="507068"/>
            <a:ext cx="2129244" cy="523220"/>
          </a:xfrm>
          <a:prstGeom prst="rect">
            <a:avLst/>
          </a:prstGeom>
          <a:noFill/>
        </p:spPr>
        <p:txBody>
          <a:bodyPr wrap="square" rtlCol="0">
            <a:spAutoFit/>
          </a:bodyPr>
          <a:lstStyle/>
          <a:p>
            <a:r>
              <a:rPr lang="en-US" altLang="zh-CN" sz="2800" b="1" dirty="0" smtClean="0">
                <a:latin typeface="新宋体" panose="02010609030101010101" pitchFamily="49" charset="-122"/>
                <a:ea typeface="新宋体" panose="02010609030101010101" pitchFamily="49" charset="-122"/>
              </a:rPr>
              <a:t>CAT</a:t>
            </a:r>
            <a:r>
              <a:rPr lang="zh-CN" altLang="en-US" sz="2800" b="1" dirty="0" smtClean="0">
                <a:latin typeface="新宋体" panose="02010609030101010101" pitchFamily="49" charset="-122"/>
                <a:ea typeface="新宋体" panose="02010609030101010101" pitchFamily="49" charset="-122"/>
              </a:rPr>
              <a:t>的构造</a:t>
            </a:r>
            <a:endParaRPr lang="zh-CN" altLang="en-US" sz="2800" b="1" dirty="0">
              <a:latin typeface="新宋体" panose="02010609030101010101" pitchFamily="49" charset="-122"/>
              <a:ea typeface="新宋体" panose="02010609030101010101" pitchFamily="49" charset="-122"/>
            </a:endParaRPr>
          </a:p>
        </p:txBody>
      </p:sp>
      <p:pic>
        <p:nvPicPr>
          <p:cNvPr id="6" name="图片 5"/>
          <p:cNvPicPr>
            <a:picLocks noChangeAspect="1"/>
          </p:cNvPicPr>
          <p:nvPr/>
        </p:nvPicPr>
        <p:blipFill>
          <a:blip r:embed="rId1"/>
          <a:stretch>
            <a:fillRect/>
          </a:stretch>
        </p:blipFill>
        <p:spPr>
          <a:xfrm>
            <a:off x="879638" y="1197693"/>
            <a:ext cx="10360425" cy="753779"/>
          </a:xfrm>
          <a:prstGeom prst="rect">
            <a:avLst/>
          </a:prstGeom>
        </p:spPr>
      </p:pic>
      <p:pic>
        <p:nvPicPr>
          <p:cNvPr id="8" name="图片 7"/>
          <p:cNvPicPr>
            <a:picLocks noChangeAspect="1"/>
          </p:cNvPicPr>
          <p:nvPr/>
        </p:nvPicPr>
        <p:blipFill>
          <a:blip r:embed="rId2"/>
          <a:stretch>
            <a:fillRect/>
          </a:stretch>
        </p:blipFill>
        <p:spPr>
          <a:xfrm>
            <a:off x="1003208" y="1904448"/>
            <a:ext cx="10740301" cy="4835986"/>
          </a:xfrm>
          <a:prstGeom prst="rect">
            <a:avLst/>
          </a:prstGeom>
        </p:spPr>
      </p:pic>
      <p:grpSp>
        <p:nvGrpSpPr>
          <p:cNvPr id="3" name="组合 2"/>
          <p:cNvGrpSpPr/>
          <p:nvPr/>
        </p:nvGrpSpPr>
        <p:grpSpPr>
          <a:xfrm>
            <a:off x="128905" y="156210"/>
            <a:ext cx="3607435" cy="873760"/>
            <a:chOff x="820" y="783"/>
            <a:chExt cx="5681" cy="1376"/>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10" name="文本框 9"/>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770709" y="1070712"/>
                <a:ext cx="10580914" cy="5787288"/>
              </a:xfrm>
            </p:spPr>
            <p:txBody>
              <a:bodyPr>
                <a:noAutofit/>
              </a:bodyPr>
              <a:lstStyle/>
              <a:p>
                <a14:m>
                  <m:oMath xmlns:m="http://schemas.openxmlformats.org/officeDocument/2006/math">
                    <m:r>
                      <a:rPr lang="en-US" altLang="zh-CN" sz="2000" i="1" dirty="0" smtClean="0">
                        <a:solidFill>
                          <a:srgbClr val="FF0000"/>
                        </a:solidFill>
                        <a:latin typeface="Cambria Math" panose="02040503050406030204" pitchFamily="18" charset="0"/>
                        <a:ea typeface="宋体" panose="02010600030101010101" pitchFamily="2" charset="-122"/>
                      </a:rPr>
                      <m:t>𝐶</m:t>
                    </m:r>
                    <m:r>
                      <a:rPr lang="en-US" altLang="zh-CN" sz="2000" i="1" dirty="0" smtClean="0">
                        <a:solidFill>
                          <a:srgbClr val="FF0000"/>
                        </a:solidFill>
                        <a:latin typeface="Cambria Math" panose="02040503050406030204" pitchFamily="18" charset="0"/>
                        <a:ea typeface="宋体" panose="02010600030101010101" pitchFamily="2" charset="-122"/>
                      </a:rPr>
                      <m:t>=2;     </m:t>
                    </m:r>
                    <m:d>
                      <m:dPr>
                        <m:ctrlPr>
                          <a:rPr lang="en-US" altLang="zh-CN" sz="2000" i="1" dirty="0">
                            <a:latin typeface="Cambria Math" panose="02040503050406030204" pitchFamily="18" charset="0"/>
                            <a:ea typeface="Cambria Math" panose="02040503050406030204" pitchFamily="18" charset="0"/>
                          </a:rPr>
                        </m:ctrlPr>
                      </m:dPr>
                      <m:e>
                        <m:sSub>
                          <m:sSubPr>
                            <m:ctrlPr>
                              <a:rPr lang="en-US" altLang="zh-CN" sz="2000" i="1" dirty="0">
                                <a:solidFill>
                                  <a:srgbClr val="FF0000"/>
                                </a:solidFill>
                                <a:latin typeface="Cambria Math" panose="02040503050406030204" pitchFamily="18" charset="0"/>
                                <a:ea typeface="Cambria Math" panose="02040503050406030204" pitchFamily="18" charset="0"/>
                              </a:rPr>
                            </m:ctrlPr>
                          </m:sSubPr>
                          <m:e>
                            <m:r>
                              <a:rPr lang="en-US" altLang="zh-CN" sz="2000" i="1" dirty="0">
                                <a:solidFill>
                                  <a:srgbClr val="FF0000"/>
                                </a:solidFill>
                                <a:latin typeface="Cambria Math" panose="02040503050406030204" pitchFamily="18" charset="0"/>
                                <a:ea typeface="Cambria Math" panose="02040503050406030204" pitchFamily="18" charset="0"/>
                              </a:rPr>
                              <m:t>𝑙</m:t>
                            </m:r>
                          </m:e>
                          <m:sub>
                            <m:r>
                              <a:rPr lang="en-US" altLang="zh-CN" sz="2000" b="0" i="1" dirty="0" smtClean="0">
                                <a:solidFill>
                                  <a:srgbClr val="FF0000"/>
                                </a:solidFill>
                                <a:latin typeface="Cambria Math" panose="02040503050406030204" pitchFamily="18" charset="0"/>
                                <a:ea typeface="Cambria Math" panose="02040503050406030204" pitchFamily="18" charset="0"/>
                              </a:rPr>
                              <m:t>2</m:t>
                            </m:r>
                          </m:sub>
                        </m:sSub>
                        <m:r>
                          <a:rPr lang="en-US" altLang="zh-CN" sz="2000" i="1" dirty="0">
                            <a:solidFill>
                              <a:srgbClr val="FF0000"/>
                            </a:solidFill>
                            <a:latin typeface="Cambria Math" panose="02040503050406030204" pitchFamily="18" charset="0"/>
                            <a:ea typeface="Cambria Math" panose="02040503050406030204" pitchFamily="18" charset="0"/>
                          </a:rPr>
                          <m:t>,</m:t>
                        </m:r>
                        <m:sSub>
                          <m:sSubPr>
                            <m:ctrlPr>
                              <a:rPr lang="en-US" altLang="zh-CN" sz="2000" i="1" dirty="0">
                                <a:solidFill>
                                  <a:srgbClr val="FF0000"/>
                                </a:solidFill>
                                <a:latin typeface="Cambria Math" panose="02040503050406030204" pitchFamily="18" charset="0"/>
                                <a:ea typeface="Cambria Math" panose="02040503050406030204" pitchFamily="18" charset="0"/>
                              </a:rPr>
                            </m:ctrlPr>
                          </m:sSubPr>
                          <m:e>
                            <m:r>
                              <a:rPr lang="en-US" altLang="zh-CN" sz="2000" i="1" dirty="0">
                                <a:solidFill>
                                  <a:srgbClr val="FF0000"/>
                                </a:solidFill>
                                <a:latin typeface="Cambria Math" panose="02040503050406030204" pitchFamily="18" charset="0"/>
                                <a:ea typeface="Cambria Math" panose="02040503050406030204" pitchFamily="18" charset="0"/>
                              </a:rPr>
                              <m:t>𝑙</m:t>
                            </m:r>
                          </m:e>
                          <m:sub>
                            <m:r>
                              <a:rPr lang="en-US" altLang="zh-CN" sz="2000" b="0" i="1" dirty="0" smtClean="0">
                                <a:solidFill>
                                  <a:srgbClr val="FF0000"/>
                                </a:solidFill>
                                <a:latin typeface="Cambria Math" panose="02040503050406030204" pitchFamily="18" charset="0"/>
                                <a:ea typeface="Cambria Math" panose="02040503050406030204" pitchFamily="18" charset="0"/>
                              </a:rPr>
                              <m:t>3</m:t>
                            </m:r>
                          </m:sub>
                        </m:sSub>
                      </m:e>
                    </m:d>
                    <m:r>
                      <a:rPr lang="en-US" altLang="zh-CN" sz="2000" i="1" dirty="0" smtClean="0">
                        <a:solidFill>
                          <a:schemeClr val="tx1"/>
                        </a:solidFill>
                        <a:latin typeface="Cambria Math" panose="02040503050406030204" pitchFamily="18" charset="0"/>
                        <a:ea typeface="Cambria Math" panose="02040503050406030204" pitchFamily="18" charset="0"/>
                      </a:rPr>
                      <m:t>←</m:t>
                    </m:r>
                    <m:r>
                      <a:rPr lang="en-US" altLang="zh-CN" sz="2000" b="0" i="1" dirty="0" smtClean="0">
                        <a:solidFill>
                          <a:schemeClr val="tx1"/>
                        </a:solidFill>
                        <a:latin typeface="Cambria Math" panose="02040503050406030204" pitchFamily="18" charset="0"/>
                        <a:ea typeface="Cambria Math" panose="02040503050406030204" pitchFamily="18" charset="0"/>
                      </a:rPr>
                      <m:t>𝐶h</m:t>
                    </m:r>
                    <m:r>
                      <a:rPr lang="en-US" altLang="zh-CN" sz="2000" b="0" i="1" dirty="0" smtClean="0">
                        <a:solidFill>
                          <a:schemeClr val="tx1"/>
                        </a:solidFill>
                        <a:latin typeface="Cambria Math" panose="02040503050406030204" pitchFamily="18" charset="0"/>
                        <a:ea typeface="Cambria Math" panose="02040503050406030204" pitchFamily="18" charset="0"/>
                      </a:rPr>
                      <m:t>(</m:t>
                    </m:r>
                    <m:r>
                      <a:rPr lang="en-US" altLang="zh-CN" sz="2000" b="0" i="1" dirty="0" smtClean="0">
                        <a:solidFill>
                          <a:schemeClr val="tx1"/>
                        </a:solidFill>
                        <a:latin typeface="Cambria Math" panose="02040503050406030204" pitchFamily="18" charset="0"/>
                        <a:ea typeface="Cambria Math" panose="02040503050406030204" pitchFamily="18" charset="0"/>
                      </a:rPr>
                      <m:t>𝑙</m:t>
                    </m:r>
                    <m:r>
                      <a:rPr lang="en-US" altLang="zh-CN" sz="2000" b="0" i="1" dirty="0" smtClean="0">
                        <a:solidFill>
                          <a:schemeClr val="tx1"/>
                        </a:solidFill>
                        <a:latin typeface="Cambria Math" panose="02040503050406030204" pitchFamily="18" charset="0"/>
                        <a:ea typeface="Cambria Math" panose="02040503050406030204" pitchFamily="18" charset="0"/>
                      </a:rPr>
                      <m:t>;</m:t>
                    </m:r>
                    <m:r>
                      <a:rPr lang="en-US" altLang="zh-CN" sz="2000" b="0" i="1" dirty="0" smtClean="0">
                        <a:solidFill>
                          <a:schemeClr val="tx1"/>
                        </a:solidFill>
                        <a:latin typeface="Cambria Math" panose="02040503050406030204" pitchFamily="18" charset="0"/>
                        <a:ea typeface="Cambria Math" panose="02040503050406030204" pitchFamily="18" charset="0"/>
                      </a:rPr>
                      <m:t>𝑟</m:t>
                    </m:r>
                    <m:r>
                      <a:rPr lang="en-US" altLang="zh-CN" sz="2000" b="0" i="1" dirty="0" smtClean="0">
                        <a:solidFill>
                          <a:schemeClr val="tx1"/>
                        </a:solidFill>
                        <a:latin typeface="Cambria Math" panose="02040503050406030204" pitchFamily="18" charset="0"/>
                        <a:ea typeface="Cambria Math" panose="02040503050406030204" pitchFamily="18" charset="0"/>
                      </a:rPr>
                      <m:t>);</m:t>
                    </m:r>
                    <m:r>
                      <a:rPr lang="en-US" altLang="zh-CN" sz="2000" b="0" i="0" dirty="0" smtClean="0">
                        <a:solidFill>
                          <a:schemeClr val="tx1"/>
                        </a:solidFill>
                        <a:latin typeface="Cambria Math" panose="02040503050406030204" pitchFamily="18" charset="0"/>
                        <a:ea typeface="Cambria Math" panose="02040503050406030204" pitchFamily="18" charset="0"/>
                      </a:rPr>
                      <m:t>   </m:t>
                    </m:r>
                    <m:r>
                      <a:rPr lang="en-US" altLang="zh-CN" sz="2000" b="0" i="1" dirty="0" smtClean="0">
                        <a:solidFill>
                          <a:srgbClr val="FF0000"/>
                        </a:solidFill>
                        <a:latin typeface="Cambria Math" panose="02040503050406030204" pitchFamily="18" charset="0"/>
                        <a:ea typeface="宋体" panose="02010600030101010101" pitchFamily="2" charset="-122"/>
                      </a:rPr>
                      <m:t>𝑙</m:t>
                    </m:r>
                    <m:r>
                      <a:rPr lang="en-US" altLang="zh-CN" sz="2000" b="0" i="1" dirty="0" smtClean="0">
                        <a:latin typeface="Cambria Math" panose="02040503050406030204" pitchFamily="18" charset="0"/>
                        <a:ea typeface="Cambria Math" panose="02040503050406030204" pitchFamily="18" charset="0"/>
                      </a:rPr>
                      <m:t>∈</m:t>
                    </m:r>
                    <m:sSup>
                      <m:sSupPr>
                        <m:ctrlPr>
                          <a:rPr lang="en-US" altLang="zh-CN" sz="2000" b="0" i="1" dirty="0" smtClean="0">
                            <a:latin typeface="Cambria Math" panose="02040503050406030204" pitchFamily="18" charset="0"/>
                            <a:ea typeface="Cambria Math" panose="02040503050406030204" pitchFamily="18" charset="0"/>
                          </a:rPr>
                        </m:ctrlPr>
                      </m:sSupPr>
                      <m:e>
                        <m:d>
                          <m:dPr>
                            <m:begChr m:val="{"/>
                            <m:endChr m:val="}"/>
                            <m:ctrlPr>
                              <a:rPr lang="en-US" altLang="zh-CN" sz="2000" b="0" i="1" dirty="0" smtClean="0">
                                <a:latin typeface="Cambria Math" panose="02040503050406030204" pitchFamily="18" charset="0"/>
                                <a:ea typeface="Cambria Math" panose="02040503050406030204" pitchFamily="18" charset="0"/>
                              </a:rPr>
                            </m:ctrlPr>
                          </m:dPr>
                          <m:e>
                            <m:r>
                              <a:rPr lang="en-US" altLang="zh-CN" sz="2000" b="0" i="1" dirty="0" smtClean="0">
                                <a:latin typeface="Cambria Math" panose="02040503050406030204" pitchFamily="18" charset="0"/>
                                <a:ea typeface="Cambria Math" panose="02040503050406030204" pitchFamily="18" charset="0"/>
                              </a:rPr>
                              <m:t>0,1</m:t>
                            </m:r>
                          </m:e>
                        </m:d>
                      </m:e>
                      <m:sup>
                        <m:r>
                          <a:rPr lang="en-US" altLang="zh-CN" sz="2000" b="0" i="1" dirty="0" smtClean="0">
                            <a:latin typeface="Cambria Math" panose="02040503050406030204" pitchFamily="18" charset="0"/>
                            <a:ea typeface="Cambria Math" panose="02040503050406030204" pitchFamily="18" charset="0"/>
                          </a:rPr>
                          <m:t>2</m:t>
                        </m:r>
                        <m:r>
                          <a:rPr lang="en-US" altLang="zh-CN" sz="2000" b="0" i="1" dirty="0" smtClean="0">
                            <a:latin typeface="Cambria Math" panose="02040503050406030204" pitchFamily="18" charset="0"/>
                            <a:ea typeface="Cambria Math" panose="02040503050406030204" pitchFamily="18" charset="0"/>
                          </a:rPr>
                          <m:t>𝑙𝑒𝑛</m:t>
                        </m:r>
                      </m:sup>
                    </m:sSup>
                    <m:r>
                      <a:rPr lang="en-US" altLang="zh-CN" sz="2000" b="0" i="1" dirty="0" smtClean="0">
                        <a:latin typeface="Cambria Math" panose="02040503050406030204" pitchFamily="18" charset="0"/>
                        <a:ea typeface="Cambria Math" panose="02040503050406030204" pitchFamily="18" charset="0"/>
                      </a:rPr>
                      <m:t>;</m:t>
                    </m:r>
                  </m:oMath>
                </a14:m>
                <a:endParaRPr lang="en-US" altLang="zh-CN" sz="2000" dirty="0" smtClean="0">
                  <a:latin typeface="宋体" panose="02010600030101010101" pitchFamily="2" charset="-122"/>
                  <a:ea typeface="宋体" panose="02010600030101010101" pitchFamily="2" charset="-122"/>
                </a:endParaRPr>
              </a:p>
              <a:p>
                <a:r>
                  <a:rPr lang="zh-CN" altLang="en-US" sz="2000" dirty="0" smtClean="0">
                    <a:latin typeface="宋体" panose="02010600030101010101" pitchFamily="2" charset="-122"/>
                    <a:ea typeface="宋体" panose="02010600030101010101" pitchFamily="2" charset="-122"/>
                  </a:rPr>
                  <a:t>①</a:t>
                </a:r>
                <a14:m>
                  <m:oMath xmlns:m="http://schemas.openxmlformats.org/officeDocument/2006/math">
                    <m:r>
                      <a:rPr lang="en-US" altLang="zh-CN" sz="2000" i="1" dirty="0" smtClean="0">
                        <a:latin typeface="Cambria Math" panose="02040503050406030204" pitchFamily="18" charset="0"/>
                        <a:ea typeface="宋体" panose="02010600030101010101" pitchFamily="2" charset="-122"/>
                      </a:rPr>
                      <m:t>𝑖𝑓</m:t>
                    </m:r>
                    <m:r>
                      <a:rPr lang="en-US" altLang="zh-CN" sz="2000" b="0" i="1" dirty="0" smtClean="0">
                        <a:latin typeface="Cambria Math" panose="02040503050406030204" pitchFamily="18" charset="0"/>
                        <a:ea typeface="宋体" panose="02010600030101010101" pitchFamily="2" charset="-122"/>
                      </a:rPr>
                      <m:t> </m:t>
                    </m:r>
                    <m:d>
                      <m:dPr>
                        <m:begChr m:val="⌊"/>
                        <m:endChr m:val="⌋"/>
                        <m:ctrlPr>
                          <a:rPr lang="en-US" altLang="zh-CN" sz="2000" i="1" dirty="0" smtClean="0">
                            <a:latin typeface="Cambria Math" panose="02040503050406030204" pitchFamily="18" charset="0"/>
                            <a:ea typeface="宋体" panose="02010600030101010101" pitchFamily="2" charset="-122"/>
                          </a:rPr>
                        </m:ctrlPr>
                      </m:dPr>
                      <m:e>
                        <m:r>
                          <a:rPr lang="en-US" altLang="zh-CN" sz="2000" b="0" i="1" dirty="0" smtClean="0">
                            <a:latin typeface="Cambria Math" panose="02040503050406030204" pitchFamily="18" charset="0"/>
                            <a:ea typeface="宋体" panose="02010600030101010101" pitchFamily="2" charset="-122"/>
                          </a:rPr>
                          <m:t>2/</m:t>
                        </m:r>
                        <m:sSup>
                          <m:sSupPr>
                            <m:ctrlPr>
                              <a:rPr lang="en-US" altLang="zh-CN" sz="2000" b="0" i="1" dirty="0" smtClean="0">
                                <a:latin typeface="Cambria Math" panose="02040503050406030204" pitchFamily="18" charset="0"/>
                                <a:ea typeface="宋体" panose="02010600030101010101" pitchFamily="2" charset="-122"/>
                              </a:rPr>
                            </m:ctrlPr>
                          </m:sSupPr>
                          <m:e>
                            <m:r>
                              <a:rPr lang="en-US" altLang="zh-CN" sz="2000" b="0" i="1" dirty="0" smtClean="0">
                                <a:latin typeface="Cambria Math" panose="02040503050406030204" pitchFamily="18" charset="0"/>
                                <a:ea typeface="宋体" panose="02010600030101010101" pitchFamily="2" charset="-122"/>
                              </a:rPr>
                              <m:t>2</m:t>
                            </m:r>
                          </m:e>
                          <m:sup>
                            <m:r>
                              <a:rPr lang="en-US" altLang="zh-CN" sz="2000" b="0" i="1" dirty="0" smtClean="0">
                                <a:latin typeface="Cambria Math" panose="02040503050406030204" pitchFamily="18" charset="0"/>
                                <a:ea typeface="宋体" panose="02010600030101010101" pitchFamily="2" charset="-122"/>
                              </a:rPr>
                              <m:t>1</m:t>
                            </m:r>
                          </m:sup>
                        </m:sSup>
                      </m:e>
                    </m:d>
                    <m:r>
                      <a:rPr lang="en-US" altLang="zh-CN" sz="2000" b="0" i="1" dirty="0" smtClean="0">
                        <a:latin typeface="Cambria Math" panose="02040503050406030204" pitchFamily="18" charset="0"/>
                        <a:ea typeface="宋体" panose="02010600030101010101" pitchFamily="2" charset="-122"/>
                      </a:rPr>
                      <m:t>=1</m:t>
                    </m:r>
                    <m:r>
                      <a:rPr lang="zh-CN" altLang="en-US" sz="2000" i="1" dirty="0">
                        <a:latin typeface="Cambria Math" panose="02040503050406030204" pitchFamily="18" charset="0"/>
                        <a:ea typeface="宋体" panose="02010600030101010101" pitchFamily="2" charset="-122"/>
                      </a:rPr>
                      <m:t>为</m:t>
                    </m:r>
                  </m:oMath>
                </a14:m>
                <a:r>
                  <a:rPr lang="zh-CN" altLang="en-US" sz="2000" dirty="0" smtClean="0">
                    <a:latin typeface="宋体" panose="02010600030101010101" pitchFamily="2" charset="-122"/>
                    <a:ea typeface="宋体" panose="02010600030101010101" pitchFamily="2" charset="-122"/>
                  </a:rPr>
                  <a:t>奇，则</a:t>
                </a:r>
                <a:endParaRPr lang="en-US" altLang="zh-CN" sz="2000" dirty="0" smtClean="0">
                  <a:latin typeface="宋体" panose="02010600030101010101" pitchFamily="2" charset="-122"/>
                  <a:ea typeface="宋体" panose="02010600030101010101" pitchFamily="2" charset="-122"/>
                </a:endParaRPr>
              </a:p>
              <a:p>
                <a:pPr marL="0" indent="0">
                  <a:buNone/>
                </a:pPr>
                <a14:m>
                  <m:oMath xmlns:m="http://schemas.openxmlformats.org/officeDocument/2006/math">
                    <m:r>
                      <a:rPr lang="en-US" altLang="zh-CN" sz="2000" b="0" i="1" dirty="0" smtClean="0">
                        <a:latin typeface="Cambria Math" panose="02040503050406030204" pitchFamily="18" charset="0"/>
                        <a:ea typeface="宋体" panose="02010600030101010101" pitchFamily="2" charset="-122"/>
                      </a:rPr>
                      <m:t>             </m:t>
                    </m:r>
                    <m:r>
                      <a:rPr lang="en-US" altLang="zh-CN" sz="2000" i="1" dirty="0" smtClean="0">
                        <a:latin typeface="Cambria Math" panose="02040503050406030204" pitchFamily="18" charset="0"/>
                        <a:ea typeface="宋体" panose="02010600030101010101" pitchFamily="2" charset="-122"/>
                      </a:rPr>
                      <m:t>𝑖𝑓</m:t>
                    </m:r>
                  </m:oMath>
                </a14:m>
                <a:r>
                  <a:rPr lang="en-US" altLang="zh-CN" sz="2000" dirty="0" smtClean="0">
                    <a:latin typeface="宋体" panose="02010600030101010101" pitchFamily="2" charset="-122"/>
                    <a:ea typeface="宋体" panose="02010600030101010101" pitchFamily="2" charset="-122"/>
                  </a:rPr>
                  <a:t> </a:t>
                </a:r>
                <a14:m>
                  <m:oMath xmlns:m="http://schemas.openxmlformats.org/officeDocument/2006/math">
                    <m:sSub>
                      <m:sSubPr>
                        <m:ctrlPr>
                          <a:rPr lang="en-US" altLang="zh-CN" sz="2000" i="1" dirty="0" smtClean="0">
                            <a:latin typeface="Cambria Math" panose="02040503050406030204" pitchFamily="18" charset="0"/>
                            <a:ea typeface="宋体" panose="02010600030101010101" pitchFamily="2" charset="-122"/>
                          </a:rPr>
                        </m:ctrlPr>
                      </m:sSubPr>
                      <m:e>
                        <m:r>
                          <a:rPr lang="en-US" altLang="zh-CN" sz="2000" b="0" i="1" dirty="0" smtClean="0">
                            <a:latin typeface="Cambria Math" panose="02040503050406030204" pitchFamily="18" charset="0"/>
                            <a:ea typeface="宋体" panose="02010600030101010101" pitchFamily="2" charset="-122"/>
                          </a:rPr>
                          <m:t>𝑣</m:t>
                        </m:r>
                      </m:e>
                      <m:sub>
                        <m:r>
                          <a:rPr lang="en-US" altLang="zh-CN" sz="2000" b="0" i="1" dirty="0" smtClean="0">
                            <a:latin typeface="Cambria Math" panose="02040503050406030204" pitchFamily="18" charset="0"/>
                            <a:ea typeface="宋体" panose="02010600030101010101" pitchFamily="2" charset="-122"/>
                          </a:rPr>
                          <m:t>1,1</m:t>
                        </m:r>
                      </m:sub>
                    </m:sSub>
                    <m:r>
                      <a:rPr lang="en-US" altLang="zh-CN" sz="2000" i="1" dirty="0" smtClean="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𝑠𝑡</m:t>
                    </m:r>
                  </m:oMath>
                </a14:m>
                <a:r>
                  <a:rPr lang="en-US" altLang="zh-CN" sz="2000" dirty="0" smtClean="0">
                    <a:latin typeface="宋体" panose="02010600030101010101" pitchFamily="2" charset="-122"/>
                    <a:ea typeface="宋体" panose="02010600030101010101" pitchFamily="2" charset="-122"/>
                  </a:rPr>
                  <a:t> </a:t>
                </a:r>
                <a:r>
                  <a:rPr lang="zh-CN" altLang="en-US" sz="2000" dirty="0" smtClean="0">
                    <a:latin typeface="宋体" panose="02010600030101010101" pitchFamily="2" charset="-122"/>
                    <a:ea typeface="宋体" panose="02010600030101010101" pitchFamily="2" charset="-122"/>
                  </a:rPr>
                  <a:t>则</a:t>
                </a:r>
                <a:endParaRPr lang="en-US" altLang="zh-CN" sz="2000" dirty="0" smtClean="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en-US" altLang="zh-CN" sz="2000" dirty="0" smtClean="0">
                    <a:latin typeface="宋体" panose="02010600030101010101" pitchFamily="2" charset="-122"/>
                    <a:ea typeface="宋体" panose="02010600030101010101" pitchFamily="2" charset="-122"/>
                  </a:rPr>
                  <a:t>     </a:t>
                </a:r>
                <a14:m>
                  <m:oMath xmlns:m="http://schemas.openxmlformats.org/officeDocument/2006/math">
                    <m:sSubSup>
                      <m:sSubSupPr>
                        <m:ctrlPr>
                          <a:rPr lang="en-US" altLang="zh-CN" sz="2000" i="1" smtClean="0">
                            <a:latin typeface="Cambria Math" panose="02040503050406030204" pitchFamily="18" charset="0"/>
                            <a:ea typeface="宋体" panose="02010600030101010101" pitchFamily="2" charset="-122"/>
                          </a:rPr>
                        </m:ctrlPr>
                      </m:sSubSupPr>
                      <m:e>
                        <m:r>
                          <a:rPr lang="en-US" altLang="zh-CN" sz="2000" b="0" i="1" smtClean="0">
                            <a:latin typeface="Cambria Math" panose="02040503050406030204" pitchFamily="18" charset="0"/>
                            <a:ea typeface="宋体" panose="02010600030101010101" pitchFamily="2" charset="-122"/>
                          </a:rPr>
                          <m:t>𝑥</m:t>
                        </m:r>
                      </m:e>
                      <m:sub>
                        <m:r>
                          <a:rPr lang="en-US" altLang="zh-CN" sz="2000" b="0" i="1" smtClean="0">
                            <a:latin typeface="Cambria Math" panose="02040503050406030204" pitchFamily="18" charset="0"/>
                            <a:ea typeface="宋体" panose="02010600030101010101" pitchFamily="2" charset="-122"/>
                          </a:rPr>
                          <m:t>1,1</m:t>
                        </m:r>
                      </m:sub>
                      <m:sup>
                        <m:r>
                          <a:rPr lang="en-US" altLang="zh-CN" sz="2000" b="0" i="1" smtClean="0">
                            <a:latin typeface="Cambria Math" panose="02040503050406030204" pitchFamily="18" charset="0"/>
                            <a:ea typeface="宋体" panose="02010600030101010101" pitchFamily="2" charset="-122"/>
                          </a:rPr>
                          <m:t>′</m:t>
                        </m:r>
                      </m:sup>
                    </m:sSubSup>
                    <m:r>
                      <a:rPr lang="en-US" altLang="zh-CN" sz="2000" b="0" i="1" smtClean="0">
                        <a:latin typeface="Cambria Math" panose="02040503050406030204" pitchFamily="18" charset="0"/>
                        <a:ea typeface="宋体" panose="02010600030101010101" pitchFamily="2" charset="-122"/>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𝑙</m:t>
                        </m:r>
                      </m:e>
                      <m:sub>
                        <m:r>
                          <a:rPr lang="en-US" altLang="zh-CN" sz="2000" b="0" i="1" smtClean="0">
                            <a:latin typeface="Cambria Math" panose="02040503050406030204" pitchFamily="18" charset="0"/>
                            <a:ea typeface="Cambria Math" panose="02040503050406030204" pitchFamily="18" charset="0"/>
                          </a:rPr>
                          <m:t>2</m:t>
                        </m:r>
                      </m:sub>
                    </m:sSub>
                    <m:r>
                      <a:rPr lang="en-US" altLang="zh-CN" sz="2000" i="1">
                        <a:latin typeface="Cambria Math" panose="02040503050406030204" pitchFamily="18" charset="0"/>
                        <a:ea typeface="Cambria Math" panose="02040503050406030204" pitchFamily="18" charset="0"/>
                      </a:rPr>
                      <m:t>|</m:t>
                    </m:r>
                    <m:d>
                      <m:dPr>
                        <m:begChr m:val="|"/>
                        <m:ctrlPr>
                          <a:rPr lang="en-US" altLang="zh-CN" sz="2000" i="1">
                            <a:latin typeface="Cambria Math" panose="02040503050406030204" pitchFamily="18" charset="0"/>
                            <a:ea typeface="Cambria Math" panose="02040503050406030204" pitchFamily="18" charset="0"/>
                          </a:rPr>
                        </m:ctrlPr>
                      </m:dPr>
                      <m:e>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𝑙</m:t>
                            </m:r>
                          </m:e>
                          <m:sub>
                            <m:r>
                              <a:rPr lang="en-US" altLang="zh-CN" sz="2000" b="0" i="1" smtClean="0">
                                <a:latin typeface="Cambria Math" panose="02040503050406030204" pitchFamily="18" charset="0"/>
                                <a:ea typeface="Cambria Math" panose="02040503050406030204" pitchFamily="18" charset="0"/>
                              </a:rPr>
                              <m:t>3</m:t>
                            </m:r>
                          </m:sub>
                        </m:sSub>
                      </m:e>
                    </m:d>
                    <m:r>
                      <a:rPr lang="en-US" altLang="zh-CN" sz="2000" b="0" i="1" smtClean="0">
                        <a:latin typeface="Cambria Math" panose="02040503050406030204" pitchFamily="18" charset="0"/>
                        <a:ea typeface="宋体" panose="02010600030101010101" pitchFamily="2" charset="-122"/>
                      </a:rPr>
                      <m:t>;</m:t>
                    </m:r>
                  </m:oMath>
                </a14:m>
                <a:r>
                  <a:rPr lang="en-US" altLang="zh-CN" sz="2000" dirty="0" smtClean="0">
                    <a:ea typeface="宋体" panose="02010600030101010101" pitchFamily="2" charset="-122"/>
                  </a:rPr>
                  <a:t> </a:t>
                </a:r>
                <a14:m>
                  <m:oMath xmlns:m="http://schemas.openxmlformats.org/officeDocument/2006/math">
                    <m:sSubSup>
                      <m:sSubSupPr>
                        <m:ctrlPr>
                          <a:rPr lang="en-US" altLang="zh-CN" sz="2000" i="1">
                            <a:latin typeface="Cambria Math" panose="02040503050406030204" pitchFamily="18" charset="0"/>
                            <a:ea typeface="宋体" panose="02010600030101010101" pitchFamily="2" charset="-122"/>
                          </a:rPr>
                        </m:ctrlPr>
                      </m:sSubSupPr>
                      <m:e>
                        <m:r>
                          <a:rPr lang="en-US" altLang="zh-CN" sz="2000" i="1">
                            <a:latin typeface="Cambria Math" panose="02040503050406030204" pitchFamily="18" charset="0"/>
                            <a:ea typeface="宋体" panose="02010600030101010101" pitchFamily="2" charset="-122"/>
                          </a:rPr>
                          <m:t>𝑟</m:t>
                        </m:r>
                      </m:e>
                      <m:sub>
                        <m:r>
                          <a:rPr lang="en-US" altLang="zh-CN" sz="2000" b="0" i="1" smtClean="0">
                            <a:latin typeface="Cambria Math" panose="02040503050406030204" pitchFamily="18" charset="0"/>
                            <a:ea typeface="宋体" panose="02010600030101010101" pitchFamily="2" charset="-122"/>
                          </a:rPr>
                          <m:t>1,1</m:t>
                        </m:r>
                      </m:sub>
                      <m:sup>
                        <m:r>
                          <a:rPr lang="en-US" altLang="zh-CN" sz="2000" i="1">
                            <a:latin typeface="Cambria Math" panose="02040503050406030204" pitchFamily="18" charset="0"/>
                            <a:ea typeface="宋体" panose="02010600030101010101" pitchFamily="2" charset="-122"/>
                          </a:rPr>
                          <m:t>′</m:t>
                        </m:r>
                      </m:sup>
                    </m:sSubSup>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𝐶𝑜𝑙</m:t>
                    </m:r>
                    <m:d>
                      <m:dPr>
                        <m:ctrlPr>
                          <a:rPr lang="en-US" altLang="zh-CN" sz="2000" i="1">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𝑐𝑠𝑘</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1,1</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𝑟</m:t>
                            </m:r>
                          </m:e>
                          <m:sub>
                            <m:r>
                              <a:rPr lang="en-US" altLang="zh-CN" sz="2000" b="0" i="1" smtClean="0">
                                <a:latin typeface="Cambria Math" panose="02040503050406030204" pitchFamily="18" charset="0"/>
                                <a:ea typeface="Cambria Math" panose="02040503050406030204" pitchFamily="18" charset="0"/>
                              </a:rPr>
                              <m:t>1,1</m:t>
                            </m:r>
                          </m:sub>
                        </m:sSub>
                        <m:r>
                          <a:rPr lang="en-US" altLang="zh-CN" sz="2000" i="1">
                            <a:latin typeface="Cambria Math" panose="02040503050406030204" pitchFamily="18" charset="0"/>
                            <a:ea typeface="Cambria Math" panose="02040503050406030204" pitchFamily="18" charset="0"/>
                          </a:rPr>
                          <m:t>,</m:t>
                        </m:r>
                        <m:sSubSup>
                          <m:sSubSupPr>
                            <m:ctrlPr>
                              <a:rPr lang="en-US" altLang="zh-CN" sz="2000" i="1" dirty="0">
                                <a:latin typeface="Cambria Math" panose="02040503050406030204" pitchFamily="18" charset="0"/>
                                <a:ea typeface="宋体" panose="02010600030101010101" pitchFamily="2" charset="-122"/>
                              </a:rPr>
                            </m:ctrlPr>
                          </m:sSubSupPr>
                          <m:e>
                            <m:r>
                              <a:rPr lang="en-US" altLang="zh-CN" sz="2000" i="1" dirty="0">
                                <a:latin typeface="Cambria Math" panose="02040503050406030204" pitchFamily="18" charset="0"/>
                                <a:ea typeface="宋体" panose="02010600030101010101" pitchFamily="2" charset="-122"/>
                              </a:rPr>
                              <m:t>𝑥</m:t>
                            </m:r>
                          </m:e>
                          <m:sub>
                            <m:r>
                              <a:rPr lang="en-US" altLang="zh-CN" sz="2000" b="0" i="1" dirty="0" smtClean="0">
                                <a:latin typeface="Cambria Math" panose="02040503050406030204" pitchFamily="18" charset="0"/>
                                <a:ea typeface="宋体" panose="02010600030101010101" pitchFamily="2" charset="-122"/>
                              </a:rPr>
                              <m:t>1,1</m:t>
                            </m:r>
                          </m:sub>
                          <m:sup>
                            <m:r>
                              <a:rPr lang="en-US" altLang="zh-CN" sz="2000" i="1" dirty="0">
                                <a:latin typeface="Cambria Math" panose="02040503050406030204" pitchFamily="18" charset="0"/>
                                <a:ea typeface="宋体" panose="02010600030101010101" pitchFamily="2" charset="-122"/>
                              </a:rPr>
                              <m:t>′</m:t>
                            </m:r>
                          </m:sup>
                        </m:sSubSup>
                      </m:e>
                    </m:d>
                    <m:r>
                      <a:rPr lang="en-US" altLang="zh-CN" sz="2000" b="0" i="1" smtClean="0">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𝑣</m:t>
                        </m:r>
                      </m:e>
                      <m:sub>
                        <m:r>
                          <a:rPr lang="en-US" altLang="zh-CN" sz="2000" b="0" i="1" smtClean="0">
                            <a:latin typeface="Cambria Math" panose="02040503050406030204" pitchFamily="18" charset="0"/>
                            <a:ea typeface="宋体" panose="02010600030101010101" pitchFamily="2" charset="-122"/>
                          </a:rPr>
                          <m:t>1,0</m:t>
                        </m:r>
                      </m:sub>
                    </m:sSub>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𝐻</m:t>
                    </m:r>
                    <m:r>
                      <a:rPr lang="en-US" altLang="zh-CN" sz="2000" b="0" i="1" smtClean="0">
                        <a:latin typeface="Cambria Math" panose="02040503050406030204" pitchFamily="18" charset="0"/>
                        <a:ea typeface="宋体" panose="02010600030101010101" pitchFamily="2" charset="-122"/>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𝑙</m:t>
                        </m:r>
                      </m:e>
                      <m:sub>
                        <m:r>
                          <a:rPr lang="en-US" altLang="zh-CN" sz="2000" i="1">
                            <a:latin typeface="Cambria Math" panose="02040503050406030204" pitchFamily="18" charset="0"/>
                            <a:ea typeface="Cambria Math" panose="02040503050406030204" pitchFamily="18" charset="0"/>
                          </a:rPr>
                          <m:t>0</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𝑙</m:t>
                        </m:r>
                      </m:e>
                      <m:sub>
                        <m:r>
                          <a:rPr lang="en-US" altLang="zh-CN" sz="2000" i="1">
                            <a:latin typeface="Cambria Math" panose="02040503050406030204" pitchFamily="18" charset="0"/>
                            <a:ea typeface="Cambria Math" panose="02040503050406030204" pitchFamily="18" charset="0"/>
                          </a:rPr>
                          <m:t>1</m:t>
                        </m:r>
                      </m:sub>
                    </m:sSub>
                    <m:r>
                      <a:rPr lang="en-US" altLang="zh-CN" sz="2000" b="0" i="1" smtClean="0">
                        <a:latin typeface="Cambria Math" panose="02040503050406030204" pitchFamily="18" charset="0"/>
                        <a:ea typeface="宋体" panose="02010600030101010101" pitchFamily="2" charset="-122"/>
                      </a:rPr>
                      <m:t>)</m:t>
                    </m:r>
                  </m:oMath>
                </a14:m>
                <a:endParaRPr lang="en-US" altLang="zh-CN" sz="2000" dirty="0" smtClean="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en-US" altLang="zh-CN" sz="2000" dirty="0" smtClean="0">
                    <a:latin typeface="宋体" panose="02010600030101010101" pitchFamily="2" charset="-122"/>
                    <a:ea typeface="宋体" panose="02010600030101010101" pitchFamily="2" charset="-122"/>
                  </a:rPr>
                  <a:t>     </a:t>
                </a:r>
                <a14:m>
                  <m:oMath xmlns:m="http://schemas.openxmlformats.org/officeDocument/2006/math">
                    <m:r>
                      <a:rPr lang="en-US" altLang="zh-CN" sz="2000" i="1">
                        <a:latin typeface="Cambria Math" panose="02040503050406030204" pitchFamily="18" charset="0"/>
                        <a:ea typeface="宋体" panose="02010600030101010101" pitchFamily="2" charset="-122"/>
                      </a:rPr>
                      <m:t>𝑎𝑢𝑡h</m:t>
                    </m:r>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𝑎𝑑𝑑</m:t>
                    </m:r>
                    <m:r>
                      <a:rPr lang="en-US" altLang="zh-CN" sz="2000" b="0" i="1" smtClean="0">
                        <a:latin typeface="Cambria Math" panose="02040503050406030204" pitchFamily="18" charset="0"/>
                        <a:ea typeface="宋体" panose="02010600030101010101" pitchFamily="2" charset="-122"/>
                      </a:rPr>
                      <m:t>(</m:t>
                    </m:r>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𝑣</m:t>
                        </m:r>
                      </m:e>
                      <m:sub>
                        <m:r>
                          <a:rPr lang="en-US" altLang="zh-CN" sz="2000" i="1">
                            <a:latin typeface="Cambria Math" panose="02040503050406030204" pitchFamily="18" charset="0"/>
                            <a:ea typeface="宋体" panose="02010600030101010101" pitchFamily="2" charset="-122"/>
                          </a:rPr>
                          <m:t>1,0</m:t>
                        </m:r>
                      </m:sub>
                    </m:sSub>
                    <m:r>
                      <a:rPr lang="en-US" altLang="zh-CN" sz="2000" b="0" i="1" smtClean="0">
                        <a:latin typeface="Cambria Math" panose="02040503050406030204" pitchFamily="18" charset="0"/>
                        <a:ea typeface="宋体" panose="02010600030101010101" pitchFamily="2" charset="-122"/>
                      </a:rPr>
                      <m:t>)</m:t>
                    </m:r>
                  </m:oMath>
                </a14:m>
                <a:r>
                  <a:rPr lang="en-US" altLang="zh-CN" sz="2000" dirty="0" smtClean="0">
                    <a:latin typeface="宋体" panose="02010600030101010101" pitchFamily="2" charset="-122"/>
                    <a:ea typeface="宋体" panose="02010600030101010101" pitchFamily="2" charset="-122"/>
                  </a:rPr>
                  <a:t>;</a:t>
                </a:r>
                <a14:m>
                  <m:oMath xmlns:m="http://schemas.openxmlformats.org/officeDocument/2006/math">
                    <m:r>
                      <a:rPr lang="en-US" altLang="zh-CN" sz="2000" i="1" dirty="0" smtClean="0">
                        <a:latin typeface="Cambria Math" panose="02040503050406030204" pitchFamily="18" charset="0"/>
                        <a:ea typeface="宋体" panose="02010600030101010101" pitchFamily="2" charset="-122"/>
                      </a:rPr>
                      <m:t>𝑅</m:t>
                    </m:r>
                    <m:r>
                      <a:rPr lang="en-US" altLang="zh-CN" sz="2000" i="1" dirty="0" smtClean="0">
                        <a:latin typeface="Cambria Math" panose="02040503050406030204" pitchFamily="18" charset="0"/>
                        <a:ea typeface="宋体" panose="02010600030101010101" pitchFamily="2" charset="-122"/>
                      </a:rPr>
                      <m:t>.</m:t>
                    </m:r>
                    <m:r>
                      <a:rPr lang="en-US" altLang="zh-CN" sz="2000" i="1" dirty="0" smtClean="0">
                        <a:latin typeface="Cambria Math" panose="02040503050406030204" pitchFamily="18" charset="0"/>
                        <a:ea typeface="宋体" panose="02010600030101010101" pitchFamily="2" charset="-122"/>
                      </a:rPr>
                      <m:t>𝑎𝑑𝑑</m:t>
                    </m:r>
                    <m:r>
                      <a:rPr lang="en-US" altLang="zh-CN" sz="2000" i="1" dirty="0" smtClean="0">
                        <a:latin typeface="Cambria Math" panose="02040503050406030204" pitchFamily="18" charset="0"/>
                        <a:ea typeface="宋体" panose="02010600030101010101" pitchFamily="2" charset="-122"/>
                      </a:rPr>
                      <m:t>(</m:t>
                    </m:r>
                    <m:sSubSup>
                      <m:sSubSupPr>
                        <m:ctrlPr>
                          <a:rPr lang="en-US" altLang="zh-CN" sz="2000" i="1">
                            <a:latin typeface="Cambria Math" panose="02040503050406030204" pitchFamily="18" charset="0"/>
                            <a:ea typeface="宋体" panose="02010600030101010101" pitchFamily="2" charset="-122"/>
                          </a:rPr>
                        </m:ctrlPr>
                      </m:sSubSupPr>
                      <m:e>
                        <m:r>
                          <a:rPr lang="en-US" altLang="zh-CN" sz="2000" i="1">
                            <a:latin typeface="Cambria Math" panose="02040503050406030204" pitchFamily="18" charset="0"/>
                            <a:ea typeface="宋体" panose="02010600030101010101" pitchFamily="2" charset="-122"/>
                          </a:rPr>
                          <m:t>𝑟</m:t>
                        </m:r>
                      </m:e>
                      <m:sub>
                        <m:r>
                          <a:rPr lang="en-US" altLang="zh-CN" sz="2000" i="1">
                            <a:latin typeface="Cambria Math" panose="02040503050406030204" pitchFamily="18" charset="0"/>
                            <a:ea typeface="宋体" panose="02010600030101010101" pitchFamily="2" charset="-122"/>
                          </a:rPr>
                          <m:t>1,1</m:t>
                        </m:r>
                      </m:sub>
                      <m:sup>
                        <m:r>
                          <a:rPr lang="en-US" altLang="zh-CN" sz="2000" i="1">
                            <a:latin typeface="Cambria Math" panose="02040503050406030204" pitchFamily="18" charset="0"/>
                            <a:ea typeface="宋体" panose="02010600030101010101" pitchFamily="2" charset="-122"/>
                          </a:rPr>
                          <m:t>′</m:t>
                        </m:r>
                      </m:sup>
                    </m:sSubSup>
                    <m:r>
                      <a:rPr lang="en-US" altLang="zh-CN" sz="2000" i="1" dirty="0" smtClean="0">
                        <a:latin typeface="Cambria Math" panose="02040503050406030204" pitchFamily="18" charset="0"/>
                        <a:ea typeface="宋体" panose="02010600030101010101" pitchFamily="2" charset="-122"/>
                      </a:rPr>
                      <m:t>)</m:t>
                    </m:r>
                  </m:oMath>
                </a14:m>
                <a:r>
                  <a:rPr lang="en-US" altLang="zh-CN" sz="2000" dirty="0" smtClean="0">
                    <a:latin typeface="宋体" panose="02010600030101010101" pitchFamily="2" charset="-122"/>
                    <a:ea typeface="宋体" panose="02010600030101010101" pitchFamily="2" charset="-122"/>
                  </a:rPr>
                  <a:t>;</a:t>
                </a:r>
                <a14:m>
                  <m:oMath xmlns:m="http://schemas.openxmlformats.org/officeDocument/2006/math">
                    <m:r>
                      <a:rPr lang="en-US" altLang="zh-CN" sz="2000" i="1" dirty="0" smtClean="0">
                        <a:latin typeface="Cambria Math" panose="02040503050406030204" pitchFamily="18" charset="0"/>
                        <a:ea typeface="宋体" panose="02010600030101010101" pitchFamily="2" charset="-122"/>
                      </a:rPr>
                      <m:t>𝑠𝑡</m:t>
                    </m:r>
                    <m:r>
                      <a:rPr lang="en-US" altLang="zh-CN" sz="2000" i="1" dirty="0" smtClean="0">
                        <a:latin typeface="Cambria Math" panose="02040503050406030204" pitchFamily="18" charset="0"/>
                        <a:ea typeface="宋体" panose="02010600030101010101" pitchFamily="2" charset="-122"/>
                      </a:rPr>
                      <m:t>.</m:t>
                    </m:r>
                    <m:r>
                      <a:rPr lang="en-US" altLang="zh-CN" sz="2000" i="1" dirty="0" smtClean="0">
                        <a:latin typeface="Cambria Math" panose="02040503050406030204" pitchFamily="18" charset="0"/>
                        <a:ea typeface="宋体" panose="02010600030101010101" pitchFamily="2" charset="-122"/>
                      </a:rPr>
                      <m:t>𝑎𝑑𝑑</m:t>
                    </m:r>
                    <m:d>
                      <m:dPr>
                        <m:ctrlPr>
                          <a:rPr lang="en-US" altLang="zh-CN" sz="2000" i="1" dirty="0" smtClean="0">
                            <a:latin typeface="Cambria Math" panose="02040503050406030204" pitchFamily="18" charset="0"/>
                            <a:ea typeface="宋体" panose="02010600030101010101" pitchFamily="2" charset="-122"/>
                          </a:rPr>
                        </m:ctrlPr>
                      </m:dPr>
                      <m:e>
                        <m:sSubSup>
                          <m:sSubSupPr>
                            <m:ctrlPr>
                              <a:rPr lang="en-US" altLang="zh-CN" sz="2000" i="1">
                                <a:latin typeface="Cambria Math" panose="02040503050406030204" pitchFamily="18" charset="0"/>
                                <a:ea typeface="宋体" panose="02010600030101010101" pitchFamily="2" charset="-122"/>
                              </a:rPr>
                            </m:ctrlPr>
                          </m:sSubSupPr>
                          <m:e>
                            <m:r>
                              <a:rPr lang="en-US" altLang="zh-CN" sz="2000" i="1">
                                <a:latin typeface="Cambria Math" panose="02040503050406030204" pitchFamily="18" charset="0"/>
                                <a:ea typeface="宋体" panose="02010600030101010101" pitchFamily="2" charset="-122"/>
                              </a:rPr>
                              <m:t>𝑟</m:t>
                            </m:r>
                          </m:e>
                          <m:sub>
                            <m:r>
                              <a:rPr lang="en-US" altLang="zh-CN" sz="2000" i="1">
                                <a:latin typeface="Cambria Math" panose="02040503050406030204" pitchFamily="18" charset="0"/>
                                <a:ea typeface="宋体" panose="02010600030101010101" pitchFamily="2" charset="-122"/>
                              </a:rPr>
                              <m:t>1,1</m:t>
                            </m:r>
                          </m:sub>
                          <m:sup>
                            <m:r>
                              <a:rPr lang="en-US" altLang="zh-CN" sz="2000" i="1">
                                <a:latin typeface="Cambria Math" panose="02040503050406030204" pitchFamily="18" charset="0"/>
                                <a:ea typeface="宋体" panose="02010600030101010101" pitchFamily="2" charset="-122"/>
                              </a:rPr>
                              <m:t>′</m:t>
                            </m:r>
                          </m:sup>
                        </m:sSubSup>
                      </m:e>
                    </m:d>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𝑠𝑡</m:t>
                    </m:r>
                    <m:r>
                      <a:rPr lang="en-US" altLang="zh-CN" sz="2000" b="0" i="1" smtClean="0">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𝑑𝑒𝑙</m:t>
                    </m:r>
                    <m:d>
                      <m:dPr>
                        <m:ctrlPr>
                          <a:rPr lang="en-US" altLang="zh-CN" sz="2000" b="0" i="1" smtClean="0">
                            <a:latin typeface="Cambria Math" panose="02040503050406030204" pitchFamily="18" charset="0"/>
                            <a:ea typeface="宋体" panose="02010600030101010101" pitchFamily="2" charset="-122"/>
                          </a:rPr>
                        </m:ctrlPr>
                      </m:dPr>
                      <m:e>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𝑙</m:t>
                            </m:r>
                          </m:e>
                          <m:sub>
                            <m:r>
                              <a:rPr lang="en-US" altLang="zh-CN" sz="2000" b="0" i="1" smtClean="0">
                                <a:latin typeface="Cambria Math" panose="02040503050406030204" pitchFamily="18" charset="0"/>
                                <a:ea typeface="宋体" panose="02010600030101010101" pitchFamily="2" charset="-122"/>
                              </a:rPr>
                              <m:t>0</m:t>
                            </m:r>
                          </m:sub>
                        </m:sSub>
                        <m:r>
                          <a:rPr lang="en-US" altLang="zh-CN" sz="2000" b="0" i="1" smtClean="0">
                            <a:latin typeface="Cambria Math" panose="02040503050406030204" pitchFamily="18" charset="0"/>
                            <a:ea typeface="宋体" panose="02010600030101010101" pitchFamily="2" charset="-122"/>
                          </a:rPr>
                          <m:t>,</m:t>
                        </m:r>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𝑙</m:t>
                            </m:r>
                          </m:e>
                          <m:sub>
                            <m:r>
                              <a:rPr lang="en-US" altLang="zh-CN" sz="2000" b="0" i="1" smtClean="0">
                                <a:latin typeface="Cambria Math" panose="02040503050406030204" pitchFamily="18" charset="0"/>
                                <a:ea typeface="宋体" panose="02010600030101010101" pitchFamily="2" charset="-122"/>
                              </a:rPr>
                              <m:t>1</m:t>
                            </m:r>
                          </m:sub>
                        </m:sSub>
                        <m:r>
                          <a:rPr lang="en-US" altLang="zh-CN" sz="2000" b="0" i="1" smtClean="0">
                            <a:latin typeface="Cambria Math" panose="02040503050406030204" pitchFamily="18" charset="0"/>
                            <a:ea typeface="宋体" panose="02010600030101010101" pitchFamily="2" charset="-122"/>
                          </a:rPr>
                          <m:t>,</m:t>
                        </m:r>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𝑥</m:t>
                            </m:r>
                          </m:e>
                          <m:sub>
                            <m:r>
                              <a:rPr lang="en-US" altLang="zh-CN" sz="2000" b="0" i="1" smtClean="0">
                                <a:latin typeface="Cambria Math" panose="02040503050406030204" pitchFamily="18" charset="0"/>
                                <a:ea typeface="宋体" panose="02010600030101010101" pitchFamily="2" charset="-122"/>
                              </a:rPr>
                              <m:t>1,1</m:t>
                            </m:r>
                          </m:sub>
                        </m:sSub>
                        <m:r>
                          <a:rPr lang="en-US" altLang="zh-CN" sz="2000" b="0" i="1" smtClean="0">
                            <a:latin typeface="Cambria Math" panose="02040503050406030204" pitchFamily="18" charset="0"/>
                            <a:ea typeface="宋体" panose="02010600030101010101" pitchFamily="2" charset="-122"/>
                          </a:rPr>
                          <m:t>,</m:t>
                        </m:r>
                        <m:sSub>
                          <m:sSubPr>
                            <m:ctrlPr>
                              <a:rPr lang="en-US" altLang="zh-CN" sz="2000" b="0" i="1" smtClean="0">
                                <a:latin typeface="Cambria Math" panose="02040503050406030204" pitchFamily="18" charset="0"/>
                                <a:ea typeface="宋体" panose="02010600030101010101" pitchFamily="2" charset="-122"/>
                              </a:rPr>
                            </m:ctrlPr>
                          </m:sSubPr>
                          <m:e>
                            <m:r>
                              <a:rPr lang="en-US" altLang="zh-CN" sz="2000" b="0" i="1" smtClean="0">
                                <a:latin typeface="Cambria Math" panose="02040503050406030204" pitchFamily="18" charset="0"/>
                                <a:ea typeface="宋体" panose="02010600030101010101" pitchFamily="2" charset="-122"/>
                              </a:rPr>
                              <m:t>𝑟</m:t>
                            </m:r>
                          </m:e>
                          <m:sub>
                            <m:r>
                              <a:rPr lang="en-US" altLang="zh-CN" sz="2000" b="0" i="1" smtClean="0">
                                <a:latin typeface="Cambria Math" panose="02040503050406030204" pitchFamily="18" charset="0"/>
                                <a:ea typeface="宋体" panose="02010600030101010101" pitchFamily="2" charset="-122"/>
                              </a:rPr>
                              <m:t>1,1</m:t>
                            </m:r>
                          </m:sub>
                        </m:sSub>
                      </m:e>
                    </m:d>
                    <m:r>
                      <a:rPr lang="en-US" altLang="zh-CN" sz="2000" b="0" i="1" smtClean="0">
                        <a:latin typeface="Cambria Math" panose="02040503050406030204" pitchFamily="18" charset="0"/>
                        <a:ea typeface="宋体" panose="02010600030101010101" pitchFamily="2" charset="-122"/>
                      </a:rPr>
                      <m:t>;</m:t>
                    </m:r>
                  </m:oMath>
                </a14:m>
                <a:endParaRPr lang="en-US" altLang="zh-CN" sz="2000" i="1" dirty="0" smtClean="0">
                  <a:latin typeface="Cambria Math" panose="02040503050406030204" pitchFamily="18" charset="0"/>
                  <a:ea typeface="宋体" panose="02010600030101010101" pitchFamily="2" charset="-122"/>
                </a:endParaRPr>
              </a:p>
              <a:p>
                <a:pPr marL="0" indent="0">
                  <a:buNone/>
                </a:pPr>
                <a:r>
                  <a:rPr lang="en-US" altLang="zh-CN" sz="2000" b="0" i="1"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0" dirty="0" smtClean="0">
                    <a:latin typeface="Cambria Math" panose="02040503050406030204" pitchFamily="18" charset="0"/>
                    <a:ea typeface="Cambria Math" panose="02040503050406030204" pitchFamily="18" charset="0"/>
                    <a:cs typeface="Times New Roman" panose="02020603050405020304" pitchFamily="18" charset="0"/>
                  </a:rPr>
                  <a:t>e</a:t>
                </a:r>
                <a:r>
                  <a:rPr lang="en-US" altLang="zh-CN" sz="2000" dirty="0" smtClean="0">
                    <a:latin typeface="Cambria Math" panose="02040503050406030204" pitchFamily="18" charset="0"/>
                    <a:ea typeface="Cambria Math" panose="02040503050406030204" pitchFamily="18" charset="0"/>
                    <a:cs typeface="Times New Roman" panose="02020603050405020304" pitchFamily="18" charset="0"/>
                  </a:rPr>
                  <a:t>lse</a:t>
                </a:r>
              </a:p>
              <a:p>
                <a:pPr marL="0" indent="0">
                  <a:buNone/>
                </a:pPr>
                <a:r>
                  <a:rPr lang="en-US" altLang="zh-CN" sz="2000" b="0" dirty="0" smtClean="0">
                    <a:latin typeface="Cambria Math" panose="02040503050406030204" pitchFamily="18" charset="0"/>
                    <a:ea typeface="Cambria Math" panose="02040503050406030204" pitchFamily="18" charset="0"/>
                    <a:cs typeface="Times New Roman" panose="02020603050405020304" pitchFamily="18" charset="0"/>
                  </a:rPr>
                  <a:t>       e</a:t>
                </a:r>
                <a:r>
                  <a:rPr lang="en-US" altLang="zh-CN" sz="2000" dirty="0" smtClean="0">
                    <a:latin typeface="Cambria Math" panose="02040503050406030204" pitchFamily="18" charset="0"/>
                    <a:ea typeface="Cambria Math" panose="02040503050406030204" pitchFamily="18" charset="0"/>
                    <a:cs typeface="Times New Roman" panose="02020603050405020304" pitchFamily="18" charset="0"/>
                  </a:rPr>
                  <a:t>nd if</a:t>
                </a:r>
                <a:endParaRPr lang="en-US" altLang="zh-CN" sz="2000" dirty="0" smtClean="0">
                  <a:latin typeface="Cambria Math" panose="02040503050406030204" pitchFamily="18" charset="0"/>
                  <a:ea typeface="Cambria Math" panose="02040503050406030204" pitchFamily="18" charset="0"/>
                </a:endParaRPr>
              </a:p>
              <a:p>
                <a:r>
                  <a:rPr lang="zh-CN" altLang="en-US" sz="2000" dirty="0" smtClean="0">
                    <a:latin typeface="宋体" panose="02010600030101010101" pitchFamily="2" charset="-122"/>
                    <a:ea typeface="宋体" panose="02010600030101010101" pitchFamily="2" charset="-122"/>
                  </a:rPr>
                  <a:t>②</a:t>
                </a:r>
                <a14:m>
                  <m:oMath xmlns:m="http://schemas.openxmlformats.org/officeDocument/2006/math">
                    <m:r>
                      <a:rPr lang="en-US" altLang="zh-CN" sz="2000" i="1" dirty="0">
                        <a:latin typeface="Cambria Math" panose="02040503050406030204" pitchFamily="18" charset="0"/>
                        <a:ea typeface="宋体" panose="02010600030101010101" pitchFamily="2" charset="-122"/>
                      </a:rPr>
                      <m:t>𝑖𝑓</m:t>
                    </m:r>
                    <m:r>
                      <a:rPr lang="en-US" altLang="zh-CN" sz="2000" i="1" dirty="0">
                        <a:latin typeface="Cambria Math" panose="02040503050406030204" pitchFamily="18" charset="0"/>
                        <a:ea typeface="宋体" panose="02010600030101010101" pitchFamily="2" charset="-122"/>
                      </a:rPr>
                      <m:t> </m:t>
                    </m:r>
                    <m:d>
                      <m:dPr>
                        <m:begChr m:val="⌊"/>
                        <m:endChr m:val="⌋"/>
                        <m:ctrlPr>
                          <a:rPr lang="en-US" altLang="zh-CN" sz="2000" i="1" dirty="0">
                            <a:latin typeface="Cambria Math" panose="02040503050406030204" pitchFamily="18" charset="0"/>
                            <a:ea typeface="宋体" panose="02010600030101010101" pitchFamily="2" charset="-122"/>
                          </a:rPr>
                        </m:ctrlPr>
                      </m:dPr>
                      <m:e>
                        <m:r>
                          <a:rPr lang="en-US" altLang="zh-CN" sz="2000" i="1" dirty="0">
                            <a:latin typeface="Cambria Math" panose="02040503050406030204" pitchFamily="18" charset="0"/>
                            <a:ea typeface="宋体" panose="02010600030101010101" pitchFamily="2" charset="-122"/>
                          </a:rPr>
                          <m:t>2/</m:t>
                        </m:r>
                        <m:sSup>
                          <m:sSupPr>
                            <m:ctrlPr>
                              <a:rPr lang="en-US" altLang="zh-CN" sz="2000" i="1" dirty="0">
                                <a:latin typeface="Cambria Math" panose="02040503050406030204" pitchFamily="18" charset="0"/>
                                <a:ea typeface="宋体" panose="02010600030101010101" pitchFamily="2" charset="-122"/>
                              </a:rPr>
                            </m:ctrlPr>
                          </m:sSupPr>
                          <m:e>
                            <m:r>
                              <a:rPr lang="en-US" altLang="zh-CN" sz="2000" i="1" dirty="0">
                                <a:latin typeface="Cambria Math" panose="02040503050406030204" pitchFamily="18" charset="0"/>
                                <a:ea typeface="宋体" panose="02010600030101010101" pitchFamily="2" charset="-122"/>
                              </a:rPr>
                              <m:t>2</m:t>
                            </m:r>
                          </m:e>
                          <m:sup>
                            <m:r>
                              <a:rPr lang="en-US" altLang="zh-CN" sz="2000" i="1" dirty="0">
                                <a:latin typeface="Cambria Math" panose="02040503050406030204" pitchFamily="18" charset="0"/>
                                <a:ea typeface="宋体" panose="02010600030101010101" pitchFamily="2" charset="-122"/>
                              </a:rPr>
                              <m:t>2</m:t>
                            </m:r>
                          </m:sup>
                        </m:sSup>
                      </m:e>
                    </m:d>
                    <m:r>
                      <a:rPr lang="en-US" altLang="zh-CN" sz="2000" i="1" dirty="0">
                        <a:latin typeface="Cambria Math" panose="02040503050406030204" pitchFamily="18" charset="0"/>
                        <a:ea typeface="宋体" panose="02010600030101010101" pitchFamily="2" charset="-122"/>
                      </a:rPr>
                      <m:t>=0</m:t>
                    </m:r>
                    <m:r>
                      <a:rPr lang="zh-CN" altLang="en-US" sz="2000" i="1" dirty="0">
                        <a:latin typeface="Cambria Math" panose="02040503050406030204" pitchFamily="18" charset="0"/>
                        <a:ea typeface="宋体" panose="02010600030101010101" pitchFamily="2" charset="-122"/>
                      </a:rPr>
                      <m:t>为偶</m:t>
                    </m:r>
                  </m:oMath>
                </a14:m>
                <a:r>
                  <a:rPr lang="zh-CN" altLang="en-US" sz="2000" dirty="0">
                    <a:latin typeface="宋体" panose="02010600030101010101" pitchFamily="2" charset="-122"/>
                    <a:ea typeface="宋体" panose="02010600030101010101" pitchFamily="2" charset="-122"/>
                  </a:rPr>
                  <a:t>，则</a:t>
                </a:r>
                <a:endParaRPr lang="en-US" altLang="zh-CN" sz="2000" dirty="0">
                  <a:latin typeface="宋体" panose="02010600030101010101" pitchFamily="2" charset="-122"/>
                  <a:ea typeface="宋体" panose="02010600030101010101" pitchFamily="2" charset="-122"/>
                </a:endParaRPr>
              </a:p>
              <a:p>
                <a:pPr marL="0" indent="0">
                  <a:buNone/>
                </a:pPr>
                <a14:m>
                  <m:oMath xmlns:m="http://schemas.openxmlformats.org/officeDocument/2006/math">
                    <m:r>
                      <a:rPr lang="en-US" altLang="zh-CN" sz="2000" i="1" dirty="0">
                        <a:latin typeface="Cambria Math" panose="02040503050406030204" pitchFamily="18" charset="0"/>
                        <a:ea typeface="宋体" panose="02010600030101010101" pitchFamily="2" charset="-122"/>
                      </a:rPr>
                      <m:t>             </m:t>
                    </m:r>
                    <m:r>
                      <a:rPr lang="en-US" altLang="zh-CN" sz="2000" i="1" dirty="0">
                        <a:latin typeface="Cambria Math" panose="02040503050406030204" pitchFamily="18" charset="0"/>
                        <a:ea typeface="宋体" panose="02010600030101010101" pitchFamily="2" charset="-122"/>
                      </a:rPr>
                      <m:t>𝑖𝑓</m:t>
                    </m:r>
                  </m:oMath>
                </a14:m>
                <a:r>
                  <a:rPr lang="en-US" altLang="zh-CN" sz="2000" dirty="0">
                    <a:latin typeface="宋体" panose="02010600030101010101" pitchFamily="2" charset="-122"/>
                    <a:ea typeface="宋体" panose="02010600030101010101" pitchFamily="2" charset="-122"/>
                  </a:rPr>
                  <a:t> </a:t>
                </a:r>
                <a14:m>
                  <m:oMath xmlns:m="http://schemas.openxmlformats.org/officeDocument/2006/math">
                    <m:sSub>
                      <m:sSubPr>
                        <m:ctrlPr>
                          <a:rPr lang="en-US" altLang="zh-CN" sz="2000" i="1" dirty="0">
                            <a:latin typeface="Cambria Math" panose="02040503050406030204" pitchFamily="18" charset="0"/>
                            <a:ea typeface="宋体" panose="02010600030101010101" pitchFamily="2" charset="-122"/>
                          </a:rPr>
                        </m:ctrlPr>
                      </m:sSubPr>
                      <m:e>
                        <m:r>
                          <a:rPr lang="en-US" altLang="zh-CN" sz="2000" i="1" dirty="0">
                            <a:latin typeface="Cambria Math" panose="02040503050406030204" pitchFamily="18" charset="0"/>
                            <a:ea typeface="宋体" panose="02010600030101010101" pitchFamily="2" charset="-122"/>
                          </a:rPr>
                          <m:t>𝑣</m:t>
                        </m:r>
                      </m:e>
                      <m:sub>
                        <m:r>
                          <a:rPr lang="en-US" altLang="zh-CN" sz="2000" i="1" dirty="0">
                            <a:latin typeface="Cambria Math" panose="02040503050406030204" pitchFamily="18" charset="0"/>
                            <a:ea typeface="宋体" panose="02010600030101010101" pitchFamily="2" charset="-122"/>
                          </a:rPr>
                          <m:t>2,1</m:t>
                        </m:r>
                      </m:sub>
                    </m:sSub>
                    <m:r>
                      <a:rPr lang="en-US" altLang="zh-CN" sz="2000" i="1" dirty="0" smtClean="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𝑠𝑡</m:t>
                    </m:r>
                  </m:oMath>
                </a14:m>
                <a:r>
                  <a:rPr lang="en-US" altLang="zh-CN" sz="2000" dirty="0">
                    <a:latin typeface="宋体" panose="02010600030101010101" pitchFamily="2" charset="-122"/>
                    <a:ea typeface="宋体" panose="02010600030101010101" pitchFamily="2" charset="-122"/>
                  </a:rPr>
                  <a:t> </a:t>
                </a:r>
                <a:r>
                  <a:rPr lang="zh-CN" altLang="en-US" sz="2000" dirty="0" smtClean="0">
                    <a:latin typeface="宋体" panose="02010600030101010101" pitchFamily="2" charset="-122"/>
                    <a:ea typeface="宋体" panose="02010600030101010101" pitchFamily="2" charset="-122"/>
                  </a:rPr>
                  <a:t>则</a:t>
                </a:r>
                <a:endParaRPr lang="en-US" altLang="zh-CN" sz="2000" dirty="0" smtClean="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en-US" altLang="zh-CN" sz="2000" dirty="0" smtClean="0">
                    <a:latin typeface="宋体" panose="02010600030101010101" pitchFamily="2" charset="-122"/>
                    <a:ea typeface="宋体" panose="02010600030101010101" pitchFamily="2" charset="-122"/>
                  </a:rPr>
                  <a:t>     </a:t>
                </a:r>
                <a:r>
                  <a:rPr lang="en-US" altLang="zh-CN" sz="2000" dirty="0" smtClean="0">
                    <a:latin typeface="Cambria Math" panose="02040503050406030204" pitchFamily="18" charset="0"/>
                    <a:ea typeface="Cambria Math" panose="02040503050406030204" pitchFamily="18" charset="0"/>
                  </a:rPr>
                  <a:t>else    </a:t>
                </a:r>
                <a14:m>
                  <m:oMath xmlns:m="http://schemas.openxmlformats.org/officeDocument/2006/math">
                    <m:r>
                      <a:rPr lang="en-US" altLang="zh-CN" sz="2000" b="0" i="0" smtClean="0">
                        <a:latin typeface="Cambria Math" panose="02040503050406030204" pitchFamily="18" charset="0"/>
                        <a:ea typeface="宋体" panose="02010600030101010101" pitchFamily="2" charset="-122"/>
                      </a:rPr>
                      <m:t> </m:t>
                    </m:r>
                    <m:r>
                      <a:rPr lang="en-US" altLang="zh-CN" sz="2000" i="1">
                        <a:latin typeface="Cambria Math" panose="02040503050406030204" pitchFamily="18" charset="0"/>
                        <a:ea typeface="宋体" panose="02010600030101010101" pitchFamily="2" charset="-122"/>
                      </a:rPr>
                      <m:t>𝑎𝑢𝑡h</m:t>
                    </m:r>
                    <m:r>
                      <a:rPr lang="en-US" altLang="zh-CN" sz="2000" i="1">
                        <a:latin typeface="Cambria Math" panose="02040503050406030204" pitchFamily="18" charset="0"/>
                        <a:ea typeface="宋体" panose="02010600030101010101" pitchFamily="2" charset="-122"/>
                      </a:rPr>
                      <m:t>.</m:t>
                    </m:r>
                    <m:r>
                      <a:rPr lang="en-US" altLang="zh-CN" sz="2000" i="1">
                        <a:latin typeface="Cambria Math" panose="02040503050406030204" pitchFamily="18" charset="0"/>
                        <a:ea typeface="宋体" panose="02010600030101010101" pitchFamily="2" charset="-122"/>
                      </a:rPr>
                      <m:t>𝑎𝑑𝑑</m:t>
                    </m:r>
                    <m:r>
                      <a:rPr lang="en-US" altLang="zh-CN" sz="2000" i="1">
                        <a:latin typeface="Cambria Math" panose="02040503050406030204" pitchFamily="18" charset="0"/>
                        <a:ea typeface="宋体" panose="02010600030101010101" pitchFamily="2" charset="-122"/>
                      </a:rPr>
                      <m:t>(</m:t>
                    </m:r>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𝑣</m:t>
                        </m:r>
                      </m:e>
                      <m:sub>
                        <m:r>
                          <a:rPr lang="en-US" altLang="zh-CN" sz="2000" b="0" i="1" smtClean="0">
                            <a:latin typeface="Cambria Math" panose="02040503050406030204" pitchFamily="18" charset="0"/>
                            <a:ea typeface="宋体" panose="02010600030101010101" pitchFamily="2" charset="-122"/>
                          </a:rPr>
                          <m:t>2</m:t>
                        </m:r>
                        <m:r>
                          <a:rPr lang="en-US" altLang="zh-CN" sz="2000" i="1">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1</m:t>
                        </m:r>
                      </m:sub>
                    </m:sSub>
                    <m:r>
                      <a:rPr lang="en-US" altLang="zh-CN" sz="2000" i="1">
                        <a:latin typeface="Cambria Math" panose="02040503050406030204" pitchFamily="18" charset="0"/>
                        <a:ea typeface="宋体" panose="02010600030101010101" pitchFamily="2" charset="-122"/>
                      </a:rPr>
                      <m:t>)</m:t>
                    </m:r>
                  </m:oMath>
                </a14:m>
                <a:r>
                  <a:rPr lang="en-US" altLang="zh-CN" sz="2000" dirty="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marL="0" indent="0">
                  <a:buNone/>
                </a:pPr>
                <a:r>
                  <a:rPr lang="en-US" altLang="zh-CN" sz="2000" dirty="0" smtClean="0">
                    <a:latin typeface="Cambria Math" panose="02040503050406030204" pitchFamily="18" charset="0"/>
                    <a:ea typeface="Cambria Math" panose="02040503050406030204" pitchFamily="18" charset="0"/>
                    <a:cs typeface="Times New Roman" panose="02020603050405020304" pitchFamily="18" charset="0"/>
                  </a:rPr>
                  <a:t>              end </a:t>
                </a:r>
                <a:r>
                  <a:rPr lang="en-US" altLang="zh-CN" sz="2000" dirty="0">
                    <a:latin typeface="Cambria Math" panose="02040503050406030204" pitchFamily="18" charset="0"/>
                    <a:ea typeface="Cambria Math" panose="02040503050406030204" pitchFamily="18" charset="0"/>
                    <a:cs typeface="Times New Roman" panose="02020603050405020304" pitchFamily="18" charset="0"/>
                  </a:rPr>
                  <a:t>if</a:t>
                </a:r>
                <a:endParaRPr lang="en-US" altLang="zh-CN" sz="2000" dirty="0">
                  <a:latin typeface="Cambria Math" panose="02040503050406030204" pitchFamily="18" charset="0"/>
                  <a:ea typeface="Cambria Math" panose="02040503050406030204" pitchFamily="18" charset="0"/>
                </a:endParaRPr>
              </a:p>
              <a:p>
                <a:pPr marL="0" indent="0">
                  <a:buNone/>
                </a:pPr>
                <a:r>
                  <a:rPr lang="en-US" altLang="zh-CN" sz="2000" dirty="0" smtClean="0">
                    <a:latin typeface="Cambria Math" panose="02040503050406030204" pitchFamily="18" charset="0"/>
                    <a:ea typeface="Cambria Math" panose="02040503050406030204" pitchFamily="18" charset="0"/>
                    <a:cs typeface="Times New Roman" panose="02020603050405020304" pitchFamily="18" charset="0"/>
                  </a:rPr>
                  <a:t>         end if</a:t>
                </a:r>
              </a:p>
              <a:p>
                <a:pPr marL="0" indent="0">
                  <a:buNone/>
                </a:pPr>
                <a:r>
                  <a:rPr lang="en-US" altLang="zh-CN" sz="2000" dirty="0" smtClean="0">
                    <a:latin typeface="Cambria Math" panose="02040503050406030204" pitchFamily="18" charset="0"/>
                    <a:ea typeface="Cambria Math" panose="02040503050406030204" pitchFamily="18" charset="0"/>
                    <a:cs typeface="Times New Roman" panose="02020603050405020304" pitchFamily="18" charset="0"/>
                  </a:rPr>
                  <a:t>• ③ </a:t>
                </a:r>
                <a14:m>
                  <m:oMath xmlns:m="http://schemas.openxmlformats.org/officeDocument/2006/math">
                    <m:r>
                      <a:rPr lang="en-US" altLang="zh-CN" sz="2000" i="1" dirty="0">
                        <a:latin typeface="Cambria Math" panose="02040503050406030204" pitchFamily="18" charset="0"/>
                        <a:ea typeface="宋体" panose="02010600030101010101" pitchFamily="2" charset="-122"/>
                      </a:rPr>
                      <m:t>𝑅</m:t>
                    </m:r>
                    <m:r>
                      <a:rPr lang="en-US" altLang="zh-CN" sz="2000" i="1" dirty="0">
                        <a:latin typeface="Cambria Math" panose="02040503050406030204" pitchFamily="18" charset="0"/>
                        <a:ea typeface="宋体" panose="02010600030101010101" pitchFamily="2" charset="-122"/>
                      </a:rPr>
                      <m:t>.</m:t>
                    </m:r>
                    <m:r>
                      <a:rPr lang="en-US" altLang="zh-CN" sz="2000" i="1" dirty="0">
                        <a:latin typeface="Cambria Math" panose="02040503050406030204" pitchFamily="18" charset="0"/>
                        <a:ea typeface="宋体" panose="02010600030101010101" pitchFamily="2" charset="-122"/>
                      </a:rPr>
                      <m:t>𝑎𝑑𝑑</m:t>
                    </m:r>
                    <m:d>
                      <m:dPr>
                        <m:ctrlPr>
                          <a:rPr lang="en-US" altLang="zh-CN" sz="2000" i="1" dirty="0">
                            <a:latin typeface="Cambria Math" panose="02040503050406030204" pitchFamily="18" charset="0"/>
                            <a:ea typeface="宋体" panose="02010600030101010101" pitchFamily="2" charset="-122"/>
                          </a:rPr>
                        </m:ctrlPr>
                      </m:dPr>
                      <m:e>
                        <m:r>
                          <a:rPr lang="en-US" altLang="zh-CN" sz="2000" b="0" i="1" dirty="0" smtClean="0">
                            <a:latin typeface="Cambria Math" panose="02040503050406030204" pitchFamily="18" charset="0"/>
                            <a:ea typeface="宋体" panose="02010600030101010101" pitchFamily="2" charset="-122"/>
                          </a:rPr>
                          <m:t>𝑟</m:t>
                        </m:r>
                      </m:e>
                    </m:d>
                    <m:r>
                      <a:rPr lang="en-US" altLang="zh-CN" sz="2000" b="0" i="1" dirty="0" smtClean="0">
                        <a:latin typeface="Cambria Math" panose="02040503050406030204" pitchFamily="18" charset="0"/>
                        <a:ea typeface="宋体" panose="02010600030101010101" pitchFamily="2" charset="-122"/>
                      </a:rPr>
                      <m:t>;</m:t>
                    </m:r>
                    <m:r>
                      <a:rPr lang="en-US" altLang="zh-CN" sz="2000" b="0" i="1" dirty="0" smtClean="0">
                        <a:latin typeface="Cambria Math" panose="02040503050406030204" pitchFamily="18" charset="0"/>
                        <a:ea typeface="宋体" panose="02010600030101010101" pitchFamily="2" charset="-122"/>
                      </a:rPr>
                      <m:t>𝑐</m:t>
                    </m:r>
                    <m:r>
                      <a:rPr lang="en-US" altLang="zh-CN" sz="2000" b="0" i="1" dirty="0" smtClean="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𝑐</m:t>
                    </m:r>
                    <m:r>
                      <a:rPr lang="en-US" altLang="zh-CN" sz="2000" b="0" i="1" dirty="0" smtClean="0">
                        <a:latin typeface="Cambria Math" panose="02040503050406030204" pitchFamily="18" charset="0"/>
                        <a:ea typeface="Cambria Math" panose="02040503050406030204" pitchFamily="18" charset="0"/>
                      </a:rPr>
                      <m:t>+2;</m:t>
                    </m:r>
                    <m:r>
                      <a:rPr lang="zh-CN" altLang="en-US" sz="2000" i="1" dirty="0">
                        <a:latin typeface="Cambria Math" panose="02040503050406030204" pitchFamily="18" charset="0"/>
                        <a:ea typeface="宋体" panose="02010600030101010101" pitchFamily="2" charset="-122"/>
                      </a:rPr>
                      <m:t>输出</m:t>
                    </m:r>
                    <m:r>
                      <a:rPr lang="en-US" altLang="zh-CN" sz="2000" b="0" i="1" dirty="0" smtClean="0">
                        <a:latin typeface="Cambria Math" panose="02040503050406030204" pitchFamily="18" charset="0"/>
                        <a:ea typeface="宋体" panose="02010600030101010101" pitchFamily="2" charset="-122"/>
                      </a:rPr>
                      <m:t>(</m:t>
                    </m:r>
                    <m:sSup>
                      <m:sSupPr>
                        <m:ctrlPr>
                          <a:rPr lang="en-US" altLang="zh-CN" sz="2000" b="0" i="1" dirty="0" smtClean="0">
                            <a:latin typeface="Cambria Math" panose="02040503050406030204" pitchFamily="18" charset="0"/>
                            <a:ea typeface="宋体" panose="02010600030101010101" pitchFamily="2" charset="-122"/>
                          </a:rPr>
                        </m:ctrlPr>
                      </m:sSupPr>
                      <m:e>
                        <m:r>
                          <a:rPr lang="en-US" altLang="zh-CN" sz="2000" b="0" i="1" dirty="0" smtClean="0">
                            <a:latin typeface="Cambria Math" panose="02040503050406030204" pitchFamily="18" charset="0"/>
                            <a:ea typeface="宋体" panose="02010600030101010101" pitchFamily="2" charset="-122"/>
                          </a:rPr>
                          <m:t>𝑠𝑝</m:t>
                        </m:r>
                      </m:e>
                      <m:sup>
                        <m:r>
                          <a:rPr lang="en-US" altLang="zh-CN" sz="2000" b="0" i="1" dirty="0" smtClean="0">
                            <a:latin typeface="Cambria Math" panose="02040503050406030204" pitchFamily="18" charset="0"/>
                            <a:ea typeface="宋体" panose="02010600030101010101" pitchFamily="2" charset="-122"/>
                          </a:rPr>
                          <m:t>′</m:t>
                        </m:r>
                      </m:sup>
                    </m:sSup>
                    <m:r>
                      <a:rPr lang="en-US" altLang="zh-CN" sz="2000" b="0" i="1" dirty="0" smtClean="0">
                        <a:latin typeface="Cambria Math" panose="02040503050406030204" pitchFamily="18" charset="0"/>
                        <a:ea typeface="宋体" panose="02010600030101010101" pitchFamily="2" charset="-122"/>
                      </a:rPr>
                      <m:t>,4,(</m:t>
                    </m:r>
                    <m:r>
                      <a:rPr lang="en-US" altLang="zh-CN" sz="2000" b="0" i="1" dirty="0" smtClean="0">
                        <a:latin typeface="Cambria Math" panose="02040503050406030204" pitchFamily="18" charset="0"/>
                        <a:ea typeface="宋体" panose="02010600030101010101" pitchFamily="2" charset="-122"/>
                      </a:rPr>
                      <m:t>𝑎𝑢𝑡h</m:t>
                    </m:r>
                    <m:r>
                      <a:rPr lang="en-US" altLang="zh-CN" sz="2000" b="0" i="1" dirty="0" smtClean="0">
                        <a:latin typeface="Cambria Math" panose="02040503050406030204" pitchFamily="18" charset="0"/>
                        <a:ea typeface="宋体" panose="02010600030101010101" pitchFamily="2" charset="-122"/>
                      </a:rPr>
                      <m:t>,</m:t>
                    </m:r>
                    <m:r>
                      <a:rPr lang="en-US" altLang="zh-CN" sz="2000" b="0" i="1" dirty="0" smtClean="0">
                        <a:latin typeface="Cambria Math" panose="02040503050406030204" pitchFamily="18" charset="0"/>
                        <a:ea typeface="宋体" panose="02010600030101010101" pitchFamily="2" charset="-122"/>
                      </a:rPr>
                      <m:t>𝑅</m:t>
                    </m:r>
                    <m:r>
                      <a:rPr lang="en-US" altLang="zh-CN" sz="2000" b="0" i="1" dirty="0" smtClean="0">
                        <a:latin typeface="Cambria Math" panose="02040503050406030204" pitchFamily="18" charset="0"/>
                        <a:ea typeface="宋体" panose="02010600030101010101" pitchFamily="2" charset="-122"/>
                      </a:rPr>
                      <m:t>))</m:t>
                    </m:r>
                  </m:oMath>
                </a14:m>
                <a:endParaRPr lang="en-US" altLang="zh-CN" sz="2000" dirty="0">
                  <a:latin typeface="Cambria Math" panose="02040503050406030204" pitchFamily="18" charset="0"/>
                  <a:ea typeface="Cambria Math" panose="02040503050406030204" pitchFamily="18" charset="0"/>
                </a:endParaRPr>
              </a:p>
              <a:p>
                <a:pPr marL="0" indent="0">
                  <a:buNone/>
                </a:pPr>
                <a:r>
                  <a:rPr lang="en-US" altLang="zh-CN" sz="2000" b="0" dirty="0" smtClean="0">
                    <a:ea typeface="宋体" panose="02010600030101010101" pitchFamily="2" charset="-122"/>
                  </a:rPr>
                  <a:t>     </a:t>
                </a:r>
                <a:r>
                  <a:rPr lang="zh-CN" altLang="en-US" sz="2000" b="0" dirty="0" smtClean="0">
                    <a:ea typeface="宋体" panose="02010600030101010101" pitchFamily="2" charset="-122"/>
                  </a:rPr>
                  <a:t>其中</a:t>
                </a:r>
                <a:r>
                  <a:rPr lang="en-US" altLang="zh-CN" sz="2000" b="0" dirty="0" smtClean="0">
                    <a:ea typeface="宋体" panose="02010600030101010101" pitchFamily="2" charset="-122"/>
                  </a:rPr>
                  <a:t> </a:t>
                </a:r>
                <a14:m>
                  <m:oMath xmlns:m="http://schemas.openxmlformats.org/officeDocument/2006/math">
                    <m:r>
                      <a:rPr lang="en-US" altLang="zh-CN" sz="2000" b="0" i="1" smtClean="0">
                        <a:latin typeface="Cambria Math" panose="02040503050406030204" pitchFamily="18" charset="0"/>
                        <a:ea typeface="宋体" panose="02010600030101010101" pitchFamily="2" charset="-122"/>
                      </a:rPr>
                      <m:t>  </m:t>
                    </m:r>
                    <m:r>
                      <a:rPr lang="en-US" altLang="zh-CN" sz="2000" i="1">
                        <a:latin typeface="Cambria Math" panose="02040503050406030204" pitchFamily="18" charset="0"/>
                        <a:ea typeface="宋体" panose="02010600030101010101" pitchFamily="2" charset="-122"/>
                      </a:rPr>
                      <m:t>𝑎𝑢𝑡h</m:t>
                    </m:r>
                    <m:r>
                      <a:rPr lang="en-US" altLang="zh-CN" sz="2000" i="1">
                        <a:latin typeface="Cambria Math" panose="02040503050406030204" pitchFamily="18" charset="0"/>
                        <a:ea typeface="宋体" panose="02010600030101010101" pitchFamily="2" charset="-122"/>
                      </a:rPr>
                      <m:t>.</m:t>
                    </m:r>
                    <m:r>
                      <a:rPr lang="en-US" altLang="zh-CN" sz="2000" i="1">
                        <a:latin typeface="Cambria Math" panose="02040503050406030204" pitchFamily="18" charset="0"/>
                        <a:ea typeface="宋体" panose="02010600030101010101" pitchFamily="2" charset="-122"/>
                      </a:rPr>
                      <m:t>𝑎𝑑𝑑</m:t>
                    </m:r>
                    <m:r>
                      <a:rPr lang="en-US" altLang="zh-CN" sz="2000" i="1">
                        <a:latin typeface="Cambria Math" panose="02040503050406030204" pitchFamily="18" charset="0"/>
                        <a:ea typeface="宋体" panose="02010600030101010101" pitchFamily="2" charset="-122"/>
                      </a:rPr>
                      <m:t>(</m:t>
                    </m:r>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𝑣</m:t>
                        </m:r>
                      </m:e>
                      <m:sub>
                        <m:r>
                          <a:rPr lang="en-US" altLang="zh-CN" sz="2000" i="1">
                            <a:latin typeface="Cambria Math" panose="02040503050406030204" pitchFamily="18" charset="0"/>
                            <a:ea typeface="宋体" panose="02010600030101010101" pitchFamily="2" charset="-122"/>
                          </a:rPr>
                          <m:t>1,0</m:t>
                        </m:r>
                      </m:sub>
                    </m:sSub>
                    <m:r>
                      <a:rPr lang="en-US" altLang="zh-CN" sz="2000" b="0" i="1" smtClean="0">
                        <a:latin typeface="Cambria Math" panose="02040503050406030204" pitchFamily="18" charset="0"/>
                        <a:ea typeface="宋体" panose="02010600030101010101" pitchFamily="2" charset="-122"/>
                      </a:rPr>
                      <m:t>;</m:t>
                    </m:r>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𝑣</m:t>
                        </m:r>
                      </m:e>
                      <m:sub>
                        <m:r>
                          <a:rPr lang="en-US" altLang="zh-CN" sz="2000" i="1">
                            <a:latin typeface="Cambria Math" panose="02040503050406030204" pitchFamily="18" charset="0"/>
                            <a:ea typeface="宋体" panose="02010600030101010101" pitchFamily="2" charset="-122"/>
                          </a:rPr>
                          <m:t>2,1</m:t>
                        </m:r>
                      </m:sub>
                    </m:sSub>
                    <m:r>
                      <a:rPr lang="en-US" altLang="zh-CN" sz="2000" i="1">
                        <a:latin typeface="Cambria Math" panose="02040503050406030204" pitchFamily="18" charset="0"/>
                        <a:ea typeface="宋体" panose="02010600030101010101" pitchFamily="2" charset="-122"/>
                      </a:rPr>
                      <m:t>)</m:t>
                    </m:r>
                  </m:oMath>
                </a14:m>
                <a:r>
                  <a:rPr lang="en-US" altLang="zh-CN" sz="2000" dirty="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  </a:t>
                </a:r>
                <a:r>
                  <a:rPr lang="en-US" altLang="zh-CN" sz="2000" dirty="0" smtClean="0">
                    <a:ea typeface="宋体" panose="02010600030101010101" pitchFamily="2" charset="-122"/>
                  </a:rPr>
                  <a:t> </a:t>
                </a:r>
                <a14:m>
                  <m:oMath xmlns:m="http://schemas.openxmlformats.org/officeDocument/2006/math">
                    <m:r>
                      <a:rPr lang="en-US" altLang="zh-CN" sz="2000" i="1" dirty="0">
                        <a:latin typeface="Cambria Math" panose="02040503050406030204" pitchFamily="18" charset="0"/>
                        <a:ea typeface="宋体" panose="02010600030101010101" pitchFamily="2" charset="-122"/>
                      </a:rPr>
                      <m:t>𝑅</m:t>
                    </m:r>
                    <m:d>
                      <m:dPr>
                        <m:ctrlPr>
                          <a:rPr lang="en-US" altLang="zh-CN" sz="2000" i="1" dirty="0">
                            <a:latin typeface="Cambria Math" panose="02040503050406030204" pitchFamily="18" charset="0"/>
                            <a:ea typeface="宋体" panose="02010600030101010101" pitchFamily="2" charset="-122"/>
                          </a:rPr>
                        </m:ctrlPr>
                      </m:dPr>
                      <m:e>
                        <m:sSubSup>
                          <m:sSubSupPr>
                            <m:ctrlPr>
                              <a:rPr lang="en-US" altLang="zh-CN" sz="2000" i="1">
                                <a:latin typeface="Cambria Math" panose="02040503050406030204" pitchFamily="18" charset="0"/>
                                <a:ea typeface="宋体" panose="02010600030101010101" pitchFamily="2" charset="-122"/>
                              </a:rPr>
                            </m:ctrlPr>
                          </m:sSubSupPr>
                          <m:e>
                            <m:r>
                              <a:rPr lang="en-US" altLang="zh-CN" sz="2000" i="1">
                                <a:latin typeface="Cambria Math" panose="02040503050406030204" pitchFamily="18" charset="0"/>
                                <a:ea typeface="宋体" panose="02010600030101010101" pitchFamily="2" charset="-122"/>
                              </a:rPr>
                              <m:t>𝑟</m:t>
                            </m:r>
                          </m:e>
                          <m:sub>
                            <m:r>
                              <a:rPr lang="en-US" altLang="zh-CN" sz="2000" i="1">
                                <a:latin typeface="Cambria Math" panose="02040503050406030204" pitchFamily="18" charset="0"/>
                                <a:ea typeface="宋体" panose="02010600030101010101" pitchFamily="2" charset="-122"/>
                              </a:rPr>
                              <m:t>1,1</m:t>
                            </m:r>
                          </m:sub>
                          <m:sup>
                            <m:r>
                              <a:rPr lang="en-US" altLang="zh-CN" sz="2000" i="1">
                                <a:latin typeface="Cambria Math" panose="02040503050406030204" pitchFamily="18" charset="0"/>
                                <a:ea typeface="宋体" panose="02010600030101010101" pitchFamily="2" charset="-122"/>
                              </a:rPr>
                              <m:t>′</m:t>
                            </m:r>
                          </m:sup>
                        </m:sSubSup>
                        <m:r>
                          <a:rPr lang="en-US" altLang="zh-CN" sz="2000" b="0" i="1" smtClean="0">
                            <a:latin typeface="Cambria Math" panose="02040503050406030204" pitchFamily="18" charset="0"/>
                            <a:ea typeface="宋体" panose="02010600030101010101" pitchFamily="2" charset="-122"/>
                          </a:rPr>
                          <m:t>,</m:t>
                        </m:r>
                        <m:r>
                          <a:rPr lang="en-US" altLang="zh-CN" sz="2000" i="1" dirty="0">
                            <a:latin typeface="Cambria Math" panose="02040503050406030204" pitchFamily="18" charset="0"/>
                            <a:ea typeface="宋体" panose="02010600030101010101" pitchFamily="2" charset="-122"/>
                          </a:rPr>
                          <m:t>𝑟</m:t>
                        </m:r>
                      </m:e>
                    </m:d>
                    <m:r>
                      <a:rPr lang="en-US" altLang="zh-CN" sz="2000" i="1" dirty="0">
                        <a:latin typeface="Cambria Math" panose="02040503050406030204" pitchFamily="18" charset="0"/>
                        <a:ea typeface="宋体" panose="02010600030101010101" pitchFamily="2" charset="-122"/>
                      </a:rPr>
                      <m:t>;</m:t>
                    </m:r>
                  </m:oMath>
                </a14:m>
                <a:endParaRPr lang="en-US" altLang="zh-CN" sz="2000" dirty="0">
                  <a:latin typeface="Cambria Math" panose="02040503050406030204" pitchFamily="18" charset="0"/>
                  <a:ea typeface="Cambria Math" panose="02040503050406030204" pitchFamily="18" charset="0"/>
                </a:endParaRPr>
              </a:p>
              <a:p>
                <a:pPr marL="0" indent="0">
                  <a:buNone/>
                </a:pPr>
                <a:endParaRPr lang="en-US" altLang="zh-CN" sz="2400" b="0" dirty="0" smtClean="0">
                  <a:latin typeface="宋体" panose="02010600030101010101" pitchFamily="2" charset="-122"/>
                  <a:ea typeface="宋体" panose="02010600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770709" y="1070712"/>
                <a:ext cx="10580914" cy="5787288"/>
              </a:xfrm>
              <a:blipFill rotWithShape="1">
                <a:blip r:embed="rId1"/>
                <a:stretch>
                  <a:fillRect l="-576" t="-632" b="-316"/>
                </a:stretch>
              </a:blipFill>
            </p:spPr>
            <p:txBody>
              <a:bodyPr/>
              <a:lstStyle/>
              <a:p>
                <a:r>
                  <a:rPr lang="zh-CN" altLang="en-US">
                    <a:noFill/>
                  </a:rPr>
                  <a:t> </a:t>
                </a:r>
                <a:endParaRPr lang="zh-CN" altLang="en-US">
                  <a:noFill/>
                </a:endParaRPr>
              </a:p>
            </p:txBody>
          </p:sp>
        </mc:Fallback>
      </mc:AlternateContent>
      <p:cxnSp>
        <p:nvCxnSpPr>
          <p:cNvPr id="7" name="直接连接符 6"/>
          <p:cNvCxnSpPr/>
          <p:nvPr/>
        </p:nvCxnSpPr>
        <p:spPr>
          <a:xfrm>
            <a:off x="1186089" y="1030288"/>
            <a:ext cx="10426791" cy="0"/>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9731829" y="505744"/>
            <a:ext cx="2129245" cy="523220"/>
          </a:xfrm>
          <a:prstGeom prst="rect">
            <a:avLst/>
          </a:prstGeom>
          <a:noFill/>
        </p:spPr>
        <p:txBody>
          <a:bodyPr wrap="square" rtlCol="0">
            <a:spAutoFit/>
          </a:bodyPr>
          <a:lstStyle/>
          <a:p>
            <a:r>
              <a:rPr lang="en-US" altLang="zh-CN" sz="2800" b="1" dirty="0" smtClean="0">
                <a:latin typeface="新宋体" panose="02010609030101010101" pitchFamily="49" charset="-122"/>
                <a:ea typeface="新宋体" panose="02010609030101010101" pitchFamily="49" charset="-122"/>
              </a:rPr>
              <a:t>CAT</a:t>
            </a:r>
            <a:r>
              <a:rPr lang="zh-CN" altLang="en-US" sz="2800" b="1" dirty="0" smtClean="0">
                <a:latin typeface="新宋体" panose="02010609030101010101" pitchFamily="49" charset="-122"/>
                <a:ea typeface="新宋体" panose="02010609030101010101" pitchFamily="49" charset="-122"/>
              </a:rPr>
              <a:t>的构造</a:t>
            </a:r>
            <a:endParaRPr lang="zh-CN" altLang="en-US" sz="2800" b="1" dirty="0">
              <a:latin typeface="新宋体" panose="02010609030101010101" pitchFamily="49" charset="-122"/>
              <a:ea typeface="新宋体" panose="02010609030101010101" pitchFamily="49" charset="-122"/>
            </a:endParaRPr>
          </a:p>
        </p:txBody>
      </p:sp>
      <p:pic>
        <p:nvPicPr>
          <p:cNvPr id="2" name="图片 1"/>
          <p:cNvPicPr>
            <a:picLocks noChangeAspect="1"/>
          </p:cNvPicPr>
          <p:nvPr/>
        </p:nvPicPr>
        <p:blipFill>
          <a:blip r:embed="rId2"/>
          <a:stretch>
            <a:fillRect/>
          </a:stretch>
        </p:blipFill>
        <p:spPr>
          <a:xfrm>
            <a:off x="6496129" y="3264275"/>
            <a:ext cx="5364945" cy="3072650"/>
          </a:xfrm>
          <a:prstGeom prst="rect">
            <a:avLst/>
          </a:prstGeom>
        </p:spPr>
      </p:pic>
      <p:grpSp>
        <p:nvGrpSpPr>
          <p:cNvPr id="6" name="组合 5"/>
          <p:cNvGrpSpPr/>
          <p:nvPr/>
        </p:nvGrpSpPr>
        <p:grpSpPr>
          <a:xfrm>
            <a:off x="102235" y="196215"/>
            <a:ext cx="3607435" cy="873760"/>
            <a:chOff x="820" y="783"/>
            <a:chExt cx="5681" cy="1376"/>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10" name="文本框 9"/>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l="4427" t="2664" b="11571"/>
          <a:stretch>
            <a:fillRect/>
          </a:stretch>
        </p:blipFill>
        <p:spPr>
          <a:xfrm>
            <a:off x="6903266" y="2876190"/>
            <a:ext cx="4957808" cy="3252651"/>
          </a:xfrm>
          <a:prstGeom prst="rect">
            <a:avLst/>
          </a:prstGeom>
        </p:spPr>
      </p:pic>
      <mc:AlternateContent xmlns:mc="http://schemas.openxmlformats.org/markup-compatibility/2006">
        <mc:Choice xmlns:a14="http://schemas.microsoft.com/office/drawing/2010/main" Requires="a14">
          <p:sp>
            <p:nvSpPr>
              <p:cNvPr id="3" name="内容占位符 2"/>
              <p:cNvSpPr>
                <a:spLocks noGrp="1"/>
              </p:cNvSpPr>
              <p:nvPr>
                <p:ph idx="1"/>
              </p:nvPr>
            </p:nvSpPr>
            <p:spPr>
              <a:xfrm>
                <a:off x="553066" y="1025962"/>
                <a:ext cx="10580914" cy="5787288"/>
              </a:xfrm>
            </p:spPr>
            <p:txBody>
              <a:bodyPr>
                <a:noAutofit/>
              </a:bodyPr>
              <a:lstStyle/>
              <a:p>
                <a14:m>
                  <m:oMath xmlns:m="http://schemas.openxmlformats.org/officeDocument/2006/math">
                    <m:r>
                      <a:rPr lang="en-US" altLang="zh-CN" sz="2000" i="1" dirty="0" smtClean="0">
                        <a:solidFill>
                          <a:srgbClr val="FF0000"/>
                        </a:solidFill>
                        <a:latin typeface="Cambria Math" panose="02040503050406030204" pitchFamily="18" charset="0"/>
                        <a:ea typeface="宋体" panose="02010600030101010101" pitchFamily="2" charset="-122"/>
                      </a:rPr>
                      <m:t>𝐶</m:t>
                    </m:r>
                    <m:r>
                      <a:rPr lang="en-US" altLang="zh-CN" sz="2000" i="1" dirty="0" smtClean="0">
                        <a:solidFill>
                          <a:srgbClr val="FF0000"/>
                        </a:solidFill>
                        <a:latin typeface="Cambria Math" panose="02040503050406030204" pitchFamily="18" charset="0"/>
                        <a:ea typeface="宋体" panose="02010600030101010101" pitchFamily="2" charset="-122"/>
                      </a:rPr>
                      <m:t>=4;     </m:t>
                    </m:r>
                    <m:d>
                      <m:dPr>
                        <m:ctrlPr>
                          <a:rPr lang="en-US" altLang="zh-CN" sz="2000" i="1" dirty="0">
                            <a:latin typeface="Cambria Math" panose="02040503050406030204" pitchFamily="18" charset="0"/>
                            <a:ea typeface="Cambria Math" panose="02040503050406030204" pitchFamily="18" charset="0"/>
                          </a:rPr>
                        </m:ctrlPr>
                      </m:dPr>
                      <m:e>
                        <m:sSub>
                          <m:sSubPr>
                            <m:ctrlPr>
                              <a:rPr lang="en-US" altLang="zh-CN" sz="2000" i="1" dirty="0">
                                <a:solidFill>
                                  <a:srgbClr val="FF0000"/>
                                </a:solidFill>
                                <a:latin typeface="Cambria Math" panose="02040503050406030204" pitchFamily="18" charset="0"/>
                                <a:ea typeface="Cambria Math" panose="02040503050406030204" pitchFamily="18" charset="0"/>
                              </a:rPr>
                            </m:ctrlPr>
                          </m:sSubPr>
                          <m:e>
                            <m:r>
                              <a:rPr lang="en-US" altLang="zh-CN" sz="2000" i="1" dirty="0">
                                <a:solidFill>
                                  <a:srgbClr val="FF0000"/>
                                </a:solidFill>
                                <a:latin typeface="Cambria Math" panose="02040503050406030204" pitchFamily="18" charset="0"/>
                                <a:ea typeface="Cambria Math" panose="02040503050406030204" pitchFamily="18" charset="0"/>
                              </a:rPr>
                              <m:t>𝑙</m:t>
                            </m:r>
                          </m:e>
                          <m:sub>
                            <m:r>
                              <a:rPr lang="en-US" altLang="zh-CN" sz="2000" b="0" i="1" dirty="0" smtClean="0">
                                <a:solidFill>
                                  <a:srgbClr val="FF0000"/>
                                </a:solidFill>
                                <a:latin typeface="Cambria Math" panose="02040503050406030204" pitchFamily="18" charset="0"/>
                                <a:ea typeface="Cambria Math" panose="02040503050406030204" pitchFamily="18" charset="0"/>
                              </a:rPr>
                              <m:t>4</m:t>
                            </m:r>
                          </m:sub>
                        </m:sSub>
                        <m:r>
                          <a:rPr lang="en-US" altLang="zh-CN" sz="2000" i="1" dirty="0">
                            <a:solidFill>
                              <a:srgbClr val="FF0000"/>
                            </a:solidFill>
                            <a:latin typeface="Cambria Math" panose="02040503050406030204" pitchFamily="18" charset="0"/>
                            <a:ea typeface="Cambria Math" panose="02040503050406030204" pitchFamily="18" charset="0"/>
                          </a:rPr>
                          <m:t>,</m:t>
                        </m:r>
                        <m:sSub>
                          <m:sSubPr>
                            <m:ctrlPr>
                              <a:rPr lang="en-US" altLang="zh-CN" sz="2000" i="1" dirty="0">
                                <a:solidFill>
                                  <a:srgbClr val="FF0000"/>
                                </a:solidFill>
                                <a:latin typeface="Cambria Math" panose="02040503050406030204" pitchFamily="18" charset="0"/>
                                <a:ea typeface="Cambria Math" panose="02040503050406030204" pitchFamily="18" charset="0"/>
                              </a:rPr>
                            </m:ctrlPr>
                          </m:sSubPr>
                          <m:e>
                            <m:r>
                              <a:rPr lang="en-US" altLang="zh-CN" sz="2000" i="1" dirty="0">
                                <a:solidFill>
                                  <a:srgbClr val="FF0000"/>
                                </a:solidFill>
                                <a:latin typeface="Cambria Math" panose="02040503050406030204" pitchFamily="18" charset="0"/>
                                <a:ea typeface="Cambria Math" panose="02040503050406030204" pitchFamily="18" charset="0"/>
                              </a:rPr>
                              <m:t>𝑙</m:t>
                            </m:r>
                          </m:e>
                          <m:sub>
                            <m:r>
                              <a:rPr lang="en-US" altLang="zh-CN" sz="2000" b="0" i="1" dirty="0" smtClean="0">
                                <a:solidFill>
                                  <a:srgbClr val="FF0000"/>
                                </a:solidFill>
                                <a:latin typeface="Cambria Math" panose="02040503050406030204" pitchFamily="18" charset="0"/>
                                <a:ea typeface="Cambria Math" panose="02040503050406030204" pitchFamily="18" charset="0"/>
                              </a:rPr>
                              <m:t>5</m:t>
                            </m:r>
                          </m:sub>
                        </m:sSub>
                      </m:e>
                    </m:d>
                    <m:r>
                      <a:rPr lang="en-US" altLang="zh-CN" sz="2000" i="1" dirty="0" smtClean="0">
                        <a:solidFill>
                          <a:schemeClr val="tx1"/>
                        </a:solidFill>
                        <a:latin typeface="Cambria Math" panose="02040503050406030204" pitchFamily="18" charset="0"/>
                        <a:ea typeface="Cambria Math" panose="02040503050406030204" pitchFamily="18" charset="0"/>
                      </a:rPr>
                      <m:t>←</m:t>
                    </m:r>
                    <m:r>
                      <a:rPr lang="en-US" altLang="zh-CN" sz="2000" b="0" i="1" dirty="0" smtClean="0">
                        <a:solidFill>
                          <a:schemeClr val="tx1"/>
                        </a:solidFill>
                        <a:latin typeface="Cambria Math" panose="02040503050406030204" pitchFamily="18" charset="0"/>
                        <a:ea typeface="Cambria Math" panose="02040503050406030204" pitchFamily="18" charset="0"/>
                      </a:rPr>
                      <m:t>𝐶h</m:t>
                    </m:r>
                    <m:r>
                      <a:rPr lang="en-US" altLang="zh-CN" sz="2000" b="0" i="1" dirty="0" smtClean="0">
                        <a:solidFill>
                          <a:schemeClr val="tx1"/>
                        </a:solidFill>
                        <a:latin typeface="Cambria Math" panose="02040503050406030204" pitchFamily="18" charset="0"/>
                        <a:ea typeface="Cambria Math" panose="02040503050406030204" pitchFamily="18" charset="0"/>
                      </a:rPr>
                      <m:t>(</m:t>
                    </m:r>
                    <m:r>
                      <a:rPr lang="en-US" altLang="zh-CN" sz="2000" b="0" i="1" dirty="0" smtClean="0">
                        <a:solidFill>
                          <a:schemeClr val="tx1"/>
                        </a:solidFill>
                        <a:latin typeface="Cambria Math" panose="02040503050406030204" pitchFamily="18" charset="0"/>
                        <a:ea typeface="Cambria Math" panose="02040503050406030204" pitchFamily="18" charset="0"/>
                      </a:rPr>
                      <m:t>𝑙</m:t>
                    </m:r>
                    <m:r>
                      <a:rPr lang="en-US" altLang="zh-CN" sz="2000" b="0" i="1" dirty="0" smtClean="0">
                        <a:solidFill>
                          <a:schemeClr val="tx1"/>
                        </a:solidFill>
                        <a:latin typeface="Cambria Math" panose="02040503050406030204" pitchFamily="18" charset="0"/>
                        <a:ea typeface="Cambria Math" panose="02040503050406030204" pitchFamily="18" charset="0"/>
                      </a:rPr>
                      <m:t>;</m:t>
                    </m:r>
                    <m:r>
                      <a:rPr lang="en-US" altLang="zh-CN" sz="2000" b="0" i="1" dirty="0" smtClean="0">
                        <a:solidFill>
                          <a:schemeClr val="tx1"/>
                        </a:solidFill>
                        <a:latin typeface="Cambria Math" panose="02040503050406030204" pitchFamily="18" charset="0"/>
                        <a:ea typeface="Cambria Math" panose="02040503050406030204" pitchFamily="18" charset="0"/>
                      </a:rPr>
                      <m:t>𝑟</m:t>
                    </m:r>
                    <m:r>
                      <a:rPr lang="en-US" altLang="zh-CN" sz="2000" b="0" i="1" dirty="0" smtClean="0">
                        <a:solidFill>
                          <a:schemeClr val="tx1"/>
                        </a:solidFill>
                        <a:latin typeface="Cambria Math" panose="02040503050406030204" pitchFamily="18" charset="0"/>
                        <a:ea typeface="Cambria Math" panose="02040503050406030204" pitchFamily="18" charset="0"/>
                      </a:rPr>
                      <m:t>);</m:t>
                    </m:r>
                    <m:r>
                      <a:rPr lang="en-US" altLang="zh-CN" sz="2000" b="0" i="0" dirty="0" smtClean="0">
                        <a:solidFill>
                          <a:schemeClr val="tx1"/>
                        </a:solidFill>
                        <a:latin typeface="Cambria Math" panose="02040503050406030204" pitchFamily="18" charset="0"/>
                        <a:ea typeface="Cambria Math" panose="02040503050406030204" pitchFamily="18" charset="0"/>
                      </a:rPr>
                      <m:t>   </m:t>
                    </m:r>
                    <m:r>
                      <a:rPr lang="en-US" altLang="zh-CN" sz="2000" b="0" i="1" dirty="0" smtClean="0">
                        <a:solidFill>
                          <a:srgbClr val="FF0000"/>
                        </a:solidFill>
                        <a:latin typeface="Cambria Math" panose="02040503050406030204" pitchFamily="18" charset="0"/>
                        <a:ea typeface="宋体" panose="02010600030101010101" pitchFamily="2" charset="-122"/>
                      </a:rPr>
                      <m:t>𝑙</m:t>
                    </m:r>
                    <m:r>
                      <a:rPr lang="en-US" altLang="zh-CN" sz="2000" b="0" i="1" dirty="0" smtClean="0">
                        <a:latin typeface="Cambria Math" panose="02040503050406030204" pitchFamily="18" charset="0"/>
                        <a:ea typeface="Cambria Math" panose="02040503050406030204" pitchFamily="18" charset="0"/>
                      </a:rPr>
                      <m:t>∈</m:t>
                    </m:r>
                    <m:sSup>
                      <m:sSupPr>
                        <m:ctrlPr>
                          <a:rPr lang="en-US" altLang="zh-CN" sz="2000" b="0" i="1" dirty="0" smtClean="0">
                            <a:latin typeface="Cambria Math" panose="02040503050406030204" pitchFamily="18" charset="0"/>
                            <a:ea typeface="Cambria Math" panose="02040503050406030204" pitchFamily="18" charset="0"/>
                          </a:rPr>
                        </m:ctrlPr>
                      </m:sSupPr>
                      <m:e>
                        <m:d>
                          <m:dPr>
                            <m:begChr m:val="{"/>
                            <m:endChr m:val="}"/>
                            <m:ctrlPr>
                              <a:rPr lang="en-US" altLang="zh-CN" sz="2000" b="0" i="1" dirty="0" smtClean="0">
                                <a:latin typeface="Cambria Math" panose="02040503050406030204" pitchFamily="18" charset="0"/>
                                <a:ea typeface="Cambria Math" panose="02040503050406030204" pitchFamily="18" charset="0"/>
                              </a:rPr>
                            </m:ctrlPr>
                          </m:dPr>
                          <m:e>
                            <m:r>
                              <a:rPr lang="en-US" altLang="zh-CN" sz="2000" b="0" i="1" dirty="0" smtClean="0">
                                <a:latin typeface="Cambria Math" panose="02040503050406030204" pitchFamily="18" charset="0"/>
                                <a:ea typeface="Cambria Math" panose="02040503050406030204" pitchFamily="18" charset="0"/>
                              </a:rPr>
                              <m:t>0,1</m:t>
                            </m:r>
                          </m:e>
                        </m:d>
                      </m:e>
                      <m:sup>
                        <m:r>
                          <a:rPr lang="en-US" altLang="zh-CN" sz="2000" b="0" i="1" dirty="0" smtClean="0">
                            <a:latin typeface="Cambria Math" panose="02040503050406030204" pitchFamily="18" charset="0"/>
                            <a:ea typeface="Cambria Math" panose="02040503050406030204" pitchFamily="18" charset="0"/>
                          </a:rPr>
                          <m:t>2</m:t>
                        </m:r>
                        <m:r>
                          <a:rPr lang="en-US" altLang="zh-CN" sz="2000" b="0" i="1" dirty="0" smtClean="0">
                            <a:latin typeface="Cambria Math" panose="02040503050406030204" pitchFamily="18" charset="0"/>
                            <a:ea typeface="Cambria Math" panose="02040503050406030204" pitchFamily="18" charset="0"/>
                          </a:rPr>
                          <m:t>𝑙𝑒𝑛</m:t>
                        </m:r>
                      </m:sup>
                    </m:sSup>
                    <m:r>
                      <a:rPr lang="en-US" altLang="zh-CN" sz="2000" b="0" i="1" dirty="0" smtClean="0">
                        <a:latin typeface="Cambria Math" panose="02040503050406030204" pitchFamily="18" charset="0"/>
                        <a:ea typeface="Cambria Math" panose="02040503050406030204" pitchFamily="18" charset="0"/>
                      </a:rPr>
                      <m:t>;</m:t>
                    </m:r>
                  </m:oMath>
                </a14:m>
                <a:endParaRPr lang="en-US" altLang="zh-CN" sz="2000" dirty="0" smtClean="0">
                  <a:latin typeface="宋体" panose="02010600030101010101" pitchFamily="2" charset="-122"/>
                  <a:ea typeface="宋体" panose="02010600030101010101" pitchFamily="2" charset="-122"/>
                </a:endParaRPr>
              </a:p>
              <a:p>
                <a:r>
                  <a:rPr lang="zh-CN" altLang="en-US" sz="2000" dirty="0" smtClean="0">
                    <a:latin typeface="宋体" panose="02010600030101010101" pitchFamily="2" charset="-122"/>
                    <a:ea typeface="宋体" panose="02010600030101010101" pitchFamily="2" charset="-122"/>
                  </a:rPr>
                  <a:t>①</a:t>
                </a:r>
                <a14:m>
                  <m:oMath xmlns:m="http://schemas.openxmlformats.org/officeDocument/2006/math">
                    <m:r>
                      <a:rPr lang="en-US" altLang="zh-CN" sz="2000" i="1" dirty="0">
                        <a:latin typeface="Cambria Math" panose="02040503050406030204" pitchFamily="18" charset="0"/>
                        <a:ea typeface="宋体" panose="02010600030101010101" pitchFamily="2" charset="-122"/>
                      </a:rPr>
                      <m:t>𝑖𝑓</m:t>
                    </m:r>
                    <m:r>
                      <a:rPr lang="en-US" altLang="zh-CN" sz="2000" i="1" dirty="0">
                        <a:latin typeface="Cambria Math" panose="02040503050406030204" pitchFamily="18" charset="0"/>
                        <a:ea typeface="宋体" panose="02010600030101010101" pitchFamily="2" charset="-122"/>
                      </a:rPr>
                      <m:t> </m:t>
                    </m:r>
                    <m:d>
                      <m:dPr>
                        <m:begChr m:val="⌊"/>
                        <m:endChr m:val="⌋"/>
                        <m:ctrlPr>
                          <a:rPr lang="en-US" altLang="zh-CN" sz="2000" i="1" dirty="0">
                            <a:latin typeface="Cambria Math" panose="02040503050406030204" pitchFamily="18" charset="0"/>
                            <a:ea typeface="宋体" panose="02010600030101010101" pitchFamily="2" charset="-122"/>
                          </a:rPr>
                        </m:ctrlPr>
                      </m:dPr>
                      <m:e>
                        <m:r>
                          <a:rPr lang="en-US" altLang="zh-CN" sz="2000" i="1" dirty="0">
                            <a:latin typeface="Cambria Math" panose="02040503050406030204" pitchFamily="18" charset="0"/>
                            <a:ea typeface="宋体" panose="02010600030101010101" pitchFamily="2" charset="-122"/>
                          </a:rPr>
                          <m:t>4/</m:t>
                        </m:r>
                        <m:sSup>
                          <m:sSupPr>
                            <m:ctrlPr>
                              <a:rPr lang="en-US" altLang="zh-CN" sz="2000" i="1" dirty="0">
                                <a:latin typeface="Cambria Math" panose="02040503050406030204" pitchFamily="18" charset="0"/>
                                <a:ea typeface="宋体" panose="02010600030101010101" pitchFamily="2" charset="-122"/>
                              </a:rPr>
                            </m:ctrlPr>
                          </m:sSupPr>
                          <m:e>
                            <m:r>
                              <a:rPr lang="en-US" altLang="zh-CN" sz="2000" i="1" dirty="0">
                                <a:latin typeface="Cambria Math" panose="02040503050406030204" pitchFamily="18" charset="0"/>
                                <a:ea typeface="宋体" panose="02010600030101010101" pitchFamily="2" charset="-122"/>
                              </a:rPr>
                              <m:t>2</m:t>
                            </m:r>
                          </m:e>
                          <m:sup>
                            <m:r>
                              <a:rPr lang="en-US" altLang="zh-CN" sz="2000" i="1" dirty="0">
                                <a:latin typeface="Cambria Math" panose="02040503050406030204" pitchFamily="18" charset="0"/>
                                <a:ea typeface="宋体" panose="02010600030101010101" pitchFamily="2" charset="-122"/>
                              </a:rPr>
                              <m:t>1</m:t>
                            </m:r>
                          </m:sup>
                        </m:sSup>
                      </m:e>
                    </m:d>
                    <m:r>
                      <a:rPr lang="en-US" altLang="zh-CN" sz="2000" i="1" dirty="0">
                        <a:latin typeface="Cambria Math" panose="02040503050406030204" pitchFamily="18" charset="0"/>
                        <a:ea typeface="宋体" panose="02010600030101010101" pitchFamily="2" charset="-122"/>
                      </a:rPr>
                      <m:t>=</m:t>
                    </m:r>
                    <m:r>
                      <a:rPr lang="en-US" altLang="zh-CN" sz="2000" b="0" i="1" dirty="0" smtClean="0">
                        <a:latin typeface="Cambria Math" panose="02040503050406030204" pitchFamily="18" charset="0"/>
                        <a:ea typeface="宋体" panose="02010600030101010101" pitchFamily="2" charset="-122"/>
                      </a:rPr>
                      <m:t>2</m:t>
                    </m:r>
                    <m:r>
                      <a:rPr lang="zh-CN" altLang="en-US" sz="2000" i="1" dirty="0">
                        <a:latin typeface="Cambria Math" panose="02040503050406030204" pitchFamily="18" charset="0"/>
                        <a:ea typeface="宋体" panose="02010600030101010101" pitchFamily="2" charset="-122"/>
                      </a:rPr>
                      <m:t>为偶</m:t>
                    </m:r>
                    <m:r>
                      <m:rPr>
                        <m:nor/>
                      </m:rPr>
                      <a:rPr lang="zh-CN" altLang="en-US" sz="2000" dirty="0">
                        <a:latin typeface="宋体" panose="02010600030101010101" pitchFamily="2" charset="-122"/>
                        <a:ea typeface="宋体" panose="02010600030101010101" pitchFamily="2" charset="-122"/>
                      </a:rPr>
                      <m:t>，则</m:t>
                    </m:r>
                  </m:oMath>
                </a14:m>
                <a:endParaRPr lang="en-US" altLang="zh-CN" sz="2000" dirty="0" smtClean="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 </a:t>
                </a:r>
                <a:r>
                  <a:rPr lang="en-US" altLang="zh-CN" sz="2000" dirty="0" smtClean="0">
                    <a:latin typeface="宋体" panose="02010600030101010101" pitchFamily="2" charset="-122"/>
                    <a:ea typeface="宋体" panose="02010600030101010101" pitchFamily="2" charset="-122"/>
                  </a:rPr>
                  <a:t>    </a:t>
                </a:r>
                <a14:m>
                  <m:oMath xmlns:m="http://schemas.openxmlformats.org/officeDocument/2006/math">
                    <m:r>
                      <a:rPr lang="en-US" altLang="zh-CN" sz="2000" i="1" dirty="0">
                        <a:latin typeface="Cambria Math" panose="02040503050406030204" pitchFamily="18" charset="0"/>
                        <a:ea typeface="宋体" panose="02010600030101010101" pitchFamily="2" charset="-122"/>
                      </a:rPr>
                      <m:t> </m:t>
                    </m:r>
                    <m:r>
                      <a:rPr lang="en-US" altLang="zh-CN" sz="2000" b="0" i="1" dirty="0" smtClean="0">
                        <a:latin typeface="Cambria Math" panose="02040503050406030204" pitchFamily="18" charset="0"/>
                        <a:ea typeface="宋体" panose="02010600030101010101" pitchFamily="2" charset="-122"/>
                      </a:rPr>
                      <m:t>  </m:t>
                    </m:r>
                    <m:r>
                      <a:rPr lang="en-US" altLang="zh-CN" sz="2000" i="1" dirty="0">
                        <a:latin typeface="Cambria Math" panose="02040503050406030204" pitchFamily="18" charset="0"/>
                        <a:ea typeface="宋体" panose="02010600030101010101" pitchFamily="2" charset="-122"/>
                      </a:rPr>
                      <m:t>𝑖𝑓</m:t>
                    </m:r>
                  </m:oMath>
                </a14:m>
                <a:r>
                  <a:rPr lang="en-US" altLang="zh-CN" sz="2000" dirty="0">
                    <a:latin typeface="宋体" panose="02010600030101010101" pitchFamily="2" charset="-122"/>
                    <a:ea typeface="宋体" panose="02010600030101010101" pitchFamily="2" charset="-122"/>
                  </a:rPr>
                  <a:t> </a:t>
                </a:r>
                <a14:m>
                  <m:oMath xmlns:m="http://schemas.openxmlformats.org/officeDocument/2006/math">
                    <m:sSub>
                      <m:sSubPr>
                        <m:ctrlPr>
                          <a:rPr lang="en-US" altLang="zh-CN" sz="2000" i="1" dirty="0">
                            <a:latin typeface="Cambria Math" panose="02040503050406030204" pitchFamily="18" charset="0"/>
                            <a:ea typeface="宋体" panose="02010600030101010101" pitchFamily="2" charset="-122"/>
                          </a:rPr>
                        </m:ctrlPr>
                      </m:sSubPr>
                      <m:e>
                        <m:r>
                          <a:rPr lang="en-US" altLang="zh-CN" sz="2000" i="1" dirty="0">
                            <a:latin typeface="Cambria Math" panose="02040503050406030204" pitchFamily="18" charset="0"/>
                            <a:ea typeface="宋体" panose="02010600030101010101" pitchFamily="2" charset="-122"/>
                          </a:rPr>
                          <m:t>𝑣</m:t>
                        </m:r>
                      </m:e>
                      <m:sub>
                        <m:r>
                          <a:rPr lang="en-US" altLang="zh-CN" sz="2000" b="0" i="1" dirty="0" smtClean="0">
                            <a:latin typeface="Cambria Math" panose="02040503050406030204" pitchFamily="18" charset="0"/>
                            <a:ea typeface="宋体" panose="02010600030101010101" pitchFamily="2" charset="-122"/>
                          </a:rPr>
                          <m:t>1</m:t>
                        </m:r>
                        <m:r>
                          <a:rPr lang="en-US" altLang="zh-CN" sz="2000" i="1" dirty="0">
                            <a:latin typeface="Cambria Math" panose="02040503050406030204" pitchFamily="18" charset="0"/>
                            <a:ea typeface="宋体" panose="02010600030101010101" pitchFamily="2" charset="-122"/>
                          </a:rPr>
                          <m:t>,</m:t>
                        </m:r>
                        <m:r>
                          <a:rPr lang="en-US" altLang="zh-CN" sz="2000" b="0" i="1" dirty="0" smtClean="0">
                            <a:latin typeface="Cambria Math" panose="02040503050406030204" pitchFamily="18" charset="0"/>
                            <a:ea typeface="宋体" panose="02010600030101010101" pitchFamily="2" charset="-122"/>
                          </a:rPr>
                          <m:t>3</m:t>
                        </m:r>
                      </m:sub>
                    </m:sSub>
                    <m:r>
                      <a:rPr lang="en-US" altLang="zh-CN" sz="2000" i="1" dirty="0" smtClean="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𝑠𝑡</m:t>
                    </m:r>
                  </m:oMath>
                </a14:m>
                <a:r>
                  <a:rPr lang="en-US" altLang="zh-CN" sz="2000" dirty="0">
                    <a:latin typeface="宋体" panose="02010600030101010101" pitchFamily="2" charset="-122"/>
                    <a:ea typeface="宋体" panose="02010600030101010101" pitchFamily="2" charset="-122"/>
                  </a:rPr>
                  <a:t> </a:t>
                </a:r>
                <a:r>
                  <a:rPr lang="zh-CN" altLang="en-US" sz="2000" dirty="0" smtClean="0">
                    <a:latin typeface="宋体" panose="02010600030101010101" pitchFamily="2" charset="-122"/>
                    <a:ea typeface="宋体" panose="02010600030101010101" pitchFamily="2" charset="-122"/>
                  </a:rPr>
                  <a:t>则</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𝑥</m:t>
                        </m:r>
                      </m:e>
                      <m:sub>
                        <m:r>
                          <a:rPr lang="en-US" altLang="zh-CN" sz="2000" i="1">
                            <a:latin typeface="Cambria Math" panose="02040503050406030204" pitchFamily="18" charset="0"/>
                            <a:ea typeface="宋体" panose="02010600030101010101" pitchFamily="2" charset="-122"/>
                          </a:rPr>
                          <m:t>1,</m:t>
                        </m:r>
                        <m:r>
                          <a:rPr lang="en-US" altLang="zh-CN" sz="2000" b="0" i="1" smtClean="0">
                            <a:latin typeface="Cambria Math" panose="02040503050406030204" pitchFamily="18" charset="0"/>
                            <a:ea typeface="宋体" panose="02010600030101010101" pitchFamily="2" charset="-122"/>
                          </a:rPr>
                          <m:t>3</m:t>
                        </m:r>
                      </m:sub>
                    </m:sSub>
                    <m:r>
                      <a:rPr lang="en-US" altLang="zh-CN" sz="2000" i="1">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{0,1}</m:t>
                        </m:r>
                      </m:e>
                      <m:sup>
                        <m:r>
                          <a:rPr lang="en-US" altLang="zh-CN" sz="2000" i="1">
                            <a:latin typeface="Cambria Math" panose="02040503050406030204" pitchFamily="18" charset="0"/>
                            <a:ea typeface="Cambria Math" panose="02040503050406030204" pitchFamily="18" charset="0"/>
                          </a:rPr>
                          <m:t>2</m:t>
                        </m:r>
                        <m:r>
                          <a:rPr lang="en-US" altLang="zh-CN" sz="2000" i="1">
                            <a:latin typeface="Cambria Math" panose="02040503050406030204" pitchFamily="18" charset="0"/>
                            <a:ea typeface="Cambria Math" panose="02040503050406030204" pitchFamily="18" charset="0"/>
                          </a:rPr>
                          <m:t>𝑙𝑒𝑛</m:t>
                        </m:r>
                      </m:sup>
                    </m:sSup>
                    <m:r>
                      <a:rPr lang="en-US" altLang="zh-CN" sz="2000" i="1">
                        <a:latin typeface="Cambria Math" panose="02040503050406030204" pitchFamily="18" charset="0"/>
                        <a:ea typeface="Cambria Math" panose="02040503050406030204" pitchFamily="18" charset="0"/>
                      </a:rPr>
                      <m:t>,</m:t>
                    </m:r>
                  </m:oMath>
                </a14:m>
                <a:r>
                  <a:rPr lang="en-US" altLang="zh-CN" sz="2000" dirty="0">
                    <a:ea typeface="宋体" panose="02010600030101010101" pitchFamily="2" charset="-122"/>
                  </a:rPr>
                  <a:t> </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𝑟</m:t>
                        </m:r>
                      </m:e>
                      <m:sub>
                        <m:r>
                          <a:rPr lang="en-US" altLang="zh-CN" sz="2000" i="1">
                            <a:latin typeface="Cambria Math" panose="02040503050406030204" pitchFamily="18" charset="0"/>
                            <a:ea typeface="宋体" panose="02010600030101010101" pitchFamily="2" charset="-122"/>
                          </a:rPr>
                          <m:t>1,</m:t>
                        </m:r>
                        <m:r>
                          <a:rPr lang="en-US" altLang="zh-CN" sz="2000" b="0" i="1" smtClean="0">
                            <a:latin typeface="Cambria Math" panose="02040503050406030204" pitchFamily="18" charset="0"/>
                            <a:ea typeface="宋体" panose="02010600030101010101" pitchFamily="2" charset="-122"/>
                          </a:rPr>
                          <m:t>3</m:t>
                        </m:r>
                      </m:sub>
                    </m:sSub>
                    <m:r>
                      <a:rPr lang="en-US" altLang="zh-CN" sz="2000" i="1">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{0,1}</m:t>
                        </m:r>
                      </m:e>
                      <m:sup>
                        <m:r>
                          <a:rPr lang="en-US" altLang="zh-CN" sz="2000" i="1">
                            <a:latin typeface="Cambria Math" panose="02040503050406030204" pitchFamily="18" charset="0"/>
                            <a:ea typeface="Cambria Math" panose="02040503050406030204" pitchFamily="18" charset="0"/>
                          </a:rPr>
                          <m:t>𝜆</m:t>
                        </m:r>
                      </m:sup>
                    </m:sSup>
                  </m:oMath>
                </a14:m>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得到</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𝑣</m:t>
                        </m:r>
                      </m:e>
                      <m:sub>
                        <m:r>
                          <a:rPr lang="en-US" altLang="zh-CN" sz="2000" i="1">
                            <a:latin typeface="Cambria Math" panose="02040503050406030204" pitchFamily="18" charset="0"/>
                            <a:ea typeface="宋体" panose="02010600030101010101" pitchFamily="2" charset="-122"/>
                          </a:rPr>
                          <m:t>1,</m:t>
                        </m:r>
                        <m:r>
                          <a:rPr lang="en-US" altLang="zh-CN" sz="2000" b="0" i="1" smtClean="0">
                            <a:latin typeface="Cambria Math" panose="02040503050406030204" pitchFamily="18" charset="0"/>
                            <a:ea typeface="宋体" panose="02010600030101010101" pitchFamily="2" charset="-122"/>
                          </a:rPr>
                          <m:t>3</m:t>
                        </m:r>
                      </m:sub>
                    </m:sSub>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𝐶h</m:t>
                    </m:r>
                    <m:d>
                      <m:dPr>
                        <m:ctrlPr>
                          <a:rPr lang="en-US" altLang="zh-CN" sz="2000" i="1">
                            <a:latin typeface="Cambria Math" panose="02040503050406030204" pitchFamily="18" charset="0"/>
                            <a:ea typeface="Cambria Math" panose="02040503050406030204" pitchFamily="18" charset="0"/>
                          </a:rPr>
                        </m:ctrlPr>
                      </m:dPr>
                      <m:e>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1,</m:t>
                            </m:r>
                            <m:r>
                              <a:rPr lang="en-US" altLang="zh-CN" sz="2000" b="0" i="1" smtClean="0">
                                <a:latin typeface="Cambria Math" panose="02040503050406030204" pitchFamily="18" charset="0"/>
                                <a:ea typeface="Cambria Math" panose="02040503050406030204" pitchFamily="18" charset="0"/>
                              </a:rPr>
                              <m:t>3</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𝑟</m:t>
                            </m:r>
                          </m:e>
                          <m:sub>
                            <m:r>
                              <a:rPr lang="en-US" altLang="zh-CN" sz="2000" i="1">
                                <a:latin typeface="Cambria Math" panose="02040503050406030204" pitchFamily="18" charset="0"/>
                                <a:ea typeface="Cambria Math" panose="02040503050406030204" pitchFamily="18" charset="0"/>
                              </a:rPr>
                              <m:t>1,</m:t>
                            </m:r>
                            <m:r>
                              <a:rPr lang="en-US" altLang="zh-CN" sz="2000" b="0" i="1" smtClean="0">
                                <a:latin typeface="Cambria Math" panose="02040503050406030204" pitchFamily="18" charset="0"/>
                                <a:ea typeface="Cambria Math" panose="02040503050406030204" pitchFamily="18" charset="0"/>
                              </a:rPr>
                              <m:t>3</m:t>
                            </m:r>
                          </m:sub>
                        </m:sSub>
                      </m:e>
                    </m:d>
                  </m:oMath>
                </a14:m>
                <a:endParaRPr lang="en-US" altLang="zh-CN" sz="2000" dirty="0" smtClean="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en-US" altLang="zh-CN" sz="2000" dirty="0" smtClean="0">
                    <a:latin typeface="宋体" panose="02010600030101010101" pitchFamily="2" charset="-122"/>
                    <a:ea typeface="宋体" panose="02010600030101010101" pitchFamily="2" charset="-122"/>
                  </a:rPr>
                  <a:t>       </a:t>
                </a:r>
                <a14:m>
                  <m:oMath xmlns:m="http://schemas.openxmlformats.org/officeDocument/2006/math">
                    <m:r>
                      <a:rPr lang="en-US" altLang="zh-CN" sz="2000" i="1">
                        <a:latin typeface="Cambria Math" panose="02040503050406030204" pitchFamily="18" charset="0"/>
                        <a:ea typeface="宋体" panose="02010600030101010101" pitchFamily="2" charset="-122"/>
                      </a:rPr>
                      <m:t>𝑎𝑢𝑡h</m:t>
                    </m:r>
                    <m:r>
                      <a:rPr lang="en-US" altLang="zh-CN" sz="2000" i="1">
                        <a:latin typeface="Cambria Math" panose="02040503050406030204" pitchFamily="18" charset="0"/>
                        <a:ea typeface="宋体" panose="02010600030101010101" pitchFamily="2" charset="-122"/>
                      </a:rPr>
                      <m:t>.</m:t>
                    </m:r>
                    <m:r>
                      <a:rPr lang="en-US" altLang="zh-CN" sz="2000" i="1">
                        <a:latin typeface="Cambria Math" panose="02040503050406030204" pitchFamily="18" charset="0"/>
                        <a:ea typeface="宋体" panose="02010600030101010101" pitchFamily="2" charset="-122"/>
                      </a:rPr>
                      <m:t>𝑎𝑑𝑑</m:t>
                    </m:r>
                    <m:r>
                      <a:rPr lang="en-US" altLang="zh-CN" sz="2000" i="1">
                        <a:latin typeface="Cambria Math" panose="02040503050406030204" pitchFamily="18" charset="0"/>
                        <a:ea typeface="宋体" panose="02010600030101010101" pitchFamily="2" charset="-122"/>
                      </a:rPr>
                      <m:t>(</m:t>
                    </m:r>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𝑣</m:t>
                        </m:r>
                      </m:e>
                      <m:sub>
                        <m:r>
                          <a:rPr lang="en-US" altLang="zh-CN" sz="2000" i="1">
                            <a:latin typeface="Cambria Math" panose="02040503050406030204" pitchFamily="18" charset="0"/>
                            <a:ea typeface="宋体" panose="02010600030101010101" pitchFamily="2" charset="-122"/>
                          </a:rPr>
                          <m:t>1,</m:t>
                        </m:r>
                        <m:r>
                          <a:rPr lang="en-US" altLang="zh-CN" sz="2000" b="0" i="1" smtClean="0">
                            <a:latin typeface="Cambria Math" panose="02040503050406030204" pitchFamily="18" charset="0"/>
                            <a:ea typeface="宋体" panose="02010600030101010101" pitchFamily="2" charset="-122"/>
                          </a:rPr>
                          <m:t>3</m:t>
                        </m:r>
                      </m:sub>
                    </m:sSub>
                    <m:r>
                      <a:rPr lang="en-US" altLang="zh-CN" sz="2000" i="1">
                        <a:latin typeface="Cambria Math" panose="02040503050406030204" pitchFamily="18" charset="0"/>
                        <a:ea typeface="宋体" panose="02010600030101010101" pitchFamily="2" charset="-122"/>
                      </a:rPr>
                      <m:t>)</m:t>
                    </m:r>
                  </m:oMath>
                </a14:m>
                <a:r>
                  <a:rPr lang="en-US" altLang="zh-CN" sz="2000" dirty="0">
                    <a:latin typeface="宋体" panose="02010600030101010101" pitchFamily="2" charset="-122"/>
                    <a:ea typeface="宋体" panose="02010600030101010101" pitchFamily="2" charset="-122"/>
                  </a:rPr>
                  <a:t>;</a:t>
                </a:r>
                <a14:m>
                  <m:oMath xmlns:m="http://schemas.openxmlformats.org/officeDocument/2006/math">
                    <m:r>
                      <a:rPr lang="en-US" altLang="zh-CN" sz="2000" i="1" dirty="0" smtClean="0">
                        <a:latin typeface="Cambria Math" panose="02040503050406030204" pitchFamily="18" charset="0"/>
                        <a:ea typeface="宋体" panose="02010600030101010101" pitchFamily="2" charset="-122"/>
                      </a:rPr>
                      <m:t> </m:t>
                    </m:r>
                    <m:r>
                      <a:rPr lang="en-US" altLang="zh-CN" sz="2000" i="1" dirty="0">
                        <a:latin typeface="Cambria Math" panose="02040503050406030204" pitchFamily="18" charset="0"/>
                        <a:ea typeface="宋体" panose="02010600030101010101" pitchFamily="2" charset="-122"/>
                      </a:rPr>
                      <m:t>𝑠𝑡</m:t>
                    </m:r>
                    <m:r>
                      <a:rPr lang="en-US" altLang="zh-CN" sz="2000" i="1" dirty="0">
                        <a:latin typeface="Cambria Math" panose="02040503050406030204" pitchFamily="18" charset="0"/>
                        <a:ea typeface="宋体" panose="02010600030101010101" pitchFamily="2" charset="-122"/>
                      </a:rPr>
                      <m:t>.</m:t>
                    </m:r>
                    <m:r>
                      <a:rPr lang="en-US" altLang="zh-CN" sz="2000" i="1" dirty="0">
                        <a:latin typeface="Cambria Math" panose="02040503050406030204" pitchFamily="18" charset="0"/>
                        <a:ea typeface="宋体" panose="02010600030101010101" pitchFamily="2" charset="-122"/>
                      </a:rPr>
                      <m:t>𝑎𝑑𝑑</m:t>
                    </m:r>
                    <m:d>
                      <m:dPr>
                        <m:ctrlPr>
                          <a:rPr lang="en-US" altLang="zh-CN" sz="2000" i="1" dirty="0">
                            <a:latin typeface="Cambria Math" panose="02040503050406030204" pitchFamily="18" charset="0"/>
                            <a:ea typeface="宋体" panose="02010600030101010101" pitchFamily="2" charset="-122"/>
                          </a:rPr>
                        </m:ctrlPr>
                      </m:dPr>
                      <m:e>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1,3</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𝑟</m:t>
                            </m:r>
                          </m:e>
                          <m:sub>
                            <m:r>
                              <a:rPr lang="en-US" altLang="zh-CN" sz="2000" i="1">
                                <a:latin typeface="Cambria Math" panose="02040503050406030204" pitchFamily="18" charset="0"/>
                                <a:ea typeface="Cambria Math" panose="02040503050406030204" pitchFamily="18" charset="0"/>
                              </a:rPr>
                              <m:t>1,3</m:t>
                            </m:r>
                          </m:sub>
                        </m:sSub>
                      </m:e>
                    </m:d>
                  </m:oMath>
                </a14:m>
                <a:endParaRPr lang="en-US" altLang="zh-CN" sz="2000" dirty="0" smtClean="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en-US" altLang="zh-CN" sz="2000" dirty="0" smtClean="0">
                    <a:latin typeface="宋体" panose="02010600030101010101" pitchFamily="2" charset="-122"/>
                    <a:ea typeface="宋体" panose="02010600030101010101" pitchFamily="2" charset="-122"/>
                  </a:rPr>
                  <a:t>       </a:t>
                </a:r>
                <a:r>
                  <a:rPr lang="en-US" altLang="zh-CN" sz="2000" dirty="0" smtClean="0">
                    <a:latin typeface="Cambria Math" panose="02040503050406030204" pitchFamily="18" charset="0"/>
                    <a:ea typeface="Cambria Math" panose="02040503050406030204" pitchFamily="18" charset="0"/>
                  </a:rPr>
                  <a:t>else</a:t>
                </a:r>
              </a:p>
              <a:p>
                <a:pPr marL="0" indent="0">
                  <a:buNone/>
                </a:pPr>
                <a:r>
                  <a:rPr lang="en-US" altLang="zh-CN" sz="2000" dirty="0" smtClean="0">
                    <a:latin typeface="宋体" panose="02010600030101010101" pitchFamily="2" charset="-122"/>
                    <a:ea typeface="宋体" panose="02010600030101010101" pitchFamily="2" charset="-122"/>
                  </a:rPr>
                  <a:t>        </a:t>
                </a:r>
                <a:r>
                  <a:rPr lang="en-US" altLang="zh-CN" sz="2000" dirty="0" smtClean="0">
                    <a:latin typeface="Cambria Math" panose="02040503050406030204" pitchFamily="18" charset="0"/>
                    <a:ea typeface="Cambria Math" panose="02040503050406030204" pitchFamily="18" charset="0"/>
                  </a:rPr>
                  <a:t>end if</a:t>
                </a:r>
              </a:p>
              <a:p>
                <a:pPr marL="0" indent="0">
                  <a:buNone/>
                </a:pPr>
                <a:r>
                  <a:rPr lang="en-US" altLang="zh-CN" sz="2000" dirty="0" smtClean="0">
                    <a:latin typeface="Cambria Math" panose="02040503050406030204" pitchFamily="18" charset="0"/>
                    <a:ea typeface="Cambria Math" panose="02040503050406030204" pitchFamily="18" charset="0"/>
                  </a:rPr>
                  <a:t>          end if</a:t>
                </a:r>
              </a:p>
              <a:p>
                <a:r>
                  <a:rPr lang="zh-CN" altLang="en-US" sz="2000" dirty="0" smtClean="0">
                    <a:latin typeface="宋体" panose="02010600030101010101" pitchFamily="2" charset="-122"/>
                    <a:ea typeface="宋体" panose="02010600030101010101" pitchFamily="2" charset="-122"/>
                  </a:rPr>
                  <a:t>②</a:t>
                </a:r>
                <a14:m>
                  <m:oMath xmlns:m="http://schemas.openxmlformats.org/officeDocument/2006/math">
                    <m:r>
                      <a:rPr lang="en-US" altLang="zh-CN" sz="2000" i="1" dirty="0">
                        <a:latin typeface="Cambria Math" panose="02040503050406030204" pitchFamily="18" charset="0"/>
                        <a:ea typeface="宋体" panose="02010600030101010101" pitchFamily="2" charset="-122"/>
                      </a:rPr>
                      <m:t>𝑖𝑓</m:t>
                    </m:r>
                    <m:r>
                      <a:rPr lang="en-US" altLang="zh-CN" sz="2000" i="1" dirty="0">
                        <a:latin typeface="Cambria Math" panose="02040503050406030204" pitchFamily="18" charset="0"/>
                        <a:ea typeface="宋体" panose="02010600030101010101" pitchFamily="2" charset="-122"/>
                      </a:rPr>
                      <m:t> </m:t>
                    </m:r>
                    <m:d>
                      <m:dPr>
                        <m:begChr m:val="⌊"/>
                        <m:endChr m:val="⌋"/>
                        <m:ctrlPr>
                          <a:rPr lang="en-US" altLang="zh-CN" sz="2000" i="1" dirty="0">
                            <a:latin typeface="Cambria Math" panose="02040503050406030204" pitchFamily="18" charset="0"/>
                            <a:ea typeface="宋体" panose="02010600030101010101" pitchFamily="2" charset="-122"/>
                          </a:rPr>
                        </m:ctrlPr>
                      </m:dPr>
                      <m:e>
                        <m:r>
                          <a:rPr lang="en-US" altLang="zh-CN" sz="2000" i="1" dirty="0">
                            <a:latin typeface="Cambria Math" panose="02040503050406030204" pitchFamily="18" charset="0"/>
                            <a:ea typeface="宋体" panose="02010600030101010101" pitchFamily="2" charset="-122"/>
                          </a:rPr>
                          <m:t>4/</m:t>
                        </m:r>
                        <m:sSup>
                          <m:sSupPr>
                            <m:ctrlPr>
                              <a:rPr lang="en-US" altLang="zh-CN" sz="2000" i="1" dirty="0">
                                <a:latin typeface="Cambria Math" panose="02040503050406030204" pitchFamily="18" charset="0"/>
                                <a:ea typeface="宋体" panose="02010600030101010101" pitchFamily="2" charset="-122"/>
                              </a:rPr>
                            </m:ctrlPr>
                          </m:sSupPr>
                          <m:e>
                            <m:r>
                              <a:rPr lang="en-US" altLang="zh-CN" sz="2000" i="1" dirty="0">
                                <a:latin typeface="Cambria Math" panose="02040503050406030204" pitchFamily="18" charset="0"/>
                                <a:ea typeface="宋体" panose="02010600030101010101" pitchFamily="2" charset="-122"/>
                              </a:rPr>
                              <m:t>2</m:t>
                            </m:r>
                          </m:e>
                          <m:sup>
                            <m:r>
                              <a:rPr lang="en-US" altLang="zh-CN" sz="2000" i="1" dirty="0">
                                <a:latin typeface="Cambria Math" panose="02040503050406030204" pitchFamily="18" charset="0"/>
                                <a:ea typeface="宋体" panose="02010600030101010101" pitchFamily="2" charset="-122"/>
                              </a:rPr>
                              <m:t>2</m:t>
                            </m:r>
                          </m:sup>
                        </m:sSup>
                      </m:e>
                    </m:d>
                    <m:r>
                      <a:rPr lang="en-US" altLang="zh-CN" sz="2000" i="1" dirty="0">
                        <a:latin typeface="Cambria Math" panose="02040503050406030204" pitchFamily="18" charset="0"/>
                        <a:ea typeface="宋体" panose="02010600030101010101" pitchFamily="2" charset="-122"/>
                      </a:rPr>
                      <m:t>=1</m:t>
                    </m:r>
                    <m:r>
                      <a:rPr lang="zh-CN" altLang="en-US" sz="2000" i="1" dirty="0">
                        <a:latin typeface="Cambria Math" panose="02040503050406030204" pitchFamily="18" charset="0"/>
                        <a:ea typeface="宋体" panose="02010600030101010101" pitchFamily="2" charset="-122"/>
                      </a:rPr>
                      <m:t>为</m:t>
                    </m:r>
                  </m:oMath>
                </a14:m>
                <a:r>
                  <a:rPr lang="zh-CN" altLang="en-US" sz="2000" dirty="0">
                    <a:latin typeface="宋体" panose="02010600030101010101" pitchFamily="2" charset="-122"/>
                    <a:ea typeface="宋体" panose="02010600030101010101" pitchFamily="2" charset="-122"/>
                  </a:rPr>
                  <a:t>奇，则</a:t>
                </a:r>
                <a:endParaRPr lang="en-US" altLang="zh-CN" sz="2000" dirty="0">
                  <a:latin typeface="宋体" panose="02010600030101010101" pitchFamily="2" charset="-122"/>
                  <a:ea typeface="宋体" panose="02010600030101010101" pitchFamily="2" charset="-122"/>
                </a:endParaRPr>
              </a:p>
              <a:p>
                <a:pPr marL="0" indent="0">
                  <a:buNone/>
                </a:pPr>
                <a14:m>
                  <m:oMath xmlns:m="http://schemas.openxmlformats.org/officeDocument/2006/math">
                    <m:r>
                      <a:rPr lang="en-US" altLang="zh-CN" sz="2000" i="1" dirty="0">
                        <a:latin typeface="Cambria Math" panose="02040503050406030204" pitchFamily="18" charset="0"/>
                        <a:ea typeface="宋体" panose="02010600030101010101" pitchFamily="2" charset="-122"/>
                      </a:rPr>
                      <m:t>             </m:t>
                    </m:r>
                    <m:r>
                      <a:rPr lang="en-US" altLang="zh-CN" sz="2000" i="1" dirty="0">
                        <a:latin typeface="Cambria Math" panose="02040503050406030204" pitchFamily="18" charset="0"/>
                        <a:ea typeface="宋体" panose="02010600030101010101" pitchFamily="2" charset="-122"/>
                      </a:rPr>
                      <m:t>𝑖𝑓</m:t>
                    </m:r>
                  </m:oMath>
                </a14:m>
                <a:r>
                  <a:rPr lang="en-US" altLang="zh-CN" sz="2000" dirty="0">
                    <a:latin typeface="宋体" panose="02010600030101010101" pitchFamily="2" charset="-122"/>
                    <a:ea typeface="宋体" panose="02010600030101010101" pitchFamily="2" charset="-122"/>
                  </a:rPr>
                  <a:t> </a:t>
                </a:r>
                <a14:m>
                  <m:oMath xmlns:m="http://schemas.openxmlformats.org/officeDocument/2006/math">
                    <m:sSub>
                      <m:sSubPr>
                        <m:ctrlPr>
                          <a:rPr lang="en-US" altLang="zh-CN" sz="2000" i="1" dirty="0">
                            <a:latin typeface="Cambria Math" panose="02040503050406030204" pitchFamily="18" charset="0"/>
                            <a:ea typeface="宋体" panose="02010600030101010101" pitchFamily="2" charset="-122"/>
                          </a:rPr>
                        </m:ctrlPr>
                      </m:sSubPr>
                      <m:e>
                        <m:r>
                          <a:rPr lang="en-US" altLang="zh-CN" sz="2000" i="1" dirty="0">
                            <a:latin typeface="Cambria Math" panose="02040503050406030204" pitchFamily="18" charset="0"/>
                            <a:ea typeface="宋体" panose="02010600030101010101" pitchFamily="2" charset="-122"/>
                          </a:rPr>
                          <m:t>𝑣</m:t>
                        </m:r>
                      </m:e>
                      <m:sub>
                        <m:r>
                          <a:rPr lang="en-US" altLang="zh-CN" sz="2000" b="0" i="1" dirty="0" smtClean="0">
                            <a:latin typeface="Cambria Math" panose="02040503050406030204" pitchFamily="18" charset="0"/>
                            <a:ea typeface="宋体" panose="02010600030101010101" pitchFamily="2" charset="-122"/>
                          </a:rPr>
                          <m:t>2</m:t>
                        </m:r>
                        <m:r>
                          <a:rPr lang="en-US" altLang="zh-CN" sz="2000" i="1" dirty="0">
                            <a:latin typeface="Cambria Math" panose="02040503050406030204" pitchFamily="18" charset="0"/>
                            <a:ea typeface="宋体" panose="02010600030101010101" pitchFamily="2" charset="-122"/>
                          </a:rPr>
                          <m:t>,1</m:t>
                        </m:r>
                      </m:sub>
                    </m:sSub>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𝑠𝑡</m:t>
                    </m:r>
                  </m:oMath>
                </a14:m>
                <a:r>
                  <a:rPr lang="en-US" altLang="zh-CN" sz="2000" dirty="0">
                    <a:latin typeface="宋体" panose="02010600030101010101" pitchFamily="2" charset="-122"/>
                    <a:ea typeface="宋体" panose="02010600030101010101" pitchFamily="2" charset="-122"/>
                  </a:rPr>
                  <a:t> </a:t>
                </a:r>
                <a:r>
                  <a:rPr lang="zh-CN" altLang="en-US" sz="2000" dirty="0" smtClean="0">
                    <a:latin typeface="宋体" panose="02010600030101010101" pitchFamily="2" charset="-122"/>
                    <a:ea typeface="宋体" panose="02010600030101010101" pitchFamily="2" charset="-122"/>
                  </a:rPr>
                  <a:t>则</a:t>
                </a:r>
                <a14:m>
                  <m:oMath xmlns:m="http://schemas.openxmlformats.org/officeDocument/2006/math">
                    <m:sSubSup>
                      <m:sSubSupPr>
                        <m:ctrlPr>
                          <a:rPr lang="en-US" altLang="zh-CN" sz="2000" i="1">
                            <a:latin typeface="Cambria Math" panose="02040503050406030204" pitchFamily="18" charset="0"/>
                            <a:ea typeface="宋体" panose="02010600030101010101" pitchFamily="2" charset="-122"/>
                          </a:rPr>
                        </m:ctrlPr>
                      </m:sSubSupPr>
                      <m:e>
                        <m:r>
                          <a:rPr lang="en-US" altLang="zh-CN" sz="2000" i="1">
                            <a:latin typeface="Cambria Math" panose="02040503050406030204" pitchFamily="18" charset="0"/>
                            <a:ea typeface="宋体" panose="02010600030101010101" pitchFamily="2" charset="-122"/>
                          </a:rPr>
                          <m:t>𝑥</m:t>
                        </m:r>
                      </m:e>
                      <m:sub>
                        <m:r>
                          <a:rPr lang="en-US" altLang="zh-CN" sz="2000" b="0" i="1" smtClean="0">
                            <a:latin typeface="Cambria Math" panose="02040503050406030204" pitchFamily="18" charset="0"/>
                            <a:ea typeface="宋体" panose="02010600030101010101" pitchFamily="2" charset="-122"/>
                          </a:rPr>
                          <m:t>2</m:t>
                        </m:r>
                        <m:r>
                          <a:rPr lang="en-US" altLang="zh-CN" sz="2000" i="1">
                            <a:latin typeface="Cambria Math" panose="02040503050406030204" pitchFamily="18" charset="0"/>
                            <a:ea typeface="宋体" panose="02010600030101010101" pitchFamily="2" charset="-122"/>
                          </a:rPr>
                          <m:t>,1</m:t>
                        </m:r>
                      </m:sub>
                      <m:sup>
                        <m:r>
                          <a:rPr lang="en-US" altLang="zh-CN" sz="2000" i="1">
                            <a:latin typeface="Cambria Math" panose="02040503050406030204" pitchFamily="18" charset="0"/>
                            <a:ea typeface="宋体" panose="02010600030101010101" pitchFamily="2" charset="-122"/>
                          </a:rPr>
                          <m:t>′</m:t>
                        </m:r>
                      </m:sup>
                    </m:sSubSup>
                    <m:r>
                      <a:rPr lang="en-US" altLang="zh-CN" sz="2000" i="1">
                        <a:latin typeface="Cambria Math" panose="02040503050406030204" pitchFamily="18" charset="0"/>
                        <a:ea typeface="宋体" panose="02010600030101010101" pitchFamily="2" charset="-122"/>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𝑣</m:t>
                        </m:r>
                      </m:e>
                      <m:sub>
                        <m:r>
                          <a:rPr lang="en-US" altLang="zh-CN" sz="2000" b="0" i="1" smtClean="0">
                            <a:latin typeface="Cambria Math" panose="02040503050406030204" pitchFamily="18" charset="0"/>
                            <a:ea typeface="Cambria Math" panose="02040503050406030204" pitchFamily="18" charset="0"/>
                          </a:rPr>
                          <m:t>1,2</m:t>
                        </m:r>
                      </m:sub>
                    </m:sSub>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𝑣</m:t>
                        </m:r>
                      </m:e>
                      <m:sub>
                        <m:r>
                          <a:rPr lang="en-US" altLang="zh-CN" sz="2000" b="0" i="1" smtClean="0">
                            <a:latin typeface="Cambria Math" panose="02040503050406030204" pitchFamily="18" charset="0"/>
                            <a:ea typeface="Cambria Math" panose="02040503050406030204" pitchFamily="18" charset="0"/>
                          </a:rPr>
                          <m:t>1.3</m:t>
                        </m:r>
                      </m:sub>
                    </m:sSub>
                    <m:r>
                      <a:rPr lang="en-US" altLang="zh-CN" sz="2000" b="0" i="1" smtClean="0">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宋体" panose="02010600030101010101" pitchFamily="2" charset="-122"/>
                      </a:rPr>
                      <m:t>;</m:t>
                    </m:r>
                  </m:oMath>
                </a14:m>
                <a:endParaRPr lang="en-US" altLang="zh-CN" sz="2000" dirty="0" smtClean="0">
                  <a:latin typeface="宋体" panose="02010600030101010101" pitchFamily="2" charset="-122"/>
                  <a:ea typeface="宋体" panose="02010600030101010101" pitchFamily="2" charset="-122"/>
                </a:endParaRPr>
              </a:p>
              <a:p>
                <a:pPr marL="0" indent="0">
                  <a:buNone/>
                </a:pPr>
                <a:r>
                  <a:rPr lang="en-US" altLang="zh-CN" sz="2000" dirty="0" smtClean="0">
                    <a:ea typeface="宋体" panose="02010600030101010101" pitchFamily="2" charset="-122"/>
                  </a:rPr>
                  <a:t>                </a:t>
                </a:r>
                <a14:m>
                  <m:oMath xmlns:m="http://schemas.openxmlformats.org/officeDocument/2006/math">
                    <m:sSubSup>
                      <m:sSubSupPr>
                        <m:ctrlPr>
                          <a:rPr lang="en-US" altLang="zh-CN" sz="2000" i="1">
                            <a:latin typeface="Cambria Math" panose="02040503050406030204" pitchFamily="18" charset="0"/>
                            <a:ea typeface="宋体" panose="02010600030101010101" pitchFamily="2" charset="-122"/>
                          </a:rPr>
                        </m:ctrlPr>
                      </m:sSubSupPr>
                      <m:e>
                        <m:r>
                          <a:rPr lang="en-US" altLang="zh-CN" sz="2000" i="1">
                            <a:latin typeface="Cambria Math" panose="02040503050406030204" pitchFamily="18" charset="0"/>
                            <a:ea typeface="宋体" panose="02010600030101010101" pitchFamily="2" charset="-122"/>
                          </a:rPr>
                          <m:t>𝑟</m:t>
                        </m:r>
                      </m:e>
                      <m:sub>
                        <m:r>
                          <a:rPr lang="en-US" altLang="zh-CN" sz="2000" b="0" i="1" smtClean="0">
                            <a:latin typeface="Cambria Math" panose="02040503050406030204" pitchFamily="18" charset="0"/>
                            <a:ea typeface="宋体" panose="02010600030101010101" pitchFamily="2" charset="-122"/>
                          </a:rPr>
                          <m:t>2</m:t>
                        </m:r>
                        <m:r>
                          <a:rPr lang="en-US" altLang="zh-CN" sz="2000" i="1">
                            <a:latin typeface="Cambria Math" panose="02040503050406030204" pitchFamily="18" charset="0"/>
                            <a:ea typeface="宋体" panose="02010600030101010101" pitchFamily="2" charset="-122"/>
                          </a:rPr>
                          <m:t>,1</m:t>
                        </m:r>
                      </m:sub>
                      <m:sup>
                        <m:r>
                          <a:rPr lang="en-US" altLang="zh-CN" sz="2000" i="1">
                            <a:latin typeface="Cambria Math" panose="02040503050406030204" pitchFamily="18" charset="0"/>
                            <a:ea typeface="宋体" panose="02010600030101010101" pitchFamily="2" charset="-122"/>
                          </a:rPr>
                          <m:t>′</m:t>
                        </m:r>
                      </m:sup>
                    </m:sSubSup>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𝐶𝑜𝑙</m:t>
                    </m:r>
                    <m:d>
                      <m:dPr>
                        <m:ctrlPr>
                          <a:rPr lang="en-US" altLang="zh-CN" sz="2000" i="1">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𝑐𝑠𝑘</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2</m:t>
                            </m:r>
                            <m:r>
                              <a:rPr lang="en-US" altLang="zh-CN" sz="2000" i="1">
                                <a:latin typeface="Cambria Math" panose="02040503050406030204" pitchFamily="18" charset="0"/>
                                <a:ea typeface="Cambria Math" panose="02040503050406030204" pitchFamily="18" charset="0"/>
                              </a:rPr>
                              <m:t>,1</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𝑟</m:t>
                            </m:r>
                          </m:e>
                          <m:sub>
                            <m:r>
                              <a:rPr lang="en-US" altLang="zh-CN" sz="2000" b="0" i="1" smtClean="0">
                                <a:latin typeface="Cambria Math" panose="02040503050406030204" pitchFamily="18" charset="0"/>
                                <a:ea typeface="Cambria Math" panose="02040503050406030204" pitchFamily="18" charset="0"/>
                              </a:rPr>
                              <m:t>2</m:t>
                            </m:r>
                            <m:r>
                              <a:rPr lang="en-US" altLang="zh-CN" sz="2000" i="1">
                                <a:latin typeface="Cambria Math" panose="02040503050406030204" pitchFamily="18" charset="0"/>
                                <a:ea typeface="Cambria Math" panose="02040503050406030204" pitchFamily="18" charset="0"/>
                              </a:rPr>
                              <m:t>,1</m:t>
                            </m:r>
                          </m:sub>
                        </m:sSub>
                        <m:r>
                          <a:rPr lang="en-US" altLang="zh-CN" sz="2000" i="1">
                            <a:latin typeface="Cambria Math" panose="02040503050406030204" pitchFamily="18" charset="0"/>
                            <a:ea typeface="Cambria Math" panose="02040503050406030204" pitchFamily="18" charset="0"/>
                          </a:rPr>
                          <m:t>,</m:t>
                        </m:r>
                        <m:sSubSup>
                          <m:sSubSupPr>
                            <m:ctrlPr>
                              <a:rPr lang="en-US" altLang="zh-CN" sz="2000" i="1" dirty="0">
                                <a:latin typeface="Cambria Math" panose="02040503050406030204" pitchFamily="18" charset="0"/>
                                <a:ea typeface="宋体" panose="02010600030101010101" pitchFamily="2" charset="-122"/>
                              </a:rPr>
                            </m:ctrlPr>
                          </m:sSubSupPr>
                          <m:e>
                            <m:r>
                              <a:rPr lang="en-US" altLang="zh-CN" sz="2000" i="1" dirty="0">
                                <a:latin typeface="Cambria Math" panose="02040503050406030204" pitchFamily="18" charset="0"/>
                                <a:ea typeface="宋体" panose="02010600030101010101" pitchFamily="2" charset="-122"/>
                              </a:rPr>
                              <m:t>𝑥</m:t>
                            </m:r>
                          </m:e>
                          <m:sub>
                            <m:r>
                              <a:rPr lang="en-US" altLang="zh-CN" sz="2000" b="0" i="1" dirty="0" smtClean="0">
                                <a:latin typeface="Cambria Math" panose="02040503050406030204" pitchFamily="18" charset="0"/>
                                <a:ea typeface="宋体" panose="02010600030101010101" pitchFamily="2" charset="-122"/>
                              </a:rPr>
                              <m:t>2</m:t>
                            </m:r>
                            <m:r>
                              <a:rPr lang="en-US" altLang="zh-CN" sz="2000" i="1" dirty="0">
                                <a:latin typeface="Cambria Math" panose="02040503050406030204" pitchFamily="18" charset="0"/>
                                <a:ea typeface="宋体" panose="02010600030101010101" pitchFamily="2" charset="-122"/>
                              </a:rPr>
                              <m:t>,1</m:t>
                            </m:r>
                          </m:sub>
                          <m:sup>
                            <m:r>
                              <a:rPr lang="en-US" altLang="zh-CN" sz="2000" i="1" dirty="0">
                                <a:latin typeface="Cambria Math" panose="02040503050406030204" pitchFamily="18" charset="0"/>
                                <a:ea typeface="宋体" panose="02010600030101010101" pitchFamily="2" charset="-122"/>
                              </a:rPr>
                              <m:t>′</m:t>
                            </m:r>
                          </m:sup>
                        </m:sSubSup>
                      </m:e>
                    </m:d>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𝑣</m:t>
                        </m:r>
                      </m:e>
                      <m:sub>
                        <m:r>
                          <a:rPr lang="en-US" altLang="zh-CN" sz="2000" b="0" i="1" smtClean="0">
                            <a:latin typeface="Cambria Math" panose="02040503050406030204" pitchFamily="18" charset="0"/>
                            <a:ea typeface="宋体" panose="02010600030101010101" pitchFamily="2" charset="-122"/>
                          </a:rPr>
                          <m:t>2</m:t>
                        </m:r>
                        <m:r>
                          <a:rPr lang="en-US" altLang="zh-CN" sz="2000" i="1">
                            <a:latin typeface="Cambria Math" panose="02040503050406030204" pitchFamily="18" charset="0"/>
                            <a:ea typeface="宋体" panose="02010600030101010101" pitchFamily="2" charset="-122"/>
                          </a:rPr>
                          <m:t>,0</m:t>
                        </m:r>
                      </m:sub>
                    </m:sSub>
                    <m:r>
                      <a:rPr lang="en-US" altLang="zh-CN" sz="2000" i="1">
                        <a:latin typeface="Cambria Math" panose="02040503050406030204" pitchFamily="18" charset="0"/>
                        <a:ea typeface="宋体" panose="02010600030101010101" pitchFamily="2" charset="-122"/>
                      </a:rPr>
                      <m:t>=</m:t>
                    </m:r>
                    <m:r>
                      <a:rPr lang="en-US" altLang="zh-CN" sz="2000" i="1">
                        <a:latin typeface="Cambria Math" panose="02040503050406030204" pitchFamily="18" charset="0"/>
                        <a:ea typeface="宋体" panose="02010600030101010101" pitchFamily="2" charset="-122"/>
                      </a:rPr>
                      <m:t>𝐻</m:t>
                    </m:r>
                    <m:r>
                      <a:rPr lang="en-US" altLang="zh-CN" sz="2000" i="1">
                        <a:latin typeface="Cambria Math" panose="02040503050406030204" pitchFamily="18" charset="0"/>
                        <a:ea typeface="宋体" panose="02010600030101010101" pitchFamily="2" charset="-122"/>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𝑣</m:t>
                        </m:r>
                      </m:e>
                      <m:sub>
                        <m:r>
                          <a:rPr lang="en-US" altLang="zh-CN" sz="2000" b="0" i="1" smtClean="0">
                            <a:latin typeface="Cambria Math" panose="02040503050406030204" pitchFamily="18" charset="0"/>
                            <a:ea typeface="Cambria Math" panose="02040503050406030204" pitchFamily="18" charset="0"/>
                          </a:rPr>
                          <m:t>1,0</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𝑣</m:t>
                        </m:r>
                      </m:e>
                      <m:sub>
                        <m:r>
                          <a:rPr lang="en-US" altLang="zh-CN" sz="2000" b="0" i="1" smtClean="0">
                            <a:latin typeface="Cambria Math" panose="02040503050406030204" pitchFamily="18" charset="0"/>
                            <a:ea typeface="Cambria Math" panose="02040503050406030204" pitchFamily="18" charset="0"/>
                          </a:rPr>
                          <m:t>1,1</m:t>
                        </m:r>
                      </m:sub>
                    </m:sSub>
                    <m:r>
                      <a:rPr lang="en-US" altLang="zh-CN" sz="2000" i="1">
                        <a:latin typeface="Cambria Math" panose="02040503050406030204" pitchFamily="18" charset="0"/>
                        <a:ea typeface="宋体" panose="02010600030101010101" pitchFamily="2" charset="-122"/>
                      </a:rPr>
                      <m:t>)</m:t>
                    </m:r>
                  </m:oMath>
                </a14:m>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14:m>
                  <m:oMath xmlns:m="http://schemas.openxmlformats.org/officeDocument/2006/math">
                    <m:r>
                      <a:rPr lang="en-US" altLang="zh-CN" sz="2000" i="1">
                        <a:latin typeface="Cambria Math" panose="02040503050406030204" pitchFamily="18" charset="0"/>
                        <a:ea typeface="宋体" panose="02010600030101010101" pitchFamily="2" charset="-122"/>
                      </a:rPr>
                      <m:t>𝑎𝑢𝑡h</m:t>
                    </m:r>
                    <m:r>
                      <a:rPr lang="en-US" altLang="zh-CN" sz="2000" i="1">
                        <a:latin typeface="Cambria Math" panose="02040503050406030204" pitchFamily="18" charset="0"/>
                        <a:ea typeface="宋体" panose="02010600030101010101" pitchFamily="2" charset="-122"/>
                      </a:rPr>
                      <m:t>.</m:t>
                    </m:r>
                    <m:r>
                      <a:rPr lang="en-US" altLang="zh-CN" sz="2000" i="1">
                        <a:latin typeface="Cambria Math" panose="02040503050406030204" pitchFamily="18" charset="0"/>
                        <a:ea typeface="宋体" panose="02010600030101010101" pitchFamily="2" charset="-122"/>
                      </a:rPr>
                      <m:t>𝑎𝑑𝑑</m:t>
                    </m:r>
                    <m:r>
                      <a:rPr lang="en-US" altLang="zh-CN" sz="2000" i="1">
                        <a:latin typeface="Cambria Math" panose="02040503050406030204" pitchFamily="18" charset="0"/>
                        <a:ea typeface="宋体" panose="02010600030101010101" pitchFamily="2" charset="-122"/>
                      </a:rPr>
                      <m:t>(</m:t>
                    </m:r>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𝑣</m:t>
                        </m:r>
                      </m:e>
                      <m:sub>
                        <m:r>
                          <a:rPr lang="en-US" altLang="zh-CN" sz="2000" b="0" i="1" smtClean="0">
                            <a:latin typeface="Cambria Math" panose="02040503050406030204" pitchFamily="18" charset="0"/>
                            <a:ea typeface="宋体" panose="02010600030101010101" pitchFamily="2" charset="-122"/>
                          </a:rPr>
                          <m:t>2</m:t>
                        </m:r>
                        <m:r>
                          <a:rPr lang="en-US" altLang="zh-CN" sz="2000" i="1">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0</m:t>
                        </m:r>
                      </m:sub>
                    </m:sSub>
                    <m:r>
                      <a:rPr lang="en-US" altLang="zh-CN" sz="2000" i="1">
                        <a:latin typeface="Cambria Math" panose="02040503050406030204" pitchFamily="18" charset="0"/>
                        <a:ea typeface="宋体" panose="02010600030101010101" pitchFamily="2" charset="-122"/>
                      </a:rPr>
                      <m:t>)</m:t>
                    </m:r>
                  </m:oMath>
                </a14:m>
                <a:r>
                  <a:rPr lang="en-US" altLang="zh-CN" sz="2000" dirty="0">
                    <a:latin typeface="宋体" panose="02010600030101010101" pitchFamily="2" charset="-122"/>
                    <a:ea typeface="宋体" panose="02010600030101010101" pitchFamily="2" charset="-122"/>
                  </a:rPr>
                  <a:t>;</a:t>
                </a:r>
                <a14:m>
                  <m:oMath xmlns:m="http://schemas.openxmlformats.org/officeDocument/2006/math">
                    <m:r>
                      <a:rPr lang="en-US" altLang="zh-CN" sz="2000" i="1" dirty="0">
                        <a:latin typeface="Cambria Math" panose="02040503050406030204" pitchFamily="18" charset="0"/>
                        <a:ea typeface="宋体" panose="02010600030101010101" pitchFamily="2" charset="-122"/>
                      </a:rPr>
                      <m:t>𝑅</m:t>
                    </m:r>
                    <m:r>
                      <a:rPr lang="en-US" altLang="zh-CN" sz="2000" i="1" dirty="0">
                        <a:latin typeface="Cambria Math" panose="02040503050406030204" pitchFamily="18" charset="0"/>
                        <a:ea typeface="宋体" panose="02010600030101010101" pitchFamily="2" charset="-122"/>
                      </a:rPr>
                      <m:t>.</m:t>
                    </m:r>
                    <m:r>
                      <a:rPr lang="en-US" altLang="zh-CN" sz="2000" i="1" dirty="0">
                        <a:latin typeface="Cambria Math" panose="02040503050406030204" pitchFamily="18" charset="0"/>
                        <a:ea typeface="宋体" panose="02010600030101010101" pitchFamily="2" charset="-122"/>
                      </a:rPr>
                      <m:t>𝑎𝑑𝑑</m:t>
                    </m:r>
                    <m:r>
                      <a:rPr lang="en-US" altLang="zh-CN" sz="2000" i="1" dirty="0">
                        <a:latin typeface="Cambria Math" panose="02040503050406030204" pitchFamily="18" charset="0"/>
                        <a:ea typeface="宋体" panose="02010600030101010101" pitchFamily="2" charset="-122"/>
                      </a:rPr>
                      <m:t>(</m:t>
                    </m:r>
                    <m:sSubSup>
                      <m:sSubSupPr>
                        <m:ctrlPr>
                          <a:rPr lang="en-US" altLang="zh-CN" sz="2000" i="1">
                            <a:latin typeface="Cambria Math" panose="02040503050406030204" pitchFamily="18" charset="0"/>
                            <a:ea typeface="宋体" panose="02010600030101010101" pitchFamily="2" charset="-122"/>
                          </a:rPr>
                        </m:ctrlPr>
                      </m:sSubSupPr>
                      <m:e>
                        <m:r>
                          <a:rPr lang="en-US" altLang="zh-CN" sz="2000" i="1">
                            <a:latin typeface="Cambria Math" panose="02040503050406030204" pitchFamily="18" charset="0"/>
                            <a:ea typeface="宋体" panose="02010600030101010101" pitchFamily="2" charset="-122"/>
                          </a:rPr>
                          <m:t>𝑟</m:t>
                        </m:r>
                      </m:e>
                      <m:sub>
                        <m:r>
                          <a:rPr lang="en-US" altLang="zh-CN" sz="2000" b="0" i="1" smtClean="0">
                            <a:latin typeface="Cambria Math" panose="02040503050406030204" pitchFamily="18" charset="0"/>
                            <a:ea typeface="宋体" panose="02010600030101010101" pitchFamily="2" charset="-122"/>
                          </a:rPr>
                          <m:t>2</m:t>
                        </m:r>
                        <m:r>
                          <a:rPr lang="en-US" altLang="zh-CN" sz="2000" i="1">
                            <a:latin typeface="Cambria Math" panose="02040503050406030204" pitchFamily="18" charset="0"/>
                            <a:ea typeface="宋体" panose="02010600030101010101" pitchFamily="2" charset="-122"/>
                          </a:rPr>
                          <m:t>,1</m:t>
                        </m:r>
                      </m:sub>
                      <m:sup>
                        <m:r>
                          <a:rPr lang="en-US" altLang="zh-CN" sz="2000" i="1">
                            <a:latin typeface="Cambria Math" panose="02040503050406030204" pitchFamily="18" charset="0"/>
                            <a:ea typeface="宋体" panose="02010600030101010101" pitchFamily="2" charset="-122"/>
                          </a:rPr>
                          <m:t>′</m:t>
                        </m:r>
                      </m:sup>
                    </m:sSubSup>
                    <m:r>
                      <a:rPr lang="en-US" altLang="zh-CN" sz="2000" i="1" dirty="0">
                        <a:latin typeface="Cambria Math" panose="02040503050406030204" pitchFamily="18" charset="0"/>
                        <a:ea typeface="宋体" panose="02010600030101010101" pitchFamily="2" charset="-122"/>
                      </a:rPr>
                      <m:t>)</m:t>
                    </m:r>
                  </m:oMath>
                </a14:m>
                <a:r>
                  <a:rPr lang="en-US" altLang="zh-CN" sz="2000" dirty="0">
                    <a:latin typeface="宋体" panose="02010600030101010101" pitchFamily="2" charset="-122"/>
                    <a:ea typeface="宋体" panose="02010600030101010101" pitchFamily="2" charset="-122"/>
                  </a:rPr>
                  <a:t>;</a:t>
                </a:r>
                <a14:m>
                  <m:oMath xmlns:m="http://schemas.openxmlformats.org/officeDocument/2006/math">
                    <m:r>
                      <a:rPr lang="en-US" altLang="zh-CN" sz="2000" i="1" dirty="0">
                        <a:latin typeface="Cambria Math" panose="02040503050406030204" pitchFamily="18" charset="0"/>
                        <a:ea typeface="宋体" panose="02010600030101010101" pitchFamily="2" charset="-122"/>
                      </a:rPr>
                      <m:t>𝑠𝑡</m:t>
                    </m:r>
                    <m:r>
                      <a:rPr lang="en-US" altLang="zh-CN" sz="2000" i="1" dirty="0">
                        <a:latin typeface="Cambria Math" panose="02040503050406030204" pitchFamily="18" charset="0"/>
                        <a:ea typeface="宋体" panose="02010600030101010101" pitchFamily="2" charset="-122"/>
                      </a:rPr>
                      <m:t>.</m:t>
                    </m:r>
                    <m:r>
                      <a:rPr lang="en-US" altLang="zh-CN" sz="2000" i="1" dirty="0">
                        <a:latin typeface="Cambria Math" panose="02040503050406030204" pitchFamily="18" charset="0"/>
                        <a:ea typeface="宋体" panose="02010600030101010101" pitchFamily="2" charset="-122"/>
                      </a:rPr>
                      <m:t>𝑎𝑑𝑑</m:t>
                    </m:r>
                    <m:d>
                      <m:dPr>
                        <m:ctrlPr>
                          <a:rPr lang="en-US" altLang="zh-CN" sz="2000" i="1" dirty="0">
                            <a:latin typeface="Cambria Math" panose="02040503050406030204" pitchFamily="18" charset="0"/>
                            <a:ea typeface="宋体" panose="02010600030101010101" pitchFamily="2" charset="-122"/>
                          </a:rPr>
                        </m:ctrlPr>
                      </m:dPr>
                      <m:e>
                        <m:sSubSup>
                          <m:sSubSupPr>
                            <m:ctrlPr>
                              <a:rPr lang="en-US" altLang="zh-CN" sz="2000" i="1">
                                <a:latin typeface="Cambria Math" panose="02040503050406030204" pitchFamily="18" charset="0"/>
                                <a:ea typeface="宋体" panose="02010600030101010101" pitchFamily="2" charset="-122"/>
                              </a:rPr>
                            </m:ctrlPr>
                          </m:sSubSupPr>
                          <m:e>
                            <m:r>
                              <a:rPr lang="en-US" altLang="zh-CN" sz="2000" i="1">
                                <a:latin typeface="Cambria Math" panose="02040503050406030204" pitchFamily="18" charset="0"/>
                                <a:ea typeface="宋体" panose="02010600030101010101" pitchFamily="2" charset="-122"/>
                              </a:rPr>
                              <m:t>𝑟</m:t>
                            </m:r>
                          </m:e>
                          <m:sub>
                            <m:r>
                              <a:rPr lang="en-US" altLang="zh-CN" sz="2000" b="0" i="1" smtClean="0">
                                <a:latin typeface="Cambria Math" panose="02040503050406030204" pitchFamily="18" charset="0"/>
                                <a:ea typeface="宋体" panose="02010600030101010101" pitchFamily="2" charset="-122"/>
                              </a:rPr>
                              <m:t>2</m:t>
                            </m:r>
                            <m:r>
                              <a:rPr lang="en-US" altLang="zh-CN" sz="2000" i="1">
                                <a:latin typeface="Cambria Math" panose="02040503050406030204" pitchFamily="18" charset="0"/>
                                <a:ea typeface="宋体" panose="02010600030101010101" pitchFamily="2" charset="-122"/>
                              </a:rPr>
                              <m:t>,1</m:t>
                            </m:r>
                          </m:sub>
                          <m:sup>
                            <m:r>
                              <a:rPr lang="en-US" altLang="zh-CN" sz="2000" i="1">
                                <a:latin typeface="Cambria Math" panose="02040503050406030204" pitchFamily="18" charset="0"/>
                                <a:ea typeface="宋体" panose="02010600030101010101" pitchFamily="2" charset="-122"/>
                              </a:rPr>
                              <m:t>′</m:t>
                            </m:r>
                          </m:sup>
                        </m:sSubSup>
                      </m:e>
                    </m:d>
                  </m:oMath>
                </a14:m>
                <a:endParaRPr lang="en-US" altLang="zh-CN" sz="2000" i="1" dirty="0">
                  <a:latin typeface="Cambria Math" panose="02040503050406030204" pitchFamily="18" charset="0"/>
                  <a:ea typeface="宋体" panose="02010600030101010101" pitchFamily="2" charset="-122"/>
                </a:endParaRPr>
              </a:p>
              <a:p>
                <a:pPr marL="0" indent="0">
                  <a:buNone/>
                </a:pPr>
                <a:r>
                  <a:rPr lang="en-US" altLang="zh-CN" sz="2000" i="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latin typeface="Cambria Math" panose="02040503050406030204" pitchFamily="18" charset="0"/>
                    <a:ea typeface="Cambria Math" panose="02040503050406030204" pitchFamily="18" charset="0"/>
                    <a:cs typeface="Times New Roman" panose="02020603050405020304" pitchFamily="18" charset="0"/>
                  </a:rPr>
                  <a:t>else</a:t>
                </a:r>
              </a:p>
              <a:p>
                <a:pPr marL="0" indent="0">
                  <a:buNone/>
                </a:pPr>
                <a:r>
                  <a:rPr lang="en-US" altLang="zh-CN" sz="2000" dirty="0">
                    <a:latin typeface="Cambria Math" panose="02040503050406030204" pitchFamily="18" charset="0"/>
                    <a:ea typeface="Cambria Math" panose="02040503050406030204" pitchFamily="18" charset="0"/>
                    <a:cs typeface="Times New Roman" panose="02020603050405020304" pitchFamily="18" charset="0"/>
                  </a:rPr>
                  <a:t>       end if</a:t>
                </a:r>
                <a:endParaRPr lang="en-US" altLang="zh-CN" sz="2000" dirty="0">
                  <a:latin typeface="Cambria Math" panose="02040503050406030204" pitchFamily="18" charset="0"/>
                  <a:ea typeface="Cambria Math" panose="02040503050406030204" pitchFamily="18" charset="0"/>
                </a:endParaRPr>
              </a:p>
              <a:p>
                <a:r>
                  <a:rPr lang="en-US" altLang="zh-CN" sz="2000" dirty="0" smtClean="0">
                    <a:latin typeface="Cambria Math" panose="02040503050406030204" pitchFamily="18" charset="0"/>
                    <a:ea typeface="Cambria Math" panose="02040503050406030204" pitchFamily="18" charset="0"/>
                    <a:cs typeface="Times New Roman" panose="02020603050405020304" pitchFamily="18" charset="0"/>
                  </a:rPr>
                  <a:t> ③ </a:t>
                </a:r>
                <a14:m>
                  <m:oMath xmlns:m="http://schemas.openxmlformats.org/officeDocument/2006/math">
                    <m:r>
                      <a:rPr lang="en-US" altLang="zh-CN" sz="2000" i="1" dirty="0">
                        <a:latin typeface="Cambria Math" panose="02040503050406030204" pitchFamily="18" charset="0"/>
                        <a:ea typeface="宋体" panose="02010600030101010101" pitchFamily="2" charset="-122"/>
                      </a:rPr>
                      <m:t>𝑅</m:t>
                    </m:r>
                    <m:r>
                      <a:rPr lang="en-US" altLang="zh-CN" sz="2000" i="1" dirty="0">
                        <a:latin typeface="Cambria Math" panose="02040503050406030204" pitchFamily="18" charset="0"/>
                        <a:ea typeface="宋体" panose="02010600030101010101" pitchFamily="2" charset="-122"/>
                      </a:rPr>
                      <m:t>.</m:t>
                    </m:r>
                    <m:r>
                      <a:rPr lang="en-US" altLang="zh-CN" sz="2000" i="1" dirty="0">
                        <a:latin typeface="Cambria Math" panose="02040503050406030204" pitchFamily="18" charset="0"/>
                        <a:ea typeface="宋体" panose="02010600030101010101" pitchFamily="2" charset="-122"/>
                      </a:rPr>
                      <m:t>𝑎𝑑𝑑</m:t>
                    </m:r>
                    <m:d>
                      <m:dPr>
                        <m:ctrlPr>
                          <a:rPr lang="en-US" altLang="zh-CN" sz="2000" i="1" dirty="0">
                            <a:latin typeface="Cambria Math" panose="02040503050406030204" pitchFamily="18" charset="0"/>
                            <a:ea typeface="宋体" panose="02010600030101010101" pitchFamily="2" charset="-122"/>
                          </a:rPr>
                        </m:ctrlPr>
                      </m:dPr>
                      <m:e>
                        <m:r>
                          <a:rPr lang="en-US" altLang="zh-CN" sz="2000" b="0" i="1" dirty="0" smtClean="0">
                            <a:latin typeface="Cambria Math" panose="02040503050406030204" pitchFamily="18" charset="0"/>
                            <a:ea typeface="宋体" panose="02010600030101010101" pitchFamily="2" charset="-122"/>
                          </a:rPr>
                          <m:t>𝑟</m:t>
                        </m:r>
                      </m:e>
                    </m:d>
                    <m:r>
                      <a:rPr lang="en-US" altLang="zh-CN" sz="2000" b="0" i="1" dirty="0" smtClean="0">
                        <a:latin typeface="Cambria Math" panose="02040503050406030204" pitchFamily="18" charset="0"/>
                        <a:ea typeface="宋体" panose="02010600030101010101" pitchFamily="2" charset="-122"/>
                      </a:rPr>
                      <m:t>;</m:t>
                    </m:r>
                    <m:r>
                      <a:rPr lang="en-US" altLang="zh-CN" sz="2000" b="0" i="1" dirty="0" smtClean="0">
                        <a:latin typeface="Cambria Math" panose="02040503050406030204" pitchFamily="18" charset="0"/>
                        <a:ea typeface="宋体" panose="02010600030101010101" pitchFamily="2" charset="-122"/>
                      </a:rPr>
                      <m:t>𝑐</m:t>
                    </m:r>
                    <m:r>
                      <a:rPr lang="en-US" altLang="zh-CN" sz="2000" b="0" i="1" dirty="0" smtClean="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𝑐</m:t>
                    </m:r>
                    <m:r>
                      <a:rPr lang="en-US" altLang="zh-CN" sz="2000" b="0" i="1" dirty="0" smtClean="0">
                        <a:latin typeface="Cambria Math" panose="02040503050406030204" pitchFamily="18" charset="0"/>
                        <a:ea typeface="Cambria Math" panose="02040503050406030204" pitchFamily="18" charset="0"/>
                      </a:rPr>
                      <m:t>+2;</m:t>
                    </m:r>
                    <m:r>
                      <a:rPr lang="zh-CN" altLang="en-US" sz="2000" i="1" dirty="0">
                        <a:latin typeface="Cambria Math" panose="02040503050406030204" pitchFamily="18" charset="0"/>
                        <a:ea typeface="宋体" panose="02010600030101010101" pitchFamily="2" charset="-122"/>
                      </a:rPr>
                      <m:t>输出</m:t>
                    </m:r>
                    <m:r>
                      <a:rPr lang="en-US" altLang="zh-CN" sz="2000" b="0" i="1" dirty="0" smtClean="0">
                        <a:latin typeface="Cambria Math" panose="02040503050406030204" pitchFamily="18" charset="0"/>
                        <a:ea typeface="宋体" panose="02010600030101010101" pitchFamily="2" charset="-122"/>
                      </a:rPr>
                      <m:t>(</m:t>
                    </m:r>
                    <m:sSup>
                      <m:sSupPr>
                        <m:ctrlPr>
                          <a:rPr lang="en-US" altLang="zh-CN" sz="2000" b="0" i="1" dirty="0" smtClean="0">
                            <a:latin typeface="Cambria Math" panose="02040503050406030204" pitchFamily="18" charset="0"/>
                            <a:ea typeface="宋体" panose="02010600030101010101" pitchFamily="2" charset="-122"/>
                          </a:rPr>
                        </m:ctrlPr>
                      </m:sSupPr>
                      <m:e>
                        <m:r>
                          <a:rPr lang="en-US" altLang="zh-CN" sz="2000" b="0" i="1" dirty="0" smtClean="0">
                            <a:latin typeface="Cambria Math" panose="02040503050406030204" pitchFamily="18" charset="0"/>
                            <a:ea typeface="宋体" panose="02010600030101010101" pitchFamily="2" charset="-122"/>
                          </a:rPr>
                          <m:t>𝑠𝑝</m:t>
                        </m:r>
                      </m:e>
                      <m:sup>
                        <m:r>
                          <a:rPr lang="en-US" altLang="zh-CN" sz="2000" b="0" i="1" dirty="0" smtClean="0">
                            <a:latin typeface="Cambria Math" panose="02040503050406030204" pitchFamily="18" charset="0"/>
                            <a:ea typeface="宋体" panose="02010600030101010101" pitchFamily="2" charset="-122"/>
                          </a:rPr>
                          <m:t>′</m:t>
                        </m:r>
                      </m:sup>
                    </m:sSup>
                    <m:r>
                      <a:rPr lang="en-US" altLang="zh-CN" sz="2000" b="0" i="1" dirty="0" smtClean="0">
                        <a:latin typeface="Cambria Math" panose="02040503050406030204" pitchFamily="18" charset="0"/>
                        <a:ea typeface="宋体" panose="02010600030101010101" pitchFamily="2" charset="-122"/>
                      </a:rPr>
                      <m:t>,6,(</m:t>
                    </m:r>
                    <m:r>
                      <a:rPr lang="en-US" altLang="zh-CN" sz="2000" b="0" i="1" dirty="0" smtClean="0">
                        <a:latin typeface="Cambria Math" panose="02040503050406030204" pitchFamily="18" charset="0"/>
                        <a:ea typeface="宋体" panose="02010600030101010101" pitchFamily="2" charset="-122"/>
                      </a:rPr>
                      <m:t>𝑎𝑢𝑡h</m:t>
                    </m:r>
                    <m:r>
                      <a:rPr lang="en-US" altLang="zh-CN" sz="2000" b="0" i="1" dirty="0" smtClean="0">
                        <a:latin typeface="Cambria Math" panose="02040503050406030204" pitchFamily="18" charset="0"/>
                        <a:ea typeface="宋体" panose="02010600030101010101" pitchFamily="2" charset="-122"/>
                      </a:rPr>
                      <m:t>,</m:t>
                    </m:r>
                    <m:r>
                      <a:rPr lang="en-US" altLang="zh-CN" sz="2000" b="0" i="1" dirty="0" smtClean="0">
                        <a:latin typeface="Cambria Math" panose="02040503050406030204" pitchFamily="18" charset="0"/>
                        <a:ea typeface="宋体" panose="02010600030101010101" pitchFamily="2" charset="-122"/>
                      </a:rPr>
                      <m:t>𝑅</m:t>
                    </m:r>
                    <m:r>
                      <a:rPr lang="en-US" altLang="zh-CN" sz="2000" b="0" i="1" dirty="0" smtClean="0">
                        <a:latin typeface="Cambria Math" panose="02040503050406030204" pitchFamily="18" charset="0"/>
                        <a:ea typeface="宋体" panose="02010600030101010101" pitchFamily="2" charset="-122"/>
                      </a:rPr>
                      <m:t>))</m:t>
                    </m:r>
                  </m:oMath>
                </a14:m>
                <a:r>
                  <a:rPr lang="zh-CN" altLang="en-US" sz="2000" dirty="0" smtClean="0">
                    <a:ea typeface="宋体" panose="02010600030101010101" pitchFamily="2" charset="-122"/>
                  </a:rPr>
                  <a:t>。</a:t>
                </a:r>
                <a:r>
                  <a:rPr lang="zh-CN" altLang="en-US" sz="2000" dirty="0">
                    <a:ea typeface="宋体" panose="02010600030101010101" pitchFamily="2" charset="-122"/>
                  </a:rPr>
                  <a:t>其中</a:t>
                </a:r>
                <a14:m>
                  <m:oMath xmlns:m="http://schemas.openxmlformats.org/officeDocument/2006/math">
                    <m:r>
                      <a:rPr lang="en-US" altLang="zh-CN" sz="2000" i="1">
                        <a:latin typeface="Cambria Math" panose="02040503050406030204" pitchFamily="18" charset="0"/>
                        <a:ea typeface="宋体" panose="02010600030101010101" pitchFamily="2" charset="-122"/>
                      </a:rPr>
                      <m:t>  </m:t>
                    </m:r>
                    <m:r>
                      <a:rPr lang="en-US" altLang="zh-CN" sz="2000" i="1">
                        <a:latin typeface="Cambria Math" panose="02040503050406030204" pitchFamily="18" charset="0"/>
                        <a:ea typeface="宋体" panose="02010600030101010101" pitchFamily="2" charset="-122"/>
                      </a:rPr>
                      <m:t>𝑎𝑢𝑡h</m:t>
                    </m:r>
                    <m:r>
                      <a:rPr lang="en-US" altLang="zh-CN" sz="2000" i="1">
                        <a:latin typeface="Cambria Math" panose="02040503050406030204" pitchFamily="18" charset="0"/>
                        <a:ea typeface="宋体" panose="02010600030101010101" pitchFamily="2" charset="-122"/>
                      </a:rPr>
                      <m:t>.</m:t>
                    </m:r>
                    <m:r>
                      <a:rPr lang="en-US" altLang="zh-CN" sz="2000" i="1">
                        <a:latin typeface="Cambria Math" panose="02040503050406030204" pitchFamily="18" charset="0"/>
                        <a:ea typeface="宋体" panose="02010600030101010101" pitchFamily="2" charset="-122"/>
                      </a:rPr>
                      <m:t>𝑎𝑑𝑑</m:t>
                    </m:r>
                    <m:r>
                      <a:rPr lang="en-US" altLang="zh-CN" sz="2000" i="1">
                        <a:latin typeface="Cambria Math" panose="02040503050406030204" pitchFamily="18" charset="0"/>
                        <a:ea typeface="宋体" panose="02010600030101010101" pitchFamily="2" charset="-122"/>
                      </a:rPr>
                      <m:t>(</m:t>
                    </m:r>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𝑣</m:t>
                        </m:r>
                      </m:e>
                      <m:sub>
                        <m:r>
                          <a:rPr lang="en-US" altLang="zh-CN" sz="2000" i="1">
                            <a:latin typeface="Cambria Math" panose="02040503050406030204" pitchFamily="18" charset="0"/>
                            <a:ea typeface="宋体" panose="02010600030101010101" pitchFamily="2" charset="-122"/>
                          </a:rPr>
                          <m:t>1,</m:t>
                        </m:r>
                        <m:r>
                          <a:rPr lang="en-US" altLang="zh-CN" sz="2000" b="0" i="1" smtClean="0">
                            <a:latin typeface="Cambria Math" panose="02040503050406030204" pitchFamily="18" charset="0"/>
                            <a:ea typeface="宋体" panose="02010600030101010101" pitchFamily="2" charset="-122"/>
                          </a:rPr>
                          <m:t>3</m:t>
                        </m:r>
                      </m:sub>
                    </m:sSub>
                    <m:r>
                      <a:rPr lang="en-US" altLang="zh-CN" sz="2000" i="1">
                        <a:latin typeface="Cambria Math" panose="02040503050406030204" pitchFamily="18" charset="0"/>
                        <a:ea typeface="宋体" panose="02010600030101010101" pitchFamily="2" charset="-122"/>
                      </a:rPr>
                      <m:t>;</m:t>
                    </m:r>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𝑣</m:t>
                        </m:r>
                      </m:e>
                      <m:sub>
                        <m:r>
                          <a:rPr lang="en-US" altLang="zh-CN" sz="2000" i="1">
                            <a:latin typeface="Cambria Math" panose="02040503050406030204" pitchFamily="18" charset="0"/>
                            <a:ea typeface="宋体" panose="02010600030101010101" pitchFamily="2" charset="-122"/>
                          </a:rPr>
                          <m:t>2,</m:t>
                        </m:r>
                        <m:r>
                          <a:rPr lang="en-US" altLang="zh-CN" sz="2000" b="0" i="1" smtClean="0">
                            <a:latin typeface="Cambria Math" panose="02040503050406030204" pitchFamily="18" charset="0"/>
                            <a:ea typeface="宋体" panose="02010600030101010101" pitchFamily="2" charset="-122"/>
                          </a:rPr>
                          <m:t>0</m:t>
                        </m:r>
                      </m:sub>
                    </m:sSub>
                    <m:r>
                      <a:rPr lang="en-US" altLang="zh-CN" sz="2000" i="1">
                        <a:latin typeface="Cambria Math" panose="02040503050406030204" pitchFamily="18" charset="0"/>
                        <a:ea typeface="宋体" panose="02010600030101010101" pitchFamily="2" charset="-122"/>
                      </a:rPr>
                      <m:t>)</m:t>
                    </m:r>
                  </m:oMath>
                </a14:m>
                <a:r>
                  <a:rPr lang="en-US" altLang="zh-CN" sz="2000" dirty="0">
                    <a:latin typeface="宋体" panose="02010600030101010101" pitchFamily="2" charset="-122"/>
                    <a:ea typeface="宋体" panose="02010600030101010101" pitchFamily="2" charset="-122"/>
                  </a:rPr>
                  <a:t>;  </a:t>
                </a:r>
                <a:r>
                  <a:rPr lang="en-US" altLang="zh-CN" sz="2000" dirty="0">
                    <a:ea typeface="宋体" panose="02010600030101010101" pitchFamily="2" charset="-122"/>
                  </a:rPr>
                  <a:t> </a:t>
                </a:r>
                <a14:m>
                  <m:oMath xmlns:m="http://schemas.openxmlformats.org/officeDocument/2006/math">
                    <m:r>
                      <a:rPr lang="en-US" altLang="zh-CN" sz="2000" i="1" dirty="0">
                        <a:latin typeface="Cambria Math" panose="02040503050406030204" pitchFamily="18" charset="0"/>
                        <a:ea typeface="宋体" panose="02010600030101010101" pitchFamily="2" charset="-122"/>
                      </a:rPr>
                      <m:t>𝑅</m:t>
                    </m:r>
                    <m:d>
                      <m:dPr>
                        <m:ctrlPr>
                          <a:rPr lang="en-US" altLang="zh-CN" sz="2000" i="1" dirty="0">
                            <a:latin typeface="Cambria Math" panose="02040503050406030204" pitchFamily="18" charset="0"/>
                            <a:ea typeface="宋体" panose="02010600030101010101" pitchFamily="2" charset="-122"/>
                          </a:rPr>
                        </m:ctrlPr>
                      </m:dPr>
                      <m:e>
                        <m:sSubSup>
                          <m:sSubSupPr>
                            <m:ctrlPr>
                              <a:rPr lang="en-US" altLang="zh-CN" sz="2000" i="1">
                                <a:latin typeface="Cambria Math" panose="02040503050406030204" pitchFamily="18" charset="0"/>
                                <a:ea typeface="宋体" panose="02010600030101010101" pitchFamily="2" charset="-122"/>
                              </a:rPr>
                            </m:ctrlPr>
                          </m:sSubSupPr>
                          <m:e>
                            <m:r>
                              <a:rPr lang="en-US" altLang="zh-CN" sz="2000" i="1">
                                <a:latin typeface="Cambria Math" panose="02040503050406030204" pitchFamily="18" charset="0"/>
                                <a:ea typeface="宋体" panose="02010600030101010101" pitchFamily="2" charset="-122"/>
                              </a:rPr>
                              <m:t>𝑟</m:t>
                            </m:r>
                          </m:e>
                          <m:sub>
                            <m:r>
                              <a:rPr lang="en-US" altLang="zh-CN" sz="2000" b="0" i="1" smtClean="0">
                                <a:latin typeface="Cambria Math" panose="02040503050406030204" pitchFamily="18" charset="0"/>
                                <a:ea typeface="宋体" panose="02010600030101010101" pitchFamily="2" charset="-122"/>
                              </a:rPr>
                              <m:t>2</m:t>
                            </m:r>
                            <m:r>
                              <a:rPr lang="en-US" altLang="zh-CN" sz="2000" i="1">
                                <a:latin typeface="Cambria Math" panose="02040503050406030204" pitchFamily="18" charset="0"/>
                                <a:ea typeface="宋体" panose="02010600030101010101" pitchFamily="2" charset="-122"/>
                              </a:rPr>
                              <m:t>,1</m:t>
                            </m:r>
                          </m:sub>
                          <m:sup>
                            <m:r>
                              <a:rPr lang="en-US" altLang="zh-CN" sz="2000" i="1">
                                <a:latin typeface="Cambria Math" panose="02040503050406030204" pitchFamily="18" charset="0"/>
                                <a:ea typeface="宋体" panose="02010600030101010101" pitchFamily="2" charset="-122"/>
                              </a:rPr>
                              <m:t>′</m:t>
                            </m:r>
                          </m:sup>
                        </m:sSubSup>
                        <m:r>
                          <a:rPr lang="en-US" altLang="zh-CN" sz="2000" i="1">
                            <a:latin typeface="Cambria Math" panose="02040503050406030204" pitchFamily="18" charset="0"/>
                            <a:ea typeface="宋体" panose="02010600030101010101" pitchFamily="2" charset="-122"/>
                          </a:rPr>
                          <m:t>,</m:t>
                        </m:r>
                        <m:r>
                          <a:rPr lang="en-US" altLang="zh-CN" sz="2000" i="1" dirty="0">
                            <a:latin typeface="Cambria Math" panose="02040503050406030204" pitchFamily="18" charset="0"/>
                            <a:ea typeface="宋体" panose="02010600030101010101" pitchFamily="2" charset="-122"/>
                          </a:rPr>
                          <m:t>𝑟</m:t>
                        </m:r>
                      </m:e>
                    </m:d>
                    <m:r>
                      <a:rPr lang="en-US" altLang="zh-CN" sz="2000" i="1" dirty="0">
                        <a:latin typeface="Cambria Math" panose="02040503050406030204" pitchFamily="18" charset="0"/>
                        <a:ea typeface="宋体" panose="02010600030101010101" pitchFamily="2" charset="-122"/>
                      </a:rPr>
                      <m:t>;</m:t>
                    </m:r>
                  </m:oMath>
                </a14:m>
                <a:endParaRPr lang="en-US" altLang="zh-CN" sz="2000" dirty="0">
                  <a:latin typeface="Cambria Math" panose="02040503050406030204" pitchFamily="18" charset="0"/>
                  <a:ea typeface="Cambria Math" panose="02040503050406030204" pitchFamily="18" charset="0"/>
                </a:endParaRPr>
              </a:p>
              <a:p>
                <a:endParaRPr lang="en-US" altLang="zh-CN" sz="2000" dirty="0">
                  <a:latin typeface="Cambria Math" panose="02040503050406030204" pitchFamily="18" charset="0"/>
                  <a:ea typeface="Cambria Math" panose="02040503050406030204" pitchFamily="18" charset="0"/>
                </a:endParaRPr>
              </a:p>
              <a:p>
                <a:pPr marL="0" indent="0">
                  <a:buNone/>
                </a:pPr>
                <a:endParaRPr lang="en-US" altLang="zh-CN" sz="2400" dirty="0">
                  <a:latin typeface="Cambria Math" panose="02040503050406030204" pitchFamily="18" charset="0"/>
                  <a:ea typeface="Cambria Math" panose="02040503050406030204" pitchFamily="18" charset="0"/>
                </a:endParaRPr>
              </a:p>
              <a:p>
                <a:pPr marL="0" indent="0">
                  <a:buNone/>
                </a:pPr>
                <a:endParaRPr lang="en-US" altLang="zh-CN" sz="2400" b="0" dirty="0" smtClean="0">
                  <a:latin typeface="宋体" panose="02010600030101010101" pitchFamily="2" charset="-122"/>
                  <a:ea typeface="宋体" panose="02010600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553066" y="1025962"/>
                <a:ext cx="10580914" cy="5787288"/>
              </a:xfrm>
              <a:blipFill rotWithShape="1">
                <a:blip r:embed="rId2"/>
                <a:stretch>
                  <a:fillRect l="-519" t="-526" b="-1368"/>
                </a:stretch>
              </a:blipFill>
            </p:spPr>
            <p:txBody>
              <a:bodyPr/>
              <a:lstStyle/>
              <a:p>
                <a:r>
                  <a:rPr lang="zh-CN" altLang="en-US">
                    <a:noFill/>
                  </a:rPr>
                  <a:t> </a:t>
                </a:r>
                <a:endParaRPr lang="zh-CN" altLang="en-US">
                  <a:noFill/>
                </a:endParaRPr>
              </a:p>
            </p:txBody>
          </p:sp>
        </mc:Fallback>
      </mc:AlternateContent>
      <p:cxnSp>
        <p:nvCxnSpPr>
          <p:cNvPr id="7" name="直接连接符 6"/>
          <p:cNvCxnSpPr/>
          <p:nvPr/>
        </p:nvCxnSpPr>
        <p:spPr>
          <a:xfrm>
            <a:off x="1186089" y="1030288"/>
            <a:ext cx="10426791" cy="0"/>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9731829" y="505744"/>
            <a:ext cx="2129245" cy="523220"/>
          </a:xfrm>
          <a:prstGeom prst="rect">
            <a:avLst/>
          </a:prstGeom>
          <a:noFill/>
        </p:spPr>
        <p:txBody>
          <a:bodyPr wrap="square" rtlCol="0">
            <a:spAutoFit/>
          </a:bodyPr>
          <a:lstStyle/>
          <a:p>
            <a:r>
              <a:rPr lang="en-US" altLang="zh-CN" sz="2800" b="1" dirty="0" smtClean="0">
                <a:latin typeface="新宋体" panose="02010609030101010101" pitchFamily="49" charset="-122"/>
                <a:ea typeface="新宋体" panose="02010609030101010101" pitchFamily="49" charset="-122"/>
              </a:rPr>
              <a:t>CAT</a:t>
            </a:r>
            <a:r>
              <a:rPr lang="zh-CN" altLang="en-US" sz="2800" b="1" dirty="0" smtClean="0">
                <a:latin typeface="新宋体" panose="02010609030101010101" pitchFamily="49" charset="-122"/>
                <a:ea typeface="新宋体" panose="02010609030101010101" pitchFamily="49" charset="-122"/>
              </a:rPr>
              <a:t>的构造</a:t>
            </a:r>
            <a:endParaRPr lang="zh-CN" altLang="en-US" sz="2800" b="1" dirty="0">
              <a:latin typeface="新宋体" panose="02010609030101010101" pitchFamily="49" charset="-122"/>
              <a:ea typeface="新宋体" panose="02010609030101010101" pitchFamily="49" charset="-122"/>
            </a:endParaRPr>
          </a:p>
        </p:txBody>
      </p:sp>
      <p:grpSp>
        <p:nvGrpSpPr>
          <p:cNvPr id="6" name="组合 5"/>
          <p:cNvGrpSpPr/>
          <p:nvPr/>
        </p:nvGrpSpPr>
        <p:grpSpPr>
          <a:xfrm>
            <a:off x="0" y="156210"/>
            <a:ext cx="3607435" cy="873760"/>
            <a:chOff x="820" y="783"/>
            <a:chExt cx="5681" cy="1376"/>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10" name="文本框 9"/>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1186089" y="1030288"/>
            <a:ext cx="10426791" cy="0"/>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9731831" y="507068"/>
            <a:ext cx="2011678" cy="523220"/>
          </a:xfrm>
          <a:prstGeom prst="rect">
            <a:avLst/>
          </a:prstGeom>
          <a:noFill/>
        </p:spPr>
        <p:txBody>
          <a:bodyPr wrap="square" rtlCol="0">
            <a:spAutoFit/>
          </a:bodyPr>
          <a:lstStyle/>
          <a:p>
            <a:r>
              <a:rPr lang="en-US" altLang="zh-CN" sz="2800" b="1" dirty="0" smtClean="0">
                <a:latin typeface="新宋体" panose="02010609030101010101" pitchFamily="49" charset="-122"/>
                <a:ea typeface="新宋体" panose="02010609030101010101" pitchFamily="49" charset="-122"/>
              </a:rPr>
              <a:t>CAT</a:t>
            </a:r>
            <a:r>
              <a:rPr lang="zh-CN" altLang="en-US" sz="2800" b="1" dirty="0" smtClean="0">
                <a:latin typeface="新宋体" panose="02010609030101010101" pitchFamily="49" charset="-122"/>
                <a:ea typeface="新宋体" panose="02010609030101010101" pitchFamily="49" charset="-122"/>
              </a:rPr>
              <a:t>的构造</a:t>
            </a:r>
            <a:endParaRPr lang="zh-CN" altLang="en-US" sz="2800" b="1" dirty="0">
              <a:latin typeface="新宋体" panose="02010609030101010101" pitchFamily="49" charset="-122"/>
              <a:ea typeface="新宋体" panose="02010609030101010101" pitchFamily="49" charset="-122"/>
            </a:endParaRPr>
          </a:p>
        </p:txBody>
      </p:sp>
      <p:pic>
        <p:nvPicPr>
          <p:cNvPr id="6" name="图片 5"/>
          <p:cNvPicPr>
            <a:picLocks noChangeAspect="1"/>
          </p:cNvPicPr>
          <p:nvPr/>
        </p:nvPicPr>
        <p:blipFill>
          <a:blip r:embed="rId1"/>
          <a:stretch>
            <a:fillRect/>
          </a:stretch>
        </p:blipFill>
        <p:spPr>
          <a:xfrm>
            <a:off x="879638" y="1113990"/>
            <a:ext cx="10551278" cy="4183899"/>
          </a:xfrm>
          <a:prstGeom prst="rect">
            <a:avLst/>
          </a:prstGeom>
        </p:spPr>
      </p:pic>
      <p:pic>
        <p:nvPicPr>
          <p:cNvPr id="8" name="图片 7"/>
          <p:cNvPicPr>
            <a:picLocks noChangeAspect="1"/>
          </p:cNvPicPr>
          <p:nvPr/>
        </p:nvPicPr>
        <p:blipFill>
          <a:blip r:embed="rId2"/>
          <a:stretch>
            <a:fillRect/>
          </a:stretch>
        </p:blipFill>
        <p:spPr>
          <a:xfrm>
            <a:off x="951941" y="5538344"/>
            <a:ext cx="10406671" cy="794511"/>
          </a:xfrm>
          <a:prstGeom prst="rect">
            <a:avLst/>
          </a:prstGeom>
        </p:spPr>
      </p:pic>
      <p:grpSp>
        <p:nvGrpSpPr>
          <p:cNvPr id="3" name="组合 2"/>
          <p:cNvGrpSpPr/>
          <p:nvPr/>
        </p:nvGrpSpPr>
        <p:grpSpPr>
          <a:xfrm>
            <a:off x="5080" y="156210"/>
            <a:ext cx="3607435" cy="873760"/>
            <a:chOff x="820" y="783"/>
            <a:chExt cx="5681" cy="1376"/>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10" name="文本框 9"/>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6498495" y="2654417"/>
            <a:ext cx="5362579" cy="3074762"/>
          </a:xfrm>
          <a:prstGeom prst="rect">
            <a:avLst/>
          </a:prstGeom>
        </p:spPr>
      </p:pic>
      <mc:AlternateContent xmlns:mc="http://schemas.openxmlformats.org/markup-compatibility/2006">
        <mc:Choice xmlns:a14="http://schemas.microsoft.com/office/drawing/2010/main" Requires="a14">
          <p:sp>
            <p:nvSpPr>
              <p:cNvPr id="3" name="内容占位符 2"/>
              <p:cNvSpPr>
                <a:spLocks noGrp="1"/>
              </p:cNvSpPr>
              <p:nvPr>
                <p:ph idx="1"/>
              </p:nvPr>
            </p:nvSpPr>
            <p:spPr>
              <a:xfrm>
                <a:off x="718458" y="1293223"/>
                <a:ext cx="10580914" cy="4883740"/>
              </a:xfrm>
            </p:spPr>
            <p:txBody>
              <a:bodyPr>
                <a:noAutofit/>
              </a:bodyPr>
              <a:lstStyle/>
              <a:p>
                <a14:m>
                  <m:oMath xmlns:m="http://schemas.openxmlformats.org/officeDocument/2006/math">
                    <m:r>
                      <a:rPr lang="en-US" altLang="zh-CN" sz="2000" b="0" i="1" dirty="0" smtClean="0">
                        <a:latin typeface="Cambria Math" panose="02040503050406030204" pitchFamily="18" charset="0"/>
                        <a:ea typeface="宋体" panose="02010600030101010101" pitchFamily="2" charset="-122"/>
                      </a:rPr>
                      <m:t>𝑤𝑐𝑎𝑡𝑉𝑟𝑓𝑦</m:t>
                    </m:r>
                    <m:r>
                      <a:rPr lang="en-US" altLang="zh-CN" sz="2000" i="1" dirty="0" smtClean="0">
                        <a:latin typeface="Cambria Math" panose="02040503050406030204" pitchFamily="18" charset="0"/>
                        <a:ea typeface="宋体" panose="02010600030101010101" pitchFamily="2" charset="-122"/>
                      </a:rPr>
                      <m:t>(</m:t>
                    </m:r>
                    <m:r>
                      <a:rPr lang="en-US" altLang="zh-CN" sz="2000" b="0" i="1" dirty="0" smtClean="0">
                        <a:latin typeface="Cambria Math" panose="02040503050406030204" pitchFamily="18" charset="0"/>
                        <a:ea typeface="宋体" panose="02010600030101010101" pitchFamily="2" charset="-122"/>
                      </a:rPr>
                      <m:t>𝑣𝑝</m:t>
                    </m:r>
                    <m:r>
                      <a:rPr lang="en-US" altLang="zh-CN" sz="2000" b="0" i="1" dirty="0" smtClean="0">
                        <a:latin typeface="Cambria Math" panose="02040503050406030204" pitchFamily="18" charset="0"/>
                        <a:ea typeface="宋体" panose="02010600030101010101" pitchFamily="2" charset="-122"/>
                      </a:rPr>
                      <m:t>,</m:t>
                    </m:r>
                    <m:r>
                      <a:rPr lang="en-US" altLang="zh-CN" sz="2000" b="0" i="1" dirty="0" smtClean="0">
                        <a:latin typeface="Cambria Math" panose="02040503050406030204" pitchFamily="18" charset="0"/>
                        <a:ea typeface="宋体" panose="02010600030101010101" pitchFamily="2" charset="-122"/>
                      </a:rPr>
                      <m:t>𝑖</m:t>
                    </m:r>
                    <m:r>
                      <a:rPr lang="en-US" altLang="zh-CN" sz="2000" b="0" i="1" dirty="0" smtClean="0">
                        <a:latin typeface="Cambria Math" panose="02040503050406030204" pitchFamily="18" charset="0"/>
                        <a:ea typeface="宋体" panose="02010600030101010101" pitchFamily="2" charset="-122"/>
                      </a:rPr>
                      <m:t>,</m:t>
                    </m:r>
                    <m:r>
                      <a:rPr lang="en-US" altLang="zh-CN" sz="2000" b="0" i="1" dirty="0" smtClean="0">
                        <a:latin typeface="Cambria Math" panose="02040503050406030204" pitchFamily="18" charset="0"/>
                        <a:ea typeface="宋体" panose="02010600030101010101" pitchFamily="2" charset="-122"/>
                      </a:rPr>
                      <m:t>𝑙</m:t>
                    </m:r>
                    <m:r>
                      <a:rPr lang="en-US" altLang="zh-CN" sz="2000" b="0" i="1" dirty="0" smtClean="0">
                        <a:latin typeface="Cambria Math" panose="02040503050406030204" pitchFamily="18" charset="0"/>
                        <a:ea typeface="宋体" panose="02010600030101010101" pitchFamily="2" charset="-122"/>
                      </a:rPr>
                      <m:t>,</m:t>
                    </m:r>
                    <m:r>
                      <a:rPr lang="en-US" altLang="zh-CN" sz="2000" b="0" i="1" dirty="0" smtClean="0">
                        <a:latin typeface="Cambria Math" panose="02040503050406030204" pitchFamily="18" charset="0"/>
                        <a:ea typeface="宋体" panose="02010600030101010101" pitchFamily="2" charset="-122"/>
                      </a:rPr>
                      <m:t>𝑎𝑢𝑡h</m:t>
                    </m:r>
                    <m:r>
                      <a:rPr lang="en-US" altLang="zh-CN" sz="2000" i="1" dirty="0" smtClean="0">
                        <a:latin typeface="Cambria Math" panose="02040503050406030204" pitchFamily="18" charset="0"/>
                        <a:ea typeface="宋体" panose="02010600030101010101" pitchFamily="2" charset="-122"/>
                      </a:rPr>
                      <m:t>)</m:t>
                    </m:r>
                  </m:oMath>
                </a14:m>
                <a:endParaRPr lang="en-US" altLang="zh-CN" sz="2000" dirty="0" smtClean="0">
                  <a:latin typeface="宋体" panose="02010600030101010101" pitchFamily="2" charset="-122"/>
                  <a:ea typeface="宋体" panose="02010600030101010101" pitchFamily="2" charset="-122"/>
                </a:endParaRPr>
              </a:p>
              <a:p>
                <a:r>
                  <a:rPr lang="en-US" altLang="zh-CN" sz="2000" dirty="0" smtClean="0">
                    <a:solidFill>
                      <a:schemeClr val="tx1"/>
                    </a:solidFill>
                    <a:ea typeface="宋体" panose="02010600030101010101" pitchFamily="2" charset="-122"/>
                  </a:rPr>
                  <a:t> </a:t>
                </a:r>
                <a14:m>
                  <m:oMath xmlns:m="http://schemas.openxmlformats.org/officeDocument/2006/math">
                    <m:r>
                      <a:rPr lang="en-US" altLang="zh-CN" sz="2000" i="1" dirty="0" smtClean="0">
                        <a:solidFill>
                          <a:schemeClr val="tx1"/>
                        </a:solidFill>
                        <a:latin typeface="Cambria Math" panose="02040503050406030204" pitchFamily="18" charset="0"/>
                        <a:ea typeface="宋体" panose="02010600030101010101" pitchFamily="2" charset="-122"/>
                      </a:rPr>
                      <m:t> </m:t>
                    </m:r>
                    <m:r>
                      <a:rPr lang="en-US" altLang="zh-CN" sz="2000" i="1" dirty="0" smtClean="0">
                        <a:solidFill>
                          <a:srgbClr val="FF0000"/>
                        </a:solidFill>
                        <a:latin typeface="Cambria Math" panose="02040503050406030204" pitchFamily="18" charset="0"/>
                        <a:ea typeface="宋体" panose="02010600030101010101" pitchFamily="2" charset="-122"/>
                      </a:rPr>
                      <m:t>   </m:t>
                    </m:r>
                    <m:r>
                      <a:rPr lang="en-US" altLang="zh-CN" sz="2000" b="0" i="1" dirty="0" smtClean="0">
                        <a:solidFill>
                          <a:schemeClr val="tx1"/>
                        </a:solidFill>
                        <a:latin typeface="Cambria Math" panose="02040503050406030204" pitchFamily="18" charset="0"/>
                        <a:ea typeface="宋体" panose="02010600030101010101" pitchFamily="2" charset="-122"/>
                      </a:rPr>
                      <m:t>𝑣𝑝</m:t>
                    </m:r>
                    <m:r>
                      <a:rPr lang="en-US" altLang="zh-CN" sz="2000" b="0" i="1" dirty="0" smtClean="0">
                        <a:solidFill>
                          <a:schemeClr val="tx1"/>
                        </a:solidFill>
                        <a:latin typeface="Cambria Math" panose="02040503050406030204" pitchFamily="18" charset="0"/>
                        <a:ea typeface="宋体" panose="02010600030101010101" pitchFamily="2" charset="-122"/>
                      </a:rPr>
                      <m:t>=</m:t>
                    </m:r>
                    <m:d>
                      <m:dPr>
                        <m:ctrlPr>
                          <a:rPr lang="en-US" altLang="zh-CN" sz="2000" b="0" i="1" dirty="0" smtClean="0">
                            <a:solidFill>
                              <a:schemeClr val="tx1"/>
                            </a:solidFill>
                            <a:latin typeface="Cambria Math" panose="02040503050406030204" pitchFamily="18" charset="0"/>
                            <a:ea typeface="宋体" panose="02010600030101010101" pitchFamily="2" charset="-122"/>
                          </a:rPr>
                        </m:ctrlPr>
                      </m:dPr>
                      <m:e>
                        <m:r>
                          <a:rPr lang="en-US" altLang="zh-CN" sz="2000" b="0" i="1" dirty="0" smtClean="0">
                            <a:solidFill>
                              <a:schemeClr val="tx1"/>
                            </a:solidFill>
                            <a:latin typeface="Cambria Math" panose="02040503050406030204" pitchFamily="18" charset="0"/>
                            <a:ea typeface="宋体" panose="02010600030101010101" pitchFamily="2" charset="-122"/>
                          </a:rPr>
                          <m:t>𝑐𝑝𝑘</m:t>
                        </m:r>
                        <m:r>
                          <a:rPr lang="en-US" altLang="zh-CN" sz="2000" b="0" i="1" dirty="0" smtClean="0">
                            <a:solidFill>
                              <a:schemeClr val="tx1"/>
                            </a:solidFill>
                            <a:latin typeface="Cambria Math" panose="02040503050406030204" pitchFamily="18" charset="0"/>
                            <a:ea typeface="宋体" panose="02010600030101010101" pitchFamily="2" charset="-122"/>
                          </a:rPr>
                          <m:t>,</m:t>
                        </m:r>
                        <m:r>
                          <a:rPr lang="zh-CN" altLang="en-US" sz="2000" b="0" i="1" dirty="0" smtClean="0">
                            <a:solidFill>
                              <a:schemeClr val="tx1"/>
                            </a:solidFill>
                            <a:latin typeface="Cambria Math" panose="02040503050406030204" pitchFamily="18" charset="0"/>
                            <a:ea typeface="宋体" panose="02010600030101010101" pitchFamily="2" charset="-122"/>
                          </a:rPr>
                          <m:t>𝜌</m:t>
                        </m:r>
                      </m:e>
                    </m:d>
                    <m:r>
                      <a:rPr lang="en-US" altLang="zh-CN" sz="2000" b="0" i="1" dirty="0" smtClean="0">
                        <a:solidFill>
                          <a:schemeClr val="tx1"/>
                        </a:solidFill>
                        <a:latin typeface="Cambria Math" panose="02040503050406030204" pitchFamily="18" charset="0"/>
                        <a:ea typeface="宋体" panose="02010600030101010101" pitchFamily="2" charset="-122"/>
                      </a:rPr>
                      <m:t>; </m:t>
                    </m:r>
                    <m:r>
                      <a:rPr lang="en-US" altLang="zh-CN" sz="2000" b="0" i="1" dirty="0" smtClean="0">
                        <a:solidFill>
                          <a:schemeClr val="tx1"/>
                        </a:solidFill>
                        <a:latin typeface="Cambria Math" panose="02040503050406030204" pitchFamily="18" charset="0"/>
                        <a:ea typeface="宋体" panose="02010600030101010101" pitchFamily="2" charset="-122"/>
                      </a:rPr>
                      <m:t>𝑙</m:t>
                    </m:r>
                    <m:r>
                      <a:rPr lang="zh-CN" altLang="en-US" sz="2000" i="1" dirty="0">
                        <a:latin typeface="Cambria Math" panose="02040503050406030204" pitchFamily="18" charset="0"/>
                        <a:ea typeface="宋体" panose="02010600030101010101" pitchFamily="2" charset="-122"/>
                      </a:rPr>
                      <m:t>的</m:t>
                    </m:r>
                    <m:r>
                      <a:rPr lang="zh-CN" altLang="en-US" sz="2000" i="1" dirty="0" smtClean="0">
                        <a:latin typeface="Cambria Math" panose="02040503050406030204" pitchFamily="18" charset="0"/>
                        <a:ea typeface="宋体" panose="02010600030101010101" pitchFamily="2" charset="-122"/>
                      </a:rPr>
                      <m:t>标号</m:t>
                    </m:r>
                    <m:r>
                      <a:rPr lang="en-US" altLang="zh-CN" sz="2000" b="0" i="1" dirty="0" smtClean="0">
                        <a:latin typeface="Cambria Math" panose="02040503050406030204" pitchFamily="18" charset="0"/>
                        <a:ea typeface="宋体" panose="02010600030101010101" pitchFamily="2" charset="-122"/>
                      </a:rPr>
                      <m:t>𝑖</m:t>
                    </m:r>
                    <m:r>
                      <a:rPr lang="en-US" altLang="zh-CN" sz="2000" b="0" i="1" dirty="0" smtClean="0">
                        <a:latin typeface="Cambria Math" panose="02040503050406030204" pitchFamily="18" charset="0"/>
                        <a:ea typeface="宋体" panose="02010600030101010101" pitchFamily="2" charset="-122"/>
                      </a:rPr>
                      <m:t> ; </m:t>
                    </m:r>
                    <m:r>
                      <a:rPr lang="en-US" altLang="zh-CN" sz="2000" b="0" i="1" dirty="0" smtClean="0">
                        <a:latin typeface="Cambria Math" panose="02040503050406030204" pitchFamily="18" charset="0"/>
                        <a:ea typeface="Cambria Math" panose="02040503050406030204" pitchFamily="18" charset="0"/>
                      </a:rPr>
                      <m:t>𝑎𝑢𝑡h</m:t>
                    </m:r>
                    <m:r>
                      <a:rPr lang="en-US" altLang="zh-CN" sz="2000" b="0" i="1" dirty="0" smtClean="0">
                        <a:latin typeface="Cambria Math" panose="02040503050406030204" pitchFamily="18" charset="0"/>
                        <a:ea typeface="Cambria Math" panose="02040503050406030204" pitchFamily="18" charset="0"/>
                      </a:rPr>
                      <m:t>=</m:t>
                    </m:r>
                    <m:d>
                      <m:dPr>
                        <m:ctrlPr>
                          <a:rPr lang="en-US" altLang="zh-CN" sz="2000" b="0" i="1" dirty="0" smtClean="0">
                            <a:latin typeface="Cambria Math" panose="02040503050406030204" pitchFamily="18" charset="0"/>
                            <a:ea typeface="Cambria Math" panose="02040503050406030204" pitchFamily="18" charset="0"/>
                          </a:rPr>
                        </m:ctrlPr>
                      </m:dPr>
                      <m:e>
                        <m:sSub>
                          <m:sSubPr>
                            <m:ctrlPr>
                              <a:rPr lang="en-US" altLang="zh-CN" sz="2000" b="0" i="1" dirty="0" smtClean="0">
                                <a:latin typeface="Cambria Math" panose="02040503050406030204" pitchFamily="18" charset="0"/>
                                <a:ea typeface="Cambria Math" panose="02040503050406030204" pitchFamily="18" charset="0"/>
                              </a:rPr>
                            </m:ctrlPr>
                          </m:sSubPr>
                          <m:e>
                            <m:r>
                              <a:rPr lang="en-US" altLang="zh-CN" sz="2000" b="0" i="1" dirty="0" smtClean="0">
                                <a:latin typeface="Cambria Math" panose="02040503050406030204" pitchFamily="18" charset="0"/>
                                <a:ea typeface="Cambria Math" panose="02040503050406030204" pitchFamily="18" charset="0"/>
                              </a:rPr>
                              <m:t>𝑣</m:t>
                            </m:r>
                          </m:e>
                          <m:sub>
                            <m:r>
                              <a:rPr lang="en-US" altLang="zh-CN" sz="2000" b="0" i="1" dirty="0" smtClean="0">
                                <a:latin typeface="Cambria Math" panose="02040503050406030204" pitchFamily="18" charset="0"/>
                                <a:ea typeface="Cambria Math" panose="02040503050406030204" pitchFamily="18" charset="0"/>
                              </a:rPr>
                              <m:t>1,</m:t>
                            </m:r>
                            <m:sSub>
                              <m:sSubPr>
                                <m:ctrlPr>
                                  <a:rPr lang="en-US" altLang="zh-CN" sz="2000" b="0" i="1" dirty="0" smtClean="0">
                                    <a:latin typeface="Cambria Math" panose="02040503050406030204" pitchFamily="18" charset="0"/>
                                    <a:ea typeface="Cambria Math" panose="02040503050406030204" pitchFamily="18" charset="0"/>
                                  </a:rPr>
                                </m:ctrlPr>
                              </m:sSubPr>
                              <m:e>
                                <m:r>
                                  <a:rPr lang="en-US" altLang="zh-CN" sz="2000" b="0" i="1" dirty="0" smtClean="0">
                                    <a:latin typeface="Cambria Math" panose="02040503050406030204" pitchFamily="18" charset="0"/>
                                    <a:ea typeface="Cambria Math" panose="02040503050406030204" pitchFamily="18" charset="0"/>
                                  </a:rPr>
                                  <m:t>𝑗</m:t>
                                </m:r>
                              </m:e>
                              <m:sub>
                                <m:r>
                                  <a:rPr lang="en-US" altLang="zh-CN" sz="2000" b="0" i="1" dirty="0" smtClean="0">
                                    <a:latin typeface="Cambria Math" panose="02040503050406030204" pitchFamily="18" charset="0"/>
                                    <a:ea typeface="Cambria Math" panose="02040503050406030204" pitchFamily="18" charset="0"/>
                                  </a:rPr>
                                  <m:t>1</m:t>
                                </m:r>
                              </m:sub>
                            </m:sSub>
                            <m:r>
                              <a:rPr lang="en-US" altLang="zh-CN" sz="2000" b="0" i="1" dirty="0" smtClean="0">
                                <a:latin typeface="Cambria Math" panose="02040503050406030204" pitchFamily="18" charset="0"/>
                                <a:ea typeface="Cambria Math" panose="02040503050406030204" pitchFamily="18" charset="0"/>
                              </a:rPr>
                              <m:t> </m:t>
                            </m:r>
                          </m:sub>
                        </m:sSub>
                        <m:r>
                          <a:rPr lang="en-US" altLang="zh-CN" sz="2000" b="0" i="1" dirty="0" smtClean="0">
                            <a:latin typeface="Cambria Math" panose="02040503050406030204" pitchFamily="18" charset="0"/>
                            <a:ea typeface="Cambria Math" panose="02040503050406030204" pitchFamily="18" charset="0"/>
                          </a:rPr>
                          <m:t>,……</m:t>
                        </m:r>
                        <m:sSub>
                          <m:sSubPr>
                            <m:ctrlPr>
                              <a:rPr lang="en-US" altLang="zh-CN" sz="2000" b="0" i="1" dirty="0" smtClean="0">
                                <a:latin typeface="Cambria Math" panose="02040503050406030204" pitchFamily="18" charset="0"/>
                                <a:ea typeface="Cambria Math" panose="02040503050406030204" pitchFamily="18" charset="0"/>
                              </a:rPr>
                            </m:ctrlPr>
                          </m:sSubPr>
                          <m:e>
                            <m:r>
                              <a:rPr lang="en-US" altLang="zh-CN" sz="2000" b="0" i="1" dirty="0" smtClean="0">
                                <a:latin typeface="Cambria Math" panose="02040503050406030204" pitchFamily="18" charset="0"/>
                                <a:ea typeface="Cambria Math" panose="02040503050406030204" pitchFamily="18" charset="0"/>
                              </a:rPr>
                              <m:t>𝑣</m:t>
                            </m:r>
                          </m:e>
                          <m:sub>
                            <m:r>
                              <a:rPr lang="en-US" altLang="zh-CN" sz="2000" b="0" i="1" dirty="0" smtClean="0">
                                <a:latin typeface="Cambria Math" panose="02040503050406030204" pitchFamily="18" charset="0"/>
                                <a:ea typeface="Cambria Math" panose="02040503050406030204" pitchFamily="18" charset="0"/>
                              </a:rPr>
                              <m:t>𝐷</m:t>
                            </m:r>
                            <m:r>
                              <a:rPr lang="en-US" altLang="zh-CN" sz="2000" b="0" i="1" dirty="0" smtClean="0">
                                <a:latin typeface="Cambria Math" panose="02040503050406030204" pitchFamily="18" charset="0"/>
                                <a:ea typeface="Cambria Math" panose="02040503050406030204" pitchFamily="18" charset="0"/>
                              </a:rPr>
                              <m:t>−2,</m:t>
                            </m:r>
                            <m:sSub>
                              <m:sSubPr>
                                <m:ctrlPr>
                                  <a:rPr lang="en-US" altLang="zh-CN" sz="2000" b="0" i="1" dirty="0" smtClean="0">
                                    <a:latin typeface="Cambria Math" panose="02040503050406030204" pitchFamily="18" charset="0"/>
                                    <a:ea typeface="Cambria Math" panose="02040503050406030204" pitchFamily="18" charset="0"/>
                                  </a:rPr>
                                </m:ctrlPr>
                              </m:sSubPr>
                              <m:e>
                                <m:r>
                                  <a:rPr lang="en-US" altLang="zh-CN" sz="2000" b="0" i="1" dirty="0" smtClean="0">
                                    <a:latin typeface="Cambria Math" panose="02040503050406030204" pitchFamily="18" charset="0"/>
                                    <a:ea typeface="Cambria Math" panose="02040503050406030204" pitchFamily="18" charset="0"/>
                                  </a:rPr>
                                  <m:t>𝑗</m:t>
                                </m:r>
                              </m:e>
                              <m:sub>
                                <m:r>
                                  <a:rPr lang="en-US" altLang="zh-CN" sz="2000" b="0" i="1" dirty="0" smtClean="0">
                                    <a:latin typeface="Cambria Math" panose="02040503050406030204" pitchFamily="18" charset="0"/>
                                    <a:ea typeface="Cambria Math" panose="02040503050406030204" pitchFamily="18" charset="0"/>
                                  </a:rPr>
                                  <m:t>𝐷</m:t>
                                </m:r>
                                <m:r>
                                  <a:rPr lang="en-US" altLang="zh-CN" sz="2000" b="0" i="1" dirty="0" smtClean="0">
                                    <a:latin typeface="Cambria Math" panose="02040503050406030204" pitchFamily="18" charset="0"/>
                                    <a:ea typeface="Cambria Math" panose="02040503050406030204" pitchFamily="18" charset="0"/>
                                  </a:rPr>
                                  <m:t>−2</m:t>
                                </m:r>
                              </m:sub>
                            </m:sSub>
                            <m:r>
                              <a:rPr lang="en-US" altLang="zh-CN" sz="2000" b="0" i="1" dirty="0" smtClean="0">
                                <a:latin typeface="Cambria Math" panose="02040503050406030204" pitchFamily="18" charset="0"/>
                                <a:ea typeface="Cambria Math" panose="02040503050406030204" pitchFamily="18" charset="0"/>
                              </a:rPr>
                              <m:t> </m:t>
                            </m:r>
                          </m:sub>
                        </m:sSub>
                      </m:e>
                    </m:d>
                    <m:r>
                      <a:rPr lang="en-US" altLang="zh-CN" sz="2000" b="0" i="1" dirty="0" smtClean="0">
                        <a:latin typeface="Cambria Math" panose="02040503050406030204" pitchFamily="18" charset="0"/>
                        <a:ea typeface="Cambria Math" panose="02040503050406030204" pitchFamily="18" charset="0"/>
                      </a:rPr>
                      <m:t>;  </m:t>
                    </m:r>
                    <m:r>
                      <a:rPr lang="en-US" altLang="zh-CN" sz="2000" b="0" i="1" dirty="0" smtClean="0">
                        <a:latin typeface="Cambria Math" panose="02040503050406030204" pitchFamily="18" charset="0"/>
                        <a:ea typeface="Cambria Math" panose="02040503050406030204" pitchFamily="18" charset="0"/>
                      </a:rPr>
                      <m:t>𝑅</m:t>
                    </m:r>
                  </m:oMath>
                </a14:m>
                <a:endParaRPr lang="en-US" altLang="zh-CN" sz="2000" dirty="0" smtClean="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 </a:t>
                </a:r>
                <a:r>
                  <a:rPr lang="en-US" altLang="zh-CN" sz="2000" dirty="0" smtClean="0">
                    <a:latin typeface="宋体" panose="02010600030101010101" pitchFamily="2" charset="-122"/>
                    <a:ea typeface="宋体" panose="02010600030101010101" pitchFamily="2" charset="-122"/>
                  </a:rPr>
                  <a:t> </a:t>
                </a:r>
                <a14:m>
                  <m:oMath xmlns:m="http://schemas.openxmlformats.org/officeDocument/2006/math">
                    <m:r>
                      <a:rPr lang="en-US" altLang="zh-CN" sz="2000" i="1" dirty="0">
                        <a:latin typeface="Cambria Math" panose="02040503050406030204" pitchFamily="18" charset="0"/>
                        <a:ea typeface="宋体" panose="02010600030101010101" pitchFamily="2" charset="-122"/>
                      </a:rPr>
                      <m:t>𝑙</m:t>
                    </m:r>
                    <m:r>
                      <a:rPr lang="zh-CN" altLang="en-US" sz="2000" i="1" dirty="0">
                        <a:latin typeface="Cambria Math" panose="02040503050406030204" pitchFamily="18" charset="0"/>
                        <a:ea typeface="宋体" panose="02010600030101010101" pitchFamily="2" charset="-122"/>
                      </a:rPr>
                      <m:t>的标号</m:t>
                    </m:r>
                    <m:r>
                      <a:rPr lang="en-US" altLang="zh-CN" sz="2000" b="0" i="1" dirty="0" smtClean="0">
                        <a:solidFill>
                          <a:srgbClr val="FF0000"/>
                        </a:solidFill>
                        <a:latin typeface="Cambria Math" panose="02040503050406030204" pitchFamily="18" charset="0"/>
                        <a:ea typeface="宋体" panose="02010600030101010101" pitchFamily="2" charset="-122"/>
                      </a:rPr>
                      <m:t>0</m:t>
                    </m:r>
                    <m:r>
                      <a:rPr lang="en-US" altLang="zh-CN" sz="2000" i="1" dirty="0">
                        <a:latin typeface="Cambria Math" panose="02040503050406030204" pitchFamily="18" charset="0"/>
                        <a:ea typeface="宋体" panose="02010600030101010101" pitchFamily="2" charset="-122"/>
                      </a:rPr>
                      <m:t> ; </m:t>
                    </m:r>
                    <m:r>
                      <a:rPr lang="en-US" altLang="zh-CN" sz="2000" i="1" dirty="0">
                        <a:latin typeface="Cambria Math" panose="02040503050406030204" pitchFamily="18" charset="0"/>
                        <a:ea typeface="Cambria Math" panose="02040503050406030204" pitchFamily="18" charset="0"/>
                      </a:rPr>
                      <m:t>𝑎𝑢𝑡h</m:t>
                    </m:r>
                    <m:r>
                      <a:rPr lang="en-US" altLang="zh-CN" sz="2000" i="1" dirty="0">
                        <a:latin typeface="Cambria Math" panose="02040503050406030204" pitchFamily="18" charset="0"/>
                        <a:ea typeface="Cambria Math" panose="02040503050406030204" pitchFamily="18" charset="0"/>
                      </a:rPr>
                      <m:t>=</m:t>
                    </m:r>
                    <m:d>
                      <m:dPr>
                        <m:ctrlPr>
                          <a:rPr lang="en-US" altLang="zh-CN" sz="2000" i="1" dirty="0">
                            <a:latin typeface="Cambria Math" panose="02040503050406030204" pitchFamily="18" charset="0"/>
                            <a:ea typeface="Cambria Math" panose="02040503050406030204" pitchFamily="18" charset="0"/>
                          </a:rPr>
                        </m:ctrlPr>
                      </m:dPr>
                      <m:e>
                        <m:sSub>
                          <m:sSubPr>
                            <m:ctrlPr>
                              <a:rPr lang="en-US" altLang="zh-CN" sz="2000" i="1" dirty="0" smtClean="0">
                                <a:solidFill>
                                  <a:srgbClr val="FF0000"/>
                                </a:solidFill>
                                <a:latin typeface="Cambria Math" panose="02040503050406030204" pitchFamily="18" charset="0"/>
                                <a:ea typeface="Cambria Math" panose="02040503050406030204" pitchFamily="18" charset="0"/>
                              </a:rPr>
                            </m:ctrlPr>
                          </m:sSubPr>
                          <m:e>
                            <m:r>
                              <a:rPr lang="en-US" altLang="zh-CN" sz="2000" i="1" dirty="0">
                                <a:solidFill>
                                  <a:srgbClr val="FF0000"/>
                                </a:solidFill>
                                <a:latin typeface="Cambria Math" panose="02040503050406030204" pitchFamily="18" charset="0"/>
                                <a:ea typeface="Cambria Math" panose="02040503050406030204" pitchFamily="18" charset="0"/>
                              </a:rPr>
                              <m:t>𝑣</m:t>
                            </m:r>
                          </m:e>
                          <m:sub>
                            <m:r>
                              <a:rPr lang="en-US" altLang="zh-CN" sz="2000" i="1" dirty="0">
                                <a:solidFill>
                                  <a:srgbClr val="FF0000"/>
                                </a:solidFill>
                                <a:latin typeface="Cambria Math" panose="02040503050406030204" pitchFamily="18" charset="0"/>
                                <a:ea typeface="Cambria Math" panose="02040503050406030204" pitchFamily="18" charset="0"/>
                              </a:rPr>
                              <m:t>1,</m:t>
                            </m:r>
                            <m:r>
                              <a:rPr lang="en-US" altLang="zh-CN" sz="2000" b="0" i="1" dirty="0" smtClean="0">
                                <a:solidFill>
                                  <a:srgbClr val="FF0000"/>
                                </a:solidFill>
                                <a:latin typeface="Cambria Math" panose="02040503050406030204" pitchFamily="18" charset="0"/>
                                <a:ea typeface="Cambria Math" panose="02040503050406030204" pitchFamily="18" charset="0"/>
                              </a:rPr>
                              <m:t>1</m:t>
                            </m:r>
                            <m:r>
                              <a:rPr lang="en-US" altLang="zh-CN" sz="2000" i="1" dirty="0" smtClean="0">
                                <a:solidFill>
                                  <a:srgbClr val="FF0000"/>
                                </a:solidFill>
                                <a:latin typeface="Cambria Math" panose="02040503050406030204" pitchFamily="18" charset="0"/>
                                <a:ea typeface="Cambria Math" panose="02040503050406030204" pitchFamily="18" charset="0"/>
                              </a:rPr>
                              <m:t> </m:t>
                            </m:r>
                          </m:sub>
                        </m:sSub>
                        <m:r>
                          <a:rPr lang="en-US" altLang="zh-CN" sz="2000" i="1" dirty="0">
                            <a:latin typeface="Cambria Math" panose="02040503050406030204" pitchFamily="18" charset="0"/>
                            <a:ea typeface="Cambria Math" panose="02040503050406030204" pitchFamily="18" charset="0"/>
                          </a:rPr>
                          <m:t>,</m:t>
                        </m:r>
                        <m:sSub>
                          <m:sSubPr>
                            <m:ctrlPr>
                              <a:rPr lang="en-US" altLang="zh-CN" sz="2000" i="1" dirty="0" smtClean="0">
                                <a:solidFill>
                                  <a:srgbClr val="FF0000"/>
                                </a:solidFill>
                                <a:latin typeface="Cambria Math" panose="02040503050406030204" pitchFamily="18" charset="0"/>
                                <a:ea typeface="Cambria Math" panose="02040503050406030204" pitchFamily="18" charset="0"/>
                              </a:rPr>
                            </m:ctrlPr>
                          </m:sSubPr>
                          <m:e>
                            <m:r>
                              <a:rPr lang="en-US" altLang="zh-CN" sz="2000" i="1" dirty="0">
                                <a:solidFill>
                                  <a:srgbClr val="FF0000"/>
                                </a:solidFill>
                                <a:latin typeface="Cambria Math" panose="02040503050406030204" pitchFamily="18" charset="0"/>
                                <a:ea typeface="Cambria Math" panose="02040503050406030204" pitchFamily="18" charset="0"/>
                              </a:rPr>
                              <m:t>𝑣</m:t>
                            </m:r>
                          </m:e>
                          <m:sub>
                            <m:r>
                              <a:rPr lang="en-US" altLang="zh-CN" sz="2000" b="0" i="1" dirty="0" smtClean="0">
                                <a:solidFill>
                                  <a:srgbClr val="FF0000"/>
                                </a:solidFill>
                                <a:latin typeface="Cambria Math" panose="02040503050406030204" pitchFamily="18" charset="0"/>
                                <a:ea typeface="Cambria Math" panose="02040503050406030204" pitchFamily="18" charset="0"/>
                              </a:rPr>
                              <m:t>2</m:t>
                            </m:r>
                            <m:r>
                              <a:rPr lang="en-US" altLang="zh-CN" sz="2000" i="1" dirty="0">
                                <a:solidFill>
                                  <a:srgbClr val="FF0000"/>
                                </a:solidFill>
                                <a:latin typeface="Cambria Math" panose="02040503050406030204" pitchFamily="18" charset="0"/>
                                <a:ea typeface="Cambria Math" panose="02040503050406030204" pitchFamily="18" charset="0"/>
                              </a:rPr>
                              <m:t>,</m:t>
                            </m:r>
                            <m:r>
                              <a:rPr lang="en-US" altLang="zh-CN" sz="2000" b="0" i="1" dirty="0" smtClean="0">
                                <a:solidFill>
                                  <a:srgbClr val="FF0000"/>
                                </a:solidFill>
                                <a:latin typeface="Cambria Math" panose="02040503050406030204" pitchFamily="18" charset="0"/>
                                <a:ea typeface="Cambria Math" panose="02040503050406030204" pitchFamily="18" charset="0"/>
                              </a:rPr>
                              <m:t>1</m:t>
                            </m:r>
                            <m:r>
                              <a:rPr lang="en-US" altLang="zh-CN" sz="2000" i="1" dirty="0" smtClean="0">
                                <a:solidFill>
                                  <a:srgbClr val="FF0000"/>
                                </a:solidFill>
                                <a:latin typeface="Cambria Math" panose="02040503050406030204" pitchFamily="18" charset="0"/>
                                <a:ea typeface="Cambria Math" panose="02040503050406030204" pitchFamily="18" charset="0"/>
                              </a:rPr>
                              <m:t> </m:t>
                            </m:r>
                          </m:sub>
                        </m:sSub>
                      </m:e>
                    </m:d>
                    <m:r>
                      <a:rPr lang="en-US" altLang="zh-CN" sz="2000" i="1" dirty="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𝑅</m:t>
                    </m:r>
                    <m:r>
                      <a:rPr lang="en-US" altLang="zh-CN" sz="2000" b="0" i="1" dirty="0" smtClean="0">
                        <a:latin typeface="Cambria Math" panose="02040503050406030204" pitchFamily="18" charset="0"/>
                        <a:ea typeface="Cambria Math" panose="02040503050406030204" pitchFamily="18" charset="0"/>
                      </a:rPr>
                      <m:t>=</m:t>
                    </m:r>
                    <m:sSubSup>
                      <m:sSubSupPr>
                        <m:ctrlPr>
                          <a:rPr lang="en-US" altLang="zh-CN" sz="2000" i="1">
                            <a:latin typeface="Cambria Math" panose="02040503050406030204" pitchFamily="18" charset="0"/>
                            <a:ea typeface="Cambria Math" panose="02040503050406030204" pitchFamily="18" charset="0"/>
                          </a:rPr>
                        </m:ctrlPr>
                      </m:sSubSupPr>
                      <m:e>
                        <m:r>
                          <a:rPr lang="en-US" altLang="zh-CN" sz="2000" i="1">
                            <a:latin typeface="Cambria Math" panose="02040503050406030204" pitchFamily="18" charset="0"/>
                            <a:ea typeface="Cambria Math" panose="02040503050406030204" pitchFamily="18" charset="0"/>
                          </a:rPr>
                          <m:t>𝑟</m:t>
                        </m:r>
                      </m:e>
                      <m:sub>
                        <m:r>
                          <a:rPr lang="zh-CN" altLang="en-US" sz="2000" i="1">
                            <a:latin typeface="Cambria Math" panose="02040503050406030204" pitchFamily="18" charset="0"/>
                            <a:ea typeface="Cambria Math" panose="02040503050406030204" pitchFamily="18" charset="0"/>
                          </a:rPr>
                          <m:t>𝜌</m:t>
                        </m:r>
                      </m:sub>
                      <m:sup>
                        <m:r>
                          <a:rPr lang="en-US" altLang="zh-CN" sz="2000" i="1">
                            <a:latin typeface="Cambria Math" panose="02040503050406030204" pitchFamily="18" charset="0"/>
                            <a:ea typeface="Cambria Math" panose="02040503050406030204" pitchFamily="18" charset="0"/>
                          </a:rPr>
                          <m:t>′</m:t>
                        </m:r>
                      </m:sup>
                    </m:sSubSup>
                  </m:oMath>
                </a14:m>
                <a:endParaRPr lang="en-US" altLang="zh-CN" sz="2000" dirty="0" smtClean="0">
                  <a:latin typeface="宋体" panose="02010600030101010101" pitchFamily="2" charset="-122"/>
                  <a:ea typeface="宋体" panose="02010600030101010101" pitchFamily="2" charset="-122"/>
                </a:endParaRPr>
              </a:p>
              <a:p>
                <a:r>
                  <a:rPr lang="zh-CN" altLang="en-US" sz="2000" dirty="0" smtClean="0">
                    <a:latin typeface="宋体" panose="02010600030101010101" pitchFamily="2" charset="-122"/>
                    <a:ea typeface="宋体" panose="02010600030101010101" pitchFamily="2" charset="-122"/>
                  </a:rPr>
                  <a:t>①</a:t>
                </a:r>
                <a14:m>
                  <m:oMath xmlns:m="http://schemas.openxmlformats.org/officeDocument/2006/math">
                    <m:r>
                      <a:rPr lang="en-US" altLang="zh-CN" sz="2000" i="1" dirty="0" smtClean="0">
                        <a:solidFill>
                          <a:srgbClr val="FF0000"/>
                        </a:solidFill>
                        <a:latin typeface="Cambria Math" panose="02040503050406030204" pitchFamily="18" charset="0"/>
                        <a:ea typeface="宋体" panose="02010600030101010101" pitchFamily="2" charset="-122"/>
                      </a:rPr>
                      <m:t> </m:t>
                    </m:r>
                    <m:r>
                      <a:rPr lang="en-US" altLang="zh-CN" sz="2000" b="0" i="1" dirty="0" smtClean="0">
                        <a:solidFill>
                          <a:srgbClr val="FF0000"/>
                        </a:solidFill>
                        <a:latin typeface="Cambria Math" panose="02040503050406030204" pitchFamily="18" charset="0"/>
                        <a:ea typeface="宋体" panose="02010600030101010101" pitchFamily="2" charset="-122"/>
                      </a:rPr>
                      <m:t>   </m:t>
                    </m:r>
                    <m:d>
                      <m:dPr>
                        <m:ctrlPr>
                          <a:rPr lang="en-US" altLang="zh-CN" sz="2000" i="1" dirty="0">
                            <a:latin typeface="Cambria Math" panose="02040503050406030204" pitchFamily="18" charset="0"/>
                            <a:ea typeface="Cambria Math" panose="02040503050406030204" pitchFamily="18" charset="0"/>
                          </a:rPr>
                        </m:ctrlPr>
                      </m:dPr>
                      <m:e>
                        <m:sSub>
                          <m:sSubPr>
                            <m:ctrlPr>
                              <a:rPr lang="en-US" altLang="zh-CN" sz="2000" i="1" dirty="0">
                                <a:solidFill>
                                  <a:srgbClr val="FF0000"/>
                                </a:solidFill>
                                <a:latin typeface="Cambria Math" panose="02040503050406030204" pitchFamily="18" charset="0"/>
                                <a:ea typeface="Cambria Math" panose="02040503050406030204" pitchFamily="18" charset="0"/>
                              </a:rPr>
                            </m:ctrlPr>
                          </m:sSubPr>
                          <m:e>
                            <m:r>
                              <a:rPr lang="en-US" altLang="zh-CN" sz="2000" i="1" dirty="0">
                                <a:solidFill>
                                  <a:srgbClr val="FF0000"/>
                                </a:solidFill>
                                <a:latin typeface="Cambria Math" panose="02040503050406030204" pitchFamily="18" charset="0"/>
                                <a:ea typeface="Cambria Math" panose="02040503050406030204" pitchFamily="18" charset="0"/>
                              </a:rPr>
                              <m:t>𝑙</m:t>
                            </m:r>
                          </m:e>
                          <m:sub>
                            <m:r>
                              <a:rPr lang="en-US" altLang="zh-CN" sz="2000" b="0" i="1" dirty="0" smtClean="0">
                                <a:solidFill>
                                  <a:srgbClr val="FF0000"/>
                                </a:solidFill>
                                <a:latin typeface="Cambria Math" panose="02040503050406030204" pitchFamily="18" charset="0"/>
                                <a:ea typeface="Cambria Math" panose="02040503050406030204" pitchFamily="18" charset="0"/>
                              </a:rPr>
                              <m:t>0</m:t>
                            </m:r>
                          </m:sub>
                        </m:sSub>
                        <m:r>
                          <a:rPr lang="en-US" altLang="zh-CN" sz="2000" i="1" dirty="0">
                            <a:solidFill>
                              <a:srgbClr val="FF0000"/>
                            </a:solidFill>
                            <a:latin typeface="Cambria Math" panose="02040503050406030204" pitchFamily="18" charset="0"/>
                            <a:ea typeface="Cambria Math" panose="02040503050406030204" pitchFamily="18" charset="0"/>
                          </a:rPr>
                          <m:t>,</m:t>
                        </m:r>
                        <m:sSub>
                          <m:sSubPr>
                            <m:ctrlPr>
                              <a:rPr lang="en-US" altLang="zh-CN" sz="2000" i="1" dirty="0">
                                <a:solidFill>
                                  <a:srgbClr val="FF0000"/>
                                </a:solidFill>
                                <a:latin typeface="Cambria Math" panose="02040503050406030204" pitchFamily="18" charset="0"/>
                                <a:ea typeface="Cambria Math" panose="02040503050406030204" pitchFamily="18" charset="0"/>
                              </a:rPr>
                            </m:ctrlPr>
                          </m:sSubPr>
                          <m:e>
                            <m:r>
                              <a:rPr lang="en-US" altLang="zh-CN" sz="2000" i="1" dirty="0">
                                <a:solidFill>
                                  <a:srgbClr val="FF0000"/>
                                </a:solidFill>
                                <a:latin typeface="Cambria Math" panose="02040503050406030204" pitchFamily="18" charset="0"/>
                                <a:ea typeface="Cambria Math" panose="02040503050406030204" pitchFamily="18" charset="0"/>
                              </a:rPr>
                              <m:t>𝑙</m:t>
                            </m:r>
                          </m:e>
                          <m:sub>
                            <m:r>
                              <a:rPr lang="en-US" altLang="zh-CN" sz="2000" b="0" i="1" dirty="0" smtClean="0">
                                <a:solidFill>
                                  <a:srgbClr val="FF0000"/>
                                </a:solidFill>
                                <a:latin typeface="Cambria Math" panose="02040503050406030204" pitchFamily="18" charset="0"/>
                                <a:ea typeface="Cambria Math" panose="02040503050406030204" pitchFamily="18" charset="0"/>
                              </a:rPr>
                              <m:t>1</m:t>
                            </m:r>
                          </m:sub>
                        </m:sSub>
                      </m:e>
                    </m:d>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𝐶h</m:t>
                    </m:r>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𝑙</m:t>
                    </m:r>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𝑟</m:t>
                    </m:r>
                    <m:r>
                      <a:rPr lang="en-US" altLang="zh-CN" sz="2000" i="1" dirty="0">
                        <a:latin typeface="Cambria Math" panose="02040503050406030204" pitchFamily="18" charset="0"/>
                        <a:ea typeface="Cambria Math" panose="02040503050406030204" pitchFamily="18" charset="0"/>
                      </a:rPr>
                      <m:t>);</m:t>
                    </m:r>
                    <m:r>
                      <a:rPr lang="en-US" altLang="zh-CN" sz="2000" dirty="0">
                        <a:latin typeface="Cambria Math" panose="02040503050406030204" pitchFamily="18" charset="0"/>
                        <a:ea typeface="Cambria Math" panose="02040503050406030204" pitchFamily="18" charset="0"/>
                      </a:rPr>
                      <m:t>   </m:t>
                    </m:r>
                    <m:r>
                      <a:rPr lang="en-US" altLang="zh-CN" sz="2000" i="1" dirty="0">
                        <a:solidFill>
                          <a:srgbClr val="FF0000"/>
                        </a:solidFill>
                        <a:latin typeface="Cambria Math" panose="02040503050406030204" pitchFamily="18" charset="0"/>
                        <a:ea typeface="宋体" panose="02010600030101010101" pitchFamily="2" charset="-122"/>
                      </a:rPr>
                      <m:t>𝑙</m:t>
                    </m:r>
                    <m:r>
                      <a:rPr lang="en-US" altLang="zh-CN" sz="2000" i="1" dirty="0">
                        <a:latin typeface="Cambria Math" panose="02040503050406030204" pitchFamily="18" charset="0"/>
                        <a:ea typeface="Cambria Math" panose="02040503050406030204" pitchFamily="18" charset="0"/>
                      </a:rPr>
                      <m:t>∈</m:t>
                    </m:r>
                    <m:sSup>
                      <m:sSupPr>
                        <m:ctrlPr>
                          <a:rPr lang="en-US" altLang="zh-CN" sz="2000" i="1" dirty="0">
                            <a:latin typeface="Cambria Math" panose="02040503050406030204" pitchFamily="18" charset="0"/>
                            <a:ea typeface="Cambria Math" panose="02040503050406030204" pitchFamily="18" charset="0"/>
                          </a:rPr>
                        </m:ctrlPr>
                      </m:sSupPr>
                      <m:e>
                        <m:d>
                          <m:dPr>
                            <m:begChr m:val="{"/>
                            <m:endChr m:val="}"/>
                            <m:ctrlPr>
                              <a:rPr lang="en-US" altLang="zh-CN" sz="2000" i="1" dirty="0">
                                <a:latin typeface="Cambria Math" panose="02040503050406030204" pitchFamily="18" charset="0"/>
                                <a:ea typeface="Cambria Math" panose="02040503050406030204" pitchFamily="18" charset="0"/>
                              </a:rPr>
                            </m:ctrlPr>
                          </m:dPr>
                          <m:e>
                            <m:r>
                              <a:rPr lang="en-US" altLang="zh-CN" sz="2000" i="1" dirty="0">
                                <a:latin typeface="Cambria Math" panose="02040503050406030204" pitchFamily="18" charset="0"/>
                                <a:ea typeface="Cambria Math" panose="02040503050406030204" pitchFamily="18" charset="0"/>
                              </a:rPr>
                              <m:t>0,1</m:t>
                            </m:r>
                          </m:e>
                        </m:d>
                      </m:e>
                      <m:sup>
                        <m:r>
                          <a:rPr lang="en-US" altLang="zh-CN" sz="2000" i="1" dirty="0">
                            <a:latin typeface="Cambria Math" panose="02040503050406030204" pitchFamily="18" charset="0"/>
                            <a:ea typeface="Cambria Math" panose="02040503050406030204" pitchFamily="18" charset="0"/>
                          </a:rPr>
                          <m:t>2</m:t>
                        </m:r>
                        <m:r>
                          <a:rPr lang="en-US" altLang="zh-CN" sz="2000" i="1" dirty="0">
                            <a:latin typeface="Cambria Math" panose="02040503050406030204" pitchFamily="18" charset="0"/>
                            <a:ea typeface="Cambria Math" panose="02040503050406030204" pitchFamily="18" charset="0"/>
                          </a:rPr>
                          <m:t>𝑙𝑒𝑛</m:t>
                        </m:r>
                      </m:sup>
                    </m:sSup>
                    <m:r>
                      <a:rPr lang="en-US" altLang="zh-CN" sz="2000" i="1" dirty="0">
                        <a:latin typeface="Cambria Math" panose="02040503050406030204" pitchFamily="18" charset="0"/>
                        <a:ea typeface="Cambria Math" panose="02040503050406030204" pitchFamily="18" charset="0"/>
                      </a:rPr>
                      <m:t>;</m:t>
                    </m:r>
                  </m:oMath>
                </a14:m>
                <a:endParaRPr lang="en-US" altLang="zh-CN" sz="2000" dirty="0" smtClean="0">
                  <a:latin typeface="宋体" panose="02010600030101010101" pitchFamily="2" charset="-122"/>
                  <a:ea typeface="宋体" panose="02010600030101010101" pitchFamily="2" charset="-122"/>
                </a:endParaRPr>
              </a:p>
              <a:p>
                <a:pPr marL="0" indent="0">
                  <a:buNone/>
                </a:pPr>
                <a:r>
                  <a:rPr lang="zh-CN" altLang="zh-CN" sz="2000" dirty="0" smtClean="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 </a:t>
                </a:r>
                <a:r>
                  <a:rPr lang="en-US" altLang="zh-CN" sz="2000" dirty="0" smtClean="0">
                    <a:latin typeface="宋体" panose="02010600030101010101" pitchFamily="2" charset="-122"/>
                    <a:ea typeface="宋体" panose="02010600030101010101" pitchFamily="2" charset="-122"/>
                  </a:rPr>
                  <a:t>②  </a:t>
                </a:r>
                <a14:m>
                  <m:oMath xmlns:m="http://schemas.openxmlformats.org/officeDocument/2006/math">
                    <m:r>
                      <a:rPr lang="en-US" altLang="zh-CN" sz="2000" b="0" i="1" smtClean="0">
                        <a:latin typeface="Cambria Math" panose="02040503050406030204" pitchFamily="18" charset="0"/>
                        <a:ea typeface="宋体" panose="02010600030101010101" pitchFamily="2" charset="-122"/>
                      </a:rPr>
                      <m:t>𝐼𝑓</m:t>
                    </m:r>
                    <m:d>
                      <m:dPr>
                        <m:begChr m:val="⌊"/>
                        <m:endChr m:val="⌋"/>
                        <m:ctrlPr>
                          <a:rPr lang="en-US" altLang="zh-CN" sz="2000" b="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0/</m:t>
                        </m:r>
                        <m:sSup>
                          <m:sSupPr>
                            <m:ctrlPr>
                              <a:rPr lang="en-US" altLang="zh-CN" sz="2000" b="0" i="1" smtClean="0">
                                <a:latin typeface="Cambria Math" panose="02040503050406030204" pitchFamily="18" charset="0"/>
                                <a:ea typeface="宋体" panose="02010600030101010101" pitchFamily="2" charset="-122"/>
                              </a:rPr>
                            </m:ctrlPr>
                          </m:sSupPr>
                          <m:e>
                            <m:r>
                              <a:rPr lang="en-US" altLang="zh-CN" sz="2000" b="0" i="1" smtClean="0">
                                <a:latin typeface="Cambria Math" panose="02040503050406030204" pitchFamily="18" charset="0"/>
                                <a:ea typeface="宋体" panose="02010600030101010101" pitchFamily="2" charset="-122"/>
                              </a:rPr>
                              <m:t>2</m:t>
                            </m:r>
                          </m:e>
                          <m:sup>
                            <m:r>
                              <a:rPr lang="en-US" altLang="zh-CN" sz="2000" b="0" i="1" smtClean="0">
                                <a:latin typeface="Cambria Math" panose="02040503050406030204" pitchFamily="18" charset="0"/>
                                <a:ea typeface="宋体" panose="02010600030101010101" pitchFamily="2" charset="-122"/>
                              </a:rPr>
                              <m:t>1</m:t>
                            </m:r>
                          </m:sup>
                        </m:sSup>
                      </m:e>
                    </m:d>
                    <m:r>
                      <a:rPr lang="en-US" altLang="zh-CN" sz="2000" b="0" i="1" smtClean="0">
                        <a:latin typeface="Cambria Math" panose="02040503050406030204" pitchFamily="18" charset="0"/>
                        <a:ea typeface="Cambria Math" panose="02040503050406030204" pitchFamily="18" charset="0"/>
                      </a:rPr>
                      <m:t>≡0 </m:t>
                    </m:r>
                    <m:r>
                      <a:rPr lang="en-US" altLang="zh-CN" sz="2000" b="0" i="1" smtClean="0">
                        <a:latin typeface="Cambria Math" panose="02040503050406030204" pitchFamily="18" charset="0"/>
                        <a:ea typeface="Cambria Math" panose="02040503050406030204" pitchFamily="18" charset="0"/>
                      </a:rPr>
                      <m:t>𝑚𝑜𝑑</m:t>
                    </m:r>
                    <m:r>
                      <a:rPr lang="en-US" altLang="zh-CN" sz="2000" b="0" i="1" smtClean="0">
                        <a:latin typeface="Cambria Math" panose="02040503050406030204" pitchFamily="18" charset="0"/>
                        <a:ea typeface="Cambria Math" panose="02040503050406030204" pitchFamily="18" charset="0"/>
                      </a:rPr>
                      <m:t> 2 ;</m:t>
                    </m:r>
                  </m:oMath>
                </a14:m>
                <a:endParaRPr lang="en-US" altLang="zh-CN" sz="2000" dirty="0" smtClean="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en-US" altLang="zh-CN" sz="2000" dirty="0" smtClean="0">
                    <a:latin typeface="宋体" panose="02010600030101010101" pitchFamily="2" charset="-122"/>
                    <a:ea typeface="宋体" panose="02010600030101010101" pitchFamily="2" charset="-122"/>
                  </a:rPr>
                  <a:t>         </a:t>
                </a:r>
                <a14:m>
                  <m:oMath xmlns:m="http://schemas.openxmlformats.org/officeDocument/2006/math">
                    <m:r>
                      <a:rPr lang="en-US" altLang="zh-CN" sz="2000" b="0" i="1" smtClean="0">
                        <a:latin typeface="Cambria Math" panose="02040503050406030204" pitchFamily="18" charset="0"/>
                        <a:ea typeface="宋体" panose="02010600030101010101" pitchFamily="2" charset="-122"/>
                      </a:rPr>
                      <m:t>𝑥</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𝑙</m:t>
                        </m:r>
                      </m:e>
                      <m:sub>
                        <m:r>
                          <a:rPr lang="en-US" altLang="zh-CN" sz="2000" b="0" i="1" smtClean="0">
                            <a:latin typeface="Cambria Math" panose="02040503050406030204" pitchFamily="18" charset="0"/>
                            <a:ea typeface="Cambria Math" panose="02040503050406030204" pitchFamily="18" charset="0"/>
                          </a:rPr>
                          <m:t>0</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𝑙</m:t>
                        </m:r>
                      </m:e>
                      <m:sub>
                        <m:r>
                          <a:rPr lang="en-US" altLang="zh-CN" sz="2000" b="0" i="1" smtClean="0">
                            <a:latin typeface="Cambria Math" panose="02040503050406030204" pitchFamily="18" charset="0"/>
                            <a:ea typeface="Cambria Math" panose="02040503050406030204" pitchFamily="18" charset="0"/>
                          </a:rPr>
                          <m:t>1</m:t>
                        </m:r>
                      </m:sub>
                    </m:sSub>
                    <m:r>
                      <a:rPr lang="en-US" altLang="zh-CN" sz="2000" b="0" i="1" smtClean="0">
                        <a:latin typeface="Cambria Math" panose="02040503050406030204" pitchFamily="18" charset="0"/>
                        <a:ea typeface="Cambria Math" panose="02040503050406030204" pitchFamily="18" charset="0"/>
                      </a:rPr>
                      <m:t> ;  </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𝑣</m:t>
                        </m:r>
                      </m:e>
                      <m:sub>
                        <m:r>
                          <a:rPr lang="en-US" altLang="zh-CN" sz="2000" b="0" i="1" smtClean="0">
                            <a:latin typeface="Cambria Math" panose="02040503050406030204" pitchFamily="18" charset="0"/>
                            <a:ea typeface="Cambria Math" panose="02040503050406030204" pitchFamily="18" charset="0"/>
                          </a:rPr>
                          <m:t>1,0</m:t>
                        </m:r>
                      </m:sub>
                    </m:sSub>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𝐻</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𝑥</m:t>
                    </m:r>
                    <m:r>
                      <a:rPr lang="en-US" altLang="zh-CN" sz="2000" b="0" i="1" smtClean="0">
                        <a:latin typeface="Cambria Math" panose="02040503050406030204" pitchFamily="18" charset="0"/>
                        <a:ea typeface="Cambria Math" panose="02040503050406030204" pitchFamily="18" charset="0"/>
                      </a:rPr>
                      <m:t>)</m:t>
                    </m:r>
                  </m:oMath>
                </a14:m>
                <a:endParaRPr lang="en-US" altLang="zh-CN" sz="2000" dirty="0" smtClean="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en-US" altLang="zh-CN" sz="2000" dirty="0" smtClean="0">
                    <a:latin typeface="宋体" panose="02010600030101010101" pitchFamily="2" charset="-122"/>
                    <a:ea typeface="宋体" panose="02010600030101010101" pitchFamily="2" charset="-122"/>
                  </a:rPr>
                  <a:t>     </a:t>
                </a:r>
                <a14:m>
                  <m:oMath xmlns:m="http://schemas.openxmlformats.org/officeDocument/2006/math">
                    <m:r>
                      <a:rPr lang="en-US" altLang="zh-CN" sz="2000" i="1">
                        <a:latin typeface="Cambria Math" panose="02040503050406030204" pitchFamily="18" charset="0"/>
                        <a:ea typeface="宋体" panose="02010600030101010101" pitchFamily="2" charset="-122"/>
                      </a:rPr>
                      <m:t>𝐼𝑓</m:t>
                    </m:r>
                    <m:d>
                      <m:dPr>
                        <m:begChr m:val="⌊"/>
                        <m:endChr m:val="⌋"/>
                        <m:ctrlPr>
                          <a:rPr lang="en-US" altLang="zh-CN" sz="2000" i="1">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0</m:t>
                        </m:r>
                        <m:r>
                          <a:rPr lang="en-US" altLang="zh-CN" sz="2000" i="1">
                            <a:latin typeface="Cambria Math" panose="02040503050406030204" pitchFamily="18" charset="0"/>
                            <a:ea typeface="宋体" panose="02010600030101010101" pitchFamily="2" charset="-122"/>
                          </a:rPr>
                          <m:t>/</m:t>
                        </m:r>
                        <m:sSup>
                          <m:sSupPr>
                            <m:ctrlPr>
                              <a:rPr lang="en-US" altLang="zh-CN" sz="2000" i="1">
                                <a:latin typeface="Cambria Math" panose="02040503050406030204" pitchFamily="18" charset="0"/>
                                <a:ea typeface="宋体" panose="02010600030101010101" pitchFamily="2" charset="-122"/>
                              </a:rPr>
                            </m:ctrlPr>
                          </m:sSupPr>
                          <m:e>
                            <m:r>
                              <a:rPr lang="en-US" altLang="zh-CN" sz="2000" i="1">
                                <a:latin typeface="Cambria Math" panose="02040503050406030204" pitchFamily="18" charset="0"/>
                                <a:ea typeface="宋体" panose="02010600030101010101" pitchFamily="2" charset="-122"/>
                              </a:rPr>
                              <m:t>2</m:t>
                            </m:r>
                          </m:e>
                          <m:sup>
                            <m:r>
                              <a:rPr lang="en-US" altLang="zh-CN" sz="2000" b="0" i="1" smtClean="0">
                                <a:latin typeface="Cambria Math" panose="02040503050406030204" pitchFamily="18" charset="0"/>
                                <a:ea typeface="宋体" panose="02010600030101010101" pitchFamily="2" charset="-122"/>
                              </a:rPr>
                              <m:t>2</m:t>
                            </m:r>
                          </m:sup>
                        </m:sSup>
                      </m:e>
                    </m:d>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0</m:t>
                    </m:r>
                    <m:r>
                      <a:rPr lang="en-US" altLang="zh-CN" sz="2000" i="1">
                        <a:latin typeface="Cambria Math" panose="02040503050406030204" pitchFamily="18" charset="0"/>
                        <a:ea typeface="Cambria Math" panose="02040503050406030204" pitchFamily="18" charset="0"/>
                      </a:rPr>
                      <m:t> </m:t>
                    </m:r>
                    <m:r>
                      <a:rPr lang="en-US" altLang="zh-CN" sz="2000" i="1">
                        <a:latin typeface="Cambria Math" panose="02040503050406030204" pitchFamily="18" charset="0"/>
                        <a:ea typeface="Cambria Math" panose="02040503050406030204" pitchFamily="18" charset="0"/>
                      </a:rPr>
                      <m:t>𝑚𝑜𝑑</m:t>
                    </m:r>
                    <m:r>
                      <a:rPr lang="en-US" altLang="zh-CN" sz="2000" i="1">
                        <a:latin typeface="Cambria Math" panose="02040503050406030204" pitchFamily="18" charset="0"/>
                        <a:ea typeface="Cambria Math" panose="02040503050406030204" pitchFamily="18" charset="0"/>
                      </a:rPr>
                      <m:t> 2 ;</m:t>
                    </m:r>
                  </m:oMath>
                </a14:m>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14:m>
                  <m:oMath xmlns:m="http://schemas.openxmlformats.org/officeDocument/2006/math">
                    <m:r>
                      <a:rPr lang="en-US" altLang="zh-CN" sz="2000" i="1">
                        <a:latin typeface="Cambria Math" panose="02040503050406030204" pitchFamily="18" charset="0"/>
                        <a:ea typeface="宋体" panose="02010600030101010101" pitchFamily="2" charset="-122"/>
                      </a:rPr>
                      <m:t>𝑥</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𝑣</m:t>
                        </m:r>
                      </m:e>
                      <m:sub>
                        <m:r>
                          <a:rPr lang="en-US" altLang="zh-CN" sz="2000" b="0" i="1" smtClean="0">
                            <a:latin typeface="Cambria Math" panose="02040503050406030204" pitchFamily="18" charset="0"/>
                            <a:ea typeface="Cambria Math" panose="02040503050406030204" pitchFamily="18" charset="0"/>
                          </a:rPr>
                          <m:t>1,</m:t>
                        </m:r>
                        <m:r>
                          <a:rPr lang="en-US" altLang="zh-CN" sz="2000" i="1">
                            <a:latin typeface="Cambria Math" panose="02040503050406030204" pitchFamily="18" charset="0"/>
                            <a:ea typeface="Cambria Math" panose="02040503050406030204" pitchFamily="18" charset="0"/>
                          </a:rPr>
                          <m:t>0</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𝑣</m:t>
                        </m:r>
                      </m:e>
                      <m:sub>
                        <m:r>
                          <a:rPr lang="en-US" altLang="zh-CN" sz="2000" b="0" i="1" smtClean="0">
                            <a:latin typeface="Cambria Math" panose="02040503050406030204" pitchFamily="18" charset="0"/>
                            <a:ea typeface="Cambria Math" panose="02040503050406030204" pitchFamily="18" charset="0"/>
                          </a:rPr>
                          <m:t>1,1</m:t>
                        </m:r>
                      </m:sub>
                    </m:sSub>
                    <m:r>
                      <a:rPr lang="en-US" altLang="zh-CN" sz="2000" i="1">
                        <a:latin typeface="Cambria Math" panose="02040503050406030204" pitchFamily="18" charset="0"/>
                        <a:ea typeface="Cambria Math" panose="02040503050406030204" pitchFamily="18" charset="0"/>
                      </a:rPr>
                      <m:t> ;  </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𝑣</m:t>
                        </m:r>
                      </m:e>
                      <m:sub>
                        <m:r>
                          <a:rPr lang="en-US" altLang="zh-CN" sz="2000" b="0" i="1" smtClean="0">
                            <a:latin typeface="Cambria Math" panose="02040503050406030204" pitchFamily="18" charset="0"/>
                            <a:ea typeface="Cambria Math" panose="02040503050406030204" pitchFamily="18" charset="0"/>
                          </a:rPr>
                          <m:t>2</m:t>
                        </m:r>
                        <m:r>
                          <a:rPr lang="en-US" altLang="zh-CN" sz="2000" i="1">
                            <a:latin typeface="Cambria Math" panose="02040503050406030204" pitchFamily="18" charset="0"/>
                            <a:ea typeface="Cambria Math" panose="02040503050406030204" pitchFamily="18" charset="0"/>
                          </a:rPr>
                          <m:t>,0</m:t>
                        </m:r>
                      </m:sub>
                    </m:sSub>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𝐻</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𝑥</m:t>
                    </m:r>
                    <m:r>
                      <a:rPr lang="en-US" altLang="zh-CN" sz="2000" i="1">
                        <a:latin typeface="Cambria Math" panose="02040503050406030204" pitchFamily="18" charset="0"/>
                        <a:ea typeface="Cambria Math" panose="02040503050406030204" pitchFamily="18" charset="0"/>
                      </a:rPr>
                      <m:t>)</m:t>
                    </m:r>
                  </m:oMath>
                </a14:m>
                <a:endParaRPr lang="en-US" altLang="zh-CN" sz="2000" b="0" dirty="0" smtClean="0">
                  <a:latin typeface="宋体" panose="02010600030101010101" pitchFamily="2" charset="-122"/>
                  <a:ea typeface="宋体" panose="02010600030101010101" pitchFamily="2" charset="-122"/>
                </a:endParaRPr>
              </a:p>
              <a:p>
                <a:pPr marL="0" indent="0">
                  <a:buNone/>
                </a:pPr>
                <a:r>
                  <a:rPr lang="en-US" altLang="zh-CN" sz="2000" dirty="0" smtClean="0">
                    <a:solidFill>
                      <a:schemeClr val="tx1"/>
                    </a:solidFill>
                    <a:latin typeface="宋体" panose="02010600030101010101" pitchFamily="2" charset="-122"/>
                    <a:ea typeface="宋体" panose="02010600030101010101" pitchFamily="2" charset="-122"/>
                  </a:rPr>
                  <a:t>• ④ </a:t>
                </a:r>
                <a14:m>
                  <m:oMath xmlns:m="http://schemas.openxmlformats.org/officeDocument/2006/math">
                    <m:acc>
                      <m:accPr>
                        <m:chr m:val="̂"/>
                        <m:ctrlPr>
                          <a:rPr lang="en-US" altLang="zh-CN" sz="2000" i="1" smtClean="0">
                            <a:solidFill>
                              <a:schemeClr val="tx1"/>
                            </a:solidFill>
                            <a:latin typeface="Cambria Math" panose="02040503050406030204" pitchFamily="18" charset="0"/>
                            <a:ea typeface="宋体" panose="02010600030101010101" pitchFamily="2" charset="-122"/>
                          </a:rPr>
                        </m:ctrlPr>
                      </m:accPr>
                      <m:e>
                        <m:r>
                          <a:rPr lang="zh-CN" altLang="en-US" sz="2000" i="1" smtClean="0">
                            <a:solidFill>
                              <a:schemeClr val="tx1"/>
                            </a:solidFill>
                            <a:latin typeface="Cambria Math" panose="02040503050406030204" pitchFamily="18" charset="0"/>
                            <a:ea typeface="宋体" panose="02010600030101010101" pitchFamily="2" charset="-122"/>
                          </a:rPr>
                          <m:t>𝜌</m:t>
                        </m:r>
                      </m:e>
                    </m:acc>
                    <m:r>
                      <a:rPr lang="en-US" altLang="zh-CN" sz="2000" i="1" smtClean="0">
                        <a:solidFill>
                          <a:schemeClr val="tx1"/>
                        </a:solidFill>
                        <a:latin typeface="Cambria Math" panose="02040503050406030204" pitchFamily="18" charset="0"/>
                        <a:ea typeface="Cambria Math" panose="02040503050406030204" pitchFamily="18" charset="0"/>
                      </a:rPr>
                      <m:t>←</m:t>
                    </m:r>
                    <m:r>
                      <a:rPr lang="en-US" altLang="zh-CN" sz="2000" b="0" i="1" smtClean="0">
                        <a:solidFill>
                          <a:schemeClr val="tx1"/>
                        </a:solidFill>
                        <a:latin typeface="Cambria Math" panose="02040503050406030204" pitchFamily="18" charset="0"/>
                        <a:ea typeface="Cambria Math" panose="02040503050406030204" pitchFamily="18" charset="0"/>
                      </a:rPr>
                      <m:t>𝐶h</m:t>
                    </m:r>
                    <m:r>
                      <a:rPr lang="en-US" altLang="zh-CN" sz="2000" b="0" i="1" smtClean="0">
                        <a:solidFill>
                          <a:schemeClr val="tx1"/>
                        </a:solidFill>
                        <a:latin typeface="Cambria Math" panose="02040503050406030204" pitchFamily="18" charset="0"/>
                        <a:ea typeface="Cambria Math" panose="02040503050406030204" pitchFamily="18" charset="0"/>
                      </a:rPr>
                      <m:t>(</m:t>
                    </m:r>
                    <m:sSub>
                      <m:sSubPr>
                        <m:ctrlPr>
                          <a:rPr lang="en-US" altLang="zh-CN" sz="2000" b="0" i="1" smtClean="0">
                            <a:solidFill>
                              <a:schemeClr val="tx1"/>
                            </a:solidFill>
                            <a:latin typeface="Cambria Math" panose="02040503050406030204" pitchFamily="18" charset="0"/>
                            <a:ea typeface="Cambria Math" panose="02040503050406030204" pitchFamily="18" charset="0"/>
                          </a:rPr>
                        </m:ctrlPr>
                      </m:sSubPr>
                      <m:e>
                        <m:r>
                          <a:rPr lang="en-US" altLang="zh-CN" sz="2000" b="0" i="1" smtClean="0">
                            <a:solidFill>
                              <a:schemeClr val="tx1"/>
                            </a:solidFill>
                            <a:latin typeface="Cambria Math" panose="02040503050406030204" pitchFamily="18" charset="0"/>
                            <a:ea typeface="Cambria Math" panose="02040503050406030204" pitchFamily="18" charset="0"/>
                          </a:rPr>
                          <m:t>𝑣</m:t>
                        </m:r>
                      </m:e>
                      <m:sub>
                        <m:r>
                          <a:rPr lang="en-US" altLang="zh-CN" sz="2000" b="0" i="1" smtClean="0">
                            <a:solidFill>
                              <a:schemeClr val="tx1"/>
                            </a:solidFill>
                            <a:latin typeface="Cambria Math" panose="02040503050406030204" pitchFamily="18" charset="0"/>
                            <a:ea typeface="Cambria Math" panose="02040503050406030204" pitchFamily="18" charset="0"/>
                          </a:rPr>
                          <m:t>2,0</m:t>
                        </m:r>
                      </m:sub>
                    </m:sSub>
                    <m:r>
                      <a:rPr lang="en-US" altLang="zh-CN" sz="2000" b="0" i="1" smtClean="0">
                        <a:solidFill>
                          <a:schemeClr val="tx1"/>
                        </a:solidFill>
                        <a:latin typeface="Cambria Math" panose="02040503050406030204" pitchFamily="18" charset="0"/>
                        <a:ea typeface="Cambria Math" panose="02040503050406030204" pitchFamily="18" charset="0"/>
                      </a:rPr>
                      <m:t>||</m:t>
                    </m:r>
                    <m:sSub>
                      <m:sSubPr>
                        <m:ctrlPr>
                          <a:rPr lang="en-US" altLang="zh-CN" sz="2000" b="0" i="1" smtClean="0">
                            <a:solidFill>
                              <a:schemeClr val="tx1"/>
                            </a:solidFill>
                            <a:latin typeface="Cambria Math" panose="02040503050406030204" pitchFamily="18" charset="0"/>
                            <a:ea typeface="Cambria Math" panose="02040503050406030204" pitchFamily="18" charset="0"/>
                          </a:rPr>
                        </m:ctrlPr>
                      </m:sSubPr>
                      <m:e>
                        <m:r>
                          <a:rPr lang="en-US" altLang="zh-CN" sz="2000" b="0" i="1" smtClean="0">
                            <a:solidFill>
                              <a:schemeClr val="tx1"/>
                            </a:solidFill>
                            <a:latin typeface="Cambria Math" panose="02040503050406030204" pitchFamily="18" charset="0"/>
                            <a:ea typeface="Cambria Math" panose="02040503050406030204" pitchFamily="18" charset="0"/>
                          </a:rPr>
                          <m:t>𝑣</m:t>
                        </m:r>
                      </m:e>
                      <m:sub>
                        <m:r>
                          <a:rPr lang="en-US" altLang="zh-CN" sz="2000" b="0" i="1" smtClean="0">
                            <a:solidFill>
                              <a:schemeClr val="tx1"/>
                            </a:solidFill>
                            <a:latin typeface="Cambria Math" panose="02040503050406030204" pitchFamily="18" charset="0"/>
                            <a:ea typeface="Cambria Math" panose="02040503050406030204" pitchFamily="18" charset="0"/>
                          </a:rPr>
                          <m:t>2,1</m:t>
                        </m:r>
                      </m:sub>
                    </m:sSub>
                    <m:r>
                      <a:rPr lang="en-US" altLang="zh-CN" sz="2000" b="0" i="1" smtClean="0">
                        <a:solidFill>
                          <a:schemeClr val="tx1"/>
                        </a:solidFill>
                        <a:latin typeface="Cambria Math" panose="02040503050406030204" pitchFamily="18" charset="0"/>
                        <a:ea typeface="Cambria Math" panose="02040503050406030204" pitchFamily="18" charset="0"/>
                      </a:rPr>
                      <m:t>;</m:t>
                    </m:r>
                    <m:sSubSup>
                      <m:sSubSupPr>
                        <m:ctrlPr>
                          <a:rPr lang="en-US" altLang="zh-CN" sz="2000" b="0" i="1" smtClean="0">
                            <a:solidFill>
                              <a:schemeClr val="tx1"/>
                            </a:solidFill>
                            <a:latin typeface="Cambria Math" panose="02040503050406030204" pitchFamily="18" charset="0"/>
                            <a:ea typeface="Cambria Math" panose="02040503050406030204" pitchFamily="18" charset="0"/>
                          </a:rPr>
                        </m:ctrlPr>
                      </m:sSubSupPr>
                      <m:e>
                        <m:r>
                          <a:rPr lang="en-US" altLang="zh-CN" sz="2000" i="1">
                            <a:latin typeface="Cambria Math" panose="02040503050406030204" pitchFamily="18" charset="0"/>
                            <a:ea typeface="Cambria Math" panose="02040503050406030204" pitchFamily="18" charset="0"/>
                          </a:rPr>
                          <m:t>𝑟</m:t>
                        </m:r>
                      </m:e>
                      <m:sub>
                        <m:r>
                          <a:rPr lang="zh-CN" altLang="en-US" sz="2000" i="1">
                            <a:latin typeface="Cambria Math" panose="02040503050406030204" pitchFamily="18" charset="0"/>
                            <a:ea typeface="Cambria Math" panose="02040503050406030204" pitchFamily="18" charset="0"/>
                          </a:rPr>
                          <m:t>𝜌</m:t>
                        </m:r>
                      </m:sub>
                      <m:sup>
                        <m:r>
                          <a:rPr lang="en-US" altLang="zh-CN" sz="2000" b="0" i="1" smtClean="0">
                            <a:solidFill>
                              <a:schemeClr val="tx1"/>
                            </a:solidFill>
                            <a:latin typeface="Cambria Math" panose="02040503050406030204" pitchFamily="18" charset="0"/>
                            <a:ea typeface="Cambria Math" panose="02040503050406030204" pitchFamily="18" charset="0"/>
                          </a:rPr>
                          <m:t>′</m:t>
                        </m:r>
                      </m:sup>
                    </m:sSubSup>
                    <m:r>
                      <a:rPr lang="en-US" altLang="zh-CN" sz="2000" b="0" i="1" smtClean="0">
                        <a:solidFill>
                          <a:schemeClr val="tx1"/>
                        </a:solidFill>
                        <a:latin typeface="Cambria Math" panose="02040503050406030204" pitchFamily="18" charset="0"/>
                        <a:ea typeface="Cambria Math" panose="02040503050406030204" pitchFamily="18" charset="0"/>
                      </a:rPr>
                      <m:t>)</m:t>
                    </m:r>
                  </m:oMath>
                </a14:m>
                <a:endParaRPr lang="en-US" altLang="zh-CN" sz="2000" dirty="0" smtClean="0">
                  <a:solidFill>
                    <a:schemeClr val="tx1"/>
                  </a:solidFill>
                  <a:latin typeface="宋体" panose="02010600030101010101" pitchFamily="2" charset="-122"/>
                  <a:ea typeface="宋体" panose="02010600030101010101" pitchFamily="2" charset="-122"/>
                </a:endParaRPr>
              </a:p>
              <a:p>
                <a:pPr marL="0" indent="0">
                  <a:buNone/>
                </a:pPr>
                <a:r>
                  <a:rPr lang="en-US" altLang="zh-CN" sz="2000" dirty="0" smtClean="0">
                    <a:ea typeface="Cambria Math" panose="02040503050406030204" pitchFamily="18" charset="0"/>
                  </a:rPr>
                  <a:t>•  </a:t>
                </a:r>
                <a:r>
                  <a:rPr lang="en-US" altLang="zh-CN" sz="2000" dirty="0" smtClean="0">
                    <a:latin typeface="宋体" panose="02010600030101010101" pitchFamily="2" charset="-122"/>
                    <a:ea typeface="宋体" panose="02010600030101010101" pitchFamily="2" charset="-122"/>
                  </a:rPr>
                  <a:t>⑤ </a:t>
                </a:r>
                <a14:m>
                  <m:oMath xmlns:m="http://schemas.openxmlformats.org/officeDocument/2006/math">
                    <m:acc>
                      <m:accPr>
                        <m:chr m:val="̂"/>
                        <m:ctrlPr>
                          <a:rPr lang="en-US" altLang="zh-CN" sz="2000" i="1" smtClean="0">
                            <a:latin typeface="Cambria Math" panose="02040503050406030204" pitchFamily="18" charset="0"/>
                            <a:ea typeface="宋体" panose="02010600030101010101" pitchFamily="2" charset="-122"/>
                          </a:rPr>
                        </m:ctrlPr>
                      </m:accPr>
                      <m:e>
                        <m:r>
                          <a:rPr lang="zh-CN" altLang="en-US" sz="2000" i="1" smtClean="0">
                            <a:latin typeface="Cambria Math" panose="02040503050406030204" pitchFamily="18" charset="0"/>
                            <a:ea typeface="宋体" panose="02010600030101010101" pitchFamily="2" charset="-122"/>
                          </a:rPr>
                          <m:t>𝜌</m:t>
                        </m:r>
                      </m:e>
                    </m:acc>
                    <m:r>
                      <a:rPr lang="en-US" altLang="zh-CN" sz="2000" b="0" i="1" smtClean="0">
                        <a:latin typeface="Cambria Math" panose="02040503050406030204" pitchFamily="18" charset="0"/>
                        <a:ea typeface="宋体" panose="02010600030101010101" pitchFamily="2" charset="-122"/>
                      </a:rPr>
                      <m:t>=</m:t>
                    </m:r>
                    <m:r>
                      <a:rPr lang="zh-CN" altLang="en-US" sz="2000" b="0" i="1" smtClean="0">
                        <a:latin typeface="Cambria Math" panose="02040503050406030204" pitchFamily="18" charset="0"/>
                        <a:ea typeface="宋体" panose="02010600030101010101" pitchFamily="2" charset="-122"/>
                      </a:rPr>
                      <m:t>𝜌</m:t>
                    </m:r>
                  </m:oMath>
                </a14:m>
                <a:r>
                  <a:rPr lang="en-US" altLang="zh-CN" sz="2400" dirty="0" smtClean="0">
                    <a:solidFill>
                      <a:schemeClr val="tx1"/>
                    </a:solidFill>
                    <a:latin typeface="宋体" panose="02010600030101010101" pitchFamily="2" charset="-122"/>
                    <a:ea typeface="宋体" panose="02010600030101010101" pitchFamily="2" charset="-122"/>
                  </a:rPr>
                  <a:t>;</a:t>
                </a:r>
                <a:r>
                  <a:rPr lang="zh-CN" altLang="en-US" sz="2400" dirty="0" smtClean="0">
                    <a:solidFill>
                      <a:schemeClr val="tx1"/>
                    </a:solidFill>
                    <a:latin typeface="宋体" panose="02010600030101010101" pitchFamily="2" charset="-122"/>
                    <a:ea typeface="宋体" panose="02010600030101010101" pitchFamily="2" charset="-122"/>
                  </a:rPr>
                  <a:t>验证成功</a:t>
                </a:r>
                <a:endParaRPr lang="zh-CN" altLang="en-US" sz="2400" dirty="0">
                  <a:solidFill>
                    <a:schemeClr val="tx1"/>
                  </a:solidFill>
                  <a:latin typeface="宋体" panose="02010600030101010101" pitchFamily="2" charset="-122"/>
                  <a:ea typeface="宋体" panose="02010600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718458" y="1293223"/>
                <a:ext cx="10580914" cy="4883740"/>
              </a:xfrm>
              <a:blipFill rotWithShape="1">
                <a:blip r:embed="rId2"/>
                <a:stretch>
                  <a:fillRect l="-634" t="-874"/>
                </a:stretch>
              </a:blipFill>
            </p:spPr>
            <p:txBody>
              <a:bodyPr/>
              <a:lstStyle/>
              <a:p>
                <a:r>
                  <a:rPr lang="zh-CN" altLang="en-US">
                    <a:noFill/>
                  </a:rPr>
                  <a:t> </a:t>
                </a:r>
                <a:endParaRPr lang="zh-CN" altLang="en-US">
                  <a:noFill/>
                </a:endParaRPr>
              </a:p>
            </p:txBody>
          </p:sp>
        </mc:Fallback>
      </mc:AlternateContent>
      <p:cxnSp>
        <p:nvCxnSpPr>
          <p:cNvPr id="7" name="直接连接符 6"/>
          <p:cNvCxnSpPr/>
          <p:nvPr/>
        </p:nvCxnSpPr>
        <p:spPr>
          <a:xfrm>
            <a:off x="1186089" y="1030288"/>
            <a:ext cx="10426791" cy="0"/>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9731829" y="505744"/>
            <a:ext cx="2129245" cy="523220"/>
          </a:xfrm>
          <a:prstGeom prst="rect">
            <a:avLst/>
          </a:prstGeom>
          <a:noFill/>
        </p:spPr>
        <p:txBody>
          <a:bodyPr wrap="square" rtlCol="0">
            <a:spAutoFit/>
          </a:bodyPr>
          <a:lstStyle/>
          <a:p>
            <a:r>
              <a:rPr lang="en-US" altLang="zh-CN" sz="2800" b="1" dirty="0" smtClean="0">
                <a:latin typeface="新宋体" panose="02010609030101010101" pitchFamily="49" charset="-122"/>
                <a:ea typeface="新宋体" panose="02010609030101010101" pitchFamily="49" charset="-122"/>
              </a:rPr>
              <a:t>CAT</a:t>
            </a:r>
            <a:r>
              <a:rPr lang="zh-CN" altLang="en-US" sz="2800" b="1" dirty="0" smtClean="0">
                <a:latin typeface="新宋体" panose="02010609030101010101" pitchFamily="49" charset="-122"/>
                <a:ea typeface="新宋体" panose="02010609030101010101" pitchFamily="49" charset="-122"/>
              </a:rPr>
              <a:t>的构造</a:t>
            </a:r>
            <a:endParaRPr lang="zh-CN" altLang="en-US" sz="2800" b="1" dirty="0">
              <a:latin typeface="新宋体" panose="02010609030101010101" pitchFamily="49" charset="-122"/>
              <a:ea typeface="新宋体" panose="02010609030101010101" pitchFamily="49" charset="-122"/>
            </a:endParaRPr>
          </a:p>
        </p:txBody>
      </p:sp>
      <p:grpSp>
        <p:nvGrpSpPr>
          <p:cNvPr id="6" name="组合 5"/>
          <p:cNvGrpSpPr/>
          <p:nvPr/>
        </p:nvGrpSpPr>
        <p:grpSpPr>
          <a:xfrm>
            <a:off x="157480" y="156210"/>
            <a:ext cx="3607435" cy="873760"/>
            <a:chOff x="820" y="783"/>
            <a:chExt cx="5681" cy="1376"/>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10" name="文本框 9"/>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6498495" y="2654417"/>
            <a:ext cx="5362579" cy="3074762"/>
          </a:xfrm>
          <a:prstGeom prst="rect">
            <a:avLst/>
          </a:prstGeom>
        </p:spPr>
      </p:pic>
      <mc:AlternateContent xmlns:mc="http://schemas.openxmlformats.org/markup-compatibility/2006">
        <mc:Choice xmlns:a14="http://schemas.microsoft.com/office/drawing/2010/main" Requires="a14">
          <p:sp>
            <p:nvSpPr>
              <p:cNvPr id="3" name="内容占位符 2"/>
              <p:cNvSpPr>
                <a:spLocks noGrp="1"/>
              </p:cNvSpPr>
              <p:nvPr>
                <p:ph idx="1"/>
              </p:nvPr>
            </p:nvSpPr>
            <p:spPr>
              <a:xfrm>
                <a:off x="718458" y="1293223"/>
                <a:ext cx="10580914" cy="4883740"/>
              </a:xfrm>
            </p:spPr>
            <p:txBody>
              <a:bodyPr>
                <a:noAutofit/>
              </a:bodyPr>
              <a:lstStyle/>
              <a:p>
                <a14:m>
                  <m:oMath xmlns:m="http://schemas.openxmlformats.org/officeDocument/2006/math">
                    <m:r>
                      <a:rPr lang="en-US" altLang="zh-CN" sz="2000" b="0" i="1" dirty="0" smtClean="0">
                        <a:latin typeface="Cambria Math" panose="02040503050406030204" pitchFamily="18" charset="0"/>
                        <a:ea typeface="宋体" panose="02010600030101010101" pitchFamily="2" charset="-122"/>
                      </a:rPr>
                      <m:t>𝑤𝑐𝑎𝑡𝑉𝑟𝑓𝑦</m:t>
                    </m:r>
                    <m:r>
                      <a:rPr lang="en-US" altLang="zh-CN" sz="2000" i="1" dirty="0" smtClean="0">
                        <a:latin typeface="Cambria Math" panose="02040503050406030204" pitchFamily="18" charset="0"/>
                        <a:ea typeface="宋体" panose="02010600030101010101" pitchFamily="2" charset="-122"/>
                      </a:rPr>
                      <m:t>(</m:t>
                    </m:r>
                    <m:r>
                      <a:rPr lang="en-US" altLang="zh-CN" sz="2000" b="0" i="1" dirty="0" smtClean="0">
                        <a:latin typeface="Cambria Math" panose="02040503050406030204" pitchFamily="18" charset="0"/>
                        <a:ea typeface="宋体" panose="02010600030101010101" pitchFamily="2" charset="-122"/>
                      </a:rPr>
                      <m:t>𝑣𝑝</m:t>
                    </m:r>
                    <m:r>
                      <a:rPr lang="en-US" altLang="zh-CN" sz="2000" b="0" i="1" dirty="0" smtClean="0">
                        <a:latin typeface="Cambria Math" panose="02040503050406030204" pitchFamily="18" charset="0"/>
                        <a:ea typeface="宋体" panose="02010600030101010101" pitchFamily="2" charset="-122"/>
                      </a:rPr>
                      <m:t>,</m:t>
                    </m:r>
                    <m:r>
                      <a:rPr lang="en-US" altLang="zh-CN" sz="2000" b="0" i="1" dirty="0" smtClean="0">
                        <a:latin typeface="Cambria Math" panose="02040503050406030204" pitchFamily="18" charset="0"/>
                        <a:ea typeface="宋体" panose="02010600030101010101" pitchFamily="2" charset="-122"/>
                      </a:rPr>
                      <m:t>𝑖</m:t>
                    </m:r>
                    <m:r>
                      <a:rPr lang="en-US" altLang="zh-CN" sz="2000" b="0" i="1" dirty="0" smtClean="0">
                        <a:latin typeface="Cambria Math" panose="02040503050406030204" pitchFamily="18" charset="0"/>
                        <a:ea typeface="宋体" panose="02010600030101010101" pitchFamily="2" charset="-122"/>
                      </a:rPr>
                      <m:t>,</m:t>
                    </m:r>
                    <m:r>
                      <a:rPr lang="en-US" altLang="zh-CN" sz="2000" b="0" i="1" dirty="0" smtClean="0">
                        <a:latin typeface="Cambria Math" panose="02040503050406030204" pitchFamily="18" charset="0"/>
                        <a:ea typeface="宋体" panose="02010600030101010101" pitchFamily="2" charset="-122"/>
                      </a:rPr>
                      <m:t>𝑙</m:t>
                    </m:r>
                    <m:r>
                      <a:rPr lang="en-US" altLang="zh-CN" sz="2000" b="0" i="1" dirty="0" smtClean="0">
                        <a:latin typeface="Cambria Math" panose="02040503050406030204" pitchFamily="18" charset="0"/>
                        <a:ea typeface="宋体" panose="02010600030101010101" pitchFamily="2" charset="-122"/>
                      </a:rPr>
                      <m:t>,</m:t>
                    </m:r>
                    <m:r>
                      <a:rPr lang="en-US" altLang="zh-CN" sz="2000" b="0" i="1" dirty="0" smtClean="0">
                        <a:latin typeface="Cambria Math" panose="02040503050406030204" pitchFamily="18" charset="0"/>
                        <a:ea typeface="宋体" panose="02010600030101010101" pitchFamily="2" charset="-122"/>
                      </a:rPr>
                      <m:t>𝑎𝑢𝑡h</m:t>
                    </m:r>
                    <m:r>
                      <a:rPr lang="en-US" altLang="zh-CN" sz="2000" i="1" dirty="0" smtClean="0">
                        <a:latin typeface="Cambria Math" panose="02040503050406030204" pitchFamily="18" charset="0"/>
                        <a:ea typeface="宋体" panose="02010600030101010101" pitchFamily="2" charset="-122"/>
                      </a:rPr>
                      <m:t>)</m:t>
                    </m:r>
                  </m:oMath>
                </a14:m>
                <a:endParaRPr lang="en-US" altLang="zh-CN" sz="2000" dirty="0" smtClean="0">
                  <a:latin typeface="宋体" panose="02010600030101010101" pitchFamily="2" charset="-122"/>
                  <a:ea typeface="宋体" panose="02010600030101010101" pitchFamily="2" charset="-122"/>
                </a:endParaRPr>
              </a:p>
              <a:p>
                <a:r>
                  <a:rPr lang="en-US" altLang="zh-CN" sz="2000" dirty="0" smtClean="0">
                    <a:solidFill>
                      <a:schemeClr val="tx1"/>
                    </a:solidFill>
                    <a:ea typeface="宋体" panose="02010600030101010101" pitchFamily="2" charset="-122"/>
                  </a:rPr>
                  <a:t> </a:t>
                </a:r>
                <a14:m>
                  <m:oMath xmlns:m="http://schemas.openxmlformats.org/officeDocument/2006/math">
                    <m:r>
                      <a:rPr lang="en-US" altLang="zh-CN" sz="2000" i="1" dirty="0" smtClean="0">
                        <a:solidFill>
                          <a:schemeClr val="tx1"/>
                        </a:solidFill>
                        <a:latin typeface="Cambria Math" panose="02040503050406030204" pitchFamily="18" charset="0"/>
                        <a:ea typeface="宋体" panose="02010600030101010101" pitchFamily="2" charset="-122"/>
                      </a:rPr>
                      <m:t> </m:t>
                    </m:r>
                    <m:r>
                      <a:rPr lang="en-US" altLang="zh-CN" sz="2000" i="1" dirty="0" smtClean="0">
                        <a:solidFill>
                          <a:srgbClr val="FF0000"/>
                        </a:solidFill>
                        <a:latin typeface="Cambria Math" panose="02040503050406030204" pitchFamily="18" charset="0"/>
                        <a:ea typeface="宋体" panose="02010600030101010101" pitchFamily="2" charset="-122"/>
                      </a:rPr>
                      <m:t>   </m:t>
                    </m:r>
                    <m:r>
                      <a:rPr lang="en-US" altLang="zh-CN" sz="2000" b="0" i="1" dirty="0" smtClean="0">
                        <a:solidFill>
                          <a:schemeClr val="tx1"/>
                        </a:solidFill>
                        <a:latin typeface="Cambria Math" panose="02040503050406030204" pitchFamily="18" charset="0"/>
                        <a:ea typeface="宋体" panose="02010600030101010101" pitchFamily="2" charset="-122"/>
                      </a:rPr>
                      <m:t>𝑣𝑝</m:t>
                    </m:r>
                    <m:r>
                      <a:rPr lang="en-US" altLang="zh-CN" sz="2000" b="0" i="1" dirty="0" smtClean="0">
                        <a:solidFill>
                          <a:schemeClr val="tx1"/>
                        </a:solidFill>
                        <a:latin typeface="Cambria Math" panose="02040503050406030204" pitchFamily="18" charset="0"/>
                        <a:ea typeface="宋体" panose="02010600030101010101" pitchFamily="2" charset="-122"/>
                      </a:rPr>
                      <m:t>=</m:t>
                    </m:r>
                    <m:d>
                      <m:dPr>
                        <m:ctrlPr>
                          <a:rPr lang="en-US" altLang="zh-CN" sz="2000" b="0" i="1" dirty="0" smtClean="0">
                            <a:solidFill>
                              <a:schemeClr val="tx1"/>
                            </a:solidFill>
                            <a:latin typeface="Cambria Math" panose="02040503050406030204" pitchFamily="18" charset="0"/>
                            <a:ea typeface="宋体" panose="02010600030101010101" pitchFamily="2" charset="-122"/>
                          </a:rPr>
                        </m:ctrlPr>
                      </m:dPr>
                      <m:e>
                        <m:r>
                          <a:rPr lang="en-US" altLang="zh-CN" sz="2000" b="0" i="1" dirty="0" smtClean="0">
                            <a:solidFill>
                              <a:schemeClr val="tx1"/>
                            </a:solidFill>
                            <a:latin typeface="Cambria Math" panose="02040503050406030204" pitchFamily="18" charset="0"/>
                            <a:ea typeface="宋体" panose="02010600030101010101" pitchFamily="2" charset="-122"/>
                          </a:rPr>
                          <m:t>𝑐𝑝𝑘</m:t>
                        </m:r>
                        <m:r>
                          <a:rPr lang="en-US" altLang="zh-CN" sz="2000" b="0" i="1" dirty="0" smtClean="0">
                            <a:solidFill>
                              <a:schemeClr val="tx1"/>
                            </a:solidFill>
                            <a:latin typeface="Cambria Math" panose="02040503050406030204" pitchFamily="18" charset="0"/>
                            <a:ea typeface="宋体" panose="02010600030101010101" pitchFamily="2" charset="-122"/>
                          </a:rPr>
                          <m:t>,</m:t>
                        </m:r>
                        <m:r>
                          <a:rPr lang="zh-CN" altLang="en-US" sz="2000" b="0" i="1" dirty="0" smtClean="0">
                            <a:solidFill>
                              <a:schemeClr val="tx1"/>
                            </a:solidFill>
                            <a:latin typeface="Cambria Math" panose="02040503050406030204" pitchFamily="18" charset="0"/>
                            <a:ea typeface="宋体" panose="02010600030101010101" pitchFamily="2" charset="-122"/>
                          </a:rPr>
                          <m:t>𝜌</m:t>
                        </m:r>
                      </m:e>
                    </m:d>
                    <m:r>
                      <a:rPr lang="en-US" altLang="zh-CN" sz="2000" b="0" i="1" dirty="0" smtClean="0">
                        <a:solidFill>
                          <a:schemeClr val="tx1"/>
                        </a:solidFill>
                        <a:latin typeface="Cambria Math" panose="02040503050406030204" pitchFamily="18" charset="0"/>
                        <a:ea typeface="宋体" panose="02010600030101010101" pitchFamily="2" charset="-122"/>
                      </a:rPr>
                      <m:t>; </m:t>
                    </m:r>
                    <m:r>
                      <a:rPr lang="en-US" altLang="zh-CN" sz="2000" b="0" i="1" dirty="0" smtClean="0">
                        <a:solidFill>
                          <a:schemeClr val="tx1"/>
                        </a:solidFill>
                        <a:latin typeface="Cambria Math" panose="02040503050406030204" pitchFamily="18" charset="0"/>
                        <a:ea typeface="宋体" panose="02010600030101010101" pitchFamily="2" charset="-122"/>
                      </a:rPr>
                      <m:t>𝑙</m:t>
                    </m:r>
                    <m:r>
                      <a:rPr lang="zh-CN" altLang="en-US" sz="2000" i="1" dirty="0">
                        <a:latin typeface="Cambria Math" panose="02040503050406030204" pitchFamily="18" charset="0"/>
                        <a:ea typeface="宋体" panose="02010600030101010101" pitchFamily="2" charset="-122"/>
                      </a:rPr>
                      <m:t>的</m:t>
                    </m:r>
                    <m:r>
                      <a:rPr lang="zh-CN" altLang="en-US" sz="2000" i="1" dirty="0" smtClean="0">
                        <a:latin typeface="Cambria Math" panose="02040503050406030204" pitchFamily="18" charset="0"/>
                        <a:ea typeface="宋体" panose="02010600030101010101" pitchFamily="2" charset="-122"/>
                      </a:rPr>
                      <m:t>标号</m:t>
                    </m:r>
                    <m:r>
                      <a:rPr lang="en-US" altLang="zh-CN" sz="2000" b="0" i="1" dirty="0" smtClean="0">
                        <a:latin typeface="Cambria Math" panose="02040503050406030204" pitchFamily="18" charset="0"/>
                        <a:ea typeface="宋体" panose="02010600030101010101" pitchFamily="2" charset="-122"/>
                      </a:rPr>
                      <m:t>𝑖</m:t>
                    </m:r>
                    <m:r>
                      <a:rPr lang="en-US" altLang="zh-CN" sz="2000" b="0" i="1" dirty="0" smtClean="0">
                        <a:latin typeface="Cambria Math" panose="02040503050406030204" pitchFamily="18" charset="0"/>
                        <a:ea typeface="宋体" panose="02010600030101010101" pitchFamily="2" charset="-122"/>
                      </a:rPr>
                      <m:t> ;</m:t>
                    </m:r>
                    <m:r>
                      <a:rPr lang="en-US" altLang="zh-CN" sz="2000" i="1" dirty="0">
                        <a:latin typeface="Cambria Math" panose="02040503050406030204" pitchFamily="18" charset="0"/>
                        <a:ea typeface="Cambria Math" panose="02040503050406030204" pitchFamily="18" charset="0"/>
                      </a:rPr>
                      <m:t>𝑎𝑢𝑡h</m:t>
                    </m:r>
                    <m:r>
                      <a:rPr lang="en-US" altLang="zh-CN" sz="2000" i="1" dirty="0">
                        <a:latin typeface="Cambria Math" panose="02040503050406030204" pitchFamily="18" charset="0"/>
                        <a:ea typeface="Cambria Math" panose="02040503050406030204" pitchFamily="18" charset="0"/>
                      </a:rPr>
                      <m:t>=</m:t>
                    </m:r>
                    <m:d>
                      <m:dPr>
                        <m:ctrlPr>
                          <a:rPr lang="en-US" altLang="zh-CN" sz="2000" i="1" dirty="0">
                            <a:latin typeface="Cambria Math" panose="02040503050406030204" pitchFamily="18" charset="0"/>
                            <a:ea typeface="Cambria Math" panose="02040503050406030204" pitchFamily="18" charset="0"/>
                          </a:rPr>
                        </m:ctrlPr>
                      </m:dPr>
                      <m:e>
                        <m:sSub>
                          <m:sSubPr>
                            <m:ctrlPr>
                              <a:rPr lang="en-US" altLang="zh-CN" sz="2000" i="1" dirty="0">
                                <a:latin typeface="Cambria Math" panose="02040503050406030204" pitchFamily="18" charset="0"/>
                                <a:ea typeface="Cambria Math" panose="02040503050406030204" pitchFamily="18" charset="0"/>
                              </a:rPr>
                            </m:ctrlPr>
                          </m:sSubPr>
                          <m:e>
                            <m:r>
                              <a:rPr lang="en-US" altLang="zh-CN" sz="2000" i="1" dirty="0">
                                <a:latin typeface="Cambria Math" panose="02040503050406030204" pitchFamily="18" charset="0"/>
                                <a:ea typeface="Cambria Math" panose="02040503050406030204" pitchFamily="18" charset="0"/>
                              </a:rPr>
                              <m:t>𝑣</m:t>
                            </m:r>
                          </m:e>
                          <m:sub>
                            <m:r>
                              <a:rPr lang="en-US" altLang="zh-CN" sz="2000" i="1" dirty="0">
                                <a:latin typeface="Cambria Math" panose="02040503050406030204" pitchFamily="18" charset="0"/>
                                <a:ea typeface="Cambria Math" panose="02040503050406030204" pitchFamily="18" charset="0"/>
                              </a:rPr>
                              <m:t>1,</m:t>
                            </m:r>
                            <m:sSub>
                              <m:sSubPr>
                                <m:ctrlPr>
                                  <a:rPr lang="en-US" altLang="zh-CN" sz="2000" i="1" dirty="0">
                                    <a:latin typeface="Cambria Math" panose="02040503050406030204" pitchFamily="18" charset="0"/>
                                    <a:ea typeface="Cambria Math" panose="02040503050406030204" pitchFamily="18" charset="0"/>
                                  </a:rPr>
                                </m:ctrlPr>
                              </m:sSubPr>
                              <m:e>
                                <m:r>
                                  <a:rPr lang="en-US" altLang="zh-CN" sz="2000" i="1" dirty="0">
                                    <a:latin typeface="Cambria Math" panose="02040503050406030204" pitchFamily="18" charset="0"/>
                                    <a:ea typeface="Cambria Math" panose="02040503050406030204" pitchFamily="18" charset="0"/>
                                  </a:rPr>
                                  <m:t>𝑗</m:t>
                                </m:r>
                              </m:e>
                              <m:sub>
                                <m:r>
                                  <a:rPr lang="en-US" altLang="zh-CN" sz="2000" i="1" dirty="0">
                                    <a:latin typeface="Cambria Math" panose="02040503050406030204" pitchFamily="18" charset="0"/>
                                    <a:ea typeface="Cambria Math" panose="02040503050406030204" pitchFamily="18" charset="0"/>
                                  </a:rPr>
                                  <m:t>1</m:t>
                                </m:r>
                              </m:sub>
                            </m:sSub>
                            <m:r>
                              <a:rPr lang="en-US" altLang="zh-CN" sz="2000" i="1" dirty="0">
                                <a:latin typeface="Cambria Math" panose="02040503050406030204" pitchFamily="18" charset="0"/>
                                <a:ea typeface="Cambria Math" panose="02040503050406030204" pitchFamily="18" charset="0"/>
                              </a:rPr>
                              <m:t> </m:t>
                            </m:r>
                          </m:sub>
                        </m:sSub>
                        <m:r>
                          <a:rPr lang="en-US" altLang="zh-CN" sz="2000" i="1" dirty="0">
                            <a:latin typeface="Cambria Math" panose="02040503050406030204" pitchFamily="18" charset="0"/>
                            <a:ea typeface="Cambria Math" panose="02040503050406030204" pitchFamily="18" charset="0"/>
                          </a:rPr>
                          <m:t>,……</m:t>
                        </m:r>
                        <m:sSub>
                          <m:sSubPr>
                            <m:ctrlPr>
                              <a:rPr lang="en-US" altLang="zh-CN" sz="2000" i="1" dirty="0">
                                <a:latin typeface="Cambria Math" panose="02040503050406030204" pitchFamily="18" charset="0"/>
                                <a:ea typeface="Cambria Math" panose="02040503050406030204" pitchFamily="18" charset="0"/>
                              </a:rPr>
                            </m:ctrlPr>
                          </m:sSubPr>
                          <m:e>
                            <m:r>
                              <a:rPr lang="en-US" altLang="zh-CN" sz="2000" i="1" dirty="0">
                                <a:latin typeface="Cambria Math" panose="02040503050406030204" pitchFamily="18" charset="0"/>
                                <a:ea typeface="Cambria Math" panose="02040503050406030204" pitchFamily="18" charset="0"/>
                              </a:rPr>
                              <m:t>𝑣</m:t>
                            </m:r>
                          </m:e>
                          <m:sub>
                            <m:r>
                              <a:rPr lang="en-US" altLang="zh-CN" sz="2000" i="1" dirty="0">
                                <a:latin typeface="Cambria Math" panose="02040503050406030204" pitchFamily="18" charset="0"/>
                                <a:ea typeface="Cambria Math" panose="02040503050406030204" pitchFamily="18" charset="0"/>
                              </a:rPr>
                              <m:t>𝐷</m:t>
                            </m:r>
                            <m:r>
                              <a:rPr lang="en-US" altLang="zh-CN" sz="2000" i="1" dirty="0">
                                <a:latin typeface="Cambria Math" panose="02040503050406030204" pitchFamily="18" charset="0"/>
                                <a:ea typeface="Cambria Math" panose="02040503050406030204" pitchFamily="18" charset="0"/>
                              </a:rPr>
                              <m:t>−2,</m:t>
                            </m:r>
                            <m:sSub>
                              <m:sSubPr>
                                <m:ctrlPr>
                                  <a:rPr lang="en-US" altLang="zh-CN" sz="2000" i="1" dirty="0">
                                    <a:latin typeface="Cambria Math" panose="02040503050406030204" pitchFamily="18" charset="0"/>
                                    <a:ea typeface="Cambria Math" panose="02040503050406030204" pitchFamily="18" charset="0"/>
                                  </a:rPr>
                                </m:ctrlPr>
                              </m:sSubPr>
                              <m:e>
                                <m:r>
                                  <a:rPr lang="en-US" altLang="zh-CN" sz="2000" i="1" dirty="0">
                                    <a:latin typeface="Cambria Math" panose="02040503050406030204" pitchFamily="18" charset="0"/>
                                    <a:ea typeface="Cambria Math" panose="02040503050406030204" pitchFamily="18" charset="0"/>
                                  </a:rPr>
                                  <m:t>𝑗</m:t>
                                </m:r>
                              </m:e>
                              <m:sub>
                                <m:r>
                                  <a:rPr lang="en-US" altLang="zh-CN" sz="2000" i="1" dirty="0">
                                    <a:latin typeface="Cambria Math" panose="02040503050406030204" pitchFamily="18" charset="0"/>
                                    <a:ea typeface="Cambria Math" panose="02040503050406030204" pitchFamily="18" charset="0"/>
                                  </a:rPr>
                                  <m:t>𝐷</m:t>
                                </m:r>
                                <m:r>
                                  <a:rPr lang="en-US" altLang="zh-CN" sz="2000" i="1" dirty="0">
                                    <a:latin typeface="Cambria Math" panose="02040503050406030204" pitchFamily="18" charset="0"/>
                                    <a:ea typeface="Cambria Math" panose="02040503050406030204" pitchFamily="18" charset="0"/>
                                  </a:rPr>
                                  <m:t>−2</m:t>
                                </m:r>
                              </m:sub>
                            </m:sSub>
                            <m:r>
                              <a:rPr lang="en-US" altLang="zh-CN" sz="2000" i="1" dirty="0">
                                <a:latin typeface="Cambria Math" panose="02040503050406030204" pitchFamily="18" charset="0"/>
                                <a:ea typeface="Cambria Math" panose="02040503050406030204" pitchFamily="18" charset="0"/>
                              </a:rPr>
                              <m:t> </m:t>
                            </m:r>
                          </m:sub>
                        </m:sSub>
                      </m:e>
                    </m:d>
                    <m:r>
                      <a:rPr lang="en-US" altLang="zh-CN" sz="2000" b="0" i="1" dirty="0" smtClean="0">
                        <a:latin typeface="Cambria Math" panose="02040503050406030204" pitchFamily="18" charset="0"/>
                        <a:ea typeface="Cambria Math" panose="02040503050406030204" pitchFamily="18" charset="0"/>
                      </a:rPr>
                      <m:t>;  </m:t>
                    </m:r>
                    <m:r>
                      <a:rPr lang="en-US" altLang="zh-CN" sz="2000" b="0" i="1" dirty="0" smtClean="0">
                        <a:latin typeface="Cambria Math" panose="02040503050406030204" pitchFamily="18" charset="0"/>
                        <a:ea typeface="Cambria Math" panose="02040503050406030204" pitchFamily="18" charset="0"/>
                      </a:rPr>
                      <m:t>𝑅</m:t>
                    </m:r>
                  </m:oMath>
                </a14:m>
                <a:endParaRPr lang="en-US" altLang="zh-CN" sz="2000" dirty="0" smtClean="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 </a:t>
                </a:r>
                <a:r>
                  <a:rPr lang="en-US" altLang="zh-CN" sz="2000" dirty="0" smtClean="0">
                    <a:latin typeface="宋体" panose="02010600030101010101" pitchFamily="2" charset="-122"/>
                    <a:ea typeface="宋体" panose="02010600030101010101" pitchFamily="2" charset="-122"/>
                  </a:rPr>
                  <a:t> </a:t>
                </a:r>
                <a14:m>
                  <m:oMath xmlns:m="http://schemas.openxmlformats.org/officeDocument/2006/math">
                    <m:r>
                      <a:rPr lang="en-US" altLang="zh-CN" sz="2000" i="1" dirty="0">
                        <a:latin typeface="Cambria Math" panose="02040503050406030204" pitchFamily="18" charset="0"/>
                        <a:ea typeface="宋体" panose="02010600030101010101" pitchFamily="2" charset="-122"/>
                      </a:rPr>
                      <m:t>𝑙</m:t>
                    </m:r>
                    <m:r>
                      <a:rPr lang="zh-CN" altLang="en-US" sz="2000" i="1" dirty="0">
                        <a:latin typeface="Cambria Math" panose="02040503050406030204" pitchFamily="18" charset="0"/>
                        <a:ea typeface="宋体" panose="02010600030101010101" pitchFamily="2" charset="-122"/>
                      </a:rPr>
                      <m:t>的标号</m:t>
                    </m:r>
                    <m:r>
                      <a:rPr lang="en-US" altLang="zh-CN" sz="2000" b="0" i="1" dirty="0" smtClean="0">
                        <a:solidFill>
                          <a:srgbClr val="FF0000"/>
                        </a:solidFill>
                        <a:latin typeface="Cambria Math" panose="02040503050406030204" pitchFamily="18" charset="0"/>
                        <a:ea typeface="宋体" panose="02010600030101010101" pitchFamily="2" charset="-122"/>
                      </a:rPr>
                      <m:t>2</m:t>
                    </m:r>
                    <m:r>
                      <a:rPr lang="en-US" altLang="zh-CN" sz="2000" i="1" dirty="0">
                        <a:latin typeface="Cambria Math" panose="02040503050406030204" pitchFamily="18" charset="0"/>
                        <a:ea typeface="宋体" panose="02010600030101010101" pitchFamily="2" charset="-122"/>
                      </a:rPr>
                      <m:t> ; </m:t>
                    </m:r>
                    <m:r>
                      <a:rPr lang="en-US" altLang="zh-CN" sz="2000" i="1" dirty="0">
                        <a:latin typeface="Cambria Math" panose="02040503050406030204" pitchFamily="18" charset="0"/>
                        <a:ea typeface="Cambria Math" panose="02040503050406030204" pitchFamily="18" charset="0"/>
                      </a:rPr>
                      <m:t>𝑎𝑢𝑡h</m:t>
                    </m:r>
                    <m:r>
                      <a:rPr lang="en-US" altLang="zh-CN" sz="2000" i="1" dirty="0">
                        <a:latin typeface="Cambria Math" panose="02040503050406030204" pitchFamily="18" charset="0"/>
                        <a:ea typeface="Cambria Math" panose="02040503050406030204" pitchFamily="18" charset="0"/>
                      </a:rPr>
                      <m:t>=</m:t>
                    </m:r>
                    <m:d>
                      <m:dPr>
                        <m:ctrlPr>
                          <a:rPr lang="en-US" altLang="zh-CN" sz="2000" i="1" dirty="0">
                            <a:latin typeface="Cambria Math" panose="02040503050406030204" pitchFamily="18" charset="0"/>
                            <a:ea typeface="Cambria Math" panose="02040503050406030204" pitchFamily="18" charset="0"/>
                          </a:rPr>
                        </m:ctrlPr>
                      </m:dPr>
                      <m:e>
                        <m:sSub>
                          <m:sSubPr>
                            <m:ctrlPr>
                              <a:rPr lang="en-US" altLang="zh-CN" sz="2000" i="1" dirty="0" smtClean="0">
                                <a:solidFill>
                                  <a:srgbClr val="FF0000"/>
                                </a:solidFill>
                                <a:latin typeface="Cambria Math" panose="02040503050406030204" pitchFamily="18" charset="0"/>
                                <a:ea typeface="Cambria Math" panose="02040503050406030204" pitchFamily="18" charset="0"/>
                              </a:rPr>
                            </m:ctrlPr>
                          </m:sSubPr>
                          <m:e>
                            <m:r>
                              <a:rPr lang="en-US" altLang="zh-CN" sz="2000" i="1" dirty="0">
                                <a:solidFill>
                                  <a:srgbClr val="FF0000"/>
                                </a:solidFill>
                                <a:latin typeface="Cambria Math" panose="02040503050406030204" pitchFamily="18" charset="0"/>
                                <a:ea typeface="Cambria Math" panose="02040503050406030204" pitchFamily="18" charset="0"/>
                              </a:rPr>
                              <m:t>𝑣</m:t>
                            </m:r>
                          </m:e>
                          <m:sub>
                            <m:r>
                              <a:rPr lang="en-US" altLang="zh-CN" sz="2000" i="1" dirty="0">
                                <a:solidFill>
                                  <a:srgbClr val="FF0000"/>
                                </a:solidFill>
                                <a:latin typeface="Cambria Math" panose="02040503050406030204" pitchFamily="18" charset="0"/>
                                <a:ea typeface="Cambria Math" panose="02040503050406030204" pitchFamily="18" charset="0"/>
                              </a:rPr>
                              <m:t>1,</m:t>
                            </m:r>
                            <m:r>
                              <a:rPr lang="en-US" altLang="zh-CN" sz="2000" b="0" i="1" dirty="0" smtClean="0">
                                <a:solidFill>
                                  <a:srgbClr val="FF0000"/>
                                </a:solidFill>
                                <a:latin typeface="Cambria Math" panose="02040503050406030204" pitchFamily="18" charset="0"/>
                                <a:ea typeface="Cambria Math" panose="02040503050406030204" pitchFamily="18" charset="0"/>
                              </a:rPr>
                              <m:t>0</m:t>
                            </m:r>
                            <m:r>
                              <a:rPr lang="en-US" altLang="zh-CN" sz="2000" i="1" dirty="0" smtClean="0">
                                <a:solidFill>
                                  <a:srgbClr val="FF0000"/>
                                </a:solidFill>
                                <a:latin typeface="Cambria Math" panose="02040503050406030204" pitchFamily="18" charset="0"/>
                                <a:ea typeface="Cambria Math" panose="02040503050406030204" pitchFamily="18" charset="0"/>
                              </a:rPr>
                              <m:t> </m:t>
                            </m:r>
                          </m:sub>
                        </m:sSub>
                        <m:r>
                          <a:rPr lang="en-US" altLang="zh-CN" sz="2000" i="1" dirty="0">
                            <a:latin typeface="Cambria Math" panose="02040503050406030204" pitchFamily="18" charset="0"/>
                            <a:ea typeface="Cambria Math" panose="02040503050406030204" pitchFamily="18" charset="0"/>
                          </a:rPr>
                          <m:t>,</m:t>
                        </m:r>
                        <m:sSub>
                          <m:sSubPr>
                            <m:ctrlPr>
                              <a:rPr lang="en-US" altLang="zh-CN" sz="2000" i="1" dirty="0" smtClean="0">
                                <a:solidFill>
                                  <a:srgbClr val="FF0000"/>
                                </a:solidFill>
                                <a:latin typeface="Cambria Math" panose="02040503050406030204" pitchFamily="18" charset="0"/>
                                <a:ea typeface="Cambria Math" panose="02040503050406030204" pitchFamily="18" charset="0"/>
                              </a:rPr>
                            </m:ctrlPr>
                          </m:sSubPr>
                          <m:e>
                            <m:r>
                              <a:rPr lang="en-US" altLang="zh-CN" sz="2000" i="1" dirty="0">
                                <a:solidFill>
                                  <a:srgbClr val="FF0000"/>
                                </a:solidFill>
                                <a:latin typeface="Cambria Math" panose="02040503050406030204" pitchFamily="18" charset="0"/>
                                <a:ea typeface="Cambria Math" panose="02040503050406030204" pitchFamily="18" charset="0"/>
                              </a:rPr>
                              <m:t>𝑣</m:t>
                            </m:r>
                          </m:e>
                          <m:sub>
                            <m:r>
                              <a:rPr lang="en-US" altLang="zh-CN" sz="2000" b="0" i="1" dirty="0" smtClean="0">
                                <a:solidFill>
                                  <a:srgbClr val="FF0000"/>
                                </a:solidFill>
                                <a:latin typeface="Cambria Math" panose="02040503050406030204" pitchFamily="18" charset="0"/>
                                <a:ea typeface="Cambria Math" panose="02040503050406030204" pitchFamily="18" charset="0"/>
                              </a:rPr>
                              <m:t>2</m:t>
                            </m:r>
                            <m:r>
                              <a:rPr lang="en-US" altLang="zh-CN" sz="2000" i="1" dirty="0">
                                <a:solidFill>
                                  <a:srgbClr val="FF0000"/>
                                </a:solidFill>
                                <a:latin typeface="Cambria Math" panose="02040503050406030204" pitchFamily="18" charset="0"/>
                                <a:ea typeface="Cambria Math" panose="02040503050406030204" pitchFamily="18" charset="0"/>
                              </a:rPr>
                              <m:t>,</m:t>
                            </m:r>
                            <m:r>
                              <a:rPr lang="en-US" altLang="zh-CN" sz="2000" b="0" i="1" dirty="0" smtClean="0">
                                <a:solidFill>
                                  <a:srgbClr val="FF0000"/>
                                </a:solidFill>
                                <a:latin typeface="Cambria Math" panose="02040503050406030204" pitchFamily="18" charset="0"/>
                                <a:ea typeface="Cambria Math" panose="02040503050406030204" pitchFamily="18" charset="0"/>
                              </a:rPr>
                              <m:t>1</m:t>
                            </m:r>
                            <m:r>
                              <a:rPr lang="en-US" altLang="zh-CN" sz="2000" i="1" dirty="0" smtClean="0">
                                <a:solidFill>
                                  <a:srgbClr val="FF0000"/>
                                </a:solidFill>
                                <a:latin typeface="Cambria Math" panose="02040503050406030204" pitchFamily="18" charset="0"/>
                                <a:ea typeface="Cambria Math" panose="02040503050406030204" pitchFamily="18" charset="0"/>
                              </a:rPr>
                              <m:t> </m:t>
                            </m:r>
                          </m:sub>
                        </m:sSub>
                      </m:e>
                    </m:d>
                    <m:r>
                      <a:rPr lang="en-US" altLang="zh-CN" sz="2000" i="1" dirty="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  </m:t>
                    </m:r>
                    <m:r>
                      <a:rPr lang="en-US" altLang="zh-CN" sz="2000" i="1" dirty="0">
                        <a:latin typeface="Cambria Math" panose="02040503050406030204" pitchFamily="18" charset="0"/>
                        <a:ea typeface="宋体" panose="02010600030101010101" pitchFamily="2" charset="-122"/>
                      </a:rPr>
                      <m:t>𝑅</m:t>
                    </m:r>
                    <m:d>
                      <m:dPr>
                        <m:ctrlPr>
                          <a:rPr lang="en-US" altLang="zh-CN" sz="2000" i="1" dirty="0">
                            <a:latin typeface="Cambria Math" panose="02040503050406030204" pitchFamily="18" charset="0"/>
                            <a:ea typeface="宋体" panose="02010600030101010101" pitchFamily="2" charset="-122"/>
                          </a:rPr>
                        </m:ctrlPr>
                      </m:dPr>
                      <m:e>
                        <m:sSubSup>
                          <m:sSubSupPr>
                            <m:ctrlPr>
                              <a:rPr lang="en-US" altLang="zh-CN" sz="2000" i="1">
                                <a:latin typeface="Cambria Math" panose="02040503050406030204" pitchFamily="18" charset="0"/>
                                <a:ea typeface="宋体" panose="02010600030101010101" pitchFamily="2" charset="-122"/>
                              </a:rPr>
                            </m:ctrlPr>
                          </m:sSubSupPr>
                          <m:e>
                            <m:r>
                              <a:rPr lang="en-US" altLang="zh-CN" sz="2000" i="1">
                                <a:latin typeface="Cambria Math" panose="02040503050406030204" pitchFamily="18" charset="0"/>
                                <a:ea typeface="宋体" panose="02010600030101010101" pitchFamily="2" charset="-122"/>
                              </a:rPr>
                              <m:t>𝑟</m:t>
                            </m:r>
                          </m:e>
                          <m:sub>
                            <m:r>
                              <a:rPr lang="en-US" altLang="zh-CN" sz="2000" i="1">
                                <a:latin typeface="Cambria Math" panose="02040503050406030204" pitchFamily="18" charset="0"/>
                                <a:ea typeface="宋体" panose="02010600030101010101" pitchFamily="2" charset="-122"/>
                              </a:rPr>
                              <m:t>1,1</m:t>
                            </m:r>
                          </m:sub>
                          <m:sup>
                            <m:r>
                              <a:rPr lang="en-US" altLang="zh-CN" sz="2000" i="1">
                                <a:latin typeface="Cambria Math" panose="02040503050406030204" pitchFamily="18" charset="0"/>
                                <a:ea typeface="宋体" panose="02010600030101010101" pitchFamily="2" charset="-122"/>
                              </a:rPr>
                              <m:t>′</m:t>
                            </m:r>
                          </m:sup>
                        </m:sSubSup>
                        <m:r>
                          <a:rPr lang="en-US" altLang="zh-CN" sz="2000" i="1">
                            <a:latin typeface="Cambria Math" panose="02040503050406030204" pitchFamily="18" charset="0"/>
                            <a:ea typeface="宋体" panose="02010600030101010101" pitchFamily="2" charset="-122"/>
                          </a:rPr>
                          <m:t>,</m:t>
                        </m:r>
                        <m:r>
                          <a:rPr lang="en-US" altLang="zh-CN" sz="2000" i="1" dirty="0">
                            <a:latin typeface="Cambria Math" panose="02040503050406030204" pitchFamily="18" charset="0"/>
                            <a:ea typeface="宋体" panose="02010600030101010101" pitchFamily="2" charset="-122"/>
                          </a:rPr>
                          <m:t>𝑟</m:t>
                        </m:r>
                      </m:e>
                    </m:d>
                    <m:r>
                      <a:rPr lang="en-US" altLang="zh-CN" sz="2000" i="1" dirty="0">
                        <a:latin typeface="Cambria Math" panose="02040503050406030204" pitchFamily="18" charset="0"/>
                        <a:ea typeface="宋体" panose="02010600030101010101" pitchFamily="2" charset="-122"/>
                      </a:rPr>
                      <m:t>;</m:t>
                    </m:r>
                  </m:oMath>
                </a14:m>
                <a:endParaRPr lang="en-US" altLang="zh-CN" sz="2000" dirty="0" smtClean="0">
                  <a:latin typeface="宋体" panose="02010600030101010101" pitchFamily="2" charset="-122"/>
                  <a:ea typeface="宋体" panose="02010600030101010101" pitchFamily="2" charset="-122"/>
                </a:endParaRPr>
              </a:p>
              <a:p>
                <a:r>
                  <a:rPr lang="zh-CN" altLang="en-US" sz="2000" dirty="0" smtClean="0">
                    <a:latin typeface="宋体" panose="02010600030101010101" pitchFamily="2" charset="-122"/>
                    <a:ea typeface="宋体" panose="02010600030101010101" pitchFamily="2" charset="-122"/>
                  </a:rPr>
                  <a:t>①</a:t>
                </a:r>
                <a14:m>
                  <m:oMath xmlns:m="http://schemas.openxmlformats.org/officeDocument/2006/math">
                    <m:r>
                      <a:rPr lang="en-US" altLang="zh-CN" sz="2000" i="1" dirty="0" smtClean="0">
                        <a:solidFill>
                          <a:srgbClr val="FF0000"/>
                        </a:solidFill>
                        <a:latin typeface="Cambria Math" panose="02040503050406030204" pitchFamily="18" charset="0"/>
                        <a:ea typeface="宋体" panose="02010600030101010101" pitchFamily="2" charset="-122"/>
                      </a:rPr>
                      <m:t> </m:t>
                    </m:r>
                    <m:r>
                      <a:rPr lang="en-US" altLang="zh-CN" sz="2000" b="0" i="1" dirty="0" smtClean="0">
                        <a:solidFill>
                          <a:srgbClr val="FF0000"/>
                        </a:solidFill>
                        <a:latin typeface="Cambria Math" panose="02040503050406030204" pitchFamily="18" charset="0"/>
                        <a:ea typeface="宋体" panose="02010600030101010101" pitchFamily="2" charset="-122"/>
                      </a:rPr>
                      <m:t>   </m:t>
                    </m:r>
                    <m:d>
                      <m:dPr>
                        <m:ctrlPr>
                          <a:rPr lang="en-US" altLang="zh-CN" sz="2000" i="1" dirty="0">
                            <a:latin typeface="Cambria Math" panose="02040503050406030204" pitchFamily="18" charset="0"/>
                            <a:ea typeface="Cambria Math" panose="02040503050406030204" pitchFamily="18" charset="0"/>
                          </a:rPr>
                        </m:ctrlPr>
                      </m:dPr>
                      <m:e>
                        <m:sSub>
                          <m:sSubPr>
                            <m:ctrlPr>
                              <a:rPr lang="en-US" altLang="zh-CN" sz="2000" i="1" dirty="0">
                                <a:solidFill>
                                  <a:srgbClr val="FF0000"/>
                                </a:solidFill>
                                <a:latin typeface="Cambria Math" panose="02040503050406030204" pitchFamily="18" charset="0"/>
                                <a:ea typeface="Cambria Math" panose="02040503050406030204" pitchFamily="18" charset="0"/>
                              </a:rPr>
                            </m:ctrlPr>
                          </m:sSubPr>
                          <m:e>
                            <m:r>
                              <a:rPr lang="en-US" altLang="zh-CN" sz="2000" i="1" dirty="0">
                                <a:solidFill>
                                  <a:srgbClr val="FF0000"/>
                                </a:solidFill>
                                <a:latin typeface="Cambria Math" panose="02040503050406030204" pitchFamily="18" charset="0"/>
                                <a:ea typeface="Cambria Math" panose="02040503050406030204" pitchFamily="18" charset="0"/>
                              </a:rPr>
                              <m:t>𝑙</m:t>
                            </m:r>
                          </m:e>
                          <m:sub>
                            <m:r>
                              <a:rPr lang="en-US" altLang="zh-CN" sz="2000" b="0" i="1" dirty="0" smtClean="0">
                                <a:solidFill>
                                  <a:srgbClr val="FF0000"/>
                                </a:solidFill>
                                <a:latin typeface="Cambria Math" panose="02040503050406030204" pitchFamily="18" charset="0"/>
                                <a:ea typeface="Cambria Math" panose="02040503050406030204" pitchFamily="18" charset="0"/>
                              </a:rPr>
                              <m:t>2</m:t>
                            </m:r>
                          </m:sub>
                        </m:sSub>
                        <m:r>
                          <a:rPr lang="en-US" altLang="zh-CN" sz="2000" i="1" dirty="0">
                            <a:solidFill>
                              <a:srgbClr val="FF0000"/>
                            </a:solidFill>
                            <a:latin typeface="Cambria Math" panose="02040503050406030204" pitchFamily="18" charset="0"/>
                            <a:ea typeface="Cambria Math" panose="02040503050406030204" pitchFamily="18" charset="0"/>
                          </a:rPr>
                          <m:t>,</m:t>
                        </m:r>
                        <m:sSub>
                          <m:sSubPr>
                            <m:ctrlPr>
                              <a:rPr lang="en-US" altLang="zh-CN" sz="2000" i="1" dirty="0">
                                <a:solidFill>
                                  <a:srgbClr val="FF0000"/>
                                </a:solidFill>
                                <a:latin typeface="Cambria Math" panose="02040503050406030204" pitchFamily="18" charset="0"/>
                                <a:ea typeface="Cambria Math" panose="02040503050406030204" pitchFamily="18" charset="0"/>
                              </a:rPr>
                            </m:ctrlPr>
                          </m:sSubPr>
                          <m:e>
                            <m:r>
                              <a:rPr lang="en-US" altLang="zh-CN" sz="2000" i="1" dirty="0">
                                <a:solidFill>
                                  <a:srgbClr val="FF0000"/>
                                </a:solidFill>
                                <a:latin typeface="Cambria Math" panose="02040503050406030204" pitchFamily="18" charset="0"/>
                                <a:ea typeface="Cambria Math" panose="02040503050406030204" pitchFamily="18" charset="0"/>
                              </a:rPr>
                              <m:t>𝑙</m:t>
                            </m:r>
                          </m:e>
                          <m:sub>
                            <m:r>
                              <a:rPr lang="en-US" altLang="zh-CN" sz="2000" b="0" i="1" dirty="0" smtClean="0">
                                <a:solidFill>
                                  <a:srgbClr val="FF0000"/>
                                </a:solidFill>
                                <a:latin typeface="Cambria Math" panose="02040503050406030204" pitchFamily="18" charset="0"/>
                                <a:ea typeface="Cambria Math" panose="02040503050406030204" pitchFamily="18" charset="0"/>
                              </a:rPr>
                              <m:t>3</m:t>
                            </m:r>
                          </m:sub>
                        </m:sSub>
                      </m:e>
                    </m:d>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𝐶h</m:t>
                    </m:r>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𝑙</m:t>
                    </m:r>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𝑟</m:t>
                    </m:r>
                    <m:r>
                      <a:rPr lang="en-US" altLang="zh-CN" sz="2000" i="1" dirty="0">
                        <a:latin typeface="Cambria Math" panose="02040503050406030204" pitchFamily="18" charset="0"/>
                        <a:ea typeface="Cambria Math" panose="02040503050406030204" pitchFamily="18" charset="0"/>
                      </a:rPr>
                      <m:t>);</m:t>
                    </m:r>
                    <m:r>
                      <a:rPr lang="en-US" altLang="zh-CN" sz="2000" dirty="0">
                        <a:latin typeface="Cambria Math" panose="02040503050406030204" pitchFamily="18" charset="0"/>
                        <a:ea typeface="Cambria Math" panose="02040503050406030204" pitchFamily="18" charset="0"/>
                      </a:rPr>
                      <m:t>   </m:t>
                    </m:r>
                    <m:r>
                      <a:rPr lang="en-US" altLang="zh-CN" sz="2000" i="1" dirty="0">
                        <a:solidFill>
                          <a:srgbClr val="FF0000"/>
                        </a:solidFill>
                        <a:latin typeface="Cambria Math" panose="02040503050406030204" pitchFamily="18" charset="0"/>
                        <a:ea typeface="宋体" panose="02010600030101010101" pitchFamily="2" charset="-122"/>
                      </a:rPr>
                      <m:t>𝑙</m:t>
                    </m:r>
                    <m:r>
                      <a:rPr lang="en-US" altLang="zh-CN" sz="2000" i="1" dirty="0">
                        <a:latin typeface="Cambria Math" panose="02040503050406030204" pitchFamily="18" charset="0"/>
                        <a:ea typeface="Cambria Math" panose="02040503050406030204" pitchFamily="18" charset="0"/>
                      </a:rPr>
                      <m:t>∈</m:t>
                    </m:r>
                    <m:sSup>
                      <m:sSupPr>
                        <m:ctrlPr>
                          <a:rPr lang="en-US" altLang="zh-CN" sz="2000" i="1" dirty="0">
                            <a:latin typeface="Cambria Math" panose="02040503050406030204" pitchFamily="18" charset="0"/>
                            <a:ea typeface="Cambria Math" panose="02040503050406030204" pitchFamily="18" charset="0"/>
                          </a:rPr>
                        </m:ctrlPr>
                      </m:sSupPr>
                      <m:e>
                        <m:d>
                          <m:dPr>
                            <m:begChr m:val="{"/>
                            <m:endChr m:val="}"/>
                            <m:ctrlPr>
                              <a:rPr lang="en-US" altLang="zh-CN" sz="2000" i="1" dirty="0">
                                <a:latin typeface="Cambria Math" panose="02040503050406030204" pitchFamily="18" charset="0"/>
                                <a:ea typeface="Cambria Math" panose="02040503050406030204" pitchFamily="18" charset="0"/>
                              </a:rPr>
                            </m:ctrlPr>
                          </m:dPr>
                          <m:e>
                            <m:r>
                              <a:rPr lang="en-US" altLang="zh-CN" sz="2000" i="1" dirty="0">
                                <a:latin typeface="Cambria Math" panose="02040503050406030204" pitchFamily="18" charset="0"/>
                                <a:ea typeface="Cambria Math" panose="02040503050406030204" pitchFamily="18" charset="0"/>
                              </a:rPr>
                              <m:t>0,1</m:t>
                            </m:r>
                          </m:e>
                        </m:d>
                      </m:e>
                      <m:sup>
                        <m:r>
                          <a:rPr lang="en-US" altLang="zh-CN" sz="2000" i="1" dirty="0">
                            <a:latin typeface="Cambria Math" panose="02040503050406030204" pitchFamily="18" charset="0"/>
                            <a:ea typeface="Cambria Math" panose="02040503050406030204" pitchFamily="18" charset="0"/>
                          </a:rPr>
                          <m:t>2</m:t>
                        </m:r>
                        <m:r>
                          <a:rPr lang="en-US" altLang="zh-CN" sz="2000" i="1" dirty="0">
                            <a:latin typeface="Cambria Math" panose="02040503050406030204" pitchFamily="18" charset="0"/>
                            <a:ea typeface="Cambria Math" panose="02040503050406030204" pitchFamily="18" charset="0"/>
                          </a:rPr>
                          <m:t>𝑙𝑒𝑛</m:t>
                        </m:r>
                      </m:sup>
                    </m:sSup>
                    <m:r>
                      <a:rPr lang="en-US" altLang="zh-CN" sz="2000" i="1" dirty="0">
                        <a:latin typeface="Cambria Math" panose="02040503050406030204" pitchFamily="18" charset="0"/>
                        <a:ea typeface="Cambria Math" panose="02040503050406030204" pitchFamily="18" charset="0"/>
                      </a:rPr>
                      <m:t>;</m:t>
                    </m:r>
                  </m:oMath>
                </a14:m>
                <a:endParaRPr lang="en-US" altLang="zh-CN" sz="2000" dirty="0" smtClean="0">
                  <a:latin typeface="宋体" panose="02010600030101010101" pitchFamily="2" charset="-122"/>
                  <a:ea typeface="宋体" panose="02010600030101010101" pitchFamily="2" charset="-122"/>
                </a:endParaRPr>
              </a:p>
              <a:p>
                <a:pPr marL="0" indent="0">
                  <a:buNone/>
                </a:pPr>
                <a:r>
                  <a:rPr lang="zh-CN" altLang="zh-CN" sz="2000" dirty="0" smtClean="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 </a:t>
                </a:r>
                <a:r>
                  <a:rPr lang="en-US" altLang="zh-CN" sz="2000" dirty="0" smtClean="0">
                    <a:latin typeface="宋体" panose="02010600030101010101" pitchFamily="2" charset="-122"/>
                    <a:ea typeface="宋体" panose="02010600030101010101" pitchFamily="2" charset="-122"/>
                  </a:rPr>
                  <a:t>②  </a:t>
                </a:r>
                <a14:m>
                  <m:oMath xmlns:m="http://schemas.openxmlformats.org/officeDocument/2006/math">
                    <m:r>
                      <a:rPr lang="en-US" altLang="zh-CN" sz="2000" b="0" i="1" smtClean="0">
                        <a:latin typeface="Cambria Math" panose="02040503050406030204" pitchFamily="18" charset="0"/>
                        <a:ea typeface="宋体" panose="02010600030101010101" pitchFamily="2" charset="-122"/>
                      </a:rPr>
                      <m:t>𝐼𝑓</m:t>
                    </m:r>
                    <m:d>
                      <m:dPr>
                        <m:begChr m:val="⌊"/>
                        <m:endChr m:val="⌋"/>
                        <m:ctrlPr>
                          <a:rPr lang="en-US" altLang="zh-CN" sz="2000" b="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2/</m:t>
                        </m:r>
                        <m:sSup>
                          <m:sSupPr>
                            <m:ctrlPr>
                              <a:rPr lang="en-US" altLang="zh-CN" sz="2000" b="0" i="1" smtClean="0">
                                <a:latin typeface="Cambria Math" panose="02040503050406030204" pitchFamily="18" charset="0"/>
                                <a:ea typeface="宋体" panose="02010600030101010101" pitchFamily="2" charset="-122"/>
                              </a:rPr>
                            </m:ctrlPr>
                          </m:sSupPr>
                          <m:e>
                            <m:r>
                              <a:rPr lang="en-US" altLang="zh-CN" sz="2000" b="0" i="1" smtClean="0">
                                <a:latin typeface="Cambria Math" panose="02040503050406030204" pitchFamily="18" charset="0"/>
                                <a:ea typeface="宋体" panose="02010600030101010101" pitchFamily="2" charset="-122"/>
                              </a:rPr>
                              <m:t>2</m:t>
                            </m:r>
                          </m:e>
                          <m:sup>
                            <m:r>
                              <a:rPr lang="en-US" altLang="zh-CN" sz="2000" b="0" i="1" smtClean="0">
                                <a:latin typeface="Cambria Math" panose="02040503050406030204" pitchFamily="18" charset="0"/>
                                <a:ea typeface="宋体" panose="02010600030101010101" pitchFamily="2" charset="-122"/>
                              </a:rPr>
                              <m:t>1</m:t>
                            </m:r>
                          </m:sup>
                        </m:sSup>
                      </m:e>
                    </m:d>
                    <m:r>
                      <a:rPr lang="en-US" altLang="zh-CN" sz="2000" b="0" i="1" smtClean="0">
                        <a:latin typeface="Cambria Math" panose="02040503050406030204" pitchFamily="18" charset="0"/>
                        <a:ea typeface="Cambria Math" panose="02040503050406030204" pitchFamily="18" charset="0"/>
                      </a:rPr>
                      <m:t>≡1 </m:t>
                    </m:r>
                    <m:r>
                      <a:rPr lang="en-US" altLang="zh-CN" sz="2000" b="0" i="1" smtClean="0">
                        <a:latin typeface="Cambria Math" panose="02040503050406030204" pitchFamily="18" charset="0"/>
                        <a:ea typeface="Cambria Math" panose="02040503050406030204" pitchFamily="18" charset="0"/>
                      </a:rPr>
                      <m:t>𝑚𝑜𝑑</m:t>
                    </m:r>
                    <m:r>
                      <a:rPr lang="en-US" altLang="zh-CN" sz="2000" b="0" i="1" smtClean="0">
                        <a:latin typeface="Cambria Math" panose="02040503050406030204" pitchFamily="18" charset="0"/>
                        <a:ea typeface="Cambria Math" panose="02040503050406030204" pitchFamily="18" charset="0"/>
                      </a:rPr>
                      <m:t> 2 ;</m:t>
                    </m:r>
                  </m:oMath>
                </a14:m>
                <a:endParaRPr lang="en-US" altLang="zh-CN" sz="2000" dirty="0" smtClean="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en-US" altLang="zh-CN" sz="2000" dirty="0" smtClean="0">
                    <a:latin typeface="宋体" panose="02010600030101010101" pitchFamily="2" charset="-122"/>
                    <a:ea typeface="宋体" panose="02010600030101010101" pitchFamily="2" charset="-122"/>
                  </a:rPr>
                  <a:t>         </a:t>
                </a:r>
                <a14:m>
                  <m:oMath xmlns:m="http://schemas.openxmlformats.org/officeDocument/2006/math">
                    <m:r>
                      <a:rPr lang="en-US" altLang="zh-CN" sz="2000" b="0" i="1" smtClean="0">
                        <a:latin typeface="Cambria Math" panose="02040503050406030204" pitchFamily="18" charset="0"/>
                        <a:ea typeface="宋体" panose="02010600030101010101" pitchFamily="2" charset="-122"/>
                      </a:rPr>
                      <m:t>𝑥</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𝑙</m:t>
                        </m:r>
                      </m:e>
                      <m:sub>
                        <m:r>
                          <a:rPr lang="en-US" altLang="zh-CN" sz="2000" b="0" i="1" smtClean="0">
                            <a:latin typeface="Cambria Math" panose="02040503050406030204" pitchFamily="18" charset="0"/>
                            <a:ea typeface="Cambria Math" panose="02040503050406030204" pitchFamily="18" charset="0"/>
                          </a:rPr>
                          <m:t>2</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𝑙</m:t>
                        </m:r>
                      </m:e>
                      <m:sub>
                        <m:r>
                          <a:rPr lang="en-US" altLang="zh-CN" sz="2000" b="0" i="1" smtClean="0">
                            <a:latin typeface="Cambria Math" panose="02040503050406030204" pitchFamily="18" charset="0"/>
                            <a:ea typeface="Cambria Math" panose="02040503050406030204" pitchFamily="18" charset="0"/>
                          </a:rPr>
                          <m:t>3</m:t>
                        </m:r>
                      </m:sub>
                    </m:sSub>
                    <m:r>
                      <a:rPr lang="en-US" altLang="zh-CN" sz="2000" b="0" i="1" smtClean="0">
                        <a:latin typeface="Cambria Math" panose="02040503050406030204" pitchFamily="18" charset="0"/>
                        <a:ea typeface="Cambria Math" panose="02040503050406030204" pitchFamily="18" charset="0"/>
                      </a:rPr>
                      <m:t> ;  </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𝑣</m:t>
                        </m:r>
                      </m:e>
                      <m:sub>
                        <m:r>
                          <a:rPr lang="en-US" altLang="zh-CN" sz="2000" b="0" i="1" smtClean="0">
                            <a:latin typeface="Cambria Math" panose="02040503050406030204" pitchFamily="18" charset="0"/>
                            <a:ea typeface="Cambria Math" panose="02040503050406030204" pitchFamily="18" charset="0"/>
                          </a:rPr>
                          <m:t>1,1</m:t>
                        </m:r>
                      </m:sub>
                    </m:sSub>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𝐶𝐻</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𝑥</m:t>
                    </m:r>
                    <m:r>
                      <a:rPr lang="en-US" altLang="zh-CN" sz="2000" b="0" i="1" smtClean="0">
                        <a:latin typeface="Cambria Math" panose="02040503050406030204" pitchFamily="18" charset="0"/>
                        <a:ea typeface="Cambria Math" panose="02040503050406030204" pitchFamily="18" charset="0"/>
                      </a:rPr>
                      <m:t>;</m:t>
                    </m:r>
                    <m:sSubSup>
                      <m:sSubSupPr>
                        <m:ctrlPr>
                          <a:rPr lang="en-US" altLang="zh-CN" sz="2000" i="1">
                            <a:latin typeface="Cambria Math" panose="02040503050406030204" pitchFamily="18" charset="0"/>
                            <a:ea typeface="宋体" panose="02010600030101010101" pitchFamily="2" charset="-122"/>
                          </a:rPr>
                        </m:ctrlPr>
                      </m:sSubSupPr>
                      <m:e>
                        <m:r>
                          <a:rPr lang="en-US" altLang="zh-CN" sz="2000" i="1">
                            <a:latin typeface="Cambria Math" panose="02040503050406030204" pitchFamily="18" charset="0"/>
                            <a:ea typeface="宋体" panose="02010600030101010101" pitchFamily="2" charset="-122"/>
                          </a:rPr>
                          <m:t>𝑟</m:t>
                        </m:r>
                      </m:e>
                      <m:sub>
                        <m:r>
                          <a:rPr lang="en-US" altLang="zh-CN" sz="2000" i="1">
                            <a:latin typeface="Cambria Math" panose="02040503050406030204" pitchFamily="18" charset="0"/>
                            <a:ea typeface="宋体" panose="02010600030101010101" pitchFamily="2" charset="-122"/>
                          </a:rPr>
                          <m:t>1,1</m:t>
                        </m:r>
                      </m:sub>
                      <m:sup>
                        <m:r>
                          <a:rPr lang="en-US" altLang="zh-CN" sz="2000" i="1">
                            <a:latin typeface="Cambria Math" panose="02040503050406030204" pitchFamily="18" charset="0"/>
                            <a:ea typeface="宋体" panose="02010600030101010101" pitchFamily="2" charset="-122"/>
                          </a:rPr>
                          <m:t>′</m:t>
                        </m:r>
                      </m:sup>
                    </m:sSubSup>
                    <m:r>
                      <a:rPr lang="en-US" altLang="zh-CN" sz="2000" b="0" i="1" smtClean="0">
                        <a:latin typeface="Cambria Math" panose="02040503050406030204" pitchFamily="18" charset="0"/>
                        <a:ea typeface="Cambria Math" panose="02040503050406030204" pitchFamily="18" charset="0"/>
                      </a:rPr>
                      <m:t>)</m:t>
                    </m:r>
                  </m:oMath>
                </a14:m>
                <a:endParaRPr lang="en-US" altLang="zh-CN" sz="2000" dirty="0" smtClean="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en-US" altLang="zh-CN" sz="2000" dirty="0" smtClean="0">
                    <a:latin typeface="宋体" panose="02010600030101010101" pitchFamily="2" charset="-122"/>
                    <a:ea typeface="宋体" panose="02010600030101010101" pitchFamily="2" charset="-122"/>
                  </a:rPr>
                  <a:t>     </a:t>
                </a:r>
                <a14:m>
                  <m:oMath xmlns:m="http://schemas.openxmlformats.org/officeDocument/2006/math">
                    <m:r>
                      <a:rPr lang="en-US" altLang="zh-CN" sz="2000" i="1">
                        <a:latin typeface="Cambria Math" panose="02040503050406030204" pitchFamily="18" charset="0"/>
                        <a:ea typeface="宋体" panose="02010600030101010101" pitchFamily="2" charset="-122"/>
                      </a:rPr>
                      <m:t>𝐼𝑓</m:t>
                    </m:r>
                    <m:d>
                      <m:dPr>
                        <m:begChr m:val="⌊"/>
                        <m:endChr m:val="⌋"/>
                        <m:ctrlPr>
                          <a:rPr lang="en-US" altLang="zh-CN" sz="2000" i="1">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2</m:t>
                        </m:r>
                        <m:r>
                          <a:rPr lang="en-US" altLang="zh-CN" sz="2000" i="1">
                            <a:latin typeface="Cambria Math" panose="02040503050406030204" pitchFamily="18" charset="0"/>
                            <a:ea typeface="宋体" panose="02010600030101010101" pitchFamily="2" charset="-122"/>
                          </a:rPr>
                          <m:t>/</m:t>
                        </m:r>
                        <m:sSup>
                          <m:sSupPr>
                            <m:ctrlPr>
                              <a:rPr lang="en-US" altLang="zh-CN" sz="2000" i="1">
                                <a:latin typeface="Cambria Math" panose="02040503050406030204" pitchFamily="18" charset="0"/>
                                <a:ea typeface="宋体" panose="02010600030101010101" pitchFamily="2" charset="-122"/>
                              </a:rPr>
                            </m:ctrlPr>
                          </m:sSupPr>
                          <m:e>
                            <m:r>
                              <a:rPr lang="en-US" altLang="zh-CN" sz="2000" i="1">
                                <a:latin typeface="Cambria Math" panose="02040503050406030204" pitchFamily="18" charset="0"/>
                                <a:ea typeface="宋体" panose="02010600030101010101" pitchFamily="2" charset="-122"/>
                              </a:rPr>
                              <m:t>2</m:t>
                            </m:r>
                          </m:e>
                          <m:sup>
                            <m:r>
                              <a:rPr lang="en-US" altLang="zh-CN" sz="2000" b="0" i="1" smtClean="0">
                                <a:latin typeface="Cambria Math" panose="02040503050406030204" pitchFamily="18" charset="0"/>
                                <a:ea typeface="宋体" panose="02010600030101010101" pitchFamily="2" charset="-122"/>
                              </a:rPr>
                              <m:t>2</m:t>
                            </m:r>
                          </m:sup>
                        </m:sSup>
                      </m:e>
                    </m:d>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0</m:t>
                    </m:r>
                    <m:r>
                      <a:rPr lang="en-US" altLang="zh-CN" sz="2000" i="1">
                        <a:latin typeface="Cambria Math" panose="02040503050406030204" pitchFamily="18" charset="0"/>
                        <a:ea typeface="Cambria Math" panose="02040503050406030204" pitchFamily="18" charset="0"/>
                      </a:rPr>
                      <m:t> </m:t>
                    </m:r>
                    <m:r>
                      <a:rPr lang="en-US" altLang="zh-CN" sz="2000" i="1">
                        <a:latin typeface="Cambria Math" panose="02040503050406030204" pitchFamily="18" charset="0"/>
                        <a:ea typeface="Cambria Math" panose="02040503050406030204" pitchFamily="18" charset="0"/>
                      </a:rPr>
                      <m:t>𝑚𝑜𝑑</m:t>
                    </m:r>
                    <m:r>
                      <a:rPr lang="en-US" altLang="zh-CN" sz="2000" i="1">
                        <a:latin typeface="Cambria Math" panose="02040503050406030204" pitchFamily="18" charset="0"/>
                        <a:ea typeface="Cambria Math" panose="02040503050406030204" pitchFamily="18" charset="0"/>
                      </a:rPr>
                      <m:t> 2 ;</m:t>
                    </m:r>
                  </m:oMath>
                </a14:m>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14:m>
                  <m:oMath xmlns:m="http://schemas.openxmlformats.org/officeDocument/2006/math">
                    <m:r>
                      <a:rPr lang="en-US" altLang="zh-CN" sz="2000" i="1">
                        <a:latin typeface="Cambria Math" panose="02040503050406030204" pitchFamily="18" charset="0"/>
                        <a:ea typeface="宋体" panose="02010600030101010101" pitchFamily="2" charset="-122"/>
                      </a:rPr>
                      <m:t>𝑥</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𝑣</m:t>
                        </m:r>
                      </m:e>
                      <m:sub>
                        <m:r>
                          <a:rPr lang="en-US" altLang="zh-CN" sz="2000" b="0" i="1" smtClean="0">
                            <a:latin typeface="Cambria Math" panose="02040503050406030204" pitchFamily="18" charset="0"/>
                            <a:ea typeface="Cambria Math" panose="02040503050406030204" pitchFamily="18" charset="0"/>
                          </a:rPr>
                          <m:t>1,</m:t>
                        </m:r>
                        <m:r>
                          <a:rPr lang="en-US" altLang="zh-CN" sz="2000" i="1">
                            <a:latin typeface="Cambria Math" panose="02040503050406030204" pitchFamily="18" charset="0"/>
                            <a:ea typeface="Cambria Math" panose="02040503050406030204" pitchFamily="18" charset="0"/>
                          </a:rPr>
                          <m:t>0</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𝑣</m:t>
                        </m:r>
                      </m:e>
                      <m:sub>
                        <m:r>
                          <a:rPr lang="en-US" altLang="zh-CN" sz="2000" b="0" i="1" smtClean="0">
                            <a:latin typeface="Cambria Math" panose="02040503050406030204" pitchFamily="18" charset="0"/>
                            <a:ea typeface="Cambria Math" panose="02040503050406030204" pitchFamily="18" charset="0"/>
                          </a:rPr>
                          <m:t>1,1</m:t>
                        </m:r>
                      </m:sub>
                    </m:sSub>
                    <m:r>
                      <a:rPr lang="en-US" altLang="zh-CN" sz="2000" i="1">
                        <a:latin typeface="Cambria Math" panose="02040503050406030204" pitchFamily="18" charset="0"/>
                        <a:ea typeface="Cambria Math" panose="02040503050406030204" pitchFamily="18" charset="0"/>
                      </a:rPr>
                      <m:t> ;  </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𝑣</m:t>
                        </m:r>
                      </m:e>
                      <m:sub>
                        <m:r>
                          <a:rPr lang="en-US" altLang="zh-CN" sz="2000" b="0" i="1" smtClean="0">
                            <a:latin typeface="Cambria Math" panose="02040503050406030204" pitchFamily="18" charset="0"/>
                            <a:ea typeface="Cambria Math" panose="02040503050406030204" pitchFamily="18" charset="0"/>
                          </a:rPr>
                          <m:t>2</m:t>
                        </m:r>
                        <m:r>
                          <a:rPr lang="en-US" altLang="zh-CN" sz="2000" i="1">
                            <a:latin typeface="Cambria Math" panose="02040503050406030204" pitchFamily="18" charset="0"/>
                            <a:ea typeface="Cambria Math" panose="02040503050406030204" pitchFamily="18" charset="0"/>
                          </a:rPr>
                          <m:t>,0</m:t>
                        </m:r>
                      </m:sub>
                    </m:sSub>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𝐻</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𝑥</m:t>
                    </m:r>
                    <m:r>
                      <a:rPr lang="en-US" altLang="zh-CN" sz="2000" i="1">
                        <a:latin typeface="Cambria Math" panose="02040503050406030204" pitchFamily="18" charset="0"/>
                        <a:ea typeface="Cambria Math" panose="02040503050406030204" pitchFamily="18" charset="0"/>
                      </a:rPr>
                      <m:t>)</m:t>
                    </m:r>
                  </m:oMath>
                </a14:m>
                <a:endParaRPr lang="en-US" altLang="zh-CN" sz="2000" b="0" dirty="0" smtClean="0">
                  <a:latin typeface="宋体" panose="02010600030101010101" pitchFamily="2" charset="-122"/>
                  <a:ea typeface="宋体" panose="02010600030101010101" pitchFamily="2" charset="-122"/>
                </a:endParaRPr>
              </a:p>
              <a:p>
                <a:pPr marL="0" indent="0">
                  <a:buNone/>
                </a:pPr>
                <a:r>
                  <a:rPr lang="en-US" altLang="zh-CN" sz="2000" dirty="0" smtClean="0">
                    <a:solidFill>
                      <a:schemeClr val="tx1"/>
                    </a:solidFill>
                    <a:latin typeface="宋体" panose="02010600030101010101" pitchFamily="2" charset="-122"/>
                    <a:ea typeface="宋体" panose="02010600030101010101" pitchFamily="2" charset="-122"/>
                  </a:rPr>
                  <a:t>• ③ </a:t>
                </a:r>
                <a14:m>
                  <m:oMath xmlns:m="http://schemas.openxmlformats.org/officeDocument/2006/math">
                    <m:acc>
                      <m:accPr>
                        <m:chr m:val="̂"/>
                        <m:ctrlPr>
                          <a:rPr lang="en-US" altLang="zh-CN" sz="2000" i="1" smtClean="0">
                            <a:solidFill>
                              <a:schemeClr val="tx1"/>
                            </a:solidFill>
                            <a:latin typeface="Cambria Math" panose="02040503050406030204" pitchFamily="18" charset="0"/>
                            <a:ea typeface="宋体" panose="02010600030101010101" pitchFamily="2" charset="-122"/>
                          </a:rPr>
                        </m:ctrlPr>
                      </m:accPr>
                      <m:e>
                        <m:r>
                          <a:rPr lang="zh-CN" altLang="en-US" sz="2000" i="1" smtClean="0">
                            <a:solidFill>
                              <a:schemeClr val="tx1"/>
                            </a:solidFill>
                            <a:latin typeface="Cambria Math" panose="02040503050406030204" pitchFamily="18" charset="0"/>
                            <a:ea typeface="宋体" panose="02010600030101010101" pitchFamily="2" charset="-122"/>
                          </a:rPr>
                          <m:t>𝜌</m:t>
                        </m:r>
                      </m:e>
                    </m:acc>
                    <m:r>
                      <a:rPr lang="en-US" altLang="zh-CN" sz="2000" i="1" smtClean="0">
                        <a:solidFill>
                          <a:schemeClr val="tx1"/>
                        </a:solidFill>
                        <a:latin typeface="Cambria Math" panose="02040503050406030204" pitchFamily="18" charset="0"/>
                        <a:ea typeface="Cambria Math" panose="02040503050406030204" pitchFamily="18" charset="0"/>
                      </a:rPr>
                      <m:t>←</m:t>
                    </m:r>
                    <m:r>
                      <a:rPr lang="en-US" altLang="zh-CN" sz="2000" b="0" i="1" smtClean="0">
                        <a:solidFill>
                          <a:schemeClr val="tx1"/>
                        </a:solidFill>
                        <a:latin typeface="Cambria Math" panose="02040503050406030204" pitchFamily="18" charset="0"/>
                        <a:ea typeface="Cambria Math" panose="02040503050406030204" pitchFamily="18" charset="0"/>
                      </a:rPr>
                      <m:t>𝐶h</m:t>
                    </m:r>
                    <m:r>
                      <a:rPr lang="en-US" altLang="zh-CN" sz="2000" b="0" i="1" smtClean="0">
                        <a:solidFill>
                          <a:schemeClr val="tx1"/>
                        </a:solidFill>
                        <a:latin typeface="Cambria Math" panose="02040503050406030204" pitchFamily="18" charset="0"/>
                        <a:ea typeface="Cambria Math" panose="02040503050406030204" pitchFamily="18" charset="0"/>
                      </a:rPr>
                      <m:t>(</m:t>
                    </m:r>
                    <m:sSub>
                      <m:sSubPr>
                        <m:ctrlPr>
                          <a:rPr lang="en-US" altLang="zh-CN" sz="2000" b="0" i="1" smtClean="0">
                            <a:solidFill>
                              <a:schemeClr val="tx1"/>
                            </a:solidFill>
                            <a:latin typeface="Cambria Math" panose="02040503050406030204" pitchFamily="18" charset="0"/>
                            <a:ea typeface="Cambria Math" panose="02040503050406030204" pitchFamily="18" charset="0"/>
                          </a:rPr>
                        </m:ctrlPr>
                      </m:sSubPr>
                      <m:e>
                        <m:r>
                          <a:rPr lang="en-US" altLang="zh-CN" sz="2000" b="0" i="1" smtClean="0">
                            <a:solidFill>
                              <a:schemeClr val="tx1"/>
                            </a:solidFill>
                            <a:latin typeface="Cambria Math" panose="02040503050406030204" pitchFamily="18" charset="0"/>
                            <a:ea typeface="Cambria Math" panose="02040503050406030204" pitchFamily="18" charset="0"/>
                          </a:rPr>
                          <m:t>𝑣</m:t>
                        </m:r>
                      </m:e>
                      <m:sub>
                        <m:r>
                          <a:rPr lang="en-US" altLang="zh-CN" sz="2000" b="0" i="1" smtClean="0">
                            <a:solidFill>
                              <a:schemeClr val="tx1"/>
                            </a:solidFill>
                            <a:latin typeface="Cambria Math" panose="02040503050406030204" pitchFamily="18" charset="0"/>
                            <a:ea typeface="Cambria Math" panose="02040503050406030204" pitchFamily="18" charset="0"/>
                          </a:rPr>
                          <m:t>2,0</m:t>
                        </m:r>
                      </m:sub>
                    </m:sSub>
                    <m:r>
                      <a:rPr lang="en-US" altLang="zh-CN" sz="2000" b="0" i="1" smtClean="0">
                        <a:solidFill>
                          <a:schemeClr val="tx1"/>
                        </a:solidFill>
                        <a:latin typeface="Cambria Math" panose="02040503050406030204" pitchFamily="18" charset="0"/>
                        <a:ea typeface="Cambria Math" panose="02040503050406030204" pitchFamily="18" charset="0"/>
                      </a:rPr>
                      <m:t>||</m:t>
                    </m:r>
                    <m:sSub>
                      <m:sSubPr>
                        <m:ctrlPr>
                          <a:rPr lang="en-US" altLang="zh-CN" sz="2000" b="0" i="1" smtClean="0">
                            <a:solidFill>
                              <a:schemeClr val="tx1"/>
                            </a:solidFill>
                            <a:latin typeface="Cambria Math" panose="02040503050406030204" pitchFamily="18" charset="0"/>
                            <a:ea typeface="Cambria Math" panose="02040503050406030204" pitchFamily="18" charset="0"/>
                          </a:rPr>
                        </m:ctrlPr>
                      </m:sSubPr>
                      <m:e>
                        <m:r>
                          <a:rPr lang="en-US" altLang="zh-CN" sz="2000" b="0" i="1" smtClean="0">
                            <a:solidFill>
                              <a:schemeClr val="tx1"/>
                            </a:solidFill>
                            <a:latin typeface="Cambria Math" panose="02040503050406030204" pitchFamily="18" charset="0"/>
                            <a:ea typeface="Cambria Math" panose="02040503050406030204" pitchFamily="18" charset="0"/>
                          </a:rPr>
                          <m:t>𝑣</m:t>
                        </m:r>
                      </m:e>
                      <m:sub>
                        <m:r>
                          <a:rPr lang="en-US" altLang="zh-CN" sz="2000" b="0" i="1" smtClean="0">
                            <a:solidFill>
                              <a:schemeClr val="tx1"/>
                            </a:solidFill>
                            <a:latin typeface="Cambria Math" panose="02040503050406030204" pitchFamily="18" charset="0"/>
                            <a:ea typeface="Cambria Math" panose="02040503050406030204" pitchFamily="18" charset="0"/>
                          </a:rPr>
                          <m:t>2,1</m:t>
                        </m:r>
                      </m:sub>
                    </m:sSub>
                    <m:r>
                      <a:rPr lang="en-US" altLang="zh-CN" sz="2000" b="0" i="1" smtClean="0">
                        <a:solidFill>
                          <a:schemeClr val="tx1"/>
                        </a:solidFill>
                        <a:latin typeface="Cambria Math" panose="02040503050406030204" pitchFamily="18" charset="0"/>
                        <a:ea typeface="Cambria Math" panose="02040503050406030204" pitchFamily="18" charset="0"/>
                      </a:rPr>
                      <m:t>;</m:t>
                    </m:r>
                    <m:r>
                      <a:rPr lang="en-US" altLang="zh-CN" sz="2000" b="0" i="1" smtClean="0">
                        <a:solidFill>
                          <a:schemeClr val="tx1"/>
                        </a:solidFill>
                        <a:latin typeface="Cambria Math" panose="02040503050406030204" pitchFamily="18" charset="0"/>
                        <a:ea typeface="Cambria Math" panose="02040503050406030204" pitchFamily="18" charset="0"/>
                      </a:rPr>
                      <m:t>𝑟</m:t>
                    </m:r>
                    <m:r>
                      <a:rPr lang="en-US" altLang="zh-CN" sz="2000" b="0" i="1" smtClean="0">
                        <a:solidFill>
                          <a:schemeClr val="tx1"/>
                        </a:solidFill>
                        <a:latin typeface="Cambria Math" panose="02040503050406030204" pitchFamily="18" charset="0"/>
                        <a:ea typeface="Cambria Math" panose="02040503050406030204" pitchFamily="18" charset="0"/>
                      </a:rPr>
                      <m:t>)</m:t>
                    </m:r>
                  </m:oMath>
                </a14:m>
                <a:endParaRPr lang="en-US" altLang="zh-CN" sz="2000" dirty="0" smtClean="0">
                  <a:solidFill>
                    <a:schemeClr val="tx1"/>
                  </a:solidFill>
                  <a:latin typeface="宋体" panose="02010600030101010101" pitchFamily="2" charset="-122"/>
                  <a:ea typeface="宋体" panose="02010600030101010101" pitchFamily="2" charset="-122"/>
                </a:endParaRPr>
              </a:p>
              <a:p>
                <a:pPr marL="0" indent="0">
                  <a:buNone/>
                </a:pPr>
                <a:r>
                  <a:rPr lang="en-US" altLang="zh-CN" sz="2000" dirty="0" smtClean="0">
                    <a:ea typeface="Cambria Math" panose="02040503050406030204" pitchFamily="18" charset="0"/>
                  </a:rPr>
                  <a:t>•  </a:t>
                </a:r>
                <a:r>
                  <a:rPr lang="en-US" altLang="zh-CN" sz="2000" dirty="0" smtClean="0">
                    <a:latin typeface="宋体" panose="02010600030101010101" pitchFamily="2" charset="-122"/>
                    <a:ea typeface="宋体" panose="02010600030101010101" pitchFamily="2" charset="-122"/>
                  </a:rPr>
                  <a:t>④ </a:t>
                </a:r>
                <a14:m>
                  <m:oMath xmlns:m="http://schemas.openxmlformats.org/officeDocument/2006/math">
                    <m:acc>
                      <m:accPr>
                        <m:chr m:val="̂"/>
                        <m:ctrlPr>
                          <a:rPr lang="en-US" altLang="zh-CN" sz="2000" i="1" smtClean="0">
                            <a:latin typeface="Cambria Math" panose="02040503050406030204" pitchFamily="18" charset="0"/>
                            <a:ea typeface="宋体" panose="02010600030101010101" pitchFamily="2" charset="-122"/>
                          </a:rPr>
                        </m:ctrlPr>
                      </m:accPr>
                      <m:e>
                        <m:r>
                          <a:rPr lang="zh-CN" altLang="en-US" sz="2000" i="1" smtClean="0">
                            <a:latin typeface="Cambria Math" panose="02040503050406030204" pitchFamily="18" charset="0"/>
                            <a:ea typeface="宋体" panose="02010600030101010101" pitchFamily="2" charset="-122"/>
                          </a:rPr>
                          <m:t>𝜌</m:t>
                        </m:r>
                      </m:e>
                    </m:acc>
                    <m:r>
                      <a:rPr lang="en-US" altLang="zh-CN" sz="2000" b="0" i="1" smtClean="0">
                        <a:latin typeface="Cambria Math" panose="02040503050406030204" pitchFamily="18" charset="0"/>
                        <a:ea typeface="宋体" panose="02010600030101010101" pitchFamily="2" charset="-122"/>
                      </a:rPr>
                      <m:t>=</m:t>
                    </m:r>
                    <m:r>
                      <a:rPr lang="zh-CN" altLang="en-US" sz="2000" b="0" i="1" smtClean="0">
                        <a:latin typeface="Cambria Math" panose="02040503050406030204" pitchFamily="18" charset="0"/>
                        <a:ea typeface="宋体" panose="02010600030101010101" pitchFamily="2" charset="-122"/>
                      </a:rPr>
                      <m:t>𝜌</m:t>
                    </m:r>
                  </m:oMath>
                </a14:m>
                <a:r>
                  <a:rPr lang="en-US" altLang="zh-CN" sz="2400" dirty="0" smtClean="0">
                    <a:solidFill>
                      <a:schemeClr val="tx1"/>
                    </a:solidFill>
                    <a:latin typeface="宋体" panose="02010600030101010101" pitchFamily="2" charset="-122"/>
                    <a:ea typeface="宋体" panose="02010600030101010101" pitchFamily="2" charset="-122"/>
                  </a:rPr>
                  <a:t>;</a:t>
                </a:r>
                <a:r>
                  <a:rPr lang="zh-CN" altLang="en-US" sz="2400" dirty="0" smtClean="0">
                    <a:solidFill>
                      <a:schemeClr val="tx1"/>
                    </a:solidFill>
                    <a:latin typeface="宋体" panose="02010600030101010101" pitchFamily="2" charset="-122"/>
                    <a:ea typeface="宋体" panose="02010600030101010101" pitchFamily="2" charset="-122"/>
                  </a:rPr>
                  <a:t>验证成功</a:t>
                </a:r>
                <a:endParaRPr lang="zh-CN" altLang="en-US" sz="2400" dirty="0">
                  <a:solidFill>
                    <a:schemeClr val="tx1"/>
                  </a:solidFill>
                  <a:latin typeface="宋体" panose="02010600030101010101" pitchFamily="2" charset="-122"/>
                  <a:ea typeface="宋体" panose="02010600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718458" y="1293223"/>
                <a:ext cx="10580914" cy="4883740"/>
              </a:xfrm>
              <a:blipFill rotWithShape="1">
                <a:blip r:embed="rId2"/>
                <a:stretch>
                  <a:fillRect l="-634" t="-874"/>
                </a:stretch>
              </a:blipFill>
            </p:spPr>
            <p:txBody>
              <a:bodyPr/>
              <a:lstStyle/>
              <a:p>
                <a:r>
                  <a:rPr lang="zh-CN" altLang="en-US">
                    <a:noFill/>
                  </a:rPr>
                  <a:t> </a:t>
                </a:r>
                <a:endParaRPr lang="zh-CN" altLang="en-US">
                  <a:noFill/>
                </a:endParaRPr>
              </a:p>
            </p:txBody>
          </p:sp>
        </mc:Fallback>
      </mc:AlternateContent>
      <p:cxnSp>
        <p:nvCxnSpPr>
          <p:cNvPr id="7" name="直接连接符 6"/>
          <p:cNvCxnSpPr/>
          <p:nvPr/>
        </p:nvCxnSpPr>
        <p:spPr>
          <a:xfrm>
            <a:off x="1186089" y="1030288"/>
            <a:ext cx="10426791" cy="0"/>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9731829" y="505744"/>
            <a:ext cx="2129245" cy="523220"/>
          </a:xfrm>
          <a:prstGeom prst="rect">
            <a:avLst/>
          </a:prstGeom>
          <a:noFill/>
        </p:spPr>
        <p:txBody>
          <a:bodyPr wrap="square" rtlCol="0">
            <a:spAutoFit/>
          </a:bodyPr>
          <a:lstStyle/>
          <a:p>
            <a:r>
              <a:rPr lang="en-US" altLang="zh-CN" sz="2800" b="1" dirty="0" smtClean="0">
                <a:latin typeface="新宋体" panose="02010609030101010101" pitchFamily="49" charset="-122"/>
                <a:ea typeface="新宋体" panose="02010609030101010101" pitchFamily="49" charset="-122"/>
              </a:rPr>
              <a:t>CAT</a:t>
            </a:r>
            <a:r>
              <a:rPr lang="zh-CN" altLang="en-US" sz="2800" b="1" dirty="0" smtClean="0">
                <a:latin typeface="新宋体" panose="02010609030101010101" pitchFamily="49" charset="-122"/>
                <a:ea typeface="新宋体" panose="02010609030101010101" pitchFamily="49" charset="-122"/>
              </a:rPr>
              <a:t>的构造</a:t>
            </a:r>
            <a:endParaRPr lang="zh-CN" altLang="en-US" sz="2800" b="1" dirty="0">
              <a:latin typeface="新宋体" panose="02010609030101010101" pitchFamily="49" charset="-122"/>
              <a:ea typeface="新宋体" panose="02010609030101010101" pitchFamily="49" charset="-122"/>
            </a:endParaRPr>
          </a:p>
        </p:txBody>
      </p:sp>
      <p:grpSp>
        <p:nvGrpSpPr>
          <p:cNvPr id="6" name="组合 5"/>
          <p:cNvGrpSpPr/>
          <p:nvPr/>
        </p:nvGrpSpPr>
        <p:grpSpPr>
          <a:xfrm>
            <a:off x="125730" y="154305"/>
            <a:ext cx="3607435" cy="873760"/>
            <a:chOff x="820" y="783"/>
            <a:chExt cx="5681" cy="1376"/>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10" name="文本框 9"/>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6498495" y="2654417"/>
            <a:ext cx="5362579" cy="3074762"/>
          </a:xfrm>
          <a:prstGeom prst="rect">
            <a:avLst/>
          </a:prstGeom>
        </p:spPr>
      </p:pic>
      <mc:AlternateContent xmlns:mc="http://schemas.openxmlformats.org/markup-compatibility/2006">
        <mc:Choice xmlns:a14="http://schemas.microsoft.com/office/drawing/2010/main" Requires="a14">
          <p:sp>
            <p:nvSpPr>
              <p:cNvPr id="3" name="内容占位符 2"/>
              <p:cNvSpPr>
                <a:spLocks noGrp="1"/>
              </p:cNvSpPr>
              <p:nvPr>
                <p:ph idx="1"/>
              </p:nvPr>
            </p:nvSpPr>
            <p:spPr>
              <a:xfrm>
                <a:off x="718458" y="1293223"/>
                <a:ext cx="10580914" cy="4883740"/>
              </a:xfrm>
            </p:spPr>
            <p:txBody>
              <a:bodyPr>
                <a:noAutofit/>
              </a:bodyPr>
              <a:lstStyle/>
              <a:p>
                <a14:m>
                  <m:oMath xmlns:m="http://schemas.openxmlformats.org/officeDocument/2006/math">
                    <m:r>
                      <a:rPr lang="en-US" altLang="zh-CN" sz="2000" b="0" i="1" dirty="0" smtClean="0">
                        <a:latin typeface="Cambria Math" panose="02040503050406030204" pitchFamily="18" charset="0"/>
                        <a:ea typeface="宋体" panose="02010600030101010101" pitchFamily="2" charset="-122"/>
                      </a:rPr>
                      <m:t>𝑤𝑐𝑎𝑡𝑉𝑟𝑓𝑦</m:t>
                    </m:r>
                    <m:r>
                      <a:rPr lang="en-US" altLang="zh-CN" sz="2000" i="1" dirty="0" smtClean="0">
                        <a:latin typeface="Cambria Math" panose="02040503050406030204" pitchFamily="18" charset="0"/>
                        <a:ea typeface="宋体" panose="02010600030101010101" pitchFamily="2" charset="-122"/>
                      </a:rPr>
                      <m:t>(</m:t>
                    </m:r>
                    <m:r>
                      <a:rPr lang="en-US" altLang="zh-CN" sz="2000" b="0" i="1" dirty="0" smtClean="0">
                        <a:latin typeface="Cambria Math" panose="02040503050406030204" pitchFamily="18" charset="0"/>
                        <a:ea typeface="宋体" panose="02010600030101010101" pitchFamily="2" charset="-122"/>
                      </a:rPr>
                      <m:t>𝑣𝑝</m:t>
                    </m:r>
                    <m:r>
                      <a:rPr lang="en-US" altLang="zh-CN" sz="2000" b="0" i="1" dirty="0" smtClean="0">
                        <a:latin typeface="Cambria Math" panose="02040503050406030204" pitchFamily="18" charset="0"/>
                        <a:ea typeface="宋体" panose="02010600030101010101" pitchFamily="2" charset="-122"/>
                      </a:rPr>
                      <m:t>,</m:t>
                    </m:r>
                    <m:r>
                      <a:rPr lang="en-US" altLang="zh-CN" sz="2000" b="0" i="1" dirty="0" smtClean="0">
                        <a:latin typeface="Cambria Math" panose="02040503050406030204" pitchFamily="18" charset="0"/>
                        <a:ea typeface="宋体" panose="02010600030101010101" pitchFamily="2" charset="-122"/>
                      </a:rPr>
                      <m:t>𝑖</m:t>
                    </m:r>
                    <m:r>
                      <a:rPr lang="en-US" altLang="zh-CN" sz="2000" b="0" i="1" dirty="0" smtClean="0">
                        <a:latin typeface="Cambria Math" panose="02040503050406030204" pitchFamily="18" charset="0"/>
                        <a:ea typeface="宋体" panose="02010600030101010101" pitchFamily="2" charset="-122"/>
                      </a:rPr>
                      <m:t>,</m:t>
                    </m:r>
                    <m:r>
                      <a:rPr lang="en-US" altLang="zh-CN" sz="2000" b="0" i="1" dirty="0" smtClean="0">
                        <a:latin typeface="Cambria Math" panose="02040503050406030204" pitchFamily="18" charset="0"/>
                        <a:ea typeface="宋体" panose="02010600030101010101" pitchFamily="2" charset="-122"/>
                      </a:rPr>
                      <m:t>𝑙</m:t>
                    </m:r>
                    <m:r>
                      <a:rPr lang="en-US" altLang="zh-CN" sz="2000" b="0" i="1" dirty="0" smtClean="0">
                        <a:latin typeface="Cambria Math" panose="02040503050406030204" pitchFamily="18" charset="0"/>
                        <a:ea typeface="宋体" panose="02010600030101010101" pitchFamily="2" charset="-122"/>
                      </a:rPr>
                      <m:t>,</m:t>
                    </m:r>
                    <m:r>
                      <a:rPr lang="en-US" altLang="zh-CN" sz="2000" b="0" i="1" dirty="0" smtClean="0">
                        <a:latin typeface="Cambria Math" panose="02040503050406030204" pitchFamily="18" charset="0"/>
                        <a:ea typeface="宋体" panose="02010600030101010101" pitchFamily="2" charset="-122"/>
                      </a:rPr>
                      <m:t>𝑎𝑢𝑡h</m:t>
                    </m:r>
                    <m:r>
                      <a:rPr lang="en-US" altLang="zh-CN" sz="2000" i="1" dirty="0" smtClean="0">
                        <a:latin typeface="Cambria Math" panose="02040503050406030204" pitchFamily="18" charset="0"/>
                        <a:ea typeface="宋体" panose="02010600030101010101" pitchFamily="2" charset="-122"/>
                      </a:rPr>
                      <m:t>)</m:t>
                    </m:r>
                  </m:oMath>
                </a14:m>
                <a:endParaRPr lang="en-US" altLang="zh-CN" sz="2000" dirty="0" smtClean="0">
                  <a:latin typeface="宋体" panose="02010600030101010101" pitchFamily="2" charset="-122"/>
                  <a:ea typeface="宋体" panose="02010600030101010101" pitchFamily="2" charset="-122"/>
                </a:endParaRPr>
              </a:p>
              <a:p>
                <a:r>
                  <a:rPr lang="en-US" altLang="zh-CN" sz="2000" dirty="0" smtClean="0">
                    <a:solidFill>
                      <a:schemeClr val="tx1"/>
                    </a:solidFill>
                    <a:ea typeface="宋体" panose="02010600030101010101" pitchFamily="2" charset="-122"/>
                  </a:rPr>
                  <a:t> </a:t>
                </a:r>
                <a14:m>
                  <m:oMath xmlns:m="http://schemas.openxmlformats.org/officeDocument/2006/math">
                    <m:r>
                      <a:rPr lang="en-US" altLang="zh-CN" sz="2000" i="1" dirty="0" smtClean="0">
                        <a:solidFill>
                          <a:schemeClr val="tx1"/>
                        </a:solidFill>
                        <a:latin typeface="Cambria Math" panose="02040503050406030204" pitchFamily="18" charset="0"/>
                        <a:ea typeface="宋体" panose="02010600030101010101" pitchFamily="2" charset="-122"/>
                      </a:rPr>
                      <m:t> </m:t>
                    </m:r>
                    <m:r>
                      <a:rPr lang="en-US" altLang="zh-CN" sz="2000" i="1" dirty="0" smtClean="0">
                        <a:solidFill>
                          <a:srgbClr val="FF0000"/>
                        </a:solidFill>
                        <a:latin typeface="Cambria Math" panose="02040503050406030204" pitchFamily="18" charset="0"/>
                        <a:ea typeface="宋体" panose="02010600030101010101" pitchFamily="2" charset="-122"/>
                      </a:rPr>
                      <m:t>   </m:t>
                    </m:r>
                    <m:r>
                      <a:rPr lang="en-US" altLang="zh-CN" sz="2000" b="0" i="1" dirty="0" smtClean="0">
                        <a:solidFill>
                          <a:schemeClr val="tx1"/>
                        </a:solidFill>
                        <a:latin typeface="Cambria Math" panose="02040503050406030204" pitchFamily="18" charset="0"/>
                        <a:ea typeface="宋体" panose="02010600030101010101" pitchFamily="2" charset="-122"/>
                      </a:rPr>
                      <m:t>𝑣𝑝</m:t>
                    </m:r>
                    <m:r>
                      <a:rPr lang="en-US" altLang="zh-CN" sz="2000" b="0" i="1" dirty="0" smtClean="0">
                        <a:solidFill>
                          <a:schemeClr val="tx1"/>
                        </a:solidFill>
                        <a:latin typeface="Cambria Math" panose="02040503050406030204" pitchFamily="18" charset="0"/>
                        <a:ea typeface="宋体" panose="02010600030101010101" pitchFamily="2" charset="-122"/>
                      </a:rPr>
                      <m:t>=</m:t>
                    </m:r>
                    <m:d>
                      <m:dPr>
                        <m:ctrlPr>
                          <a:rPr lang="en-US" altLang="zh-CN" sz="2000" b="0" i="1" dirty="0" smtClean="0">
                            <a:solidFill>
                              <a:schemeClr val="tx1"/>
                            </a:solidFill>
                            <a:latin typeface="Cambria Math" panose="02040503050406030204" pitchFamily="18" charset="0"/>
                            <a:ea typeface="宋体" panose="02010600030101010101" pitchFamily="2" charset="-122"/>
                          </a:rPr>
                        </m:ctrlPr>
                      </m:dPr>
                      <m:e>
                        <m:r>
                          <a:rPr lang="en-US" altLang="zh-CN" sz="2000" b="0" i="1" dirty="0" smtClean="0">
                            <a:solidFill>
                              <a:schemeClr val="tx1"/>
                            </a:solidFill>
                            <a:latin typeface="Cambria Math" panose="02040503050406030204" pitchFamily="18" charset="0"/>
                            <a:ea typeface="宋体" panose="02010600030101010101" pitchFamily="2" charset="-122"/>
                          </a:rPr>
                          <m:t>𝑐𝑝𝑘</m:t>
                        </m:r>
                        <m:r>
                          <a:rPr lang="en-US" altLang="zh-CN" sz="2000" b="0" i="1" dirty="0" smtClean="0">
                            <a:solidFill>
                              <a:schemeClr val="tx1"/>
                            </a:solidFill>
                            <a:latin typeface="Cambria Math" panose="02040503050406030204" pitchFamily="18" charset="0"/>
                            <a:ea typeface="宋体" panose="02010600030101010101" pitchFamily="2" charset="-122"/>
                          </a:rPr>
                          <m:t>,</m:t>
                        </m:r>
                        <m:r>
                          <a:rPr lang="zh-CN" altLang="en-US" sz="2000" b="0" i="1" dirty="0" smtClean="0">
                            <a:solidFill>
                              <a:schemeClr val="tx1"/>
                            </a:solidFill>
                            <a:latin typeface="Cambria Math" panose="02040503050406030204" pitchFamily="18" charset="0"/>
                            <a:ea typeface="宋体" panose="02010600030101010101" pitchFamily="2" charset="-122"/>
                          </a:rPr>
                          <m:t>𝜌</m:t>
                        </m:r>
                      </m:e>
                    </m:d>
                    <m:r>
                      <a:rPr lang="en-US" altLang="zh-CN" sz="2000" b="0" i="1" dirty="0" smtClean="0">
                        <a:solidFill>
                          <a:schemeClr val="tx1"/>
                        </a:solidFill>
                        <a:latin typeface="Cambria Math" panose="02040503050406030204" pitchFamily="18" charset="0"/>
                        <a:ea typeface="宋体" panose="02010600030101010101" pitchFamily="2" charset="-122"/>
                      </a:rPr>
                      <m:t>; </m:t>
                    </m:r>
                    <m:r>
                      <a:rPr lang="en-US" altLang="zh-CN" sz="2000" b="0" i="1" dirty="0" smtClean="0">
                        <a:solidFill>
                          <a:schemeClr val="tx1"/>
                        </a:solidFill>
                        <a:latin typeface="Cambria Math" panose="02040503050406030204" pitchFamily="18" charset="0"/>
                        <a:ea typeface="宋体" panose="02010600030101010101" pitchFamily="2" charset="-122"/>
                      </a:rPr>
                      <m:t>𝑙</m:t>
                    </m:r>
                    <m:r>
                      <a:rPr lang="zh-CN" altLang="en-US" sz="2000" i="1" dirty="0">
                        <a:latin typeface="Cambria Math" panose="02040503050406030204" pitchFamily="18" charset="0"/>
                        <a:ea typeface="宋体" panose="02010600030101010101" pitchFamily="2" charset="-122"/>
                      </a:rPr>
                      <m:t>的</m:t>
                    </m:r>
                    <m:r>
                      <a:rPr lang="zh-CN" altLang="en-US" sz="2000" i="1" dirty="0" smtClean="0">
                        <a:latin typeface="Cambria Math" panose="02040503050406030204" pitchFamily="18" charset="0"/>
                        <a:ea typeface="宋体" panose="02010600030101010101" pitchFamily="2" charset="-122"/>
                      </a:rPr>
                      <m:t>标号</m:t>
                    </m:r>
                    <m:r>
                      <a:rPr lang="en-US" altLang="zh-CN" sz="2000" b="0" i="1" dirty="0" smtClean="0">
                        <a:latin typeface="Cambria Math" panose="02040503050406030204" pitchFamily="18" charset="0"/>
                        <a:ea typeface="宋体" panose="02010600030101010101" pitchFamily="2" charset="-122"/>
                      </a:rPr>
                      <m:t>𝑖</m:t>
                    </m:r>
                    <m:r>
                      <a:rPr lang="en-US" altLang="zh-CN" sz="2000" i="1" dirty="0">
                        <a:latin typeface="Cambria Math" panose="02040503050406030204" pitchFamily="18" charset="0"/>
                        <a:ea typeface="宋体" panose="02010600030101010101" pitchFamily="2" charset="-122"/>
                      </a:rPr>
                      <m:t>; </m:t>
                    </m:r>
                    <m:r>
                      <a:rPr lang="en-US" altLang="zh-CN" sz="2000" i="1" dirty="0">
                        <a:latin typeface="Cambria Math" panose="02040503050406030204" pitchFamily="18" charset="0"/>
                        <a:ea typeface="Cambria Math" panose="02040503050406030204" pitchFamily="18" charset="0"/>
                      </a:rPr>
                      <m:t>𝑎𝑢𝑡h</m:t>
                    </m:r>
                    <m:r>
                      <a:rPr lang="en-US" altLang="zh-CN" sz="2000" i="1" dirty="0">
                        <a:latin typeface="Cambria Math" panose="02040503050406030204" pitchFamily="18" charset="0"/>
                        <a:ea typeface="Cambria Math" panose="02040503050406030204" pitchFamily="18" charset="0"/>
                      </a:rPr>
                      <m:t>=</m:t>
                    </m:r>
                    <m:d>
                      <m:dPr>
                        <m:ctrlPr>
                          <a:rPr lang="en-US" altLang="zh-CN" sz="2000" i="1" dirty="0">
                            <a:latin typeface="Cambria Math" panose="02040503050406030204" pitchFamily="18" charset="0"/>
                            <a:ea typeface="Cambria Math" panose="02040503050406030204" pitchFamily="18" charset="0"/>
                          </a:rPr>
                        </m:ctrlPr>
                      </m:dPr>
                      <m:e>
                        <m:sSub>
                          <m:sSubPr>
                            <m:ctrlPr>
                              <a:rPr lang="en-US" altLang="zh-CN" sz="2000" i="1" dirty="0">
                                <a:latin typeface="Cambria Math" panose="02040503050406030204" pitchFamily="18" charset="0"/>
                                <a:ea typeface="Cambria Math" panose="02040503050406030204" pitchFamily="18" charset="0"/>
                              </a:rPr>
                            </m:ctrlPr>
                          </m:sSubPr>
                          <m:e>
                            <m:r>
                              <a:rPr lang="en-US" altLang="zh-CN" sz="2000" i="1" dirty="0">
                                <a:latin typeface="Cambria Math" panose="02040503050406030204" pitchFamily="18" charset="0"/>
                                <a:ea typeface="Cambria Math" panose="02040503050406030204" pitchFamily="18" charset="0"/>
                              </a:rPr>
                              <m:t>𝑣</m:t>
                            </m:r>
                          </m:e>
                          <m:sub>
                            <m:r>
                              <a:rPr lang="en-US" altLang="zh-CN" sz="2000" i="1" dirty="0">
                                <a:latin typeface="Cambria Math" panose="02040503050406030204" pitchFamily="18" charset="0"/>
                                <a:ea typeface="Cambria Math" panose="02040503050406030204" pitchFamily="18" charset="0"/>
                              </a:rPr>
                              <m:t>1,</m:t>
                            </m:r>
                            <m:sSub>
                              <m:sSubPr>
                                <m:ctrlPr>
                                  <a:rPr lang="en-US" altLang="zh-CN" sz="2000" i="1" dirty="0">
                                    <a:latin typeface="Cambria Math" panose="02040503050406030204" pitchFamily="18" charset="0"/>
                                    <a:ea typeface="Cambria Math" panose="02040503050406030204" pitchFamily="18" charset="0"/>
                                  </a:rPr>
                                </m:ctrlPr>
                              </m:sSubPr>
                              <m:e>
                                <m:r>
                                  <a:rPr lang="en-US" altLang="zh-CN" sz="2000" i="1" dirty="0">
                                    <a:latin typeface="Cambria Math" panose="02040503050406030204" pitchFamily="18" charset="0"/>
                                    <a:ea typeface="Cambria Math" panose="02040503050406030204" pitchFamily="18" charset="0"/>
                                  </a:rPr>
                                  <m:t>𝑗</m:t>
                                </m:r>
                              </m:e>
                              <m:sub>
                                <m:r>
                                  <a:rPr lang="en-US" altLang="zh-CN" sz="2000" i="1" dirty="0">
                                    <a:latin typeface="Cambria Math" panose="02040503050406030204" pitchFamily="18" charset="0"/>
                                    <a:ea typeface="Cambria Math" panose="02040503050406030204" pitchFamily="18" charset="0"/>
                                  </a:rPr>
                                  <m:t>1</m:t>
                                </m:r>
                              </m:sub>
                            </m:sSub>
                            <m:r>
                              <a:rPr lang="en-US" altLang="zh-CN" sz="2000" i="1" dirty="0">
                                <a:latin typeface="Cambria Math" panose="02040503050406030204" pitchFamily="18" charset="0"/>
                                <a:ea typeface="Cambria Math" panose="02040503050406030204" pitchFamily="18" charset="0"/>
                              </a:rPr>
                              <m:t> </m:t>
                            </m:r>
                          </m:sub>
                        </m:sSub>
                        <m:r>
                          <a:rPr lang="en-US" altLang="zh-CN" sz="2000" i="1" dirty="0">
                            <a:latin typeface="Cambria Math" panose="02040503050406030204" pitchFamily="18" charset="0"/>
                            <a:ea typeface="Cambria Math" panose="02040503050406030204" pitchFamily="18" charset="0"/>
                          </a:rPr>
                          <m:t>,……</m:t>
                        </m:r>
                        <m:sSub>
                          <m:sSubPr>
                            <m:ctrlPr>
                              <a:rPr lang="en-US" altLang="zh-CN" sz="2000" i="1" dirty="0">
                                <a:latin typeface="Cambria Math" panose="02040503050406030204" pitchFamily="18" charset="0"/>
                                <a:ea typeface="Cambria Math" panose="02040503050406030204" pitchFamily="18" charset="0"/>
                              </a:rPr>
                            </m:ctrlPr>
                          </m:sSubPr>
                          <m:e>
                            <m:r>
                              <a:rPr lang="en-US" altLang="zh-CN" sz="2000" i="1" dirty="0">
                                <a:latin typeface="Cambria Math" panose="02040503050406030204" pitchFamily="18" charset="0"/>
                                <a:ea typeface="Cambria Math" panose="02040503050406030204" pitchFamily="18" charset="0"/>
                              </a:rPr>
                              <m:t>𝑣</m:t>
                            </m:r>
                          </m:e>
                          <m:sub>
                            <m:r>
                              <a:rPr lang="en-US" altLang="zh-CN" sz="2000" i="1" dirty="0">
                                <a:latin typeface="Cambria Math" panose="02040503050406030204" pitchFamily="18" charset="0"/>
                                <a:ea typeface="Cambria Math" panose="02040503050406030204" pitchFamily="18" charset="0"/>
                              </a:rPr>
                              <m:t>𝐷</m:t>
                            </m:r>
                            <m:r>
                              <a:rPr lang="en-US" altLang="zh-CN" sz="2000" i="1" dirty="0">
                                <a:latin typeface="Cambria Math" panose="02040503050406030204" pitchFamily="18" charset="0"/>
                                <a:ea typeface="Cambria Math" panose="02040503050406030204" pitchFamily="18" charset="0"/>
                              </a:rPr>
                              <m:t>−2,</m:t>
                            </m:r>
                            <m:sSub>
                              <m:sSubPr>
                                <m:ctrlPr>
                                  <a:rPr lang="en-US" altLang="zh-CN" sz="2000" i="1" dirty="0">
                                    <a:latin typeface="Cambria Math" panose="02040503050406030204" pitchFamily="18" charset="0"/>
                                    <a:ea typeface="Cambria Math" panose="02040503050406030204" pitchFamily="18" charset="0"/>
                                  </a:rPr>
                                </m:ctrlPr>
                              </m:sSubPr>
                              <m:e>
                                <m:r>
                                  <a:rPr lang="en-US" altLang="zh-CN" sz="2000" i="1" dirty="0">
                                    <a:latin typeface="Cambria Math" panose="02040503050406030204" pitchFamily="18" charset="0"/>
                                    <a:ea typeface="Cambria Math" panose="02040503050406030204" pitchFamily="18" charset="0"/>
                                  </a:rPr>
                                  <m:t>𝑗</m:t>
                                </m:r>
                              </m:e>
                              <m:sub>
                                <m:r>
                                  <a:rPr lang="en-US" altLang="zh-CN" sz="2000" i="1" dirty="0">
                                    <a:latin typeface="Cambria Math" panose="02040503050406030204" pitchFamily="18" charset="0"/>
                                    <a:ea typeface="Cambria Math" panose="02040503050406030204" pitchFamily="18" charset="0"/>
                                  </a:rPr>
                                  <m:t>𝐷</m:t>
                                </m:r>
                                <m:r>
                                  <a:rPr lang="en-US" altLang="zh-CN" sz="2000" i="1" dirty="0">
                                    <a:latin typeface="Cambria Math" panose="02040503050406030204" pitchFamily="18" charset="0"/>
                                    <a:ea typeface="Cambria Math" panose="02040503050406030204" pitchFamily="18" charset="0"/>
                                  </a:rPr>
                                  <m:t>−2</m:t>
                                </m:r>
                              </m:sub>
                            </m:sSub>
                            <m:r>
                              <a:rPr lang="en-US" altLang="zh-CN" sz="2000" i="1" dirty="0">
                                <a:latin typeface="Cambria Math" panose="02040503050406030204" pitchFamily="18" charset="0"/>
                                <a:ea typeface="Cambria Math" panose="02040503050406030204" pitchFamily="18" charset="0"/>
                              </a:rPr>
                              <m:t> </m:t>
                            </m:r>
                          </m:sub>
                        </m:sSub>
                      </m:e>
                    </m:d>
                    <m:r>
                      <a:rPr lang="en-US" altLang="zh-CN" sz="2000" b="0" i="1" dirty="0" smtClean="0">
                        <a:latin typeface="Cambria Math" panose="02040503050406030204" pitchFamily="18" charset="0"/>
                        <a:ea typeface="Cambria Math" panose="02040503050406030204" pitchFamily="18" charset="0"/>
                      </a:rPr>
                      <m:t>;  </m:t>
                    </m:r>
                    <m:r>
                      <a:rPr lang="en-US" altLang="zh-CN" sz="2000" b="0" i="1" dirty="0" smtClean="0">
                        <a:latin typeface="Cambria Math" panose="02040503050406030204" pitchFamily="18" charset="0"/>
                        <a:ea typeface="Cambria Math" panose="02040503050406030204" pitchFamily="18" charset="0"/>
                      </a:rPr>
                      <m:t>𝑅</m:t>
                    </m:r>
                  </m:oMath>
                </a14:m>
                <a:endParaRPr lang="en-US" altLang="zh-CN" sz="2000" dirty="0" smtClean="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 </a:t>
                </a:r>
                <a:r>
                  <a:rPr lang="en-US" altLang="zh-CN" sz="2000" dirty="0" smtClean="0">
                    <a:latin typeface="宋体" panose="02010600030101010101" pitchFamily="2" charset="-122"/>
                    <a:ea typeface="宋体" panose="02010600030101010101" pitchFamily="2" charset="-122"/>
                  </a:rPr>
                  <a:t> </a:t>
                </a:r>
                <a:r>
                  <a:rPr lang="zh-CN" altLang="en-US" sz="2000" dirty="0" smtClean="0">
                    <a:latin typeface="宋体" panose="02010600030101010101" pitchFamily="2" charset="-122"/>
                    <a:ea typeface="宋体" panose="02010600030101010101" pitchFamily="2" charset="-122"/>
                  </a:rPr>
                  <a:t>假设</a:t>
                </a:r>
                <a14:m>
                  <m:oMath xmlns:m="http://schemas.openxmlformats.org/officeDocument/2006/math">
                    <m:r>
                      <a:rPr lang="zh-CN" altLang="en-US" sz="2000" i="1" dirty="0">
                        <a:latin typeface="Cambria Math" panose="02040503050406030204" pitchFamily="18" charset="0"/>
                        <a:ea typeface="宋体" panose="02010600030101010101" pitchFamily="2" charset="-122"/>
                      </a:rPr>
                      <m:t>查询标号</m:t>
                    </m:r>
                    <m:r>
                      <a:rPr lang="en-US" altLang="zh-CN" sz="2000" b="0" i="1" dirty="0" smtClean="0">
                        <a:solidFill>
                          <a:srgbClr val="FF0000"/>
                        </a:solidFill>
                        <a:latin typeface="Cambria Math" panose="02040503050406030204" pitchFamily="18" charset="0"/>
                        <a:ea typeface="宋体" panose="02010600030101010101" pitchFamily="2" charset="-122"/>
                      </a:rPr>
                      <m:t>𝑖</m:t>
                    </m:r>
                    <m:r>
                      <a:rPr lang="en-US" altLang="zh-CN" sz="2000" b="0" i="1" dirty="0" smtClean="0">
                        <a:solidFill>
                          <a:srgbClr val="FF0000"/>
                        </a:solidFill>
                        <a:latin typeface="Cambria Math" panose="02040503050406030204" pitchFamily="18" charset="0"/>
                        <a:ea typeface="宋体" panose="02010600030101010101" pitchFamily="2" charset="-122"/>
                      </a:rPr>
                      <m:t>=2</m:t>
                    </m:r>
                    <m:r>
                      <a:rPr lang="zh-CN" altLang="en-US" sz="2000" i="1" dirty="0">
                        <a:latin typeface="Cambria Math" panose="02040503050406030204" pitchFamily="18" charset="0"/>
                        <a:ea typeface="宋体" panose="02010600030101010101" pitchFamily="2" charset="-122"/>
                      </a:rPr>
                      <m:t>的</m:t>
                    </m:r>
                    <m:r>
                      <a:rPr lang="zh-CN" altLang="en-US" sz="2000" i="1" dirty="0" smtClean="0">
                        <a:latin typeface="Cambria Math" panose="02040503050406030204" pitchFamily="18" charset="0"/>
                        <a:ea typeface="宋体" panose="02010600030101010101" pitchFamily="2" charset="-122"/>
                      </a:rPr>
                      <m:t>叶子</m:t>
                    </m:r>
                    <m:r>
                      <a:rPr lang="en-US" altLang="zh-CN" sz="2000" i="1" dirty="0" smtClean="0">
                        <a:solidFill>
                          <a:srgbClr val="FF0000"/>
                        </a:solidFill>
                        <a:latin typeface="Cambria Math" panose="02040503050406030204" pitchFamily="18" charset="0"/>
                        <a:ea typeface="宋体" panose="02010600030101010101" pitchFamily="2" charset="-122"/>
                      </a:rPr>
                      <m:t>𝑙</m:t>
                    </m:r>
                    <m:r>
                      <a:rPr lang="en-US" altLang="zh-CN" sz="2000" i="1" dirty="0">
                        <a:latin typeface="Cambria Math" panose="02040503050406030204" pitchFamily="18" charset="0"/>
                        <a:ea typeface="宋体" panose="02010600030101010101" pitchFamily="2" charset="-122"/>
                      </a:rPr>
                      <m:t>;</m:t>
                    </m:r>
                    <m:r>
                      <a:rPr lang="zh-CN" altLang="en-US" sz="2000" i="1" dirty="0">
                        <a:latin typeface="Cambria Math" panose="02040503050406030204" pitchFamily="18" charset="0"/>
                        <a:ea typeface="宋体" panose="02010600030101010101" pitchFamily="2" charset="-122"/>
                      </a:rPr>
                      <m:t>服务器</m:t>
                    </m:r>
                    <m:r>
                      <a:rPr lang="zh-CN" altLang="en-US" sz="2000" i="1" dirty="0" smtClean="0">
                        <a:latin typeface="Cambria Math" panose="02040503050406030204" pitchFamily="18" charset="0"/>
                        <a:ea typeface="宋体" panose="02010600030101010101" pitchFamily="2" charset="-122"/>
                      </a:rPr>
                      <m:t>返回</m:t>
                    </m:r>
                    <m:r>
                      <a:rPr lang="zh-CN" altLang="en-US" sz="2000" i="1" dirty="0">
                        <a:latin typeface="Cambria Math" panose="02040503050406030204" pitchFamily="18" charset="0"/>
                        <a:ea typeface="宋体" panose="02010600030101010101" pitchFamily="2" charset="-122"/>
                      </a:rPr>
                      <m:t>标号</m:t>
                    </m:r>
                    <m:r>
                      <a:rPr lang="en-US" altLang="zh-CN" sz="2000" b="0" i="1" dirty="0" smtClean="0">
                        <a:latin typeface="Cambria Math" panose="02040503050406030204" pitchFamily="18" charset="0"/>
                        <a:ea typeface="宋体" panose="02010600030101010101" pitchFamily="2" charset="-122"/>
                      </a:rPr>
                      <m:t>0</m:t>
                    </m:r>
                    <m:r>
                      <a:rPr lang="zh-CN" altLang="en-US" sz="2000" i="1" dirty="0">
                        <a:latin typeface="Cambria Math" panose="02040503050406030204" pitchFamily="18" charset="0"/>
                        <a:ea typeface="宋体" panose="02010600030101010101" pitchFamily="2" charset="-122"/>
                      </a:rPr>
                      <m:t>的</m:t>
                    </m:r>
                    <m:r>
                      <a:rPr lang="zh-CN" altLang="en-US" sz="2000" i="1" dirty="0" smtClean="0">
                        <a:latin typeface="Cambria Math" panose="02040503050406030204" pitchFamily="18" charset="0"/>
                        <a:ea typeface="宋体" panose="02010600030101010101" pitchFamily="2" charset="-122"/>
                      </a:rPr>
                      <m:t>叶子</m:t>
                    </m:r>
                    <m:sSup>
                      <m:sSupPr>
                        <m:ctrlPr>
                          <a:rPr lang="en-US" altLang="zh-CN" sz="2000" i="1" dirty="0" smtClean="0">
                            <a:solidFill>
                              <a:srgbClr val="FF0000"/>
                            </a:solidFill>
                            <a:latin typeface="Cambria Math" panose="02040503050406030204" pitchFamily="18" charset="0"/>
                            <a:ea typeface="宋体" panose="02010600030101010101" pitchFamily="2" charset="-122"/>
                          </a:rPr>
                        </m:ctrlPr>
                      </m:sSupPr>
                      <m:e>
                        <m:r>
                          <a:rPr lang="en-US" altLang="zh-CN" sz="2000" b="0" i="1" dirty="0" smtClean="0">
                            <a:solidFill>
                              <a:srgbClr val="FF0000"/>
                            </a:solidFill>
                            <a:latin typeface="Cambria Math" panose="02040503050406030204" pitchFamily="18" charset="0"/>
                            <a:ea typeface="宋体" panose="02010600030101010101" pitchFamily="2" charset="-122"/>
                          </a:rPr>
                          <m:t>𝑙</m:t>
                        </m:r>
                      </m:e>
                      <m:sup>
                        <m:r>
                          <a:rPr lang="en-US" altLang="zh-CN" sz="2000" b="0" i="1" dirty="0" smtClean="0">
                            <a:solidFill>
                              <a:srgbClr val="FF0000"/>
                            </a:solidFill>
                            <a:latin typeface="Cambria Math" panose="02040503050406030204" pitchFamily="18" charset="0"/>
                            <a:ea typeface="宋体" panose="02010600030101010101" pitchFamily="2" charset="-122"/>
                          </a:rPr>
                          <m:t>′</m:t>
                        </m:r>
                      </m:sup>
                    </m:sSup>
                    <m:r>
                      <a:rPr lang="zh-CN" altLang="en-US" sz="2000" i="1" dirty="0">
                        <a:latin typeface="Cambria Math" panose="02040503050406030204" pitchFamily="18" charset="0"/>
                        <a:ea typeface="宋体" panose="02010600030101010101" pitchFamily="2" charset="-122"/>
                      </a:rPr>
                      <m:t>，</m:t>
                    </m:r>
                    <m:r>
                      <a:rPr lang="en-US" altLang="zh-CN" sz="2000" i="1" dirty="0">
                        <a:latin typeface="Cambria Math" panose="02040503050406030204" pitchFamily="18" charset="0"/>
                        <a:ea typeface="宋体" panose="02010600030101010101" pitchFamily="2" charset="-122"/>
                      </a:rPr>
                      <m:t> </m:t>
                    </m:r>
                    <m:r>
                      <a:rPr lang="en-US" altLang="zh-CN" sz="2000" i="1" dirty="0">
                        <a:latin typeface="Cambria Math" panose="02040503050406030204" pitchFamily="18" charset="0"/>
                        <a:ea typeface="Cambria Math" panose="02040503050406030204" pitchFamily="18" charset="0"/>
                      </a:rPr>
                      <m:t>𝑎𝑢𝑡h</m:t>
                    </m:r>
                    <m:r>
                      <a:rPr lang="en-US" altLang="zh-CN" sz="2000" i="1" dirty="0">
                        <a:latin typeface="Cambria Math" panose="02040503050406030204" pitchFamily="18" charset="0"/>
                        <a:ea typeface="Cambria Math" panose="02040503050406030204" pitchFamily="18" charset="0"/>
                      </a:rPr>
                      <m:t>=</m:t>
                    </m:r>
                    <m:d>
                      <m:dPr>
                        <m:ctrlPr>
                          <a:rPr lang="en-US" altLang="zh-CN" sz="2000" i="1" dirty="0">
                            <a:latin typeface="Cambria Math" panose="02040503050406030204" pitchFamily="18" charset="0"/>
                            <a:ea typeface="Cambria Math" panose="02040503050406030204" pitchFamily="18" charset="0"/>
                          </a:rPr>
                        </m:ctrlPr>
                      </m:dPr>
                      <m:e>
                        <m:sSub>
                          <m:sSubPr>
                            <m:ctrlPr>
                              <a:rPr lang="en-US" altLang="zh-CN" sz="2000" i="1" dirty="0" smtClean="0">
                                <a:solidFill>
                                  <a:srgbClr val="FF0000"/>
                                </a:solidFill>
                                <a:latin typeface="Cambria Math" panose="02040503050406030204" pitchFamily="18" charset="0"/>
                                <a:ea typeface="Cambria Math" panose="02040503050406030204" pitchFamily="18" charset="0"/>
                              </a:rPr>
                            </m:ctrlPr>
                          </m:sSubPr>
                          <m:e>
                            <m:r>
                              <a:rPr lang="en-US" altLang="zh-CN" sz="2000" i="1" dirty="0">
                                <a:solidFill>
                                  <a:srgbClr val="FF0000"/>
                                </a:solidFill>
                                <a:latin typeface="Cambria Math" panose="02040503050406030204" pitchFamily="18" charset="0"/>
                                <a:ea typeface="Cambria Math" panose="02040503050406030204" pitchFamily="18" charset="0"/>
                              </a:rPr>
                              <m:t>𝑣</m:t>
                            </m:r>
                          </m:e>
                          <m:sub>
                            <m:r>
                              <a:rPr lang="en-US" altLang="zh-CN" sz="2000" i="1" dirty="0">
                                <a:solidFill>
                                  <a:srgbClr val="FF0000"/>
                                </a:solidFill>
                                <a:latin typeface="Cambria Math" panose="02040503050406030204" pitchFamily="18" charset="0"/>
                                <a:ea typeface="Cambria Math" panose="02040503050406030204" pitchFamily="18" charset="0"/>
                              </a:rPr>
                              <m:t>1,</m:t>
                            </m:r>
                            <m:r>
                              <a:rPr lang="en-US" altLang="zh-CN" sz="2000" b="0" i="1" dirty="0" smtClean="0">
                                <a:solidFill>
                                  <a:srgbClr val="FF0000"/>
                                </a:solidFill>
                                <a:latin typeface="Cambria Math" panose="02040503050406030204" pitchFamily="18" charset="0"/>
                                <a:ea typeface="Cambria Math" panose="02040503050406030204" pitchFamily="18" charset="0"/>
                              </a:rPr>
                              <m:t>1</m:t>
                            </m:r>
                            <m:r>
                              <a:rPr lang="en-US" altLang="zh-CN" sz="2000" i="1" dirty="0" smtClean="0">
                                <a:solidFill>
                                  <a:srgbClr val="FF0000"/>
                                </a:solidFill>
                                <a:latin typeface="Cambria Math" panose="02040503050406030204" pitchFamily="18" charset="0"/>
                                <a:ea typeface="Cambria Math" panose="02040503050406030204" pitchFamily="18" charset="0"/>
                              </a:rPr>
                              <m:t> </m:t>
                            </m:r>
                          </m:sub>
                        </m:sSub>
                        <m:r>
                          <a:rPr lang="en-US" altLang="zh-CN" sz="2000" i="1" dirty="0">
                            <a:latin typeface="Cambria Math" panose="02040503050406030204" pitchFamily="18" charset="0"/>
                            <a:ea typeface="Cambria Math" panose="02040503050406030204" pitchFamily="18" charset="0"/>
                          </a:rPr>
                          <m:t>,</m:t>
                        </m:r>
                        <m:sSub>
                          <m:sSubPr>
                            <m:ctrlPr>
                              <a:rPr lang="en-US" altLang="zh-CN" sz="2000" i="1" dirty="0" smtClean="0">
                                <a:solidFill>
                                  <a:srgbClr val="FF0000"/>
                                </a:solidFill>
                                <a:latin typeface="Cambria Math" panose="02040503050406030204" pitchFamily="18" charset="0"/>
                                <a:ea typeface="Cambria Math" panose="02040503050406030204" pitchFamily="18" charset="0"/>
                              </a:rPr>
                            </m:ctrlPr>
                          </m:sSubPr>
                          <m:e>
                            <m:r>
                              <a:rPr lang="en-US" altLang="zh-CN" sz="2000" i="1" dirty="0">
                                <a:solidFill>
                                  <a:srgbClr val="FF0000"/>
                                </a:solidFill>
                                <a:latin typeface="Cambria Math" panose="02040503050406030204" pitchFamily="18" charset="0"/>
                                <a:ea typeface="Cambria Math" panose="02040503050406030204" pitchFamily="18" charset="0"/>
                              </a:rPr>
                              <m:t>𝑣</m:t>
                            </m:r>
                          </m:e>
                          <m:sub>
                            <m:r>
                              <a:rPr lang="en-US" altLang="zh-CN" sz="2000" b="0" i="1" dirty="0" smtClean="0">
                                <a:solidFill>
                                  <a:srgbClr val="FF0000"/>
                                </a:solidFill>
                                <a:latin typeface="Cambria Math" panose="02040503050406030204" pitchFamily="18" charset="0"/>
                                <a:ea typeface="Cambria Math" panose="02040503050406030204" pitchFamily="18" charset="0"/>
                              </a:rPr>
                              <m:t>2</m:t>
                            </m:r>
                            <m:r>
                              <a:rPr lang="en-US" altLang="zh-CN" sz="2000" i="1" dirty="0">
                                <a:solidFill>
                                  <a:srgbClr val="FF0000"/>
                                </a:solidFill>
                                <a:latin typeface="Cambria Math" panose="02040503050406030204" pitchFamily="18" charset="0"/>
                                <a:ea typeface="Cambria Math" panose="02040503050406030204" pitchFamily="18" charset="0"/>
                              </a:rPr>
                              <m:t>,</m:t>
                            </m:r>
                            <m:r>
                              <a:rPr lang="en-US" altLang="zh-CN" sz="2000" b="0" i="1" dirty="0" smtClean="0">
                                <a:solidFill>
                                  <a:srgbClr val="FF0000"/>
                                </a:solidFill>
                                <a:latin typeface="Cambria Math" panose="02040503050406030204" pitchFamily="18" charset="0"/>
                                <a:ea typeface="Cambria Math" panose="02040503050406030204" pitchFamily="18" charset="0"/>
                              </a:rPr>
                              <m:t>1</m:t>
                            </m:r>
                            <m:r>
                              <a:rPr lang="en-US" altLang="zh-CN" sz="2000" i="1" dirty="0" smtClean="0">
                                <a:solidFill>
                                  <a:srgbClr val="FF0000"/>
                                </a:solidFill>
                                <a:latin typeface="Cambria Math" panose="02040503050406030204" pitchFamily="18" charset="0"/>
                                <a:ea typeface="Cambria Math" panose="02040503050406030204" pitchFamily="18" charset="0"/>
                              </a:rPr>
                              <m:t> </m:t>
                            </m:r>
                          </m:sub>
                        </m:sSub>
                      </m:e>
                    </m:d>
                    <m:r>
                      <a:rPr lang="en-US" altLang="zh-CN" sz="2000" i="1" dirty="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  </m:t>
                    </m:r>
                    <m:r>
                      <a:rPr lang="en-US" altLang="zh-CN" sz="2000" i="1" dirty="0">
                        <a:latin typeface="Cambria Math" panose="02040503050406030204" pitchFamily="18" charset="0"/>
                        <a:ea typeface="Cambria Math" panose="02040503050406030204" pitchFamily="18" charset="0"/>
                      </a:rPr>
                      <m:t>𝑅</m:t>
                    </m:r>
                    <m:r>
                      <a:rPr lang="en-US" altLang="zh-CN" sz="2000" i="1" dirty="0">
                        <a:latin typeface="Cambria Math" panose="02040503050406030204" pitchFamily="18" charset="0"/>
                        <a:ea typeface="Cambria Math" panose="02040503050406030204" pitchFamily="18" charset="0"/>
                      </a:rPr>
                      <m:t>=</m:t>
                    </m:r>
                    <m:sSubSup>
                      <m:sSubSupPr>
                        <m:ctrlPr>
                          <a:rPr lang="en-US" altLang="zh-CN" sz="2000" i="1">
                            <a:latin typeface="Cambria Math" panose="02040503050406030204" pitchFamily="18" charset="0"/>
                            <a:ea typeface="Cambria Math" panose="02040503050406030204" pitchFamily="18" charset="0"/>
                          </a:rPr>
                        </m:ctrlPr>
                      </m:sSubSupPr>
                      <m:e>
                        <m:r>
                          <a:rPr lang="en-US" altLang="zh-CN" sz="2000" i="1">
                            <a:latin typeface="Cambria Math" panose="02040503050406030204" pitchFamily="18" charset="0"/>
                            <a:ea typeface="Cambria Math" panose="02040503050406030204" pitchFamily="18" charset="0"/>
                          </a:rPr>
                          <m:t>𝑟</m:t>
                        </m:r>
                      </m:e>
                      <m:sub>
                        <m:r>
                          <a:rPr lang="zh-CN" altLang="en-US" sz="2000" i="1">
                            <a:latin typeface="Cambria Math" panose="02040503050406030204" pitchFamily="18" charset="0"/>
                            <a:ea typeface="Cambria Math" panose="02040503050406030204" pitchFamily="18" charset="0"/>
                          </a:rPr>
                          <m:t>𝜌</m:t>
                        </m:r>
                      </m:sub>
                      <m:sup>
                        <m:r>
                          <a:rPr lang="en-US" altLang="zh-CN" sz="2000" i="1">
                            <a:latin typeface="Cambria Math" panose="02040503050406030204" pitchFamily="18" charset="0"/>
                            <a:ea typeface="Cambria Math" panose="02040503050406030204" pitchFamily="18" charset="0"/>
                          </a:rPr>
                          <m:t>′</m:t>
                        </m:r>
                      </m:sup>
                    </m:sSubSup>
                  </m:oMath>
                </a14:m>
                <a:endParaRPr lang="en-US" altLang="zh-CN" sz="2000" dirty="0" smtClean="0">
                  <a:latin typeface="宋体" panose="02010600030101010101" pitchFamily="2" charset="-122"/>
                  <a:ea typeface="宋体" panose="02010600030101010101" pitchFamily="2" charset="-122"/>
                </a:endParaRPr>
              </a:p>
              <a:p>
                <a:r>
                  <a:rPr lang="zh-CN" altLang="en-US" sz="2000" dirty="0" smtClean="0">
                    <a:latin typeface="宋体" panose="02010600030101010101" pitchFamily="2" charset="-122"/>
                    <a:ea typeface="宋体" panose="02010600030101010101" pitchFamily="2" charset="-122"/>
                  </a:rPr>
                  <a:t>①</a:t>
                </a:r>
                <a14:m>
                  <m:oMath xmlns:m="http://schemas.openxmlformats.org/officeDocument/2006/math">
                    <m:r>
                      <a:rPr lang="en-US" altLang="zh-CN" sz="2000" i="1" dirty="0" smtClean="0">
                        <a:solidFill>
                          <a:srgbClr val="FF0000"/>
                        </a:solidFill>
                        <a:latin typeface="Cambria Math" panose="02040503050406030204" pitchFamily="18" charset="0"/>
                        <a:ea typeface="宋体" panose="02010600030101010101" pitchFamily="2" charset="-122"/>
                      </a:rPr>
                      <m:t> </m:t>
                    </m:r>
                    <m:r>
                      <a:rPr lang="en-US" altLang="zh-CN" sz="2000" b="0" i="1" dirty="0" smtClean="0">
                        <a:solidFill>
                          <a:srgbClr val="FF0000"/>
                        </a:solidFill>
                        <a:latin typeface="Cambria Math" panose="02040503050406030204" pitchFamily="18" charset="0"/>
                        <a:ea typeface="宋体" panose="02010600030101010101" pitchFamily="2" charset="-122"/>
                      </a:rPr>
                      <m:t>   </m:t>
                    </m:r>
                    <m:d>
                      <m:dPr>
                        <m:ctrlPr>
                          <a:rPr lang="en-US" altLang="zh-CN" sz="2000" i="1" dirty="0">
                            <a:latin typeface="Cambria Math" panose="02040503050406030204" pitchFamily="18" charset="0"/>
                            <a:ea typeface="Cambria Math" panose="02040503050406030204" pitchFamily="18" charset="0"/>
                          </a:rPr>
                        </m:ctrlPr>
                      </m:dPr>
                      <m:e>
                        <m:sSub>
                          <m:sSubPr>
                            <m:ctrlPr>
                              <a:rPr lang="en-US" altLang="zh-CN" sz="2000" i="1" dirty="0">
                                <a:solidFill>
                                  <a:srgbClr val="FF0000"/>
                                </a:solidFill>
                                <a:latin typeface="Cambria Math" panose="02040503050406030204" pitchFamily="18" charset="0"/>
                                <a:ea typeface="Cambria Math" panose="02040503050406030204" pitchFamily="18" charset="0"/>
                              </a:rPr>
                            </m:ctrlPr>
                          </m:sSubPr>
                          <m:e>
                            <m:r>
                              <a:rPr lang="en-US" altLang="zh-CN" sz="2000" i="1" dirty="0">
                                <a:solidFill>
                                  <a:srgbClr val="FF0000"/>
                                </a:solidFill>
                                <a:latin typeface="Cambria Math" panose="02040503050406030204" pitchFamily="18" charset="0"/>
                                <a:ea typeface="Cambria Math" panose="02040503050406030204" pitchFamily="18" charset="0"/>
                              </a:rPr>
                              <m:t>𝑙</m:t>
                            </m:r>
                          </m:e>
                          <m:sub>
                            <m:r>
                              <a:rPr lang="en-US" altLang="zh-CN" sz="2000" b="0" i="1" dirty="0" smtClean="0">
                                <a:solidFill>
                                  <a:srgbClr val="FF0000"/>
                                </a:solidFill>
                                <a:latin typeface="Cambria Math" panose="02040503050406030204" pitchFamily="18" charset="0"/>
                                <a:ea typeface="Cambria Math" panose="02040503050406030204" pitchFamily="18" charset="0"/>
                              </a:rPr>
                              <m:t>2</m:t>
                            </m:r>
                          </m:sub>
                        </m:sSub>
                        <m:r>
                          <a:rPr lang="en-US" altLang="zh-CN" sz="2000" i="1" dirty="0">
                            <a:solidFill>
                              <a:srgbClr val="FF0000"/>
                            </a:solidFill>
                            <a:latin typeface="Cambria Math" panose="02040503050406030204" pitchFamily="18" charset="0"/>
                            <a:ea typeface="Cambria Math" panose="02040503050406030204" pitchFamily="18" charset="0"/>
                          </a:rPr>
                          <m:t>,</m:t>
                        </m:r>
                        <m:sSub>
                          <m:sSubPr>
                            <m:ctrlPr>
                              <a:rPr lang="en-US" altLang="zh-CN" sz="2000" i="1" dirty="0">
                                <a:solidFill>
                                  <a:srgbClr val="FF0000"/>
                                </a:solidFill>
                                <a:latin typeface="Cambria Math" panose="02040503050406030204" pitchFamily="18" charset="0"/>
                                <a:ea typeface="Cambria Math" panose="02040503050406030204" pitchFamily="18" charset="0"/>
                              </a:rPr>
                            </m:ctrlPr>
                          </m:sSubPr>
                          <m:e>
                            <m:r>
                              <a:rPr lang="en-US" altLang="zh-CN" sz="2000" i="1" dirty="0">
                                <a:solidFill>
                                  <a:srgbClr val="FF0000"/>
                                </a:solidFill>
                                <a:latin typeface="Cambria Math" panose="02040503050406030204" pitchFamily="18" charset="0"/>
                                <a:ea typeface="Cambria Math" panose="02040503050406030204" pitchFamily="18" charset="0"/>
                              </a:rPr>
                              <m:t>𝑙</m:t>
                            </m:r>
                          </m:e>
                          <m:sub>
                            <m:r>
                              <a:rPr lang="en-US" altLang="zh-CN" sz="2000" b="0" i="1" dirty="0" smtClean="0">
                                <a:solidFill>
                                  <a:srgbClr val="FF0000"/>
                                </a:solidFill>
                                <a:latin typeface="Cambria Math" panose="02040503050406030204" pitchFamily="18" charset="0"/>
                                <a:ea typeface="Cambria Math" panose="02040503050406030204" pitchFamily="18" charset="0"/>
                              </a:rPr>
                              <m:t>3</m:t>
                            </m:r>
                          </m:sub>
                        </m:sSub>
                      </m:e>
                    </m:d>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𝐶h</m:t>
                    </m:r>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𝑙</m:t>
                    </m:r>
                    <m:r>
                      <a:rPr lang="en-US" altLang="zh-CN" sz="2000" b="0" i="1" dirty="0" smtClean="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𝑟</m:t>
                    </m:r>
                    <m:r>
                      <a:rPr lang="en-US" altLang="zh-CN" sz="2000" b="0" i="1" dirty="0" smtClean="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ea typeface="Cambria Math" panose="02040503050406030204" pitchFamily="18" charset="0"/>
                      </a:rPr>
                      <m:t>);</m:t>
                    </m:r>
                    <m:r>
                      <a:rPr lang="en-US" altLang="zh-CN" sz="2000" dirty="0">
                        <a:latin typeface="Cambria Math" panose="02040503050406030204" pitchFamily="18" charset="0"/>
                        <a:ea typeface="Cambria Math" panose="02040503050406030204" pitchFamily="18" charset="0"/>
                      </a:rPr>
                      <m:t>   </m:t>
                    </m:r>
                    <m:r>
                      <a:rPr lang="en-US" altLang="zh-CN" sz="2000" i="1" dirty="0">
                        <a:solidFill>
                          <a:srgbClr val="FF0000"/>
                        </a:solidFill>
                        <a:latin typeface="Cambria Math" panose="02040503050406030204" pitchFamily="18" charset="0"/>
                        <a:ea typeface="宋体" panose="02010600030101010101" pitchFamily="2" charset="-122"/>
                      </a:rPr>
                      <m:t>𝑙</m:t>
                    </m:r>
                    <m:r>
                      <a:rPr lang="en-US" altLang="zh-CN" sz="2000" b="0" i="1" dirty="0" smtClean="0">
                        <a:solidFill>
                          <a:srgbClr val="FF0000"/>
                        </a:solidFill>
                        <a:latin typeface="Cambria Math" panose="02040503050406030204" pitchFamily="18" charset="0"/>
                        <a:ea typeface="宋体" panose="02010600030101010101" pitchFamily="2" charset="-122"/>
                      </a:rPr>
                      <m:t>′</m:t>
                    </m:r>
                    <m:r>
                      <a:rPr lang="en-US" altLang="zh-CN" sz="2000" i="1" dirty="0">
                        <a:latin typeface="Cambria Math" panose="02040503050406030204" pitchFamily="18" charset="0"/>
                        <a:ea typeface="Cambria Math" panose="02040503050406030204" pitchFamily="18" charset="0"/>
                      </a:rPr>
                      <m:t>∈</m:t>
                    </m:r>
                    <m:sSup>
                      <m:sSupPr>
                        <m:ctrlPr>
                          <a:rPr lang="en-US" altLang="zh-CN" sz="2000" i="1" dirty="0">
                            <a:latin typeface="Cambria Math" panose="02040503050406030204" pitchFamily="18" charset="0"/>
                            <a:ea typeface="Cambria Math" panose="02040503050406030204" pitchFamily="18" charset="0"/>
                          </a:rPr>
                        </m:ctrlPr>
                      </m:sSupPr>
                      <m:e>
                        <m:d>
                          <m:dPr>
                            <m:begChr m:val="{"/>
                            <m:endChr m:val="}"/>
                            <m:ctrlPr>
                              <a:rPr lang="en-US" altLang="zh-CN" sz="2000" i="1" dirty="0">
                                <a:latin typeface="Cambria Math" panose="02040503050406030204" pitchFamily="18" charset="0"/>
                                <a:ea typeface="Cambria Math" panose="02040503050406030204" pitchFamily="18" charset="0"/>
                              </a:rPr>
                            </m:ctrlPr>
                          </m:dPr>
                          <m:e>
                            <m:r>
                              <a:rPr lang="en-US" altLang="zh-CN" sz="2000" i="1" dirty="0">
                                <a:latin typeface="Cambria Math" panose="02040503050406030204" pitchFamily="18" charset="0"/>
                                <a:ea typeface="Cambria Math" panose="02040503050406030204" pitchFamily="18" charset="0"/>
                              </a:rPr>
                              <m:t>0,1</m:t>
                            </m:r>
                          </m:e>
                        </m:d>
                      </m:e>
                      <m:sup>
                        <m:r>
                          <a:rPr lang="en-US" altLang="zh-CN" sz="2000" i="1" dirty="0">
                            <a:latin typeface="Cambria Math" panose="02040503050406030204" pitchFamily="18" charset="0"/>
                            <a:ea typeface="Cambria Math" panose="02040503050406030204" pitchFamily="18" charset="0"/>
                          </a:rPr>
                          <m:t>2</m:t>
                        </m:r>
                        <m:r>
                          <a:rPr lang="en-US" altLang="zh-CN" sz="2000" i="1" dirty="0">
                            <a:latin typeface="Cambria Math" panose="02040503050406030204" pitchFamily="18" charset="0"/>
                            <a:ea typeface="Cambria Math" panose="02040503050406030204" pitchFamily="18" charset="0"/>
                          </a:rPr>
                          <m:t>𝑙𝑒𝑛</m:t>
                        </m:r>
                      </m:sup>
                    </m:sSup>
                    <m:r>
                      <a:rPr lang="en-US" altLang="zh-CN" sz="2000" i="1" dirty="0">
                        <a:latin typeface="Cambria Math" panose="02040503050406030204" pitchFamily="18" charset="0"/>
                        <a:ea typeface="Cambria Math" panose="02040503050406030204" pitchFamily="18" charset="0"/>
                      </a:rPr>
                      <m:t>;</m:t>
                    </m:r>
                  </m:oMath>
                </a14:m>
                <a:endParaRPr lang="en-US" altLang="zh-CN" sz="2000" dirty="0" smtClean="0">
                  <a:latin typeface="宋体" panose="02010600030101010101" pitchFamily="2" charset="-122"/>
                  <a:ea typeface="宋体" panose="02010600030101010101" pitchFamily="2" charset="-122"/>
                </a:endParaRPr>
              </a:p>
              <a:p>
                <a:pPr marL="0" indent="0">
                  <a:buNone/>
                </a:pPr>
                <a:r>
                  <a:rPr lang="zh-CN" altLang="zh-CN" sz="2000" dirty="0" smtClean="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 </a:t>
                </a:r>
                <a:r>
                  <a:rPr lang="en-US" altLang="zh-CN" sz="2000" dirty="0" smtClean="0">
                    <a:latin typeface="宋体" panose="02010600030101010101" pitchFamily="2" charset="-122"/>
                    <a:ea typeface="宋体" panose="02010600030101010101" pitchFamily="2" charset="-122"/>
                  </a:rPr>
                  <a:t>②  </a:t>
                </a:r>
                <a14:m>
                  <m:oMath xmlns:m="http://schemas.openxmlformats.org/officeDocument/2006/math">
                    <m:r>
                      <a:rPr lang="en-US" altLang="zh-CN" sz="2000" b="0" i="1" smtClean="0">
                        <a:latin typeface="Cambria Math" panose="02040503050406030204" pitchFamily="18" charset="0"/>
                        <a:ea typeface="宋体" panose="02010600030101010101" pitchFamily="2" charset="-122"/>
                      </a:rPr>
                      <m:t>𝐼𝑓</m:t>
                    </m:r>
                    <m:d>
                      <m:dPr>
                        <m:begChr m:val="⌊"/>
                        <m:endChr m:val="⌋"/>
                        <m:ctrlPr>
                          <a:rPr lang="en-US" altLang="zh-CN" sz="2000" b="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2/</m:t>
                        </m:r>
                        <m:sSup>
                          <m:sSupPr>
                            <m:ctrlPr>
                              <a:rPr lang="en-US" altLang="zh-CN" sz="2000" b="0" i="1" smtClean="0">
                                <a:latin typeface="Cambria Math" panose="02040503050406030204" pitchFamily="18" charset="0"/>
                                <a:ea typeface="宋体" panose="02010600030101010101" pitchFamily="2" charset="-122"/>
                              </a:rPr>
                            </m:ctrlPr>
                          </m:sSupPr>
                          <m:e>
                            <m:r>
                              <a:rPr lang="en-US" altLang="zh-CN" sz="2000" b="0" i="1" smtClean="0">
                                <a:latin typeface="Cambria Math" panose="02040503050406030204" pitchFamily="18" charset="0"/>
                                <a:ea typeface="宋体" panose="02010600030101010101" pitchFamily="2" charset="-122"/>
                              </a:rPr>
                              <m:t>2</m:t>
                            </m:r>
                          </m:e>
                          <m:sup>
                            <m:r>
                              <a:rPr lang="en-US" altLang="zh-CN" sz="2000" b="0" i="1" smtClean="0">
                                <a:latin typeface="Cambria Math" panose="02040503050406030204" pitchFamily="18" charset="0"/>
                                <a:ea typeface="宋体" panose="02010600030101010101" pitchFamily="2" charset="-122"/>
                              </a:rPr>
                              <m:t>1</m:t>
                            </m:r>
                          </m:sup>
                        </m:sSup>
                      </m:e>
                    </m:d>
                    <m:r>
                      <a:rPr lang="en-US" altLang="zh-CN" sz="2000" b="0" i="1" smtClean="0">
                        <a:latin typeface="Cambria Math" panose="02040503050406030204" pitchFamily="18" charset="0"/>
                        <a:ea typeface="Cambria Math" panose="02040503050406030204" pitchFamily="18" charset="0"/>
                      </a:rPr>
                      <m:t>≡1 </m:t>
                    </m:r>
                    <m:r>
                      <a:rPr lang="en-US" altLang="zh-CN" sz="2000" b="0" i="1" smtClean="0">
                        <a:latin typeface="Cambria Math" panose="02040503050406030204" pitchFamily="18" charset="0"/>
                        <a:ea typeface="Cambria Math" panose="02040503050406030204" pitchFamily="18" charset="0"/>
                      </a:rPr>
                      <m:t>𝑚𝑜𝑑</m:t>
                    </m:r>
                    <m:r>
                      <a:rPr lang="en-US" altLang="zh-CN" sz="2000" b="0" i="1" smtClean="0">
                        <a:latin typeface="Cambria Math" panose="02040503050406030204" pitchFamily="18" charset="0"/>
                        <a:ea typeface="Cambria Math" panose="02040503050406030204" pitchFamily="18" charset="0"/>
                      </a:rPr>
                      <m:t> 2 ;</m:t>
                    </m:r>
                  </m:oMath>
                </a14:m>
                <a:endParaRPr lang="en-US" altLang="zh-CN" sz="2000" dirty="0" smtClean="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en-US" altLang="zh-CN" sz="2000" dirty="0" smtClean="0">
                    <a:latin typeface="宋体" panose="02010600030101010101" pitchFamily="2" charset="-122"/>
                    <a:ea typeface="宋体" panose="02010600030101010101" pitchFamily="2" charset="-122"/>
                  </a:rPr>
                  <a:t>         </a:t>
                </a:r>
                <a14:m>
                  <m:oMath xmlns:m="http://schemas.openxmlformats.org/officeDocument/2006/math">
                    <m:r>
                      <a:rPr lang="en-US" altLang="zh-CN" sz="2000" b="0" i="1" smtClean="0">
                        <a:latin typeface="Cambria Math" panose="02040503050406030204" pitchFamily="18" charset="0"/>
                        <a:ea typeface="宋体" panose="02010600030101010101" pitchFamily="2" charset="-122"/>
                      </a:rPr>
                      <m:t>𝑥</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𝑙</m:t>
                        </m:r>
                      </m:e>
                      <m:sub>
                        <m:r>
                          <a:rPr lang="en-US" altLang="zh-CN" sz="2000" b="0" i="1" smtClean="0">
                            <a:latin typeface="Cambria Math" panose="02040503050406030204" pitchFamily="18" charset="0"/>
                            <a:ea typeface="Cambria Math" panose="02040503050406030204" pitchFamily="18" charset="0"/>
                          </a:rPr>
                          <m:t>2</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𝑙</m:t>
                        </m:r>
                      </m:e>
                      <m:sub>
                        <m:r>
                          <a:rPr lang="en-US" altLang="zh-CN" sz="2000" b="0" i="1" smtClean="0">
                            <a:latin typeface="Cambria Math" panose="02040503050406030204" pitchFamily="18" charset="0"/>
                            <a:ea typeface="Cambria Math" panose="02040503050406030204" pitchFamily="18" charset="0"/>
                          </a:rPr>
                          <m:t>3</m:t>
                        </m:r>
                      </m:sub>
                    </m:sSub>
                    <m:r>
                      <a:rPr lang="en-US" altLang="zh-CN" sz="2000" b="0" i="1" smtClean="0">
                        <a:latin typeface="Cambria Math" panose="02040503050406030204" pitchFamily="18" charset="0"/>
                        <a:ea typeface="Cambria Math" panose="02040503050406030204" pitchFamily="18" charset="0"/>
                      </a:rPr>
                      <m:t> ;  </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𝑣</m:t>
                        </m:r>
                      </m:e>
                      <m:sub>
                        <m:r>
                          <a:rPr lang="en-US" altLang="zh-CN" sz="2000" b="0" i="1" smtClean="0">
                            <a:latin typeface="Cambria Math" panose="02040503050406030204" pitchFamily="18" charset="0"/>
                            <a:ea typeface="Cambria Math" panose="02040503050406030204" pitchFamily="18" charset="0"/>
                          </a:rPr>
                          <m:t>1,1</m:t>
                        </m:r>
                      </m:sub>
                    </m:sSub>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𝐶𝐻</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𝑥</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𝑟</m:t>
                        </m:r>
                      </m:e>
                      <m:sub>
                        <m:r>
                          <a:rPr lang="en-US" altLang="zh-CN" sz="2000" b="0" i="1" smtClean="0">
                            <a:latin typeface="Cambria Math" panose="02040503050406030204" pitchFamily="18" charset="0"/>
                            <a:ea typeface="Cambria Math" panose="02040503050406030204" pitchFamily="18" charset="0"/>
                          </a:rPr>
                          <m:t>1,1</m:t>
                        </m:r>
                      </m:sub>
                    </m:sSub>
                    <m:r>
                      <a:rPr lang="en-US" altLang="zh-CN" sz="2000" b="0" i="1" smtClean="0">
                        <a:latin typeface="Cambria Math" panose="02040503050406030204" pitchFamily="18" charset="0"/>
                        <a:ea typeface="Cambria Math" panose="02040503050406030204" pitchFamily="18" charset="0"/>
                      </a:rPr>
                      <m:t>)</m:t>
                    </m:r>
                  </m:oMath>
                </a14:m>
                <a:endParaRPr lang="en-US" altLang="zh-CN" sz="2000" dirty="0" smtClean="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r>
                  <a:rPr lang="en-US" altLang="zh-CN" sz="2000" dirty="0" smtClean="0">
                    <a:latin typeface="宋体" panose="02010600030101010101" pitchFamily="2" charset="-122"/>
                    <a:ea typeface="宋体" panose="02010600030101010101" pitchFamily="2" charset="-122"/>
                  </a:rPr>
                  <a:t>     </a:t>
                </a:r>
                <a14:m>
                  <m:oMath xmlns:m="http://schemas.openxmlformats.org/officeDocument/2006/math">
                    <m:r>
                      <a:rPr lang="en-US" altLang="zh-CN" sz="2000" i="1">
                        <a:latin typeface="Cambria Math" panose="02040503050406030204" pitchFamily="18" charset="0"/>
                        <a:ea typeface="宋体" panose="02010600030101010101" pitchFamily="2" charset="-122"/>
                      </a:rPr>
                      <m:t>𝐼𝑓</m:t>
                    </m:r>
                    <m:d>
                      <m:dPr>
                        <m:begChr m:val="⌊"/>
                        <m:endChr m:val="⌋"/>
                        <m:ctrlPr>
                          <a:rPr lang="en-US" altLang="zh-CN" sz="2000" i="1">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2</m:t>
                        </m:r>
                        <m:r>
                          <a:rPr lang="en-US" altLang="zh-CN" sz="2000" i="1">
                            <a:latin typeface="Cambria Math" panose="02040503050406030204" pitchFamily="18" charset="0"/>
                            <a:ea typeface="宋体" panose="02010600030101010101" pitchFamily="2" charset="-122"/>
                          </a:rPr>
                          <m:t>/</m:t>
                        </m:r>
                        <m:sSup>
                          <m:sSupPr>
                            <m:ctrlPr>
                              <a:rPr lang="en-US" altLang="zh-CN" sz="2000" i="1">
                                <a:latin typeface="Cambria Math" panose="02040503050406030204" pitchFamily="18" charset="0"/>
                                <a:ea typeface="宋体" panose="02010600030101010101" pitchFamily="2" charset="-122"/>
                              </a:rPr>
                            </m:ctrlPr>
                          </m:sSupPr>
                          <m:e>
                            <m:r>
                              <a:rPr lang="en-US" altLang="zh-CN" sz="2000" i="1">
                                <a:latin typeface="Cambria Math" panose="02040503050406030204" pitchFamily="18" charset="0"/>
                                <a:ea typeface="宋体" panose="02010600030101010101" pitchFamily="2" charset="-122"/>
                              </a:rPr>
                              <m:t>2</m:t>
                            </m:r>
                          </m:e>
                          <m:sup>
                            <m:r>
                              <a:rPr lang="en-US" altLang="zh-CN" sz="2000" b="0" i="1" smtClean="0">
                                <a:latin typeface="Cambria Math" panose="02040503050406030204" pitchFamily="18" charset="0"/>
                                <a:ea typeface="宋体" panose="02010600030101010101" pitchFamily="2" charset="-122"/>
                              </a:rPr>
                              <m:t>2</m:t>
                            </m:r>
                          </m:sup>
                        </m:sSup>
                      </m:e>
                    </m:d>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0</m:t>
                    </m:r>
                    <m:r>
                      <a:rPr lang="en-US" altLang="zh-CN" sz="2000" i="1">
                        <a:latin typeface="Cambria Math" panose="02040503050406030204" pitchFamily="18" charset="0"/>
                        <a:ea typeface="Cambria Math" panose="02040503050406030204" pitchFamily="18" charset="0"/>
                      </a:rPr>
                      <m:t> </m:t>
                    </m:r>
                    <m:r>
                      <a:rPr lang="en-US" altLang="zh-CN" sz="2000" i="1">
                        <a:latin typeface="Cambria Math" panose="02040503050406030204" pitchFamily="18" charset="0"/>
                        <a:ea typeface="Cambria Math" panose="02040503050406030204" pitchFamily="18" charset="0"/>
                      </a:rPr>
                      <m:t>𝑚𝑜𝑑</m:t>
                    </m:r>
                    <m:r>
                      <a:rPr lang="en-US" altLang="zh-CN" sz="2000" i="1">
                        <a:latin typeface="Cambria Math" panose="02040503050406030204" pitchFamily="18" charset="0"/>
                        <a:ea typeface="Cambria Math" panose="02040503050406030204" pitchFamily="18" charset="0"/>
                      </a:rPr>
                      <m:t> 2 ;</m:t>
                    </m:r>
                  </m:oMath>
                </a14:m>
                <a:endParaRPr lang="en-US" altLang="zh-CN" sz="2000" dirty="0">
                  <a:latin typeface="宋体" panose="02010600030101010101" pitchFamily="2" charset="-122"/>
                  <a:ea typeface="宋体" panose="02010600030101010101" pitchFamily="2" charset="-122"/>
                </a:endParaRPr>
              </a:p>
              <a:p>
                <a:pPr marL="0" indent="0">
                  <a:buNone/>
                </a:pPr>
                <a:r>
                  <a:rPr lang="en-US" altLang="zh-CN" sz="2000" dirty="0">
                    <a:latin typeface="宋体" panose="02010600030101010101" pitchFamily="2" charset="-122"/>
                    <a:ea typeface="宋体" panose="02010600030101010101" pitchFamily="2" charset="-122"/>
                  </a:rPr>
                  <a:t>          </a:t>
                </a:r>
                <a14:m>
                  <m:oMath xmlns:m="http://schemas.openxmlformats.org/officeDocument/2006/math">
                    <m:r>
                      <a:rPr lang="en-US" altLang="zh-CN" sz="2000" i="1">
                        <a:latin typeface="Cambria Math" panose="02040503050406030204" pitchFamily="18" charset="0"/>
                        <a:ea typeface="宋体" panose="02010600030101010101" pitchFamily="2" charset="-122"/>
                      </a:rPr>
                      <m:t>𝑥</m:t>
                    </m:r>
                    <m:r>
                      <a:rPr lang="en-US" altLang="zh-CN" sz="2000" i="1">
                        <a:latin typeface="Cambria Math" panose="02040503050406030204" pitchFamily="18" charset="0"/>
                        <a:ea typeface="Cambria Math" panose="02040503050406030204" pitchFamily="18" charset="0"/>
                      </a:rPr>
                      <m:t>←</m:t>
                    </m:r>
                    <m:sSub>
                      <m:sSubPr>
                        <m:ctrlPr>
                          <a:rPr lang="en-US" altLang="zh-CN" sz="2000" i="1" smtClean="0">
                            <a:solidFill>
                              <a:srgbClr val="FF0000"/>
                            </a:solidFill>
                            <a:latin typeface="Cambria Math" panose="02040503050406030204" pitchFamily="18" charset="0"/>
                            <a:ea typeface="Cambria Math" panose="02040503050406030204" pitchFamily="18" charset="0"/>
                          </a:rPr>
                        </m:ctrlPr>
                      </m:sSubPr>
                      <m:e>
                        <m:r>
                          <a:rPr lang="en-US" altLang="zh-CN" sz="2000" b="0" i="1" smtClean="0">
                            <a:solidFill>
                              <a:srgbClr val="FF0000"/>
                            </a:solidFill>
                            <a:latin typeface="Cambria Math" panose="02040503050406030204" pitchFamily="18" charset="0"/>
                            <a:ea typeface="Cambria Math" panose="02040503050406030204" pitchFamily="18" charset="0"/>
                          </a:rPr>
                          <m:t>𝑣</m:t>
                        </m:r>
                      </m:e>
                      <m:sub>
                        <m:r>
                          <a:rPr lang="en-US" altLang="zh-CN" sz="2000" b="0" i="1" smtClean="0">
                            <a:solidFill>
                              <a:srgbClr val="FF0000"/>
                            </a:solidFill>
                            <a:latin typeface="Cambria Math" panose="02040503050406030204" pitchFamily="18" charset="0"/>
                            <a:ea typeface="Cambria Math" panose="02040503050406030204" pitchFamily="18" charset="0"/>
                          </a:rPr>
                          <m:t>1,</m:t>
                        </m:r>
                        <m:r>
                          <a:rPr lang="en-US" altLang="zh-CN" sz="2000" i="1">
                            <a:solidFill>
                              <a:srgbClr val="FF0000"/>
                            </a:solidFill>
                            <a:latin typeface="Cambria Math" panose="02040503050406030204" pitchFamily="18" charset="0"/>
                            <a:ea typeface="Cambria Math" panose="02040503050406030204" pitchFamily="18" charset="0"/>
                          </a:rPr>
                          <m:t>0</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𝑣</m:t>
                        </m:r>
                      </m:e>
                      <m:sub>
                        <m:r>
                          <a:rPr lang="en-US" altLang="zh-CN" sz="2000" b="0" i="1" smtClean="0">
                            <a:latin typeface="Cambria Math" panose="02040503050406030204" pitchFamily="18" charset="0"/>
                            <a:ea typeface="Cambria Math" panose="02040503050406030204" pitchFamily="18" charset="0"/>
                          </a:rPr>
                          <m:t>1,1</m:t>
                        </m:r>
                      </m:sub>
                    </m:sSub>
                    <m:r>
                      <a:rPr lang="en-US" altLang="zh-CN" sz="2000" i="1">
                        <a:latin typeface="Cambria Math" panose="02040503050406030204" pitchFamily="18" charset="0"/>
                        <a:ea typeface="Cambria Math" panose="02040503050406030204" pitchFamily="18" charset="0"/>
                      </a:rPr>
                      <m:t> ;</m:t>
                    </m:r>
                    <m:r>
                      <m:rPr>
                        <m:nor/>
                      </m:rPr>
                      <a:rPr lang="en-US" altLang="zh-CN" sz="2000" b="0" i="0" smtClean="0">
                        <a:latin typeface="Cambria Math" panose="02040503050406030204" pitchFamily="18" charset="0"/>
                        <a:ea typeface="Cambria Math" panose="02040503050406030204" pitchFamily="18" charset="0"/>
                      </a:rPr>
                      <m:t>   </m:t>
                    </m:r>
                    <m:r>
                      <m:rPr>
                        <m:nor/>
                      </m:rPr>
                      <a:rPr lang="zh-CN" altLang="en-US" sz="2000" dirty="0">
                        <a:latin typeface="宋体" panose="02010600030101010101" pitchFamily="2" charset="-122"/>
                        <a:ea typeface="宋体" panose="02010600030101010101" pitchFamily="2" charset="-122"/>
                      </a:rPr>
                      <m:t>无法得到</m:t>
                    </m:r>
                    <m:sSub>
                      <m:sSubPr>
                        <m:ctrlPr>
                          <a:rPr lang="en-US" altLang="zh-CN" sz="2000" i="1">
                            <a:latin typeface="Cambria Math" panose="02040503050406030204" pitchFamily="18" charset="0"/>
                            <a:ea typeface="宋体" panose="02010600030101010101" pitchFamily="2" charset="-122"/>
                          </a:rPr>
                        </m:ctrlPr>
                      </m:sSubPr>
                      <m:e>
                        <m:r>
                          <a:rPr lang="en-US" altLang="zh-CN" sz="2000" i="1">
                            <a:latin typeface="Cambria Math" panose="02040503050406030204" pitchFamily="18" charset="0"/>
                            <a:ea typeface="宋体" panose="02010600030101010101" pitchFamily="2" charset="-122"/>
                          </a:rPr>
                          <m:t>𝑣</m:t>
                        </m:r>
                      </m:e>
                      <m:sub>
                        <m:r>
                          <a:rPr lang="en-US" altLang="zh-CN" sz="2000" i="1">
                            <a:latin typeface="Cambria Math" panose="02040503050406030204" pitchFamily="18" charset="0"/>
                            <a:ea typeface="宋体" panose="02010600030101010101" pitchFamily="2" charset="-122"/>
                          </a:rPr>
                          <m:t>1,0</m:t>
                        </m:r>
                      </m:sub>
                    </m:sSub>
                    <m:r>
                      <a:rPr lang="en-US" altLang="zh-CN" sz="2000" b="0" i="1" smtClean="0">
                        <a:latin typeface="Cambria Math" panose="02040503050406030204" pitchFamily="18" charset="0"/>
                        <a:ea typeface="宋体" panose="02010600030101010101" pitchFamily="2" charset="-122"/>
                      </a:rPr>
                      <m:t>;</m:t>
                    </m:r>
                    <m:sSub>
                      <m:sSubPr>
                        <m:ctrlPr>
                          <a:rPr lang="en-US" altLang="zh-CN" sz="2000" i="1">
                            <a:latin typeface="Cambria Math" panose="02040503050406030204" pitchFamily="18" charset="0"/>
                            <a:ea typeface="Cambria Math" panose="02040503050406030204" pitchFamily="18" charset="0"/>
                          </a:rPr>
                        </m:ctrlPr>
                      </m:sSubPr>
                      <m:e>
                        <m:r>
                          <a:rPr lang="zh-CN" altLang="en-US" sz="2000" i="1" smtClean="0">
                            <a:latin typeface="Cambria Math" panose="02040503050406030204" pitchFamily="18" charset="0"/>
                            <a:ea typeface="Cambria Math" panose="02040503050406030204" pitchFamily="18" charset="0"/>
                          </a:rPr>
                          <m:t>和</m:t>
                        </m:r>
                        <m:r>
                          <a:rPr lang="en-US" altLang="zh-CN" sz="2000" b="0" i="1" smtClean="0">
                            <a:latin typeface="Cambria Math" panose="02040503050406030204" pitchFamily="18" charset="0"/>
                            <a:ea typeface="Cambria Math" panose="02040503050406030204" pitchFamily="18" charset="0"/>
                          </a:rPr>
                          <m:t> </m:t>
                        </m:r>
                        <m:r>
                          <a:rPr lang="en-US" altLang="zh-CN" sz="2000" i="1">
                            <a:latin typeface="Cambria Math" panose="02040503050406030204" pitchFamily="18" charset="0"/>
                            <a:ea typeface="Cambria Math" panose="02040503050406030204" pitchFamily="18" charset="0"/>
                          </a:rPr>
                          <m:t>𝑣</m:t>
                        </m:r>
                      </m:e>
                      <m:sub>
                        <m:r>
                          <a:rPr lang="en-US" altLang="zh-CN" sz="2000" b="0" i="1" smtClean="0">
                            <a:latin typeface="Cambria Math" panose="02040503050406030204" pitchFamily="18" charset="0"/>
                            <a:ea typeface="Cambria Math" panose="02040503050406030204" pitchFamily="18" charset="0"/>
                          </a:rPr>
                          <m:t>2</m:t>
                        </m:r>
                        <m:r>
                          <a:rPr lang="en-US" altLang="zh-CN" sz="2000" i="1">
                            <a:latin typeface="Cambria Math" panose="02040503050406030204" pitchFamily="18" charset="0"/>
                            <a:ea typeface="Cambria Math" panose="02040503050406030204" pitchFamily="18" charset="0"/>
                          </a:rPr>
                          <m:t>,0</m:t>
                        </m:r>
                      </m:sub>
                    </m:sSub>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𝐻</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𝑥</m:t>
                    </m:r>
                    <m:r>
                      <a:rPr lang="en-US" altLang="zh-CN" sz="2000" i="1">
                        <a:latin typeface="Cambria Math" panose="02040503050406030204" pitchFamily="18" charset="0"/>
                        <a:ea typeface="Cambria Math" panose="02040503050406030204" pitchFamily="18" charset="0"/>
                      </a:rPr>
                      <m:t>)</m:t>
                    </m:r>
                  </m:oMath>
                </a14:m>
                <a:r>
                  <a:rPr lang="en-US" altLang="zh-CN" sz="2000" dirty="0" smtClean="0">
                    <a:latin typeface="宋体" panose="02010600030101010101" pitchFamily="2" charset="-122"/>
                    <a:ea typeface="宋体" panose="02010600030101010101" pitchFamily="2" charset="-122"/>
                  </a:rPr>
                  <a:t>  </a:t>
                </a:r>
                <a:r>
                  <a:rPr lang="en-US" altLang="zh-CN" sz="2000" dirty="0" smtClean="0">
                    <a:solidFill>
                      <a:schemeClr val="tx1"/>
                    </a:solidFill>
                    <a:latin typeface="宋体" panose="02010600030101010101" pitchFamily="2" charset="-122"/>
                    <a:ea typeface="宋体" panose="02010600030101010101" pitchFamily="2" charset="-122"/>
                  </a:rPr>
                  <a:t> </a:t>
                </a:r>
              </a:p>
              <a:p>
                <a:pPr marL="0" indent="0">
                  <a:buNone/>
                </a:pPr>
                <a:r>
                  <a:rPr lang="en-US" altLang="zh-CN" sz="2000" dirty="0" smtClean="0">
                    <a:ea typeface="Cambria Math" panose="02040503050406030204" pitchFamily="18" charset="0"/>
                  </a:rPr>
                  <a:t>•  </a:t>
                </a:r>
                <a:r>
                  <a:rPr lang="en-US" altLang="zh-CN" sz="2000" dirty="0" smtClean="0">
                    <a:latin typeface="宋体" panose="02010600030101010101" pitchFamily="2" charset="-122"/>
                    <a:ea typeface="宋体" panose="02010600030101010101" pitchFamily="2" charset="-122"/>
                  </a:rPr>
                  <a:t>③ </a:t>
                </a:r>
                <a:r>
                  <a:rPr lang="zh-CN" altLang="en-US" sz="2400" dirty="0" smtClean="0">
                    <a:solidFill>
                      <a:schemeClr val="tx1"/>
                    </a:solidFill>
                    <a:latin typeface="宋体" panose="02010600030101010101" pitchFamily="2" charset="-122"/>
                    <a:ea typeface="宋体" panose="02010600030101010101" pitchFamily="2" charset="-122"/>
                  </a:rPr>
                  <a:t>验证失败。</a:t>
                </a:r>
                <a:endParaRPr lang="zh-CN" altLang="en-US" sz="2400" dirty="0">
                  <a:solidFill>
                    <a:schemeClr val="tx1"/>
                  </a:solidFill>
                  <a:latin typeface="宋体" panose="02010600030101010101" pitchFamily="2" charset="-122"/>
                  <a:ea typeface="宋体" panose="02010600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718458" y="1293223"/>
                <a:ext cx="10580914" cy="4883740"/>
              </a:xfrm>
              <a:blipFill rotWithShape="1">
                <a:blip r:embed="rId2"/>
                <a:stretch>
                  <a:fillRect l="-634" t="-874"/>
                </a:stretch>
              </a:blipFill>
            </p:spPr>
            <p:txBody>
              <a:bodyPr/>
              <a:lstStyle/>
              <a:p>
                <a:r>
                  <a:rPr lang="zh-CN" altLang="en-US">
                    <a:noFill/>
                  </a:rPr>
                  <a:t> </a:t>
                </a:r>
                <a:endParaRPr lang="zh-CN" altLang="en-US">
                  <a:noFill/>
                </a:endParaRPr>
              </a:p>
            </p:txBody>
          </p:sp>
        </mc:Fallback>
      </mc:AlternateContent>
      <p:cxnSp>
        <p:nvCxnSpPr>
          <p:cNvPr id="7" name="直接连接符 6"/>
          <p:cNvCxnSpPr/>
          <p:nvPr/>
        </p:nvCxnSpPr>
        <p:spPr>
          <a:xfrm>
            <a:off x="1186089" y="1030288"/>
            <a:ext cx="10426791" cy="0"/>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9731829" y="505744"/>
            <a:ext cx="2129245" cy="523220"/>
          </a:xfrm>
          <a:prstGeom prst="rect">
            <a:avLst/>
          </a:prstGeom>
          <a:noFill/>
        </p:spPr>
        <p:txBody>
          <a:bodyPr wrap="square" rtlCol="0">
            <a:spAutoFit/>
          </a:bodyPr>
          <a:lstStyle/>
          <a:p>
            <a:r>
              <a:rPr lang="en-US" altLang="zh-CN" sz="2800" b="1" dirty="0" smtClean="0">
                <a:latin typeface="新宋体" panose="02010609030101010101" pitchFamily="49" charset="-122"/>
                <a:ea typeface="新宋体" panose="02010609030101010101" pitchFamily="49" charset="-122"/>
              </a:rPr>
              <a:t>CAT</a:t>
            </a:r>
            <a:r>
              <a:rPr lang="zh-CN" altLang="en-US" sz="2800" b="1" dirty="0" smtClean="0">
                <a:latin typeface="新宋体" panose="02010609030101010101" pitchFamily="49" charset="-122"/>
                <a:ea typeface="新宋体" panose="02010609030101010101" pitchFamily="49" charset="-122"/>
              </a:rPr>
              <a:t>的构造</a:t>
            </a:r>
            <a:endParaRPr lang="zh-CN" altLang="en-US" sz="2800" b="1" dirty="0">
              <a:latin typeface="新宋体" panose="02010609030101010101" pitchFamily="49" charset="-122"/>
              <a:ea typeface="新宋体" panose="02010609030101010101" pitchFamily="49" charset="-122"/>
            </a:endParaRPr>
          </a:p>
        </p:txBody>
      </p:sp>
      <p:grpSp>
        <p:nvGrpSpPr>
          <p:cNvPr id="6" name="组合 5"/>
          <p:cNvGrpSpPr/>
          <p:nvPr/>
        </p:nvGrpSpPr>
        <p:grpSpPr>
          <a:xfrm>
            <a:off x="125730" y="156210"/>
            <a:ext cx="3607435" cy="873760"/>
            <a:chOff x="820" y="783"/>
            <a:chExt cx="5681" cy="1376"/>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10" name="文本框 9"/>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1186089" y="1030288"/>
            <a:ext cx="10426791" cy="0"/>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8804367" y="505744"/>
            <a:ext cx="3056708" cy="523220"/>
          </a:xfrm>
          <a:prstGeom prst="rect">
            <a:avLst/>
          </a:prstGeom>
          <a:noFill/>
        </p:spPr>
        <p:txBody>
          <a:bodyPr wrap="square" rtlCol="0">
            <a:spAutoFit/>
          </a:bodyPr>
          <a:lstStyle/>
          <a:p>
            <a:r>
              <a:rPr lang="zh-CN" altLang="en-US" sz="2800" b="1" dirty="0">
                <a:latin typeface="新宋体" panose="02010609030101010101" pitchFamily="49" charset="-122"/>
                <a:ea typeface="新宋体" panose="02010609030101010101" pitchFamily="49" charset="-122"/>
              </a:rPr>
              <a:t>基于</a:t>
            </a:r>
            <a:r>
              <a:rPr lang="en-US" altLang="zh-CN" sz="2800" b="1" dirty="0">
                <a:latin typeface="新宋体" panose="02010609030101010101" pitchFamily="49" charset="-122"/>
                <a:ea typeface="新宋体" panose="02010609030101010101" pitchFamily="49" charset="-122"/>
              </a:rPr>
              <a:t>CAT</a:t>
            </a:r>
            <a:r>
              <a:rPr lang="zh-CN" altLang="en-US" sz="2800" b="1" dirty="0">
                <a:latin typeface="新宋体" panose="02010609030101010101" pitchFamily="49" charset="-122"/>
                <a:ea typeface="新宋体" panose="02010609030101010101" pitchFamily="49" charset="-122"/>
              </a:rPr>
              <a:t>的</a:t>
            </a:r>
            <a:r>
              <a:rPr lang="en-US" altLang="zh-CN" sz="2800" b="1" dirty="0">
                <a:latin typeface="新宋体" panose="02010609030101010101" pitchFamily="49" charset="-122"/>
                <a:ea typeface="新宋体" panose="02010609030101010101" pitchFamily="49" charset="-122"/>
              </a:rPr>
              <a:t>VDS</a:t>
            </a:r>
            <a:r>
              <a:rPr lang="zh-CN" altLang="en-US" sz="2800" b="1" dirty="0">
                <a:latin typeface="新宋体" panose="02010609030101010101" pitchFamily="49" charset="-122"/>
                <a:ea typeface="新宋体" panose="02010609030101010101" pitchFamily="49" charset="-122"/>
              </a:rPr>
              <a:t>协议</a:t>
            </a:r>
            <a:endParaRPr lang="zh-CN" altLang="en-US" sz="2800" b="1" dirty="0">
              <a:latin typeface="新宋体" panose="02010609030101010101" pitchFamily="49" charset="-122"/>
              <a:ea typeface="新宋体" panose="02010609030101010101" pitchFamily="49" charset="-122"/>
            </a:endParaRPr>
          </a:p>
        </p:txBody>
      </p:sp>
      <p:pic>
        <p:nvPicPr>
          <p:cNvPr id="10" name="图片 9"/>
          <p:cNvPicPr>
            <a:picLocks noChangeAspect="1"/>
          </p:cNvPicPr>
          <p:nvPr/>
        </p:nvPicPr>
        <p:blipFill>
          <a:blip r:embed="rId1"/>
          <a:stretch>
            <a:fillRect/>
          </a:stretch>
        </p:blipFill>
        <p:spPr>
          <a:xfrm>
            <a:off x="561702" y="1197693"/>
            <a:ext cx="11630297" cy="5215492"/>
          </a:xfrm>
          <a:prstGeom prst="rect">
            <a:avLst/>
          </a:prstGeom>
        </p:spPr>
      </p:pic>
      <p:grpSp>
        <p:nvGrpSpPr>
          <p:cNvPr id="3" name="组合 2"/>
          <p:cNvGrpSpPr/>
          <p:nvPr/>
        </p:nvGrpSpPr>
        <p:grpSpPr>
          <a:xfrm>
            <a:off x="172720" y="154305"/>
            <a:ext cx="3607435" cy="873760"/>
            <a:chOff x="820" y="783"/>
            <a:chExt cx="5681" cy="1376"/>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6" name="文本框 5"/>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1186089" y="1030288"/>
            <a:ext cx="10426791" cy="0"/>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8804367" y="505744"/>
            <a:ext cx="3056708" cy="523220"/>
          </a:xfrm>
          <a:prstGeom prst="rect">
            <a:avLst/>
          </a:prstGeom>
          <a:noFill/>
        </p:spPr>
        <p:txBody>
          <a:bodyPr wrap="square" rtlCol="0">
            <a:spAutoFit/>
          </a:bodyPr>
          <a:lstStyle/>
          <a:p>
            <a:r>
              <a:rPr lang="zh-CN" altLang="en-US" sz="2800" b="1" dirty="0">
                <a:latin typeface="新宋体" panose="02010609030101010101" pitchFamily="49" charset="-122"/>
                <a:ea typeface="新宋体" panose="02010609030101010101" pitchFamily="49" charset="-122"/>
              </a:rPr>
              <a:t>基于</a:t>
            </a:r>
            <a:r>
              <a:rPr lang="en-US" altLang="zh-CN" sz="2800" b="1" dirty="0">
                <a:latin typeface="新宋体" panose="02010609030101010101" pitchFamily="49" charset="-122"/>
                <a:ea typeface="新宋体" panose="02010609030101010101" pitchFamily="49" charset="-122"/>
              </a:rPr>
              <a:t>CAT</a:t>
            </a:r>
            <a:r>
              <a:rPr lang="zh-CN" altLang="en-US" sz="2800" b="1" dirty="0">
                <a:latin typeface="新宋体" panose="02010609030101010101" pitchFamily="49" charset="-122"/>
                <a:ea typeface="新宋体" panose="02010609030101010101" pitchFamily="49" charset="-122"/>
              </a:rPr>
              <a:t>的</a:t>
            </a:r>
            <a:r>
              <a:rPr lang="en-US" altLang="zh-CN" sz="2800" b="1" dirty="0">
                <a:latin typeface="新宋体" panose="02010609030101010101" pitchFamily="49" charset="-122"/>
                <a:ea typeface="新宋体" panose="02010609030101010101" pitchFamily="49" charset="-122"/>
              </a:rPr>
              <a:t>VDS</a:t>
            </a:r>
            <a:r>
              <a:rPr lang="zh-CN" altLang="en-US" sz="2800" b="1" dirty="0">
                <a:latin typeface="新宋体" panose="02010609030101010101" pitchFamily="49" charset="-122"/>
                <a:ea typeface="新宋体" panose="02010609030101010101" pitchFamily="49" charset="-122"/>
              </a:rPr>
              <a:t>协议</a:t>
            </a:r>
            <a:endParaRPr lang="zh-CN" altLang="en-US" sz="2800" b="1" dirty="0">
              <a:latin typeface="新宋体" panose="02010609030101010101" pitchFamily="49" charset="-122"/>
              <a:ea typeface="新宋体" panose="02010609030101010101" pitchFamily="49" charset="-122"/>
            </a:endParaRPr>
          </a:p>
        </p:txBody>
      </p:sp>
      <p:pic>
        <p:nvPicPr>
          <p:cNvPr id="2" name="图片 1"/>
          <p:cNvPicPr>
            <a:picLocks noChangeAspect="1"/>
          </p:cNvPicPr>
          <p:nvPr/>
        </p:nvPicPr>
        <p:blipFill>
          <a:blip r:embed="rId1"/>
          <a:stretch>
            <a:fillRect/>
          </a:stretch>
        </p:blipFill>
        <p:spPr>
          <a:xfrm>
            <a:off x="2093764" y="1113990"/>
            <a:ext cx="8578589" cy="5744010"/>
          </a:xfrm>
          <a:prstGeom prst="rect">
            <a:avLst/>
          </a:prstGeom>
        </p:spPr>
      </p:pic>
      <p:grpSp>
        <p:nvGrpSpPr>
          <p:cNvPr id="3" name="组合 2"/>
          <p:cNvGrpSpPr/>
          <p:nvPr/>
        </p:nvGrpSpPr>
        <p:grpSpPr>
          <a:xfrm>
            <a:off x="113665" y="156210"/>
            <a:ext cx="3607435" cy="873760"/>
            <a:chOff x="820" y="783"/>
            <a:chExt cx="5681" cy="1376"/>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8" name="文本框 7"/>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66652" y="1293223"/>
            <a:ext cx="10515600" cy="4883740"/>
          </a:xfrm>
        </p:spPr>
        <p:txBody>
          <a:bodyPr>
            <a:normAutofit/>
          </a:bodyPr>
          <a:lstStyle/>
          <a:p>
            <a:r>
              <a:rPr lang="zh-CN" altLang="en-US" sz="2400" dirty="0">
                <a:solidFill>
                  <a:srgbClr val="000000"/>
                </a:solidFill>
                <a:latin typeface="宋体" panose="02010600030101010101" pitchFamily="2" charset="-122"/>
                <a:ea typeface="宋体" panose="02010600030101010101" pitchFamily="2" charset="-122"/>
              </a:rPr>
              <a:t>流数据表示形式：</a:t>
            </a:r>
            <a:r>
              <a:rPr lang="en-US" altLang="zh-CN" sz="2400" i="1" dirty="0">
                <a:solidFill>
                  <a:srgbClr val="000000"/>
                </a:solidFill>
                <a:latin typeface="宋体" panose="02010600030101010101" pitchFamily="2" charset="-122"/>
                <a:ea typeface="宋体" panose="02010600030101010101" pitchFamily="2" charset="-122"/>
              </a:rPr>
              <a:t>S </a:t>
            </a:r>
            <a:r>
              <a:rPr lang="en-US" altLang="zh-CN" sz="2400" dirty="0">
                <a:solidFill>
                  <a:srgbClr val="000000"/>
                </a:solidFill>
                <a:latin typeface="宋体" panose="02010600030101010101" pitchFamily="2" charset="-122"/>
                <a:ea typeface="宋体" panose="02010600030101010101" pitchFamily="2" charset="-122"/>
              </a:rPr>
              <a:t>= </a:t>
            </a:r>
            <a:r>
              <a:rPr lang="en-US" altLang="zh-CN" sz="2400" i="1" dirty="0">
                <a:solidFill>
                  <a:srgbClr val="000000"/>
                </a:solidFill>
                <a:latin typeface="宋体" panose="02010600030101010101" pitchFamily="2" charset="-122"/>
                <a:ea typeface="宋体" panose="02010600030101010101" pitchFamily="2" charset="-122"/>
              </a:rPr>
              <a:t>s</a:t>
            </a:r>
            <a:r>
              <a:rPr lang="en-US" altLang="zh-CN" sz="2400" dirty="0">
                <a:solidFill>
                  <a:srgbClr val="000000"/>
                </a:solidFill>
                <a:latin typeface="宋体" panose="02010600030101010101" pitchFamily="2" charset="-122"/>
                <a:ea typeface="宋体" panose="02010600030101010101" pitchFamily="2" charset="-122"/>
              </a:rPr>
              <a:t>[1]</a:t>
            </a:r>
            <a:r>
              <a:rPr lang="en-US" altLang="zh-CN" sz="2400" i="1" dirty="0">
                <a:solidFill>
                  <a:srgbClr val="000000"/>
                </a:solidFill>
                <a:latin typeface="宋体" panose="02010600030101010101" pitchFamily="2" charset="-122"/>
                <a:ea typeface="宋体" panose="02010600030101010101" pitchFamily="2" charset="-122"/>
              </a:rPr>
              <a:t>, . . . ,s</a:t>
            </a:r>
            <a:r>
              <a:rPr lang="en-US" altLang="zh-CN" sz="2400" dirty="0">
                <a:solidFill>
                  <a:srgbClr val="000000"/>
                </a:solidFill>
                <a:latin typeface="宋体" panose="02010600030101010101" pitchFamily="2" charset="-122"/>
                <a:ea typeface="宋体" panose="02010600030101010101" pitchFamily="2" charset="-122"/>
              </a:rPr>
              <a:t>[</a:t>
            </a:r>
            <a:r>
              <a:rPr lang="en-US" altLang="zh-CN" sz="2400"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m</a:t>
            </a:r>
            <a:r>
              <a:rPr lang="en-US" altLang="zh-CN" sz="2400" dirty="0" smtClean="0">
                <a:solidFill>
                  <a:srgbClr val="000000"/>
                </a:solidFill>
                <a:latin typeface="宋体" panose="02010600030101010101" pitchFamily="2" charset="-122"/>
                <a:ea typeface="宋体" panose="02010600030101010101" pitchFamily="2" charset="-122"/>
              </a:rPr>
              <a:t>]</a:t>
            </a:r>
            <a:r>
              <a:rPr lang="zh-CN" altLang="en-US" sz="2400" dirty="0" smtClean="0">
                <a:solidFill>
                  <a:srgbClr val="000000"/>
                </a:solidFill>
                <a:latin typeface="宋体" panose="02010600030101010101" pitchFamily="2" charset="-122"/>
                <a:ea typeface="宋体" panose="02010600030101010101" pitchFamily="2" charset="-122"/>
              </a:rPr>
              <a:t>其中</a:t>
            </a:r>
            <a:r>
              <a:rPr lang="en-US" altLang="zh-CN" sz="2400" i="1" dirty="0" smtClean="0">
                <a:solidFill>
                  <a:srgbClr val="000000"/>
                </a:solidFill>
                <a:latin typeface="宋体" panose="02010600030101010101" pitchFamily="2" charset="-122"/>
                <a:ea typeface="宋体" panose="02010600030101010101" pitchFamily="2" charset="-122"/>
              </a:rPr>
              <a:t>s</a:t>
            </a:r>
            <a:r>
              <a:rPr lang="en-US" altLang="zh-CN" sz="2400" dirty="0" smtClean="0">
                <a:solidFill>
                  <a:srgbClr val="000000"/>
                </a:solidFill>
                <a:latin typeface="宋体" panose="02010600030101010101" pitchFamily="2" charset="-122"/>
                <a:ea typeface="宋体" panose="02010600030101010101" pitchFamily="2" charset="-122"/>
              </a:rPr>
              <a:t>[</a:t>
            </a:r>
            <a:r>
              <a:rPr lang="en-US" altLang="zh-CN" sz="2400" i="1"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dirty="0">
                <a:solidFill>
                  <a:srgbClr val="000000"/>
                </a:solidFill>
                <a:latin typeface="宋体" panose="02010600030101010101" pitchFamily="2" charset="-122"/>
                <a:ea typeface="宋体" panose="02010600030101010101" pitchFamily="2" charset="-122"/>
              </a:rPr>
              <a:t>] </a:t>
            </a:r>
            <a:r>
              <a:rPr lang="en-US" altLang="zh-CN" sz="2400" i="1" dirty="0" smtClean="0">
                <a:solidFill>
                  <a:srgbClr val="000000"/>
                </a:solidFill>
                <a:latin typeface="宋体" panose="02010600030101010101" pitchFamily="2" charset="-122"/>
                <a:ea typeface="宋体" panose="02010600030101010101" pitchFamily="2" charset="-122"/>
              </a:rPr>
              <a:t>∈ </a:t>
            </a:r>
            <a:r>
              <a:rPr lang="en-US" altLang="zh-CN" sz="2400" dirty="0" smtClean="0">
                <a:solidFill>
                  <a:srgbClr val="000000"/>
                </a:solidFill>
                <a:latin typeface="宋体" panose="02010600030101010101" pitchFamily="2" charset="-122"/>
                <a:ea typeface="宋体" panose="02010600030101010101" pitchFamily="2" charset="-122"/>
              </a:rPr>
              <a:t>{0</a:t>
            </a:r>
            <a:r>
              <a:rPr lang="en-US" altLang="zh-CN" sz="2400" i="1" dirty="0" smtClean="0">
                <a:solidFill>
                  <a:srgbClr val="000000"/>
                </a:solidFill>
                <a:latin typeface="宋体" panose="02010600030101010101" pitchFamily="2" charset="-122"/>
                <a:ea typeface="宋体" panose="02010600030101010101" pitchFamily="2" charset="-122"/>
              </a:rPr>
              <a:t>, </a:t>
            </a:r>
            <a:r>
              <a:rPr lang="en-US" altLang="zh-CN" sz="2400" dirty="0" smtClean="0">
                <a:solidFill>
                  <a:srgbClr val="000000"/>
                </a:solidFill>
                <a:latin typeface="宋体" panose="02010600030101010101" pitchFamily="2" charset="-122"/>
                <a:ea typeface="宋体" panose="02010600030101010101" pitchFamily="2" charset="-122"/>
              </a:rPr>
              <a:t>1}</a:t>
            </a:r>
            <a:r>
              <a:rPr lang="zh-CN" altLang="en-US" sz="2400" dirty="0" smtClean="0">
                <a:solidFill>
                  <a:srgbClr val="000000"/>
                </a:solidFill>
                <a:latin typeface="宋体" panose="02010600030101010101" pitchFamily="2" charset="-122"/>
                <a:ea typeface="宋体" panose="02010600030101010101" pitchFamily="2" charset="-122"/>
              </a:rPr>
              <a:t>。</a:t>
            </a:r>
            <a:endParaRPr lang="en-US" altLang="zh-CN" sz="2400" dirty="0" smtClean="0">
              <a:solidFill>
                <a:srgbClr val="000000"/>
              </a:solidFill>
              <a:latin typeface="宋体" panose="02010600030101010101" pitchFamily="2" charset="-122"/>
              <a:ea typeface="宋体" panose="02010600030101010101" pitchFamily="2" charset="-122"/>
            </a:endParaRPr>
          </a:p>
          <a:p>
            <a:r>
              <a:rPr lang="zh-CN" altLang="en-US" sz="2400" dirty="0" smtClean="0">
                <a:solidFill>
                  <a:srgbClr val="000000"/>
                </a:solidFill>
                <a:effectLst/>
                <a:latin typeface="宋体" panose="02010600030101010101" pitchFamily="2" charset="-122"/>
                <a:ea typeface="宋体" panose="02010600030101010101" pitchFamily="2" charset="-122"/>
              </a:rPr>
              <a:t>流数据外包的</a:t>
            </a:r>
            <a:r>
              <a:rPr lang="zh-CN" altLang="en-US" sz="2400" dirty="0" smtClean="0">
                <a:solidFill>
                  <a:srgbClr val="FF0000"/>
                </a:solidFill>
                <a:effectLst/>
                <a:latin typeface="宋体" panose="02010600030101010101" pitchFamily="2" charset="-122"/>
                <a:ea typeface="宋体" panose="02010600030101010101" pitchFamily="2" charset="-122"/>
              </a:rPr>
              <a:t>必要性</a:t>
            </a:r>
            <a:r>
              <a:rPr lang="zh-CN" altLang="en-US" sz="2400" dirty="0" smtClean="0">
                <a:solidFill>
                  <a:srgbClr val="000000"/>
                </a:solidFill>
                <a:effectLst/>
                <a:latin typeface="宋体" panose="02010600030101010101" pitchFamily="2" charset="-122"/>
                <a:ea typeface="宋体" panose="02010600030101010101" pitchFamily="2" charset="-122"/>
              </a:rPr>
              <a:t>： </a:t>
            </a:r>
            <a:endParaRPr lang="zh-CN" altLang="en-US" sz="2400" dirty="0" smtClean="0">
              <a:latin typeface="宋体" panose="02010600030101010101" pitchFamily="2" charset="-122"/>
              <a:ea typeface="宋体" panose="02010600030101010101" pitchFamily="2" charset="-122"/>
            </a:endParaRPr>
          </a:p>
          <a:p>
            <a:pPr marL="0" indent="0">
              <a:buNone/>
            </a:pPr>
            <a:r>
              <a:rPr lang="en-US" altLang="zh-CN" sz="2400" dirty="0">
                <a:solidFill>
                  <a:srgbClr val="8C1515"/>
                </a:solidFill>
                <a:latin typeface="宋体" panose="02010600030101010101" pitchFamily="2" charset="-122"/>
                <a:ea typeface="宋体" panose="02010600030101010101" pitchFamily="2" charset="-122"/>
              </a:rPr>
              <a:t> </a:t>
            </a:r>
            <a:r>
              <a:rPr lang="en-US" altLang="zh-CN" sz="2400" dirty="0" smtClean="0">
                <a:solidFill>
                  <a:srgbClr val="8C1515"/>
                </a:solidFill>
                <a:latin typeface="宋体" panose="02010600030101010101" pitchFamily="2" charset="-122"/>
                <a:ea typeface="宋体" panose="02010600030101010101" pitchFamily="2" charset="-122"/>
              </a:rPr>
              <a:t>   </a:t>
            </a:r>
            <a:r>
              <a:rPr lang="zh-CN" altLang="en-US" sz="2400" dirty="0">
                <a:solidFill>
                  <a:srgbClr val="000000"/>
                </a:solidFill>
                <a:latin typeface="宋体" panose="02010600030101010101" pitchFamily="2" charset="-122"/>
                <a:ea typeface="宋体" panose="02010600030101010101" pitchFamily="2" charset="-122"/>
              </a:rPr>
              <a:t>数据的爆炸式与指数级增长； </a:t>
            </a:r>
            <a:endParaRPr lang="zh-CN" altLang="en-US" sz="2400" dirty="0" smtClean="0">
              <a:latin typeface="宋体" panose="02010600030101010101" pitchFamily="2" charset="-122"/>
              <a:ea typeface="宋体" panose="02010600030101010101" pitchFamily="2" charset="-122"/>
            </a:endParaRPr>
          </a:p>
          <a:p>
            <a:pPr marL="0" indent="0">
              <a:buNone/>
            </a:pPr>
            <a:r>
              <a:rPr lang="en-US" altLang="zh-CN" sz="2400" dirty="0" smtClean="0">
                <a:solidFill>
                  <a:srgbClr val="8C1515"/>
                </a:solidFill>
                <a:latin typeface="宋体" panose="02010600030101010101" pitchFamily="2" charset="-122"/>
                <a:ea typeface="宋体" panose="02010600030101010101" pitchFamily="2" charset="-122"/>
              </a:rPr>
              <a:t>    </a:t>
            </a:r>
            <a:r>
              <a:rPr lang="zh-CN" altLang="en-US" sz="2400" dirty="0">
                <a:solidFill>
                  <a:srgbClr val="000000"/>
                </a:solidFill>
                <a:latin typeface="宋体" panose="02010600030101010101" pitchFamily="2" charset="-122"/>
                <a:ea typeface="宋体" panose="02010600030101010101" pitchFamily="2" charset="-122"/>
              </a:rPr>
              <a:t>用户端内存空间有限，无法一次性</a:t>
            </a:r>
            <a:r>
              <a:rPr lang="zh-CN" altLang="en-US" sz="2400" dirty="0" smtClean="0">
                <a:solidFill>
                  <a:srgbClr val="000000"/>
                </a:solidFill>
                <a:latin typeface="宋体" panose="02010600030101010101" pitchFamily="2" charset="-122"/>
                <a:ea typeface="宋体" panose="02010600030101010101" pitchFamily="2" charset="-122"/>
              </a:rPr>
              <a:t>读取</a:t>
            </a:r>
            <a:r>
              <a:rPr lang="en-US" altLang="zh-CN" sz="2400" i="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zh-CN" altLang="en-US" sz="2400" dirty="0">
                <a:solidFill>
                  <a:srgbClr val="000000"/>
                </a:solidFill>
                <a:latin typeface="宋体" panose="02010600030101010101" pitchFamily="2" charset="-122"/>
                <a:ea typeface="宋体" panose="02010600030101010101" pitchFamily="2" charset="-122"/>
              </a:rPr>
              <a:t>； </a:t>
            </a:r>
            <a:endParaRPr lang="zh-CN" altLang="en-US" sz="2400" dirty="0" smtClean="0">
              <a:latin typeface="宋体" panose="02010600030101010101" pitchFamily="2" charset="-122"/>
              <a:ea typeface="宋体" panose="02010600030101010101" pitchFamily="2" charset="-122"/>
            </a:endParaRPr>
          </a:p>
          <a:p>
            <a:pPr marL="0" indent="0">
              <a:buNone/>
            </a:pPr>
            <a:r>
              <a:rPr lang="en-US" altLang="zh-CN" sz="2400" dirty="0" smtClean="0">
                <a:solidFill>
                  <a:srgbClr val="8C1515"/>
                </a:solidFill>
                <a:latin typeface="宋体" panose="02010600030101010101" pitchFamily="2" charset="-122"/>
                <a:ea typeface="宋体" panose="02010600030101010101" pitchFamily="2" charset="-122"/>
              </a:rPr>
              <a:t>    </a:t>
            </a:r>
            <a:r>
              <a:rPr lang="zh-CN" altLang="en-US" sz="2400" dirty="0">
                <a:solidFill>
                  <a:srgbClr val="000000"/>
                </a:solidFill>
                <a:latin typeface="宋体" panose="02010600030101010101" pitchFamily="2" charset="-122"/>
                <a:ea typeface="宋体" panose="02010600030101010101" pitchFamily="2" charset="-122"/>
              </a:rPr>
              <a:t>商业化云服务普遍且物美价廉。 </a:t>
            </a:r>
            <a:endParaRPr lang="zh-CN" altLang="en-US" sz="2400" dirty="0" smtClean="0">
              <a:latin typeface="宋体" panose="02010600030101010101" pitchFamily="2" charset="-122"/>
              <a:ea typeface="宋体" panose="02010600030101010101" pitchFamily="2" charset="-122"/>
            </a:endParaRPr>
          </a:p>
          <a:p>
            <a:pPr marL="0" indent="0">
              <a:buNone/>
            </a:pPr>
            <a:r>
              <a:rPr lang="en-US" altLang="zh-CN" sz="2400" dirty="0" smtClean="0">
                <a:effectLst/>
                <a:latin typeface="宋体" panose="02010600030101010101" pitchFamily="2" charset="-122"/>
                <a:ea typeface="宋体" panose="02010600030101010101" pitchFamily="2" charset="-122"/>
              </a:rPr>
              <a:t>• </a:t>
            </a:r>
            <a:r>
              <a:rPr lang="zh-CN" altLang="en-US" sz="2400" dirty="0" smtClean="0">
                <a:solidFill>
                  <a:srgbClr val="000000"/>
                </a:solidFill>
                <a:effectLst/>
                <a:latin typeface="宋体" panose="02010600030101010101" pitchFamily="2" charset="-122"/>
                <a:ea typeface="宋体" panose="02010600030101010101" pitchFamily="2" charset="-122"/>
              </a:rPr>
              <a:t>流数据外包的</a:t>
            </a:r>
            <a:r>
              <a:rPr lang="zh-CN" altLang="en-US" sz="2400" dirty="0" smtClean="0">
                <a:solidFill>
                  <a:srgbClr val="FF0000"/>
                </a:solidFill>
                <a:effectLst/>
                <a:latin typeface="宋体" panose="02010600030101010101" pitchFamily="2" charset="-122"/>
                <a:ea typeface="宋体" panose="02010600030101010101" pitchFamily="2" charset="-122"/>
              </a:rPr>
              <a:t>安全要求</a:t>
            </a:r>
            <a:r>
              <a:rPr lang="zh-CN" altLang="en-US" sz="2400" dirty="0" smtClean="0">
                <a:solidFill>
                  <a:srgbClr val="000000"/>
                </a:solidFill>
                <a:effectLst/>
                <a:latin typeface="宋体" panose="02010600030101010101" pitchFamily="2" charset="-122"/>
                <a:ea typeface="宋体" panose="02010600030101010101" pitchFamily="2" charset="-122"/>
              </a:rPr>
              <a:t>（服务器不可信前提下）： </a:t>
            </a:r>
            <a:endParaRPr lang="zh-CN" altLang="en-US" sz="2400" dirty="0" smtClean="0">
              <a:latin typeface="宋体" panose="02010600030101010101" pitchFamily="2" charset="-122"/>
              <a:ea typeface="宋体" panose="02010600030101010101" pitchFamily="2" charset="-122"/>
            </a:endParaRPr>
          </a:p>
          <a:p>
            <a:pPr marL="0" indent="0">
              <a:buNone/>
            </a:pPr>
            <a:r>
              <a:rPr lang="en-US" altLang="zh-CN" sz="2400" dirty="0">
                <a:solidFill>
                  <a:srgbClr val="8C1515"/>
                </a:solidFill>
                <a:latin typeface="宋体" panose="02010600030101010101" pitchFamily="2" charset="-122"/>
                <a:ea typeface="宋体" panose="02010600030101010101" pitchFamily="2" charset="-122"/>
              </a:rPr>
              <a:t> </a:t>
            </a:r>
            <a:r>
              <a:rPr lang="en-US" altLang="zh-CN" sz="2400" dirty="0" smtClean="0">
                <a:solidFill>
                  <a:srgbClr val="8C1515"/>
                </a:solidFill>
                <a:latin typeface="宋体" panose="02010600030101010101" pitchFamily="2" charset="-122"/>
                <a:ea typeface="宋体" panose="02010600030101010101" pitchFamily="2" charset="-122"/>
              </a:rPr>
              <a:t>   </a:t>
            </a:r>
            <a:r>
              <a:rPr lang="zh-CN" altLang="en-US" sz="2400" dirty="0" smtClean="0">
                <a:solidFill>
                  <a:srgbClr val="000000"/>
                </a:solidFill>
                <a:latin typeface="宋体" panose="02010600030101010101" pitchFamily="2" charset="-122"/>
                <a:ea typeface="宋体" panose="02010600030101010101" pitchFamily="2" charset="-122"/>
              </a:rPr>
              <a:t>保</a:t>
            </a:r>
            <a:r>
              <a:rPr lang="zh-CN" altLang="en-US" sz="2400" dirty="0">
                <a:solidFill>
                  <a:srgbClr val="000000"/>
                </a:solidFill>
                <a:latin typeface="宋体" panose="02010600030101010101" pitchFamily="2" charset="-122"/>
                <a:ea typeface="宋体" panose="02010600030101010101" pitchFamily="2" charset="-122"/>
              </a:rPr>
              <a:t>序性</a:t>
            </a:r>
            <a:r>
              <a:rPr lang="en-US" altLang="zh-CN" sz="2400" dirty="0">
                <a:solidFill>
                  <a:srgbClr val="000000"/>
                </a:solidFill>
                <a:latin typeface="宋体" panose="02010600030101010101" pitchFamily="2" charset="-122"/>
                <a:ea typeface="宋体" panose="02010600030101010101" pitchFamily="2" charset="-122"/>
              </a:rPr>
              <a:t>——</a:t>
            </a:r>
            <a:r>
              <a:rPr lang="zh-CN" altLang="en-US" sz="2400" dirty="0">
                <a:solidFill>
                  <a:srgbClr val="000000"/>
                </a:solidFill>
                <a:latin typeface="宋体" panose="02010600030101010101" pitchFamily="2" charset="-122"/>
                <a:ea typeface="宋体" panose="02010600030101010101" pitchFamily="2" charset="-122"/>
              </a:rPr>
              <a:t>数据块之间的先后顺序（数据块位置）不能更改； </a:t>
            </a:r>
            <a:endParaRPr lang="en-US" altLang="zh-CN" sz="2400" dirty="0">
              <a:latin typeface="宋体" panose="02010600030101010101" pitchFamily="2" charset="-122"/>
              <a:ea typeface="宋体" panose="02010600030101010101" pitchFamily="2" charset="-122"/>
            </a:endParaRPr>
          </a:p>
          <a:p>
            <a:pPr marL="0" indent="0">
              <a:buNone/>
            </a:pPr>
            <a:r>
              <a:rPr lang="en-US" altLang="zh-CN" sz="2400" dirty="0" smtClean="0">
                <a:solidFill>
                  <a:srgbClr val="8C1515"/>
                </a:solidFill>
                <a:latin typeface="宋体" panose="02010600030101010101" pitchFamily="2" charset="-122"/>
                <a:ea typeface="宋体" panose="02010600030101010101" pitchFamily="2" charset="-122"/>
              </a:rPr>
              <a:t>    </a:t>
            </a:r>
            <a:r>
              <a:rPr lang="zh-CN" altLang="en-US" sz="2400" dirty="0">
                <a:solidFill>
                  <a:srgbClr val="000000"/>
                </a:solidFill>
                <a:latin typeface="宋体" panose="02010600030101010101" pitchFamily="2" charset="-122"/>
                <a:ea typeface="宋体" panose="02010600030101010101" pitchFamily="2" charset="-122"/>
              </a:rPr>
              <a:t>完整性</a:t>
            </a:r>
            <a:r>
              <a:rPr lang="en-US" altLang="zh-CN" sz="2400" dirty="0">
                <a:solidFill>
                  <a:srgbClr val="000000"/>
                </a:solidFill>
                <a:latin typeface="宋体" panose="02010600030101010101" pitchFamily="2" charset="-122"/>
                <a:ea typeface="宋体" panose="02010600030101010101" pitchFamily="2" charset="-122"/>
              </a:rPr>
              <a:t>——</a:t>
            </a:r>
            <a:r>
              <a:rPr lang="zh-CN" altLang="en-US" sz="2400" dirty="0">
                <a:solidFill>
                  <a:srgbClr val="000000"/>
                </a:solidFill>
                <a:latin typeface="宋体" panose="02010600030101010101" pitchFamily="2" charset="-122"/>
                <a:ea typeface="宋体" panose="02010600030101010101" pitchFamily="2" charset="-122"/>
              </a:rPr>
              <a:t>每个数据块中的内容不能更改。 </a:t>
            </a:r>
            <a:endParaRPr lang="zh-CN" altLang="en-US" sz="2400" dirty="0" smtClean="0">
              <a:latin typeface="宋体" panose="02010600030101010101" pitchFamily="2" charset="-122"/>
              <a:ea typeface="宋体" panose="02010600030101010101" pitchFamily="2" charset="-122"/>
            </a:endParaRPr>
          </a:p>
          <a:p>
            <a:pPr marL="0" indent="0">
              <a:buNone/>
            </a:pPr>
            <a:r>
              <a:rPr lang="en-US" altLang="zh-CN" sz="2400" dirty="0" smtClean="0">
                <a:effectLst/>
                <a:latin typeface="宋体" panose="02010600030101010101" pitchFamily="2" charset="-122"/>
                <a:ea typeface="宋体" panose="02010600030101010101" pitchFamily="2" charset="-122"/>
              </a:rPr>
              <a:t>•</a:t>
            </a:r>
            <a:r>
              <a:rPr lang="zh-CN" altLang="en-US" sz="2400" dirty="0" smtClean="0">
                <a:solidFill>
                  <a:srgbClr val="8C1515"/>
                </a:solidFill>
                <a:effectLst/>
                <a:latin typeface="宋体" panose="02010600030101010101" pitchFamily="2" charset="-122"/>
                <a:ea typeface="宋体" panose="02010600030101010101" pitchFamily="2" charset="-122"/>
              </a:rPr>
              <a:t> </a:t>
            </a:r>
            <a:r>
              <a:rPr lang="zh-CN" altLang="en-US" sz="2400" dirty="0" smtClean="0">
                <a:solidFill>
                  <a:srgbClr val="000000"/>
                </a:solidFill>
                <a:effectLst/>
                <a:latin typeface="宋体" panose="02010600030101010101" pitchFamily="2" charset="-122"/>
                <a:ea typeface="宋体" panose="02010600030101010101" pitchFamily="2" charset="-122"/>
              </a:rPr>
              <a:t>额外的现实需求：动态、可更新、用户端低存储等。</a:t>
            </a:r>
            <a:endParaRPr lang="zh-CN" altLang="en-US" sz="2400" dirty="0">
              <a:latin typeface="宋体" panose="02010600030101010101" pitchFamily="2" charset="-122"/>
              <a:ea typeface="宋体" panose="02010600030101010101" pitchFamily="2" charset="-122"/>
            </a:endParaRPr>
          </a:p>
        </p:txBody>
      </p:sp>
      <p:cxnSp>
        <p:nvCxnSpPr>
          <p:cNvPr id="7" name="直接连接符 6"/>
          <p:cNvCxnSpPr/>
          <p:nvPr/>
        </p:nvCxnSpPr>
        <p:spPr>
          <a:xfrm>
            <a:off x="1186089" y="1030288"/>
            <a:ext cx="10426791" cy="0"/>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10437224" y="457200"/>
            <a:ext cx="1045028" cy="523220"/>
          </a:xfrm>
          <a:prstGeom prst="rect">
            <a:avLst/>
          </a:prstGeom>
          <a:noFill/>
        </p:spPr>
        <p:txBody>
          <a:bodyPr wrap="square" rtlCol="0">
            <a:spAutoFit/>
          </a:bodyPr>
          <a:lstStyle/>
          <a:p>
            <a:r>
              <a:rPr lang="zh-CN" altLang="en-US" sz="2800" b="1" dirty="0" smtClean="0">
                <a:latin typeface="新宋体" panose="02010609030101010101" pitchFamily="49" charset="-122"/>
                <a:ea typeface="新宋体" panose="02010609030101010101" pitchFamily="49" charset="-122"/>
              </a:rPr>
              <a:t>背景</a:t>
            </a:r>
            <a:endParaRPr lang="zh-CN" altLang="en-US" sz="2800" b="1" dirty="0">
              <a:latin typeface="新宋体" panose="02010609030101010101" pitchFamily="49" charset="-122"/>
              <a:ea typeface="新宋体" panose="02010609030101010101" pitchFamily="49" charset="-122"/>
            </a:endParaRPr>
          </a:p>
        </p:txBody>
      </p:sp>
      <p:grpSp>
        <p:nvGrpSpPr>
          <p:cNvPr id="2" name="组合 1"/>
          <p:cNvGrpSpPr/>
          <p:nvPr/>
        </p:nvGrpSpPr>
        <p:grpSpPr>
          <a:xfrm>
            <a:off x="92075" y="106045"/>
            <a:ext cx="3607435" cy="873760"/>
            <a:chOff x="820" y="783"/>
            <a:chExt cx="5681" cy="1376"/>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8" name="文本框 7"/>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1186089" y="1030288"/>
            <a:ext cx="10426791" cy="0"/>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8699863" y="507068"/>
            <a:ext cx="3174274" cy="523220"/>
          </a:xfrm>
          <a:prstGeom prst="rect">
            <a:avLst/>
          </a:prstGeom>
          <a:noFill/>
        </p:spPr>
        <p:txBody>
          <a:bodyPr wrap="square" rtlCol="0">
            <a:spAutoFit/>
          </a:bodyPr>
          <a:lstStyle/>
          <a:p>
            <a:r>
              <a:rPr lang="zh-CN" altLang="en-US" sz="2800" b="1" dirty="0">
                <a:latin typeface="新宋体" panose="02010609030101010101" pitchFamily="49" charset="-122"/>
                <a:ea typeface="新宋体" panose="02010609030101010101" pitchFamily="49" charset="-122"/>
              </a:rPr>
              <a:t>基于</a:t>
            </a:r>
            <a:r>
              <a:rPr lang="en-US" altLang="zh-CN" sz="2800" b="1" dirty="0">
                <a:latin typeface="新宋体" panose="02010609030101010101" pitchFamily="49" charset="-122"/>
                <a:ea typeface="新宋体" panose="02010609030101010101" pitchFamily="49" charset="-122"/>
              </a:rPr>
              <a:t>CAT</a:t>
            </a:r>
            <a:r>
              <a:rPr lang="zh-CN" altLang="en-US" sz="2800" b="1" dirty="0">
                <a:latin typeface="新宋体" panose="02010609030101010101" pitchFamily="49" charset="-122"/>
                <a:ea typeface="新宋体" panose="02010609030101010101" pitchFamily="49" charset="-122"/>
              </a:rPr>
              <a:t>的</a:t>
            </a:r>
            <a:r>
              <a:rPr lang="en-US" altLang="zh-CN" sz="2800" b="1" dirty="0">
                <a:latin typeface="新宋体" panose="02010609030101010101" pitchFamily="49" charset="-122"/>
                <a:ea typeface="新宋体" panose="02010609030101010101" pitchFamily="49" charset="-122"/>
              </a:rPr>
              <a:t>VDS</a:t>
            </a:r>
            <a:r>
              <a:rPr lang="zh-CN" altLang="en-US" sz="2800" b="1" dirty="0">
                <a:latin typeface="新宋体" panose="02010609030101010101" pitchFamily="49" charset="-122"/>
                <a:ea typeface="新宋体" panose="02010609030101010101" pitchFamily="49" charset="-122"/>
              </a:rPr>
              <a:t>协议</a:t>
            </a:r>
            <a:endParaRPr lang="zh-CN" altLang="en-US" sz="2800" b="1" dirty="0">
              <a:latin typeface="新宋体" panose="02010609030101010101" pitchFamily="49" charset="-122"/>
              <a:ea typeface="新宋体" panose="02010609030101010101" pitchFamily="49" charset="-122"/>
            </a:endParaRPr>
          </a:p>
        </p:txBody>
      </p:sp>
      <mc:AlternateContent xmlns:mc="http://schemas.openxmlformats.org/markup-compatibility/2006">
        <mc:Choice xmlns:a14="http://schemas.microsoft.com/office/drawing/2010/main" Requires="a14">
          <p:sp>
            <p:nvSpPr>
              <p:cNvPr id="2" name="矩形 1"/>
              <p:cNvSpPr/>
              <p:nvPr/>
            </p:nvSpPr>
            <p:spPr>
              <a:xfrm>
                <a:off x="1094649" y="1292906"/>
                <a:ext cx="10361476" cy="4817409"/>
              </a:xfrm>
              <a:prstGeom prst="rect">
                <a:avLst/>
              </a:prstGeom>
            </p:spPr>
            <p:txBody>
              <a:bodyPr wrap="square">
                <a:spAutoFit/>
              </a:bodyPr>
              <a:lstStyle/>
              <a:p>
                <a:pPr marL="342900" indent="-342900">
                  <a:lnSpc>
                    <a:spcPct val="90000"/>
                  </a:lnSpc>
                  <a:spcBef>
                    <a:spcPts val="1000"/>
                  </a:spcBef>
                  <a:buFont typeface="Arial" panose="020B0604020202020204" pitchFamily="34" charset="0"/>
                  <a:buChar char="•"/>
                </a:pPr>
                <a:r>
                  <a:rPr lang="zh-CN" altLang="en-US" sz="2400" dirty="0" smtClean="0">
                    <a:latin typeface="宋体" panose="02010600030101010101" pitchFamily="2" charset="-122"/>
                    <a:ea typeface="宋体" panose="02010600030101010101" pitchFamily="2" charset="-122"/>
                  </a:rPr>
                  <a:t>主要思想</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将</a:t>
                </a:r>
                <a:r>
                  <a:rPr lang="en-US" altLang="zh-CN" sz="2400" dirty="0">
                    <a:latin typeface="宋体" panose="02010600030101010101" pitchFamily="2" charset="-122"/>
                    <a:ea typeface="宋体" panose="02010600030101010101" pitchFamily="2" charset="-122"/>
                  </a:rPr>
                  <a:t>CAT</a:t>
                </a:r>
                <a:r>
                  <a:rPr lang="zh-CN" altLang="en-US" sz="2400" dirty="0">
                    <a:latin typeface="宋体" panose="02010600030101010101" pitchFamily="2" charset="-122"/>
                    <a:ea typeface="宋体" panose="02010600030101010101" pitchFamily="2" charset="-122"/>
                  </a:rPr>
                  <a:t>中的数据在服务器</a:t>
                </a:r>
                <a:r>
                  <a:rPr lang="en-US" altLang="zh-CN" sz="2400" dirty="0">
                    <a:latin typeface="宋体" panose="02010600030101010101" pitchFamily="2" charset="-122"/>
                    <a:ea typeface="宋体" panose="02010600030101010101" pitchFamily="2" charset="-122"/>
                  </a:rPr>
                  <a:t>S</a:t>
                </a:r>
                <a:r>
                  <a:rPr lang="zh-CN" altLang="en-US" sz="2400" dirty="0">
                    <a:latin typeface="宋体" panose="02010600030101010101" pitchFamily="2" charset="-122"/>
                    <a:ea typeface="宋体" panose="02010600030101010101" pitchFamily="2" charset="-122"/>
                  </a:rPr>
                  <a:t>和客户端</a:t>
                </a:r>
                <a:r>
                  <a:rPr lang="en-US" altLang="zh-CN" sz="2400" dirty="0">
                    <a:latin typeface="宋体" panose="02010600030101010101" pitchFamily="2" charset="-122"/>
                    <a:ea typeface="宋体" panose="02010600030101010101" pitchFamily="2" charset="-122"/>
                  </a:rPr>
                  <a:t>C</a:t>
                </a:r>
                <a:r>
                  <a:rPr lang="zh-CN" altLang="en-US" sz="2400" dirty="0">
                    <a:latin typeface="宋体" panose="02010600030101010101" pitchFamily="2" charset="-122"/>
                    <a:ea typeface="宋体" panose="02010600030101010101" pitchFamily="2" charset="-122"/>
                  </a:rPr>
                  <a:t>之间进行拆分</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a:lnSpc>
                    <a:spcPct val="90000"/>
                  </a:lnSpc>
                  <a:spcBef>
                    <a:spcPts val="1000"/>
                  </a:spcBef>
                </a:pPr>
                <a:r>
                  <a:rPr lang="en-US" altLang="zh-CN" sz="2400" dirty="0">
                    <a:latin typeface="宋体" panose="02010600030101010101" pitchFamily="2" charset="-122"/>
                    <a:ea typeface="宋体" panose="02010600030101010101" pitchFamily="2" charset="-122"/>
                  </a:rPr>
                  <a:t> </a:t>
                </a:r>
                <a:r>
                  <a:rPr lang="en-US" altLang="zh-CN" sz="2400" dirty="0" smtClean="0">
                    <a:latin typeface="宋体" panose="02010600030101010101" pitchFamily="2" charset="-122"/>
                    <a:ea typeface="宋体" panose="02010600030101010101" pitchFamily="2" charset="-122"/>
                  </a:rPr>
                  <a:t>          </a:t>
                </a:r>
                <a:r>
                  <a:rPr lang="zh-CN" altLang="en-US" sz="2400" dirty="0" smtClean="0">
                    <a:solidFill>
                      <a:srgbClr val="FF0000"/>
                    </a:solidFill>
                    <a:latin typeface="宋体" panose="02010600030101010101" pitchFamily="2" charset="-122"/>
                    <a:ea typeface="宋体" panose="02010600030101010101" pitchFamily="2" charset="-122"/>
                  </a:rPr>
                  <a:t>客户端</a:t>
                </a:r>
                <a:r>
                  <a:rPr lang="zh-CN" altLang="en-US" sz="2400" dirty="0" smtClean="0">
                    <a:latin typeface="宋体" panose="02010600030101010101" pitchFamily="2" charset="-122"/>
                    <a:ea typeface="宋体" panose="02010600030101010101" pitchFamily="2" charset="-122"/>
                  </a:rPr>
                  <a:t>存储了</a:t>
                </a:r>
                <a:r>
                  <a:rPr lang="zh-CN" altLang="en-US" sz="2400" dirty="0" smtClean="0">
                    <a:solidFill>
                      <a:srgbClr val="FF0000"/>
                    </a:solidFill>
                    <a:latin typeface="宋体" panose="02010600030101010101" pitchFamily="2" charset="-122"/>
                    <a:ea typeface="宋体" panose="02010600030101010101" pitchFamily="2" charset="-122"/>
                  </a:rPr>
                  <a:t>陷阱门</a:t>
                </a:r>
                <a:r>
                  <a:rPr lang="zh-CN" altLang="en-US" sz="2400" dirty="0" smtClean="0">
                    <a:latin typeface="宋体" panose="02010600030101010101" pitchFamily="2" charset="-122"/>
                    <a:ea typeface="宋体" panose="02010600030101010101" pitchFamily="2" charset="-122"/>
                  </a:rPr>
                  <a:t>和</a:t>
                </a:r>
                <a:r>
                  <a:rPr lang="zh-CN" altLang="en-US" sz="2400" dirty="0">
                    <a:latin typeface="宋体" panose="02010600030101010101" pitchFamily="2" charset="-122"/>
                    <a:ea typeface="宋体" panose="02010600030101010101" pitchFamily="2" charset="-122"/>
                  </a:rPr>
                  <a:t>当前值</a:t>
                </a:r>
                <a:r>
                  <a:rPr lang="zh-CN" altLang="en-US" sz="2400" dirty="0" smtClean="0">
                    <a:latin typeface="宋体" panose="02010600030101010101" pitchFamily="2" charset="-122"/>
                    <a:ea typeface="宋体" panose="02010600030101010101" pitchFamily="2" charset="-122"/>
                  </a:rPr>
                  <a:t>的</a:t>
                </a:r>
                <a:r>
                  <a:rPr lang="zh-CN" altLang="en-US" sz="2400" dirty="0" smtClean="0">
                    <a:solidFill>
                      <a:srgbClr val="FF0000"/>
                    </a:solidFill>
                    <a:latin typeface="宋体" panose="02010600030101010101" pitchFamily="2" charset="-122"/>
                    <a:ea typeface="宋体" panose="02010600030101010101" pitchFamily="2" charset="-122"/>
                  </a:rPr>
                  <a:t>验证路径</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a:lnSpc>
                    <a:spcPct val="90000"/>
                  </a:lnSpc>
                  <a:spcBef>
                    <a:spcPts val="1000"/>
                  </a:spcBef>
                </a:pPr>
                <a:r>
                  <a:rPr lang="en-US" altLang="zh-CN" sz="2400" dirty="0">
                    <a:solidFill>
                      <a:srgbClr val="FF0000"/>
                    </a:solidFill>
                    <a:latin typeface="宋体" panose="02010600030101010101" pitchFamily="2" charset="-122"/>
                    <a:ea typeface="宋体" panose="02010600030101010101" pitchFamily="2" charset="-122"/>
                  </a:rPr>
                  <a:t> </a:t>
                </a:r>
                <a:r>
                  <a:rPr lang="en-US" altLang="zh-CN" sz="2400" dirty="0" smtClean="0">
                    <a:solidFill>
                      <a:srgbClr val="FF0000"/>
                    </a:solidFill>
                    <a:latin typeface="宋体" panose="02010600030101010101" pitchFamily="2" charset="-122"/>
                    <a:ea typeface="宋体" panose="02010600030101010101" pitchFamily="2" charset="-122"/>
                  </a:rPr>
                  <a:t>          </a:t>
                </a:r>
                <a:r>
                  <a:rPr lang="zh-CN" altLang="en-US" sz="2400" dirty="0" smtClean="0">
                    <a:solidFill>
                      <a:srgbClr val="FF0000"/>
                    </a:solidFill>
                    <a:latin typeface="宋体" panose="02010600030101010101" pitchFamily="2" charset="-122"/>
                    <a:ea typeface="宋体" panose="02010600030101010101" pitchFamily="2" charset="-122"/>
                  </a:rPr>
                  <a:t>服务器</a:t>
                </a:r>
                <a:r>
                  <a:rPr lang="zh-CN" altLang="en-US" sz="2400" dirty="0">
                    <a:latin typeface="宋体" panose="02010600030101010101" pitchFamily="2" charset="-122"/>
                    <a:ea typeface="宋体" panose="02010600030101010101" pitchFamily="2" charset="-122"/>
                  </a:rPr>
                  <a:t>存储了</a:t>
                </a:r>
                <a:r>
                  <a:rPr lang="zh-CN" altLang="en-US" sz="2400" dirty="0">
                    <a:solidFill>
                      <a:srgbClr val="FF0000"/>
                    </a:solidFill>
                    <a:latin typeface="宋体" panose="02010600030101010101" pitchFamily="2" charset="-122"/>
                    <a:ea typeface="宋体" panose="02010600030101010101" pitchFamily="2" charset="-122"/>
                  </a:rPr>
                  <a:t>整个</a:t>
                </a:r>
                <a:r>
                  <a:rPr lang="zh-CN" altLang="en-US" sz="2400" dirty="0" smtClean="0">
                    <a:solidFill>
                      <a:srgbClr val="FF0000"/>
                    </a:solidFill>
                    <a:latin typeface="宋体" panose="02010600030101010101" pitchFamily="2" charset="-122"/>
                    <a:ea typeface="宋体" panose="02010600030101010101" pitchFamily="2" charset="-122"/>
                  </a:rPr>
                  <a:t>树。</a:t>
                </a:r>
                <a:endParaRPr lang="en-US" altLang="zh-CN" sz="2400" dirty="0" smtClean="0">
                  <a:solidFill>
                    <a:srgbClr val="FF0000"/>
                  </a:solidFill>
                  <a:latin typeface="宋体" panose="02010600030101010101" pitchFamily="2" charset="-122"/>
                  <a:ea typeface="宋体" panose="02010600030101010101" pitchFamily="2" charset="-122"/>
                </a:endParaRPr>
              </a:p>
              <a:p>
                <a:pPr>
                  <a:lnSpc>
                    <a:spcPct val="90000"/>
                  </a:lnSpc>
                  <a:spcBef>
                    <a:spcPts val="1000"/>
                  </a:spcBef>
                </a:pPr>
                <a14:m>
                  <m:oMath xmlns:m="http://schemas.openxmlformats.org/officeDocument/2006/math">
                    <m:r>
                      <a:rPr lang="en-US" altLang="zh-CN" sz="2400" i="1">
                        <a:latin typeface="Cambria Math" panose="02040503050406030204" pitchFamily="18" charset="0"/>
                        <a:ea typeface="宋体" panose="02010600030101010101" pitchFamily="2" charset="-122"/>
                      </a:rPr>
                      <m:t>𝐶𝐴𝑇</m:t>
                    </m:r>
                    <m:r>
                      <a:rPr lang="en-US" altLang="zh-CN" sz="2400" i="1">
                        <a:latin typeface="Cambria Math" panose="02040503050406030204" pitchFamily="18" charset="0"/>
                        <a:ea typeface="宋体" panose="02010600030101010101" pitchFamily="2" charset="-122"/>
                      </a:rPr>
                      <m:t>=(</m:t>
                    </m:r>
                    <m:r>
                      <a:rPr lang="en-US" altLang="zh-CN" sz="2400" i="1">
                        <a:latin typeface="Cambria Math" panose="02040503050406030204" pitchFamily="18" charset="0"/>
                        <a:ea typeface="宋体" panose="02010600030101010101" pitchFamily="2" charset="-122"/>
                      </a:rPr>
                      <m:t>𝑐𝑎𝑡𝐺𝑒𝑛</m:t>
                    </m:r>
                    <m:r>
                      <a:rPr lang="en-US" altLang="zh-CN" sz="2400" i="1">
                        <a:latin typeface="Cambria Math" panose="02040503050406030204" pitchFamily="18" charset="0"/>
                        <a:ea typeface="宋体" panose="02010600030101010101" pitchFamily="2" charset="-122"/>
                      </a:rPr>
                      <m:t>,</m:t>
                    </m:r>
                    <m:r>
                      <a:rPr lang="en-US" altLang="zh-CN" sz="2400" i="1">
                        <a:latin typeface="Cambria Math" panose="02040503050406030204" pitchFamily="18" charset="0"/>
                        <a:ea typeface="宋体" panose="02010600030101010101" pitchFamily="2" charset="-122"/>
                      </a:rPr>
                      <m:t>𝑎𝑑𝑑𝐿𝑒𝑎𝑓</m:t>
                    </m:r>
                    <m:r>
                      <a:rPr lang="en-US" altLang="zh-CN" sz="2400" i="1">
                        <a:latin typeface="Cambria Math" panose="02040503050406030204" pitchFamily="18" charset="0"/>
                        <a:ea typeface="宋体" panose="02010600030101010101" pitchFamily="2" charset="-122"/>
                      </a:rPr>
                      <m:t>,</m:t>
                    </m:r>
                    <m:r>
                      <a:rPr lang="en-US" altLang="zh-CN" sz="2400" i="1">
                        <a:latin typeface="Cambria Math" panose="02040503050406030204" pitchFamily="18" charset="0"/>
                        <a:ea typeface="宋体" panose="02010600030101010101" pitchFamily="2" charset="-122"/>
                      </a:rPr>
                      <m:t>𝑐𝑎𝑡𝑉𝑟𝑓𝑦</m:t>
                    </m:r>
                    <m:r>
                      <a:rPr lang="en-US" altLang="zh-CN" sz="2400" i="1">
                        <a:latin typeface="Cambria Math" panose="02040503050406030204" pitchFamily="18" charset="0"/>
                        <a:ea typeface="宋体" panose="02010600030101010101" pitchFamily="2" charset="-122"/>
                      </a:rPr>
                      <m:t>)</m:t>
                    </m:r>
                  </m:oMath>
                </a14:m>
                <a:r>
                  <a:rPr lang="zh-CN" altLang="en-US" sz="2400" dirty="0">
                    <a:latin typeface="宋体" panose="02010600030101010101" pitchFamily="2" charset="-122"/>
                    <a:ea typeface="宋体" panose="02010600030101010101" pitchFamily="2" charset="-122"/>
                  </a:rPr>
                  <a:t>为变色龙认证树。定义可验证数据流协议</a:t>
                </a:r>
                <a14:m>
                  <m:oMath xmlns:m="http://schemas.openxmlformats.org/officeDocument/2006/math">
                    <m:r>
                      <a:rPr lang="en-US" altLang="zh-CN" sz="2400" i="1" dirty="0">
                        <a:latin typeface="Cambria Math" panose="02040503050406030204" pitchFamily="18" charset="0"/>
                        <a:ea typeface="宋体" panose="02010600030101010101" pitchFamily="2" charset="-122"/>
                      </a:rPr>
                      <m:t>𝑉𝐷𝑆</m:t>
                    </m:r>
                    <m:r>
                      <a:rPr lang="en-US" altLang="zh-CN" sz="2400" i="1"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𝑆𝑒𝑡𝑢𝑝</m:t>
                    </m:r>
                    <m:r>
                      <a:rPr lang="en-US" altLang="zh-CN" sz="2400" i="1"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𝐴𝑝𝑝𝑒𝑛𝑑</m:t>
                    </m:r>
                    <m:r>
                      <a:rPr lang="en-US" altLang="zh-CN" sz="2400" i="1"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𝑄𝑢𝑒𝑟𝑦</m:t>
                    </m:r>
                    <m:r>
                      <a:rPr lang="en-US" altLang="zh-CN" sz="2400" i="1"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𝑉𝑒𝑟𝑖𝑓𝑦</m:t>
                    </m:r>
                    <m:r>
                      <a:rPr lang="en-US" altLang="zh-CN" sz="2400" i="1"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𝑈𝑝𝑑𝑎𝑡𝑒</m:t>
                    </m:r>
                    <m:r>
                      <a:rPr lang="en-US" altLang="zh-CN" sz="2400" i="1" dirty="0">
                        <a:latin typeface="Cambria Math" panose="02040503050406030204" pitchFamily="18" charset="0"/>
                        <a:ea typeface="宋体" panose="02010600030101010101" pitchFamily="2" charset="-122"/>
                      </a:rPr>
                      <m:t>)</m:t>
                    </m:r>
                  </m:oMath>
                </a14:m>
                <a:r>
                  <a:rPr lang="zh-CN" altLang="en-US" sz="2400" dirty="0">
                    <a:latin typeface="宋体" panose="02010600030101010101" pitchFamily="2" charset="-122"/>
                    <a:ea typeface="宋体" panose="02010600030101010101" pitchFamily="2" charset="-122"/>
                  </a:rPr>
                  <a:t>如下：</a:t>
                </a:r>
                <a:endParaRPr lang="en-US" altLang="zh-CN" sz="2400" dirty="0">
                  <a:latin typeface="宋体" panose="02010600030101010101" pitchFamily="2" charset="-122"/>
                  <a:ea typeface="宋体" panose="02010600030101010101" pitchFamily="2" charset="-122"/>
                </a:endParaRPr>
              </a:p>
              <a:p>
                <a:pPr marL="342900" indent="-342900">
                  <a:lnSpc>
                    <a:spcPct val="90000"/>
                  </a:lnSpc>
                  <a:spcBef>
                    <a:spcPts val="1000"/>
                  </a:spcBef>
                  <a:buFont typeface="Arial" panose="020B0604020202020204" pitchFamily="34" charset="0"/>
                  <a:buChar char="•"/>
                </a:pPr>
                <a14:m>
                  <m:oMath xmlns:m="http://schemas.openxmlformats.org/officeDocument/2006/math">
                    <m:r>
                      <a:rPr lang="en-US" altLang="zh-CN" sz="2400" i="1" dirty="0">
                        <a:latin typeface="Cambria Math" panose="02040503050406030204" pitchFamily="18" charset="0"/>
                        <a:ea typeface="宋体" panose="02010600030101010101" pitchFamily="2" charset="-122"/>
                      </a:rPr>
                      <m:t>𝑆𝑒𝑡𝑢𝑝</m:t>
                    </m:r>
                    <m:r>
                      <a:rPr lang="en-US" altLang="zh-CN" sz="2400" i="1" dirty="0">
                        <a:latin typeface="Cambria Math" panose="02040503050406030204" pitchFamily="18" charset="0"/>
                        <a:ea typeface="宋体" panose="02010600030101010101" pitchFamily="2" charset="-122"/>
                      </a:rPr>
                      <m:t> </m:t>
                    </m:r>
                    <m:d>
                      <m:dPr>
                        <m:ctrlPr>
                          <a:rPr lang="en-US" altLang="zh-CN" sz="2400" i="1" dirty="0">
                            <a:latin typeface="Cambria Math" panose="02040503050406030204" pitchFamily="18" charset="0"/>
                            <a:ea typeface="宋体" panose="02010600030101010101" pitchFamily="2" charset="-122"/>
                          </a:rPr>
                        </m:ctrlPr>
                      </m:dPr>
                      <m:e>
                        <m:sSup>
                          <m:sSupPr>
                            <m:ctrlPr>
                              <a:rPr lang="en-US" altLang="zh-CN" sz="2400" i="1" dirty="0">
                                <a:latin typeface="Cambria Math" panose="02040503050406030204" pitchFamily="18" charset="0"/>
                                <a:ea typeface="宋体" panose="02010600030101010101" pitchFamily="2" charset="-122"/>
                              </a:rPr>
                            </m:ctrlPr>
                          </m:sSupPr>
                          <m:e>
                            <m:r>
                              <a:rPr lang="en-US" altLang="zh-CN" sz="2400" i="1" dirty="0">
                                <a:latin typeface="Cambria Math" panose="02040503050406030204" pitchFamily="18" charset="0"/>
                                <a:ea typeface="宋体" panose="02010600030101010101" pitchFamily="2" charset="-122"/>
                              </a:rPr>
                              <m:t>1</m:t>
                            </m:r>
                          </m:e>
                          <m:sup>
                            <m:r>
                              <a:rPr lang="en-US" altLang="zh-CN" sz="2400" i="1" dirty="0">
                                <a:latin typeface="Cambria Math" panose="02040503050406030204" pitchFamily="18" charset="0"/>
                                <a:ea typeface="宋体" panose="02010600030101010101" pitchFamily="2" charset="-122"/>
                              </a:rPr>
                              <m:t>𝜆</m:t>
                            </m:r>
                          </m:sup>
                        </m:sSup>
                      </m:e>
                    </m:d>
                    <m:r>
                      <a:rPr lang="en-US" altLang="zh-CN" sz="2400" dirty="0">
                        <a:latin typeface="Cambria Math" panose="02040503050406030204" pitchFamily="18" charset="0"/>
                        <a:ea typeface="宋体" panose="02010600030101010101" pitchFamily="2" charset="-122"/>
                      </a:rPr>
                      <m:t>:</m:t>
                    </m:r>
                  </m:oMath>
                </a14:m>
                <a:r>
                  <a:rPr lang="zh-CN" altLang="en-US" sz="2400" dirty="0">
                    <a:latin typeface="宋体" panose="02010600030101010101" pitchFamily="2" charset="-122"/>
                    <a:ea typeface="宋体" panose="02010600030101010101" pitchFamily="2" charset="-122"/>
                  </a:rPr>
                  <a:t> 选择</a:t>
                </a:r>
                <a14:m>
                  <m:oMath xmlns:m="http://schemas.openxmlformats.org/officeDocument/2006/math">
                    <m:r>
                      <a:rPr lang="en-US" altLang="zh-CN" sz="2400" i="1" dirty="0">
                        <a:latin typeface="Cambria Math" panose="02040503050406030204" pitchFamily="18" charset="0"/>
                        <a:ea typeface="宋体" panose="02010600030101010101" pitchFamily="2" charset="-122"/>
                      </a:rPr>
                      <m:t>𝐷</m:t>
                    </m:r>
                    <m:r>
                      <a:rPr lang="en-US" altLang="zh-CN" sz="2400" i="1"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𝑝𝑜𝑙𝑦</m:t>
                    </m:r>
                    <m:r>
                      <a:rPr lang="en-US" altLang="zh-CN" sz="2400" i="1"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𝜆</m:t>
                    </m:r>
                    <m:r>
                      <a:rPr lang="en-US" altLang="zh-CN" sz="2400" i="1" dirty="0">
                        <a:latin typeface="Cambria Math" panose="02040503050406030204" pitchFamily="18" charset="0"/>
                        <a:ea typeface="宋体" panose="02010600030101010101" pitchFamily="2" charset="-122"/>
                      </a:rPr>
                      <m:t>)</m:t>
                    </m:r>
                  </m:oMath>
                </a14:m>
                <a:r>
                  <a:rPr lang="zh-CN" altLang="en-US" sz="2400" dirty="0">
                    <a:latin typeface="宋体" panose="02010600030101010101" pitchFamily="2" charset="-122"/>
                    <a:ea typeface="宋体" panose="02010600030101010101" pitchFamily="2" charset="-122"/>
                  </a:rPr>
                  <a:t>，并生成</a:t>
                </a:r>
                <a14:m>
                  <m:oMath xmlns:m="http://schemas.openxmlformats.org/officeDocument/2006/math">
                    <m:r>
                      <a:rPr lang="en-US" altLang="zh-CN" sz="2400" i="1" dirty="0">
                        <a:latin typeface="Cambria Math" panose="02040503050406030204" pitchFamily="18" charset="0"/>
                        <a:ea typeface="宋体" panose="02010600030101010101" pitchFamily="2" charset="-122"/>
                      </a:rPr>
                      <m:t>𝐶𝐴𝑇</m:t>
                    </m:r>
                    <m:r>
                      <a:rPr lang="en-US" altLang="zh-CN" sz="2400" i="1"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𝑠𝑝</m:t>
                    </m:r>
                    <m:r>
                      <a:rPr lang="en-US" altLang="zh-CN" sz="2400" i="1"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𝑣𝑝</m:t>
                    </m:r>
                    <m:r>
                      <a:rPr lang="en-US" altLang="zh-CN" sz="2400" i="1"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𝑐𝑎𝑡𝐺𝑒𝑛</m:t>
                    </m:r>
                    <m:r>
                      <a:rPr lang="en-US" altLang="zh-CN" sz="2400" i="1" dirty="0">
                        <a:latin typeface="Cambria Math" panose="02040503050406030204" pitchFamily="18" charset="0"/>
                        <a:ea typeface="宋体" panose="02010600030101010101" pitchFamily="2" charset="-122"/>
                      </a:rPr>
                      <m:t>(</m:t>
                    </m:r>
                    <m:sSup>
                      <m:sSupPr>
                        <m:ctrlPr>
                          <a:rPr lang="en-US" altLang="zh-CN" sz="2400" i="1" dirty="0">
                            <a:latin typeface="Cambria Math" panose="02040503050406030204" pitchFamily="18" charset="0"/>
                            <a:ea typeface="宋体" panose="02010600030101010101" pitchFamily="2" charset="-122"/>
                          </a:rPr>
                        </m:ctrlPr>
                      </m:sSupPr>
                      <m:e>
                        <m:r>
                          <a:rPr lang="en-US" altLang="zh-CN" sz="2400" i="1" dirty="0">
                            <a:latin typeface="Cambria Math" panose="02040503050406030204" pitchFamily="18" charset="0"/>
                            <a:ea typeface="宋体" panose="02010600030101010101" pitchFamily="2" charset="-122"/>
                          </a:rPr>
                          <m:t>1</m:t>
                        </m:r>
                      </m:e>
                      <m:sup>
                        <m:r>
                          <a:rPr lang="en-US" altLang="zh-CN" sz="2400" i="1" dirty="0">
                            <a:latin typeface="Cambria Math" panose="02040503050406030204" pitchFamily="18" charset="0"/>
                            <a:ea typeface="宋体" panose="02010600030101010101" pitchFamily="2" charset="-122"/>
                          </a:rPr>
                          <m:t>𝜆</m:t>
                        </m:r>
                      </m:sup>
                    </m:sSup>
                    <m:r>
                      <a:rPr lang="en-US" altLang="zh-CN" sz="2400" i="1"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𝐷</m:t>
                    </m:r>
                    <m:r>
                      <a:rPr lang="en-US" altLang="zh-CN" sz="2400" i="1" dirty="0">
                        <a:latin typeface="Cambria Math" panose="02040503050406030204" pitchFamily="18" charset="0"/>
                        <a:ea typeface="宋体" panose="02010600030101010101" pitchFamily="2" charset="-122"/>
                      </a:rPr>
                      <m:t>)</m:t>
                    </m:r>
                  </m:oMath>
                </a14:m>
                <a:r>
                  <a:rPr lang="zh-CN" altLang="en-US" sz="2400" dirty="0">
                    <a:latin typeface="宋体" panose="02010600030101010101" pitchFamily="2" charset="-122"/>
                    <a:ea typeface="宋体" panose="02010600030101010101" pitchFamily="2" charset="-122"/>
                  </a:rPr>
                  <a:t>，私钥</a:t>
                </a:r>
                <a14:m>
                  <m:oMath xmlns:m="http://schemas.openxmlformats.org/officeDocument/2006/math">
                    <m:r>
                      <a:rPr lang="en-US" altLang="zh-CN" sz="2400" i="1" dirty="0">
                        <a:latin typeface="Cambria Math" panose="02040503050406030204" pitchFamily="18" charset="0"/>
                        <a:ea typeface="宋体" panose="02010600030101010101" pitchFamily="2" charset="-122"/>
                      </a:rPr>
                      <m:t>𝑆𝐾</m:t>
                    </m:r>
                    <m:r>
                      <a:rPr lang="en-US" altLang="zh-CN" sz="2400" i="1"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𝑠𝑝</m:t>
                    </m:r>
                    <m:r>
                      <a:rPr lang="en-US" altLang="zh-CN" sz="2400" i="1"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𝑐𝑠𝑘</m:t>
                    </m:r>
                    <m:r>
                      <a:rPr lang="en-US" altLang="zh-CN" sz="2400" i="1"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𝑠𝑡</m:t>
                    </m:r>
                    <m:r>
                      <a:rPr lang="en-US" altLang="zh-CN" sz="2400" i="1" dirty="0">
                        <a:latin typeface="Cambria Math" panose="02040503050406030204" pitchFamily="18" charset="0"/>
                        <a:ea typeface="宋体" panose="02010600030101010101" pitchFamily="2" charset="-122"/>
                      </a:rPr>
                      <m:t>)</m:t>
                    </m:r>
                  </m:oMath>
                </a14:m>
                <a:r>
                  <a:rPr lang="zh-CN" altLang="en-US" sz="2400" dirty="0">
                    <a:latin typeface="宋体" panose="02010600030101010101" pitchFamily="2" charset="-122"/>
                    <a:ea typeface="宋体" panose="02010600030101010101" pitchFamily="2" charset="-122"/>
                  </a:rPr>
                  <a:t>，公钥</a:t>
                </a:r>
                <a14:m>
                  <m:oMath xmlns:m="http://schemas.openxmlformats.org/officeDocument/2006/math">
                    <m:r>
                      <a:rPr lang="en-US" altLang="zh-CN" sz="2400" i="1" dirty="0">
                        <a:latin typeface="Cambria Math" panose="02040503050406030204" pitchFamily="18" charset="0"/>
                        <a:ea typeface="宋体" panose="02010600030101010101" pitchFamily="2" charset="-122"/>
                      </a:rPr>
                      <m:t>𝑃𝐾</m:t>
                    </m:r>
                    <m:r>
                      <a:rPr lang="en-US" altLang="zh-CN" sz="2400" i="1"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𝑣𝑝</m:t>
                    </m:r>
                    <m:r>
                      <a:rPr lang="en-US" altLang="zh-CN" sz="2400" i="1"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𝑐𝑝𝑘</m:t>
                    </m:r>
                    <m:r>
                      <a:rPr lang="en-US" altLang="zh-CN" sz="2400" i="1" dirty="0">
                        <a:latin typeface="Cambria Math" panose="02040503050406030204" pitchFamily="18" charset="0"/>
                        <a:ea typeface="宋体" panose="02010600030101010101" pitchFamily="2" charset="-122"/>
                      </a:rPr>
                      <m:t>, </m:t>
                    </m:r>
                    <m:r>
                      <a:rPr lang="en-US" altLang="zh-CN" sz="2400" i="1" dirty="0">
                        <a:latin typeface="Cambria Math" panose="02040503050406030204" pitchFamily="18" charset="0"/>
                        <a:ea typeface="宋体" panose="02010600030101010101" pitchFamily="2" charset="-122"/>
                      </a:rPr>
                      <m:t>𝜌</m:t>
                    </m:r>
                    <m:r>
                      <a:rPr lang="en-US" altLang="zh-CN" sz="2400" i="1" dirty="0">
                        <a:latin typeface="Cambria Math" panose="02040503050406030204" pitchFamily="18" charset="0"/>
                        <a:ea typeface="宋体" panose="02010600030101010101" pitchFamily="2" charset="-122"/>
                      </a:rPr>
                      <m:t>)</m:t>
                    </m:r>
                  </m:oMath>
                </a14:m>
                <a:r>
                  <a:rPr lang="zh-CN" altLang="en-US" sz="2400" dirty="0">
                    <a:latin typeface="宋体" panose="02010600030101010101" pitchFamily="2" charset="-122"/>
                    <a:ea typeface="宋体" panose="02010600030101010101" pitchFamily="2" charset="-122"/>
                  </a:rPr>
                  <a:t>，其中</a:t>
                </a:r>
                <a14:m>
                  <m:oMath xmlns:m="http://schemas.openxmlformats.org/officeDocument/2006/math">
                    <m:r>
                      <a:rPr lang="en-US" altLang="zh-CN" sz="2400" i="1" dirty="0">
                        <a:latin typeface="Cambria Math" panose="02040503050406030204" pitchFamily="18" charset="0"/>
                        <a:ea typeface="宋体" panose="02010600030101010101" pitchFamily="2" charset="-122"/>
                      </a:rPr>
                      <m:t>𝜌</m:t>
                    </m:r>
                  </m:oMath>
                </a14:m>
                <a:r>
                  <a:rPr lang="zh-CN" altLang="en-US" sz="2400" dirty="0">
                    <a:latin typeface="宋体" panose="02010600030101010101" pitchFamily="2" charset="-122"/>
                    <a:ea typeface="宋体" panose="02010600030101010101" pitchFamily="2" charset="-122"/>
                  </a:rPr>
                  <a:t>是最初空树的根。客户端</a:t>
                </a:r>
                <a:r>
                  <a:rPr lang="en-US" altLang="zh-CN" sz="2400" dirty="0">
                    <a:latin typeface="宋体" panose="02010600030101010101" pitchFamily="2" charset="-122"/>
                    <a:ea typeface="宋体" panose="02010600030101010101" pitchFamily="2" charset="-122"/>
                  </a:rPr>
                  <a:t>C</a:t>
                </a:r>
                <a:r>
                  <a:rPr lang="zh-CN" altLang="en-US" sz="2400" dirty="0">
                    <a:latin typeface="宋体" panose="02010600030101010101" pitchFamily="2" charset="-122"/>
                    <a:ea typeface="宋体" panose="02010600030101010101" pitchFamily="2" charset="-122"/>
                  </a:rPr>
                  <a:t>获取私钥</a:t>
                </a:r>
                <a:r>
                  <a:rPr lang="en-US" altLang="zh-CN" sz="2400" dirty="0">
                    <a:latin typeface="宋体" panose="02010600030101010101" pitchFamily="2" charset="-122"/>
                    <a:ea typeface="宋体" panose="02010600030101010101" pitchFamily="2" charset="-122"/>
                  </a:rPr>
                  <a:t>SK</a:t>
                </a:r>
                <a:r>
                  <a:rPr lang="zh-CN" altLang="en-US" sz="2400" dirty="0">
                    <a:latin typeface="宋体" panose="02010600030101010101" pitchFamily="2" charset="-122"/>
                    <a:ea typeface="宋体" panose="02010600030101010101" pitchFamily="2" charset="-122"/>
                  </a:rPr>
                  <a:t>，服务器获取公钥</a:t>
                </a:r>
                <a:r>
                  <a:rPr lang="en-US" altLang="zh-CN" sz="2400" dirty="0">
                    <a:latin typeface="宋体" panose="02010600030101010101" pitchFamily="2" charset="-122"/>
                    <a:ea typeface="宋体" panose="02010600030101010101" pitchFamily="2" charset="-122"/>
                  </a:rPr>
                  <a:t>PK</a:t>
                </a:r>
                <a:r>
                  <a:rPr lang="zh-CN" altLang="en-US" sz="2400" dirty="0">
                    <a:latin typeface="宋体" panose="02010600030101010101" pitchFamily="2" charset="-122"/>
                    <a:ea typeface="宋体" panose="02010600030101010101" pitchFamily="2" charset="-122"/>
                  </a:rPr>
                  <a:t>。服务器设置的数据库</a:t>
                </a:r>
                <a:r>
                  <a:rPr lang="en-US" altLang="zh-CN" sz="2400" dirty="0">
                    <a:latin typeface="宋体" panose="02010600030101010101" pitchFamily="2" charset="-122"/>
                    <a:ea typeface="宋体" panose="02010600030101010101" pitchFamily="2" charset="-122"/>
                  </a:rPr>
                  <a:t>DB</a:t>
                </a:r>
                <a:r>
                  <a:rPr lang="zh-CN" altLang="en-US" sz="2400" dirty="0">
                    <a:latin typeface="宋体" panose="02010600030101010101" pitchFamily="2" charset="-122"/>
                    <a:ea typeface="宋体" panose="02010600030101010101" pitchFamily="2" charset="-122"/>
                  </a:rPr>
                  <a:t>为空。</a:t>
                </a:r>
                <a:endParaRPr lang="en-US" altLang="zh-CN" sz="2400" dirty="0">
                  <a:latin typeface="宋体" panose="02010600030101010101" pitchFamily="2" charset="-122"/>
                  <a:ea typeface="宋体" panose="02010600030101010101" pitchFamily="2" charset="-122"/>
                </a:endParaRPr>
              </a:p>
              <a:p>
                <a:pPr marL="342900" indent="-342900">
                  <a:lnSpc>
                    <a:spcPct val="90000"/>
                  </a:lnSpc>
                  <a:spcBef>
                    <a:spcPts val="1000"/>
                  </a:spcBef>
                  <a:buFont typeface="Arial" panose="020B0604020202020204" pitchFamily="34" charset="0"/>
                  <a:buChar char="•"/>
                </a:pPr>
                <a14:m>
                  <m:oMath xmlns:m="http://schemas.openxmlformats.org/officeDocument/2006/math">
                    <m:r>
                      <a:rPr lang="en-US" altLang="zh-CN" sz="2400" i="1" dirty="0">
                        <a:latin typeface="Cambria Math" panose="02040503050406030204" pitchFamily="18" charset="0"/>
                        <a:ea typeface="宋体" panose="02010600030101010101" pitchFamily="2" charset="-122"/>
                      </a:rPr>
                      <m:t>𝐴𝑝𝑝𝑒𝑛𝑑</m:t>
                    </m:r>
                    <m:d>
                      <m:dPr>
                        <m:ctrlPr>
                          <a:rPr lang="en-US" altLang="zh-CN" sz="2400" i="1" dirty="0">
                            <a:latin typeface="Cambria Math" panose="02040503050406030204" pitchFamily="18" charset="0"/>
                            <a:ea typeface="宋体" panose="02010600030101010101" pitchFamily="2" charset="-122"/>
                          </a:rPr>
                        </m:ctrlPr>
                      </m:dPr>
                      <m:e>
                        <m:r>
                          <a:rPr lang="en-US" altLang="zh-CN" sz="2400" i="1" dirty="0">
                            <a:latin typeface="Cambria Math" panose="02040503050406030204" pitchFamily="18" charset="0"/>
                            <a:ea typeface="宋体" panose="02010600030101010101" pitchFamily="2" charset="-122"/>
                          </a:rPr>
                          <m:t>𝑆𝐾</m:t>
                        </m:r>
                        <m:r>
                          <a:rPr lang="en-US" altLang="zh-CN" sz="2400" i="1"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𝑠</m:t>
                        </m:r>
                      </m:e>
                    </m:d>
                    <m:r>
                      <a:rPr lang="en-US" altLang="zh-CN" sz="2400" dirty="0">
                        <a:latin typeface="Cambria Math" panose="02040503050406030204" pitchFamily="18" charset="0"/>
                        <a:ea typeface="宋体" panose="02010600030101010101" pitchFamily="2" charset="-122"/>
                      </a:rPr>
                      <m:t>: </m:t>
                    </m:r>
                  </m:oMath>
                </a14:m>
                <a:r>
                  <a:rPr lang="zh-CN" altLang="en-US" sz="2400" dirty="0">
                    <a:latin typeface="宋体" panose="02010600030101010101" pitchFamily="2" charset="-122"/>
                    <a:ea typeface="宋体" panose="02010600030101010101" pitchFamily="2" charset="-122"/>
                  </a:rPr>
                  <a:t>要将元素</a:t>
                </a:r>
                <a14:m>
                  <m:oMath xmlns:m="http://schemas.openxmlformats.org/officeDocument/2006/math">
                    <m:r>
                      <a:rPr lang="en-US" altLang="zh-CN" sz="2400" i="1" dirty="0">
                        <a:latin typeface="Cambria Math" panose="02040503050406030204" pitchFamily="18" charset="0"/>
                        <a:ea typeface="宋体" panose="02010600030101010101" pitchFamily="2" charset="-122"/>
                      </a:rPr>
                      <m:t>𝑠</m:t>
                    </m:r>
                  </m:oMath>
                </a14:m>
                <a:r>
                  <a:rPr lang="zh-CN" altLang="en-US" sz="2400" dirty="0">
                    <a:latin typeface="宋体" panose="02010600030101010101" pitchFamily="2" charset="-122"/>
                    <a:ea typeface="宋体" panose="02010600030101010101" pitchFamily="2" charset="-122"/>
                  </a:rPr>
                  <a:t>附加到</a:t>
                </a:r>
                <a:r>
                  <a:rPr lang="en-US" altLang="zh-CN" sz="2400" dirty="0">
                    <a:latin typeface="宋体" panose="02010600030101010101" pitchFamily="2" charset="-122"/>
                    <a:ea typeface="宋体" panose="02010600030101010101" pitchFamily="2" charset="-122"/>
                  </a:rPr>
                  <a:t>DB</a:t>
                </a:r>
                <a:r>
                  <a:rPr lang="zh-CN" altLang="en-US" sz="2400" dirty="0">
                    <a:latin typeface="宋体" panose="02010600030101010101" pitchFamily="2" charset="-122"/>
                    <a:ea typeface="宋体" panose="02010600030101010101" pitchFamily="2" charset="-122"/>
                  </a:rPr>
                  <a:t>，客户端</a:t>
                </a:r>
                <a:r>
                  <a:rPr lang="en-US" altLang="zh-CN" sz="2400" dirty="0">
                    <a:latin typeface="宋体" panose="02010600030101010101" pitchFamily="2" charset="-122"/>
                    <a:ea typeface="宋体" panose="02010600030101010101" pitchFamily="2" charset="-122"/>
                  </a:rPr>
                  <a:t>C</a:t>
                </a:r>
                <a:r>
                  <a:rPr lang="zh-CN" altLang="en-US" sz="2400" dirty="0">
                    <a:latin typeface="宋体" panose="02010600030101010101" pitchFamily="2" charset="-122"/>
                    <a:ea typeface="宋体" panose="02010600030101010101" pitchFamily="2" charset="-122"/>
                  </a:rPr>
                  <a:t>运行</a:t>
                </a:r>
                <a14:m>
                  <m:oMath xmlns:m="http://schemas.openxmlformats.org/officeDocument/2006/math">
                    <m:r>
                      <a:rPr lang="en-US" altLang="zh-CN" sz="2400" i="1">
                        <a:latin typeface="Cambria Math" panose="02040503050406030204" pitchFamily="18" charset="0"/>
                        <a:ea typeface="宋体" panose="02010600030101010101" pitchFamily="2" charset="-122"/>
                      </a:rPr>
                      <m:t>𝑎𝑑𝑑𝐿𝑒𝑎𝑓</m:t>
                    </m:r>
                    <m:r>
                      <a:rPr lang="en-US" altLang="zh-CN" sz="2400" i="1">
                        <a:latin typeface="Cambria Math" panose="02040503050406030204" pitchFamily="18" charset="0"/>
                        <a:ea typeface="宋体" panose="02010600030101010101" pitchFamily="2" charset="-122"/>
                      </a:rPr>
                      <m:t>(</m:t>
                    </m:r>
                    <m:r>
                      <a:rPr lang="en-US" altLang="zh-CN" sz="2400" i="1">
                        <a:latin typeface="Cambria Math" panose="02040503050406030204" pitchFamily="18" charset="0"/>
                        <a:ea typeface="宋体" panose="02010600030101010101" pitchFamily="2" charset="-122"/>
                      </a:rPr>
                      <m:t>𝑠𝑝</m:t>
                    </m:r>
                    <m:r>
                      <a:rPr lang="en-US" altLang="zh-CN" sz="2400" i="1">
                        <a:latin typeface="Cambria Math" panose="02040503050406030204" pitchFamily="18" charset="0"/>
                        <a:ea typeface="宋体" panose="02010600030101010101" pitchFamily="2" charset="-122"/>
                      </a:rPr>
                      <m:t>,</m:t>
                    </m:r>
                    <m:r>
                      <a:rPr lang="en-US" altLang="zh-CN" sz="2400" i="1">
                        <a:latin typeface="Cambria Math" panose="02040503050406030204" pitchFamily="18" charset="0"/>
                        <a:ea typeface="宋体" panose="02010600030101010101" pitchFamily="2" charset="-122"/>
                      </a:rPr>
                      <m:t>𝑠</m:t>
                    </m:r>
                    <m:r>
                      <a:rPr lang="en-US" altLang="zh-CN" sz="2400" i="1">
                        <a:latin typeface="Cambria Math" panose="02040503050406030204" pitchFamily="18" charset="0"/>
                        <a:ea typeface="宋体" panose="02010600030101010101" pitchFamily="2" charset="-122"/>
                      </a:rPr>
                      <m:t>)</m:t>
                    </m:r>
                  </m:oMath>
                </a14:m>
                <a:r>
                  <a:rPr lang="zh-CN" altLang="en-US" sz="2400" dirty="0">
                    <a:latin typeface="宋体" panose="02010600030101010101" pitchFamily="2" charset="-122"/>
                    <a:ea typeface="宋体" panose="02010600030101010101" pitchFamily="2" charset="-122"/>
                  </a:rPr>
                  <a:t>，返回</a:t>
                </a:r>
                <a14:m>
                  <m:oMath xmlns:m="http://schemas.openxmlformats.org/officeDocument/2006/math">
                    <m:r>
                      <a:rPr lang="en-US" altLang="zh-CN" sz="2400"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𝑠</m:t>
                    </m:r>
                    <m:sSup>
                      <m:sSupPr>
                        <m:ctrlPr>
                          <a:rPr lang="en-US" altLang="zh-CN" sz="2400" i="1" dirty="0">
                            <a:latin typeface="Cambria Math" panose="02040503050406030204" pitchFamily="18" charset="0"/>
                            <a:ea typeface="宋体" panose="02010600030101010101" pitchFamily="2" charset="-122"/>
                          </a:rPr>
                        </m:ctrlPr>
                      </m:sSupPr>
                      <m:e>
                        <m:r>
                          <a:rPr lang="en-US" altLang="zh-CN" sz="2400" i="1" dirty="0">
                            <a:latin typeface="Cambria Math" panose="02040503050406030204" pitchFamily="18" charset="0"/>
                            <a:ea typeface="宋体" panose="02010600030101010101" pitchFamily="2" charset="-122"/>
                          </a:rPr>
                          <m:t>𝑝</m:t>
                        </m:r>
                      </m:e>
                      <m:sup>
                        <m:r>
                          <a:rPr lang="en-US" altLang="zh-CN" sz="2400" i="1" dirty="0">
                            <a:latin typeface="Cambria Math" panose="02040503050406030204" pitchFamily="18" charset="0"/>
                            <a:ea typeface="宋体" panose="02010600030101010101" pitchFamily="2" charset="-122"/>
                          </a:rPr>
                          <m:t>′</m:t>
                        </m:r>
                      </m:sup>
                    </m:sSup>
                    <m:r>
                      <a:rPr lang="en-US" altLang="zh-CN" sz="2400"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𝑖</m:t>
                    </m:r>
                    <m:r>
                      <a:rPr lang="en-US" altLang="zh-CN" sz="2400" dirty="0">
                        <a:latin typeface="Cambria Math" panose="02040503050406030204" pitchFamily="18" charset="0"/>
                        <a:ea typeface="宋体" panose="02010600030101010101" pitchFamily="2" charset="-122"/>
                      </a:rPr>
                      <m:t>,</m:t>
                    </m:r>
                    <m:sSub>
                      <m:sSubPr>
                        <m:ctrlPr>
                          <a:rPr lang="en-US" altLang="zh-CN" sz="2400" i="1">
                            <a:latin typeface="Cambria Math" panose="02040503050406030204" pitchFamily="18" charset="0"/>
                            <a:ea typeface="宋体" panose="02010600030101010101" pitchFamily="2" charset="-122"/>
                          </a:rPr>
                        </m:ctrlPr>
                      </m:sSubPr>
                      <m:e>
                        <m:r>
                          <a:rPr lang="en-US" altLang="zh-CN" sz="2400" i="1">
                            <a:latin typeface="Cambria Math" panose="02040503050406030204" pitchFamily="18" charset="0"/>
                            <a:ea typeface="宋体" panose="02010600030101010101" pitchFamily="2" charset="-122"/>
                          </a:rPr>
                          <m:t>𝑎𝑢𝑡h</m:t>
                        </m:r>
                      </m:e>
                      <m:sub>
                        <m:r>
                          <a:rPr lang="en-US" altLang="zh-CN" sz="2400" i="1">
                            <a:latin typeface="Cambria Math" panose="02040503050406030204" pitchFamily="18" charset="0"/>
                            <a:ea typeface="宋体" panose="02010600030101010101" pitchFamily="2" charset="-122"/>
                          </a:rPr>
                          <m:t>𝑖</m:t>
                        </m:r>
                      </m:sub>
                    </m:sSub>
                    <m:r>
                      <a:rPr lang="en-US" altLang="zh-CN" sz="2400" i="1">
                        <a:latin typeface="Cambria Math" panose="02040503050406030204" pitchFamily="18" charset="0"/>
                        <a:ea typeface="宋体" panose="02010600030101010101" pitchFamily="2" charset="-122"/>
                      </a:rPr>
                      <m:t>)</m:t>
                    </m:r>
                  </m:oMath>
                </a14:m>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C</a:t>
                </a:r>
                <a:r>
                  <a:rPr lang="zh-CN" altLang="en-US" sz="2400" dirty="0">
                    <a:latin typeface="宋体" panose="02010600030101010101" pitchFamily="2" charset="-122"/>
                    <a:ea typeface="宋体" panose="02010600030101010101" pitchFamily="2" charset="-122"/>
                  </a:rPr>
                  <a:t>将</a:t>
                </a:r>
                <a14:m>
                  <m:oMath xmlns:m="http://schemas.openxmlformats.org/officeDocument/2006/math">
                    <m:r>
                      <a:rPr lang="en-US" altLang="zh-CN" sz="2400"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𝑖</m:t>
                    </m:r>
                    <m:r>
                      <a:rPr lang="en-US" altLang="zh-CN" sz="2400" i="1"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𝑠</m:t>
                    </m:r>
                    <m:r>
                      <a:rPr lang="en-US" altLang="zh-CN" sz="2400" i="1" dirty="0">
                        <a:latin typeface="Cambria Math" panose="02040503050406030204" pitchFamily="18" charset="0"/>
                        <a:ea typeface="宋体" panose="02010600030101010101" pitchFamily="2" charset="-122"/>
                      </a:rPr>
                      <m:t>,</m:t>
                    </m:r>
                    <m:sSub>
                      <m:sSubPr>
                        <m:ctrlPr>
                          <a:rPr lang="en-US" altLang="zh-CN" sz="2400" i="1">
                            <a:latin typeface="Cambria Math" panose="02040503050406030204" pitchFamily="18" charset="0"/>
                            <a:ea typeface="宋体" panose="02010600030101010101" pitchFamily="2" charset="-122"/>
                          </a:rPr>
                        </m:ctrlPr>
                      </m:sSubPr>
                      <m:e>
                        <m:r>
                          <a:rPr lang="en-US" altLang="zh-CN" sz="2400" i="1">
                            <a:latin typeface="Cambria Math" panose="02040503050406030204" pitchFamily="18" charset="0"/>
                            <a:ea typeface="宋体" panose="02010600030101010101" pitchFamily="2" charset="-122"/>
                          </a:rPr>
                          <m:t>𝑎𝑢𝑡h</m:t>
                        </m:r>
                      </m:e>
                      <m:sub>
                        <m:r>
                          <a:rPr lang="en-US" altLang="zh-CN" sz="2400" i="1">
                            <a:latin typeface="Cambria Math" panose="02040503050406030204" pitchFamily="18" charset="0"/>
                            <a:ea typeface="宋体" panose="02010600030101010101" pitchFamily="2" charset="-122"/>
                          </a:rPr>
                          <m:t>𝑖</m:t>
                        </m:r>
                      </m:sub>
                    </m:sSub>
                    <m:r>
                      <a:rPr lang="en-US" altLang="zh-CN" sz="2400" i="1">
                        <a:latin typeface="Cambria Math" panose="02040503050406030204" pitchFamily="18" charset="0"/>
                        <a:ea typeface="宋体" panose="02010600030101010101" pitchFamily="2" charset="-122"/>
                      </a:rPr>
                      <m:t>)</m:t>
                    </m:r>
                  </m:oMath>
                </a14:m>
                <a:r>
                  <a:rPr lang="zh-CN" altLang="en-US" sz="2400" dirty="0">
                    <a:latin typeface="宋体" panose="02010600030101010101" pitchFamily="2" charset="-122"/>
                    <a:ea typeface="宋体" panose="02010600030101010101" pitchFamily="2" charset="-122"/>
                  </a:rPr>
                  <a:t>发送到服务器。服务器附加</a:t>
                </a:r>
                <a14:m>
                  <m:oMath xmlns:m="http://schemas.openxmlformats.org/officeDocument/2006/math">
                    <m:r>
                      <a:rPr lang="en-US" altLang="zh-CN" sz="2400" i="1" dirty="0">
                        <a:latin typeface="Cambria Math" panose="02040503050406030204" pitchFamily="18" charset="0"/>
                        <a:ea typeface="宋体" panose="02010600030101010101" pitchFamily="2" charset="-122"/>
                      </a:rPr>
                      <m:t>𝑠</m:t>
                    </m:r>
                  </m:oMath>
                </a14:m>
                <a:r>
                  <a:rPr lang="zh-CN" altLang="en-US" sz="2400" dirty="0">
                    <a:latin typeface="宋体" panose="02010600030101010101" pitchFamily="2" charset="-122"/>
                    <a:ea typeface="宋体" panose="02010600030101010101" pitchFamily="2" charset="-122"/>
                  </a:rPr>
                  <a:t>到</a:t>
                </a:r>
                <a:r>
                  <a:rPr lang="en-US" altLang="zh-CN" sz="2400" dirty="0">
                    <a:latin typeface="宋体" panose="02010600030101010101" pitchFamily="2" charset="-122"/>
                    <a:ea typeface="宋体" panose="02010600030101010101" pitchFamily="2" charset="-122"/>
                  </a:rPr>
                  <a:t>DB</a:t>
                </a:r>
                <a:r>
                  <a:rPr lang="zh-CN" altLang="en-US" sz="2400" dirty="0">
                    <a:latin typeface="宋体" panose="02010600030101010101" pitchFamily="2" charset="-122"/>
                    <a:ea typeface="宋体" panose="02010600030101010101" pitchFamily="2" charset="-122"/>
                  </a:rPr>
                  <a:t>，从</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rPr>
                        </m:ctrlPr>
                      </m:sSubPr>
                      <m:e>
                        <m:r>
                          <a:rPr lang="en-US" altLang="zh-CN" sz="2400" i="1">
                            <a:latin typeface="Cambria Math" panose="02040503050406030204" pitchFamily="18" charset="0"/>
                            <a:ea typeface="宋体" panose="02010600030101010101" pitchFamily="2" charset="-122"/>
                          </a:rPr>
                          <m:t>𝑎𝑢𝑡h</m:t>
                        </m:r>
                      </m:e>
                      <m:sub>
                        <m:r>
                          <a:rPr lang="en-US" altLang="zh-CN" sz="2400" i="1">
                            <a:latin typeface="Cambria Math" panose="02040503050406030204" pitchFamily="18" charset="0"/>
                            <a:ea typeface="宋体" panose="02010600030101010101" pitchFamily="2" charset="-122"/>
                          </a:rPr>
                          <m:t>𝑖</m:t>
                        </m:r>
                      </m:sub>
                    </m:sSub>
                    <m:r>
                      <a:rPr lang="en-US" altLang="zh-CN" sz="2400" i="1">
                        <a:latin typeface="Cambria Math" panose="02040503050406030204" pitchFamily="18" charset="0"/>
                        <a:ea typeface="宋体" panose="02010600030101010101" pitchFamily="2" charset="-122"/>
                      </a:rPr>
                      <m:t>=</m:t>
                    </m:r>
                    <m:d>
                      <m:dPr>
                        <m:ctrlPr>
                          <a:rPr lang="en-US" altLang="zh-CN" sz="2400" i="1" dirty="0">
                            <a:latin typeface="Cambria Math" panose="02040503050406030204" pitchFamily="18" charset="0"/>
                            <a:ea typeface="Cambria Math" panose="02040503050406030204" pitchFamily="18" charset="0"/>
                          </a:rPr>
                        </m:ctrlPr>
                      </m:dPr>
                      <m:e>
                        <m:sSub>
                          <m:sSubPr>
                            <m:ctrlPr>
                              <a:rPr lang="en-US" altLang="zh-CN" sz="2400" i="1" dirty="0">
                                <a:latin typeface="Cambria Math" panose="02040503050406030204" pitchFamily="18" charset="0"/>
                                <a:ea typeface="Cambria Math" panose="02040503050406030204" pitchFamily="18" charset="0"/>
                              </a:rPr>
                            </m:ctrlPr>
                          </m:sSubPr>
                          <m:e>
                            <m:r>
                              <a:rPr lang="en-US" altLang="zh-CN" sz="2400" i="1" dirty="0">
                                <a:latin typeface="Cambria Math" panose="02040503050406030204" pitchFamily="18" charset="0"/>
                                <a:ea typeface="Cambria Math" panose="02040503050406030204" pitchFamily="18" charset="0"/>
                              </a:rPr>
                              <m:t>𝑣</m:t>
                            </m:r>
                          </m:e>
                          <m:sub>
                            <m:r>
                              <a:rPr lang="en-US" altLang="zh-CN" sz="2400" i="1" dirty="0">
                                <a:latin typeface="Cambria Math" panose="02040503050406030204" pitchFamily="18" charset="0"/>
                                <a:ea typeface="Cambria Math" panose="02040503050406030204" pitchFamily="18" charset="0"/>
                              </a:rPr>
                              <m:t>1,</m:t>
                            </m:r>
                            <m:sSub>
                              <m:sSubPr>
                                <m:ctrlPr>
                                  <a:rPr lang="en-US" altLang="zh-CN" sz="2400" i="1" dirty="0">
                                    <a:latin typeface="Cambria Math" panose="02040503050406030204" pitchFamily="18" charset="0"/>
                                    <a:ea typeface="Cambria Math" panose="02040503050406030204" pitchFamily="18" charset="0"/>
                                  </a:rPr>
                                </m:ctrlPr>
                              </m:sSubPr>
                              <m:e>
                                <m:r>
                                  <a:rPr lang="en-US" altLang="zh-CN" sz="2400" i="1" dirty="0">
                                    <a:latin typeface="Cambria Math" panose="02040503050406030204" pitchFamily="18" charset="0"/>
                                    <a:ea typeface="Cambria Math" panose="02040503050406030204" pitchFamily="18" charset="0"/>
                                  </a:rPr>
                                  <m:t>𝑗</m:t>
                                </m:r>
                              </m:e>
                              <m:sub>
                                <m:r>
                                  <a:rPr lang="en-US" altLang="zh-CN" sz="2400" i="1" dirty="0">
                                    <a:latin typeface="Cambria Math" panose="02040503050406030204" pitchFamily="18" charset="0"/>
                                    <a:ea typeface="Cambria Math" panose="02040503050406030204" pitchFamily="18" charset="0"/>
                                  </a:rPr>
                                  <m:t>1</m:t>
                                </m:r>
                              </m:sub>
                            </m:sSub>
                            <m:r>
                              <a:rPr lang="en-US" altLang="zh-CN" sz="2400" i="1" dirty="0">
                                <a:latin typeface="Cambria Math" panose="02040503050406030204" pitchFamily="18" charset="0"/>
                                <a:ea typeface="Cambria Math" panose="02040503050406030204" pitchFamily="18" charset="0"/>
                              </a:rPr>
                              <m:t> </m:t>
                            </m:r>
                          </m:sub>
                        </m:sSub>
                        <m:r>
                          <a:rPr lang="en-US" altLang="zh-CN" sz="2400" i="1" dirty="0">
                            <a:latin typeface="Cambria Math" panose="02040503050406030204" pitchFamily="18" charset="0"/>
                            <a:ea typeface="Cambria Math" panose="02040503050406030204" pitchFamily="18" charset="0"/>
                          </a:rPr>
                          <m:t>,……</m:t>
                        </m:r>
                        <m:sSub>
                          <m:sSubPr>
                            <m:ctrlPr>
                              <a:rPr lang="en-US" altLang="zh-CN" sz="2400" i="1" dirty="0">
                                <a:latin typeface="Cambria Math" panose="02040503050406030204" pitchFamily="18" charset="0"/>
                                <a:ea typeface="Cambria Math" panose="02040503050406030204" pitchFamily="18" charset="0"/>
                              </a:rPr>
                            </m:ctrlPr>
                          </m:sSubPr>
                          <m:e>
                            <m:r>
                              <a:rPr lang="en-US" altLang="zh-CN" sz="2400" i="1" dirty="0">
                                <a:latin typeface="Cambria Math" panose="02040503050406030204" pitchFamily="18" charset="0"/>
                                <a:ea typeface="Cambria Math" panose="02040503050406030204" pitchFamily="18" charset="0"/>
                              </a:rPr>
                              <m:t>𝑣</m:t>
                            </m:r>
                          </m:e>
                          <m:sub>
                            <m:r>
                              <a:rPr lang="en-US" altLang="zh-CN" sz="2400" i="1" dirty="0">
                                <a:latin typeface="Cambria Math" panose="02040503050406030204" pitchFamily="18" charset="0"/>
                                <a:ea typeface="Cambria Math" panose="02040503050406030204" pitchFamily="18" charset="0"/>
                              </a:rPr>
                              <m:t>𝐷</m:t>
                            </m:r>
                            <m:r>
                              <a:rPr lang="en-US" altLang="zh-CN" sz="2400" i="1" dirty="0">
                                <a:latin typeface="Cambria Math" panose="02040503050406030204" pitchFamily="18" charset="0"/>
                                <a:ea typeface="Cambria Math" panose="02040503050406030204" pitchFamily="18" charset="0"/>
                              </a:rPr>
                              <m:t>−2,</m:t>
                            </m:r>
                            <m:sSub>
                              <m:sSubPr>
                                <m:ctrlPr>
                                  <a:rPr lang="en-US" altLang="zh-CN" sz="2400" i="1" dirty="0">
                                    <a:latin typeface="Cambria Math" panose="02040503050406030204" pitchFamily="18" charset="0"/>
                                    <a:ea typeface="Cambria Math" panose="02040503050406030204" pitchFamily="18" charset="0"/>
                                  </a:rPr>
                                </m:ctrlPr>
                              </m:sSubPr>
                              <m:e>
                                <m:r>
                                  <a:rPr lang="en-US" altLang="zh-CN" sz="2400" i="1" dirty="0">
                                    <a:latin typeface="Cambria Math" panose="02040503050406030204" pitchFamily="18" charset="0"/>
                                    <a:ea typeface="Cambria Math" panose="02040503050406030204" pitchFamily="18" charset="0"/>
                                  </a:rPr>
                                  <m:t>𝑗</m:t>
                                </m:r>
                              </m:e>
                              <m:sub>
                                <m:r>
                                  <a:rPr lang="en-US" altLang="zh-CN" sz="2400" i="1" dirty="0">
                                    <a:latin typeface="Cambria Math" panose="02040503050406030204" pitchFamily="18" charset="0"/>
                                    <a:ea typeface="Cambria Math" panose="02040503050406030204" pitchFamily="18" charset="0"/>
                                  </a:rPr>
                                  <m:t>𝐷</m:t>
                                </m:r>
                                <m:r>
                                  <a:rPr lang="en-US" altLang="zh-CN" sz="2400" i="1" dirty="0">
                                    <a:latin typeface="Cambria Math" panose="02040503050406030204" pitchFamily="18" charset="0"/>
                                    <a:ea typeface="Cambria Math" panose="02040503050406030204" pitchFamily="18" charset="0"/>
                                  </a:rPr>
                                  <m:t>−2</m:t>
                                </m:r>
                              </m:sub>
                            </m:sSub>
                            <m:r>
                              <a:rPr lang="en-US" altLang="zh-CN" sz="2400" i="1" dirty="0">
                                <a:latin typeface="Cambria Math" panose="02040503050406030204" pitchFamily="18" charset="0"/>
                                <a:ea typeface="Cambria Math" panose="02040503050406030204" pitchFamily="18" charset="0"/>
                              </a:rPr>
                              <m:t> </m:t>
                            </m:r>
                          </m:sub>
                        </m:sSub>
                        <m:r>
                          <a:rPr lang="zh-CN" altLang="en-US" sz="2400" i="1" dirty="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𝑅</m:t>
                        </m:r>
                      </m:e>
                    </m:d>
                    <m:r>
                      <a:rPr lang="zh-CN" altLang="en-US" sz="2400" i="1">
                        <a:latin typeface="Cambria Math" panose="02040503050406030204" pitchFamily="18" charset="0"/>
                        <a:ea typeface="宋体" panose="02010600030101010101" pitchFamily="2" charset="-122"/>
                      </a:rPr>
                      <m:t>中</m:t>
                    </m:r>
                  </m:oMath>
                </a14:m>
                <a:r>
                  <a:rPr lang="zh-CN" altLang="en-US" sz="2400" dirty="0">
                    <a:latin typeface="宋体" panose="02010600030101010101" pitchFamily="2" charset="-122"/>
                    <a:ea typeface="宋体" panose="02010600030101010101" pitchFamily="2" charset="-122"/>
                  </a:rPr>
                  <a:t>添加未知的节点到树中，并存储新随机值</a:t>
                </a:r>
                <a:r>
                  <a:rPr lang="zh-CN" altLang="en-US" sz="2400" dirty="0" smtClean="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p:txBody>
          </p:sp>
        </mc:Choice>
        <mc:Fallback>
          <p:sp>
            <p:nvSpPr>
              <p:cNvPr id="2" name="矩形 1"/>
              <p:cNvSpPr>
                <a:spLocks noRot="1" noChangeAspect="1" noMove="1" noResize="1" noEditPoints="1" noAdjustHandles="1" noChangeArrowheads="1" noChangeShapeType="1" noTextEdit="1"/>
              </p:cNvSpPr>
              <p:nvPr/>
            </p:nvSpPr>
            <p:spPr>
              <a:xfrm>
                <a:off x="1094649" y="1292906"/>
                <a:ext cx="10361476" cy="4817409"/>
              </a:xfrm>
              <a:prstGeom prst="rect">
                <a:avLst/>
              </a:prstGeom>
              <a:blipFill rotWithShape="1">
                <a:blip r:embed="rId1"/>
                <a:stretch>
                  <a:fillRect l="-824" t="-1772" r="-3885" b="-1899"/>
                </a:stretch>
              </a:blipFill>
            </p:spPr>
            <p:txBody>
              <a:bodyPr/>
              <a:lstStyle/>
              <a:p>
                <a:r>
                  <a:rPr lang="zh-CN" altLang="en-US">
                    <a:noFill/>
                  </a:rPr>
                  <a:t> </a:t>
                </a:r>
                <a:endParaRPr lang="zh-CN" altLang="en-US">
                  <a:noFill/>
                </a:endParaRPr>
              </a:p>
            </p:txBody>
          </p:sp>
        </mc:Fallback>
      </mc:AlternateContent>
      <p:grpSp>
        <p:nvGrpSpPr>
          <p:cNvPr id="3" name="组合 2"/>
          <p:cNvGrpSpPr/>
          <p:nvPr/>
        </p:nvGrpSpPr>
        <p:grpSpPr>
          <a:xfrm>
            <a:off x="98425" y="156210"/>
            <a:ext cx="3607435" cy="873760"/>
            <a:chOff x="820" y="783"/>
            <a:chExt cx="5681" cy="1376"/>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8" name="文本框 7"/>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1186089" y="1030288"/>
            <a:ext cx="10426791" cy="0"/>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8804366" y="507068"/>
            <a:ext cx="3069771" cy="523220"/>
          </a:xfrm>
          <a:prstGeom prst="rect">
            <a:avLst/>
          </a:prstGeom>
          <a:noFill/>
        </p:spPr>
        <p:txBody>
          <a:bodyPr wrap="square" rtlCol="0">
            <a:spAutoFit/>
          </a:bodyPr>
          <a:lstStyle/>
          <a:p>
            <a:r>
              <a:rPr lang="zh-CN" altLang="en-US" sz="2800" b="1" dirty="0">
                <a:latin typeface="新宋体" panose="02010609030101010101" pitchFamily="49" charset="-122"/>
                <a:ea typeface="新宋体" panose="02010609030101010101" pitchFamily="49" charset="-122"/>
              </a:rPr>
              <a:t>基于</a:t>
            </a:r>
            <a:r>
              <a:rPr lang="en-US" altLang="zh-CN" sz="2800" b="1" dirty="0">
                <a:latin typeface="新宋体" panose="02010609030101010101" pitchFamily="49" charset="-122"/>
                <a:ea typeface="新宋体" panose="02010609030101010101" pitchFamily="49" charset="-122"/>
              </a:rPr>
              <a:t>CAT</a:t>
            </a:r>
            <a:r>
              <a:rPr lang="zh-CN" altLang="en-US" sz="2800" b="1" dirty="0">
                <a:latin typeface="新宋体" panose="02010609030101010101" pitchFamily="49" charset="-122"/>
                <a:ea typeface="新宋体" panose="02010609030101010101" pitchFamily="49" charset="-122"/>
              </a:rPr>
              <a:t>的</a:t>
            </a:r>
            <a:r>
              <a:rPr lang="en-US" altLang="zh-CN" sz="2800" b="1" dirty="0">
                <a:latin typeface="新宋体" panose="02010609030101010101" pitchFamily="49" charset="-122"/>
                <a:ea typeface="新宋体" panose="02010609030101010101" pitchFamily="49" charset="-122"/>
              </a:rPr>
              <a:t>VDS</a:t>
            </a:r>
            <a:r>
              <a:rPr lang="zh-CN" altLang="en-US" sz="2800" b="1" dirty="0">
                <a:latin typeface="新宋体" panose="02010609030101010101" pitchFamily="49" charset="-122"/>
                <a:ea typeface="新宋体" panose="02010609030101010101" pitchFamily="49" charset="-122"/>
              </a:rPr>
              <a:t>协议</a:t>
            </a:r>
            <a:endParaRPr lang="zh-CN" altLang="en-US" sz="2800" b="1" dirty="0">
              <a:latin typeface="新宋体" panose="02010609030101010101" pitchFamily="49" charset="-122"/>
              <a:ea typeface="新宋体" panose="02010609030101010101" pitchFamily="49" charset="-122"/>
            </a:endParaRPr>
          </a:p>
        </p:txBody>
      </p:sp>
      <mc:AlternateContent xmlns:mc="http://schemas.openxmlformats.org/markup-compatibility/2006">
        <mc:Choice xmlns:a14="http://schemas.microsoft.com/office/drawing/2010/main" Requires="a14">
          <p:sp>
            <p:nvSpPr>
              <p:cNvPr id="2" name="矩形 1"/>
              <p:cNvSpPr/>
              <p:nvPr/>
            </p:nvSpPr>
            <p:spPr>
              <a:xfrm>
                <a:off x="1094649" y="1292906"/>
                <a:ext cx="10361476" cy="2141355"/>
              </a:xfrm>
              <a:prstGeom prst="rect">
                <a:avLst/>
              </a:prstGeom>
            </p:spPr>
            <p:txBody>
              <a:bodyPr wrap="square">
                <a:spAutoFit/>
              </a:bodyPr>
              <a:lstStyle/>
              <a:p>
                <a:pPr marL="342900" indent="-342900">
                  <a:lnSpc>
                    <a:spcPct val="90000"/>
                  </a:lnSpc>
                  <a:spcBef>
                    <a:spcPts val="1000"/>
                  </a:spcBef>
                  <a:buFont typeface="Arial" panose="020B0604020202020204" pitchFamily="34" charset="0"/>
                  <a:buChar char="•"/>
                </a:pPr>
                <a14:m>
                  <m:oMath xmlns:m="http://schemas.openxmlformats.org/officeDocument/2006/math">
                    <m:r>
                      <a:rPr lang="en-US" altLang="zh-CN" sz="2400" i="1" dirty="0">
                        <a:latin typeface="Cambria Math" panose="02040503050406030204" pitchFamily="18" charset="0"/>
                        <a:ea typeface="宋体" panose="02010600030101010101" pitchFamily="2" charset="-122"/>
                      </a:rPr>
                      <m:t>𝑄𝑢𝑒𝑟𝑦</m:t>
                    </m:r>
                    <m:d>
                      <m:dPr>
                        <m:ctrlPr>
                          <a:rPr lang="en-US" altLang="zh-CN" sz="2400" i="1" dirty="0" smtClean="0">
                            <a:latin typeface="Cambria Math" panose="02040503050406030204" pitchFamily="18" charset="0"/>
                            <a:ea typeface="宋体" panose="02010600030101010101" pitchFamily="2" charset="-122"/>
                          </a:rPr>
                        </m:ctrlPr>
                      </m:dPr>
                      <m:e>
                        <m:r>
                          <a:rPr lang="en-US" altLang="zh-CN" sz="2400" i="1" dirty="0" smtClean="0">
                            <a:latin typeface="Cambria Math" panose="02040503050406030204" pitchFamily="18" charset="0"/>
                            <a:ea typeface="宋体" panose="02010600030101010101" pitchFamily="2" charset="-122"/>
                          </a:rPr>
                          <m:t>𝑃𝐾</m:t>
                        </m:r>
                        <m:r>
                          <a:rPr lang="en-US" altLang="zh-CN" sz="2400" b="0" i="1" dirty="0" smtClean="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𝐷𝐵</m:t>
                        </m:r>
                        <m:r>
                          <a:rPr lang="en-US" altLang="zh-CN" sz="2400" b="0" i="1" dirty="0" smtClean="0">
                            <a:latin typeface="Cambria Math" panose="02040503050406030204" pitchFamily="18" charset="0"/>
                            <a:ea typeface="宋体" panose="02010600030101010101" pitchFamily="2" charset="-122"/>
                          </a:rPr>
                          <m:t>,</m:t>
                        </m:r>
                        <m:r>
                          <a:rPr lang="en-US" altLang="zh-CN" sz="2400" b="0" i="1" dirty="0" smtClean="0">
                            <a:latin typeface="Cambria Math" panose="02040503050406030204" pitchFamily="18" charset="0"/>
                            <a:ea typeface="宋体" panose="02010600030101010101" pitchFamily="2" charset="-122"/>
                          </a:rPr>
                          <m:t>𝑖</m:t>
                        </m:r>
                      </m:e>
                    </m:d>
                    <m:r>
                      <a:rPr lang="en-US" altLang="zh-CN" sz="2400" b="0" i="0" dirty="0" smtClean="0">
                        <a:latin typeface="Cambria Math" panose="02040503050406030204" pitchFamily="18" charset="0"/>
                        <a:ea typeface="宋体" panose="02010600030101010101" pitchFamily="2" charset="-122"/>
                      </a:rPr>
                      <m:t>: </m:t>
                    </m:r>
                  </m:oMath>
                </a14:m>
                <a:r>
                  <a:rPr lang="zh-CN" altLang="en-US" sz="2400" dirty="0" smtClean="0">
                    <a:latin typeface="宋体" panose="02010600030101010101" pitchFamily="2" charset="-122"/>
                    <a:ea typeface="宋体" panose="02010600030101010101" pitchFamily="2" charset="-122"/>
                  </a:rPr>
                  <a:t>客户端</a:t>
                </a:r>
                <a:r>
                  <a:rPr lang="en-US" altLang="zh-CN" sz="2400" dirty="0" smtClean="0">
                    <a:latin typeface="宋体" panose="02010600030101010101" pitchFamily="2" charset="-122"/>
                    <a:ea typeface="宋体" panose="02010600030101010101" pitchFamily="2" charset="-122"/>
                  </a:rPr>
                  <a:t>C</a:t>
                </a:r>
                <a:r>
                  <a:rPr lang="zh-CN" altLang="en-US" sz="2400" dirty="0" smtClean="0">
                    <a:latin typeface="宋体" panose="02010600030101010101" pitchFamily="2" charset="-122"/>
                    <a:ea typeface="宋体" panose="02010600030101010101" pitchFamily="2" charset="-122"/>
                  </a:rPr>
                  <a:t>将</a:t>
                </a:r>
                <a:r>
                  <a:rPr lang="zh-CN" altLang="en-US" sz="2400" dirty="0">
                    <a:latin typeface="宋体" panose="02010600030101010101" pitchFamily="2" charset="-122"/>
                    <a:ea typeface="宋体" panose="02010600030101010101" pitchFamily="2" charset="-122"/>
                  </a:rPr>
                  <a:t>索引</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𝑖</m:t>
                    </m:r>
                  </m:oMath>
                </a14:m>
                <a:r>
                  <a:rPr lang="zh-CN" altLang="en-US" sz="2400" dirty="0">
                    <a:latin typeface="宋体" panose="02010600030101010101" pitchFamily="2" charset="-122"/>
                    <a:ea typeface="宋体" panose="02010600030101010101" pitchFamily="2" charset="-122"/>
                  </a:rPr>
                  <a:t>发送给服务器，服务器返回</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𝑠</m:t>
                    </m:r>
                    <m:r>
                      <a:rPr lang="en-US" altLang="zh-CN" sz="2400" i="1" dirty="0" smtClean="0">
                        <a:latin typeface="Cambria Math" panose="02040503050406030204" pitchFamily="18" charset="0"/>
                        <a:ea typeface="宋体" panose="02010600030101010101" pitchFamily="2" charset="-122"/>
                      </a:rPr>
                      <m:t>[</m:t>
                    </m:r>
                    <m:r>
                      <a:rPr lang="en-US" altLang="zh-CN" sz="2400" b="0" i="1" dirty="0" smtClean="0">
                        <a:latin typeface="Cambria Math" panose="02040503050406030204" pitchFamily="18" charset="0"/>
                        <a:ea typeface="宋体" panose="02010600030101010101" pitchFamily="2" charset="-122"/>
                      </a:rPr>
                      <m:t>𝑖</m:t>
                    </m:r>
                    <m:r>
                      <a:rPr lang="en-US" altLang="zh-CN" sz="2400" i="1" dirty="0">
                        <a:latin typeface="Cambria Math" panose="02040503050406030204" pitchFamily="18" charset="0"/>
                        <a:ea typeface="宋体" panose="02010600030101010101" pitchFamily="2" charset="-122"/>
                      </a:rPr>
                      <m:t>]</m:t>
                    </m:r>
                  </m:oMath>
                </a14:m>
                <a:r>
                  <a:rPr lang="zh-CN" altLang="en-US" sz="2400" dirty="0" smtClean="0">
                    <a:latin typeface="宋体" panose="02010600030101010101" pitchFamily="2" charset="-122"/>
                    <a:ea typeface="宋体" panose="02010600030101010101" pitchFamily="2" charset="-122"/>
                  </a:rPr>
                  <a:t>和</a:t>
                </a:r>
                <a14:m>
                  <m:oMath xmlns:m="http://schemas.openxmlformats.org/officeDocument/2006/math">
                    <m:sSub>
                      <m:sSubPr>
                        <m:ctrlPr>
                          <a:rPr lang="en-US" altLang="zh-CN" sz="2400" i="1" dirty="0">
                            <a:latin typeface="Cambria Math" panose="02040503050406030204" pitchFamily="18" charset="0"/>
                            <a:ea typeface="宋体" panose="02010600030101010101" pitchFamily="2" charset="-122"/>
                          </a:rPr>
                        </m:ctrlPr>
                      </m:sSubPr>
                      <m:e>
                        <m:r>
                          <a:rPr lang="en-US" altLang="zh-CN" sz="2400" i="1" dirty="0">
                            <a:latin typeface="Cambria Math" panose="02040503050406030204" pitchFamily="18" charset="0"/>
                            <a:ea typeface="宋体" panose="02010600030101010101" pitchFamily="2" charset="-122"/>
                          </a:rPr>
                          <m:t>𝜋</m:t>
                        </m:r>
                      </m:e>
                      <m:sub>
                        <m:r>
                          <a:rPr lang="en-US" altLang="zh-CN" sz="2400" i="1" dirty="0">
                            <a:latin typeface="Cambria Math" panose="02040503050406030204" pitchFamily="18" charset="0"/>
                            <a:ea typeface="宋体" panose="02010600030101010101" pitchFamily="2" charset="-122"/>
                          </a:rPr>
                          <m:t>𝑠</m:t>
                        </m:r>
                        <m:r>
                          <a:rPr lang="en-US" altLang="zh-CN" sz="2400" i="1"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𝑖</m:t>
                        </m:r>
                        <m:r>
                          <a:rPr lang="en-US" altLang="zh-CN" sz="2400" i="1" dirty="0">
                            <a:latin typeface="Cambria Math" panose="02040503050406030204" pitchFamily="18" charset="0"/>
                            <a:ea typeface="宋体" panose="02010600030101010101" pitchFamily="2" charset="-122"/>
                          </a:rPr>
                          <m:t>]</m:t>
                        </m:r>
                      </m:sub>
                    </m:sSub>
                    <m:r>
                      <a:rPr lang="en-US" altLang="zh-CN" sz="2400" i="1" dirty="0">
                        <a:latin typeface="Cambria Math" panose="02040503050406030204" pitchFamily="18" charset="0"/>
                        <a:ea typeface="宋体" panose="02010600030101010101" pitchFamily="2" charset="-122"/>
                      </a:rPr>
                      <m:t>=</m:t>
                    </m:r>
                    <m:sSub>
                      <m:sSubPr>
                        <m:ctrlPr>
                          <a:rPr lang="en-US" altLang="zh-CN" sz="2400" i="1" dirty="0">
                            <a:latin typeface="Cambria Math" panose="02040503050406030204" pitchFamily="18" charset="0"/>
                            <a:ea typeface="宋体" panose="02010600030101010101" pitchFamily="2" charset="-122"/>
                          </a:rPr>
                        </m:ctrlPr>
                      </m:sSubPr>
                      <m:e>
                        <m:r>
                          <a:rPr lang="en-US" altLang="zh-CN" sz="2400" i="1" dirty="0">
                            <a:latin typeface="Cambria Math" panose="02040503050406030204" pitchFamily="18" charset="0"/>
                            <a:ea typeface="宋体" panose="02010600030101010101" pitchFamily="2" charset="-122"/>
                          </a:rPr>
                          <m:t>𝑎𝑢𝑡h</m:t>
                        </m:r>
                      </m:e>
                      <m:sub>
                        <m:r>
                          <a:rPr lang="en-US" altLang="zh-CN" sz="2400" i="1" dirty="0">
                            <a:latin typeface="Cambria Math" panose="02040503050406030204" pitchFamily="18" charset="0"/>
                            <a:ea typeface="宋体" panose="02010600030101010101" pitchFamily="2" charset="-122"/>
                          </a:rPr>
                          <m:t>𝑠</m:t>
                        </m:r>
                        <m:r>
                          <a:rPr lang="en-US" altLang="zh-CN" sz="2400" i="1"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𝑖</m:t>
                        </m:r>
                        <m:r>
                          <a:rPr lang="en-US" altLang="zh-CN" sz="2400" i="1" dirty="0">
                            <a:latin typeface="Cambria Math" panose="02040503050406030204" pitchFamily="18" charset="0"/>
                            <a:ea typeface="宋体" panose="02010600030101010101" pitchFamily="2" charset="-122"/>
                          </a:rPr>
                          <m:t>]</m:t>
                        </m:r>
                      </m:sub>
                    </m:sSub>
                  </m:oMath>
                </a14:m>
                <a:r>
                  <a:rPr lang="zh-CN" altLang="en-US" sz="2400" dirty="0" smtClean="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如果</a:t>
                </a:r>
                <a:r>
                  <a:rPr lang="en-US" altLang="zh-CN" sz="2400" dirty="0">
                    <a:latin typeface="宋体" panose="02010600030101010101" pitchFamily="2" charset="-122"/>
                    <a:ea typeface="宋体" panose="02010600030101010101" pitchFamily="2" charset="-122"/>
                  </a:rPr>
                  <a:t>DB</a:t>
                </a:r>
                <a:r>
                  <a:rPr lang="zh-CN" altLang="en-US" sz="2400" dirty="0">
                    <a:latin typeface="宋体" panose="02010600030101010101" pitchFamily="2" charset="-122"/>
                    <a:ea typeface="宋体" panose="02010600030101010101" pitchFamily="2" charset="-122"/>
                  </a:rPr>
                  <a:t>中的第</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𝑖</m:t>
                    </m:r>
                  </m:oMath>
                </a14:m>
                <a:r>
                  <a:rPr lang="zh-CN" altLang="en-US" sz="2400" dirty="0">
                    <a:latin typeface="宋体" panose="02010600030101010101" pitchFamily="2" charset="-122"/>
                    <a:ea typeface="宋体" panose="02010600030101010101" pitchFamily="2" charset="-122"/>
                  </a:rPr>
                  <a:t>个</a:t>
                </a:r>
                <a:r>
                  <a:rPr lang="zh-CN" altLang="en-US" sz="2400" dirty="0" smtClean="0">
                    <a:latin typeface="宋体" panose="02010600030101010101" pitchFamily="2" charset="-122"/>
                    <a:ea typeface="宋体" panose="02010600030101010101" pitchFamily="2" charset="-122"/>
                  </a:rPr>
                  <a:t>为</a:t>
                </a:r>
                <a:r>
                  <a:rPr lang="zh-CN" altLang="en-US" sz="2400" dirty="0">
                    <a:latin typeface="宋体" panose="02010600030101010101" pitchFamily="2" charset="-122"/>
                    <a:ea typeface="宋体" panose="02010600030101010101" pitchFamily="2" charset="-122"/>
                  </a:rPr>
                  <a:t>空，</a:t>
                </a:r>
                <a:r>
                  <a:rPr lang="zh-CN" altLang="en-US" sz="2400" dirty="0" smtClean="0">
                    <a:latin typeface="宋体" panose="02010600030101010101" pitchFamily="2" charset="-122"/>
                    <a:ea typeface="宋体" panose="02010600030101010101" pitchFamily="2" charset="-122"/>
                  </a:rPr>
                  <a:t>则输出⊥。</a:t>
                </a:r>
                <a:endParaRPr lang="en-US" altLang="zh-CN" sz="2400" dirty="0" smtClean="0">
                  <a:latin typeface="宋体" panose="02010600030101010101" pitchFamily="2" charset="-122"/>
                  <a:ea typeface="宋体" panose="02010600030101010101" pitchFamily="2" charset="-122"/>
                </a:endParaRPr>
              </a:p>
              <a:p>
                <a:pPr marL="342900" indent="-342900">
                  <a:lnSpc>
                    <a:spcPct val="90000"/>
                  </a:lnSpc>
                  <a:spcBef>
                    <a:spcPts val="1000"/>
                  </a:spcBef>
                  <a:buFont typeface="Arial" panose="020B0604020202020204" pitchFamily="34" charset="0"/>
                  <a:buChar char="•"/>
                </a:pPr>
                <a14:m>
                  <m:oMath xmlns:m="http://schemas.openxmlformats.org/officeDocument/2006/math">
                    <m:r>
                      <a:rPr lang="en-US" altLang="zh-CN" sz="2400" i="1" dirty="0">
                        <a:latin typeface="Cambria Math" panose="02040503050406030204" pitchFamily="18" charset="0"/>
                        <a:ea typeface="宋体" panose="02010600030101010101" pitchFamily="2" charset="-122"/>
                      </a:rPr>
                      <m:t>𝑉𝑒𝑟𝑖𝑓𝑦</m:t>
                    </m:r>
                    <m:r>
                      <a:rPr lang="en-US" altLang="zh-CN" sz="2400" i="1"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𝑃𝐾</m:t>
                    </m:r>
                    <m:r>
                      <a:rPr lang="en-US" altLang="zh-CN" sz="2400" i="1"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𝑖</m:t>
                    </m:r>
                    <m:r>
                      <a:rPr lang="en-US" altLang="zh-CN" sz="2400" i="1"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𝑠</m:t>
                    </m:r>
                    <m:r>
                      <a:rPr lang="en-US" altLang="zh-CN" sz="2400" i="1" dirty="0">
                        <a:latin typeface="Cambria Math" panose="02040503050406030204" pitchFamily="18" charset="0"/>
                        <a:ea typeface="宋体" panose="02010600030101010101" pitchFamily="2" charset="-122"/>
                      </a:rPr>
                      <m:t>,</m:t>
                    </m:r>
                    <m:sSub>
                      <m:sSubPr>
                        <m:ctrlPr>
                          <a:rPr lang="en-US" altLang="zh-CN" sz="2400" i="1" dirty="0">
                            <a:latin typeface="Cambria Math" panose="02040503050406030204" pitchFamily="18" charset="0"/>
                            <a:ea typeface="宋体" panose="02010600030101010101" pitchFamily="2" charset="-122"/>
                          </a:rPr>
                        </m:ctrlPr>
                      </m:sSubPr>
                      <m:e>
                        <m:r>
                          <a:rPr lang="en-US" altLang="zh-CN" sz="2400" i="1" dirty="0">
                            <a:latin typeface="Cambria Math" panose="02040503050406030204" pitchFamily="18" charset="0"/>
                            <a:ea typeface="宋体" panose="02010600030101010101" pitchFamily="2" charset="-122"/>
                          </a:rPr>
                          <m:t>𝜋</m:t>
                        </m:r>
                      </m:e>
                      <m:sub>
                        <m:r>
                          <a:rPr lang="en-US" altLang="zh-CN" sz="2400" i="1" dirty="0">
                            <a:latin typeface="Cambria Math" panose="02040503050406030204" pitchFamily="18" charset="0"/>
                            <a:ea typeface="宋体" panose="02010600030101010101" pitchFamily="2" charset="-122"/>
                          </a:rPr>
                          <m:t>𝑠</m:t>
                        </m:r>
                        <m:d>
                          <m:dPr>
                            <m:begChr m:val="["/>
                            <m:endChr m:val="]"/>
                            <m:ctrlPr>
                              <a:rPr lang="en-US" altLang="zh-CN" sz="2400" i="1" dirty="0">
                                <a:latin typeface="Cambria Math" panose="02040503050406030204" pitchFamily="18" charset="0"/>
                                <a:ea typeface="宋体" panose="02010600030101010101" pitchFamily="2" charset="-122"/>
                              </a:rPr>
                            </m:ctrlPr>
                          </m:dPr>
                          <m:e>
                            <m:r>
                              <a:rPr lang="en-US" altLang="zh-CN" sz="2400" i="1" dirty="0">
                                <a:latin typeface="Cambria Math" panose="02040503050406030204" pitchFamily="18" charset="0"/>
                                <a:ea typeface="宋体" panose="02010600030101010101" pitchFamily="2" charset="-122"/>
                              </a:rPr>
                              <m:t>𝑖</m:t>
                            </m:r>
                          </m:e>
                        </m:d>
                      </m:sub>
                    </m:sSub>
                    <m:r>
                      <a:rPr lang="en-US" altLang="zh-CN" sz="2400" i="1" dirty="0">
                        <a:latin typeface="Cambria Math" panose="02040503050406030204" pitchFamily="18" charset="0"/>
                        <a:ea typeface="宋体" panose="02010600030101010101" pitchFamily="2" charset="-122"/>
                      </a:rPr>
                      <m:t>)</m:t>
                    </m:r>
                  </m:oMath>
                </a14:m>
                <a:r>
                  <a:rPr lang="zh-CN" altLang="en-US" sz="2400" dirty="0">
                    <a:latin typeface="宋体" panose="02010600030101010101" pitchFamily="2" charset="-122"/>
                    <a:ea typeface="宋体" panose="02010600030101010101" pitchFamily="2" charset="-122"/>
                  </a:rPr>
                  <a:t>：验证算法将</a:t>
                </a:r>
                <a14:m>
                  <m:oMath xmlns:m="http://schemas.openxmlformats.org/officeDocument/2006/math">
                    <m:r>
                      <a:rPr lang="en-US" altLang="zh-CN" sz="2400" i="1" dirty="0">
                        <a:latin typeface="Cambria Math" panose="02040503050406030204" pitchFamily="18" charset="0"/>
                        <a:ea typeface="宋体" panose="02010600030101010101" pitchFamily="2" charset="-122"/>
                      </a:rPr>
                      <m:t>𝑃𝐾</m:t>
                    </m:r>
                  </m:oMath>
                </a14:m>
                <a:r>
                  <a:rPr lang="zh-CN" altLang="en-US" sz="2400" dirty="0">
                    <a:latin typeface="宋体" panose="02010600030101010101" pitchFamily="2" charset="-122"/>
                    <a:ea typeface="宋体" panose="02010600030101010101" pitchFamily="2" charset="-122"/>
                  </a:rPr>
                  <a:t>解析为</a:t>
                </a:r>
                <a14:m>
                  <m:oMath xmlns:m="http://schemas.openxmlformats.org/officeDocument/2006/math">
                    <m:r>
                      <a:rPr lang="en-US" altLang="zh-CN" sz="2400" i="1" dirty="0">
                        <a:latin typeface="Cambria Math" panose="02040503050406030204" pitchFamily="18" charset="0"/>
                        <a:ea typeface="宋体" panose="02010600030101010101" pitchFamily="2" charset="-122"/>
                      </a:rPr>
                      <m:t>𝑣𝑝</m:t>
                    </m:r>
                  </m:oMath>
                </a14:m>
                <a:r>
                  <a:rPr lang="zh-CN" altLang="en-US" sz="2400" dirty="0">
                    <a:latin typeface="宋体" panose="02010600030101010101" pitchFamily="2" charset="-122"/>
                    <a:ea typeface="宋体" panose="02010600030101010101" pitchFamily="2" charset="-122"/>
                  </a:rPr>
                  <a:t>，将</a:t>
                </a:r>
                <a14:m>
                  <m:oMath xmlns:m="http://schemas.openxmlformats.org/officeDocument/2006/math">
                    <m:sSub>
                      <m:sSubPr>
                        <m:ctrlPr>
                          <a:rPr lang="en-US" altLang="zh-CN" sz="2400" i="1" dirty="0">
                            <a:latin typeface="Cambria Math" panose="02040503050406030204" pitchFamily="18" charset="0"/>
                            <a:ea typeface="宋体" panose="02010600030101010101" pitchFamily="2" charset="-122"/>
                          </a:rPr>
                        </m:ctrlPr>
                      </m:sSubPr>
                      <m:e>
                        <m:r>
                          <a:rPr lang="en-US" altLang="zh-CN" sz="2400" i="1" dirty="0">
                            <a:latin typeface="Cambria Math" panose="02040503050406030204" pitchFamily="18" charset="0"/>
                            <a:ea typeface="宋体" panose="02010600030101010101" pitchFamily="2" charset="-122"/>
                          </a:rPr>
                          <m:t>𝜋</m:t>
                        </m:r>
                      </m:e>
                      <m:sub>
                        <m:r>
                          <a:rPr lang="en-US" altLang="zh-CN" sz="2400" i="1" dirty="0">
                            <a:latin typeface="Cambria Math" panose="02040503050406030204" pitchFamily="18" charset="0"/>
                            <a:ea typeface="宋体" panose="02010600030101010101" pitchFamily="2" charset="-122"/>
                          </a:rPr>
                          <m:t>𝑠</m:t>
                        </m:r>
                        <m:d>
                          <m:dPr>
                            <m:begChr m:val="["/>
                            <m:endChr m:val="]"/>
                            <m:ctrlPr>
                              <a:rPr lang="en-US" altLang="zh-CN" sz="2400" i="1" dirty="0">
                                <a:latin typeface="Cambria Math" panose="02040503050406030204" pitchFamily="18" charset="0"/>
                                <a:ea typeface="宋体" panose="02010600030101010101" pitchFamily="2" charset="-122"/>
                              </a:rPr>
                            </m:ctrlPr>
                          </m:dPr>
                          <m:e>
                            <m:r>
                              <a:rPr lang="en-US" altLang="zh-CN" sz="2400" i="1" dirty="0">
                                <a:latin typeface="Cambria Math" panose="02040503050406030204" pitchFamily="18" charset="0"/>
                                <a:ea typeface="宋体" panose="02010600030101010101" pitchFamily="2" charset="-122"/>
                              </a:rPr>
                              <m:t>𝑖</m:t>
                            </m:r>
                          </m:e>
                        </m:d>
                      </m:sub>
                    </m:sSub>
                  </m:oMath>
                </a14:m>
                <a:r>
                  <a:rPr lang="zh-CN" altLang="en-US" sz="2400" dirty="0">
                    <a:latin typeface="宋体" panose="02010600030101010101" pitchFamily="2" charset="-122"/>
                    <a:ea typeface="宋体" panose="02010600030101010101" pitchFamily="2" charset="-122"/>
                  </a:rPr>
                  <a:t>解析为</a:t>
                </a:r>
                <a14:m>
                  <m:oMath xmlns:m="http://schemas.openxmlformats.org/officeDocument/2006/math">
                    <m:sSub>
                      <m:sSubPr>
                        <m:ctrlPr>
                          <a:rPr lang="en-US" altLang="zh-CN" sz="2400" i="1" dirty="0">
                            <a:latin typeface="Cambria Math" panose="02040503050406030204" pitchFamily="18" charset="0"/>
                            <a:ea typeface="宋体" panose="02010600030101010101" pitchFamily="2" charset="-122"/>
                          </a:rPr>
                        </m:ctrlPr>
                      </m:sSubPr>
                      <m:e>
                        <m:r>
                          <a:rPr lang="en-US" altLang="zh-CN" sz="2400" i="1" dirty="0">
                            <a:latin typeface="Cambria Math" panose="02040503050406030204" pitchFamily="18" charset="0"/>
                            <a:ea typeface="宋体" panose="02010600030101010101" pitchFamily="2" charset="-122"/>
                          </a:rPr>
                          <m:t>𝑎𝑢𝑡h</m:t>
                        </m:r>
                      </m:e>
                      <m:sub>
                        <m:r>
                          <a:rPr lang="en-US" altLang="zh-CN" sz="2400" i="1" dirty="0">
                            <a:latin typeface="Cambria Math" panose="02040503050406030204" pitchFamily="18" charset="0"/>
                            <a:ea typeface="宋体" panose="02010600030101010101" pitchFamily="2" charset="-122"/>
                          </a:rPr>
                          <m:t>𝑠</m:t>
                        </m:r>
                        <m:r>
                          <a:rPr lang="en-US" altLang="zh-CN" sz="2400" i="1"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𝑖</m:t>
                        </m:r>
                        <m:r>
                          <a:rPr lang="en-US" altLang="zh-CN" sz="2400" i="1" dirty="0">
                            <a:latin typeface="Cambria Math" panose="02040503050406030204" pitchFamily="18" charset="0"/>
                            <a:ea typeface="宋体" panose="02010600030101010101" pitchFamily="2" charset="-122"/>
                          </a:rPr>
                          <m:t>]</m:t>
                        </m:r>
                      </m:sub>
                    </m:sSub>
                  </m:oMath>
                </a14:m>
                <a:r>
                  <a:rPr lang="zh-CN" altLang="en-US" sz="2400" dirty="0">
                    <a:latin typeface="宋体" panose="02010600030101010101" pitchFamily="2" charset="-122"/>
                    <a:ea typeface="宋体" panose="02010600030101010101" pitchFamily="2" charset="-122"/>
                  </a:rPr>
                  <a:t>，如果算法</a:t>
                </a:r>
                <a14:m>
                  <m:oMath xmlns:m="http://schemas.openxmlformats.org/officeDocument/2006/math">
                    <m:r>
                      <a:rPr lang="en-US" altLang="zh-CN" sz="2400" i="1">
                        <a:latin typeface="Cambria Math" panose="02040503050406030204" pitchFamily="18" charset="0"/>
                        <a:ea typeface="宋体" panose="02010600030101010101" pitchFamily="2" charset="-122"/>
                      </a:rPr>
                      <m:t>𝑐𝑎𝑡𝑉𝑟𝑓𝑦</m:t>
                    </m:r>
                    <m:r>
                      <a:rPr lang="en-US" altLang="zh-CN" sz="2400" i="1"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𝑣𝑝</m:t>
                    </m:r>
                    <m:r>
                      <a:rPr lang="en-US" altLang="zh-CN" sz="2400" i="1"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𝑖</m:t>
                    </m:r>
                    <m:r>
                      <a:rPr lang="en-US" altLang="zh-CN" sz="2400" i="1"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𝑠</m:t>
                    </m:r>
                    <m:r>
                      <a:rPr lang="en-US" altLang="zh-CN" sz="2400" i="1" dirty="0">
                        <a:latin typeface="Cambria Math" panose="02040503050406030204" pitchFamily="18" charset="0"/>
                        <a:ea typeface="宋体" panose="02010600030101010101" pitchFamily="2" charset="-122"/>
                      </a:rPr>
                      <m:t>,</m:t>
                    </m:r>
                    <m:sSub>
                      <m:sSubPr>
                        <m:ctrlPr>
                          <a:rPr lang="en-US" altLang="zh-CN" sz="2400" i="1" dirty="0">
                            <a:latin typeface="Cambria Math" panose="02040503050406030204" pitchFamily="18" charset="0"/>
                            <a:ea typeface="宋体" panose="02010600030101010101" pitchFamily="2" charset="-122"/>
                          </a:rPr>
                        </m:ctrlPr>
                      </m:sSubPr>
                      <m:e>
                        <m:r>
                          <a:rPr lang="en-US" altLang="zh-CN" sz="2400" i="1" dirty="0">
                            <a:latin typeface="Cambria Math" panose="02040503050406030204" pitchFamily="18" charset="0"/>
                            <a:ea typeface="宋体" panose="02010600030101010101" pitchFamily="2" charset="-122"/>
                          </a:rPr>
                          <m:t>𝑎𝑢𝑡h</m:t>
                        </m:r>
                      </m:e>
                      <m:sub>
                        <m:r>
                          <a:rPr lang="en-US" altLang="zh-CN" sz="2400" i="1" dirty="0">
                            <a:latin typeface="Cambria Math" panose="02040503050406030204" pitchFamily="18" charset="0"/>
                            <a:ea typeface="宋体" panose="02010600030101010101" pitchFamily="2" charset="-122"/>
                          </a:rPr>
                          <m:t>𝑠</m:t>
                        </m:r>
                        <m:r>
                          <a:rPr lang="en-US" altLang="zh-CN" sz="2400" i="1"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𝑖</m:t>
                        </m:r>
                        <m:r>
                          <a:rPr lang="en-US" altLang="zh-CN" sz="2400" i="1" dirty="0">
                            <a:latin typeface="Cambria Math" panose="02040503050406030204" pitchFamily="18" charset="0"/>
                            <a:ea typeface="宋体" panose="02010600030101010101" pitchFamily="2" charset="-122"/>
                          </a:rPr>
                          <m:t>]</m:t>
                        </m:r>
                      </m:sub>
                    </m:sSub>
                    <m:r>
                      <a:rPr lang="en-US" altLang="zh-CN" sz="2400" i="1" dirty="0">
                        <a:latin typeface="Cambria Math" panose="02040503050406030204" pitchFamily="18" charset="0"/>
                        <a:ea typeface="宋体" panose="02010600030101010101" pitchFamily="2" charset="-122"/>
                      </a:rPr>
                      <m:t>)</m:t>
                    </m:r>
                  </m:oMath>
                </a14:m>
                <a:r>
                  <a:rPr lang="zh-CN" altLang="en-US" sz="2400" dirty="0">
                    <a:latin typeface="宋体" panose="02010600030101010101" pitchFamily="2" charset="-122"/>
                    <a:ea typeface="宋体" panose="02010600030101010101" pitchFamily="2" charset="-122"/>
                  </a:rPr>
                  <a:t>输出</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，则返回</a:t>
                </a:r>
                <a14:m>
                  <m:oMath xmlns:m="http://schemas.openxmlformats.org/officeDocument/2006/math">
                    <m:r>
                      <a:rPr lang="en-US" altLang="zh-CN" sz="2400" i="1" dirty="0">
                        <a:latin typeface="Cambria Math" panose="02040503050406030204" pitchFamily="18" charset="0"/>
                        <a:ea typeface="宋体" panose="02010600030101010101" pitchFamily="2" charset="-122"/>
                      </a:rPr>
                      <m:t>𝑠</m:t>
                    </m:r>
                  </m:oMath>
                </a14:m>
                <a:r>
                  <a:rPr lang="zh-CN" altLang="en-US" sz="2400" dirty="0">
                    <a:latin typeface="宋体" panose="02010600030101010101" pitchFamily="2" charset="-122"/>
                    <a:ea typeface="宋体" panose="02010600030101010101" pitchFamily="2" charset="-122"/>
                  </a:rPr>
                  <a:t>。否则，输出⊥</a:t>
                </a:r>
                <a:r>
                  <a:rPr lang="zh-CN" altLang="en-US" sz="2400" dirty="0" smtClean="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nSpc>
                    <a:spcPct val="90000"/>
                  </a:lnSpc>
                  <a:spcBef>
                    <a:spcPts val="1000"/>
                  </a:spcBef>
                </a:pPr>
                <a:endParaRPr lang="zh-CN" altLang="en-US" sz="2400" dirty="0">
                  <a:latin typeface="宋体" panose="02010600030101010101" pitchFamily="2" charset="-122"/>
                  <a:ea typeface="宋体" panose="02010600030101010101" pitchFamily="2" charset="-122"/>
                </a:endParaRPr>
              </a:p>
            </p:txBody>
          </p:sp>
        </mc:Choice>
        <mc:Fallback>
          <p:sp>
            <p:nvSpPr>
              <p:cNvPr id="2" name="矩形 1"/>
              <p:cNvSpPr>
                <a:spLocks noRot="1" noChangeAspect="1" noMove="1" noResize="1" noEditPoints="1" noAdjustHandles="1" noChangeArrowheads="1" noChangeShapeType="1" noTextEdit="1"/>
              </p:cNvSpPr>
              <p:nvPr/>
            </p:nvSpPr>
            <p:spPr>
              <a:xfrm>
                <a:off x="1094649" y="1292906"/>
                <a:ext cx="10361476" cy="2141355"/>
              </a:xfrm>
              <a:prstGeom prst="rect">
                <a:avLst/>
              </a:prstGeom>
              <a:blipFill rotWithShape="1">
                <a:blip r:embed="rId1"/>
                <a:stretch>
                  <a:fillRect l="-824" t="-4558"/>
                </a:stretch>
              </a:blipFill>
            </p:spPr>
            <p:txBody>
              <a:bodyPr/>
              <a:lstStyle/>
              <a:p>
                <a:r>
                  <a:rPr lang="zh-CN" altLang="en-US">
                    <a:noFill/>
                  </a:rPr>
                  <a:t> </a:t>
                </a:r>
                <a:endParaRPr lang="zh-CN" altLang="en-US">
                  <a:noFill/>
                </a:endParaRPr>
              </a:p>
            </p:txBody>
          </p:sp>
        </mc:Fallback>
      </mc:AlternateContent>
      <p:grpSp>
        <p:nvGrpSpPr>
          <p:cNvPr id="3" name="组合 2"/>
          <p:cNvGrpSpPr/>
          <p:nvPr/>
        </p:nvGrpSpPr>
        <p:grpSpPr>
          <a:xfrm>
            <a:off x="220345" y="156210"/>
            <a:ext cx="3607435" cy="873760"/>
            <a:chOff x="820" y="783"/>
            <a:chExt cx="5681" cy="1376"/>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8" name="文本框 7"/>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1186089" y="1030288"/>
            <a:ext cx="10426791" cy="0"/>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8830491" y="507068"/>
            <a:ext cx="3095897" cy="523220"/>
          </a:xfrm>
          <a:prstGeom prst="rect">
            <a:avLst/>
          </a:prstGeom>
          <a:noFill/>
        </p:spPr>
        <p:txBody>
          <a:bodyPr wrap="square" rtlCol="0">
            <a:spAutoFit/>
          </a:bodyPr>
          <a:lstStyle/>
          <a:p>
            <a:r>
              <a:rPr lang="zh-CN" altLang="en-US" sz="2800" b="1" dirty="0">
                <a:latin typeface="新宋体" panose="02010609030101010101" pitchFamily="49" charset="-122"/>
                <a:ea typeface="新宋体" panose="02010609030101010101" pitchFamily="49" charset="-122"/>
              </a:rPr>
              <a:t>基于</a:t>
            </a:r>
            <a:r>
              <a:rPr lang="en-US" altLang="zh-CN" sz="2800" b="1" dirty="0">
                <a:latin typeface="新宋体" panose="02010609030101010101" pitchFamily="49" charset="-122"/>
                <a:ea typeface="新宋体" panose="02010609030101010101" pitchFamily="49" charset="-122"/>
              </a:rPr>
              <a:t>CAT</a:t>
            </a:r>
            <a:r>
              <a:rPr lang="zh-CN" altLang="en-US" sz="2800" b="1" dirty="0">
                <a:latin typeface="新宋体" panose="02010609030101010101" pitchFamily="49" charset="-122"/>
                <a:ea typeface="新宋体" panose="02010609030101010101" pitchFamily="49" charset="-122"/>
              </a:rPr>
              <a:t>的</a:t>
            </a:r>
            <a:r>
              <a:rPr lang="en-US" altLang="zh-CN" sz="2800" b="1" dirty="0">
                <a:latin typeface="新宋体" panose="02010609030101010101" pitchFamily="49" charset="-122"/>
                <a:ea typeface="新宋体" panose="02010609030101010101" pitchFamily="49" charset="-122"/>
              </a:rPr>
              <a:t>VDS</a:t>
            </a:r>
            <a:r>
              <a:rPr lang="zh-CN" altLang="en-US" sz="2800" b="1" dirty="0">
                <a:latin typeface="新宋体" panose="02010609030101010101" pitchFamily="49" charset="-122"/>
                <a:ea typeface="新宋体" panose="02010609030101010101" pitchFamily="49" charset="-122"/>
              </a:rPr>
              <a:t>协议</a:t>
            </a:r>
            <a:endParaRPr lang="zh-CN" altLang="en-US" sz="2800" b="1" dirty="0">
              <a:latin typeface="新宋体" panose="02010609030101010101" pitchFamily="49" charset="-122"/>
              <a:ea typeface="新宋体" panose="02010609030101010101" pitchFamily="49" charset="-122"/>
            </a:endParaRPr>
          </a:p>
        </p:txBody>
      </p:sp>
      <mc:AlternateContent xmlns:mc="http://schemas.openxmlformats.org/markup-compatibility/2006">
        <mc:Choice xmlns:a14="http://schemas.microsoft.com/office/drawing/2010/main" Requires="a14">
          <p:sp>
            <p:nvSpPr>
              <p:cNvPr id="2" name="矩形 1"/>
              <p:cNvSpPr/>
              <p:nvPr/>
            </p:nvSpPr>
            <p:spPr>
              <a:xfrm>
                <a:off x="1094649" y="1292906"/>
                <a:ext cx="10361476" cy="5055615"/>
              </a:xfrm>
              <a:prstGeom prst="rect">
                <a:avLst/>
              </a:prstGeom>
            </p:spPr>
            <p:txBody>
              <a:bodyPr wrap="square">
                <a:spAutoFit/>
              </a:bodyPr>
              <a:lstStyle/>
              <a:p>
                <a:pPr marL="342900" indent="-342900">
                  <a:lnSpc>
                    <a:spcPct val="90000"/>
                  </a:lnSpc>
                  <a:spcBef>
                    <a:spcPts val="1000"/>
                  </a:spcBef>
                  <a:buFont typeface="Arial" panose="020B0604020202020204" pitchFamily="34" charset="0"/>
                  <a:buChar char="•"/>
                </a:pP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𝑈𝑝𝑑𝑎𝑡𝑒</m:t>
                    </m:r>
                    <m:r>
                      <a:rPr lang="en-US" altLang="zh-CN" sz="2400" i="1" dirty="0" smtClean="0">
                        <a:latin typeface="Cambria Math" panose="02040503050406030204" pitchFamily="18" charset="0"/>
                        <a:ea typeface="宋体" panose="02010600030101010101" pitchFamily="2" charset="-122"/>
                      </a:rPr>
                      <m:t> (</m:t>
                    </m:r>
                    <m:r>
                      <a:rPr lang="en-US" altLang="zh-CN" sz="2400" i="1" dirty="0">
                        <a:latin typeface="Cambria Math" panose="02040503050406030204" pitchFamily="18" charset="0"/>
                        <a:ea typeface="宋体" panose="02010600030101010101" pitchFamily="2" charset="-122"/>
                      </a:rPr>
                      <m:t>𝑃𝐾</m:t>
                    </m:r>
                    <m:r>
                      <a:rPr lang="en-US" altLang="zh-CN" sz="2400" b="0" i="1" dirty="0" smtClean="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𝐷𝐵</m:t>
                    </m:r>
                    <m:r>
                      <a:rPr lang="en-US" altLang="zh-CN" sz="2400" b="0" i="1" dirty="0" smtClean="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𝑆𝐾</m:t>
                    </m:r>
                    <m:r>
                      <a:rPr lang="en-US" altLang="zh-CN" sz="2400" b="0" i="1" dirty="0" smtClean="0">
                        <a:latin typeface="Cambria Math" panose="02040503050406030204" pitchFamily="18" charset="0"/>
                        <a:ea typeface="宋体" panose="02010600030101010101" pitchFamily="2" charset="-122"/>
                      </a:rPr>
                      <m:t>,</m:t>
                    </m:r>
                    <m:r>
                      <a:rPr lang="en-US" altLang="zh-CN" sz="2400" b="0" i="1" dirty="0" smtClean="0">
                        <a:latin typeface="Cambria Math" panose="02040503050406030204" pitchFamily="18" charset="0"/>
                        <a:ea typeface="宋体" panose="02010600030101010101" pitchFamily="2" charset="-122"/>
                      </a:rPr>
                      <m:t>𝑖</m:t>
                    </m:r>
                    <m:r>
                      <a:rPr lang="en-US" altLang="zh-CN" sz="2400" b="0" i="1" dirty="0" smtClean="0">
                        <a:latin typeface="Cambria Math" panose="02040503050406030204" pitchFamily="18" charset="0"/>
                        <a:ea typeface="宋体" panose="02010600030101010101" pitchFamily="2" charset="-122"/>
                      </a:rPr>
                      <m:t>,</m:t>
                    </m:r>
                    <m:sSup>
                      <m:sSupPr>
                        <m:ctrlPr>
                          <a:rPr lang="en-US" altLang="zh-CN" sz="2400" b="0" i="1" dirty="0" smtClean="0">
                            <a:latin typeface="Cambria Math" panose="02040503050406030204" pitchFamily="18" charset="0"/>
                            <a:ea typeface="宋体" panose="02010600030101010101" pitchFamily="2" charset="-122"/>
                          </a:rPr>
                        </m:ctrlPr>
                      </m:sSupPr>
                      <m:e>
                        <m:r>
                          <a:rPr lang="en-US" altLang="zh-CN" sz="2400" i="1" dirty="0">
                            <a:latin typeface="Cambria Math" panose="02040503050406030204" pitchFamily="18" charset="0"/>
                            <a:ea typeface="宋体" panose="02010600030101010101" pitchFamily="2" charset="-122"/>
                          </a:rPr>
                          <m:t>𝑠</m:t>
                        </m:r>
                      </m:e>
                      <m:sup>
                        <m:r>
                          <a:rPr lang="en-US" altLang="zh-CN" sz="2400" b="0" i="1" dirty="0" smtClean="0">
                            <a:latin typeface="Cambria Math" panose="02040503050406030204" pitchFamily="18" charset="0"/>
                            <a:ea typeface="宋体" panose="02010600030101010101" pitchFamily="2" charset="-122"/>
                          </a:rPr>
                          <m:t>′</m:t>
                        </m:r>
                      </m:sup>
                    </m:sSup>
                    <m:r>
                      <a:rPr lang="en-US" altLang="zh-CN" sz="2400" b="0" i="1" dirty="0" smtClean="0">
                        <a:latin typeface="Cambria Math" panose="02040503050406030204" pitchFamily="18" charset="0"/>
                        <a:ea typeface="宋体" panose="02010600030101010101" pitchFamily="2" charset="-122"/>
                      </a:rPr>
                      <m:t>)</m:t>
                    </m:r>
                  </m:oMath>
                </a14:m>
                <a:r>
                  <a:rPr lang="zh-CN" altLang="en-US" sz="2400" dirty="0" smtClean="0">
                    <a:latin typeface="宋体" panose="02010600030101010101" pitchFamily="2" charset="-122"/>
                    <a:ea typeface="宋体" panose="02010600030101010101" pitchFamily="2" charset="-122"/>
                  </a:rPr>
                  <a:t>：将</a:t>
                </a:r>
                <a:r>
                  <a:rPr lang="en-US" altLang="zh-CN" sz="2400" dirty="0">
                    <a:latin typeface="宋体" panose="02010600030101010101" pitchFamily="2" charset="-122"/>
                    <a:ea typeface="宋体" panose="02010600030101010101" pitchFamily="2" charset="-122"/>
                  </a:rPr>
                  <a:t>DB</a:t>
                </a:r>
                <a:r>
                  <a:rPr lang="zh-CN" altLang="en-US" sz="2400" dirty="0">
                    <a:latin typeface="宋体" panose="02010600030101010101" pitchFamily="2" charset="-122"/>
                    <a:ea typeface="宋体" panose="02010600030101010101" pitchFamily="2" charset="-122"/>
                  </a:rPr>
                  <a:t>中的第</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𝑖</m:t>
                    </m:r>
                  </m:oMath>
                </a14:m>
                <a:r>
                  <a:rPr lang="zh-CN" altLang="en-US" sz="2400" dirty="0">
                    <a:latin typeface="宋体" panose="02010600030101010101" pitchFamily="2" charset="-122"/>
                    <a:ea typeface="宋体" panose="02010600030101010101" pitchFamily="2" charset="-122"/>
                  </a:rPr>
                  <a:t>元素更新为</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𝑠</m:t>
                    </m:r>
                    <m:r>
                      <a:rPr lang="en-US" altLang="zh-CN" sz="2400" b="0" i="1" dirty="0" smtClean="0">
                        <a:latin typeface="Cambria Math" panose="02040503050406030204" pitchFamily="18" charset="0"/>
                        <a:ea typeface="宋体" panose="02010600030101010101" pitchFamily="2" charset="-122"/>
                      </a:rPr>
                      <m:t>′</m:t>
                    </m:r>
                  </m:oMath>
                </a14:m>
                <a:r>
                  <a:rPr lang="zh-CN" altLang="en-US" sz="2400" dirty="0">
                    <a:latin typeface="宋体" panose="02010600030101010101" pitchFamily="2" charset="-122"/>
                    <a:ea typeface="宋体" panose="02010600030101010101" pitchFamily="2" charset="-122"/>
                  </a:rPr>
                  <a:t>，客户端将</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𝑆𝐾</m:t>
                    </m:r>
                  </m:oMath>
                </a14:m>
                <a:r>
                  <a:rPr lang="zh-CN" altLang="en-US" sz="2400" dirty="0">
                    <a:latin typeface="宋体" panose="02010600030101010101" pitchFamily="2" charset="-122"/>
                    <a:ea typeface="宋体" panose="02010600030101010101" pitchFamily="2" charset="-122"/>
                  </a:rPr>
                  <a:t>解析</a:t>
                </a:r>
                <a:r>
                  <a:rPr lang="zh-CN" altLang="en-US" sz="2400" dirty="0" smtClean="0">
                    <a:latin typeface="宋体" panose="02010600030101010101" pitchFamily="2" charset="-122"/>
                    <a:ea typeface="宋体" panose="02010600030101010101" pitchFamily="2" charset="-122"/>
                  </a:rPr>
                  <a:t>为</a:t>
                </a:r>
                <a:r>
                  <a:rPr lang="en-US" altLang="zh-CN" sz="2400" dirty="0" smtClean="0">
                    <a:latin typeface="宋体" panose="02010600030101010101" pitchFamily="2" charset="-122"/>
                    <a:ea typeface="宋体" panose="02010600030101010101" pitchFamily="2" charset="-122"/>
                  </a:rPr>
                  <a:t>CAT</a:t>
                </a:r>
                <a:r>
                  <a:rPr lang="zh-CN" altLang="en-US" sz="2400" dirty="0" smtClean="0">
                    <a:latin typeface="宋体" panose="02010600030101010101" pitchFamily="2" charset="-122"/>
                    <a:ea typeface="宋体" panose="02010600030101010101" pitchFamily="2" charset="-122"/>
                  </a:rPr>
                  <a:t>中的陷阱</a:t>
                </a:r>
                <a:r>
                  <a:rPr lang="zh-CN" altLang="en-US" sz="2400" i="0" dirty="0" smtClean="0">
                    <a:latin typeface="+mj-lt"/>
                    <a:ea typeface="宋体" panose="02010600030101010101" pitchFamily="2" charset="-122"/>
                  </a:rPr>
                  <a:t>门</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𝑠𝑝</m:t>
                    </m:r>
                  </m:oMath>
                </a14:m>
                <a:r>
                  <a:rPr lang="zh-CN" altLang="en-US" sz="2400" dirty="0" smtClean="0">
                    <a:latin typeface="宋体" panose="02010600030101010101" pitchFamily="2" charset="-122"/>
                    <a:ea typeface="宋体" panose="02010600030101010101" pitchFamily="2" charset="-122"/>
                  </a:rPr>
                  <a:t>、</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𝑠𝑡</m:t>
                    </m:r>
                  </m:oMath>
                </a14:m>
                <a:r>
                  <a:rPr lang="zh-CN" altLang="en-US" sz="2400" dirty="0">
                    <a:latin typeface="宋体" panose="02010600030101010101" pitchFamily="2" charset="-122"/>
                    <a:ea typeface="宋体" panose="02010600030101010101" pitchFamily="2" charset="-122"/>
                  </a:rPr>
                  <a:t>以及通过变色龙哈希函数计算的“未使用”的节点对</a:t>
                </a:r>
                <a14:m>
                  <m:oMath xmlns:m="http://schemas.openxmlformats.org/officeDocument/2006/math">
                    <m:r>
                      <a:rPr lang="en-US" altLang="zh-CN" sz="2400" i="1" dirty="0">
                        <a:latin typeface="Cambria Math" panose="02040503050406030204" pitchFamily="18" charset="0"/>
                        <a:ea typeface="宋体" panose="02010600030101010101" pitchFamily="2" charset="-122"/>
                      </a:rPr>
                      <m:t>(</m:t>
                    </m:r>
                    <m:sSub>
                      <m:sSubPr>
                        <m:ctrlPr>
                          <a:rPr lang="en-US" altLang="zh-CN" sz="2400" i="1" dirty="0" smtClean="0">
                            <a:latin typeface="Cambria Math" panose="02040503050406030204" pitchFamily="18" charset="0"/>
                            <a:ea typeface="宋体" panose="02010600030101010101" pitchFamily="2" charset="-122"/>
                          </a:rPr>
                        </m:ctrlPr>
                      </m:sSubPr>
                      <m:e>
                        <m:r>
                          <a:rPr lang="en-US" altLang="zh-CN" sz="2400" i="1" dirty="0">
                            <a:latin typeface="Cambria Math" panose="02040503050406030204" pitchFamily="18" charset="0"/>
                            <a:ea typeface="宋体" panose="02010600030101010101" pitchFamily="2" charset="-122"/>
                          </a:rPr>
                          <m:t>𝑥</m:t>
                        </m:r>
                      </m:e>
                      <m:sub>
                        <m:r>
                          <a:rPr lang="en-US" altLang="zh-CN" sz="2400" i="1" dirty="0">
                            <a:latin typeface="Cambria Math" panose="02040503050406030204" pitchFamily="18" charset="0"/>
                            <a:ea typeface="宋体" panose="02010600030101010101" pitchFamily="2" charset="-122"/>
                          </a:rPr>
                          <m:t>𝑖</m:t>
                        </m:r>
                        <m:r>
                          <a:rPr lang="en-US" altLang="zh-CN" sz="2400" b="0" i="1" dirty="0" smtClean="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𝑗</m:t>
                        </m:r>
                      </m:sub>
                    </m:sSub>
                    <m:r>
                      <a:rPr lang="en-US" altLang="zh-CN" sz="2400" b="0" i="1" dirty="0" smtClean="0">
                        <a:latin typeface="Cambria Math" panose="02040503050406030204" pitchFamily="18" charset="0"/>
                        <a:ea typeface="宋体" panose="02010600030101010101" pitchFamily="2" charset="-122"/>
                      </a:rPr>
                      <m:t>,</m:t>
                    </m:r>
                    <m:sSub>
                      <m:sSubPr>
                        <m:ctrlPr>
                          <a:rPr lang="en-US" altLang="zh-CN" sz="2400" b="0" i="1" dirty="0" smtClean="0">
                            <a:latin typeface="Cambria Math" panose="02040503050406030204" pitchFamily="18" charset="0"/>
                            <a:ea typeface="宋体" panose="02010600030101010101" pitchFamily="2" charset="-122"/>
                          </a:rPr>
                        </m:ctrlPr>
                      </m:sSubPr>
                      <m:e>
                        <m:r>
                          <a:rPr lang="en-US" altLang="zh-CN" sz="2400" i="1" dirty="0">
                            <a:latin typeface="Cambria Math" panose="02040503050406030204" pitchFamily="18" charset="0"/>
                            <a:ea typeface="宋体" panose="02010600030101010101" pitchFamily="2" charset="-122"/>
                          </a:rPr>
                          <m:t>𝑟</m:t>
                        </m:r>
                      </m:e>
                      <m:sub>
                        <m:r>
                          <a:rPr lang="en-US" altLang="zh-CN" sz="2400" i="1" dirty="0">
                            <a:latin typeface="Cambria Math" panose="02040503050406030204" pitchFamily="18" charset="0"/>
                            <a:ea typeface="宋体" panose="02010600030101010101" pitchFamily="2" charset="-122"/>
                          </a:rPr>
                          <m:t>𝑖</m:t>
                        </m:r>
                        <m:r>
                          <a:rPr lang="en-US" altLang="zh-CN" sz="2400" b="0" i="1" dirty="0" smtClean="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𝑗</m:t>
                        </m:r>
                      </m:sub>
                    </m:sSub>
                    <m:r>
                      <a:rPr lang="en-US" altLang="zh-CN" sz="2400" b="0" i="1" dirty="0" smtClean="0">
                        <a:latin typeface="Cambria Math" panose="02040503050406030204" pitchFamily="18" charset="0"/>
                        <a:ea typeface="宋体" panose="02010600030101010101" pitchFamily="2" charset="-122"/>
                      </a:rPr>
                      <m:t>)</m:t>
                    </m:r>
                    <m:r>
                      <a:rPr lang="zh-CN" altLang="en-US" sz="2400" i="1" dirty="0">
                        <a:latin typeface="Cambria Math" panose="02040503050406030204" pitchFamily="18" charset="0"/>
                        <a:ea typeface="宋体" panose="02010600030101010101" pitchFamily="2" charset="-122"/>
                      </a:rPr>
                      <m:t>（</m:t>
                    </m:r>
                  </m:oMath>
                </a14:m>
                <a:r>
                  <a:rPr lang="zh-CN" altLang="en-US" sz="2400" dirty="0">
                    <a:latin typeface="宋体" panose="02010600030101010101" pitchFamily="2" charset="-122"/>
                    <a:ea typeface="宋体" panose="02010600030101010101" pitchFamily="2" charset="-122"/>
                  </a:rPr>
                  <a:t>“未使用”</a:t>
                </a:r>
                <a:r>
                  <a:rPr lang="zh-CN" altLang="en-US" sz="2400" dirty="0" smtClean="0">
                    <a:latin typeface="宋体" panose="02010600030101010101" pitchFamily="2" charset="-122"/>
                    <a:ea typeface="宋体" panose="02010600030101010101" pitchFamily="2" charset="-122"/>
                  </a:rPr>
                  <a:t>表示</a:t>
                </a:r>
                <a:r>
                  <a:rPr lang="zh-CN" altLang="en-US" sz="2400" dirty="0">
                    <a:latin typeface="宋体" panose="02010600030101010101" pitchFamily="2" charset="-122"/>
                    <a:ea typeface="宋体" panose="02010600030101010101" pitchFamily="2" charset="-122"/>
                  </a:rPr>
                  <a:t>陷阱</a:t>
                </a:r>
                <a:r>
                  <a:rPr lang="zh-CN" altLang="en-US" sz="2400" dirty="0" smtClean="0">
                    <a:latin typeface="宋体" panose="02010600030101010101" pitchFamily="2" charset="-122"/>
                    <a:ea typeface="宋体" panose="02010600030101010101" pitchFamily="2" charset="-122"/>
                  </a:rPr>
                  <a:t>门</a:t>
                </a:r>
                <a:r>
                  <a:rPr lang="zh-CN" altLang="en-US" sz="2400" dirty="0">
                    <a:latin typeface="宋体" panose="02010600030101010101" pitchFamily="2" charset="-122"/>
                    <a:ea typeface="宋体" panose="02010600030101010101" pitchFamily="2" charset="-122"/>
                  </a:rPr>
                  <a:t>未应用于这些节点）</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algn="just">
                  <a:lnSpc>
                    <a:spcPct val="90000"/>
                  </a:lnSpc>
                  <a:spcBef>
                    <a:spcPts val="1000"/>
                  </a:spcBef>
                </a:pPr>
                <a:r>
                  <a:rPr lang="zh-CN" altLang="en-US" sz="2400" dirty="0" smtClean="0">
                    <a:latin typeface="宋体" panose="02010600030101010101" pitchFamily="2" charset="-122"/>
                    <a:ea typeface="宋体" panose="02010600030101010101" pitchFamily="2" charset="-122"/>
                  </a:rPr>
                  <a:t>   （</a:t>
                </a:r>
                <a:r>
                  <a:rPr lang="en-US" altLang="zh-CN" sz="2400" dirty="0" smtClean="0">
                    <a:latin typeface="宋体" panose="02010600030101010101" pitchFamily="2" charset="-122"/>
                    <a:ea typeface="宋体" panose="02010600030101010101" pitchFamily="2" charset="-122"/>
                  </a:rPr>
                  <a:t>1</a:t>
                </a:r>
                <a:r>
                  <a:rPr lang="zh-CN" altLang="en-US" sz="2400" dirty="0" smtClean="0">
                    <a:latin typeface="宋体" panose="02010600030101010101" pitchFamily="2" charset="-122"/>
                    <a:ea typeface="宋体" panose="02010600030101010101" pitchFamily="2" charset="-122"/>
                  </a:rPr>
                  <a:t>）客户端将</a:t>
                </a:r>
                <a:r>
                  <a:rPr lang="zh-CN" altLang="en-US" sz="2400" dirty="0">
                    <a:latin typeface="宋体" panose="02010600030101010101" pitchFamily="2" charset="-122"/>
                    <a:ea typeface="宋体" panose="02010600030101010101" pitchFamily="2" charset="-122"/>
                  </a:rPr>
                  <a:t>索引</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𝑖</m:t>
                    </m:r>
                  </m:oMath>
                </a14:m>
                <a:r>
                  <a:rPr lang="zh-CN" altLang="en-US" sz="2400" dirty="0">
                    <a:latin typeface="宋体" panose="02010600030101010101" pitchFamily="2" charset="-122"/>
                    <a:ea typeface="宋体" panose="02010600030101010101" pitchFamily="2" charset="-122"/>
                  </a:rPr>
                  <a:t>发送到</a:t>
                </a:r>
                <a:r>
                  <a:rPr lang="en-US" altLang="zh-CN" sz="2400" dirty="0" smtClean="0">
                    <a:latin typeface="宋体" panose="02010600030101010101" pitchFamily="2" charset="-122"/>
                    <a:ea typeface="宋体" panose="02010600030101010101" pitchFamily="2" charset="-122"/>
                  </a:rPr>
                  <a:t>S</a:t>
                </a:r>
                <a:r>
                  <a:rPr lang="zh-CN" altLang="en-US" sz="2400" dirty="0" smtClean="0">
                    <a:latin typeface="宋体" panose="02010600030101010101" pitchFamily="2" charset="-122"/>
                    <a:ea typeface="宋体" panose="02010600030101010101" pitchFamily="2" charset="-122"/>
                  </a:rPr>
                  <a:t>。服务器</a:t>
                </a:r>
                <a:r>
                  <a:rPr lang="zh-CN" altLang="en-US" sz="2400" dirty="0">
                    <a:latin typeface="宋体" panose="02010600030101010101" pitchFamily="2" charset="-122"/>
                    <a:ea typeface="宋体" panose="02010600030101010101" pitchFamily="2" charset="-122"/>
                  </a:rPr>
                  <a:t>返回</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𝑠</m:t>
                    </m:r>
                    <m:r>
                      <a:rPr lang="en-US" altLang="zh-CN" sz="2400" i="1" dirty="0" smtClean="0">
                        <a:latin typeface="Cambria Math" panose="02040503050406030204" pitchFamily="18" charset="0"/>
                        <a:ea typeface="宋体" panose="02010600030101010101" pitchFamily="2" charset="-122"/>
                      </a:rPr>
                      <m:t>[</m:t>
                    </m:r>
                    <m:r>
                      <a:rPr lang="en-US" altLang="zh-CN" sz="2400" b="0" i="1" dirty="0" smtClean="0">
                        <a:latin typeface="Cambria Math" panose="02040503050406030204" pitchFamily="18" charset="0"/>
                        <a:ea typeface="宋体" panose="02010600030101010101" pitchFamily="2" charset="-122"/>
                      </a:rPr>
                      <m:t>𝑖</m:t>
                    </m:r>
                    <m:r>
                      <a:rPr lang="en-US" altLang="zh-CN" sz="2400" i="1" dirty="0">
                        <a:latin typeface="Cambria Math" panose="02040503050406030204" pitchFamily="18" charset="0"/>
                        <a:ea typeface="宋体" panose="02010600030101010101" pitchFamily="2" charset="-122"/>
                      </a:rPr>
                      <m:t>]</m:t>
                    </m:r>
                    <m:r>
                      <a:rPr lang="zh-CN" altLang="en-US" sz="2400" i="1" dirty="0">
                        <a:latin typeface="Cambria Math" panose="02040503050406030204" pitchFamily="18" charset="0"/>
                        <a:ea typeface="宋体" panose="02010600030101010101" pitchFamily="2" charset="-122"/>
                      </a:rPr>
                      <m:t>，</m:t>
                    </m:r>
                    <m:sSub>
                      <m:sSubPr>
                        <m:ctrlPr>
                          <a:rPr lang="en-US" altLang="zh-CN" sz="2400" i="1" dirty="0">
                            <a:latin typeface="Cambria Math" panose="02040503050406030204" pitchFamily="18" charset="0"/>
                            <a:ea typeface="宋体" panose="02010600030101010101" pitchFamily="2" charset="-122"/>
                          </a:rPr>
                        </m:ctrlPr>
                      </m:sSubPr>
                      <m:e>
                        <m:r>
                          <a:rPr lang="en-US" altLang="zh-CN" sz="2400" i="1" dirty="0">
                            <a:latin typeface="Cambria Math" panose="02040503050406030204" pitchFamily="18" charset="0"/>
                            <a:ea typeface="宋体" panose="02010600030101010101" pitchFamily="2" charset="-122"/>
                          </a:rPr>
                          <m:t>𝜋</m:t>
                        </m:r>
                      </m:e>
                      <m:sub>
                        <m:r>
                          <a:rPr lang="en-US" altLang="zh-CN" sz="2400" i="1" dirty="0">
                            <a:latin typeface="Cambria Math" panose="02040503050406030204" pitchFamily="18" charset="0"/>
                            <a:ea typeface="宋体" panose="02010600030101010101" pitchFamily="2" charset="-122"/>
                          </a:rPr>
                          <m:t>𝑠</m:t>
                        </m:r>
                        <m:d>
                          <m:dPr>
                            <m:begChr m:val="["/>
                            <m:endChr m:val="]"/>
                            <m:ctrlPr>
                              <a:rPr lang="en-US" altLang="zh-CN" sz="2400" i="1" dirty="0">
                                <a:latin typeface="Cambria Math" panose="02040503050406030204" pitchFamily="18" charset="0"/>
                                <a:ea typeface="宋体" panose="02010600030101010101" pitchFamily="2" charset="-122"/>
                              </a:rPr>
                            </m:ctrlPr>
                          </m:dPr>
                          <m:e>
                            <m:r>
                              <a:rPr lang="en-US" altLang="zh-CN" sz="2400" i="1" dirty="0">
                                <a:latin typeface="Cambria Math" panose="02040503050406030204" pitchFamily="18" charset="0"/>
                                <a:ea typeface="宋体" panose="02010600030101010101" pitchFamily="2" charset="-122"/>
                              </a:rPr>
                              <m:t>𝑖</m:t>
                            </m:r>
                          </m:e>
                        </m:d>
                      </m:sub>
                    </m:sSub>
                  </m:oMath>
                </a14:m>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algn="just">
                  <a:lnSpc>
                    <a:spcPct val="90000"/>
                  </a:lnSpc>
                  <a:spcBef>
                    <a:spcPts val="1000"/>
                  </a:spcBef>
                </a:pPr>
                <a:r>
                  <a:rPr lang="zh-CN" altLang="en-US" sz="2400" dirty="0" smtClean="0">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2</a:t>
                </a:r>
                <a:r>
                  <a:rPr lang="zh-CN" altLang="en-US" sz="2400" dirty="0" smtClean="0">
                    <a:latin typeface="宋体" panose="02010600030101010101" pitchFamily="2" charset="-122"/>
                    <a:ea typeface="宋体" panose="02010600030101010101" pitchFamily="2" charset="-122"/>
                  </a:rPr>
                  <a:t>）客户端运行</a:t>
                </a:r>
                <a14:m>
                  <m:oMath xmlns:m="http://schemas.openxmlformats.org/officeDocument/2006/math">
                    <m:r>
                      <a:rPr lang="en-US" altLang="zh-CN" sz="2400" i="1" dirty="0">
                        <a:latin typeface="Cambria Math" panose="02040503050406030204" pitchFamily="18" charset="0"/>
                        <a:ea typeface="宋体" panose="02010600030101010101" pitchFamily="2" charset="-122"/>
                      </a:rPr>
                      <m:t>𝑉𝑒𝑟𝑖𝑓𝑦</m:t>
                    </m:r>
                    <m:r>
                      <a:rPr lang="en-US" altLang="zh-CN" sz="2400" b="0" i="1" dirty="0" smtClean="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𝑃𝐾</m:t>
                    </m:r>
                    <m:r>
                      <a:rPr lang="en-US" altLang="zh-CN" sz="2400" b="0" i="1" dirty="0" smtClean="0">
                        <a:latin typeface="Cambria Math" panose="02040503050406030204" pitchFamily="18" charset="0"/>
                        <a:ea typeface="宋体" panose="02010600030101010101" pitchFamily="2" charset="-122"/>
                      </a:rPr>
                      <m:t>,</m:t>
                    </m:r>
                    <m:r>
                      <a:rPr lang="en-US" altLang="zh-CN" sz="2400" b="0" i="1" dirty="0" smtClean="0">
                        <a:latin typeface="Cambria Math" panose="02040503050406030204" pitchFamily="18" charset="0"/>
                        <a:ea typeface="宋体" panose="02010600030101010101" pitchFamily="2" charset="-122"/>
                      </a:rPr>
                      <m:t>𝑖</m:t>
                    </m:r>
                    <m:r>
                      <a:rPr lang="en-US" altLang="zh-CN" sz="2400" b="0" i="1" dirty="0" smtClean="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𝑠</m:t>
                    </m:r>
                    <m:d>
                      <m:dPr>
                        <m:begChr m:val="["/>
                        <m:endChr m:val="]"/>
                        <m:ctrlPr>
                          <a:rPr lang="en-US" altLang="zh-CN" sz="2400" i="1" dirty="0">
                            <a:latin typeface="Cambria Math" panose="02040503050406030204" pitchFamily="18" charset="0"/>
                            <a:ea typeface="宋体" panose="02010600030101010101" pitchFamily="2" charset="-122"/>
                          </a:rPr>
                        </m:ctrlPr>
                      </m:dPr>
                      <m:e>
                        <m:r>
                          <a:rPr lang="en-US" altLang="zh-CN" sz="2400" b="0" i="1" dirty="0" smtClean="0">
                            <a:latin typeface="Cambria Math" panose="02040503050406030204" pitchFamily="18" charset="0"/>
                            <a:ea typeface="宋体" panose="02010600030101010101" pitchFamily="2" charset="-122"/>
                          </a:rPr>
                          <m:t>𝑖</m:t>
                        </m:r>
                      </m:e>
                    </m:d>
                    <m:r>
                      <a:rPr lang="en-US" altLang="zh-CN" sz="2400" b="0" i="1" dirty="0" smtClean="0">
                        <a:latin typeface="Cambria Math" panose="02040503050406030204" pitchFamily="18" charset="0"/>
                        <a:ea typeface="宋体" panose="02010600030101010101" pitchFamily="2" charset="-122"/>
                      </a:rPr>
                      <m:t>,</m:t>
                    </m:r>
                    <m:sSub>
                      <m:sSubPr>
                        <m:ctrlPr>
                          <a:rPr lang="en-US" altLang="zh-CN" sz="2400" i="1" dirty="0">
                            <a:latin typeface="Cambria Math" panose="02040503050406030204" pitchFamily="18" charset="0"/>
                            <a:ea typeface="宋体" panose="02010600030101010101" pitchFamily="2" charset="-122"/>
                          </a:rPr>
                        </m:ctrlPr>
                      </m:sSubPr>
                      <m:e>
                        <m:r>
                          <a:rPr lang="en-US" altLang="zh-CN" sz="2400" i="1" dirty="0">
                            <a:latin typeface="Cambria Math" panose="02040503050406030204" pitchFamily="18" charset="0"/>
                            <a:ea typeface="宋体" panose="02010600030101010101" pitchFamily="2" charset="-122"/>
                          </a:rPr>
                          <m:t>𝜋</m:t>
                        </m:r>
                      </m:e>
                      <m:sub>
                        <m:r>
                          <a:rPr lang="en-US" altLang="zh-CN" sz="2400" i="1" dirty="0">
                            <a:latin typeface="Cambria Math" panose="02040503050406030204" pitchFamily="18" charset="0"/>
                            <a:ea typeface="宋体" panose="02010600030101010101" pitchFamily="2" charset="-122"/>
                          </a:rPr>
                          <m:t>𝑠</m:t>
                        </m:r>
                        <m:d>
                          <m:dPr>
                            <m:begChr m:val="["/>
                            <m:endChr m:val="]"/>
                            <m:ctrlPr>
                              <a:rPr lang="en-US" altLang="zh-CN" sz="2400" i="1" dirty="0">
                                <a:latin typeface="Cambria Math" panose="02040503050406030204" pitchFamily="18" charset="0"/>
                                <a:ea typeface="宋体" panose="02010600030101010101" pitchFamily="2" charset="-122"/>
                              </a:rPr>
                            </m:ctrlPr>
                          </m:dPr>
                          <m:e>
                            <m:r>
                              <a:rPr lang="en-US" altLang="zh-CN" sz="2400" i="1" dirty="0">
                                <a:latin typeface="Cambria Math" panose="02040503050406030204" pitchFamily="18" charset="0"/>
                                <a:ea typeface="宋体" panose="02010600030101010101" pitchFamily="2" charset="-122"/>
                              </a:rPr>
                              <m:t>𝑖</m:t>
                            </m:r>
                          </m:e>
                        </m:d>
                      </m:sub>
                    </m:sSub>
                    <m:r>
                      <a:rPr lang="en-US" altLang="zh-CN" sz="2400" b="0" i="1" dirty="0" smtClean="0">
                        <a:latin typeface="Cambria Math" panose="02040503050406030204" pitchFamily="18" charset="0"/>
                        <a:ea typeface="宋体" panose="02010600030101010101" pitchFamily="2" charset="-122"/>
                      </a:rPr>
                      <m:t>)</m:t>
                    </m:r>
                  </m:oMath>
                </a14:m>
                <a:r>
                  <a:rPr lang="zh-CN" altLang="en-US" sz="2400" dirty="0">
                    <a:latin typeface="宋体" panose="02010600030101010101" pitchFamily="2" charset="-122"/>
                    <a:ea typeface="宋体" panose="02010600030101010101" pitchFamily="2" charset="-122"/>
                  </a:rPr>
                  <a:t>检查</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𝑠</m:t>
                    </m:r>
                    <m:r>
                      <a:rPr lang="en-US" altLang="zh-CN" sz="2400" i="1" dirty="0" smtClean="0">
                        <a:latin typeface="Cambria Math" panose="02040503050406030204" pitchFamily="18" charset="0"/>
                        <a:ea typeface="宋体" panose="02010600030101010101" pitchFamily="2" charset="-122"/>
                      </a:rPr>
                      <m:t>[</m:t>
                    </m:r>
                    <m:r>
                      <a:rPr lang="en-US" altLang="zh-CN" sz="2400" b="0" i="1" dirty="0" smtClean="0">
                        <a:latin typeface="Cambria Math" panose="02040503050406030204" pitchFamily="18" charset="0"/>
                        <a:ea typeface="宋体" panose="02010600030101010101" pitchFamily="2" charset="-122"/>
                      </a:rPr>
                      <m:t>𝑖</m:t>
                    </m:r>
                    <m:r>
                      <a:rPr lang="en-US" altLang="zh-CN" sz="2400" i="1" dirty="0">
                        <a:latin typeface="Cambria Math" panose="02040503050406030204" pitchFamily="18" charset="0"/>
                        <a:ea typeface="宋体" panose="02010600030101010101" pitchFamily="2" charset="-122"/>
                      </a:rPr>
                      <m:t>]</m:t>
                    </m:r>
                  </m:oMath>
                </a14:m>
                <a:r>
                  <a:rPr lang="zh-CN" altLang="en-US" sz="2400" dirty="0" smtClean="0">
                    <a:latin typeface="宋体" panose="02010600030101010101" pitchFamily="2" charset="-122"/>
                    <a:ea typeface="宋体" panose="02010600030101010101" pitchFamily="2" charset="-122"/>
                  </a:rPr>
                  <a:t>的正确性</a:t>
                </a:r>
                <a:r>
                  <a:rPr lang="zh-CN" altLang="en-US" sz="2400" dirty="0">
                    <a:latin typeface="宋体" panose="02010600030101010101" pitchFamily="2" charset="-122"/>
                    <a:ea typeface="宋体" panose="02010600030101010101" pitchFamily="2" charset="-122"/>
                  </a:rPr>
                  <a:t>。如果</a:t>
                </a:r>
                <a:r>
                  <a:rPr lang="zh-CN" altLang="en-US" sz="2400" dirty="0" smtClean="0">
                    <a:latin typeface="宋体" panose="02010600030101010101" pitchFamily="2" charset="-122"/>
                    <a:ea typeface="宋体" panose="02010600030101010101" pitchFamily="2" charset="-122"/>
                  </a:rPr>
                  <a:t>验证</a:t>
                </a:r>
                <a:r>
                  <a:rPr lang="zh-CN" altLang="en-US" sz="2400" dirty="0">
                    <a:latin typeface="宋体" panose="02010600030101010101" pitchFamily="2" charset="-122"/>
                    <a:ea typeface="宋体" panose="02010600030101010101" pitchFamily="2" charset="-122"/>
                  </a:rPr>
                  <a:t>失败</a:t>
                </a:r>
                <a:r>
                  <a:rPr lang="zh-CN" altLang="en-US" sz="2400" dirty="0" smtClean="0">
                    <a:latin typeface="宋体" panose="02010600030101010101" pitchFamily="2" charset="-122"/>
                    <a:ea typeface="宋体" panose="02010600030101010101" pitchFamily="2" charset="-122"/>
                  </a:rPr>
                  <a:t>返回⊥。</a:t>
                </a:r>
                <a:endParaRPr lang="en-US" altLang="zh-CN" sz="2400" dirty="0" smtClean="0">
                  <a:latin typeface="宋体" panose="02010600030101010101" pitchFamily="2" charset="-122"/>
                  <a:ea typeface="宋体" panose="02010600030101010101" pitchFamily="2" charset="-122"/>
                </a:endParaRPr>
              </a:p>
              <a:p>
                <a:pPr algn="just">
                  <a:lnSpc>
                    <a:spcPct val="90000"/>
                  </a:lnSpc>
                  <a:spcBef>
                    <a:spcPts val="1000"/>
                  </a:spcBef>
                </a:pPr>
                <a:r>
                  <a:rPr lang="zh-CN" altLang="en-US" sz="2400" dirty="0" smtClean="0">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3</a:t>
                </a:r>
                <a:r>
                  <a:rPr lang="zh-CN" altLang="en-US" sz="2400" dirty="0" smtClean="0">
                    <a:latin typeface="宋体" panose="02010600030101010101" pitchFamily="2" charset="-122"/>
                    <a:ea typeface="宋体" panose="02010600030101010101" pitchFamily="2" charset="-122"/>
                  </a:rPr>
                  <a:t>）验证成功后</a:t>
                </a:r>
                <a:r>
                  <a:rPr lang="zh-CN" altLang="en-US" sz="2400" dirty="0">
                    <a:latin typeface="宋体" panose="02010600030101010101" pitchFamily="2" charset="-122"/>
                    <a:ea typeface="宋体" panose="02010600030101010101" pitchFamily="2" charset="-122"/>
                  </a:rPr>
                  <a:t>，客户端设置</a:t>
                </a: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𝑙</m:t>
                        </m:r>
                      </m:e>
                      <m:sub>
                        <m:r>
                          <a:rPr lang="en-US" altLang="zh-CN" sz="2400" b="0" i="1" smtClean="0">
                            <a:latin typeface="Cambria Math" panose="02040503050406030204" pitchFamily="18" charset="0"/>
                            <a:ea typeface="宋体" panose="02010600030101010101" pitchFamily="2" charset="-122"/>
                          </a:rPr>
                          <m:t>𝑖</m:t>
                        </m:r>
                      </m:sub>
                    </m:sSub>
                    <m:r>
                      <a:rPr lang="en-US" altLang="zh-CN" sz="2400" b="0" i="1" smtClean="0">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𝑠</m:t>
                    </m:r>
                    <m:r>
                      <a:rPr lang="en-US" altLang="zh-CN" sz="2400" b="0" i="1" smtClean="0">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𝑖</m:t>
                    </m:r>
                    <m:r>
                      <a:rPr lang="en-US" altLang="zh-CN" sz="2400" b="0" i="1" smtClean="0">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Cambria Math" panose="02040503050406030204" pitchFamily="18" charset="0"/>
                      </a:rPr>
                      <m:t>𝑠</m:t>
                    </m:r>
                    <m:r>
                      <a:rPr lang="en-US" altLang="zh-CN" sz="2400" b="0" i="1" smtClean="0">
                        <a:latin typeface="Cambria Math" panose="02040503050406030204" pitchFamily="18" charset="0"/>
                        <a:ea typeface="Cambria Math" panose="02040503050406030204" pitchFamily="18" charset="0"/>
                      </a:rPr>
                      <m:t>′</m:t>
                    </m:r>
                  </m:oMath>
                </a14:m>
                <a:r>
                  <a:rPr lang="zh-CN" altLang="en-US" sz="2400" dirty="0" smtClean="0">
                    <a:latin typeface="宋体" panose="02010600030101010101" pitchFamily="2" charset="-122"/>
                    <a:ea typeface="宋体" panose="02010600030101010101" pitchFamily="2" charset="-122"/>
                  </a:rPr>
                  <a:t>，计算验证路径</a:t>
                </a:r>
                <a14:m>
                  <m:oMath xmlns:m="http://schemas.openxmlformats.org/officeDocument/2006/math">
                    <m:sSub>
                      <m:sSubPr>
                        <m:ctrlPr>
                          <a:rPr lang="en-US" altLang="zh-CN" sz="2400" i="1" dirty="0">
                            <a:latin typeface="Cambria Math" panose="02040503050406030204" pitchFamily="18" charset="0"/>
                            <a:ea typeface="宋体" panose="02010600030101010101" pitchFamily="2" charset="-122"/>
                          </a:rPr>
                        </m:ctrlPr>
                      </m:sSubPr>
                      <m:e>
                        <m:r>
                          <a:rPr lang="en-US" altLang="zh-CN" sz="2400" i="1" dirty="0">
                            <a:latin typeface="Cambria Math" panose="02040503050406030204" pitchFamily="18" charset="0"/>
                            <a:ea typeface="宋体" panose="02010600030101010101" pitchFamily="2" charset="-122"/>
                          </a:rPr>
                          <m:t>𝑎𝑢𝑡h</m:t>
                        </m:r>
                      </m:e>
                      <m:sub>
                        <m:r>
                          <a:rPr lang="en-US" altLang="zh-CN" sz="2400" i="1" dirty="0">
                            <a:latin typeface="Cambria Math" panose="02040503050406030204" pitchFamily="18" charset="0"/>
                            <a:ea typeface="宋体" panose="02010600030101010101" pitchFamily="2" charset="-122"/>
                          </a:rPr>
                          <m:t>𝑠</m:t>
                        </m:r>
                        <m:r>
                          <a:rPr lang="en-US" altLang="zh-CN" sz="2400" b="0" i="1" dirty="0" smtClean="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𝑖</m:t>
                        </m:r>
                        <m:r>
                          <a:rPr lang="en-US" altLang="zh-CN" sz="2400" i="1" dirty="0">
                            <a:latin typeface="Cambria Math" panose="02040503050406030204" pitchFamily="18" charset="0"/>
                            <a:ea typeface="宋体" panose="02010600030101010101" pitchFamily="2" charset="-122"/>
                          </a:rPr>
                          <m:t>]</m:t>
                        </m:r>
                      </m:sub>
                    </m:sSub>
                  </m:oMath>
                </a14:m>
                <a:r>
                  <a:rPr lang="zh-CN" altLang="en-US" sz="2400" dirty="0" smtClean="0">
                    <a:latin typeface="宋体" panose="02010600030101010101" pitchFamily="2" charset="-122"/>
                    <a:ea typeface="宋体" panose="02010600030101010101" pitchFamily="2" charset="-122"/>
                  </a:rPr>
                  <a:t>。输出</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𝜌</m:t>
                    </m:r>
                    <m:r>
                      <a:rPr lang="en-US" altLang="zh-CN" sz="2400" b="0" i="1" dirty="0" smtClean="0">
                        <a:latin typeface="Cambria Math" panose="02040503050406030204" pitchFamily="18" charset="0"/>
                        <a:ea typeface="宋体" panose="02010600030101010101" pitchFamily="2" charset="-122"/>
                      </a:rPr>
                      <m:t>′</m:t>
                    </m:r>
                  </m:oMath>
                </a14:m>
                <a:r>
                  <a:rPr lang="zh-CN" altLang="en-US" sz="2400" dirty="0" smtClean="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gn="just">
                  <a:lnSpc>
                    <a:spcPct val="90000"/>
                  </a:lnSpc>
                  <a:spcBef>
                    <a:spcPts val="1000"/>
                  </a:spcBef>
                </a:pPr>
                <a:r>
                  <a:rPr lang="zh-CN" altLang="en-US" sz="2400" dirty="0" smtClean="0">
                    <a:latin typeface="宋体" panose="02010600030101010101" pitchFamily="2" charset="-122"/>
                    <a:ea typeface="宋体" panose="02010600030101010101" pitchFamily="2" charset="-122"/>
                  </a:rPr>
                  <a:t>   （</a:t>
                </a:r>
                <a:r>
                  <a:rPr lang="en-US" altLang="zh-CN" sz="2400" dirty="0" smtClean="0">
                    <a:latin typeface="宋体" panose="02010600030101010101" pitchFamily="2" charset="-122"/>
                    <a:ea typeface="宋体" panose="02010600030101010101" pitchFamily="2" charset="-122"/>
                  </a:rPr>
                  <a:t>4</a:t>
                </a:r>
                <a:r>
                  <a:rPr lang="zh-CN" altLang="en-US" sz="2400" dirty="0" smtClean="0">
                    <a:latin typeface="宋体" panose="02010600030101010101" pitchFamily="2" charset="-122"/>
                    <a:ea typeface="宋体" panose="02010600030101010101" pitchFamily="2" charset="-122"/>
                  </a:rPr>
                  <a:t>）利用</a:t>
                </a:r>
                <a14:m>
                  <m:oMath xmlns:m="http://schemas.openxmlformats.org/officeDocument/2006/math">
                    <m:sSub>
                      <m:sSubPr>
                        <m:ctrlPr>
                          <a:rPr lang="en-US" altLang="zh-CN" sz="2400" i="1" dirty="0">
                            <a:latin typeface="Cambria Math" panose="02040503050406030204" pitchFamily="18" charset="0"/>
                            <a:ea typeface="宋体" panose="02010600030101010101" pitchFamily="2" charset="-122"/>
                          </a:rPr>
                        </m:ctrlPr>
                      </m:sSubPr>
                      <m:e>
                        <m:r>
                          <a:rPr lang="en-US" altLang="zh-CN" sz="2400" i="1" dirty="0">
                            <a:latin typeface="Cambria Math" panose="02040503050406030204" pitchFamily="18" charset="0"/>
                            <a:ea typeface="宋体" panose="02010600030101010101" pitchFamily="2" charset="-122"/>
                          </a:rPr>
                          <m:t>𝑎𝑢𝑡h</m:t>
                        </m:r>
                      </m:e>
                      <m:sub>
                        <m:r>
                          <a:rPr lang="en-US" altLang="zh-CN" sz="2400" i="1" dirty="0">
                            <a:latin typeface="Cambria Math" panose="02040503050406030204" pitchFamily="18" charset="0"/>
                            <a:ea typeface="宋体" panose="02010600030101010101" pitchFamily="2" charset="-122"/>
                          </a:rPr>
                          <m:t>𝑠</m:t>
                        </m:r>
                        <m:r>
                          <a:rPr lang="en-US" altLang="zh-CN" sz="2400" i="1"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𝑖</m:t>
                        </m:r>
                        <m:r>
                          <a:rPr lang="en-US" altLang="zh-CN" sz="2400" i="1" dirty="0">
                            <a:latin typeface="Cambria Math" panose="02040503050406030204" pitchFamily="18" charset="0"/>
                            <a:ea typeface="宋体" panose="02010600030101010101" pitchFamily="2" charset="-122"/>
                          </a:rPr>
                          <m:t>]</m:t>
                        </m:r>
                      </m:sub>
                    </m:sSub>
                  </m:oMath>
                </a14:m>
                <a:r>
                  <a:rPr lang="zh-CN" altLang="en-US" sz="2400" dirty="0" smtClean="0">
                    <a:latin typeface="宋体" panose="02010600030101010101" pitchFamily="2" charset="-122"/>
                    <a:ea typeface="宋体" panose="02010600030101010101" pitchFamily="2" charset="-122"/>
                  </a:rPr>
                  <a:t>和</a:t>
                </a:r>
                <a14:m>
                  <m:oMath xmlns:m="http://schemas.openxmlformats.org/officeDocument/2006/math">
                    <m:r>
                      <a:rPr lang="en-US" altLang="zh-CN" sz="2400" i="1" dirty="0">
                        <a:latin typeface="Cambria Math" panose="02040503050406030204" pitchFamily="18" charset="0"/>
                        <a:ea typeface="宋体" panose="02010600030101010101" pitchFamily="2" charset="-122"/>
                      </a:rPr>
                      <m:t>𝜌</m:t>
                    </m:r>
                    <m:r>
                      <a:rPr lang="en-US" altLang="zh-CN" sz="2400" i="1" dirty="0">
                        <a:latin typeface="Cambria Math" panose="02040503050406030204" pitchFamily="18" charset="0"/>
                        <a:ea typeface="宋体" panose="02010600030101010101" pitchFamily="2" charset="-122"/>
                      </a:rPr>
                      <m:t>′</m:t>
                    </m:r>
                  </m:oMath>
                </a14:m>
                <a:r>
                  <a:rPr lang="zh-CN" altLang="en-US" sz="2400" dirty="0" smtClean="0">
                    <a:latin typeface="宋体" panose="02010600030101010101" pitchFamily="2" charset="-122"/>
                    <a:ea typeface="宋体" panose="02010600030101010101" pitchFamily="2" charset="-122"/>
                  </a:rPr>
                  <a:t>，客户端更新</a:t>
                </a:r>
                <a14:m>
                  <m:oMath xmlns:m="http://schemas.openxmlformats.org/officeDocument/2006/math">
                    <m:r>
                      <a:rPr lang="en-US" altLang="zh-CN" sz="2400" i="1" dirty="0">
                        <a:latin typeface="Cambria Math" panose="02040503050406030204" pitchFamily="18" charset="0"/>
                        <a:ea typeface="宋体" panose="02010600030101010101" pitchFamily="2" charset="-122"/>
                      </a:rPr>
                      <m:t>𝑆𝐾</m:t>
                    </m:r>
                  </m:oMath>
                </a14:m>
                <a:r>
                  <a:rPr lang="zh-CN" altLang="en-US" sz="2400" dirty="0" smtClean="0">
                    <a:latin typeface="宋体" panose="02010600030101010101" pitchFamily="2" charset="-122"/>
                    <a:ea typeface="宋体" panose="02010600030101010101" pitchFamily="2" charset="-122"/>
                  </a:rPr>
                  <a:t>中的状态</a:t>
                </a: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𝑠𝑡</m:t>
                    </m:r>
                    <m:r>
                      <a:rPr lang="zh-CN" altLang="en-US" sz="2400" i="1" dirty="0">
                        <a:latin typeface="Cambria Math" panose="02040503050406030204" pitchFamily="18" charset="0"/>
                        <a:ea typeface="宋体" panose="02010600030101010101" pitchFamily="2" charset="-122"/>
                      </a:rPr>
                      <m:t>和</m:t>
                    </m:r>
                    <m:r>
                      <a:rPr lang="en-US" altLang="zh-CN" sz="2400" i="1" dirty="0">
                        <a:latin typeface="Cambria Math" panose="02040503050406030204" pitchFamily="18" charset="0"/>
                        <a:ea typeface="宋体" panose="02010600030101010101" pitchFamily="2" charset="-122"/>
                      </a:rPr>
                      <m:t>𝑃𝐾</m:t>
                    </m:r>
                  </m:oMath>
                </a14:m>
                <a:r>
                  <a:rPr lang="zh-CN" altLang="en-US" sz="2400" dirty="0" smtClean="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gn="just">
                  <a:lnSpc>
                    <a:spcPct val="90000"/>
                  </a:lnSpc>
                  <a:spcBef>
                    <a:spcPts val="1000"/>
                  </a:spcBef>
                </a:pPr>
                <a:r>
                  <a:rPr lang="zh-CN" altLang="en-US" sz="2400" dirty="0" smtClean="0">
                    <a:latin typeface="宋体" panose="02010600030101010101" pitchFamily="2" charset="-122"/>
                    <a:ea typeface="宋体" panose="02010600030101010101" pitchFamily="2" charset="-122"/>
                  </a:rPr>
                  <a:t>   （</a:t>
                </a:r>
                <a:r>
                  <a:rPr lang="en-US" altLang="zh-CN" sz="2400" dirty="0" smtClean="0">
                    <a:latin typeface="宋体" panose="02010600030101010101" pitchFamily="2" charset="-122"/>
                    <a:ea typeface="宋体" panose="02010600030101010101" pitchFamily="2" charset="-122"/>
                  </a:rPr>
                  <a:t>5</a:t>
                </a:r>
                <a:r>
                  <a:rPr lang="zh-CN" altLang="en-US" sz="2400" dirty="0" smtClean="0">
                    <a:latin typeface="宋体" panose="02010600030101010101" pitchFamily="2" charset="-122"/>
                    <a:ea typeface="宋体" panose="02010600030101010101" pitchFamily="2" charset="-122"/>
                  </a:rPr>
                  <a:t>）客户端将</a:t>
                </a:r>
                <a14:m>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𝑠</m:t>
                        </m:r>
                      </m:e>
                      <m:sup>
                        <m:r>
                          <a:rPr lang="en-US" altLang="zh-CN" sz="2400" i="1">
                            <a:latin typeface="Cambria Math" panose="02040503050406030204" pitchFamily="18" charset="0"/>
                            <a:ea typeface="Cambria Math" panose="02040503050406030204" pitchFamily="18" charset="0"/>
                          </a:rPr>
                          <m:t>′</m:t>
                        </m:r>
                      </m:sup>
                    </m:sSup>
                    <m:r>
                      <a:rPr lang="en-US" altLang="zh-CN" sz="2400" b="0" i="1" smtClean="0">
                        <a:latin typeface="Cambria Math" panose="02040503050406030204" pitchFamily="18" charset="0"/>
                        <a:ea typeface="Cambria Math" panose="02040503050406030204" pitchFamily="18" charset="0"/>
                      </a:rPr>
                      <m:t>,</m:t>
                    </m:r>
                    <m:sSub>
                      <m:sSubPr>
                        <m:ctrlPr>
                          <a:rPr lang="en-US" altLang="zh-CN" sz="2400" i="1" dirty="0">
                            <a:latin typeface="Cambria Math" panose="02040503050406030204" pitchFamily="18" charset="0"/>
                            <a:ea typeface="宋体" panose="02010600030101010101" pitchFamily="2" charset="-122"/>
                          </a:rPr>
                        </m:ctrlPr>
                      </m:sSubPr>
                      <m:e>
                        <m:r>
                          <a:rPr lang="en-US" altLang="zh-CN" sz="2400" i="1" dirty="0">
                            <a:latin typeface="Cambria Math" panose="02040503050406030204" pitchFamily="18" charset="0"/>
                            <a:ea typeface="宋体" panose="02010600030101010101" pitchFamily="2" charset="-122"/>
                          </a:rPr>
                          <m:t>𝑎𝑢𝑡h</m:t>
                        </m:r>
                      </m:e>
                      <m:sub>
                        <m:r>
                          <a:rPr lang="en-US" altLang="zh-CN" sz="2400" i="1" dirty="0">
                            <a:latin typeface="Cambria Math" panose="02040503050406030204" pitchFamily="18" charset="0"/>
                            <a:ea typeface="宋体" panose="02010600030101010101" pitchFamily="2" charset="-122"/>
                          </a:rPr>
                          <m:t>𝑠</m:t>
                        </m:r>
                        <m:r>
                          <a:rPr lang="en-US" altLang="zh-CN" sz="2400" b="0" i="1" dirty="0" smtClean="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𝑖</m:t>
                        </m:r>
                        <m:r>
                          <a:rPr lang="en-US" altLang="zh-CN" sz="2400" i="1" dirty="0">
                            <a:latin typeface="Cambria Math" panose="02040503050406030204" pitchFamily="18" charset="0"/>
                            <a:ea typeface="宋体" panose="02010600030101010101" pitchFamily="2" charset="-122"/>
                          </a:rPr>
                          <m:t>]</m:t>
                        </m:r>
                      </m:sub>
                    </m:sSub>
                    <m:r>
                      <a:rPr lang="en-US" altLang="zh-CN" sz="2400" b="0" i="1" dirty="0" smtClean="0">
                        <a:latin typeface="Cambria Math" panose="02040503050406030204" pitchFamily="18" charset="0"/>
                        <a:ea typeface="宋体" panose="02010600030101010101" pitchFamily="2" charset="-122"/>
                      </a:rPr>
                      <m:t>,</m:t>
                    </m:r>
                    <m:r>
                      <a:rPr lang="en-US" altLang="zh-CN" sz="2400" b="0" i="1" dirty="0" smtClean="0">
                        <a:latin typeface="Cambria Math" panose="02040503050406030204" pitchFamily="18" charset="0"/>
                        <a:ea typeface="宋体" panose="02010600030101010101" pitchFamily="2" charset="-122"/>
                      </a:rPr>
                      <m:t>𝑃𝐾</m:t>
                    </m:r>
                    <m:r>
                      <a:rPr lang="en-US" altLang="zh-CN" sz="2400" b="0" i="1" dirty="0" smtClean="0">
                        <a:latin typeface="Cambria Math" panose="02040503050406030204" pitchFamily="18" charset="0"/>
                        <a:ea typeface="宋体" panose="02010600030101010101" pitchFamily="2" charset="-122"/>
                      </a:rPr>
                      <m:t>′</m:t>
                    </m:r>
                  </m:oMath>
                </a14:m>
                <a:r>
                  <a:rPr lang="zh-CN" altLang="en-US" sz="2400" dirty="0" smtClean="0">
                    <a:latin typeface="宋体" panose="02010600030101010101" pitchFamily="2" charset="-122"/>
                    <a:ea typeface="宋体" panose="02010600030101010101" pitchFamily="2" charset="-122"/>
                  </a:rPr>
                  <a:t>发送</a:t>
                </a:r>
                <a:r>
                  <a:rPr lang="zh-CN" altLang="en-US" sz="2400" dirty="0">
                    <a:latin typeface="宋体" panose="02010600030101010101" pitchFamily="2" charset="-122"/>
                    <a:ea typeface="宋体" panose="02010600030101010101" pitchFamily="2" charset="-122"/>
                  </a:rPr>
                  <a:t>到服务器</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algn="just">
                  <a:lnSpc>
                    <a:spcPct val="90000"/>
                  </a:lnSpc>
                  <a:spcBef>
                    <a:spcPts val="1000"/>
                  </a:spcBef>
                </a:pPr>
                <a:r>
                  <a:rPr lang="en-US" altLang="zh-CN" sz="2400" dirty="0">
                    <a:latin typeface="宋体" panose="02010600030101010101" pitchFamily="2" charset="-122"/>
                    <a:ea typeface="宋体" panose="02010600030101010101" pitchFamily="2" charset="-122"/>
                  </a:rPr>
                  <a:t> </a:t>
                </a:r>
                <a:r>
                  <a:rPr lang="en-US" altLang="zh-CN" sz="2400" dirty="0" smtClean="0">
                    <a:latin typeface="宋体" panose="02010600030101010101" pitchFamily="2" charset="-122"/>
                    <a:ea typeface="宋体" panose="02010600030101010101" pitchFamily="2" charset="-122"/>
                  </a:rPr>
                  <a:t>  </a:t>
                </a:r>
                <a:r>
                  <a:rPr lang="zh-CN" altLang="en-US"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6</a:t>
                </a:r>
                <a:r>
                  <a:rPr lang="zh-CN" altLang="en-US" sz="2400" dirty="0" smtClean="0">
                    <a:latin typeface="宋体" panose="02010600030101010101" pitchFamily="2" charset="-122"/>
                    <a:ea typeface="宋体" panose="02010600030101010101" pitchFamily="2" charset="-122"/>
                  </a:rPr>
                  <a:t>）服务器在</a:t>
                </a:r>
                <a14:m>
                  <m:oMath xmlns:m="http://schemas.openxmlformats.org/officeDocument/2006/math">
                    <m:r>
                      <a:rPr lang="en-US" altLang="zh-CN" sz="2400" i="1" dirty="0">
                        <a:latin typeface="Cambria Math" panose="02040503050406030204" pitchFamily="18" charset="0"/>
                        <a:ea typeface="宋体" panose="02010600030101010101" pitchFamily="2" charset="-122"/>
                      </a:rPr>
                      <m:t>𝑃𝐾</m:t>
                    </m:r>
                    <m:r>
                      <a:rPr lang="en-US" altLang="zh-CN" sz="2400" i="1" dirty="0">
                        <a:latin typeface="Cambria Math" panose="02040503050406030204" pitchFamily="18" charset="0"/>
                        <a:ea typeface="宋体" panose="02010600030101010101" pitchFamily="2" charset="-122"/>
                      </a:rPr>
                      <m:t>′</m:t>
                    </m:r>
                  </m:oMath>
                </a14:m>
                <a:r>
                  <a:rPr lang="zh-CN" altLang="en-US" sz="2400" dirty="0" smtClean="0">
                    <a:latin typeface="宋体" panose="02010600030101010101" pitchFamily="2" charset="-122"/>
                    <a:ea typeface="宋体" panose="02010600030101010101" pitchFamily="2" charset="-122"/>
                  </a:rPr>
                  <a:t>下验证</a:t>
                </a:r>
                <a14:m>
                  <m:oMath xmlns:m="http://schemas.openxmlformats.org/officeDocument/2006/math">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𝑠</m:t>
                        </m:r>
                      </m:e>
                      <m:sup>
                        <m:r>
                          <a:rPr lang="en-US" altLang="zh-CN" sz="2400" i="1">
                            <a:latin typeface="Cambria Math" panose="02040503050406030204" pitchFamily="18" charset="0"/>
                            <a:ea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sSub>
                      <m:sSubPr>
                        <m:ctrlPr>
                          <a:rPr lang="en-US" altLang="zh-CN" sz="2400" i="1" dirty="0">
                            <a:latin typeface="Cambria Math" panose="02040503050406030204" pitchFamily="18" charset="0"/>
                            <a:ea typeface="宋体" panose="02010600030101010101" pitchFamily="2" charset="-122"/>
                          </a:rPr>
                        </m:ctrlPr>
                      </m:sSubPr>
                      <m:e>
                        <m:r>
                          <a:rPr lang="en-US" altLang="zh-CN" sz="2400" i="1" dirty="0">
                            <a:latin typeface="Cambria Math" panose="02040503050406030204" pitchFamily="18" charset="0"/>
                            <a:ea typeface="宋体" panose="02010600030101010101" pitchFamily="2" charset="-122"/>
                          </a:rPr>
                          <m:t>𝑎𝑢𝑡h</m:t>
                        </m:r>
                      </m:e>
                      <m:sub>
                        <m:r>
                          <a:rPr lang="en-US" altLang="zh-CN" sz="2400" i="1" dirty="0">
                            <a:latin typeface="Cambria Math" panose="02040503050406030204" pitchFamily="18" charset="0"/>
                            <a:ea typeface="宋体" panose="02010600030101010101" pitchFamily="2" charset="-122"/>
                          </a:rPr>
                          <m:t>𝑠</m:t>
                        </m:r>
                        <m:r>
                          <a:rPr lang="en-US" altLang="zh-CN" sz="2400" i="1" dirty="0">
                            <a:latin typeface="Cambria Math" panose="02040503050406030204" pitchFamily="18" charset="0"/>
                            <a:ea typeface="宋体" panose="02010600030101010101" pitchFamily="2" charset="-122"/>
                          </a:rPr>
                          <m:t>′[</m:t>
                        </m:r>
                        <m:r>
                          <a:rPr lang="en-US" altLang="zh-CN" sz="2400" i="1" dirty="0">
                            <a:latin typeface="Cambria Math" panose="02040503050406030204" pitchFamily="18" charset="0"/>
                            <a:ea typeface="宋体" panose="02010600030101010101" pitchFamily="2" charset="-122"/>
                          </a:rPr>
                          <m:t>𝑖</m:t>
                        </m:r>
                        <m:r>
                          <a:rPr lang="en-US" altLang="zh-CN" sz="2400" i="1" dirty="0">
                            <a:latin typeface="Cambria Math" panose="02040503050406030204" pitchFamily="18" charset="0"/>
                            <a:ea typeface="宋体" panose="02010600030101010101" pitchFamily="2" charset="-122"/>
                          </a:rPr>
                          <m:t>]</m:t>
                        </m:r>
                      </m:sub>
                    </m:sSub>
                  </m:oMath>
                </a14:m>
                <a:r>
                  <a:rPr lang="zh-CN" altLang="en-US" sz="2400" dirty="0" smtClean="0">
                    <a:latin typeface="宋体" panose="02010600030101010101" pitchFamily="2" charset="-122"/>
                    <a:ea typeface="宋体" panose="02010600030101010101" pitchFamily="2" charset="-122"/>
                  </a:rPr>
                  <a:t>，如果验证通过，令</a:t>
                </a:r>
                <a14:m>
                  <m:oMath xmlns:m="http://schemas.openxmlformats.org/officeDocument/2006/math">
                    <m:r>
                      <a:rPr lang="en-US" altLang="zh-CN" sz="2400" i="1">
                        <a:latin typeface="Cambria Math" panose="02040503050406030204" pitchFamily="18" charset="0"/>
                        <a:ea typeface="宋体" panose="02010600030101010101" pitchFamily="2" charset="-122"/>
                      </a:rPr>
                      <m:t>𝑠</m:t>
                    </m:r>
                    <m:r>
                      <a:rPr lang="en-US" altLang="zh-CN" sz="2400" i="1">
                        <a:latin typeface="Cambria Math" panose="02040503050406030204" pitchFamily="18" charset="0"/>
                        <a:ea typeface="宋体" panose="02010600030101010101" pitchFamily="2" charset="-122"/>
                      </a:rPr>
                      <m:t>[</m:t>
                    </m:r>
                    <m:r>
                      <a:rPr lang="en-US" altLang="zh-CN" sz="2400" i="1">
                        <a:latin typeface="Cambria Math" panose="02040503050406030204" pitchFamily="18" charset="0"/>
                        <a:ea typeface="宋体" panose="02010600030101010101" pitchFamily="2" charset="-122"/>
                      </a:rPr>
                      <m:t>𝑖</m:t>
                    </m:r>
                    <m:r>
                      <a:rPr lang="en-US" altLang="zh-CN" sz="2400" i="1">
                        <a:latin typeface="Cambria Math" panose="02040503050406030204" pitchFamily="18" charset="0"/>
                        <a:ea typeface="宋体" panose="02010600030101010101" pitchFamily="2" charset="-122"/>
                      </a:rPr>
                      <m:t>]←</m:t>
                    </m:r>
                    <m:r>
                      <a:rPr lang="en-US" altLang="zh-CN" sz="2400" i="1">
                        <a:latin typeface="Cambria Math" panose="02040503050406030204" pitchFamily="18" charset="0"/>
                        <a:ea typeface="Cambria Math" panose="02040503050406030204" pitchFamily="18" charset="0"/>
                      </a:rPr>
                      <m:t>𝑠</m:t>
                    </m:r>
                    <m:r>
                      <a:rPr lang="en-US" altLang="zh-CN" sz="2400" i="1">
                        <a:latin typeface="Cambria Math" panose="02040503050406030204" pitchFamily="18" charset="0"/>
                        <a:ea typeface="Cambria Math" panose="02040503050406030204" pitchFamily="18" charset="0"/>
                      </a:rPr>
                      <m:t>′</m:t>
                    </m:r>
                  </m:oMath>
                </a14:m>
                <a:r>
                  <a:rPr lang="zh-CN" altLang="en-US" sz="2400" dirty="0" smtClean="0">
                    <a:latin typeface="宋体" panose="02010600030101010101" pitchFamily="2" charset="-122"/>
                    <a:ea typeface="宋体" panose="02010600030101010101" pitchFamily="2" charset="-122"/>
                  </a:rPr>
                  <a:t>，更新</a:t>
                </a:r>
                <a:r>
                  <a:rPr lang="en-US" altLang="zh-CN" sz="2400" dirty="0" smtClean="0">
                    <a:latin typeface="宋体" panose="02010600030101010101" pitchFamily="2" charset="-122"/>
                    <a:ea typeface="宋体" panose="02010600030101010101" pitchFamily="2" charset="-122"/>
                  </a:rPr>
                  <a:t>CAT</a:t>
                </a:r>
                <a:r>
                  <a:rPr lang="zh-CN" altLang="en-US" sz="2400" dirty="0" smtClean="0">
                    <a:latin typeface="宋体" panose="02010600030101010101" pitchFamily="2" charset="-122"/>
                    <a:ea typeface="宋体" panose="02010600030101010101" pitchFamily="2" charset="-122"/>
                  </a:rPr>
                  <a:t>中和公钥。</a:t>
                </a:r>
                <a:endParaRPr lang="zh-CN" altLang="en-US" sz="2400" dirty="0">
                  <a:latin typeface="宋体" panose="02010600030101010101" pitchFamily="2" charset="-122"/>
                  <a:ea typeface="宋体" panose="02010600030101010101" pitchFamily="2" charset="-122"/>
                </a:endParaRPr>
              </a:p>
            </p:txBody>
          </p:sp>
        </mc:Choice>
        <mc:Fallback>
          <p:sp>
            <p:nvSpPr>
              <p:cNvPr id="2" name="矩形 1"/>
              <p:cNvSpPr>
                <a:spLocks noRot="1" noChangeAspect="1" noMove="1" noResize="1" noEditPoints="1" noAdjustHandles="1" noChangeArrowheads="1" noChangeShapeType="1" noTextEdit="1"/>
              </p:cNvSpPr>
              <p:nvPr/>
            </p:nvSpPr>
            <p:spPr>
              <a:xfrm>
                <a:off x="1094649" y="1292906"/>
                <a:ext cx="10361476" cy="5055615"/>
              </a:xfrm>
              <a:prstGeom prst="rect">
                <a:avLst/>
              </a:prstGeom>
              <a:blipFill rotWithShape="1">
                <a:blip r:embed="rId1"/>
                <a:stretch>
                  <a:fillRect l="-942" t="-2051" r="-942" b="-1809"/>
                </a:stretch>
              </a:blipFill>
            </p:spPr>
            <p:txBody>
              <a:bodyPr/>
              <a:lstStyle/>
              <a:p>
                <a:r>
                  <a:rPr lang="zh-CN" altLang="en-US">
                    <a:noFill/>
                  </a:rPr>
                  <a:t> </a:t>
                </a:r>
                <a:endParaRPr lang="zh-CN" altLang="en-US">
                  <a:noFill/>
                </a:endParaRPr>
              </a:p>
            </p:txBody>
          </p:sp>
        </mc:Fallback>
      </mc:AlternateContent>
      <p:grpSp>
        <p:nvGrpSpPr>
          <p:cNvPr id="3" name="组合 2"/>
          <p:cNvGrpSpPr/>
          <p:nvPr/>
        </p:nvGrpSpPr>
        <p:grpSpPr>
          <a:xfrm>
            <a:off x="0" y="156210"/>
            <a:ext cx="3607435" cy="873760"/>
            <a:chOff x="820" y="783"/>
            <a:chExt cx="5681" cy="1376"/>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8" name="文本框 7"/>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966652" y="1293223"/>
                <a:ext cx="10515600" cy="4883740"/>
              </a:xfrm>
            </p:spPr>
            <p:txBody>
              <a:bodyPr>
                <a:noAutofit/>
              </a:bodyPr>
              <a:lstStyle/>
              <a:p>
                <a:r>
                  <a:rPr lang="zh-CN" altLang="en-US" sz="2400" dirty="0" smtClean="0">
                    <a:latin typeface="宋体" panose="02010600030101010101" pitchFamily="2" charset="-122"/>
                    <a:ea typeface="宋体" panose="02010600030101010101" pitchFamily="2" charset="-122"/>
                  </a:rPr>
                  <a:t>可验证</a:t>
                </a:r>
                <a:r>
                  <a:rPr lang="zh-CN" altLang="en-US" sz="2400" dirty="0" smtClean="0">
                    <a:solidFill>
                      <a:srgbClr val="000000"/>
                    </a:solidFill>
                    <a:latin typeface="宋体" panose="02010600030101010101" pitchFamily="2" charset="-122"/>
                    <a:ea typeface="宋体" panose="02010600030101010101" pitchFamily="2" charset="-122"/>
                  </a:rPr>
                  <a:t>数据流（</a:t>
                </a:r>
                <a:r>
                  <a:rPr lang="en-US" altLang="zh-CN" sz="2400" dirty="0" smtClean="0">
                    <a:solidFill>
                      <a:srgbClr val="000000"/>
                    </a:solidFill>
                    <a:latin typeface="宋体" panose="02010600030101010101" pitchFamily="2" charset="-122"/>
                    <a:ea typeface="宋体" panose="02010600030101010101" pitchFamily="2" charset="-122"/>
                  </a:rPr>
                  <a:t>Verifiable </a:t>
                </a:r>
                <a:r>
                  <a:rPr lang="en-US" altLang="zh-CN" sz="2400" dirty="0">
                    <a:solidFill>
                      <a:srgbClr val="000000"/>
                    </a:solidFill>
                    <a:latin typeface="宋体" panose="02010600030101010101" pitchFamily="2" charset="-122"/>
                    <a:ea typeface="宋体" panose="02010600030101010101" pitchFamily="2" charset="-122"/>
                  </a:rPr>
                  <a:t>Data Streaming</a:t>
                </a:r>
                <a:r>
                  <a:rPr lang="zh-CN" altLang="en-US" sz="2400" dirty="0">
                    <a:solidFill>
                      <a:srgbClr val="000000"/>
                    </a:solidFill>
                    <a:latin typeface="宋体" panose="02010600030101010101" pitchFamily="2" charset="-122"/>
                    <a:ea typeface="宋体" panose="02010600030101010101" pitchFamily="2" charset="-122"/>
                  </a:rPr>
                  <a:t>，</a:t>
                </a:r>
                <a:r>
                  <a:rPr lang="en-US" altLang="zh-CN" sz="2400" dirty="0">
                    <a:solidFill>
                      <a:srgbClr val="000000"/>
                    </a:solidFill>
                    <a:latin typeface="宋体" panose="02010600030101010101" pitchFamily="2" charset="-122"/>
                    <a:ea typeface="宋体" panose="02010600030101010101" pitchFamily="2" charset="-122"/>
                  </a:rPr>
                  <a:t>VDS</a:t>
                </a:r>
                <a:r>
                  <a:rPr lang="zh-CN" altLang="en-US" sz="2400" dirty="0">
                    <a:solidFill>
                      <a:srgbClr val="000000"/>
                    </a:solidFill>
                    <a:latin typeface="宋体" panose="02010600030101010101" pitchFamily="2" charset="-122"/>
                    <a:ea typeface="宋体" panose="02010600030101010101" pitchFamily="2" charset="-122"/>
                  </a:rPr>
                  <a:t>）： </a:t>
                </a:r>
                <a:endParaRPr lang="zh-CN" altLang="en-US" sz="2400" dirty="0" smtClean="0">
                  <a:latin typeface="宋体" panose="02010600030101010101" pitchFamily="2" charset="-122"/>
                  <a:ea typeface="宋体" panose="02010600030101010101" pitchFamily="2" charset="-122"/>
                </a:endParaRPr>
              </a:p>
              <a:p>
                <a:pPr marL="0" indent="0">
                  <a:buNone/>
                </a:pPr>
                <a:r>
                  <a:rPr lang="zh-CN" altLang="en-US" sz="2400" dirty="0" smtClean="0">
                    <a:solidFill>
                      <a:srgbClr val="000000"/>
                    </a:solidFill>
                    <a:latin typeface="宋体" panose="02010600030101010101" pitchFamily="2" charset="-122"/>
                    <a:ea typeface="宋体" panose="02010600030101010101" pitchFamily="2" charset="-122"/>
                  </a:rPr>
                  <a:t>   对于</a:t>
                </a:r>
                <a:r>
                  <a:rPr lang="zh-CN" altLang="en-US" sz="2400" dirty="0">
                    <a:solidFill>
                      <a:srgbClr val="000000"/>
                    </a:solidFill>
                    <a:latin typeface="宋体" panose="02010600030101010101" pitchFamily="2" charset="-122"/>
                    <a:ea typeface="宋体" panose="02010600030101010101" pitchFamily="2" charset="-122"/>
                  </a:rPr>
                  <a:t>任何一个第三方，</a:t>
                </a:r>
                <a:r>
                  <a:rPr lang="zh-CN" altLang="en-US" sz="2400" dirty="0" smtClean="0">
                    <a:solidFill>
                      <a:srgbClr val="000000"/>
                    </a:solidFill>
                    <a:latin typeface="宋体" panose="02010600030101010101" pitchFamily="2" charset="-122"/>
                    <a:ea typeface="宋体" panose="02010600030101010101" pitchFamily="2" charset="-122"/>
                  </a:rPr>
                  <a:t>给定</a:t>
                </a:r>
                <a14:m>
                  <m:oMath xmlns:m="http://schemas.openxmlformats.org/officeDocument/2006/math">
                    <m:r>
                      <a:rPr lang="en-US" altLang="zh-CN" sz="2400" i="1" dirty="0" smtClean="0">
                        <a:solidFill>
                          <a:srgbClr val="000000"/>
                        </a:solidFill>
                        <a:latin typeface="Cambria Math" panose="02040503050406030204" pitchFamily="18" charset="0"/>
                        <a:ea typeface="宋体" panose="02010600030101010101" pitchFamily="2" charset="-122"/>
                      </a:rPr>
                      <m:t>𝑠</m:t>
                    </m:r>
                    <m:r>
                      <a:rPr lang="en-US" altLang="zh-CN" sz="2400" i="1" dirty="0" smtClean="0">
                        <a:solidFill>
                          <a:srgbClr val="000000"/>
                        </a:solidFill>
                        <a:latin typeface="Cambria Math" panose="02040503050406030204" pitchFamily="18" charset="0"/>
                        <a:ea typeface="宋体" panose="02010600030101010101" pitchFamily="2" charset="-122"/>
                      </a:rPr>
                      <m:t>[</m:t>
                    </m:r>
                    <m:r>
                      <a:rPr lang="en-US" altLang="zh-CN" sz="2400" b="0" i="1" dirty="0" smtClean="0">
                        <a:solidFill>
                          <a:srgbClr val="000000"/>
                        </a:solidFill>
                        <a:latin typeface="Cambria Math" panose="02040503050406030204" pitchFamily="18" charset="0"/>
                        <a:ea typeface="宋体" panose="02010600030101010101" pitchFamily="2" charset="-122"/>
                      </a:rPr>
                      <m:t>𝑖</m:t>
                    </m:r>
                    <m:r>
                      <a:rPr lang="en-US" altLang="zh-CN" sz="2400" i="1" dirty="0" smtClean="0">
                        <a:solidFill>
                          <a:srgbClr val="000000"/>
                        </a:solidFill>
                        <a:latin typeface="Cambria Math" panose="02040503050406030204" pitchFamily="18" charset="0"/>
                        <a:ea typeface="宋体" panose="02010600030101010101" pitchFamily="2" charset="-122"/>
                      </a:rPr>
                      <m:t>]</m:t>
                    </m:r>
                  </m:oMath>
                </a14:m>
                <a:r>
                  <a:rPr lang="zh-CN" altLang="en-US" sz="2400" dirty="0" smtClean="0">
                    <a:solidFill>
                      <a:srgbClr val="000000"/>
                    </a:solidFill>
                    <a:latin typeface="宋体" panose="02010600030101010101" pitchFamily="2" charset="-122"/>
                    <a:ea typeface="宋体" panose="02010600030101010101" pitchFamily="2" charset="-122"/>
                  </a:rPr>
                  <a:t>和</a:t>
                </a:r>
                <a:r>
                  <a:rPr lang="zh-CN" altLang="en-US" sz="2400" dirty="0">
                    <a:solidFill>
                      <a:srgbClr val="000000"/>
                    </a:solidFill>
                    <a:latin typeface="宋体" panose="02010600030101010101" pitchFamily="2" charset="-122"/>
                    <a:ea typeface="宋体" panose="02010600030101010101" pitchFamily="2" charset="-122"/>
                  </a:rPr>
                  <a:t>一个</a:t>
                </a:r>
                <a:r>
                  <a:rPr lang="zh-CN" altLang="en-US" sz="2400" dirty="0" smtClean="0">
                    <a:solidFill>
                      <a:srgbClr val="000000"/>
                    </a:solidFill>
                    <a:latin typeface="宋体" panose="02010600030101010101" pitchFamily="2" charset="-122"/>
                    <a:ea typeface="宋体" panose="02010600030101010101" pitchFamily="2" charset="-122"/>
                  </a:rPr>
                  <a:t>证明</a:t>
                </a:r>
                <a14:m>
                  <m:oMath xmlns:m="http://schemas.openxmlformats.org/officeDocument/2006/math">
                    <m:sSub>
                      <m:sSubPr>
                        <m:ctrlPr>
                          <a:rPr lang="en-US" altLang="zh-CN" sz="2400" i="1" smtClean="0">
                            <a:solidFill>
                              <a:srgbClr val="000000"/>
                            </a:solidFill>
                            <a:latin typeface="Cambria Math" panose="02040503050406030204" pitchFamily="18" charset="0"/>
                          </a:rPr>
                        </m:ctrlPr>
                      </m:sSubPr>
                      <m:e>
                        <m:r>
                          <a:rPr lang="zh-CN" altLang="en-US" sz="2400" i="1" smtClean="0">
                            <a:solidFill>
                              <a:srgbClr val="000000"/>
                            </a:solidFill>
                            <a:latin typeface="Cambria Math" panose="02040503050406030204" pitchFamily="18" charset="0"/>
                          </a:rPr>
                          <m:t>𝜋</m:t>
                        </m:r>
                      </m:e>
                      <m:sub>
                        <m:r>
                          <m:rPr>
                            <m:sty m:val="p"/>
                          </m:rPr>
                          <a:rPr lang="en-US" altLang="zh-CN" sz="2400" i="1">
                            <a:solidFill>
                              <a:srgbClr val="000000"/>
                            </a:solidFill>
                            <a:latin typeface="Cambria Math" panose="02040503050406030204" pitchFamily="18" charset="0"/>
                          </a:rPr>
                          <m:t>s</m:t>
                        </m:r>
                        <m:r>
                          <a:rPr lang="en-US" altLang="zh-CN" sz="2400" b="0" i="1" smtClean="0">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𝑖</m:t>
                        </m:r>
                        <m:r>
                          <a:rPr lang="en-US" altLang="zh-CN" sz="2400" b="0" i="1" smtClean="0">
                            <a:solidFill>
                              <a:srgbClr val="000000"/>
                            </a:solidFill>
                            <a:latin typeface="Cambria Math" panose="02040503050406030204" pitchFamily="18" charset="0"/>
                          </a:rPr>
                          <m:t>]</m:t>
                        </m:r>
                      </m:sub>
                    </m:sSub>
                  </m:oMath>
                </a14:m>
                <a:r>
                  <a:rPr lang="zh-CN" altLang="en-US" sz="2400" dirty="0" smtClean="0">
                    <a:solidFill>
                      <a:srgbClr val="000000"/>
                    </a:solidFill>
                    <a:latin typeface="宋体" panose="02010600030101010101" pitchFamily="2" charset="-122"/>
                    <a:ea typeface="宋体" panose="02010600030101010101" pitchFamily="2" charset="-122"/>
                  </a:rPr>
                  <a:t>，</a:t>
                </a:r>
                <a:r>
                  <a:rPr lang="zh-CN" altLang="en-US" sz="2400" dirty="0">
                    <a:solidFill>
                      <a:srgbClr val="000000"/>
                    </a:solidFill>
                    <a:latin typeface="宋体" panose="02010600030101010101" pitchFamily="2" charset="-122"/>
                    <a:ea typeface="宋体" panose="02010600030101010101" pitchFamily="2" charset="-122"/>
                  </a:rPr>
                  <a:t>都能</a:t>
                </a:r>
                <a:r>
                  <a:rPr lang="zh-CN" altLang="en-US" sz="2400" dirty="0" smtClean="0">
                    <a:solidFill>
                      <a:srgbClr val="000000"/>
                    </a:solidFill>
                    <a:latin typeface="宋体" panose="02010600030101010101" pitchFamily="2" charset="-122"/>
                    <a:ea typeface="宋体" panose="02010600030101010101" pitchFamily="2" charset="-122"/>
                  </a:rPr>
                  <a:t>有效验证</a:t>
                </a:r>
                <a14:m>
                  <m:oMath xmlns:m="http://schemas.openxmlformats.org/officeDocument/2006/math">
                    <m:r>
                      <a:rPr lang="en-US" altLang="zh-CN" sz="2400" i="1" dirty="0" smtClean="0">
                        <a:solidFill>
                          <a:srgbClr val="000000"/>
                        </a:solidFill>
                        <a:latin typeface="Cambria Math" panose="02040503050406030204" pitchFamily="18" charset="0"/>
                        <a:ea typeface="宋体" panose="02010600030101010101" pitchFamily="2" charset="-122"/>
                      </a:rPr>
                      <m:t>𝑠</m:t>
                    </m:r>
                    <m:r>
                      <a:rPr lang="en-US" altLang="zh-CN" sz="2400" i="1" dirty="0" smtClean="0">
                        <a:solidFill>
                          <a:srgbClr val="000000"/>
                        </a:solidFill>
                        <a:latin typeface="Cambria Math" panose="02040503050406030204" pitchFamily="18" charset="0"/>
                        <a:ea typeface="宋体" panose="02010600030101010101" pitchFamily="2" charset="-122"/>
                      </a:rPr>
                      <m:t>[</m:t>
                    </m:r>
                    <m:r>
                      <a:rPr lang="en-US" altLang="zh-CN" sz="2400" b="0" i="1" dirty="0" smtClean="0">
                        <a:solidFill>
                          <a:srgbClr val="000000"/>
                        </a:solidFill>
                        <a:latin typeface="Cambria Math" panose="02040503050406030204" pitchFamily="18" charset="0"/>
                        <a:ea typeface="宋体" panose="02010600030101010101" pitchFamily="2" charset="-122"/>
                      </a:rPr>
                      <m:t>𝑖</m:t>
                    </m:r>
                    <m:r>
                      <a:rPr lang="en-US" altLang="zh-CN" sz="2400" i="1" dirty="0" smtClean="0">
                        <a:solidFill>
                          <a:srgbClr val="000000"/>
                        </a:solidFill>
                        <a:latin typeface="Cambria Math" panose="02040503050406030204" pitchFamily="18" charset="0"/>
                        <a:ea typeface="宋体" panose="02010600030101010101" pitchFamily="2" charset="-122"/>
                      </a:rPr>
                      <m:t>]</m:t>
                    </m:r>
                  </m:oMath>
                </a14:m>
                <a:r>
                  <a:rPr lang="zh-CN" altLang="en-US" sz="2400" dirty="0" smtClean="0">
                    <a:solidFill>
                      <a:srgbClr val="000000"/>
                    </a:solidFill>
                    <a:latin typeface="宋体" panose="02010600030101010101" pitchFamily="2" charset="-122"/>
                    <a:ea typeface="宋体" panose="02010600030101010101" pitchFamily="2" charset="-122"/>
                  </a:rPr>
                  <a:t>的</a:t>
                </a:r>
                <a:r>
                  <a:rPr lang="zh-CN" altLang="en-US" sz="2400" dirty="0">
                    <a:solidFill>
                      <a:srgbClr val="000000"/>
                    </a:solidFill>
                    <a:latin typeface="宋体" panose="02010600030101010101" pitchFamily="2" charset="-122"/>
                    <a:ea typeface="宋体" panose="02010600030101010101" pitchFamily="2" charset="-122"/>
                  </a:rPr>
                  <a:t>存在性； </a:t>
                </a:r>
                <a:endParaRPr lang="zh-CN" altLang="en-US" sz="2400" dirty="0" smtClean="0">
                  <a:latin typeface="宋体" panose="02010600030101010101" pitchFamily="2" charset="-122"/>
                  <a:ea typeface="宋体" panose="02010600030101010101" pitchFamily="2" charset="-122"/>
                </a:endParaRPr>
              </a:p>
              <a:p>
                <a:pPr marL="0" indent="0">
                  <a:buNone/>
                </a:pPr>
                <a:r>
                  <a:rPr lang="zh-CN" altLang="en-US" sz="2400" dirty="0">
                    <a:solidFill>
                      <a:srgbClr val="000000"/>
                    </a:solidFill>
                    <a:latin typeface="宋体" panose="02010600030101010101" pitchFamily="2" charset="-122"/>
                    <a:ea typeface="宋体" panose="02010600030101010101" pitchFamily="2" charset="-122"/>
                  </a:rPr>
                  <a:t> </a:t>
                </a:r>
                <a:r>
                  <a:rPr lang="zh-CN" altLang="en-US" sz="2400" dirty="0" smtClean="0">
                    <a:solidFill>
                      <a:srgbClr val="000000"/>
                    </a:solidFill>
                    <a:latin typeface="宋体" panose="02010600030101010101" pitchFamily="2" charset="-122"/>
                    <a:ea typeface="宋体" panose="02010600030101010101" pitchFamily="2" charset="-122"/>
                  </a:rPr>
                  <a:t>  对于</a:t>
                </a:r>
                <a:r>
                  <a:rPr lang="zh-CN" altLang="en-US" sz="2400" dirty="0">
                    <a:solidFill>
                      <a:srgbClr val="000000"/>
                    </a:solidFill>
                    <a:latin typeface="宋体" panose="02010600030101010101" pitchFamily="2" charset="-122"/>
                    <a:ea typeface="宋体" panose="02010600030101010101" pitchFamily="2" charset="-122"/>
                  </a:rPr>
                  <a:t>服务器而言，无法修改数据流中的各个块的内容和块</a:t>
                </a:r>
                <a:r>
                  <a:rPr lang="zh-CN" altLang="en-US" sz="2400" dirty="0" smtClean="0">
                    <a:solidFill>
                      <a:srgbClr val="000000"/>
                    </a:solidFill>
                    <a:latin typeface="宋体" panose="02010600030101010101" pitchFamily="2" charset="-122"/>
                    <a:ea typeface="宋体" panose="02010600030101010101" pitchFamily="2" charset="-122"/>
                  </a:rPr>
                  <a:t>的先后</a:t>
                </a:r>
                <a:r>
                  <a:rPr lang="zh-CN" altLang="en-US" sz="2400" dirty="0">
                    <a:solidFill>
                      <a:srgbClr val="000000"/>
                    </a:solidFill>
                    <a:latin typeface="宋体" panose="02010600030101010101" pitchFamily="2" charset="-122"/>
                    <a:ea typeface="宋体" panose="02010600030101010101" pitchFamily="2" charset="-122"/>
                  </a:rPr>
                  <a:t>顺序； </a:t>
                </a:r>
                <a:endParaRPr lang="zh-CN" altLang="en-US" sz="2400" dirty="0" smtClean="0">
                  <a:latin typeface="宋体" panose="02010600030101010101" pitchFamily="2" charset="-122"/>
                  <a:ea typeface="宋体" panose="02010600030101010101" pitchFamily="2" charset="-122"/>
                </a:endParaRPr>
              </a:p>
              <a:p>
                <a:pPr marL="0" indent="0">
                  <a:buNone/>
                </a:pPr>
                <a:r>
                  <a:rPr lang="zh-CN" altLang="en-US" sz="2400" dirty="0" smtClean="0">
                    <a:solidFill>
                      <a:srgbClr val="000000"/>
                    </a:solidFill>
                    <a:latin typeface="宋体" panose="02010600030101010101" pitchFamily="2" charset="-122"/>
                    <a:ea typeface="宋体" panose="02010600030101010101" pitchFamily="2" charset="-122"/>
                  </a:rPr>
                  <a:t>   对于</a:t>
                </a:r>
                <a:r>
                  <a:rPr lang="zh-CN" altLang="en-US" sz="2400" dirty="0">
                    <a:solidFill>
                      <a:srgbClr val="000000"/>
                    </a:solidFill>
                    <a:latin typeface="宋体" panose="02010600030101010101" pitchFamily="2" charset="-122"/>
                    <a:ea typeface="宋体" panose="02010600030101010101" pitchFamily="2" charset="-122"/>
                  </a:rPr>
                  <a:t>数据持有者而言，可以持续地向服务器端添加新的</a:t>
                </a:r>
                <a:r>
                  <a:rPr lang="zh-CN" altLang="en-US" sz="2400" dirty="0" smtClean="0">
                    <a:solidFill>
                      <a:srgbClr val="000000"/>
                    </a:solidFill>
                    <a:latin typeface="宋体" panose="02010600030101010101" pitchFamily="2" charset="-122"/>
                    <a:ea typeface="宋体" panose="02010600030101010101" pitchFamily="2" charset="-122"/>
                  </a:rPr>
                  <a:t>数据块</a:t>
                </a:r>
                <a:r>
                  <a:rPr lang="zh-CN" altLang="en-US" sz="2400" dirty="0">
                    <a:solidFill>
                      <a:srgbClr val="000000"/>
                    </a:solidFill>
                    <a:latin typeface="宋体" panose="02010600030101010101" pitchFamily="2" charset="-122"/>
                    <a:ea typeface="宋体" panose="02010600030101010101" pitchFamily="2" charset="-122"/>
                  </a:rPr>
                  <a:t>，并能更新已添加数据块中的内容</a:t>
                </a:r>
                <a:r>
                  <a:rPr lang="zh-CN" altLang="en-US" sz="2400" dirty="0" smtClean="0">
                    <a:solidFill>
                      <a:srgbClr val="000000"/>
                    </a:solidFill>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966652" y="1293223"/>
                <a:ext cx="10515600" cy="4883740"/>
              </a:xfrm>
              <a:blipFill rotWithShape="1">
                <a:blip r:embed="rId1"/>
                <a:stretch>
                  <a:fillRect l="-928" t="-1748"/>
                </a:stretch>
              </a:blipFill>
            </p:spPr>
            <p:txBody>
              <a:bodyPr/>
              <a:lstStyle/>
              <a:p>
                <a:r>
                  <a:rPr lang="zh-CN" altLang="en-US">
                    <a:noFill/>
                  </a:rPr>
                  <a:t> </a:t>
                </a:r>
                <a:endParaRPr lang="zh-CN" altLang="en-US">
                  <a:noFill/>
                </a:endParaRPr>
              </a:p>
            </p:txBody>
          </p:sp>
        </mc:Fallback>
      </mc:AlternateContent>
      <p:cxnSp>
        <p:nvCxnSpPr>
          <p:cNvPr id="7" name="直接连接符 6"/>
          <p:cNvCxnSpPr/>
          <p:nvPr/>
        </p:nvCxnSpPr>
        <p:spPr>
          <a:xfrm>
            <a:off x="1186089" y="1030288"/>
            <a:ext cx="10426791" cy="0"/>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10437224" y="457200"/>
            <a:ext cx="1045028" cy="523220"/>
          </a:xfrm>
          <a:prstGeom prst="rect">
            <a:avLst/>
          </a:prstGeom>
          <a:noFill/>
        </p:spPr>
        <p:txBody>
          <a:bodyPr wrap="square" rtlCol="0">
            <a:spAutoFit/>
          </a:bodyPr>
          <a:lstStyle/>
          <a:p>
            <a:r>
              <a:rPr lang="zh-CN" altLang="en-US" sz="2800" b="1" dirty="0" smtClean="0">
                <a:latin typeface="新宋体" panose="02010609030101010101" pitchFamily="49" charset="-122"/>
                <a:ea typeface="新宋体" panose="02010609030101010101" pitchFamily="49" charset="-122"/>
              </a:rPr>
              <a:t>背景</a:t>
            </a:r>
            <a:endParaRPr lang="zh-CN" altLang="en-US" sz="2800" b="1" dirty="0">
              <a:latin typeface="新宋体" panose="02010609030101010101" pitchFamily="49" charset="-122"/>
              <a:ea typeface="新宋体" panose="02010609030101010101" pitchFamily="49" charset="-122"/>
            </a:endParaRPr>
          </a:p>
        </p:txBody>
      </p:sp>
      <p:grpSp>
        <p:nvGrpSpPr>
          <p:cNvPr id="2" name="组合 1"/>
          <p:cNvGrpSpPr/>
          <p:nvPr/>
        </p:nvGrpSpPr>
        <p:grpSpPr>
          <a:xfrm>
            <a:off x="311785" y="156210"/>
            <a:ext cx="3607435" cy="873760"/>
            <a:chOff x="820" y="783"/>
            <a:chExt cx="5681" cy="1376"/>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8" name="文本框 7"/>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966652" y="1293223"/>
                <a:ext cx="10515600" cy="4883740"/>
              </a:xfrm>
            </p:spPr>
            <p:txBody>
              <a:bodyPr>
                <a:normAutofit/>
              </a:bodyPr>
              <a:lstStyle/>
              <a:p>
                <a:r>
                  <a:rPr lang="zh-CN" altLang="en-US" sz="2400" dirty="0" smtClean="0">
                    <a:latin typeface="宋体" panose="02010600030101010101" pitchFamily="2" charset="-122"/>
                    <a:ea typeface="宋体" panose="02010600030101010101" pitchFamily="2" charset="-122"/>
                  </a:rPr>
                  <a:t>验证方法</a:t>
                </a:r>
                <a:endParaRPr lang="en-US" altLang="zh-CN" sz="2400" dirty="0" smtClean="0">
                  <a:latin typeface="宋体" panose="02010600030101010101" pitchFamily="2" charset="-122"/>
                  <a:ea typeface="宋体" panose="02010600030101010101" pitchFamily="2" charset="-122"/>
                </a:endParaRPr>
              </a:p>
              <a:p>
                <a:pPr marL="0" indent="0">
                  <a:buNone/>
                </a:pPr>
                <a:r>
                  <a:rPr lang="en-US" altLang="zh-CN" sz="2400" dirty="0" smtClean="0">
                    <a:latin typeface="宋体" panose="02010600030101010101" pitchFamily="2" charset="-122"/>
                    <a:ea typeface="宋体" panose="02010600030101010101" pitchFamily="2" charset="-122"/>
                  </a:rPr>
                  <a:t>   1.</a:t>
                </a:r>
                <a:r>
                  <a:rPr lang="zh-CN" altLang="en-US" sz="2400" dirty="0" smtClean="0">
                    <a:solidFill>
                      <a:srgbClr val="000000"/>
                    </a:solidFill>
                    <a:latin typeface="宋体" panose="02010600030101010101" pitchFamily="2" charset="-122"/>
                    <a:ea typeface="宋体" panose="02010600030101010101" pitchFamily="2" charset="-122"/>
                  </a:rPr>
                  <a:t>数字签名</a:t>
                </a:r>
                <a:r>
                  <a:rPr lang="en-US" altLang="zh-CN" sz="2400" dirty="0">
                    <a:solidFill>
                      <a:srgbClr val="000000"/>
                    </a:solidFill>
                    <a:latin typeface="宋体" panose="02010600030101010101" pitchFamily="2" charset="-122"/>
                    <a:ea typeface="宋体" panose="02010600030101010101" pitchFamily="2" charset="-122"/>
                  </a:rPr>
                  <a:t>——</a:t>
                </a:r>
                <a:r>
                  <a:rPr lang="zh-CN" altLang="en-US" sz="2400" dirty="0">
                    <a:solidFill>
                      <a:srgbClr val="000000"/>
                    </a:solidFill>
                    <a:latin typeface="宋体" panose="02010600030101010101" pitchFamily="2" charset="-122"/>
                    <a:ea typeface="宋体" panose="02010600030101010101" pitchFamily="2" charset="-122"/>
                  </a:rPr>
                  <a:t>对每一个数据块</a:t>
                </a:r>
                <a14:m>
                  <m:oMath xmlns:m="http://schemas.openxmlformats.org/officeDocument/2006/math">
                    <m:r>
                      <a:rPr lang="en-US" altLang="zh-CN" sz="2400" i="1" dirty="0" smtClean="0">
                        <a:solidFill>
                          <a:srgbClr val="000000"/>
                        </a:solidFill>
                        <a:latin typeface="Cambria Math" panose="02040503050406030204" pitchFamily="18" charset="0"/>
                        <a:ea typeface="宋体" panose="02010600030101010101" pitchFamily="2" charset="-122"/>
                      </a:rPr>
                      <m:t>𝑠</m:t>
                    </m:r>
                    <m:r>
                      <a:rPr lang="en-US" altLang="zh-CN" sz="2400" i="1" dirty="0" smtClean="0">
                        <a:solidFill>
                          <a:srgbClr val="000000"/>
                        </a:solidFill>
                        <a:latin typeface="Cambria Math" panose="02040503050406030204" pitchFamily="18" charset="0"/>
                        <a:ea typeface="宋体" panose="02010600030101010101" pitchFamily="2" charset="-122"/>
                      </a:rPr>
                      <m:t>[</m:t>
                    </m:r>
                    <m:r>
                      <a:rPr lang="en-US" altLang="zh-CN" sz="2400" b="0" i="1" dirty="0" smtClean="0">
                        <a:solidFill>
                          <a:srgbClr val="000000"/>
                        </a:solidFill>
                        <a:latin typeface="Cambria Math" panose="02040503050406030204" pitchFamily="18" charset="0"/>
                        <a:ea typeface="宋体" panose="02010600030101010101" pitchFamily="2" charset="-122"/>
                      </a:rPr>
                      <m:t>𝑖</m:t>
                    </m:r>
                    <m:r>
                      <a:rPr lang="en-US" altLang="zh-CN" sz="2400" i="1" dirty="0">
                        <a:solidFill>
                          <a:srgbClr val="000000"/>
                        </a:solidFill>
                        <a:latin typeface="Cambria Math" panose="02040503050406030204" pitchFamily="18" charset="0"/>
                        <a:ea typeface="宋体" panose="02010600030101010101" pitchFamily="2" charset="-122"/>
                      </a:rPr>
                      <m:t>]</m:t>
                    </m:r>
                  </m:oMath>
                </a14:m>
                <a:r>
                  <a:rPr lang="zh-CN" altLang="en-US" sz="2400" dirty="0">
                    <a:solidFill>
                      <a:srgbClr val="000000"/>
                    </a:solidFill>
                    <a:latin typeface="宋体" panose="02010600030101010101" pitchFamily="2" charset="-122"/>
                    <a:ea typeface="宋体" panose="02010600030101010101" pitchFamily="2" charset="-122"/>
                  </a:rPr>
                  <a:t>的</a:t>
                </a:r>
                <a:r>
                  <a:rPr lang="zh-CN" altLang="en-US" sz="2400" dirty="0">
                    <a:solidFill>
                      <a:srgbClr val="FF0000"/>
                    </a:solidFill>
                    <a:latin typeface="宋体" panose="02010600030101010101" pitchFamily="2" charset="-122"/>
                    <a:ea typeface="宋体" panose="02010600030101010101" pitchFamily="2" charset="-122"/>
                  </a:rPr>
                  <a:t>内容</a:t>
                </a:r>
                <a:r>
                  <a:rPr lang="zh-CN" altLang="en-US" sz="2400" dirty="0">
                    <a:solidFill>
                      <a:srgbClr val="000000"/>
                    </a:solidFill>
                    <a:latin typeface="宋体" panose="02010600030101010101" pitchFamily="2" charset="-122"/>
                    <a:ea typeface="宋体" panose="02010600030101010101" pitchFamily="2" charset="-122"/>
                  </a:rPr>
                  <a:t>和其</a:t>
                </a:r>
                <a:r>
                  <a:rPr lang="zh-CN" altLang="en-US" sz="2400" dirty="0">
                    <a:solidFill>
                      <a:srgbClr val="FF0000"/>
                    </a:solidFill>
                    <a:latin typeface="宋体" panose="02010600030101010101" pitchFamily="2" charset="-122"/>
                    <a:ea typeface="宋体" panose="02010600030101010101" pitchFamily="2" charset="-122"/>
                  </a:rPr>
                  <a:t>位置</a:t>
                </a:r>
                <a:r>
                  <a:rPr lang="zh-CN" altLang="en-US" sz="2400" dirty="0">
                    <a:solidFill>
                      <a:srgbClr val="000000"/>
                    </a:solidFill>
                    <a:latin typeface="宋体" panose="02010600030101010101" pitchFamily="2" charset="-122"/>
                    <a:ea typeface="宋体" panose="02010600030101010101" pitchFamily="2" charset="-122"/>
                  </a:rPr>
                  <a:t>进行</a:t>
                </a:r>
                <a:r>
                  <a:rPr lang="zh-CN" altLang="en-US" sz="2400" dirty="0" smtClean="0">
                    <a:solidFill>
                      <a:srgbClr val="000000"/>
                    </a:solidFill>
                    <a:latin typeface="宋体" panose="02010600030101010101" pitchFamily="2" charset="-122"/>
                    <a:ea typeface="宋体" panose="02010600030101010101" pitchFamily="2" charset="-122"/>
                  </a:rPr>
                  <a:t>签名（</a:t>
                </a:r>
                <a:r>
                  <a:rPr lang="zh-CN" altLang="en-US" sz="2400" dirty="0">
                    <a:solidFill>
                      <a:srgbClr val="000000"/>
                    </a:solidFill>
                    <a:latin typeface="宋体" panose="02010600030101010101" pitchFamily="2" charset="-122"/>
                    <a:ea typeface="宋体" panose="02010600030101010101" pitchFamily="2" charset="-122"/>
                  </a:rPr>
                  <a:t>签名即</a:t>
                </a:r>
                <a:r>
                  <a:rPr lang="zh-CN" altLang="en-US" sz="2400" dirty="0" smtClean="0">
                    <a:solidFill>
                      <a:srgbClr val="000000"/>
                    </a:solidFill>
                    <a:latin typeface="宋体" panose="02010600030101010101" pitchFamily="2" charset="-122"/>
                    <a:ea typeface="宋体" panose="02010600030101010101" pitchFamily="2" charset="-122"/>
                  </a:rPr>
                  <a:t>证明</a:t>
                </a:r>
                <a14:m>
                  <m:oMath xmlns:m="http://schemas.openxmlformats.org/officeDocument/2006/math">
                    <m:sSub>
                      <m:sSubPr>
                        <m:ctrlPr>
                          <a:rPr lang="en-US" altLang="zh-CN"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𝜋</m:t>
                        </m:r>
                      </m:e>
                      <m:sub>
                        <m:r>
                          <m:rPr>
                            <m:sty m:val="p"/>
                          </m:rPr>
                          <a:rPr lang="en-US" altLang="zh-CN" sz="2400" i="1">
                            <a:solidFill>
                              <a:srgbClr val="000000"/>
                            </a:solidFill>
                            <a:latin typeface="Cambria Math" panose="02040503050406030204" pitchFamily="18" charset="0"/>
                          </a:rPr>
                          <m:t>s</m:t>
                        </m:r>
                        <m:r>
                          <a:rPr lang="en-US" altLang="zh-CN" sz="2400" i="1">
                            <a:solidFill>
                              <a:srgbClr val="000000"/>
                            </a:solidFill>
                            <a:latin typeface="Cambria Math" panose="02040503050406030204" pitchFamily="18" charset="0"/>
                          </a:rPr>
                          <m:t>[</m:t>
                        </m:r>
                        <m:r>
                          <a:rPr lang="en-US" altLang="zh-CN" sz="2400" i="1">
                            <a:solidFill>
                              <a:srgbClr val="000000"/>
                            </a:solidFill>
                            <a:latin typeface="Cambria Math" panose="02040503050406030204" pitchFamily="18" charset="0"/>
                          </a:rPr>
                          <m:t>𝑖</m:t>
                        </m:r>
                        <m:r>
                          <a:rPr lang="en-US" altLang="zh-CN" sz="2400" i="1">
                            <a:solidFill>
                              <a:srgbClr val="000000"/>
                            </a:solidFill>
                            <a:latin typeface="Cambria Math" panose="02040503050406030204" pitchFamily="18" charset="0"/>
                          </a:rPr>
                          <m:t>]</m:t>
                        </m:r>
                      </m:sub>
                    </m:sSub>
                  </m:oMath>
                </a14:m>
                <a:r>
                  <a:rPr lang="zh-CN" altLang="en-US" sz="2400" dirty="0" smtClean="0">
                    <a:solidFill>
                      <a:srgbClr val="000000"/>
                    </a:solidFill>
                    <a:latin typeface="宋体" panose="02010600030101010101" pitchFamily="2" charset="-122"/>
                    <a:ea typeface="宋体" panose="02010600030101010101" pitchFamily="2" charset="-122"/>
                  </a:rPr>
                  <a:t>）</a:t>
                </a:r>
                <a:r>
                  <a:rPr lang="zh-CN" altLang="en-US" sz="2400" dirty="0">
                    <a:solidFill>
                      <a:srgbClr val="000000"/>
                    </a:solidFill>
                    <a:latin typeface="宋体" panose="02010600030101010101" pitchFamily="2" charset="-122"/>
                    <a:ea typeface="宋体" panose="02010600030101010101" pitchFamily="2" charset="-122"/>
                  </a:rPr>
                  <a:t>； </a:t>
                </a:r>
                <a:endParaRPr lang="zh-CN" altLang="en-US" sz="2400" dirty="0" smtClean="0">
                  <a:latin typeface="宋体" panose="02010600030101010101" pitchFamily="2" charset="-122"/>
                  <a:ea typeface="宋体" panose="02010600030101010101" pitchFamily="2" charset="-122"/>
                </a:endParaRPr>
              </a:p>
              <a:p>
                <a:pPr marL="0" indent="0">
                  <a:buNone/>
                </a:pPr>
                <a:r>
                  <a:rPr lang="en-US" altLang="zh-CN" sz="2400" dirty="0" smtClean="0">
                    <a:latin typeface="宋体" panose="02010600030101010101" pitchFamily="2" charset="-122"/>
                    <a:ea typeface="宋体" panose="02010600030101010101" pitchFamily="2" charset="-122"/>
                  </a:rPr>
                  <a:t>   2</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en-US" altLang="zh-CN" sz="240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𝑀𝑒𝑟𝑘𝑙𝑒</m:t>
                    </m:r>
                  </m:oMath>
                </a14:m>
                <a:r>
                  <a:rPr lang="zh-CN" altLang="en-US" sz="2400" dirty="0" smtClean="0">
                    <a:solidFill>
                      <a:srgbClr val="000000"/>
                    </a:solidFill>
                    <a:latin typeface="宋体" panose="02010600030101010101" pitchFamily="2" charset="-122"/>
                    <a:ea typeface="宋体" panose="02010600030101010101" pitchFamily="2" charset="-122"/>
                  </a:rPr>
                  <a:t>树</a:t>
                </a:r>
                <a:r>
                  <a:rPr lang="en-US" altLang="zh-CN" sz="2400" dirty="0">
                    <a:solidFill>
                      <a:srgbClr val="000000"/>
                    </a:solidFill>
                    <a:latin typeface="宋体" panose="02010600030101010101" pitchFamily="2" charset="-122"/>
                    <a:ea typeface="宋体" panose="02010600030101010101" pitchFamily="2" charset="-122"/>
                  </a:rPr>
                  <a:t>——</a:t>
                </a:r>
                <a:r>
                  <a:rPr lang="zh-CN" altLang="en-US" sz="2400" dirty="0">
                    <a:solidFill>
                      <a:srgbClr val="000000"/>
                    </a:solidFill>
                    <a:latin typeface="宋体" panose="02010600030101010101" pitchFamily="2" charset="-122"/>
                    <a:ea typeface="宋体" panose="02010600030101010101" pitchFamily="2" charset="-122"/>
                  </a:rPr>
                  <a:t>数据块放于叶子节点上，自底向上</a:t>
                </a:r>
                <a:r>
                  <a:rPr lang="zh-CN" altLang="en-US" sz="2400" dirty="0" smtClean="0">
                    <a:solidFill>
                      <a:srgbClr val="000000"/>
                    </a:solidFill>
                    <a:latin typeface="宋体" panose="02010600030101010101" pitchFamily="2" charset="-122"/>
                    <a:ea typeface="宋体" panose="02010600030101010101" pitchFamily="2" charset="-122"/>
                  </a:rPr>
                  <a:t>做</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hash</a:t>
                </a:r>
                <a:r>
                  <a:rPr lang="zh-CN" altLang="en-US" sz="2400" dirty="0" smtClean="0">
                    <a:solidFill>
                      <a:srgbClr val="000000"/>
                    </a:solidFill>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966652" y="1293223"/>
                <a:ext cx="10515600" cy="4883740"/>
              </a:xfrm>
              <a:blipFill rotWithShape="1">
                <a:blip r:embed="rId1"/>
                <a:stretch>
                  <a:fillRect l="-928" t="-1748"/>
                </a:stretch>
              </a:blipFill>
            </p:spPr>
            <p:txBody>
              <a:bodyPr/>
              <a:lstStyle/>
              <a:p>
                <a:r>
                  <a:rPr lang="zh-CN" altLang="en-US">
                    <a:noFill/>
                  </a:rPr>
                  <a:t> </a:t>
                </a:r>
                <a:endParaRPr lang="zh-CN" altLang="en-US">
                  <a:noFill/>
                </a:endParaRPr>
              </a:p>
            </p:txBody>
          </p:sp>
        </mc:Fallback>
      </mc:AlternateContent>
      <p:cxnSp>
        <p:nvCxnSpPr>
          <p:cNvPr id="7" name="直接连接符 6"/>
          <p:cNvCxnSpPr/>
          <p:nvPr/>
        </p:nvCxnSpPr>
        <p:spPr>
          <a:xfrm>
            <a:off x="1186089" y="1030288"/>
            <a:ext cx="10426791" cy="0"/>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10437224" y="457200"/>
            <a:ext cx="1045028" cy="523220"/>
          </a:xfrm>
          <a:prstGeom prst="rect">
            <a:avLst/>
          </a:prstGeom>
          <a:noFill/>
        </p:spPr>
        <p:txBody>
          <a:bodyPr wrap="square" rtlCol="0">
            <a:spAutoFit/>
          </a:bodyPr>
          <a:lstStyle/>
          <a:p>
            <a:r>
              <a:rPr lang="zh-CN" altLang="en-US" sz="2800" b="1" dirty="0" smtClean="0">
                <a:latin typeface="新宋体" panose="02010609030101010101" pitchFamily="49" charset="-122"/>
                <a:ea typeface="新宋体" panose="02010609030101010101" pitchFamily="49" charset="-122"/>
              </a:rPr>
              <a:t>背景</a:t>
            </a:r>
            <a:endParaRPr lang="zh-CN" altLang="en-US" sz="2800" b="1" dirty="0">
              <a:latin typeface="新宋体" panose="02010609030101010101" pitchFamily="49" charset="-122"/>
              <a:ea typeface="新宋体" panose="02010609030101010101" pitchFamily="49" charset="-122"/>
            </a:endParaRPr>
          </a:p>
        </p:txBody>
      </p:sp>
      <p:pic>
        <p:nvPicPr>
          <p:cNvPr id="6" name="图片 5"/>
          <p:cNvPicPr>
            <a:picLocks noChangeAspect="1"/>
          </p:cNvPicPr>
          <p:nvPr/>
        </p:nvPicPr>
        <p:blipFill>
          <a:blip r:embed="rId2"/>
          <a:stretch>
            <a:fillRect/>
          </a:stretch>
        </p:blipFill>
        <p:spPr>
          <a:xfrm>
            <a:off x="2521131" y="2926080"/>
            <a:ext cx="7367452" cy="3931920"/>
          </a:xfrm>
          <a:prstGeom prst="rect">
            <a:avLst/>
          </a:prstGeom>
        </p:spPr>
      </p:pic>
      <p:grpSp>
        <p:nvGrpSpPr>
          <p:cNvPr id="2" name="组合 1"/>
          <p:cNvGrpSpPr/>
          <p:nvPr/>
        </p:nvGrpSpPr>
        <p:grpSpPr>
          <a:xfrm>
            <a:off x="92075" y="106045"/>
            <a:ext cx="3607435" cy="873760"/>
            <a:chOff x="820" y="783"/>
            <a:chExt cx="5681" cy="1376"/>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10" name="文本框 9"/>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966652" y="1293223"/>
                <a:ext cx="10515600" cy="4883740"/>
              </a:xfrm>
            </p:spPr>
            <p:txBody>
              <a:bodyPr>
                <a:noAutofit/>
              </a:bodyPr>
              <a:lstStyle/>
              <a:p>
                <a:r>
                  <a:rPr lang="zh-CN" altLang="en-US" sz="2400" dirty="0" smtClean="0">
                    <a:latin typeface="宋体" panose="02010600030101010101" pitchFamily="2" charset="-122"/>
                    <a:ea typeface="宋体" panose="02010600030101010101" pitchFamily="2" charset="-122"/>
                  </a:rPr>
                  <a:t>数字签名缺点：</a:t>
                </a:r>
                <a:endParaRPr lang="en-US" altLang="zh-CN" sz="2400" dirty="0" smtClean="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 </a:t>
                </a:r>
                <a:r>
                  <a:rPr lang="en-US" altLang="zh-CN" sz="2400" dirty="0" smtClean="0">
                    <a:latin typeface="宋体" panose="02010600030101010101" pitchFamily="2" charset="-122"/>
                    <a:ea typeface="宋体" panose="02010600030101010101" pitchFamily="2" charset="-122"/>
                  </a:rPr>
                  <a:t>   </a:t>
                </a:r>
                <a:r>
                  <a:rPr lang="zh-CN" altLang="en-US" sz="2400" dirty="0" smtClean="0">
                    <a:latin typeface="宋体" panose="02010600030101010101" pitchFamily="2" charset="-122"/>
                    <a:ea typeface="宋体" panose="02010600030101010101" pitchFamily="2" charset="-122"/>
                  </a:rPr>
                  <a:t>客户端把</a:t>
                </a:r>
                <a:r>
                  <a:rPr lang="zh-CN" altLang="en-US" sz="2400" dirty="0">
                    <a:latin typeface="宋体" panose="02010600030101010101" pitchFamily="2" charset="-122"/>
                    <a:ea typeface="宋体" panose="02010600030101010101" pitchFamily="2" charset="-122"/>
                  </a:rPr>
                  <a:t>每一个流式数据及其索引签名后发送</a:t>
                </a:r>
                <a:r>
                  <a:rPr lang="zh-CN" altLang="en-US" sz="2400" dirty="0" smtClean="0">
                    <a:latin typeface="宋体" panose="02010600030101010101" pitchFamily="2" charset="-122"/>
                    <a:ea typeface="宋体" panose="02010600030101010101" pitchFamily="2" charset="-122"/>
                  </a:rPr>
                  <a:t>给</a:t>
                </a:r>
                <a:r>
                  <a:rPr lang="zh-CN" altLang="en-US" sz="2400" dirty="0">
                    <a:latin typeface="宋体" panose="02010600030101010101" pitchFamily="2" charset="-122"/>
                    <a:ea typeface="宋体" panose="02010600030101010101" pitchFamily="2" charset="-122"/>
                  </a:rPr>
                  <a:t>服务器</a:t>
                </a:r>
                <a:r>
                  <a:rPr lang="zh-CN" altLang="en-US" sz="2400" dirty="0" smtClean="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第三方</a:t>
                </a:r>
                <a:r>
                  <a:rPr lang="zh-CN" altLang="en-US" sz="2400" dirty="0" smtClean="0">
                    <a:latin typeface="宋体" panose="02010600030101010101" pitchFamily="2" charset="-122"/>
                    <a:ea typeface="宋体" panose="02010600030101010101" pitchFamily="2" charset="-122"/>
                  </a:rPr>
                  <a:t>通过</a:t>
                </a:r>
                <a:r>
                  <a:rPr lang="zh-CN" altLang="en-US" sz="2400" dirty="0">
                    <a:latin typeface="宋体" panose="02010600030101010101" pitchFamily="2" charset="-122"/>
                    <a:ea typeface="宋体" panose="02010600030101010101" pitchFamily="2" charset="-122"/>
                  </a:rPr>
                  <a:t>索引</a:t>
                </a:r>
                <a:r>
                  <a:rPr lang="zh-CN" altLang="en-US" sz="2400" dirty="0" smtClean="0">
                    <a:latin typeface="宋体" panose="02010600030101010101" pitchFamily="2" charset="-122"/>
                    <a:ea typeface="宋体" panose="02010600030101010101" pitchFamily="2" charset="-122"/>
                  </a:rPr>
                  <a:t>向</a:t>
                </a:r>
                <a:r>
                  <a:rPr lang="zh-CN" altLang="en-US" sz="2400" dirty="0">
                    <a:latin typeface="宋体" panose="02010600030101010101" pitchFamily="2" charset="-122"/>
                    <a:ea typeface="宋体" panose="02010600030101010101" pitchFamily="2" charset="-122"/>
                  </a:rPr>
                  <a:t>服务器</a:t>
                </a:r>
                <a:r>
                  <a:rPr lang="zh-CN" altLang="en-US" sz="2400" dirty="0" smtClean="0">
                    <a:latin typeface="宋体" panose="02010600030101010101" pitchFamily="2" charset="-122"/>
                    <a:ea typeface="宋体" panose="02010600030101010101" pitchFamily="2" charset="-122"/>
                  </a:rPr>
                  <a:t>查询</a:t>
                </a:r>
                <a:r>
                  <a:rPr lang="zh-CN" altLang="en-US" sz="2400" dirty="0">
                    <a:latin typeface="宋体" panose="02010600030101010101" pitchFamily="2" charset="-122"/>
                    <a:ea typeface="宋体" panose="02010600030101010101" pitchFamily="2" charset="-122"/>
                  </a:rPr>
                  <a:t>流式数据，利用签名验证数据。然而，该</a:t>
                </a:r>
                <a:r>
                  <a:rPr lang="zh-CN" altLang="en-US" sz="2400" dirty="0" smtClean="0">
                    <a:latin typeface="宋体" panose="02010600030101010101" pitchFamily="2" charset="-122"/>
                    <a:ea typeface="宋体" panose="02010600030101010101" pitchFamily="2" charset="-122"/>
                  </a:rPr>
                  <a:t>方法不支持</a:t>
                </a:r>
                <a:r>
                  <a:rPr lang="zh-CN" altLang="en-US" sz="2400" dirty="0">
                    <a:latin typeface="宋体" panose="02010600030101010101" pitchFamily="2" charset="-122"/>
                    <a:ea typeface="宋体" panose="02010600030101010101" pitchFamily="2" charset="-122"/>
                  </a:rPr>
                  <a:t>客户端</a:t>
                </a:r>
                <a:r>
                  <a:rPr lang="zh-CN" altLang="en-US" sz="2400" dirty="0" smtClean="0">
                    <a:latin typeface="宋体" panose="02010600030101010101" pitchFamily="2" charset="-122"/>
                    <a:ea typeface="宋体" panose="02010600030101010101" pitchFamily="2" charset="-122"/>
                  </a:rPr>
                  <a:t>对</a:t>
                </a:r>
                <a:r>
                  <a:rPr lang="zh-CN" altLang="en-US" sz="2400" dirty="0">
                    <a:latin typeface="宋体" panose="02010600030101010101" pitchFamily="2" charset="-122"/>
                    <a:ea typeface="宋体" panose="02010600030101010101" pitchFamily="2" charset="-122"/>
                  </a:rPr>
                  <a:t>已添加流式数据的修改，显然不满足对流式数据不断更新的需求</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14:m>
                  <m:oMath xmlns:m="http://schemas.openxmlformats.org/officeDocument/2006/math">
                    <m:r>
                      <a:rPr lang="en-US" altLang="zh-CN" sz="2400" i="1" dirty="0">
                        <a:solidFill>
                          <a:srgbClr val="000000"/>
                        </a:solidFill>
                        <a:latin typeface="Cambria Math" panose="02040503050406030204" pitchFamily="18" charset="0"/>
                        <a:ea typeface="宋体" panose="02010600030101010101" pitchFamily="2" charset="-122"/>
                        <a:cs typeface="Times New Roman" panose="02020603050405020304" pitchFamily="18" charset="0"/>
                      </a:rPr>
                      <m:t>𝑀𝑒𝑟𝑘𝑙𝑒</m:t>
                    </m:r>
                  </m:oMath>
                </a14:m>
                <a:r>
                  <a:rPr lang="zh-CN" altLang="en-US" sz="2400" dirty="0" smtClean="0">
                    <a:solidFill>
                      <a:srgbClr val="000000"/>
                    </a:solidFill>
                    <a:latin typeface="宋体" panose="02010600030101010101" pitchFamily="2" charset="-122"/>
                    <a:ea typeface="宋体" panose="02010600030101010101" pitchFamily="2" charset="-122"/>
                  </a:rPr>
                  <a:t>树缺点：</a:t>
                </a:r>
                <a:endParaRPr lang="en-US" altLang="zh-CN" sz="2400" dirty="0" smtClean="0">
                  <a:solidFill>
                    <a:srgbClr val="000000"/>
                  </a:solidFill>
                  <a:latin typeface="宋体" panose="02010600030101010101" pitchFamily="2" charset="-122"/>
                  <a:ea typeface="宋体" panose="02010600030101010101" pitchFamily="2" charset="-122"/>
                </a:endParaRPr>
              </a:p>
              <a:p>
                <a:r>
                  <a:rPr lang="en-US" altLang="zh-CN" sz="2400" dirty="0">
                    <a:solidFill>
                      <a:srgbClr val="000000"/>
                    </a:solidFill>
                    <a:latin typeface="宋体" panose="02010600030101010101" pitchFamily="2" charset="-122"/>
                    <a:ea typeface="宋体" panose="02010600030101010101" pitchFamily="2" charset="-122"/>
                  </a:rPr>
                  <a:t> </a:t>
                </a:r>
                <a:r>
                  <a:rPr lang="en-US" altLang="zh-CN" sz="2400" dirty="0" smtClean="0">
                    <a:solidFill>
                      <a:srgbClr val="000000"/>
                    </a:solidFill>
                    <a:latin typeface="宋体" panose="02010600030101010101" pitchFamily="2" charset="-122"/>
                    <a:ea typeface="宋体" panose="02010600030101010101" pitchFamily="2" charset="-122"/>
                  </a:rPr>
                  <a:t>   </a:t>
                </a:r>
                <a:r>
                  <a:rPr lang="zh-CN" altLang="en-US" sz="2400" dirty="0" smtClean="0">
                    <a:latin typeface="宋体" panose="02010600030101010101" pitchFamily="2" charset="-122"/>
                    <a:ea typeface="宋体" panose="02010600030101010101" pitchFamily="2" charset="-122"/>
                  </a:rPr>
                  <a:t>利用</a:t>
                </a:r>
                <a14:m>
                  <m:oMath xmlns:m="http://schemas.openxmlformats.org/officeDocument/2006/math">
                    <m:r>
                      <a:rPr lang="en-US" altLang="zh-CN" sz="2400" i="1" dirty="0">
                        <a:solidFill>
                          <a:srgbClr val="000000"/>
                        </a:solidFill>
                        <a:latin typeface="Cambria Math" panose="02040503050406030204" pitchFamily="18" charset="0"/>
                        <a:ea typeface="宋体" panose="02010600030101010101" pitchFamily="2" charset="-122"/>
                        <a:cs typeface="Times New Roman" panose="02020603050405020304" pitchFamily="18" charset="0"/>
                      </a:rPr>
                      <m:t>𝑀𝑒𝑟𝑘𝑙𝑒</m:t>
                    </m:r>
                  </m:oMath>
                </a14:m>
                <a:r>
                  <a:rPr lang="zh-CN" altLang="en-US" sz="2400" dirty="0">
                    <a:solidFill>
                      <a:srgbClr val="000000"/>
                    </a:solidFill>
                    <a:latin typeface="宋体" panose="02010600030101010101" pitchFamily="2" charset="-122"/>
                    <a:ea typeface="宋体" panose="02010600030101010101" pitchFamily="2" charset="-122"/>
                  </a:rPr>
                  <a:t>树</a:t>
                </a:r>
                <a:r>
                  <a:rPr lang="zh-CN" altLang="en-US" sz="2400" dirty="0" smtClean="0">
                    <a:latin typeface="宋体" panose="02010600030101010101" pitchFamily="2" charset="-122"/>
                    <a:ea typeface="宋体" panose="02010600030101010101" pitchFamily="2" charset="-122"/>
                  </a:rPr>
                  <a:t>验证</a:t>
                </a:r>
                <a:r>
                  <a:rPr lang="zh-CN" altLang="en-US" sz="2400" dirty="0">
                    <a:latin typeface="宋体" panose="02010600030101010101" pitchFamily="2" charset="-122"/>
                    <a:ea typeface="宋体" panose="02010600030101010101" pitchFamily="2" charset="-122"/>
                  </a:rPr>
                  <a:t>流式数据</a:t>
                </a:r>
                <a:r>
                  <a:rPr lang="zh-CN" altLang="en-US" sz="2400" dirty="0" smtClean="0">
                    <a:latin typeface="宋体" panose="02010600030101010101" pitchFamily="2" charset="-122"/>
                    <a:ea typeface="宋体" panose="02010600030101010101" pitchFamily="2" charset="-122"/>
                  </a:rPr>
                  <a:t>，可以</a:t>
                </a:r>
                <a:r>
                  <a:rPr lang="zh-CN" altLang="en-US" sz="2400" dirty="0">
                    <a:latin typeface="宋体" panose="02010600030101010101" pitchFamily="2" charset="-122"/>
                    <a:ea typeface="宋体" panose="02010600030101010101" pitchFamily="2" charset="-122"/>
                  </a:rPr>
                  <a:t>高效地对批量数据进行</a:t>
                </a:r>
                <a:r>
                  <a:rPr lang="zh-CN" altLang="en-US" sz="2400" dirty="0" smtClean="0">
                    <a:latin typeface="宋体" panose="02010600030101010101" pitchFamily="2" charset="-122"/>
                    <a:ea typeface="宋体" panose="02010600030101010101" pitchFamily="2" charset="-122"/>
                  </a:rPr>
                  <a:t>正确性验证</a:t>
                </a:r>
                <a:r>
                  <a:rPr lang="zh-CN" altLang="en-US" sz="2400" dirty="0">
                    <a:latin typeface="宋体" panose="02010600030101010101" pitchFamily="2" charset="-122"/>
                    <a:ea typeface="宋体" panose="02010600030101010101" pitchFamily="2" charset="-122"/>
                  </a:rPr>
                  <a:t>，但对于流式数据，因为数据会被不断添加，</a:t>
                </a:r>
                <a:r>
                  <a:rPr lang="zh-CN" altLang="en-US" sz="2400" dirty="0" smtClean="0">
                    <a:latin typeface="宋体" panose="02010600030101010101" pitchFamily="2" charset="-122"/>
                    <a:ea typeface="宋体" panose="02010600030101010101" pitchFamily="2" charset="-122"/>
                  </a:rPr>
                  <a:t>所以</a:t>
                </a:r>
                <a14:m>
                  <m:oMath xmlns:m="http://schemas.openxmlformats.org/officeDocument/2006/math">
                    <m:r>
                      <a:rPr lang="en-US" altLang="zh-CN" sz="2400" i="1" dirty="0">
                        <a:solidFill>
                          <a:srgbClr val="000000"/>
                        </a:solidFill>
                        <a:latin typeface="Cambria Math" panose="02040503050406030204" pitchFamily="18" charset="0"/>
                        <a:ea typeface="宋体" panose="02010600030101010101" pitchFamily="2" charset="-122"/>
                        <a:cs typeface="Times New Roman" panose="02020603050405020304" pitchFamily="18" charset="0"/>
                      </a:rPr>
                      <m:t>𝑀𝑒𝑟𝑘𝑙𝑒</m:t>
                    </m:r>
                  </m:oMath>
                </a14:m>
                <a:r>
                  <a:rPr lang="zh-CN" altLang="en-US" sz="2400" dirty="0">
                    <a:solidFill>
                      <a:srgbClr val="000000"/>
                    </a:solidFill>
                    <a:latin typeface="宋体" panose="02010600030101010101" pitchFamily="2" charset="-122"/>
                    <a:ea typeface="宋体" panose="02010600030101010101" pitchFamily="2" charset="-122"/>
                  </a:rPr>
                  <a:t>树</a:t>
                </a:r>
                <a:r>
                  <a:rPr lang="zh-CN" altLang="en-US" sz="2400" dirty="0" smtClean="0">
                    <a:latin typeface="宋体" panose="02010600030101010101" pitchFamily="2" charset="-122"/>
                    <a:ea typeface="宋体" panose="02010600030101010101" pitchFamily="2" charset="-122"/>
                  </a:rPr>
                  <a:t>需要</a:t>
                </a:r>
                <a:r>
                  <a:rPr lang="zh-CN" altLang="en-US" sz="2400" dirty="0">
                    <a:latin typeface="宋体" panose="02010600030101010101" pitchFamily="2" charset="-122"/>
                    <a:ea typeface="宋体" panose="02010600030101010101" pitchFamily="2" charset="-122"/>
                  </a:rPr>
                  <a:t>不断地更新</a:t>
                </a:r>
                <a:r>
                  <a:rPr lang="zh-CN" altLang="en-US" sz="2400" dirty="0" smtClean="0">
                    <a:latin typeface="宋体" panose="02010600030101010101" pitchFamily="2" charset="-122"/>
                    <a:ea typeface="宋体" panose="02010600030101010101" pitchFamily="2" charset="-122"/>
                  </a:rPr>
                  <a:t>根结点，</a:t>
                </a:r>
                <a:r>
                  <a:rPr lang="zh-CN" altLang="en-US" sz="2400" dirty="0">
                    <a:latin typeface="宋体" panose="02010600030101010101" pitchFamily="2" charset="-122"/>
                    <a:ea typeface="宋体" panose="02010600030101010101" pitchFamily="2" charset="-122"/>
                  </a:rPr>
                  <a:t>客户端</a:t>
                </a:r>
                <a:r>
                  <a:rPr lang="zh-CN" altLang="en-US" sz="2400" dirty="0" smtClean="0">
                    <a:latin typeface="宋体" panose="02010600030101010101" pitchFamily="2" charset="-122"/>
                    <a:ea typeface="宋体" panose="02010600030101010101" pitchFamily="2" charset="-122"/>
                  </a:rPr>
                  <a:t>与</a:t>
                </a:r>
                <a:r>
                  <a:rPr lang="zh-CN" altLang="en-US" sz="2400" dirty="0">
                    <a:latin typeface="宋体" panose="02010600030101010101" pitchFamily="2" charset="-122"/>
                    <a:ea typeface="宋体" panose="02010600030101010101" pitchFamily="2" charset="-122"/>
                  </a:rPr>
                  <a:t>服务器</a:t>
                </a:r>
                <a:r>
                  <a:rPr lang="zh-CN" altLang="en-US" sz="2400" dirty="0" smtClean="0">
                    <a:latin typeface="宋体" panose="02010600030101010101" pitchFamily="2" charset="-122"/>
                    <a:ea typeface="宋体" panose="02010600030101010101" pitchFamily="2" charset="-122"/>
                  </a:rPr>
                  <a:t>需要</a:t>
                </a:r>
                <a:r>
                  <a:rPr lang="zh-CN" altLang="en-US" sz="2400" dirty="0">
                    <a:latin typeface="宋体" panose="02010600030101010101" pitchFamily="2" charset="-122"/>
                    <a:ea typeface="宋体" panose="02010600030101010101" pitchFamily="2" charset="-122"/>
                  </a:rPr>
                  <a:t>不断交互，计算代价和通信代价高。另外</a:t>
                </a:r>
                <a:r>
                  <a:rPr lang="zh-CN" altLang="en-US" sz="2400" dirty="0" smtClean="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客户端</a:t>
                </a:r>
                <a:r>
                  <a:rPr lang="zh-CN" altLang="en-US" sz="2400" dirty="0" smtClean="0">
                    <a:latin typeface="宋体" panose="02010600030101010101" pitchFamily="2" charset="-122"/>
                    <a:ea typeface="宋体" panose="02010600030101010101" pitchFamily="2" charset="-122"/>
                  </a:rPr>
                  <a:t>在</a:t>
                </a:r>
                <a:r>
                  <a:rPr lang="zh-CN" altLang="en-US" sz="2400" dirty="0">
                    <a:latin typeface="宋体" panose="02010600030101010101" pitchFamily="2" charset="-122"/>
                    <a:ea typeface="宋体" panose="02010600030101010101" pitchFamily="2" charset="-122"/>
                  </a:rPr>
                  <a:t>修改</a:t>
                </a:r>
                <a:r>
                  <a:rPr lang="zh-CN" altLang="en-US" sz="2400" dirty="0" smtClean="0">
                    <a:latin typeface="宋体" panose="02010600030101010101" pitchFamily="2" charset="-122"/>
                    <a:ea typeface="宋体" panose="02010600030101010101" pitchFamily="2" charset="-122"/>
                  </a:rPr>
                  <a:t>数据</a:t>
                </a:r>
                <a:r>
                  <a:rPr lang="zh-CN" altLang="en-US" sz="2400" dirty="0">
                    <a:latin typeface="宋体" panose="02010600030101010101" pitchFamily="2" charset="-122"/>
                    <a:ea typeface="宋体" panose="02010600030101010101" pitchFamily="2" charset="-122"/>
                  </a:rPr>
                  <a:t>时需要重新计算从相应叶子结点到根结点路径上所有结点的值，计算代价高。</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966652" y="1293223"/>
                <a:ext cx="10515600" cy="4883740"/>
              </a:xfrm>
              <a:blipFill rotWithShape="1">
                <a:blip r:embed="rId1"/>
                <a:stretch>
                  <a:fillRect l="-812" t="-1748" r="-3768"/>
                </a:stretch>
              </a:blipFill>
            </p:spPr>
            <p:txBody>
              <a:bodyPr/>
              <a:lstStyle/>
              <a:p>
                <a:r>
                  <a:rPr lang="zh-CN" altLang="en-US">
                    <a:noFill/>
                  </a:rPr>
                  <a:t> </a:t>
                </a:r>
                <a:endParaRPr lang="zh-CN" altLang="en-US">
                  <a:noFill/>
                </a:endParaRPr>
              </a:p>
            </p:txBody>
          </p:sp>
        </mc:Fallback>
      </mc:AlternateContent>
      <p:cxnSp>
        <p:nvCxnSpPr>
          <p:cNvPr id="7" name="直接连接符 6"/>
          <p:cNvCxnSpPr/>
          <p:nvPr/>
        </p:nvCxnSpPr>
        <p:spPr>
          <a:xfrm>
            <a:off x="1186089" y="1030288"/>
            <a:ext cx="10426791" cy="0"/>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10437224" y="457200"/>
            <a:ext cx="1045028" cy="523220"/>
          </a:xfrm>
          <a:prstGeom prst="rect">
            <a:avLst/>
          </a:prstGeom>
          <a:noFill/>
        </p:spPr>
        <p:txBody>
          <a:bodyPr wrap="square" rtlCol="0">
            <a:spAutoFit/>
          </a:bodyPr>
          <a:lstStyle/>
          <a:p>
            <a:r>
              <a:rPr lang="zh-CN" altLang="en-US" sz="2800" b="1" dirty="0" smtClean="0">
                <a:latin typeface="新宋体" panose="02010609030101010101" pitchFamily="49" charset="-122"/>
                <a:ea typeface="新宋体" panose="02010609030101010101" pitchFamily="49" charset="-122"/>
              </a:rPr>
              <a:t>背景</a:t>
            </a:r>
            <a:endParaRPr lang="zh-CN" altLang="en-US" sz="2800" b="1" dirty="0">
              <a:latin typeface="新宋体" panose="02010609030101010101" pitchFamily="49" charset="-122"/>
              <a:ea typeface="新宋体" panose="02010609030101010101" pitchFamily="49" charset="-122"/>
            </a:endParaRPr>
          </a:p>
        </p:txBody>
      </p:sp>
      <p:grpSp>
        <p:nvGrpSpPr>
          <p:cNvPr id="2" name="组合 1"/>
          <p:cNvGrpSpPr/>
          <p:nvPr/>
        </p:nvGrpSpPr>
        <p:grpSpPr>
          <a:xfrm>
            <a:off x="92075" y="156210"/>
            <a:ext cx="3607435" cy="873760"/>
            <a:chOff x="820" y="783"/>
            <a:chExt cx="5681" cy="1376"/>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8" name="文本框 7"/>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966652" y="1293223"/>
                <a:ext cx="10515600" cy="4883740"/>
              </a:xfrm>
            </p:spPr>
            <p:txBody>
              <a:bodyPr>
                <a:noAutofit/>
              </a:bodyPr>
              <a:lstStyle/>
              <a:p>
                <a:r>
                  <a:rPr lang="zh-CN" altLang="en-US" sz="2400" dirty="0" smtClean="0">
                    <a:solidFill>
                      <a:srgbClr val="000000"/>
                    </a:solidFill>
                    <a:latin typeface="宋体" panose="02010600030101010101" pitchFamily="2" charset="-122"/>
                    <a:ea typeface="宋体" panose="02010600030101010101" pitchFamily="2" charset="-122"/>
                  </a:rPr>
                  <a:t>在可验证的数据流协议</a:t>
                </a:r>
                <a:r>
                  <a:rPr lang="en-US" altLang="zh-CN" sz="2400" dirty="0" smtClean="0">
                    <a:solidFill>
                      <a:srgbClr val="000000"/>
                    </a:solidFill>
                    <a:latin typeface="宋体" panose="02010600030101010101" pitchFamily="2" charset="-122"/>
                    <a:ea typeface="宋体" panose="02010600030101010101" pitchFamily="2" charset="-122"/>
                  </a:rPr>
                  <a:t>(VDS)</a:t>
                </a:r>
                <a:r>
                  <a:rPr lang="zh-CN" altLang="en-US" sz="2400" dirty="0" smtClean="0">
                    <a:solidFill>
                      <a:srgbClr val="000000"/>
                    </a:solidFill>
                    <a:latin typeface="宋体" panose="02010600030101010101" pitchFamily="2" charset="-122"/>
                    <a:ea typeface="宋体" panose="02010600030101010101" pitchFamily="2" charset="-122"/>
                  </a:rPr>
                  <a:t>中，客户端</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400" dirty="0" smtClean="0">
                    <a:solidFill>
                      <a:srgbClr val="000000"/>
                    </a:solidFill>
                    <a:latin typeface="宋体" panose="02010600030101010101" pitchFamily="2" charset="-122"/>
                    <a:ea typeface="宋体" panose="02010600030101010101" pitchFamily="2" charset="-122"/>
                  </a:rPr>
                  <a:t>读取一些长字符串</a:t>
                </a:r>
                <a14:m>
                  <m:oMath xmlns:m="http://schemas.openxmlformats.org/officeDocument/2006/math">
                    <m:r>
                      <m:rPr>
                        <m:sty m:val="p"/>
                      </m:rPr>
                      <a:rPr lang="en-US" altLang="zh-CN" sz="2400" b="0" i="0" smtClean="0">
                        <a:solidFill>
                          <a:srgbClr val="000000"/>
                        </a:solidFill>
                        <a:latin typeface="Cambria Math" panose="02040503050406030204" pitchFamily="18" charset="0"/>
                        <a:ea typeface="宋体" panose="02010600030101010101" pitchFamily="2" charset="-122"/>
                      </a:rPr>
                      <m:t>S</m:t>
                    </m:r>
                    <m:r>
                      <a:rPr lang="en-US" altLang="zh-CN" sz="2400" b="0" i="0" smtClean="0">
                        <a:solidFill>
                          <a:srgbClr val="000000"/>
                        </a:solidFill>
                        <a:latin typeface="Cambria Math" panose="02040503050406030204" pitchFamily="18" charset="0"/>
                        <a:ea typeface="宋体" panose="02010600030101010101" pitchFamily="2" charset="-122"/>
                      </a:rPr>
                      <m:t>=</m:t>
                    </m:r>
                    <m:r>
                      <m:rPr>
                        <m:sty m:val="p"/>
                      </m:rPr>
                      <a:rPr lang="en-US" altLang="zh-CN" sz="2400" b="0" i="0" smtClean="0">
                        <a:solidFill>
                          <a:srgbClr val="000000"/>
                        </a:solidFill>
                        <a:latin typeface="Cambria Math" panose="02040503050406030204" pitchFamily="18" charset="0"/>
                        <a:ea typeface="宋体" panose="02010600030101010101" pitchFamily="2" charset="-122"/>
                      </a:rPr>
                      <m:t>s</m:t>
                    </m:r>
                    <m:d>
                      <m:dPr>
                        <m:begChr m:val="["/>
                        <m:endChr m:val="]"/>
                        <m:ctrlPr>
                          <a:rPr lang="en-US" altLang="zh-CN" sz="2400" b="0" i="1" smtClean="0">
                            <a:solidFill>
                              <a:srgbClr val="000000"/>
                            </a:solidFill>
                            <a:latin typeface="Cambria Math" panose="02040503050406030204" pitchFamily="18" charset="0"/>
                            <a:ea typeface="宋体" panose="02010600030101010101" pitchFamily="2" charset="-122"/>
                          </a:rPr>
                        </m:ctrlPr>
                      </m:dPr>
                      <m:e>
                        <m:r>
                          <a:rPr lang="en-US" altLang="zh-CN" sz="2400" b="0" i="0" smtClean="0">
                            <a:solidFill>
                              <a:srgbClr val="000000"/>
                            </a:solidFill>
                            <a:latin typeface="Cambria Math" panose="02040503050406030204" pitchFamily="18" charset="0"/>
                            <a:ea typeface="宋体" panose="02010600030101010101" pitchFamily="2" charset="-122"/>
                          </a:rPr>
                          <m:t>1</m:t>
                        </m:r>
                      </m:e>
                    </m:d>
                    <m:r>
                      <a:rPr lang="en-US" altLang="zh-CN" sz="2400" b="0" i="0" smtClean="0">
                        <a:solidFill>
                          <a:srgbClr val="000000"/>
                        </a:solidFill>
                        <a:latin typeface="Cambria Math" panose="02040503050406030204" pitchFamily="18" charset="0"/>
                        <a:ea typeface="宋体" panose="02010600030101010101" pitchFamily="2" charset="-122"/>
                      </a:rPr>
                      <m:t>,…,</m:t>
                    </m:r>
                    <m:r>
                      <m:rPr>
                        <m:sty m:val="p"/>
                      </m:rPr>
                      <a:rPr lang="en-US" altLang="zh-CN" sz="2400" b="0" i="0" smtClean="0">
                        <a:solidFill>
                          <a:srgbClr val="000000"/>
                        </a:solidFill>
                        <a:latin typeface="Cambria Math" panose="02040503050406030204" pitchFamily="18" charset="0"/>
                        <a:ea typeface="宋体" panose="02010600030101010101" pitchFamily="2" charset="-122"/>
                      </a:rPr>
                      <m:t>s</m:t>
                    </m:r>
                    <m:r>
                      <a:rPr lang="en-US" altLang="zh-CN" sz="2400" b="0" i="0" smtClean="0">
                        <a:solidFill>
                          <a:srgbClr val="000000"/>
                        </a:solidFill>
                        <a:latin typeface="Cambria Math" panose="02040503050406030204" pitchFamily="18" charset="0"/>
                        <a:ea typeface="宋体" panose="02010600030101010101" pitchFamily="2" charset="-122"/>
                      </a:rPr>
                      <m:t>[</m:t>
                    </m:r>
                    <m:r>
                      <m:rPr>
                        <m:sty m:val="p"/>
                      </m:rPr>
                      <a:rPr lang="en-US" altLang="zh-CN" sz="2400" b="0" i="0" smtClean="0">
                        <a:solidFill>
                          <a:srgbClr val="000000"/>
                        </a:solidFill>
                        <a:latin typeface="Cambria Math" panose="02040503050406030204" pitchFamily="18" charset="0"/>
                        <a:ea typeface="宋体" panose="02010600030101010101" pitchFamily="2" charset="-122"/>
                      </a:rPr>
                      <m:t>m</m:t>
                    </m:r>
                    <m:r>
                      <a:rPr lang="en-US" altLang="zh-CN" sz="2400" b="0" i="0" smtClean="0">
                        <a:solidFill>
                          <a:srgbClr val="000000"/>
                        </a:solidFill>
                        <a:latin typeface="Cambria Math" panose="02040503050406030204" pitchFamily="18" charset="0"/>
                        <a:ea typeface="宋体" panose="02010600030101010101" pitchFamily="2" charset="-122"/>
                      </a:rPr>
                      <m:t>]</m:t>
                    </m:r>
                    <m:r>
                      <a:rPr lang="en-US" altLang="zh-CN" sz="2400" b="0" i="1" smtClean="0">
                        <a:solidFill>
                          <a:srgbClr val="000000"/>
                        </a:solidFill>
                        <a:latin typeface="Cambria Math" panose="02040503050406030204" pitchFamily="18" charset="0"/>
                        <a:ea typeface="Cambria Math" panose="02040503050406030204" pitchFamily="18" charset="0"/>
                      </a:rPr>
                      <m:t>∈</m:t>
                    </m:r>
                    <m:r>
                      <a:rPr lang="en-US" altLang="zh-CN" sz="2400" b="0" i="1" smtClean="0">
                        <a:solidFill>
                          <a:srgbClr val="000000"/>
                        </a:solidFill>
                        <a:latin typeface="Cambria Math" panose="02040503050406030204" pitchFamily="18" charset="0"/>
                        <a:ea typeface="宋体" panose="02010600030101010101" pitchFamily="2" charset="-122"/>
                      </a:rPr>
                      <m:t>{</m:t>
                    </m:r>
                  </m:oMath>
                </a14:m>
                <a:r>
                  <a:rPr lang="en-US" altLang="zh-CN" sz="2400" dirty="0" smtClean="0">
                    <a:solidFill>
                      <a:srgbClr val="000000"/>
                    </a:solidFill>
                    <a:latin typeface="宋体" panose="02010600030101010101" pitchFamily="2" charset="-122"/>
                    <a:ea typeface="宋体" panose="02010600030101010101" pitchFamily="2" charset="-122"/>
                  </a:rPr>
                  <a:t>0</a:t>
                </a:r>
                <a:r>
                  <a:rPr lang="zh-CN" altLang="en-US" sz="2400" dirty="0" smtClean="0">
                    <a:solidFill>
                      <a:srgbClr val="000000"/>
                    </a:solidFill>
                    <a:latin typeface="宋体" panose="02010600030101010101" pitchFamily="2" charset="-122"/>
                    <a:ea typeface="宋体" panose="02010600030101010101" pitchFamily="2" charset="-122"/>
                  </a:rPr>
                  <a:t>，</a:t>
                </a:r>
                <a:r>
                  <a:rPr lang="en-US" altLang="zh-CN" sz="2400" dirty="0" smtClean="0">
                    <a:solidFill>
                      <a:srgbClr val="000000"/>
                    </a:solidFill>
                    <a:latin typeface="宋体" panose="02010600030101010101" pitchFamily="2" charset="-122"/>
                    <a:ea typeface="宋体" panose="02010600030101010101" pitchFamily="2" charset="-122"/>
                  </a:rPr>
                  <a:t>1</a:t>
                </a:r>
                <a14:m>
                  <m:oMath xmlns:m="http://schemas.openxmlformats.org/officeDocument/2006/math">
                    <m:sSup>
                      <m:sSupPr>
                        <m:ctrlPr>
                          <a:rPr lang="en-US" altLang="zh-CN" sz="2400" i="1" smtClean="0">
                            <a:solidFill>
                              <a:srgbClr val="000000"/>
                            </a:solidFill>
                            <a:latin typeface="Cambria Math" panose="02040503050406030204" pitchFamily="18" charset="0"/>
                            <a:ea typeface="宋体" panose="02010600030101010101" pitchFamily="2" charset="-122"/>
                          </a:rPr>
                        </m:ctrlPr>
                      </m:sSupPr>
                      <m:e>
                        <m:r>
                          <a:rPr lang="en-US" altLang="zh-CN" sz="2400" i="1">
                            <a:solidFill>
                              <a:srgbClr val="000000"/>
                            </a:solidFill>
                            <a:latin typeface="Cambria Math" panose="02040503050406030204" pitchFamily="18" charset="0"/>
                            <a:ea typeface="宋体" panose="02010600030101010101" pitchFamily="2" charset="-122"/>
                          </a:rPr>
                          <m:t>}</m:t>
                        </m:r>
                      </m:e>
                      <m:sup>
                        <m:r>
                          <a:rPr lang="en-US" altLang="zh-CN" sz="2400" b="0" i="1" smtClean="0">
                            <a:solidFill>
                              <a:srgbClr val="000000"/>
                            </a:solidFill>
                            <a:latin typeface="Cambria Math" panose="02040503050406030204" pitchFamily="18" charset="0"/>
                            <a:ea typeface="宋体" panose="02010600030101010101" pitchFamily="2" charset="-122"/>
                          </a:rPr>
                          <m:t>𝑚𝑘</m:t>
                        </m:r>
                      </m:sup>
                    </m:sSup>
                  </m:oMath>
                </a14:m>
                <a:r>
                  <a:rPr lang="zh-CN" altLang="en-US" sz="2400" dirty="0" smtClean="0">
                    <a:solidFill>
                      <a:srgbClr val="000000"/>
                    </a:solidFill>
                    <a:latin typeface="宋体" panose="02010600030101010101" pitchFamily="2" charset="-122"/>
                    <a:ea typeface="宋体" panose="02010600030101010101" pitchFamily="2" charset="-122"/>
                  </a:rPr>
                  <a:t>，</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400" dirty="0" smtClean="0">
                    <a:solidFill>
                      <a:srgbClr val="000000"/>
                    </a:solidFill>
                    <a:latin typeface="宋体" panose="02010600030101010101" pitchFamily="2" charset="-122"/>
                    <a:ea typeface="宋体" panose="02010600030101010101" pitchFamily="2" charset="-122"/>
                  </a:rPr>
                  <a:t>将流数据外包给服务器</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zh-CN" altLang="en-US" sz="2400" dirty="0" smtClean="0">
                    <a:solidFill>
                      <a:srgbClr val="000000"/>
                    </a:solidFill>
                    <a:latin typeface="宋体" panose="02010600030101010101" pitchFamily="2" charset="-122"/>
                    <a:ea typeface="宋体" panose="02010600030101010101" pitchFamily="2" charset="-122"/>
                  </a:rPr>
                  <a:t>。由于客户端不能同时存储和读取整个字符串，</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400" dirty="0" smtClean="0">
                    <a:solidFill>
                      <a:srgbClr val="000000"/>
                    </a:solidFill>
                    <a:latin typeface="宋体" panose="02010600030101010101" pitchFamily="2" charset="-122"/>
                    <a:ea typeface="宋体" panose="02010600030101010101" pitchFamily="2" charset="-122"/>
                  </a:rPr>
                  <a:t>读取</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zh-CN" altLang="en-US" sz="2400" dirty="0" smtClean="0">
                    <a:solidFill>
                      <a:srgbClr val="000000"/>
                    </a:solidFill>
                    <a:latin typeface="宋体" panose="02010600030101010101" pitchFamily="2" charset="-122"/>
                    <a:ea typeface="宋体" panose="02010600030101010101" pitchFamily="2" charset="-122"/>
                  </a:rPr>
                  <a:t>的子字符串</a:t>
                </a:r>
                <a14:m>
                  <m:oMath xmlns:m="http://schemas.openxmlformats.org/officeDocument/2006/math">
                    <m:r>
                      <a:rPr lang="en-US" altLang="zh-CN" sz="2400" b="0" i="1" smtClean="0">
                        <a:solidFill>
                          <a:srgbClr val="000000"/>
                        </a:solidFill>
                        <a:latin typeface="Cambria Math" panose="02040503050406030204" pitchFamily="18" charset="0"/>
                        <a:ea typeface="宋体" panose="02010600030101010101" pitchFamily="2" charset="-122"/>
                      </a:rPr>
                      <m:t>𝑠</m:t>
                    </m:r>
                    <m:d>
                      <m:dPr>
                        <m:begChr m:val="["/>
                        <m:endChr m:val="]"/>
                        <m:ctrlPr>
                          <a:rPr lang="en-US" altLang="zh-CN" sz="2400" b="0" i="1" smtClean="0">
                            <a:solidFill>
                              <a:srgbClr val="000000"/>
                            </a:solidFill>
                            <a:latin typeface="Cambria Math" panose="02040503050406030204" pitchFamily="18" charset="0"/>
                            <a:ea typeface="宋体" panose="02010600030101010101" pitchFamily="2" charset="-122"/>
                          </a:rPr>
                        </m:ctrlPr>
                      </m:dPr>
                      <m:e>
                        <m:r>
                          <a:rPr lang="en-US" altLang="zh-CN" sz="2400" b="0" i="1" smtClean="0">
                            <a:solidFill>
                              <a:srgbClr val="000000"/>
                            </a:solidFill>
                            <a:latin typeface="Cambria Math" panose="02040503050406030204" pitchFamily="18" charset="0"/>
                            <a:ea typeface="宋体" panose="02010600030101010101" pitchFamily="2" charset="-122"/>
                          </a:rPr>
                          <m:t>𝑖</m:t>
                        </m:r>
                      </m:e>
                    </m:d>
                    <m:r>
                      <a:rPr lang="en-US" altLang="zh-CN" sz="2400" b="0" i="1" smtClean="0">
                        <a:solidFill>
                          <a:srgbClr val="000000"/>
                        </a:solidFill>
                        <a:latin typeface="Cambria Math" panose="02040503050406030204" pitchFamily="18" charset="0"/>
                        <a:ea typeface="Cambria Math" panose="02040503050406030204" pitchFamily="18" charset="0"/>
                      </a:rPr>
                      <m:t>∈{0,1</m:t>
                    </m:r>
                    <m:sSup>
                      <m:sSupPr>
                        <m:ctrlPr>
                          <a:rPr lang="en-US" altLang="zh-CN" sz="2400" b="0" i="1" smtClean="0">
                            <a:solidFill>
                              <a:srgbClr val="000000"/>
                            </a:solidFill>
                            <a:latin typeface="Cambria Math" panose="02040503050406030204" pitchFamily="18" charset="0"/>
                            <a:ea typeface="Cambria Math" panose="02040503050406030204" pitchFamily="18" charset="0"/>
                          </a:rPr>
                        </m:ctrlPr>
                      </m:sSupPr>
                      <m:e>
                        <m:r>
                          <a:rPr lang="en-US" altLang="zh-CN" sz="2400" b="0" i="1" smtClean="0">
                            <a:solidFill>
                              <a:srgbClr val="000000"/>
                            </a:solidFill>
                            <a:latin typeface="Cambria Math" panose="02040503050406030204" pitchFamily="18" charset="0"/>
                            <a:ea typeface="Cambria Math" panose="02040503050406030204" pitchFamily="18" charset="0"/>
                          </a:rPr>
                          <m:t>}</m:t>
                        </m:r>
                      </m:e>
                      <m:sup>
                        <m:r>
                          <a:rPr lang="en-US" altLang="zh-CN" sz="2400" b="0" i="1" smtClean="0">
                            <a:solidFill>
                              <a:srgbClr val="000000"/>
                            </a:solidFill>
                            <a:latin typeface="Cambria Math" panose="02040503050406030204" pitchFamily="18" charset="0"/>
                            <a:ea typeface="Cambria Math" panose="02040503050406030204" pitchFamily="18" charset="0"/>
                          </a:rPr>
                          <m:t>𝑘</m:t>
                        </m:r>
                      </m:sup>
                    </m:sSup>
                  </m:oMath>
                </a14:m>
                <a:r>
                  <a:rPr lang="zh-CN" altLang="en-US" sz="2400" dirty="0" smtClean="0">
                    <a:solidFill>
                      <a:srgbClr val="000000"/>
                    </a:solidFill>
                    <a:latin typeface="宋体" panose="02010600030101010101" pitchFamily="2" charset="-122"/>
                    <a:ea typeface="宋体" panose="02010600030101010101" pitchFamily="2" charset="-122"/>
                  </a:rPr>
                  <a:t>，并将</a:t>
                </a:r>
                <a14:m>
                  <m:oMath xmlns:m="http://schemas.openxmlformats.org/officeDocument/2006/math">
                    <m:r>
                      <a:rPr lang="en-US" altLang="zh-CN" sz="2400" b="0" i="1" smtClean="0">
                        <a:solidFill>
                          <a:srgbClr val="000000"/>
                        </a:solidFill>
                        <a:latin typeface="Cambria Math" panose="02040503050406030204" pitchFamily="18" charset="0"/>
                        <a:ea typeface="宋体" panose="02010600030101010101" pitchFamily="2" charset="-122"/>
                      </a:rPr>
                      <m:t>𝑠</m:t>
                    </m:r>
                    <m:r>
                      <a:rPr lang="en-US" altLang="zh-CN" sz="2400" b="0" i="1" smtClean="0">
                        <a:solidFill>
                          <a:srgbClr val="000000"/>
                        </a:solidFill>
                        <a:latin typeface="Cambria Math" panose="02040503050406030204" pitchFamily="18" charset="0"/>
                        <a:ea typeface="宋体" panose="02010600030101010101" pitchFamily="2" charset="-122"/>
                      </a:rPr>
                      <m:t>[</m:t>
                    </m:r>
                    <m:r>
                      <a:rPr lang="en-US" altLang="zh-CN" sz="2400" b="0" i="1" smtClean="0">
                        <a:solidFill>
                          <a:srgbClr val="000000"/>
                        </a:solidFill>
                        <a:latin typeface="Cambria Math" panose="02040503050406030204" pitchFamily="18" charset="0"/>
                        <a:ea typeface="宋体" panose="02010600030101010101" pitchFamily="2" charset="-122"/>
                      </a:rPr>
                      <m:t>𝑖</m:t>
                    </m:r>
                    <m:r>
                      <a:rPr lang="en-US" altLang="zh-CN" sz="2400" b="0" i="1" smtClean="0">
                        <a:solidFill>
                          <a:srgbClr val="000000"/>
                        </a:solidFill>
                        <a:latin typeface="Cambria Math" panose="02040503050406030204" pitchFamily="18" charset="0"/>
                        <a:ea typeface="宋体" panose="02010600030101010101" pitchFamily="2" charset="-122"/>
                      </a:rPr>
                      <m:t>]</m:t>
                    </m:r>
                  </m:oMath>
                </a14:m>
                <a:r>
                  <a:rPr lang="zh-CN" altLang="en-US" sz="2400" dirty="0" smtClean="0">
                    <a:solidFill>
                      <a:srgbClr val="000000"/>
                    </a:solidFill>
                    <a:latin typeface="宋体" panose="02010600030101010101" pitchFamily="2" charset="-122"/>
                    <a:ea typeface="宋体" panose="02010600030101010101" pitchFamily="2" charset="-122"/>
                  </a:rPr>
                  <a:t>发送给存储该值的服务器</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zh-CN" altLang="en-US"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的数据库</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DB </a:t>
                </a:r>
                <a:r>
                  <a:rPr lang="zh-CN" altLang="en-US" sz="2400" dirty="0" smtClean="0">
                    <a:solidFill>
                      <a:srgbClr val="000000"/>
                    </a:solidFill>
                    <a:latin typeface="宋体" panose="02010600030101010101" pitchFamily="2" charset="-122"/>
                    <a:ea typeface="宋体" panose="02010600030101010101" pitchFamily="2" charset="-122"/>
                  </a:rPr>
                  <a:t>。</a:t>
                </a:r>
                <a:endParaRPr lang="en-US" altLang="zh-CN" sz="2400" dirty="0" smtClean="0">
                  <a:solidFill>
                    <a:srgbClr val="000000"/>
                  </a:solidFill>
                  <a:latin typeface="宋体" panose="02010600030101010101" pitchFamily="2" charset="-122"/>
                  <a:ea typeface="宋体" panose="02010600030101010101" pitchFamily="2" charset="-122"/>
                </a:endParaRPr>
              </a:p>
              <a:p>
                <a:r>
                  <a:rPr lang="zh-CN" altLang="en-US" sz="2400" dirty="0" smtClean="0">
                    <a:solidFill>
                      <a:srgbClr val="000000"/>
                    </a:solidFill>
                    <a:latin typeface="宋体" panose="02010600030101010101" pitchFamily="2" charset="-122"/>
                    <a:ea typeface="宋体" panose="02010600030101010101" pitchFamily="2" charset="-122"/>
                  </a:rPr>
                  <a:t>客户端和服务器在这个阶段的通信是单向的，字符串是有序的。数据必须是可公开验证的，因为服务器持有公钥</a:t>
                </a:r>
                <a14:m>
                  <m:oMath xmlns:m="http://schemas.openxmlformats.org/officeDocument/2006/math">
                    <m:r>
                      <m:rPr>
                        <m:sty m:val="p"/>
                      </m:rPr>
                      <a:rPr lang="en-US" altLang="zh-CN" sz="2400" b="0" i="0" smtClean="0">
                        <a:solidFill>
                          <a:srgbClr val="000000"/>
                        </a:solidFill>
                        <a:latin typeface="Cambria Math" panose="02040503050406030204" pitchFamily="18" charset="0"/>
                        <a:ea typeface="宋体" panose="02010600030101010101" pitchFamily="2" charset="-122"/>
                      </a:rPr>
                      <m:t>PK</m:t>
                    </m:r>
                  </m:oMath>
                </a14:m>
                <a:r>
                  <a:rPr lang="zh-CN" altLang="en-US" sz="2400" dirty="0" smtClean="0">
                    <a:solidFill>
                      <a:srgbClr val="000000"/>
                    </a:solidFill>
                    <a:latin typeface="宋体" panose="02010600030101010101" pitchFamily="2" charset="-122"/>
                    <a:ea typeface="宋体" panose="02010600030101010101" pitchFamily="2" charset="-122"/>
                  </a:rPr>
                  <a:t>，当拥有一些数据</a:t>
                </a:r>
                <a14:m>
                  <m:oMath xmlns:m="http://schemas.openxmlformats.org/officeDocument/2006/math">
                    <m:r>
                      <a:rPr lang="en-US" altLang="zh-CN" sz="2400" i="1">
                        <a:solidFill>
                          <a:srgbClr val="000000"/>
                        </a:solidFill>
                        <a:latin typeface="Cambria Math" panose="02040503050406030204" pitchFamily="18" charset="0"/>
                        <a:ea typeface="宋体" panose="02010600030101010101" pitchFamily="2" charset="-122"/>
                      </a:rPr>
                      <m:t>𝑠</m:t>
                    </m:r>
                    <m:r>
                      <a:rPr lang="en-US" altLang="zh-CN" sz="2400" i="1">
                        <a:solidFill>
                          <a:srgbClr val="000000"/>
                        </a:solidFill>
                        <a:latin typeface="Cambria Math" panose="02040503050406030204" pitchFamily="18" charset="0"/>
                        <a:ea typeface="宋体" panose="02010600030101010101" pitchFamily="2" charset="-122"/>
                      </a:rPr>
                      <m:t>[</m:t>
                    </m:r>
                    <m:r>
                      <a:rPr lang="en-US" altLang="zh-CN" sz="2400" i="1">
                        <a:solidFill>
                          <a:srgbClr val="000000"/>
                        </a:solidFill>
                        <a:latin typeface="Cambria Math" panose="02040503050406030204" pitchFamily="18" charset="0"/>
                        <a:ea typeface="宋体" panose="02010600030101010101" pitchFamily="2" charset="-122"/>
                      </a:rPr>
                      <m:t>𝑖</m:t>
                    </m:r>
                    <m:r>
                      <a:rPr lang="en-US" altLang="zh-CN" sz="2400" i="1">
                        <a:solidFill>
                          <a:srgbClr val="000000"/>
                        </a:solidFill>
                        <a:latin typeface="Cambria Math" panose="02040503050406030204" pitchFamily="18" charset="0"/>
                        <a:ea typeface="宋体" panose="02010600030101010101" pitchFamily="2" charset="-122"/>
                      </a:rPr>
                      <m:t>]</m:t>
                    </m:r>
                    <m:r>
                      <a:rPr lang="zh-CN" altLang="en-US" sz="2400" i="1">
                        <a:solidFill>
                          <a:srgbClr val="000000"/>
                        </a:solidFill>
                        <a:latin typeface="Cambria Math" panose="02040503050406030204" pitchFamily="18" charset="0"/>
                        <a:ea typeface="宋体" panose="02010600030101010101" pitchFamily="2" charset="-122"/>
                      </a:rPr>
                      <m:t>时</m:t>
                    </m:r>
                    <m:r>
                      <a:rPr lang="en-US" altLang="zh-CN" sz="2400" i="1">
                        <a:solidFill>
                          <a:srgbClr val="000000"/>
                        </a:solidFill>
                        <a:latin typeface="Cambria Math" panose="02040503050406030204" pitchFamily="18" charset="0"/>
                        <a:ea typeface="宋体" panose="02010600030101010101" pitchFamily="2" charset="-122"/>
                      </a:rPr>
                      <m:t> </m:t>
                    </m:r>
                  </m:oMath>
                </a14:m>
                <a:r>
                  <a:rPr lang="zh-CN" altLang="en-US" sz="2400" dirty="0" smtClean="0">
                    <a:solidFill>
                      <a:srgbClr val="000000"/>
                    </a:solidFill>
                    <a:latin typeface="宋体" panose="02010600030101010101" pitchFamily="2" charset="-122"/>
                    <a:ea typeface="宋体" panose="02010600030101010101" pitchFamily="2" charset="-122"/>
                  </a:rPr>
                  <a:t>，</a:t>
                </a:r>
                <a14:m>
                  <m:oMath xmlns:m="http://schemas.openxmlformats.org/officeDocument/2006/math">
                    <m:sSub>
                      <m:sSubPr>
                        <m:ctrlPr>
                          <a:rPr lang="en-US" altLang="zh-CN"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𝜋</m:t>
                        </m:r>
                      </m:e>
                      <m:sub>
                        <m:r>
                          <m:rPr>
                            <m:sty m:val="p"/>
                          </m:rPr>
                          <a:rPr lang="en-US" altLang="zh-CN" sz="2400" i="1">
                            <a:solidFill>
                              <a:srgbClr val="000000"/>
                            </a:solidFill>
                            <a:latin typeface="Cambria Math" panose="02040503050406030204" pitchFamily="18" charset="0"/>
                          </a:rPr>
                          <m:t>s</m:t>
                        </m:r>
                        <m:r>
                          <a:rPr lang="en-US" altLang="zh-CN" sz="2400" i="1">
                            <a:solidFill>
                              <a:srgbClr val="000000"/>
                            </a:solidFill>
                            <a:latin typeface="Cambria Math" panose="02040503050406030204" pitchFamily="18" charset="0"/>
                          </a:rPr>
                          <m:t>[</m:t>
                        </m:r>
                        <m:r>
                          <a:rPr lang="en-US" altLang="zh-CN" sz="2400" i="1">
                            <a:solidFill>
                              <a:srgbClr val="000000"/>
                            </a:solidFill>
                            <a:latin typeface="Cambria Math" panose="02040503050406030204" pitchFamily="18" charset="0"/>
                          </a:rPr>
                          <m:t>𝑖</m:t>
                        </m:r>
                        <m:r>
                          <a:rPr lang="en-US" altLang="zh-CN" sz="2400" i="1">
                            <a:solidFill>
                              <a:srgbClr val="000000"/>
                            </a:solidFill>
                            <a:latin typeface="Cambria Math" panose="02040503050406030204" pitchFamily="18" charset="0"/>
                          </a:rPr>
                          <m:t>]</m:t>
                        </m:r>
                      </m:sub>
                    </m:sSub>
                  </m:oMath>
                </a14:m>
                <a:r>
                  <a:rPr lang="zh-CN" altLang="en-US" sz="2400" dirty="0" smtClean="0">
                    <a:solidFill>
                      <a:srgbClr val="000000"/>
                    </a:solidFill>
                    <a:latin typeface="宋体" panose="02010600030101010101" pitchFamily="2" charset="-122"/>
                    <a:ea typeface="宋体" panose="02010600030101010101" pitchFamily="2" charset="-122"/>
                  </a:rPr>
                  <a:t>的证明可以验证</a:t>
                </a:r>
                <a14:m>
                  <m:oMath xmlns:m="http://schemas.openxmlformats.org/officeDocument/2006/math">
                    <m:r>
                      <a:rPr lang="en-US" altLang="zh-CN" sz="2400" i="1">
                        <a:solidFill>
                          <a:srgbClr val="000000"/>
                        </a:solidFill>
                        <a:latin typeface="Cambria Math" panose="02040503050406030204" pitchFamily="18" charset="0"/>
                        <a:ea typeface="宋体" panose="02010600030101010101" pitchFamily="2" charset="-122"/>
                      </a:rPr>
                      <m:t>𝑠</m:t>
                    </m:r>
                    <m:r>
                      <a:rPr lang="en-US" altLang="zh-CN" sz="2400" i="1">
                        <a:solidFill>
                          <a:srgbClr val="000000"/>
                        </a:solidFill>
                        <a:latin typeface="Cambria Math" panose="02040503050406030204" pitchFamily="18" charset="0"/>
                        <a:ea typeface="宋体" panose="02010600030101010101" pitchFamily="2" charset="-122"/>
                      </a:rPr>
                      <m:t>[</m:t>
                    </m:r>
                    <m:r>
                      <a:rPr lang="en-US" altLang="zh-CN" sz="2400" i="1">
                        <a:solidFill>
                          <a:srgbClr val="000000"/>
                        </a:solidFill>
                        <a:latin typeface="Cambria Math" panose="02040503050406030204" pitchFamily="18" charset="0"/>
                        <a:ea typeface="宋体" panose="02010600030101010101" pitchFamily="2" charset="-122"/>
                      </a:rPr>
                      <m:t>𝑖</m:t>
                    </m:r>
                    <m:r>
                      <a:rPr lang="en-US" altLang="zh-CN" sz="2400" i="1">
                        <a:solidFill>
                          <a:srgbClr val="000000"/>
                        </a:solidFill>
                        <a:latin typeface="Cambria Math" panose="02040503050406030204" pitchFamily="18" charset="0"/>
                        <a:ea typeface="宋体" panose="02010600030101010101" pitchFamily="2" charset="-122"/>
                      </a:rPr>
                      <m:t>]</m:t>
                    </m:r>
                  </m:oMath>
                </a14:m>
                <a:r>
                  <a:rPr lang="zh-CN" altLang="en-US" sz="2400" dirty="0" smtClean="0">
                    <a:solidFill>
                      <a:srgbClr val="000000"/>
                    </a:solidFill>
                    <a:latin typeface="宋体" panose="02010600030101010101" pitchFamily="2" charset="-122"/>
                    <a:ea typeface="宋体" panose="02010600030101010101" pitchFamily="2" charset="-122"/>
                  </a:rPr>
                  <a:t>存储在</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DB</a:t>
                </a:r>
                <a:r>
                  <a:rPr lang="zh-CN" altLang="en-US" sz="2400" dirty="0" smtClean="0">
                    <a:solidFill>
                      <a:srgbClr val="000000"/>
                    </a:solidFill>
                    <a:latin typeface="宋体" panose="02010600030101010101" pitchFamily="2" charset="-122"/>
                    <a:ea typeface="宋体" panose="02010600030101010101" pitchFamily="2" charset="-122"/>
                  </a:rPr>
                  <a:t>中。</a:t>
                </a:r>
                <a:endParaRPr lang="en-US" altLang="zh-CN" sz="2400" dirty="0" smtClean="0">
                  <a:solidFill>
                    <a:srgbClr val="000000"/>
                  </a:solidFill>
                  <a:latin typeface="宋体" panose="02010600030101010101" pitchFamily="2" charset="-122"/>
                  <a:ea typeface="宋体" panose="02010600030101010101" pitchFamily="2" charset="-122"/>
                </a:endParaRPr>
              </a:p>
              <a:p>
                <a:r>
                  <a:rPr lang="zh-CN" altLang="en-US" sz="2400" dirty="0" smtClean="0">
                    <a:solidFill>
                      <a:srgbClr val="000000"/>
                    </a:solidFill>
                    <a:latin typeface="宋体" panose="02010600030101010101" pitchFamily="2" charset="-122"/>
                    <a:ea typeface="宋体" panose="02010600030101010101" pitchFamily="2" charset="-122"/>
                  </a:rPr>
                  <a:t>每当客户端希望从数据库</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DB</a:t>
                </a:r>
                <a:r>
                  <a:rPr lang="zh-CN" altLang="en-US" sz="2400" dirty="0" smtClean="0">
                    <a:solidFill>
                      <a:srgbClr val="000000"/>
                    </a:solidFill>
                    <a:latin typeface="宋体" panose="02010600030101010101" pitchFamily="2" charset="-122"/>
                    <a:ea typeface="宋体" panose="02010600030101010101" pitchFamily="2" charset="-122"/>
                  </a:rPr>
                  <a:t>中检索一些数据</a:t>
                </a:r>
                <a14:m>
                  <m:oMath xmlns:m="http://schemas.openxmlformats.org/officeDocument/2006/math">
                    <m:r>
                      <a:rPr lang="en-US" altLang="zh-CN" sz="2400" i="1">
                        <a:solidFill>
                          <a:srgbClr val="000000"/>
                        </a:solidFill>
                        <a:latin typeface="Cambria Math" panose="02040503050406030204" pitchFamily="18" charset="0"/>
                        <a:ea typeface="宋体" panose="02010600030101010101" pitchFamily="2" charset="-122"/>
                      </a:rPr>
                      <m:t>𝑠</m:t>
                    </m:r>
                    <m:r>
                      <a:rPr lang="en-US" altLang="zh-CN" sz="2400" i="1">
                        <a:solidFill>
                          <a:srgbClr val="000000"/>
                        </a:solidFill>
                        <a:latin typeface="Cambria Math" panose="02040503050406030204" pitchFamily="18" charset="0"/>
                        <a:ea typeface="宋体" panose="02010600030101010101" pitchFamily="2" charset="-122"/>
                      </a:rPr>
                      <m:t>[</m:t>
                    </m:r>
                    <m:r>
                      <a:rPr lang="en-US" altLang="zh-CN" sz="2400" i="1">
                        <a:solidFill>
                          <a:srgbClr val="000000"/>
                        </a:solidFill>
                        <a:latin typeface="Cambria Math" panose="02040503050406030204" pitchFamily="18" charset="0"/>
                        <a:ea typeface="宋体" panose="02010600030101010101" pitchFamily="2" charset="-122"/>
                      </a:rPr>
                      <m:t>𝑖</m:t>
                    </m:r>
                    <m:r>
                      <a:rPr lang="en-US" altLang="zh-CN" sz="2400" i="1">
                        <a:solidFill>
                          <a:srgbClr val="000000"/>
                        </a:solidFill>
                        <a:latin typeface="Cambria Math" panose="02040503050406030204" pitchFamily="18" charset="0"/>
                        <a:ea typeface="宋体" panose="02010600030101010101" pitchFamily="2" charset="-122"/>
                      </a:rPr>
                      <m:t>]</m:t>
                    </m:r>
                  </m:oMath>
                </a14:m>
                <a:r>
                  <a:rPr lang="zh-CN" altLang="en-US" sz="2400" dirty="0" smtClean="0">
                    <a:solidFill>
                      <a:srgbClr val="000000"/>
                    </a:solidFill>
                    <a:latin typeface="宋体" panose="02010600030101010101" pitchFamily="2" charset="-122"/>
                    <a:ea typeface="宋体" panose="02010600030101010101" pitchFamily="2" charset="-122"/>
                  </a:rPr>
                  <a:t>时，</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400" dirty="0" smtClean="0">
                    <a:solidFill>
                      <a:srgbClr val="000000"/>
                    </a:solidFill>
                    <a:latin typeface="宋体" panose="02010600030101010101" pitchFamily="2" charset="-122"/>
                    <a:ea typeface="宋体" panose="02010600030101010101" pitchFamily="2" charset="-122"/>
                  </a:rPr>
                  <a:t>将</a:t>
                </a:r>
                <a14:m>
                  <m:oMath xmlns:m="http://schemas.openxmlformats.org/officeDocument/2006/math">
                    <m:r>
                      <a:rPr lang="en-US" altLang="zh-CN" sz="2400" i="1" dirty="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𝑖</m:t>
                    </m:r>
                  </m:oMath>
                </a14:m>
                <a:r>
                  <a:rPr lang="zh-CN" altLang="en-US" sz="2400" dirty="0" smtClean="0">
                    <a:solidFill>
                      <a:srgbClr val="000000"/>
                    </a:solidFill>
                    <a:latin typeface="宋体" panose="02010600030101010101" pitchFamily="2" charset="-122"/>
                    <a:ea typeface="宋体" panose="02010600030101010101" pitchFamily="2" charset="-122"/>
                  </a:rPr>
                  <a:t>发送给返回</a:t>
                </a:r>
                <a14:m>
                  <m:oMath xmlns:m="http://schemas.openxmlformats.org/officeDocument/2006/math">
                    <m:r>
                      <a:rPr lang="en-US" altLang="zh-CN" sz="2400" i="1">
                        <a:solidFill>
                          <a:srgbClr val="000000"/>
                        </a:solidFill>
                        <a:latin typeface="Cambria Math" panose="02040503050406030204" pitchFamily="18" charset="0"/>
                        <a:ea typeface="宋体" panose="02010600030101010101" pitchFamily="2" charset="-122"/>
                      </a:rPr>
                      <m:t>𝑠</m:t>
                    </m:r>
                    <m:r>
                      <a:rPr lang="en-US" altLang="zh-CN" sz="2400" i="1">
                        <a:solidFill>
                          <a:srgbClr val="000000"/>
                        </a:solidFill>
                        <a:latin typeface="Cambria Math" panose="02040503050406030204" pitchFamily="18" charset="0"/>
                        <a:ea typeface="宋体" panose="02010600030101010101" pitchFamily="2" charset="-122"/>
                      </a:rPr>
                      <m:t>[</m:t>
                    </m:r>
                    <m:r>
                      <a:rPr lang="en-US" altLang="zh-CN" sz="2400" i="1">
                        <a:solidFill>
                          <a:srgbClr val="000000"/>
                        </a:solidFill>
                        <a:latin typeface="Cambria Math" panose="02040503050406030204" pitchFamily="18" charset="0"/>
                        <a:ea typeface="宋体" panose="02010600030101010101" pitchFamily="2" charset="-122"/>
                      </a:rPr>
                      <m:t>𝑖</m:t>
                    </m:r>
                    <m:r>
                      <a:rPr lang="en-US" altLang="zh-CN" sz="2400" i="1">
                        <a:solidFill>
                          <a:srgbClr val="000000"/>
                        </a:solidFill>
                        <a:latin typeface="Cambria Math" panose="02040503050406030204" pitchFamily="18" charset="0"/>
                        <a:ea typeface="宋体" panose="02010600030101010101" pitchFamily="2" charset="-122"/>
                      </a:rPr>
                      <m:t>]</m:t>
                    </m:r>
                  </m:oMath>
                </a14:m>
                <a:r>
                  <a:rPr lang="zh-CN" altLang="en-US" sz="2400" dirty="0" smtClean="0">
                    <a:solidFill>
                      <a:srgbClr val="000000"/>
                    </a:solidFill>
                    <a:latin typeface="宋体" panose="02010600030101010101" pitchFamily="2" charset="-122"/>
                    <a:ea typeface="宋体" panose="02010600030101010101" pitchFamily="2" charset="-122"/>
                  </a:rPr>
                  <a:t>的服务器，并附上证明</a:t>
                </a:r>
                <a14:m>
                  <m:oMath xmlns:m="http://schemas.openxmlformats.org/officeDocument/2006/math">
                    <m:sSub>
                      <m:sSubPr>
                        <m:ctrlPr>
                          <a:rPr lang="en-US" altLang="zh-CN"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𝜋</m:t>
                        </m:r>
                      </m:e>
                      <m:sub>
                        <m:r>
                          <m:rPr>
                            <m:sty m:val="p"/>
                          </m:rPr>
                          <a:rPr lang="en-US" altLang="zh-CN" sz="2400" i="1">
                            <a:solidFill>
                              <a:srgbClr val="000000"/>
                            </a:solidFill>
                            <a:latin typeface="Cambria Math" panose="02040503050406030204" pitchFamily="18" charset="0"/>
                          </a:rPr>
                          <m:t>s</m:t>
                        </m:r>
                        <m:r>
                          <a:rPr lang="en-US" altLang="zh-CN" sz="2400" i="1">
                            <a:solidFill>
                              <a:srgbClr val="000000"/>
                            </a:solidFill>
                            <a:latin typeface="Cambria Math" panose="02040503050406030204" pitchFamily="18" charset="0"/>
                          </a:rPr>
                          <m:t>[</m:t>
                        </m:r>
                        <m:r>
                          <a:rPr lang="en-US" altLang="zh-CN" sz="2400" i="1">
                            <a:solidFill>
                              <a:srgbClr val="000000"/>
                            </a:solidFill>
                            <a:latin typeface="Cambria Math" panose="02040503050406030204" pitchFamily="18" charset="0"/>
                          </a:rPr>
                          <m:t>𝑖</m:t>
                        </m:r>
                        <m:r>
                          <a:rPr lang="en-US" altLang="zh-CN" sz="2400" i="1">
                            <a:solidFill>
                              <a:srgbClr val="000000"/>
                            </a:solidFill>
                            <a:latin typeface="Cambria Math" panose="02040503050406030204" pitchFamily="18" charset="0"/>
                          </a:rPr>
                          <m:t>]</m:t>
                        </m:r>
                      </m:sub>
                    </m:sSub>
                  </m:oMath>
                </a14:m>
                <a:r>
                  <a:rPr lang="zh-CN" altLang="en-US" sz="2400" dirty="0" smtClean="0">
                    <a:solidFill>
                      <a:srgbClr val="000000"/>
                    </a:solidFill>
                    <a:latin typeface="宋体" panose="02010600030101010101" pitchFamily="2" charset="-122"/>
                    <a:ea typeface="宋体" panose="02010600030101010101" pitchFamily="2" charset="-122"/>
                  </a:rPr>
                  <a:t>（表明</a:t>
                </a:r>
                <a:r>
                  <a:rPr lang="en-US" altLang="zh-CN" sz="2400" dirty="0" smtClean="0">
                    <a:solidFill>
                      <a:srgbClr val="000000"/>
                    </a:solidFill>
                    <a:latin typeface="Cambria Math" panose="02040503050406030204" pitchFamily="18" charset="0"/>
                    <a:ea typeface="宋体" panose="02010600030101010101" pitchFamily="2" charset="-122"/>
                  </a:rPr>
                  <a:t>s</a:t>
                </a:r>
                <a:r>
                  <a:rPr lang="zh-CN" altLang="en-US" sz="2400" dirty="0" smtClean="0">
                    <a:solidFill>
                      <a:srgbClr val="000000"/>
                    </a:solidFill>
                    <a:latin typeface="宋体" panose="02010600030101010101" pitchFamily="2" charset="-122"/>
                    <a:ea typeface="宋体" panose="02010600030101010101" pitchFamily="2" charset="-122"/>
                  </a:rPr>
                  <a:t>是</a:t>
                </a:r>
                <a:r>
                  <a:rPr lang="en-US" altLang="zh-CN" sz="2400" dirty="0">
                    <a:solidFill>
                      <a:srgbClr val="000000"/>
                    </a:solidFill>
                    <a:latin typeface="Cambria Math" panose="02040503050406030204" pitchFamily="18" charset="0"/>
                    <a:ea typeface="宋体" panose="02010600030101010101" pitchFamily="2" charset="-122"/>
                  </a:rPr>
                  <a:t>DB</a:t>
                </a:r>
                <a:r>
                  <a:rPr lang="zh-CN" altLang="en-US" sz="2400" dirty="0" smtClean="0">
                    <a:solidFill>
                      <a:srgbClr val="000000"/>
                    </a:solidFill>
                    <a:latin typeface="宋体" panose="02010600030101010101" pitchFamily="2" charset="-122"/>
                    <a:ea typeface="宋体" panose="02010600030101010101" pitchFamily="2" charset="-122"/>
                  </a:rPr>
                  <a:t>中的第</a:t>
                </a:r>
                <a14:m>
                  <m:oMath xmlns:m="http://schemas.openxmlformats.org/officeDocument/2006/math">
                    <m:sSup>
                      <m:sSupPr>
                        <m:ctrlPr>
                          <a:rPr lang="en-US" altLang="zh-CN" sz="2400" i="1" smtClean="0">
                            <a:solidFill>
                              <a:srgbClr val="000000"/>
                            </a:solidFill>
                            <a:latin typeface="Cambria Math" panose="02040503050406030204" pitchFamily="18" charset="0"/>
                            <a:ea typeface="宋体" panose="02010600030101010101" pitchFamily="2" charset="-122"/>
                          </a:rPr>
                        </m:ctrlPr>
                      </m:sSupPr>
                      <m:e>
                        <m:r>
                          <a:rPr lang="en-US" altLang="zh-CN" sz="2400" b="0" i="1" smtClean="0">
                            <a:solidFill>
                              <a:srgbClr val="000000"/>
                            </a:solidFill>
                            <a:latin typeface="Cambria Math" panose="02040503050406030204" pitchFamily="18" charset="0"/>
                            <a:ea typeface="宋体" panose="02010600030101010101" pitchFamily="2" charset="-122"/>
                          </a:rPr>
                          <m:t>𝑖</m:t>
                        </m:r>
                      </m:e>
                      <m:sup>
                        <m:r>
                          <a:rPr lang="en-US" altLang="zh-CN" sz="2400" b="0" i="1" smtClean="0">
                            <a:solidFill>
                              <a:srgbClr val="000000"/>
                            </a:solidFill>
                            <a:latin typeface="Cambria Math" panose="02040503050406030204" pitchFamily="18" charset="0"/>
                            <a:ea typeface="宋体" panose="02010600030101010101" pitchFamily="2" charset="-122"/>
                          </a:rPr>
                          <m:t>𝑡h</m:t>
                        </m:r>
                      </m:sup>
                    </m:sSup>
                  </m:oMath>
                </a14:m>
                <a:r>
                  <a:rPr lang="zh-CN" altLang="en-US" sz="2400" dirty="0" smtClean="0">
                    <a:solidFill>
                      <a:srgbClr val="000000"/>
                    </a:solidFill>
                    <a:latin typeface="宋体" panose="02010600030101010101" pitchFamily="2" charset="-122"/>
                    <a:ea typeface="宋体" panose="02010600030101010101" pitchFamily="2" charset="-122"/>
                  </a:rPr>
                  <a:t>个元素）。此外，客户端有能力将任何值</a:t>
                </a:r>
                <a14:m>
                  <m:oMath xmlns:m="http://schemas.openxmlformats.org/officeDocument/2006/math">
                    <m:r>
                      <a:rPr lang="en-US" altLang="zh-CN" sz="2400" i="1">
                        <a:solidFill>
                          <a:srgbClr val="000000"/>
                        </a:solidFill>
                        <a:latin typeface="Cambria Math" panose="02040503050406030204" pitchFamily="18" charset="0"/>
                        <a:ea typeface="宋体" panose="02010600030101010101" pitchFamily="2" charset="-122"/>
                      </a:rPr>
                      <m:t>𝑠</m:t>
                    </m:r>
                    <m:r>
                      <a:rPr lang="en-US" altLang="zh-CN" sz="2400" i="1">
                        <a:solidFill>
                          <a:srgbClr val="000000"/>
                        </a:solidFill>
                        <a:latin typeface="Cambria Math" panose="02040503050406030204" pitchFamily="18" charset="0"/>
                        <a:ea typeface="宋体" panose="02010600030101010101" pitchFamily="2" charset="-122"/>
                      </a:rPr>
                      <m:t>[</m:t>
                    </m:r>
                    <m:r>
                      <a:rPr lang="en-US" altLang="zh-CN" sz="2400" i="1">
                        <a:solidFill>
                          <a:srgbClr val="000000"/>
                        </a:solidFill>
                        <a:latin typeface="Cambria Math" panose="02040503050406030204" pitchFamily="18" charset="0"/>
                        <a:ea typeface="宋体" panose="02010600030101010101" pitchFamily="2" charset="-122"/>
                      </a:rPr>
                      <m:t>𝑖</m:t>
                    </m:r>
                    <m:r>
                      <a:rPr lang="en-US" altLang="zh-CN" sz="2400" i="1">
                        <a:solidFill>
                          <a:srgbClr val="000000"/>
                        </a:solidFill>
                        <a:latin typeface="Cambria Math" panose="02040503050406030204" pitchFamily="18" charset="0"/>
                        <a:ea typeface="宋体" panose="02010600030101010101" pitchFamily="2" charset="-122"/>
                      </a:rPr>
                      <m:t>]</m:t>
                    </m:r>
                  </m:oMath>
                </a14:m>
                <a:r>
                  <a:rPr lang="zh-CN" altLang="en-US" sz="2400" dirty="0" smtClean="0">
                    <a:solidFill>
                      <a:srgbClr val="000000"/>
                    </a:solidFill>
                    <a:latin typeface="宋体" panose="02010600030101010101" pitchFamily="2" charset="-122"/>
                    <a:ea typeface="宋体" panose="02010600030101010101" pitchFamily="2" charset="-122"/>
                  </a:rPr>
                  <a:t>更新为新的字符串</a:t>
                </a:r>
                <a14:m>
                  <m:oMath xmlns:m="http://schemas.openxmlformats.org/officeDocument/2006/math">
                    <m:r>
                      <a:rPr lang="en-US" altLang="zh-CN" sz="2400" i="1">
                        <a:solidFill>
                          <a:srgbClr val="000000"/>
                        </a:solidFill>
                        <a:latin typeface="Cambria Math" panose="02040503050406030204" pitchFamily="18" charset="0"/>
                        <a:ea typeface="宋体" panose="02010600030101010101" pitchFamily="2" charset="-122"/>
                      </a:rPr>
                      <m:t>𝑠</m:t>
                    </m:r>
                    <m:r>
                      <a:rPr lang="en-US" altLang="zh-CN" sz="2400" b="0" i="1" smtClean="0">
                        <a:solidFill>
                          <a:srgbClr val="000000"/>
                        </a:solidFill>
                        <a:latin typeface="Cambria Math" panose="02040503050406030204" pitchFamily="18" charset="0"/>
                        <a:ea typeface="宋体" panose="02010600030101010101" pitchFamily="2" charset="-122"/>
                      </a:rPr>
                      <m:t>′</m:t>
                    </m:r>
                    <m:r>
                      <a:rPr lang="en-US" altLang="zh-CN" sz="2400" i="1">
                        <a:solidFill>
                          <a:srgbClr val="000000"/>
                        </a:solidFill>
                        <a:latin typeface="Cambria Math" panose="02040503050406030204" pitchFamily="18" charset="0"/>
                        <a:ea typeface="宋体" panose="02010600030101010101" pitchFamily="2" charset="-122"/>
                      </a:rPr>
                      <m:t>[</m:t>
                    </m:r>
                    <m:r>
                      <a:rPr lang="en-US" altLang="zh-CN" sz="2400" i="1">
                        <a:solidFill>
                          <a:srgbClr val="000000"/>
                        </a:solidFill>
                        <a:latin typeface="Cambria Math" panose="02040503050406030204" pitchFamily="18" charset="0"/>
                        <a:ea typeface="宋体" panose="02010600030101010101" pitchFamily="2" charset="-122"/>
                      </a:rPr>
                      <m:t>𝑖</m:t>
                    </m:r>
                    <m:r>
                      <a:rPr lang="en-US" altLang="zh-CN" sz="2400" i="1">
                        <a:solidFill>
                          <a:srgbClr val="000000"/>
                        </a:solidFill>
                        <a:latin typeface="Cambria Math" panose="02040503050406030204" pitchFamily="18" charset="0"/>
                        <a:ea typeface="宋体" panose="02010600030101010101" pitchFamily="2" charset="-122"/>
                      </a:rPr>
                      <m:t>] </m:t>
                    </m:r>
                  </m:oMath>
                </a14:m>
                <a:r>
                  <a:rPr lang="zh-CN" altLang="en-US" sz="2400" dirty="0" smtClean="0">
                    <a:solidFill>
                      <a:srgbClr val="000000"/>
                    </a:solidFill>
                    <a:latin typeface="宋体" panose="02010600030101010101" pitchFamily="2" charset="-122"/>
                    <a:ea typeface="宋体" panose="02010600030101010101" pitchFamily="2" charset="-122"/>
                  </a:rPr>
                  <a:t>，从而导致新的验证密钥</a:t>
                </a:r>
                <a14:m>
                  <m:oMath xmlns:m="http://schemas.openxmlformats.org/officeDocument/2006/math">
                    <m:sSup>
                      <m:sSupPr>
                        <m:ctrlPr>
                          <a:rPr lang="en-US" altLang="zh-CN" sz="2400" i="1" smtClean="0">
                            <a:solidFill>
                              <a:srgbClr val="000000"/>
                            </a:solidFill>
                            <a:latin typeface="Cambria Math" panose="02040503050406030204" pitchFamily="18" charset="0"/>
                            <a:ea typeface="宋体" panose="02010600030101010101" pitchFamily="2" charset="-122"/>
                          </a:rPr>
                        </m:ctrlPr>
                      </m:sSupPr>
                      <m:e>
                        <m:r>
                          <m:rPr>
                            <m:sty m:val="p"/>
                          </m:rPr>
                          <a:rPr lang="en-US" altLang="zh-CN" sz="2400" b="0" i="0" smtClean="0">
                            <a:solidFill>
                              <a:srgbClr val="000000"/>
                            </a:solidFill>
                            <a:latin typeface="Cambria Math" panose="02040503050406030204" pitchFamily="18" charset="0"/>
                            <a:ea typeface="宋体" panose="02010600030101010101" pitchFamily="2" charset="-122"/>
                          </a:rPr>
                          <m:t>PK</m:t>
                        </m:r>
                      </m:e>
                      <m:sup>
                        <m:r>
                          <a:rPr lang="en-US" altLang="zh-CN" sz="2400" b="0" i="1" smtClean="0">
                            <a:solidFill>
                              <a:srgbClr val="000000"/>
                            </a:solidFill>
                            <a:latin typeface="Cambria Math" panose="02040503050406030204" pitchFamily="18" charset="0"/>
                            <a:ea typeface="宋体" panose="02010600030101010101" pitchFamily="2" charset="-122"/>
                          </a:rPr>
                          <m:t>′</m:t>
                        </m:r>
                      </m:sup>
                    </m:sSup>
                  </m:oMath>
                </a14:m>
                <a:r>
                  <a:rPr lang="zh-CN" altLang="en-US" sz="2400" dirty="0" smtClean="0">
                    <a:solidFill>
                      <a:srgbClr val="000000"/>
                    </a:solidFill>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966652" y="1293223"/>
                <a:ext cx="10515600" cy="4883740"/>
              </a:xfrm>
              <a:blipFill rotWithShape="1">
                <a:blip r:embed="rId1"/>
                <a:stretch>
                  <a:fillRect l="-812" t="-2122" r="-638"/>
                </a:stretch>
              </a:blipFill>
            </p:spPr>
            <p:txBody>
              <a:bodyPr/>
              <a:lstStyle/>
              <a:p>
                <a:r>
                  <a:rPr lang="zh-CN" altLang="en-US">
                    <a:noFill/>
                  </a:rPr>
                  <a:t> </a:t>
                </a:r>
                <a:endParaRPr lang="zh-CN" altLang="en-US">
                  <a:noFill/>
                </a:endParaRPr>
              </a:p>
            </p:txBody>
          </p:sp>
        </mc:Fallback>
      </mc:AlternateContent>
      <p:cxnSp>
        <p:nvCxnSpPr>
          <p:cNvPr id="7" name="直接连接符 6"/>
          <p:cNvCxnSpPr/>
          <p:nvPr/>
        </p:nvCxnSpPr>
        <p:spPr>
          <a:xfrm>
            <a:off x="1186089" y="1030288"/>
            <a:ext cx="10426791" cy="0"/>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8856617" y="507068"/>
            <a:ext cx="3030583" cy="523220"/>
          </a:xfrm>
          <a:prstGeom prst="rect">
            <a:avLst/>
          </a:prstGeom>
          <a:noFill/>
        </p:spPr>
        <p:txBody>
          <a:bodyPr wrap="square" rtlCol="0">
            <a:spAutoFit/>
          </a:bodyPr>
          <a:lstStyle/>
          <a:p>
            <a:r>
              <a:rPr lang="en-US" altLang="zh-CN" sz="2800" b="1" dirty="0" smtClean="0">
                <a:latin typeface="新宋体" panose="02010609030101010101" pitchFamily="49" charset="-122"/>
                <a:ea typeface="新宋体" panose="02010609030101010101" pitchFamily="49" charset="-122"/>
              </a:rPr>
              <a:t>VDS</a:t>
            </a:r>
            <a:r>
              <a:rPr lang="zh-CN" altLang="en-US" sz="2800" b="1" dirty="0" smtClean="0">
                <a:latin typeface="新宋体" panose="02010609030101010101" pitchFamily="49" charset="-122"/>
                <a:ea typeface="新宋体" panose="02010609030101010101" pitchFamily="49" charset="-122"/>
              </a:rPr>
              <a:t>的形式化定义</a:t>
            </a:r>
            <a:endParaRPr lang="zh-CN" altLang="en-US" sz="2800" b="1" dirty="0">
              <a:latin typeface="新宋体" panose="02010609030101010101" pitchFamily="49" charset="-122"/>
              <a:ea typeface="新宋体" panose="02010609030101010101" pitchFamily="49" charset="-122"/>
            </a:endParaRPr>
          </a:p>
        </p:txBody>
      </p:sp>
      <p:grpSp>
        <p:nvGrpSpPr>
          <p:cNvPr id="2" name="组合 1"/>
          <p:cNvGrpSpPr/>
          <p:nvPr/>
        </p:nvGrpSpPr>
        <p:grpSpPr>
          <a:xfrm>
            <a:off x="92075" y="156210"/>
            <a:ext cx="3607435" cy="873760"/>
            <a:chOff x="820" y="783"/>
            <a:chExt cx="5681" cy="1376"/>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8" name="文本框 7"/>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1186089" y="1030288"/>
            <a:ext cx="10426791" cy="0"/>
          </a:xfrm>
          <a:prstGeom prst="line">
            <a:avLst/>
          </a:prstGeom>
        </p:spPr>
        <p:style>
          <a:lnRef idx="1">
            <a:schemeClr val="dk1"/>
          </a:lnRef>
          <a:fillRef idx="0">
            <a:schemeClr val="dk1"/>
          </a:fillRef>
          <a:effectRef idx="0">
            <a:schemeClr val="dk1"/>
          </a:effectRef>
          <a:fontRef idx="minor">
            <a:schemeClr val="tx1"/>
          </a:fontRef>
        </p:style>
      </p:cxnSp>
      <p:sp>
        <p:nvSpPr>
          <p:cNvPr id="9" name="文本框 8"/>
          <p:cNvSpPr txBox="1"/>
          <p:nvPr/>
        </p:nvSpPr>
        <p:spPr>
          <a:xfrm>
            <a:off x="8856617" y="507068"/>
            <a:ext cx="3030583" cy="523220"/>
          </a:xfrm>
          <a:prstGeom prst="rect">
            <a:avLst/>
          </a:prstGeom>
          <a:noFill/>
        </p:spPr>
        <p:txBody>
          <a:bodyPr wrap="square" rtlCol="0">
            <a:spAutoFit/>
          </a:bodyPr>
          <a:lstStyle/>
          <a:p>
            <a:r>
              <a:rPr lang="en-US" altLang="zh-CN" sz="2800" b="1" dirty="0" smtClean="0">
                <a:latin typeface="新宋体" panose="02010609030101010101" pitchFamily="49" charset="-122"/>
                <a:ea typeface="新宋体" panose="02010609030101010101" pitchFamily="49" charset="-122"/>
              </a:rPr>
              <a:t>VDS</a:t>
            </a:r>
            <a:r>
              <a:rPr lang="zh-CN" altLang="en-US" sz="2800" b="1" dirty="0" smtClean="0">
                <a:latin typeface="新宋体" panose="02010609030101010101" pitchFamily="49" charset="-122"/>
                <a:ea typeface="新宋体" panose="02010609030101010101" pitchFamily="49" charset="-122"/>
              </a:rPr>
              <a:t>的形式化定义</a:t>
            </a:r>
            <a:endParaRPr lang="zh-CN" altLang="en-US" sz="2800" b="1" dirty="0">
              <a:latin typeface="新宋体" panose="02010609030101010101" pitchFamily="49" charset="-122"/>
              <a:ea typeface="新宋体" panose="02010609030101010101" pitchFamily="49" charset="-122"/>
            </a:endParaRPr>
          </a:p>
        </p:txBody>
      </p:sp>
      <p:sp>
        <p:nvSpPr>
          <p:cNvPr id="2" name="圆角矩形 1"/>
          <p:cNvSpPr/>
          <p:nvPr/>
        </p:nvSpPr>
        <p:spPr>
          <a:xfrm>
            <a:off x="5344049" y="2633505"/>
            <a:ext cx="1737360"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服务器</a:t>
            </a:r>
            <a:r>
              <a:rPr lang="en-US" altLang="zh-CN" dirty="0" smtClean="0"/>
              <a:t>S</a:t>
            </a:r>
            <a:endParaRPr lang="zh-CN" altLang="en-US" dirty="0"/>
          </a:p>
        </p:txBody>
      </p:sp>
      <p:sp>
        <p:nvSpPr>
          <p:cNvPr id="12" name="圆角矩形 11"/>
          <p:cNvSpPr/>
          <p:nvPr/>
        </p:nvSpPr>
        <p:spPr>
          <a:xfrm>
            <a:off x="8856617" y="4959532"/>
            <a:ext cx="1737360"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第三方</a:t>
            </a:r>
            <a:endParaRPr lang="zh-CN" altLang="en-US" dirty="0"/>
          </a:p>
        </p:txBody>
      </p:sp>
      <p:sp>
        <p:nvSpPr>
          <p:cNvPr id="13" name="圆角矩形 12"/>
          <p:cNvSpPr/>
          <p:nvPr/>
        </p:nvSpPr>
        <p:spPr>
          <a:xfrm>
            <a:off x="2077901" y="4955178"/>
            <a:ext cx="1737360"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客户端</a:t>
            </a:r>
            <a:r>
              <a:rPr lang="en-US" altLang="zh-CN" dirty="0" smtClean="0"/>
              <a:t>C</a:t>
            </a:r>
            <a:endParaRPr lang="en-US" altLang="zh-CN" dirty="0" smtClean="0"/>
          </a:p>
        </p:txBody>
      </p:sp>
      <p:cxnSp>
        <p:nvCxnSpPr>
          <p:cNvPr id="16" name="直接箭头连接符 15"/>
          <p:cNvCxnSpPr/>
          <p:nvPr/>
        </p:nvCxnSpPr>
        <p:spPr>
          <a:xfrm flipV="1">
            <a:off x="3294541" y="3081747"/>
            <a:ext cx="1860550" cy="17983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a:off x="3524726" y="2269589"/>
            <a:ext cx="1672366" cy="7231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p:cNvCxnSpPr/>
          <p:nvPr/>
        </p:nvCxnSpPr>
        <p:spPr>
          <a:xfrm flipH="1" flipV="1">
            <a:off x="7333454" y="3081747"/>
            <a:ext cx="2279468" cy="18483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p:cNvCxnSpPr/>
          <p:nvPr/>
        </p:nvCxnSpPr>
        <p:spPr>
          <a:xfrm>
            <a:off x="7228366" y="3354977"/>
            <a:ext cx="2037806" cy="16002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23" name="文本框 22"/>
              <p:cNvSpPr txBox="1"/>
              <p:nvPr/>
            </p:nvSpPr>
            <p:spPr>
              <a:xfrm rot="2493914">
                <a:off x="7655066" y="3654355"/>
                <a:ext cx="2132058" cy="369332"/>
              </a:xfrm>
              <a:prstGeom prst="rect">
                <a:avLst/>
              </a:prstGeom>
              <a:noFill/>
            </p:spPr>
            <p:txBody>
              <a:bodyPr wrap="square" rtlCol="0">
                <a:spAutoFit/>
              </a:bodyPr>
              <a:lstStyle/>
              <a:p>
                <a:r>
                  <a:rPr lang="en-US" altLang="zh-CN" dirty="0" smtClean="0"/>
                  <a:t>3</a:t>
                </a:r>
                <a:r>
                  <a:rPr lang="zh-CN" altLang="en-US" dirty="0" smtClean="0"/>
                  <a:t>、查询第</a:t>
                </a:r>
                <a14:m>
                  <m:oMath xmlns:m="http://schemas.openxmlformats.org/officeDocument/2006/math">
                    <m:r>
                      <a:rPr lang="en-US" altLang="zh-CN" i="1" dirty="0" smtClean="0">
                        <a:latin typeface="Cambria Math" panose="02040503050406030204" pitchFamily="18" charset="0"/>
                      </a:rPr>
                      <m:t>𝑖</m:t>
                    </m:r>
                  </m:oMath>
                </a14:m>
                <a:r>
                  <a:rPr lang="zh-CN" altLang="en-US" dirty="0" smtClean="0"/>
                  <a:t>个数据</a:t>
                </a:r>
                <a:endParaRPr lang="zh-CN" altLang="en-US" dirty="0"/>
              </a:p>
            </p:txBody>
          </p:sp>
        </mc:Choice>
        <mc:Fallback>
          <p:sp>
            <p:nvSpPr>
              <p:cNvPr id="23" name="文本框 22"/>
              <p:cNvSpPr txBox="1">
                <a:spLocks noRot="1" noChangeAspect="1" noMove="1" noResize="1" noEditPoints="1" noAdjustHandles="1" noChangeArrowheads="1" noChangeShapeType="1" noTextEdit="1"/>
              </p:cNvSpPr>
              <p:nvPr/>
            </p:nvSpPr>
            <p:spPr>
              <a:xfrm rot="2493914">
                <a:off x="7655066" y="3654355"/>
                <a:ext cx="2132058" cy="369332"/>
              </a:xfrm>
              <a:prstGeom prst="rect">
                <a:avLst/>
              </a:prstGeom>
              <a:blipFill rotWithShape="1">
                <a:blip r:embed="rId1"/>
                <a:stretch>
                  <a:fillRect l="-5281" t="-3237" b="-719"/>
                </a:stretch>
              </a:blipFill>
            </p:spPr>
            <p:txBody>
              <a:bodyPr/>
              <a:lstStyle/>
              <a:p>
                <a:r>
                  <a:rPr lang="zh-CN" altLang="en-US">
                    <a:noFill/>
                  </a:rPr>
                  <a:t> </a:t>
                </a:r>
                <a:endParaRPr lang="zh-CN" altLang="en-US">
                  <a:noFill/>
                </a:endParaRPr>
              </a:p>
            </p:txBody>
          </p:sp>
        </mc:Fallback>
      </mc:AlternateContent>
      <p:cxnSp>
        <p:nvCxnSpPr>
          <p:cNvPr id="25" name="直接箭头连接符 24"/>
          <p:cNvCxnSpPr>
            <a:stCxn id="2" idx="0"/>
          </p:cNvCxnSpPr>
          <p:nvPr/>
        </p:nvCxnSpPr>
        <p:spPr>
          <a:xfrm flipV="1">
            <a:off x="6212729" y="2207623"/>
            <a:ext cx="0" cy="4258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圆角矩形 25"/>
          <p:cNvSpPr/>
          <p:nvPr/>
        </p:nvSpPr>
        <p:spPr>
          <a:xfrm>
            <a:off x="5344049" y="1472668"/>
            <a:ext cx="1737360"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数据库</a:t>
            </a:r>
            <a:r>
              <a:rPr lang="en-US" altLang="zh-CN" dirty="0" smtClean="0"/>
              <a:t>DB</a:t>
            </a:r>
            <a:endParaRPr lang="zh-CN" altLang="en-US" dirty="0"/>
          </a:p>
        </p:txBody>
      </p:sp>
      <p:sp>
        <p:nvSpPr>
          <p:cNvPr id="28" name="文本框 27"/>
          <p:cNvSpPr txBox="1"/>
          <p:nvPr/>
        </p:nvSpPr>
        <p:spPr>
          <a:xfrm rot="18951984">
            <a:off x="3188722" y="3629631"/>
            <a:ext cx="1723342" cy="369332"/>
          </a:xfrm>
          <a:prstGeom prst="rect">
            <a:avLst/>
          </a:prstGeom>
          <a:noFill/>
        </p:spPr>
        <p:txBody>
          <a:bodyPr wrap="square" rtlCol="0">
            <a:spAutoFit/>
          </a:bodyPr>
          <a:lstStyle/>
          <a:p>
            <a:r>
              <a:rPr lang="en-US" altLang="zh-CN" dirty="0" smtClean="0"/>
              <a:t>1</a:t>
            </a:r>
            <a:r>
              <a:rPr lang="zh-CN" altLang="en-US" dirty="0" smtClean="0"/>
              <a:t>、添加流数据</a:t>
            </a:r>
            <a:endParaRPr lang="zh-CN" altLang="en-US" dirty="0"/>
          </a:p>
        </p:txBody>
      </p:sp>
      <mc:AlternateContent xmlns:mc="http://schemas.openxmlformats.org/markup-compatibility/2006">
        <mc:Choice xmlns:a14="http://schemas.microsoft.com/office/drawing/2010/main" Requires="a14">
          <p:sp>
            <p:nvSpPr>
              <p:cNvPr id="29" name="文本框 28"/>
              <p:cNvSpPr txBox="1"/>
              <p:nvPr/>
            </p:nvSpPr>
            <p:spPr>
              <a:xfrm rot="16200000">
                <a:off x="1631519" y="3420768"/>
                <a:ext cx="1882823" cy="369332"/>
              </a:xfrm>
              <a:prstGeom prst="rect">
                <a:avLst/>
              </a:prstGeom>
              <a:noFill/>
            </p:spPr>
            <p:txBody>
              <a:bodyPr wrap="square" rtlCol="0">
                <a:spAutoFit/>
              </a:bodyPr>
              <a:lstStyle/>
              <a:p>
                <a:r>
                  <a:rPr lang="en-US" altLang="zh-CN" dirty="0"/>
                  <a:t>2</a:t>
                </a:r>
                <a:r>
                  <a:rPr lang="zh-CN" altLang="en-US" dirty="0" smtClean="0"/>
                  <a:t>、私钥</a:t>
                </a:r>
                <a14:m>
                  <m:oMath xmlns:m="http://schemas.openxmlformats.org/officeDocument/2006/math">
                    <m:r>
                      <a:rPr lang="en-US" altLang="zh-CN" i="1" dirty="0" smtClean="0">
                        <a:latin typeface="Cambria Math" panose="02040503050406030204" pitchFamily="18" charset="0"/>
                      </a:rPr>
                      <m:t>𝑆𝐾</m:t>
                    </m:r>
                  </m:oMath>
                </a14:m>
                <a:endParaRPr lang="zh-CN" altLang="en-US" dirty="0"/>
              </a:p>
            </p:txBody>
          </p:sp>
        </mc:Choice>
        <mc:Fallback>
          <p:sp>
            <p:nvSpPr>
              <p:cNvPr id="29" name="文本框 28"/>
              <p:cNvSpPr txBox="1">
                <a:spLocks noRot="1" noChangeAspect="1" noMove="1" noResize="1" noEditPoints="1" noAdjustHandles="1" noChangeArrowheads="1" noChangeShapeType="1" noTextEdit="1"/>
              </p:cNvSpPr>
              <p:nvPr/>
            </p:nvSpPr>
            <p:spPr>
              <a:xfrm rot="16200000">
                <a:off x="1631519" y="3420768"/>
                <a:ext cx="1882823" cy="369332"/>
              </a:xfrm>
              <a:prstGeom prst="rect">
                <a:avLst/>
              </a:prstGeom>
              <a:blipFill rotWithShape="1">
                <a:blip r:embed="rId2"/>
                <a:stretch>
                  <a:fillRect l="-10000" r="-26667" b="-2589"/>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0" name="文本框 29"/>
              <p:cNvSpPr txBox="1"/>
              <p:nvPr/>
            </p:nvSpPr>
            <p:spPr>
              <a:xfrm rot="2243974">
                <a:off x="6694311" y="4103831"/>
                <a:ext cx="2783421" cy="673518"/>
              </a:xfrm>
              <a:prstGeom prst="rect">
                <a:avLst/>
              </a:prstGeom>
              <a:noFill/>
            </p:spPr>
            <p:txBody>
              <a:bodyPr wrap="square" rtlCol="0">
                <a:spAutoFit/>
              </a:bodyPr>
              <a:lstStyle/>
              <a:p>
                <a:r>
                  <a:rPr lang="en-US" altLang="zh-CN" dirty="0" smtClean="0"/>
                  <a:t>4</a:t>
                </a:r>
                <a:r>
                  <a:rPr lang="zh-CN" altLang="en-US" dirty="0" smtClean="0"/>
                  <a:t>、返回</a:t>
                </a:r>
                <a14:m>
                  <m:oMath xmlns:m="http://schemas.openxmlformats.org/officeDocument/2006/math">
                    <m:r>
                      <a:rPr lang="en-US" altLang="zh-CN" i="1" dirty="0" smtClean="0">
                        <a:latin typeface="Cambria Math" panose="02040503050406030204" pitchFamily="18" charset="0"/>
                      </a:rPr>
                      <m:t>𝑠</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𝑖</m:t>
                    </m:r>
                    <m:r>
                      <a:rPr lang="en-US" altLang="zh-CN" i="1" dirty="0" smtClean="0">
                        <a:latin typeface="Cambria Math" panose="02040503050406030204" pitchFamily="18" charset="0"/>
                      </a:rPr>
                      <m:t>]</m:t>
                    </m:r>
                    <m:r>
                      <a:rPr lang="zh-CN" altLang="en-US" i="1" dirty="0">
                        <a:latin typeface="Cambria Math" panose="02040503050406030204" pitchFamily="18" charset="0"/>
                      </a:rPr>
                      <m:t>和</m:t>
                    </m:r>
                    <m:r>
                      <m:rPr>
                        <m:nor/>
                      </m:rPr>
                      <a:rPr lang="zh-CN" altLang="en-US" dirty="0"/>
                      <m:t>证明</m:t>
                    </m:r>
                    <m:sSub>
                      <m:sSubPr>
                        <m:ctrlPr>
                          <a:rPr lang="en-US" altLang="zh-CN"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𝜋</m:t>
                        </m:r>
                      </m:e>
                      <m:sub>
                        <m:r>
                          <m:rPr>
                            <m:sty m:val="p"/>
                          </m:rPr>
                          <a:rPr lang="en-US" altLang="zh-CN" i="1">
                            <a:solidFill>
                              <a:srgbClr val="000000"/>
                            </a:solidFill>
                            <a:latin typeface="Cambria Math" panose="02040503050406030204" pitchFamily="18" charset="0"/>
                          </a:rPr>
                          <m:t>s</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𝑖</m:t>
                        </m:r>
                        <m:r>
                          <a:rPr lang="en-US" altLang="zh-CN" i="1">
                            <a:solidFill>
                              <a:srgbClr val="000000"/>
                            </a:solidFill>
                            <a:latin typeface="Cambria Math" panose="02040503050406030204" pitchFamily="18" charset="0"/>
                          </a:rPr>
                          <m:t>]</m:t>
                        </m:r>
                      </m:sub>
                    </m:sSub>
                  </m:oMath>
                </a14:m>
                <a:endParaRPr lang="zh-CN" altLang="en-US" dirty="0"/>
              </a:p>
              <a:p>
                <a:endParaRPr lang="zh-CN" altLang="en-US" dirty="0"/>
              </a:p>
            </p:txBody>
          </p:sp>
        </mc:Choice>
        <mc:Fallback>
          <p:sp>
            <p:nvSpPr>
              <p:cNvPr id="30" name="文本框 29"/>
              <p:cNvSpPr txBox="1">
                <a:spLocks noRot="1" noChangeAspect="1" noMove="1" noResize="1" noEditPoints="1" noAdjustHandles="1" noChangeArrowheads="1" noChangeShapeType="1" noTextEdit="1"/>
              </p:cNvSpPr>
              <p:nvPr/>
            </p:nvSpPr>
            <p:spPr>
              <a:xfrm rot="2243974">
                <a:off x="6694311" y="4103831"/>
                <a:ext cx="2783421" cy="673518"/>
              </a:xfrm>
              <a:prstGeom prst="rect">
                <a:avLst/>
              </a:prstGeom>
              <a:blipFill rotWithShape="1">
                <a:blip r:embed="rId3"/>
                <a:stretch>
                  <a:fillRect t="-2186"/>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1" name="文本框 30"/>
              <p:cNvSpPr txBox="1"/>
              <p:nvPr/>
            </p:nvSpPr>
            <p:spPr>
              <a:xfrm rot="1509841">
                <a:off x="3717219" y="2330987"/>
                <a:ext cx="1781988" cy="369332"/>
              </a:xfrm>
              <a:prstGeom prst="rect">
                <a:avLst/>
              </a:prstGeom>
              <a:noFill/>
            </p:spPr>
            <p:txBody>
              <a:bodyPr wrap="square" rtlCol="0">
                <a:spAutoFit/>
              </a:bodyPr>
              <a:lstStyle/>
              <a:p>
                <a:r>
                  <a:rPr lang="en-US" altLang="zh-CN" dirty="0"/>
                  <a:t>2</a:t>
                </a:r>
                <a:r>
                  <a:rPr lang="zh-CN" altLang="en-US" dirty="0" smtClean="0"/>
                  <a:t>、</a:t>
                </a:r>
                <a:r>
                  <a:rPr lang="zh-CN" altLang="en-US" sz="1600" dirty="0" smtClean="0"/>
                  <a:t>验证密钥</a:t>
                </a:r>
                <a14:m>
                  <m:oMath xmlns:m="http://schemas.openxmlformats.org/officeDocument/2006/math">
                    <m:r>
                      <a:rPr lang="en-US" altLang="zh-CN" i="1" dirty="0" smtClean="0">
                        <a:latin typeface="Cambria Math" panose="02040503050406030204" pitchFamily="18" charset="0"/>
                      </a:rPr>
                      <m:t>𝑃𝐾</m:t>
                    </m:r>
                  </m:oMath>
                </a14:m>
                <a:endParaRPr lang="zh-CN" altLang="en-US" dirty="0"/>
              </a:p>
            </p:txBody>
          </p:sp>
        </mc:Choice>
        <mc:Fallback>
          <p:sp>
            <p:nvSpPr>
              <p:cNvPr id="31" name="文本框 30"/>
              <p:cNvSpPr txBox="1">
                <a:spLocks noRot="1" noChangeAspect="1" noMove="1" noResize="1" noEditPoints="1" noAdjustHandles="1" noChangeArrowheads="1" noChangeShapeType="1" noTextEdit="1"/>
              </p:cNvSpPr>
              <p:nvPr/>
            </p:nvSpPr>
            <p:spPr>
              <a:xfrm rot="1509841">
                <a:off x="3717219" y="2330987"/>
                <a:ext cx="1781988" cy="369332"/>
              </a:xfrm>
              <a:prstGeom prst="rect">
                <a:avLst/>
              </a:prstGeom>
              <a:blipFill rotWithShape="1">
                <a:blip r:embed="rId4"/>
                <a:stretch>
                  <a:fillRect l="-4452" t="-4444"/>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2" name="文本框 31"/>
              <p:cNvSpPr txBox="1"/>
              <p:nvPr/>
            </p:nvSpPr>
            <p:spPr>
              <a:xfrm rot="2407423">
                <a:off x="7938255" y="3273895"/>
                <a:ext cx="2084934" cy="396519"/>
              </a:xfrm>
              <a:prstGeom prst="rect">
                <a:avLst/>
              </a:prstGeom>
              <a:noFill/>
            </p:spPr>
            <p:txBody>
              <a:bodyPr wrap="square" rtlCol="0">
                <a:spAutoFit/>
              </a:bodyPr>
              <a:lstStyle/>
              <a:p>
                <a:r>
                  <a:rPr lang="en-US" altLang="zh-CN" dirty="0" smtClean="0"/>
                  <a:t>5</a:t>
                </a:r>
                <a:r>
                  <a:rPr lang="zh-CN" altLang="en-US" dirty="0" smtClean="0"/>
                  <a:t>、</a:t>
                </a:r>
                <a14:m>
                  <m:oMath xmlns:m="http://schemas.openxmlformats.org/officeDocument/2006/math">
                    <m:r>
                      <a:rPr lang="en-US" altLang="zh-CN" i="1" dirty="0" smtClean="0">
                        <a:latin typeface="Cambria Math" panose="02040503050406030204" pitchFamily="18" charset="0"/>
                      </a:rPr>
                      <m:t>𝑠</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𝑖</m:t>
                    </m:r>
                    <m:r>
                      <a:rPr lang="en-US" altLang="zh-CN" i="1" dirty="0" smtClean="0">
                        <a:latin typeface="Cambria Math" panose="02040503050406030204" pitchFamily="18" charset="0"/>
                      </a:rPr>
                      <m:t>]</m:t>
                    </m:r>
                  </m:oMath>
                </a14:m>
                <a:r>
                  <a:rPr lang="zh-CN" altLang="en-US" dirty="0" smtClean="0"/>
                  <a:t>和证明</a:t>
                </a:r>
                <a14:m>
                  <m:oMath xmlns:m="http://schemas.openxmlformats.org/officeDocument/2006/math">
                    <m:sSub>
                      <m:sSubPr>
                        <m:ctrlPr>
                          <a:rPr lang="en-US" altLang="zh-CN"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𝜋</m:t>
                        </m:r>
                      </m:e>
                      <m:sub>
                        <m:r>
                          <m:rPr>
                            <m:sty m:val="p"/>
                          </m:rPr>
                          <a:rPr lang="en-US" altLang="zh-CN" i="1">
                            <a:solidFill>
                              <a:srgbClr val="000000"/>
                            </a:solidFill>
                            <a:latin typeface="Cambria Math" panose="02040503050406030204" pitchFamily="18" charset="0"/>
                          </a:rPr>
                          <m:t>s</m:t>
                        </m:r>
                        <m:r>
                          <a:rPr lang="en-US" altLang="zh-CN"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𝑖</m:t>
                        </m:r>
                        <m:r>
                          <a:rPr lang="en-US" altLang="zh-CN" i="1">
                            <a:solidFill>
                              <a:srgbClr val="000000"/>
                            </a:solidFill>
                            <a:latin typeface="Cambria Math" panose="02040503050406030204" pitchFamily="18" charset="0"/>
                          </a:rPr>
                          <m:t>]</m:t>
                        </m:r>
                      </m:sub>
                    </m:sSub>
                  </m:oMath>
                </a14:m>
                <a:endParaRPr lang="zh-CN" altLang="en-US" dirty="0"/>
              </a:p>
            </p:txBody>
          </p:sp>
        </mc:Choice>
        <mc:Fallback>
          <p:sp>
            <p:nvSpPr>
              <p:cNvPr id="32" name="文本框 31"/>
              <p:cNvSpPr txBox="1">
                <a:spLocks noRot="1" noChangeAspect="1" noMove="1" noResize="1" noEditPoints="1" noAdjustHandles="1" noChangeArrowheads="1" noChangeShapeType="1" noTextEdit="1"/>
              </p:cNvSpPr>
              <p:nvPr/>
            </p:nvSpPr>
            <p:spPr>
              <a:xfrm rot="2407423">
                <a:off x="7938255" y="3273895"/>
                <a:ext cx="2084934" cy="396519"/>
              </a:xfrm>
              <a:prstGeom prst="rect">
                <a:avLst/>
              </a:prstGeom>
              <a:blipFill rotWithShape="1">
                <a:blip r:embed="rId5"/>
                <a:stretch>
                  <a:fillRect l="-4605" t="-2952"/>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33" name="矩形 32"/>
              <p:cNvSpPr/>
              <p:nvPr/>
            </p:nvSpPr>
            <p:spPr>
              <a:xfrm rot="2266213">
                <a:off x="6878249" y="4414322"/>
                <a:ext cx="192546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6</m:t>
                          </m:r>
                          <m:r>
                            <a:rPr lang="zh-CN" altLang="en-US" i="1">
                              <a:solidFill>
                                <a:srgbClr val="000000"/>
                              </a:solidFill>
                              <a:latin typeface="Cambria Math" panose="02040503050406030204" pitchFamily="18" charset="0"/>
                            </a:rPr>
                            <m:t>、</m:t>
                          </m:r>
                          <m:r>
                            <a:rPr lang="zh-CN" altLang="en-US" i="1" smtClean="0">
                              <a:solidFill>
                                <a:srgbClr val="000000"/>
                              </a:solidFill>
                              <a:latin typeface="Cambria Math" panose="02040503050406030204" pitchFamily="18" charset="0"/>
                            </a:rPr>
                            <m:t>成功</m:t>
                          </m:r>
                          <m:r>
                            <a:rPr lang="zh-CN" altLang="en-US" i="1">
                              <a:solidFill>
                                <a:srgbClr val="000000"/>
                              </a:solidFill>
                              <a:latin typeface="Cambria Math" panose="02040503050406030204" pitchFamily="18" charset="0"/>
                            </a:rPr>
                            <m:t>或失败</m:t>
                          </m:r>
                        </m:e>
                        <m:sub>
                          <m:r>
                            <a:rPr lang="zh-CN" altLang="en-US" i="1" smtClean="0">
                              <a:solidFill>
                                <a:srgbClr val="000000"/>
                              </a:solidFill>
                              <a:latin typeface="Cambria Math" panose="02040503050406030204" pitchFamily="18" charset="0"/>
                            </a:rPr>
                            <m:t>⊥</m:t>
                          </m:r>
                        </m:sub>
                      </m:sSub>
                    </m:oMath>
                  </m:oMathPara>
                </a14:m>
                <a:endParaRPr lang="zh-CN" altLang="en-US" dirty="0"/>
              </a:p>
            </p:txBody>
          </p:sp>
        </mc:Choice>
        <mc:Fallback>
          <p:sp>
            <p:nvSpPr>
              <p:cNvPr id="33" name="矩形 32"/>
              <p:cNvSpPr>
                <a:spLocks noRot="1" noChangeAspect="1" noMove="1" noResize="1" noEditPoints="1" noAdjustHandles="1" noChangeArrowheads="1" noChangeShapeType="1" noTextEdit="1"/>
              </p:cNvSpPr>
              <p:nvPr/>
            </p:nvSpPr>
            <p:spPr>
              <a:xfrm rot="2266213">
                <a:off x="6878249" y="4414322"/>
                <a:ext cx="1925464" cy="369332"/>
              </a:xfrm>
              <a:prstGeom prst="rect">
                <a:avLst/>
              </a:prstGeom>
              <a:blipFill rotWithShape="1">
                <a:blip r:embed="rId6"/>
                <a:stretch>
                  <a:fillRect/>
                </a:stretch>
              </a:blipFill>
            </p:spPr>
            <p:txBody>
              <a:bodyPr/>
              <a:lstStyle/>
              <a:p>
                <a:r>
                  <a:rPr lang="zh-CN" altLang="en-US">
                    <a:noFill/>
                  </a:rPr>
                  <a:t> </a:t>
                </a:r>
                <a:endParaRPr lang="zh-CN" altLang="en-US">
                  <a:noFill/>
                </a:endParaRPr>
              </a:p>
            </p:txBody>
          </p:sp>
        </mc:Fallback>
      </mc:AlternateContent>
      <p:sp>
        <p:nvSpPr>
          <p:cNvPr id="24" name="圆角矩形 23"/>
          <p:cNvSpPr/>
          <p:nvPr/>
        </p:nvSpPr>
        <p:spPr>
          <a:xfrm>
            <a:off x="2112799" y="1472667"/>
            <a:ext cx="1737360" cy="71845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可信密钥分发中心</a:t>
            </a:r>
            <a:endParaRPr lang="zh-CN" altLang="en-US" dirty="0"/>
          </a:p>
        </p:txBody>
      </p:sp>
      <p:cxnSp>
        <p:nvCxnSpPr>
          <p:cNvPr id="27" name="直接箭头连接符 26"/>
          <p:cNvCxnSpPr/>
          <p:nvPr/>
        </p:nvCxnSpPr>
        <p:spPr>
          <a:xfrm>
            <a:off x="2892398" y="2288459"/>
            <a:ext cx="23224" cy="25494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文本框 33"/>
          <p:cNvSpPr txBox="1"/>
          <p:nvPr/>
        </p:nvSpPr>
        <p:spPr>
          <a:xfrm rot="18951984">
            <a:off x="3521955" y="3948947"/>
            <a:ext cx="1723342" cy="369332"/>
          </a:xfrm>
          <a:prstGeom prst="rect">
            <a:avLst/>
          </a:prstGeom>
          <a:noFill/>
        </p:spPr>
        <p:txBody>
          <a:bodyPr wrap="square" rtlCol="0">
            <a:spAutoFit/>
          </a:bodyPr>
          <a:lstStyle/>
          <a:p>
            <a:r>
              <a:rPr lang="en-US" altLang="zh-CN" dirty="0"/>
              <a:t>7</a:t>
            </a:r>
            <a:r>
              <a:rPr lang="zh-CN" altLang="en-US" dirty="0" smtClean="0"/>
              <a:t>、更新数据块</a:t>
            </a:r>
            <a:endParaRPr lang="zh-CN" altLang="en-US" dirty="0"/>
          </a:p>
        </p:txBody>
      </p:sp>
      <p:grpSp>
        <p:nvGrpSpPr>
          <p:cNvPr id="3" name="组合 2"/>
          <p:cNvGrpSpPr/>
          <p:nvPr/>
        </p:nvGrpSpPr>
        <p:grpSpPr>
          <a:xfrm>
            <a:off x="149225" y="156210"/>
            <a:ext cx="3607435" cy="873760"/>
            <a:chOff x="820" y="783"/>
            <a:chExt cx="5681" cy="1376"/>
          </a:xfrm>
        </p:grpSpPr>
        <p:pic>
          <p:nvPicPr>
            <p:cNvPr id="6" name="图片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0" y="783"/>
              <a:ext cx="1377" cy="1377"/>
            </a:xfrm>
            <a:prstGeom prst="rect">
              <a:avLst/>
            </a:prstGeom>
          </p:spPr>
        </p:pic>
        <p:sp>
          <p:nvSpPr>
            <p:cNvPr id="8" name="文本框 7"/>
            <p:cNvSpPr txBox="1"/>
            <p:nvPr/>
          </p:nvSpPr>
          <p:spPr>
            <a:xfrm>
              <a:off x="2197" y="853"/>
              <a:ext cx="4305" cy="1307"/>
            </a:xfrm>
            <a:prstGeom prst="rect">
              <a:avLst/>
            </a:prstGeom>
            <a:noFill/>
          </p:spPr>
          <p:txBody>
            <a:bodyPr wrap="square" rtlCol="0">
              <a:spAutoFit/>
            </a:bodyPr>
            <a:lstStyle/>
            <a:p>
              <a:r>
                <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西安邮电大学</a:t>
              </a:r>
              <a:endParaRPr lang="zh-CN" altLang="en-US" sz="24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a:p>
              <a:r>
                <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rPr>
                <a:t>XI'AN UNIVERSITY OF POSTS &amp; TELECOMMUNICATIONS</a:t>
              </a:r>
              <a:endParaRPr lang="en-US" altLang="zh-CN" sz="1200">
                <a:solidFill>
                  <a:schemeClr val="tx1"/>
                </a:solidFill>
                <a:effectLst>
                  <a:outerShdw blurRad="38100" dist="19050" dir="2700000" algn="tl" rotWithShape="0">
                    <a:schemeClr val="dk1">
                      <a:alpha val="40000"/>
                    </a:schemeClr>
                  </a:outerShdw>
                </a:effectLst>
                <a:latin typeface="华光行楷_CNKI" panose="02000500000000000000" charset="-122"/>
                <a:ea typeface="华光行楷_CNKI" panose="02000500000000000000" charset="-122"/>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3201</Words>
  <Application>WPS 演示</Application>
  <PresentationFormat>宽屏</PresentationFormat>
  <Paragraphs>326</Paragraphs>
  <Slides>42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42</vt:i4>
      </vt:variant>
    </vt:vector>
  </HeadingPairs>
  <TitlesOfParts>
    <vt:vector size="54" baseType="lpstr">
      <vt:lpstr>Arial</vt:lpstr>
      <vt:lpstr>宋体</vt:lpstr>
      <vt:lpstr>Wingdings</vt:lpstr>
      <vt:lpstr>Times New Roman</vt:lpstr>
      <vt:lpstr>华光行楷_CNKI</vt:lpstr>
      <vt:lpstr>新宋体</vt:lpstr>
      <vt:lpstr>微软雅黑</vt:lpstr>
      <vt:lpstr>Arial Unicode MS</vt:lpstr>
      <vt:lpstr>等线 Light</vt:lpstr>
      <vt:lpstr>等线</vt:lpstr>
      <vt:lpstr>Calibri</vt:lpstr>
      <vt:lpstr>Office 主题​​</vt:lpstr>
      <vt:lpstr>Verifiable Data Streaming   CCS  2012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Verifiable Data Streaming   CCS  2012</dc:title>
  <dc:creator>华硕</dc:creator>
  <cp:lastModifiedBy>阳光多灿烂</cp:lastModifiedBy>
  <cp:revision>314</cp:revision>
  <dcterms:created xsi:type="dcterms:W3CDTF">2021-02-12T06:40:00Z</dcterms:created>
  <dcterms:modified xsi:type="dcterms:W3CDTF">2021-04-08T02:01:39Z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