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88" r:id="rId4"/>
    <p:sldId id="279" r:id="rId5"/>
    <p:sldId id="281" r:id="rId6"/>
    <p:sldId id="280" r:id="rId7"/>
    <p:sldId id="283" r:id="rId8"/>
    <p:sldId id="276" r:id="rId9"/>
    <p:sldId id="277" r:id="rId10"/>
    <p:sldId id="268" r:id="rId11"/>
    <p:sldId id="259" r:id="rId12"/>
    <p:sldId id="265" r:id="rId13"/>
    <p:sldId id="291" r:id="rId14"/>
    <p:sldId id="286" r:id="rId15"/>
    <p:sldId id="272" r:id="rId16"/>
    <p:sldId id="287" r:id="rId17"/>
    <p:sldId id="266" r:id="rId18"/>
    <p:sldId id="289" r:id="rId19"/>
    <p:sldId id="274" r:id="rId20"/>
    <p:sldId id="278" r:id="rId21"/>
    <p:sldId id="269" r:id="rId22"/>
    <p:sldId id="282" r:id="rId23"/>
    <p:sldId id="290" r:id="rId24"/>
    <p:sldId id="285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华硕" initials="华硕" lastIdx="3" clrIdx="0">
    <p:extLst>
      <p:ext uri="{19B8F6BF-5375-455C-9EA6-DF929625EA0E}">
        <p15:presenceInfo xmlns:p15="http://schemas.microsoft.com/office/powerpoint/2012/main" userId="华硕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33CCFF"/>
    <a:srgbClr val="3399FF"/>
    <a:srgbClr val="FF7C80"/>
    <a:srgbClr val="0066FF"/>
    <a:srgbClr val="FF5050"/>
    <a:srgbClr val="FF9933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2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256C-6352-42FC-AF9C-2E9F8EC2E7D6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E0E5-8BFC-49D6-A5A7-2841143D8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9630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256C-6352-42FC-AF9C-2E9F8EC2E7D6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E0E5-8BFC-49D6-A5A7-2841143D8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5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256C-6352-42FC-AF9C-2E9F8EC2E7D6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E0E5-8BFC-49D6-A5A7-2841143D8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19228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256C-6352-42FC-AF9C-2E9F8EC2E7D6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E0E5-8BFC-49D6-A5A7-2841143D8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686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256C-6352-42FC-AF9C-2E9F8EC2E7D6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E0E5-8BFC-49D6-A5A7-2841143D8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109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256C-6352-42FC-AF9C-2E9F8EC2E7D6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E0E5-8BFC-49D6-A5A7-2841143D8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2704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256C-6352-42FC-AF9C-2E9F8EC2E7D6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E0E5-8BFC-49D6-A5A7-2841143D8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000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256C-6352-42FC-AF9C-2E9F8EC2E7D6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E0E5-8BFC-49D6-A5A7-2841143D8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977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256C-6352-42FC-AF9C-2E9F8EC2E7D6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E0E5-8BFC-49D6-A5A7-2841143D8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671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256C-6352-42FC-AF9C-2E9F8EC2E7D6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E0E5-8BFC-49D6-A5A7-2841143D8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6685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0256C-6352-42FC-AF9C-2E9F8EC2E7D6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3BE0E5-8BFC-49D6-A5A7-2841143D8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11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0256C-6352-42FC-AF9C-2E9F8EC2E7D6}" type="datetimeFigureOut">
              <a:rPr lang="zh-CN" altLang="en-US" smtClean="0"/>
              <a:t>2021/9/11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3BE0E5-8BFC-49D6-A5A7-2841143D8B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006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230.png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.png"/><Relationship Id="rId7" Type="http://schemas.openxmlformats.org/officeDocument/2006/relationships/image" Target="../media/image2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0.png"/><Relationship Id="rId4" Type="http://schemas.openxmlformats.org/officeDocument/2006/relationships/image" Target="../media/image180.png"/><Relationship Id="rId9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4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10.png"/><Relationship Id="rId7" Type="http://schemas.openxmlformats.org/officeDocument/2006/relationships/image" Target="../media/image5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6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1.png"/><Relationship Id="rId16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9.png"/><Relationship Id="rId11" Type="http://schemas.openxmlformats.org/officeDocument/2006/relationships/image" Target="../media/image65.png"/><Relationship Id="rId5" Type="http://schemas.openxmlformats.org/officeDocument/2006/relationships/image" Target="../media/image58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7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0.png"/><Relationship Id="rId4" Type="http://schemas.openxmlformats.org/officeDocument/2006/relationships/image" Target="../media/image8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.png"/><Relationship Id="rId13" Type="http://schemas.openxmlformats.org/officeDocument/2006/relationships/image" Target="../media/image96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95.png"/><Relationship Id="rId2" Type="http://schemas.openxmlformats.org/officeDocument/2006/relationships/image" Target="../media/image1.png"/><Relationship Id="rId16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4.png"/><Relationship Id="rId5" Type="http://schemas.openxmlformats.org/officeDocument/2006/relationships/image" Target="../media/image88.png"/><Relationship Id="rId15" Type="http://schemas.openxmlformats.org/officeDocument/2006/relationships/image" Target="../media/image98.png"/><Relationship Id="rId10" Type="http://schemas.openxmlformats.org/officeDocument/2006/relationships/image" Target="../media/image93.png"/><Relationship Id="rId4" Type="http://schemas.openxmlformats.org/officeDocument/2006/relationships/image" Target="../media/image87.png"/><Relationship Id="rId9" Type="http://schemas.openxmlformats.org/officeDocument/2006/relationships/image" Target="../media/image92.png"/><Relationship Id="rId14" Type="http://schemas.openxmlformats.org/officeDocument/2006/relationships/image" Target="../media/image9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3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0.png"/><Relationship Id="rId13" Type="http://schemas.openxmlformats.org/officeDocument/2006/relationships/image" Target="../media/image130.png"/><Relationship Id="rId3" Type="http://schemas.openxmlformats.org/officeDocument/2006/relationships/image" Target="../media/image1.png"/><Relationship Id="rId7" Type="http://schemas.openxmlformats.org/officeDocument/2006/relationships/image" Target="../media/image70.png"/><Relationship Id="rId12" Type="http://schemas.openxmlformats.org/officeDocument/2006/relationships/image" Target="../media/image120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1.png"/><Relationship Id="rId5" Type="http://schemas.openxmlformats.org/officeDocument/2006/relationships/image" Target="../media/image50.png"/><Relationship Id="rId10" Type="http://schemas.openxmlformats.org/officeDocument/2006/relationships/image" Target="../media/image19.png"/><Relationship Id="rId4" Type="http://schemas.openxmlformats.org/officeDocument/2006/relationships/image" Target="../media/image18.emf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3999" y="1650720"/>
            <a:ext cx="9144001" cy="2851684"/>
          </a:xfrm>
        </p:spPr>
        <p:txBody>
          <a:bodyPr>
            <a:normAutofit/>
          </a:bodyPr>
          <a:lstStyle/>
          <a:p>
            <a:r>
              <a:rPr lang="en-US" altLang="zh-CN" sz="4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KVaC</a:t>
            </a:r>
            <a:r>
              <a:rPr lang="en-US" altLang="zh-CN" sz="4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Key-Value Commitments for Blockchains and Beyond </a:t>
            </a:r>
            <a:br>
              <a:rPr lang="en-US" altLang="zh-CN" sz="3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zh-CN" sz="3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(ASIACRYPT 2020)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4885065"/>
            <a:ext cx="9144000" cy="803366"/>
          </a:xfrm>
        </p:spPr>
        <p:txBody>
          <a:bodyPr>
            <a:normAutofit/>
          </a:bodyPr>
          <a:lstStyle/>
          <a:p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汇报人：李佳薇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110490" y="234950"/>
            <a:ext cx="3607435" cy="873760"/>
            <a:chOff x="820" y="783"/>
            <a:chExt cx="5681" cy="1376"/>
          </a:xfrm>
        </p:grpSpPr>
        <p:pic>
          <p:nvPicPr>
            <p:cNvPr id="8" name="图片 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9" name="文本框 8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8427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614263" y="568623"/>
            <a:ext cx="2272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VC and KVC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808580" y="1184835"/>
                <a:ext cx="5590904" cy="30964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zh-CN" altLang="en-US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𝑡𝑢𝑝𝑙𝑒</m:t>
                      </m:r>
                    </m:oMath>
                  </m:oMathPara>
                </a14:m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𝐾𝑒𝑦𝐺𝑒𝑛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𝑝𝑝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𝐶𝑜𝑚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𝑎𝑢𝑥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𝑎𝑢𝑥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𝑉𝑒𝑟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𝑈𝑝𝑑𝑎𝑡𝑒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𝑉𝐶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𝑃𝑟𝑜𝑜𝑓𝑈𝑝𝑑𝑎𝑡𝑒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′,</m:t>
                        </m:r>
                        <m:sSubSup>
                          <m:sSub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𝑎𝑢𝑥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80" y="1184835"/>
                <a:ext cx="5590904" cy="3096425"/>
              </a:xfrm>
              <a:prstGeom prst="rect">
                <a:avLst/>
              </a:prstGeom>
              <a:blipFill>
                <a:blip r:embed="rId3"/>
                <a:stretch>
                  <a:fillRect l="-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6001726" y="1232459"/>
                <a:ext cx="4389119" cy="26541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𝑉𝐶</m:t>
                      </m:r>
                      <m:r>
                        <a:rPr lang="zh-CN" alt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𝑡𝑢𝑝𝑙𝑒</m:t>
                      </m:r>
                    </m:oMath>
                  </m:oMathPara>
                </a14:m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𝐾𝑒𝑦𝐺𝑒𝑛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𝑝𝑝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𝐼𝑛𝑠𝑒𝑟𝑡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𝑈𝑝𝑑𝑎𝑡𝑒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𝑎𝑢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𝑃𝑟𝑜𝑜𝑓𝑈𝑝𝑑𝑎𝑡𝑒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𝑎𝑢𝑥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′,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𝑉𝑒𝑟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′′,(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),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𝑜𝑟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1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1726" y="1232459"/>
                <a:ext cx="4389119" cy="2654188"/>
              </a:xfrm>
              <a:prstGeom prst="rect">
                <a:avLst/>
              </a:prstGeom>
              <a:blipFill>
                <a:blip r:embed="rId4"/>
                <a:stretch>
                  <a:fillRect l="-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/>
              <p:cNvSpPr txBox="1"/>
              <p:nvPr/>
            </p:nvSpPr>
            <p:spPr>
              <a:xfrm>
                <a:off x="9993086" y="2409883"/>
                <a:ext cx="2070463" cy="646331"/>
              </a:xfrm>
              <a:prstGeom prst="rect">
                <a:avLst/>
              </a:prstGeom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updating a value </a:t>
                </a:r>
                <a:endParaRPr lang="en-US" altLang="zh-CN" i="1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</m:oMath>
                </a14:m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 </a:t>
                </a:r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δ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" name="文本框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3086" y="2409883"/>
                <a:ext cx="2070463" cy="646331"/>
              </a:xfrm>
              <a:prstGeom prst="rect">
                <a:avLst/>
              </a:prstGeom>
              <a:blipFill>
                <a:blip r:embed="rId5"/>
                <a:stretch>
                  <a:fillRect l="-2047" t="-3704" b="-129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直接箭头连接符 19"/>
          <p:cNvCxnSpPr/>
          <p:nvPr/>
        </p:nvCxnSpPr>
        <p:spPr>
          <a:xfrm>
            <a:off x="7589520" y="2893685"/>
            <a:ext cx="24035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808580" y="4717079"/>
                <a:ext cx="4637497" cy="916982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Position</a:t>
                </a:r>
                <a:r>
                  <a:rPr lang="en-US" altLang="zh-CN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binding 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𝑉𝐶</m:t>
                    </m:r>
                    <m:r>
                      <a:rPr lang="en-US" altLang="zh-C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𝑉𝑒𝑟</m:t>
                    </m:r>
                    <m:d>
                      <m:dPr>
                        <m:ctrlPr>
                          <a:rPr lang="en-US" altLang="zh-CN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𝐶</m:t>
                        </m:r>
                        <m:r>
                          <a:rPr lang="en-US" altLang="zh-CN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  <m:r>
                          <a:rPr lang="en-US" altLang="zh-CN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n-US" altLang="zh-CN" b="0" i="1" dirty="0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altLang="zh-CN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r>
                          <a:rPr lang="el-GR" altLang="zh-CN" i="1" dirty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e>
                    </m:d>
                    <m:r>
                      <a:rPr lang="en-US" altLang="zh-CN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𝑉𝐶</m:t>
                    </m:r>
                    <m:r>
                      <a:rPr lang="en-US" altLang="zh-CN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  <m:r>
                      <a:rPr lang="en-US" altLang="zh-CN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𝑉𝑒𝑟</m:t>
                    </m:r>
                    <m:r>
                      <a:rPr lang="en-US" altLang="zh-C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altLang="zh-CN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 , </m:t>
                    </m:r>
                    <m:r>
                      <a:rPr lang="en-US" altLang="zh-CN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zh-C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l-GR" altLang="zh-C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’</m:t>
                    </m:r>
                    <m:r>
                      <a:rPr lang="el-GR" altLang="zh-CN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l-GR" altLang="zh-CN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= 1 </m:t>
                    </m:r>
                    <m:r>
                      <a:rPr lang="en-US" altLang="zh-CN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CN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≠ </m:t>
                    </m:r>
                    <m:r>
                      <a:rPr lang="en-US" altLang="zh-CN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altLang="zh-CN" b="0" i="1" dirty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altLang="zh-CN" i="1" dirty="0">
                        <a:solidFill>
                          <a:schemeClr val="dk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negligible in </a:t>
                </a:r>
                <a:r>
                  <a:rPr lang="el-GR" altLang="zh-CN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λ.</a:t>
                </a:r>
                <a:endParaRPr lang="zh-CN" altLang="en-US" dirty="0">
                  <a:solidFill>
                    <a:schemeClr val="dk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580" y="4717079"/>
                <a:ext cx="4637497" cy="916982"/>
              </a:xfrm>
              <a:prstGeom prst="rect">
                <a:avLst/>
              </a:prstGeom>
              <a:blipFill>
                <a:blip r:embed="rId6"/>
                <a:stretch>
                  <a:fillRect l="-1050" t="-3289"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6113417" y="4554912"/>
                <a:ext cx="4689566" cy="1193981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binding</a:t>
                </a: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𝑉𝑒𝑟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𝑉𝑒𝑟</m:t>
                    </m:r>
                    <m:d>
                      <m:dPr>
                        <m:ctrlPr>
                          <a:rPr lang="en-US" altLang="zh-CN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𝑉𝑒𝑟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p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 dirty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zh-CN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negligible in </a:t>
                </a:r>
                <a:r>
                  <a:rPr lang="el-GR" altLang="zh-CN" dirty="0">
                    <a:solidFill>
                      <a:schemeClr val="dk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𝑎𝑛𝑑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incorrect,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non-existent .</a:t>
                </a:r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3417" y="4554912"/>
                <a:ext cx="4689566" cy="1193981"/>
              </a:xfrm>
              <a:prstGeom prst="rect">
                <a:avLst/>
              </a:prstGeom>
              <a:blipFill>
                <a:blip r:embed="rId7"/>
                <a:stretch>
                  <a:fillRect l="-1038" t="-2020"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56445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内容占位符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03752380"/>
                  </p:ext>
                </p:extLst>
              </p:nvPr>
            </p:nvGraphicFramePr>
            <p:xfrm>
              <a:off x="1186088" y="1678826"/>
              <a:ext cx="8415336" cy="7578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1917">
                      <a:extLst>
                        <a:ext uri="{9D8B030D-6E8A-4147-A177-3AD203B41FA5}">
                          <a16:colId xmlns:a16="http://schemas.microsoft.com/office/drawing/2014/main" val="2489936916"/>
                        </a:ext>
                      </a:extLst>
                    </a:gridCol>
                    <a:gridCol w="1051917">
                      <a:extLst>
                        <a:ext uri="{9D8B030D-6E8A-4147-A177-3AD203B41FA5}">
                          <a16:colId xmlns:a16="http://schemas.microsoft.com/office/drawing/2014/main" val="2366438325"/>
                        </a:ext>
                      </a:extLst>
                    </a:gridCol>
                    <a:gridCol w="1051917">
                      <a:extLst>
                        <a:ext uri="{9D8B030D-6E8A-4147-A177-3AD203B41FA5}">
                          <a16:colId xmlns:a16="http://schemas.microsoft.com/office/drawing/2014/main" val="2352922075"/>
                        </a:ext>
                      </a:extLst>
                    </a:gridCol>
                    <a:gridCol w="1051917">
                      <a:extLst>
                        <a:ext uri="{9D8B030D-6E8A-4147-A177-3AD203B41FA5}">
                          <a16:colId xmlns:a16="http://schemas.microsoft.com/office/drawing/2014/main" val="36608879"/>
                        </a:ext>
                      </a:extLst>
                    </a:gridCol>
                    <a:gridCol w="1051917">
                      <a:extLst>
                        <a:ext uri="{9D8B030D-6E8A-4147-A177-3AD203B41FA5}">
                          <a16:colId xmlns:a16="http://schemas.microsoft.com/office/drawing/2014/main" val="3067053294"/>
                        </a:ext>
                      </a:extLst>
                    </a:gridCol>
                    <a:gridCol w="1051917">
                      <a:extLst>
                        <a:ext uri="{9D8B030D-6E8A-4147-A177-3AD203B41FA5}">
                          <a16:colId xmlns:a16="http://schemas.microsoft.com/office/drawing/2014/main" val="3374907114"/>
                        </a:ext>
                      </a:extLst>
                    </a:gridCol>
                    <a:gridCol w="1051917">
                      <a:extLst>
                        <a:ext uri="{9D8B030D-6E8A-4147-A177-3AD203B41FA5}">
                          <a16:colId xmlns:a16="http://schemas.microsoft.com/office/drawing/2014/main" val="2397221177"/>
                        </a:ext>
                      </a:extLst>
                    </a:gridCol>
                    <a:gridCol w="1051917">
                      <a:extLst>
                        <a:ext uri="{9D8B030D-6E8A-4147-A177-3AD203B41FA5}">
                          <a16:colId xmlns:a16="http://schemas.microsoft.com/office/drawing/2014/main" val="1494264038"/>
                        </a:ext>
                      </a:extLst>
                    </a:gridCol>
                  </a:tblGrid>
                  <a:tr h="2063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7170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q-1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5647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内容占位符 9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903752380"/>
                  </p:ext>
                </p:extLst>
              </p:nvPr>
            </p:nvGraphicFramePr>
            <p:xfrm>
              <a:off x="1186088" y="1678826"/>
              <a:ext cx="8415336" cy="75780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1917">
                      <a:extLst>
                        <a:ext uri="{9D8B030D-6E8A-4147-A177-3AD203B41FA5}">
                          <a16:colId xmlns:a16="http://schemas.microsoft.com/office/drawing/2014/main" val="2489936916"/>
                        </a:ext>
                      </a:extLst>
                    </a:gridCol>
                    <a:gridCol w="1051917">
                      <a:extLst>
                        <a:ext uri="{9D8B030D-6E8A-4147-A177-3AD203B41FA5}">
                          <a16:colId xmlns:a16="http://schemas.microsoft.com/office/drawing/2014/main" val="2366438325"/>
                        </a:ext>
                      </a:extLst>
                    </a:gridCol>
                    <a:gridCol w="1051917">
                      <a:extLst>
                        <a:ext uri="{9D8B030D-6E8A-4147-A177-3AD203B41FA5}">
                          <a16:colId xmlns:a16="http://schemas.microsoft.com/office/drawing/2014/main" val="2352922075"/>
                        </a:ext>
                      </a:extLst>
                    </a:gridCol>
                    <a:gridCol w="1051917">
                      <a:extLst>
                        <a:ext uri="{9D8B030D-6E8A-4147-A177-3AD203B41FA5}">
                          <a16:colId xmlns:a16="http://schemas.microsoft.com/office/drawing/2014/main" val="36608879"/>
                        </a:ext>
                      </a:extLst>
                    </a:gridCol>
                    <a:gridCol w="1051917">
                      <a:extLst>
                        <a:ext uri="{9D8B030D-6E8A-4147-A177-3AD203B41FA5}">
                          <a16:colId xmlns:a16="http://schemas.microsoft.com/office/drawing/2014/main" val="3067053294"/>
                        </a:ext>
                      </a:extLst>
                    </a:gridCol>
                    <a:gridCol w="1051917">
                      <a:extLst>
                        <a:ext uri="{9D8B030D-6E8A-4147-A177-3AD203B41FA5}">
                          <a16:colId xmlns:a16="http://schemas.microsoft.com/office/drawing/2014/main" val="3374907114"/>
                        </a:ext>
                      </a:extLst>
                    </a:gridCol>
                    <a:gridCol w="1051917">
                      <a:extLst>
                        <a:ext uri="{9D8B030D-6E8A-4147-A177-3AD203B41FA5}">
                          <a16:colId xmlns:a16="http://schemas.microsoft.com/office/drawing/2014/main" val="2397221177"/>
                        </a:ext>
                      </a:extLst>
                    </a:gridCol>
                    <a:gridCol w="1051917">
                      <a:extLst>
                        <a:ext uri="{9D8B030D-6E8A-4147-A177-3AD203B41FA5}">
                          <a16:colId xmlns:a16="http://schemas.microsoft.com/office/drawing/2014/main" val="1494264038"/>
                        </a:ext>
                      </a:extLst>
                    </a:gridCol>
                  </a:tblGrid>
                  <a:tr h="38696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578" t="-7813" r="-700000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100578" t="-7813" r="-600000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201744" t="-7813" r="-503488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300000" t="-7813" r="-400578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400000" t="-7813" r="-300578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03488" t="-7813" r="-101744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2"/>
                          <a:stretch>
                            <a:fillRect l="-699422" t="-7813" r="-1156" b="-11875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170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q-1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q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564721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sp>
        <p:nvSpPr>
          <p:cNvPr id="11" name="文本框 10"/>
          <p:cNvSpPr txBox="1"/>
          <p:nvPr/>
        </p:nvSpPr>
        <p:spPr>
          <a:xfrm>
            <a:off x="1127309" y="1188058"/>
            <a:ext cx="57372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VC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[CF13]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" name="内容占位符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7763338"/>
                  </p:ext>
                </p:extLst>
              </p:nvPr>
            </p:nvGraphicFramePr>
            <p:xfrm>
              <a:off x="1186088" y="4276376"/>
              <a:ext cx="9512388" cy="7739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6932">
                      <a:extLst>
                        <a:ext uri="{9D8B030D-6E8A-4147-A177-3AD203B41FA5}">
                          <a16:colId xmlns:a16="http://schemas.microsoft.com/office/drawing/2014/main" val="2489936916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2366438325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2352922075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36608879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3067053294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3374907114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2397221177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1494264038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3729223403"/>
                        </a:ext>
                      </a:extLst>
                    </a:gridCol>
                  </a:tblGrid>
                  <a:tr h="20632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717093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56472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" name="内容占位符 9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287763338"/>
                  </p:ext>
                </p:extLst>
              </p:nvPr>
            </p:nvGraphicFramePr>
            <p:xfrm>
              <a:off x="1186088" y="4276376"/>
              <a:ext cx="9512388" cy="77393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6932">
                      <a:extLst>
                        <a:ext uri="{9D8B030D-6E8A-4147-A177-3AD203B41FA5}">
                          <a16:colId xmlns:a16="http://schemas.microsoft.com/office/drawing/2014/main" val="2489936916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2366438325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2352922075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36608879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3067053294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3374907114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2397221177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1494264038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3729223403"/>
                        </a:ext>
                      </a:extLst>
                    </a:gridCol>
                  </a:tblGrid>
                  <a:tr h="38696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78" t="-7813" r="-804046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7813" r="-699425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56" t="-7813" r="-603468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9425" t="-7813" r="-500000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734" t="-7813" r="-402890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2312" t="-7813" r="-202312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276" t="-7813" r="-101149" b="-1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37170932"/>
                      </a:ext>
                    </a:extLst>
                  </a:tr>
                  <a:tr h="38696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578" t="-107813" r="-804046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7813" r="-699425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156" t="-107813" r="-603468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99425" t="-107813" r="-50000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401734" t="-107813" r="-402890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02312" t="-107813" r="-202312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698276" t="-107813" r="-101149" b="-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solidFill>
                                <a:schemeClr val="tx1"/>
                              </a:solidFill>
                            </a:rPr>
                            <a:t>…</a:t>
                          </a:r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85647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5" name="矩形 14"/>
          <p:cNvSpPr/>
          <p:nvPr/>
        </p:nvSpPr>
        <p:spPr>
          <a:xfrm>
            <a:off x="1127309" y="3761469"/>
            <a:ext cx="671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KVC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0123715" y="543242"/>
            <a:ext cx="16328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/>
          <p:cNvCxnSpPr/>
          <p:nvPr/>
        </p:nvCxnSpPr>
        <p:spPr>
          <a:xfrm>
            <a:off x="1823855" y="2402861"/>
            <a:ext cx="1018903" cy="574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2939143" y="2386557"/>
            <a:ext cx="365760" cy="59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186106" y="2361533"/>
            <a:ext cx="1743703" cy="5610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cxnSpLocks/>
          </p:cNvCxnSpPr>
          <p:nvPr/>
        </p:nvCxnSpPr>
        <p:spPr>
          <a:xfrm flipH="1">
            <a:off x="4863224" y="2364170"/>
            <a:ext cx="3895576" cy="712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椭圆 24"/>
          <p:cNvSpPr/>
          <p:nvPr/>
        </p:nvSpPr>
        <p:spPr>
          <a:xfrm>
            <a:off x="2410789" y="3015157"/>
            <a:ext cx="2258489" cy="704180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/>
              <p:cNvSpPr txBox="1"/>
              <p:nvPr/>
            </p:nvSpPr>
            <p:spPr>
              <a:xfrm flipH="1">
                <a:off x="5631545" y="3136009"/>
                <a:ext cx="2358933" cy="4603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⋯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𝑞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𝑞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631545" y="3136009"/>
                <a:ext cx="2358933" cy="460319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右箭头 26"/>
          <p:cNvSpPr/>
          <p:nvPr/>
        </p:nvSpPr>
        <p:spPr>
          <a:xfrm>
            <a:off x="4862745" y="3260242"/>
            <a:ext cx="888275" cy="229311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28"/>
          <p:cNvCxnSpPr/>
          <p:nvPr/>
        </p:nvCxnSpPr>
        <p:spPr>
          <a:xfrm>
            <a:off x="1640975" y="5185843"/>
            <a:ext cx="1298168" cy="627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3122023" y="5128467"/>
            <a:ext cx="418011" cy="634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/>
          <p:cNvCxnSpPr>
            <a:cxnSpLocks/>
          </p:cNvCxnSpPr>
          <p:nvPr/>
        </p:nvCxnSpPr>
        <p:spPr>
          <a:xfrm flipH="1">
            <a:off x="4862745" y="5050314"/>
            <a:ext cx="1249429" cy="7131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cxnSpLocks/>
          </p:cNvCxnSpPr>
          <p:nvPr/>
        </p:nvCxnSpPr>
        <p:spPr>
          <a:xfrm flipH="1">
            <a:off x="5891734" y="5149248"/>
            <a:ext cx="2920548" cy="66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椭圆 45"/>
              <p:cNvSpPr/>
              <p:nvPr/>
            </p:nvSpPr>
            <p:spPr>
              <a:xfrm>
                <a:off x="2032695" y="5809943"/>
                <a:ext cx="4079479" cy="666206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),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……(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6" name="椭圆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2695" y="5809943"/>
                <a:ext cx="4079479" cy="66620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右箭头 50"/>
          <p:cNvSpPr/>
          <p:nvPr/>
        </p:nvSpPr>
        <p:spPr>
          <a:xfrm>
            <a:off x="6260962" y="6084821"/>
            <a:ext cx="836023" cy="248195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标注 52"/>
          <p:cNvSpPr/>
          <p:nvPr/>
        </p:nvSpPr>
        <p:spPr>
          <a:xfrm>
            <a:off x="10907005" y="4139019"/>
            <a:ext cx="1162594" cy="465183"/>
          </a:xfrm>
          <a:prstGeom prst="wedgeRectCallout">
            <a:avLst>
              <a:gd name="adj1" fmla="val -66025"/>
              <a:gd name="adj2" fmla="val 9572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Key-value Map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矩形标注 52">
            <a:extLst>
              <a:ext uri="{FF2B5EF4-FFF2-40B4-BE49-F238E27FC236}">
                <a16:creationId xmlns:a16="http://schemas.microsoft.com/office/drawing/2014/main" id="{E313BAA9-0B99-4DCA-BC9D-2FF30BEA1BFC}"/>
              </a:ext>
            </a:extLst>
          </p:cNvPr>
          <p:cNvSpPr/>
          <p:nvPr/>
        </p:nvSpPr>
        <p:spPr>
          <a:xfrm>
            <a:off x="10035530" y="1313118"/>
            <a:ext cx="1162594" cy="465183"/>
          </a:xfrm>
          <a:prstGeom prst="wedgeRectCallout">
            <a:avLst>
              <a:gd name="adj1" fmla="val -66025"/>
              <a:gd name="adj2" fmla="val 9572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 Map</a:t>
            </a:r>
            <a:endParaRPr lang="zh-CN" alt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EAA29FD-CCF7-4E3C-963C-AB7FADC0191A}"/>
                  </a:ext>
                </a:extLst>
              </p:cNvPr>
              <p:cNvSpPr txBox="1"/>
              <p:nvPr/>
            </p:nvSpPr>
            <p:spPr>
              <a:xfrm>
                <a:off x="7190264" y="5730362"/>
                <a:ext cx="3749878" cy="412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9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∏"/>
                                  <m:limLoc m:val="subSup"/>
                                  <m:supHide m:val="on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∈[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]\</m:t>
                                  </m:r>
                                  <m:r>
                                    <m:rPr>
                                      <m:lit/>
                                      <m:brk m:alnAt="9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m:rPr>
                                      <m:brk m:alnAt="9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BEAA29FD-CCF7-4E3C-963C-AB7FADC019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0264" y="5730362"/>
                <a:ext cx="3749878" cy="412036"/>
              </a:xfrm>
              <a:prstGeom prst="rect">
                <a:avLst/>
              </a:prstGeom>
              <a:blipFill>
                <a:blip r:embed="rId7"/>
                <a:stretch>
                  <a:fillRect t="-80882" b="-8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0EC379D-21D5-4933-86B6-CC15D14FC6FC}"/>
                  </a:ext>
                </a:extLst>
              </p:cNvPr>
              <p:cNvSpPr txBox="1"/>
              <p:nvPr/>
            </p:nvSpPr>
            <p:spPr>
              <a:xfrm>
                <a:off x="8033710" y="2969659"/>
                <a:ext cx="3173497" cy="7875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≠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=(</m:t>
                          </m:r>
                          <m:nary>
                            <m:naryPr>
                              <m:chr m:val="∏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=1,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70EC379D-21D5-4933-86B6-CC15D14FC6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3710" y="2969659"/>
                <a:ext cx="3173497" cy="7875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6A39A16-A5B4-4E57-8AE4-A204587B0EDC}"/>
                  </a:ext>
                </a:extLst>
              </p:cNvPr>
              <p:cNvSpPr txBox="1"/>
              <p:nvPr/>
            </p:nvSpPr>
            <p:spPr>
              <a:xfrm>
                <a:off x="7352008" y="6227407"/>
                <a:ext cx="4376391" cy="353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9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∏"/>
                                  <m:limLoc m:val="subSup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\</m:t>
                                  </m:r>
                                  <m:r>
                                    <m:rPr>
                                      <m:lit/>
                                      <m:brk m:alnAt="9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m:rPr>
                                      <m:brk m:alnAt="9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26A39A16-A5B4-4E57-8AE4-A204587B0E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2008" y="6227407"/>
                <a:ext cx="4376391" cy="353495"/>
              </a:xfrm>
              <a:prstGeom prst="rect">
                <a:avLst/>
              </a:prstGeom>
              <a:blipFill>
                <a:blip r:embed="rId9"/>
                <a:stretch>
                  <a:fillRect l="-696" t="-105172" r="-1393" b="-1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6175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10145123" y="650371"/>
            <a:ext cx="1721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Accumlator</a:t>
            </a:r>
            <a:endParaRPr lang="zh-CN" altLang="en-US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9AACAD5-EACC-48A0-A1EE-70198585DEFA}"/>
                  </a:ext>
                </a:extLst>
              </p:cNvPr>
              <p:cNvSpPr txBox="1"/>
              <p:nvPr/>
            </p:nvSpPr>
            <p:spPr>
              <a:xfrm>
                <a:off x="1186087" y="2636539"/>
                <a:ext cx="6296893" cy="1703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verify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of non-membership 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{11}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proof:</a:t>
                </a:r>
                <a14:m>
                  <m:oMath xmlns:m="http://schemas.openxmlformats.org/officeDocument/2006/math">
                    <m:r>
                      <a:rPr lang="en-US" altLang="zh-CN" sz="2000" noProof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3×5</m:t>
                        </m:r>
                      </m:e>
                    </m:d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⋅11=1</m:t>
                    </m:r>
                  </m:oMath>
                </a14:m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(3×5)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𝑐𝑐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×5</m:t>
                        </m:r>
                      </m:sup>
                    </m:sSup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verify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：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𝑐𝑐</m:t>
                        </m:r>
                      </m:sub>
                      <m:sup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𝑎</m:t>
                        </m:r>
                      </m:sup>
                    </m:sSubSup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⋅</m:t>
                    </m:r>
                    <m:sSup>
                      <m:sSup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11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𝑏</m:t>
                        </m:r>
                      </m:sup>
                    </m:sSup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𝑔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endParaRPr lang="en-US" altLang="zh-C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29AACAD5-EACC-48A0-A1EE-70198585D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7" y="2636539"/>
                <a:ext cx="6296893" cy="1703993"/>
              </a:xfrm>
              <a:prstGeom prst="rect">
                <a:avLst/>
              </a:prstGeom>
              <a:blipFill>
                <a:blip r:embed="rId3"/>
                <a:stretch>
                  <a:fillRect l="-871" t="-2151" b="-46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DB59A0C-4B1F-4E46-A2A9-550E4D391A3E}"/>
                  </a:ext>
                </a:extLst>
              </p:cNvPr>
              <p:cNvSpPr txBox="1"/>
              <p:nvPr/>
            </p:nvSpPr>
            <p:spPr>
              <a:xfrm>
                <a:off x="1186087" y="1237654"/>
                <a:ext cx="5801941" cy="1261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add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membership</a:t>
                </a:r>
                <a:r>
                  <a:rPr kumimoji="0" lang="zh-CN" altLang="en-US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{3</a:t>
                </a:r>
                <a:r>
                  <a:rPr lang="en-US" altLang="zh-CN" sz="2000" dirty="0">
                    <a:solidFill>
                      <a:srgbClr val="CC66FF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,5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}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𝑐𝑐</m:t>
                        </m:r>
                      </m:sub>
                    </m:sSub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×5</m:t>
                        </m:r>
                      </m:sup>
                    </m:sSup>
                  </m:oMath>
                </a14:m>
                <a:r>
                  <a:rPr lang="zh-CN" altLang="en-US" dirty="0"/>
                  <a:t>               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：</m:t>
                    </m:r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</a:t>
                </a:r>
                <a:r>
                  <a:rPr lang="zh-CN" altLang="en-US" dirty="0"/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×5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𝑐𝑐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CDB59A0C-4B1F-4E46-A2A9-550E4D391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7" y="1237654"/>
                <a:ext cx="5801941" cy="1261949"/>
              </a:xfrm>
              <a:prstGeom prst="rect">
                <a:avLst/>
              </a:prstGeom>
              <a:blipFill>
                <a:blip r:embed="rId4"/>
                <a:stretch>
                  <a:fillRect l="-946" t="-2899" b="-67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A4C1086-B189-4A46-9A34-6B03A3A1C28F}"/>
                  </a:ext>
                </a:extLst>
              </p:cNvPr>
              <p:cNvSpPr txBox="1"/>
              <p:nvPr/>
            </p:nvSpPr>
            <p:spPr>
              <a:xfrm>
                <a:off x="1186087" y="4340532"/>
                <a:ext cx="7345518" cy="22495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zh-CN" altLang="en-US" dirty="0">
                    <a:solidFill>
                      <a:srgbClr val="0070C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batch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verify of 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membership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{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3</a:t>
                </a:r>
                <a:r>
                  <a:rPr lang="en-US" altLang="zh-CN" sz="2000" dirty="0">
                    <a:solidFill>
                      <a:srgbClr val="00B0F0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,5</a:t>
                </a:r>
                <a:r>
                  <a:rPr lang="en-US" altLang="zh-CN" sz="2000" dirty="0">
                    <a:solidFill>
                      <a:srgbClr val="CC66FF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,7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C66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}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×7</m:t>
                        </m:r>
                      </m:sup>
                    </m:sSup>
                  </m:oMath>
                </a14:m>
                <a:r>
                  <a:rPr lang="en-US" altLang="zh-CN" dirty="0"/>
                  <a:t>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×7</m:t>
                        </m:r>
                      </m:sup>
                    </m:sSup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×5</m:t>
                        </m:r>
                      </m:sup>
                    </m:sSup>
                  </m:oMath>
                </a14:m>
                <a:r>
                  <a:rPr lang="en-US" altLang="zh-CN" dirty="0"/>
                  <a:t>         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𝑐𝑐</m:t>
                        </m:r>
                      </m:sub>
                    </m:sSub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×5</m:t>
                        </m:r>
                        <m:r>
                          <a:rPr lang="en-US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⋅3+</m:t>
                    </m:r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⋅5=1</m:t>
                    </m:r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=2,</m:t>
                    </m:r>
                    <m:r>
                      <m:rPr>
                        <m:sty m:val="p"/>
                      </m:rPr>
                      <a:rPr lang="en-US" altLang="zh-CN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5×7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3×7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verify</a:t>
                </a:r>
                <a:r>
                  <a:rPr lang="zh-CN" altLang="en-US" dirty="0"/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×5</m:t>
                        </m:r>
                        <m:r>
                          <a:rPr lang="en-US" altLang="zh-CN" sz="20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en-US" altLang="zh-CN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𝑐𝑐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EA4C1086-B189-4A46-9A34-6B03A3A1C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7" y="4340532"/>
                <a:ext cx="7345518" cy="2249590"/>
              </a:xfrm>
              <a:prstGeom prst="rect">
                <a:avLst/>
              </a:prstGeom>
              <a:blipFill>
                <a:blip r:embed="rId5"/>
                <a:stretch>
                  <a:fillRect l="-747" b="-27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38038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836332" y="56862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056300" y="2630814"/>
            <a:ext cx="87800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KVC : Key-Value Commitments</a:t>
            </a:r>
          </a:p>
          <a:p>
            <a:pPr marL="2171700" lvl="4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insert-only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key-value commitment</a:t>
            </a:r>
          </a:p>
          <a:p>
            <a:pPr marL="2171700" lvl="4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Increment-only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key-value commitment 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8365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75907" y="608426"/>
            <a:ext cx="47823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insert-only key-value commitment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FAE1B7-A9CE-478F-BE1E-0DF7EA3059E4}"/>
                  </a:ext>
                </a:extLst>
              </p:cNvPr>
              <p:cNvSpPr txBox="1"/>
              <p:nvPr/>
            </p:nvSpPr>
            <p:spPr>
              <a:xfrm>
                <a:off x="1293192" y="2196815"/>
                <a:ext cx="4482894" cy="7566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solidFill>
                      <a:srgbClr val="0070C0"/>
                    </a:solidFill>
                  </a:rPr>
                  <a:t>.</a:t>
                </a: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</a:t>
                </a:r>
                <a:endParaRPr lang="en-US" altLang="zh-CN" i="1" dirty="0">
                  <a:solidFill>
                    <a:srgbClr val="0070C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∏"/>
                                <m:limLoc m:val="subSup"/>
                                <m:supHide m:val="on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lit/>
                                    <m:brk m:alnAt="9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sup>
                    </m:sSup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nary>
                          <m:naryPr>
                            <m:chr m:val="∏"/>
                            <m:limLoc m:val="subSup"/>
                            <m:supHide m:val="on"/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lit/>
                              </m:rP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0EFAE1B7-A9CE-478F-BE1E-0DF7EA305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192" y="2196815"/>
                <a:ext cx="4482894" cy="756617"/>
              </a:xfrm>
              <a:prstGeom prst="rect">
                <a:avLst/>
              </a:prstGeom>
              <a:blipFill>
                <a:blip r:embed="rId3"/>
                <a:stretch>
                  <a:fillRect l="-3125" t="-6452" r="-1902" b="-491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2796F5C-7BF3-4436-9302-599E899EE9E8}"/>
                  </a:ext>
                </a:extLst>
              </p:cNvPr>
              <p:cNvSpPr txBox="1"/>
              <p:nvPr/>
            </p:nvSpPr>
            <p:spPr>
              <a:xfrm>
                <a:off x="1186089" y="1183991"/>
                <a:ext cx="3749878" cy="7722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commitment</a:t>
                </a:r>
              </a:p>
              <a:p>
                <a:pPr>
                  <a:lnSpc>
                    <a:spcPct val="120000"/>
                  </a:lnSpc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b="0" i="1" smtClean="0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b="0" i="1" smtClean="0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b="0" i="1" smtClean="0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b="0" i="1" smtClean="0">
                                    <a:solidFill>
                                      <a:srgbClr val="3399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zh-CN" b="0" i="1" smtClean="0">
                                    <a:solidFill>
                                      <a:srgbClr val="3399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solidFill>
                                      <a:srgbClr val="3399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solidFill>
                                      <a:srgbClr val="3399FF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solidFill>
                                      <a:srgbClr val="3399FF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∏"/>
                                <m:limLoc m:val="subSup"/>
                                <m:supHide m:val="on"/>
                                <m:ctrlPr>
                                  <a:rPr lang="en-US" altLang="zh-CN" b="0" i="1" smtClean="0">
                                    <a:solidFill>
                                      <a:srgbClr val="3399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b="0" i="1" smtClean="0">
                                    <a:solidFill>
                                      <a:srgbClr val="3399FF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3399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∈[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3399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3399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]\</m:t>
                                </m:r>
                                <m:r>
                                  <m:rPr>
                                    <m:lit/>
                                    <m:brk m:alnAt="9"/>
                                  </m:rPr>
                                  <a:rPr lang="en-US" altLang="zh-CN" b="0" i="1" smtClean="0">
                                    <a:solidFill>
                                      <a:srgbClr val="3399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altLang="zh-CN" b="0" i="1" smtClean="0">
                                    <a:solidFill>
                                      <a:srgbClr val="3399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b="0" i="1" smtClean="0">
                                    <a:solidFill>
                                      <a:srgbClr val="3399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b="0" i="1" smtClean="0">
                                        <a:solidFill>
                                          <a:srgbClr val="3399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3399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3399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smtClean="0">
                            <a:solidFill>
                              <a:srgbClr val="CC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CC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nary>
                          <m:naryPr>
                            <m:chr m:val="∏"/>
                            <m:limLoc m:val="subSup"/>
                            <m:supHide m:val="on"/>
                            <m:ctrlPr>
                              <a:rPr lang="en-US" altLang="zh-CN" i="1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i="1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srgbClr val="CC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srgbClr val="CC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CC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CC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CC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52796F5C-7BF3-4436-9302-599E899EE9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89" y="1183991"/>
                <a:ext cx="3749878" cy="772263"/>
              </a:xfrm>
              <a:prstGeom prst="rect">
                <a:avLst/>
              </a:prstGeom>
              <a:blipFill>
                <a:blip r:embed="rId4"/>
                <a:stretch>
                  <a:fillRect l="-1463" r="-325" b="-472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27B617-9A9A-41A6-9304-083BC810853A}"/>
                  </a:ext>
                </a:extLst>
              </p:cNvPr>
              <p:cNvSpPr txBox="1"/>
              <p:nvPr/>
            </p:nvSpPr>
            <p:spPr>
              <a:xfrm>
                <a:off x="4935967" y="1661223"/>
                <a:ext cx="3517504" cy="3965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{(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)}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3527B617-9A9A-41A6-9304-083BC8108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5967" y="1661223"/>
                <a:ext cx="3517504" cy="396519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2FE70ED-0E63-4248-ACCF-54DC950B836A}"/>
                  </a:ext>
                </a:extLst>
              </p:cNvPr>
              <p:cNvSpPr txBox="1"/>
              <p:nvPr/>
            </p:nvSpPr>
            <p:spPr>
              <a:xfrm>
                <a:off x="1195645" y="2998676"/>
                <a:ext cx="6564171" cy="17364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3.verify</a:t>
                </a:r>
              </a:p>
              <a:p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=(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9"/>
                                      </m:r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lit/>
                                  </m:r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nary>
                                  <m:naryPr>
                                    <m:chr m:val="∏"/>
                                    <m:limLoc m:val="subSup"/>
                                    <m:supHide m:val="on"/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\</m:t>
                                    </m:r>
                                    <m:r>
                                      <m:rPr>
                                        <m:lit/>
                                        <m:brk m:alnAt="9"/>
                                      </m:r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{</m:t>
                                    </m:r>
                                    <m:r>
                                      <m:rPr>
                                        <m:brk m:alnAt="9"/>
                                      </m:r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}</m:t>
                                    </m:r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nary>
                              <m:naryPr>
                                <m:chr m:val="∏"/>
                                <m:limLoc m:val="subSup"/>
                                <m:supHide m:val="on"/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lit/>
                                  </m:r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lit/>
                              </m:r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∏"/>
                                <m:limLoc m:val="subSup"/>
                                <m:supHide m:val="on"/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lit/>
                                    <m:brk m:alnAt="9"/>
                                  </m:r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sup>
                    </m:sSup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  <m:nary>
                          <m:naryPr>
                            <m:chr m:val="∏"/>
                            <m:limLoc m:val="subSup"/>
                            <m:supHide m:val="on"/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\</m:t>
                            </m:r>
                            <m:r>
                              <m:rPr>
                                <m:lit/>
                              </m:r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{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}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zh-CN" altLang="en-US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nary>
                              <m:naryPr>
                                <m:chr m:val="∏"/>
                                <m:limLoc m:val="subSup"/>
                                <m:supHide m:val="on"/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\</m:t>
                                </m:r>
                                <m:r>
                                  <m:rPr>
                                    <m:lit/>
                                    <m:brk m:alnAt="9"/>
                                  </m:r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A2FE70ED-0E63-4248-ACCF-54DC950B8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645" y="2998676"/>
                <a:ext cx="6564171" cy="1736437"/>
              </a:xfrm>
              <a:prstGeom prst="rect">
                <a:avLst/>
              </a:prstGeom>
              <a:blipFill>
                <a:blip r:embed="rId6"/>
                <a:stretch>
                  <a:fillRect l="-743" t="-351" b="-38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1FAF36A-87B4-45CB-B923-EE4CDC60FC3D}"/>
                  </a:ext>
                </a:extLst>
              </p:cNvPr>
              <p:cNvSpPr txBox="1"/>
              <p:nvPr/>
            </p:nvSpPr>
            <p:spPr>
              <a:xfrm>
                <a:off x="7564238" y="3321745"/>
                <a:ext cx="2966927" cy="10798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nary>
                                <m:naryPr>
                                  <m:chr m:val="∏"/>
                                  <m:limLoc m:val="subSup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\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nary>
                          <m:naryPr>
                            <m:chr m:val="∏"/>
                            <m:limLoc m:val="subSup"/>
                            <m:supHide m:val="on"/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</m:sub>
                          <m:sup/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sup>
                    </m:sSup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rgbClr val="CC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CC66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CC66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solidFill>
                              <a:srgbClr val="CC66FF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81FAF36A-87B4-45CB-B923-EE4CDC60F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4238" y="3321745"/>
                <a:ext cx="2966927" cy="1079847"/>
              </a:xfrm>
              <a:prstGeom prst="rect">
                <a:avLst/>
              </a:prstGeom>
              <a:blipFill>
                <a:blip r:embed="rId7"/>
                <a:stretch>
                  <a:fillRect t="-29944" b="-7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232A77-1D63-4E03-BAD7-4A16CE81CC35}"/>
                  </a:ext>
                </a:extLst>
              </p:cNvPr>
              <p:cNvSpPr txBox="1"/>
              <p:nvPr/>
            </p:nvSpPr>
            <p:spPr>
              <a:xfrm>
                <a:off x="1195646" y="4724661"/>
                <a:ext cx="7330691" cy="794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4.update</a:t>
                </a:r>
              </a:p>
              <a:p>
                <a:r>
                  <a:rPr lang="en-US" altLang="zh-CN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       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⋃{(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)}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7D232A77-1D63-4E03-BAD7-4A16CE81C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646" y="4724661"/>
                <a:ext cx="7330691" cy="794833"/>
              </a:xfrm>
              <a:prstGeom prst="rect">
                <a:avLst/>
              </a:prstGeom>
              <a:blipFill>
                <a:blip r:embed="rId8"/>
                <a:stretch>
                  <a:fillRect l="-665" b="-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6D30D1B-871F-4269-8A5B-0BCD6392D1ED}"/>
                  </a:ext>
                </a:extLst>
              </p:cNvPr>
              <p:cNvSpPr txBox="1"/>
              <p:nvPr/>
            </p:nvSpPr>
            <p:spPr>
              <a:xfrm>
                <a:off x="1293192" y="5665595"/>
                <a:ext cx="3011209" cy="702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5.proofupdate</a:t>
                </a:r>
              </a:p>
              <a:p>
                <a:r>
                  <a:rPr lang="en-US" altLang="zh-CN" dirty="0"/>
                  <a:t>   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</m:sSub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</m:sSubSup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76D30D1B-871F-4269-8A5B-0BCD6392D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192" y="5665595"/>
                <a:ext cx="3011209" cy="702500"/>
              </a:xfrm>
              <a:prstGeom prst="rect">
                <a:avLst/>
              </a:prstGeom>
              <a:blipFill>
                <a:blip r:embed="rId9"/>
                <a:stretch>
                  <a:fillRect l="-4656" t="-6897" r="-2834" b="-60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文本框 14">
            <a:extLst>
              <a:ext uri="{FF2B5EF4-FFF2-40B4-BE49-F238E27FC236}">
                <a16:creationId xmlns:a16="http://schemas.microsoft.com/office/drawing/2014/main" id="{949C80A3-CF80-4353-A2FB-7299800244D2}"/>
              </a:ext>
            </a:extLst>
          </p:cNvPr>
          <p:cNvSpPr txBox="1"/>
          <p:nvPr/>
        </p:nvSpPr>
        <p:spPr>
          <a:xfrm>
            <a:off x="8706199" y="5665595"/>
            <a:ext cx="3164223" cy="879472"/>
          </a:xfrm>
          <a:prstGeom prst="rect">
            <a:avLst/>
          </a:prstGeom>
          <a:noFill/>
          <a:ln>
            <a:solidFill>
              <a:srgbClr val="CC66FF"/>
            </a:solidFill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Proof update is an insertion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Verification is an insertion 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4123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>
            <a:extLst>
              <a:ext uri="{FF2B5EF4-FFF2-40B4-BE49-F238E27FC236}">
                <a16:creationId xmlns:a16="http://schemas.microsoft.com/office/drawing/2014/main" id="{D239A9D3-F3A7-4471-A8CA-DE46907311E1}"/>
              </a:ext>
            </a:extLst>
          </p:cNvPr>
          <p:cNvSpPr/>
          <p:nvPr/>
        </p:nvSpPr>
        <p:spPr>
          <a:xfrm>
            <a:off x="1602297" y="3087149"/>
            <a:ext cx="8296712" cy="27405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76543" y="568623"/>
            <a:ext cx="471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insert-only key-value commitment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4941126" y="2447083"/>
                <a:ext cx="2778402" cy="36933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1126" y="2447083"/>
                <a:ext cx="2778402" cy="369332"/>
              </a:xfrm>
              <a:prstGeom prst="rect">
                <a:avLst/>
              </a:prstGeom>
              <a:blipFill>
                <a:blip r:embed="rId3"/>
                <a:stretch>
                  <a:fillRect b="-1475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602297" y="3087148"/>
                <a:ext cx="8280635" cy="27844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altLang="zh-CN" dirty="0"/>
                  <a:t>     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nary>
                              <m:naryPr>
                                <m:chr m:val="∑"/>
                                <m:limLoc m:val="subSup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</m:d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nary>
                              <m:naryPr>
                                <m:chr m:val="∏"/>
                                <m:limLoc m:val="subSup"/>
                                <m:sup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9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∈[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m:rPr>
                                    <m:lit/>
                                    <m:brk m:alnAt="9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m:rPr>
                                    <m:brk m:alnAt="9"/>
                                  </m:r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}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nary>
                                  <m:naryPr>
                                    <m:chr m:val="∏"/>
                                    <m:limLoc m:val="subSup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nary>
                                  <m:naryPr>
                                    <m:chr m:val="∏"/>
                                    <m:limLoc m:val="subSup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nary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297" y="3087148"/>
                <a:ext cx="8280635" cy="2784417"/>
              </a:xfrm>
              <a:prstGeom prst="rect">
                <a:avLst/>
              </a:prstGeom>
              <a:blipFill>
                <a:blip r:embed="rId4"/>
                <a:stretch>
                  <a:fillRect l="-589" b="-9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699A1D94-F0FD-458C-A8E8-938E1CFB88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2117152"/>
                  </p:ext>
                </p:extLst>
              </p:nvPr>
            </p:nvGraphicFramePr>
            <p:xfrm>
              <a:off x="1602297" y="1353773"/>
              <a:ext cx="3170796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6932">
                      <a:extLst>
                        <a:ext uri="{9D8B030D-6E8A-4147-A177-3AD203B41FA5}">
                          <a16:colId xmlns:a16="http://schemas.microsoft.com/office/drawing/2014/main" val="3687194749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3931868894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1195392784"/>
                        </a:ext>
                      </a:extLst>
                    </a:gridCol>
                  </a:tblGrid>
                  <a:tr h="2202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739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819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699A1D94-F0FD-458C-A8E8-938E1CFB88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32117152"/>
                  </p:ext>
                </p:extLst>
              </p:nvPr>
            </p:nvGraphicFramePr>
            <p:xfrm>
              <a:off x="1602297" y="1353773"/>
              <a:ext cx="3170796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6932">
                      <a:extLst>
                        <a:ext uri="{9D8B030D-6E8A-4147-A177-3AD203B41FA5}">
                          <a16:colId xmlns:a16="http://schemas.microsoft.com/office/drawing/2014/main" val="3687194749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3931868894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11953927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75" t="-1667" r="-201149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1156" t="-1667" r="-102312" b="-10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1667" r="-1724" b="-10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39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575" t="-100000" r="-20114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1156" t="-100000" r="-10231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0000" t="-100000" r="-1724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194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023662-0CA5-4246-9695-C46097AD2F35}"/>
                  </a:ext>
                </a:extLst>
              </p:cNvPr>
              <p:cNvSpPr txBox="1"/>
              <p:nvPr/>
            </p:nvSpPr>
            <p:spPr>
              <a:xfrm>
                <a:off x="5117284" y="1385682"/>
                <a:ext cx="35988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023662-0CA5-4246-9695-C46097AD2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284" y="1385682"/>
                <a:ext cx="3598877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E0F9294-7F88-4193-A712-309DAEC11434}"/>
                  </a:ext>
                </a:extLst>
              </p:cNvPr>
              <p:cNvSpPr txBox="1"/>
              <p:nvPr/>
            </p:nvSpPr>
            <p:spPr>
              <a:xfrm>
                <a:off x="1915760" y="2425731"/>
                <a:ext cx="3749878" cy="412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rgbClr val="339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solidFill>
                                    <a:srgbClr val="3399FF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rgbClr val="3399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9"/>
                                    </m:rPr>
                                    <a:rPr lang="en-US" altLang="zh-CN" b="0" i="1" smtClean="0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∏"/>
                                  <m:limLoc m:val="subSup"/>
                                  <m:supHide m:val="on"/>
                                  <m:ctrlPr>
                                    <a:rPr lang="en-US" altLang="zh-CN" b="0" i="1" smtClean="0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b="0" i="1" smtClean="0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∈[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]\</m:t>
                                  </m:r>
                                  <m:r>
                                    <m:rPr>
                                      <m:lit/>
                                      <m:brk m:alnAt="9"/>
                                    </m:rPr>
                                    <a:rPr lang="en-US" altLang="zh-CN" b="0" i="1" smtClean="0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m:rPr>
                                      <m:brk m:alnAt="9"/>
                                    </m:rPr>
                                    <a:rPr lang="en-US" altLang="zh-CN" b="0" i="1" smtClean="0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3399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3399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3399F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i="1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solidFill>
                                        <a:srgbClr val="CC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rgbClr val="CC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C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C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C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E0F9294-7F88-4193-A712-309DAEC11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760" y="2425731"/>
                <a:ext cx="3749878" cy="412036"/>
              </a:xfrm>
              <a:prstGeom prst="rect">
                <a:avLst/>
              </a:prstGeom>
              <a:blipFill>
                <a:blip r:embed="rId7"/>
                <a:stretch>
                  <a:fillRect t="-80882" b="-8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95764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76543" y="568623"/>
            <a:ext cx="4717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insert-only key-value commitment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108787" y="4268897"/>
                <a:ext cx="11022858" cy="10227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altLang="zh-CN" b="0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b="0" i="1" dirty="0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dirty="0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i="1" dirty="0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</a:rPr>
                              <m:t>,1</m:t>
                            </m:r>
                          </m:sub>
                        </m:sSub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solidFill>
                                      <a:srgbClr val="CC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CC66FF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rgbClr val="CC66FF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zh-CN" i="1" dirty="0">
                                    <a:solidFill>
                                      <a:srgbClr val="CC66FF"/>
                                    </a:solidFill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solidFill>
                                      <a:srgbClr val="CC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CC66FF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rgbClr val="CC66FF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zh-CN" i="1" dirty="0">
                                    <a:solidFill>
                                      <a:srgbClr val="CC66FF"/>
                                    </a:solidFill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87" y="4268897"/>
                <a:ext cx="11022858" cy="1022780"/>
              </a:xfrm>
              <a:prstGeom prst="rect">
                <a:avLst/>
              </a:prstGeom>
              <a:blipFill>
                <a:blip r:embed="rId3"/>
                <a:stretch>
                  <a:fillRect b="-29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699A1D94-F0FD-458C-A8E8-938E1CFB88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9407447"/>
                  </p:ext>
                </p:extLst>
              </p:nvPr>
            </p:nvGraphicFramePr>
            <p:xfrm>
              <a:off x="5311671" y="1253426"/>
              <a:ext cx="3170796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699">
                      <a:extLst>
                        <a:ext uri="{9D8B030D-6E8A-4147-A177-3AD203B41FA5}">
                          <a16:colId xmlns:a16="http://schemas.microsoft.com/office/drawing/2014/main" val="3687194749"/>
                        </a:ext>
                      </a:extLst>
                    </a:gridCol>
                    <a:gridCol w="792699">
                      <a:extLst>
                        <a:ext uri="{9D8B030D-6E8A-4147-A177-3AD203B41FA5}">
                          <a16:colId xmlns:a16="http://schemas.microsoft.com/office/drawing/2014/main" val="3931868894"/>
                        </a:ext>
                      </a:extLst>
                    </a:gridCol>
                    <a:gridCol w="792699">
                      <a:extLst>
                        <a:ext uri="{9D8B030D-6E8A-4147-A177-3AD203B41FA5}">
                          <a16:colId xmlns:a16="http://schemas.microsoft.com/office/drawing/2014/main" val="1195392784"/>
                        </a:ext>
                      </a:extLst>
                    </a:gridCol>
                    <a:gridCol w="792699">
                      <a:extLst>
                        <a:ext uri="{9D8B030D-6E8A-4147-A177-3AD203B41FA5}">
                          <a16:colId xmlns:a16="http://schemas.microsoft.com/office/drawing/2014/main" val="2474038114"/>
                        </a:ext>
                      </a:extLst>
                    </a:gridCol>
                  </a:tblGrid>
                  <a:tr h="2202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739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819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>
                <a:extLst>
                  <a:ext uri="{FF2B5EF4-FFF2-40B4-BE49-F238E27FC236}">
                    <a16:creationId xmlns:a16="http://schemas.microsoft.com/office/drawing/2014/main" id="{699A1D94-F0FD-458C-A8E8-938E1CFB88A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9407447"/>
                  </p:ext>
                </p:extLst>
              </p:nvPr>
            </p:nvGraphicFramePr>
            <p:xfrm>
              <a:off x="5311671" y="1253426"/>
              <a:ext cx="3170796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699">
                      <a:extLst>
                        <a:ext uri="{9D8B030D-6E8A-4147-A177-3AD203B41FA5}">
                          <a16:colId xmlns:a16="http://schemas.microsoft.com/office/drawing/2014/main" val="3687194749"/>
                        </a:ext>
                      </a:extLst>
                    </a:gridCol>
                    <a:gridCol w="792699">
                      <a:extLst>
                        <a:ext uri="{9D8B030D-6E8A-4147-A177-3AD203B41FA5}">
                          <a16:colId xmlns:a16="http://schemas.microsoft.com/office/drawing/2014/main" val="3931868894"/>
                        </a:ext>
                      </a:extLst>
                    </a:gridCol>
                    <a:gridCol w="792699">
                      <a:extLst>
                        <a:ext uri="{9D8B030D-6E8A-4147-A177-3AD203B41FA5}">
                          <a16:colId xmlns:a16="http://schemas.microsoft.com/office/drawing/2014/main" val="1195392784"/>
                        </a:ext>
                      </a:extLst>
                    </a:gridCol>
                    <a:gridCol w="792699">
                      <a:extLst>
                        <a:ext uri="{9D8B030D-6E8A-4147-A177-3AD203B41FA5}">
                          <a16:colId xmlns:a16="http://schemas.microsoft.com/office/drawing/2014/main" val="247403811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1639" r="-30230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639" r="-2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538" t="-1639" r="-10153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538" t="-1639" r="-153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39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769" t="-101639" r="-30230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100000" t="-101639" r="-2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201538" t="-101639" r="-10153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l="-301538" t="-101639" r="-153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194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023662-0CA5-4246-9695-C46097AD2F35}"/>
                  </a:ext>
                </a:extLst>
              </p:cNvPr>
              <p:cNvSpPr txBox="1"/>
              <p:nvPr/>
            </p:nvSpPr>
            <p:spPr>
              <a:xfrm>
                <a:off x="9012131" y="1340642"/>
                <a:ext cx="260074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′={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023662-0CA5-4246-9695-C46097AD2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2131" y="1340642"/>
                <a:ext cx="2600747" cy="646331"/>
              </a:xfrm>
              <a:prstGeom prst="rect">
                <a:avLst/>
              </a:prstGeom>
              <a:blipFill>
                <a:blip r:embed="rId5"/>
                <a:stretch>
                  <a:fillRect b="-84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BDE4F00-008F-4F13-9288-25AE200AAA7E}"/>
                  </a:ext>
                </a:extLst>
              </p:cNvPr>
              <p:cNvSpPr txBox="1"/>
              <p:nvPr/>
            </p:nvSpPr>
            <p:spPr>
              <a:xfrm>
                <a:off x="1108786" y="2465290"/>
                <a:ext cx="3749878" cy="412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9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∏"/>
                                  <m:limLoc m:val="subSup"/>
                                  <m:supHide m:val="on"/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∈[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]\</m:t>
                                  </m:r>
                                  <m:r>
                                    <m:rPr>
                                      <m:lit/>
                                      <m:brk m:alnAt="9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m:rPr>
                                      <m:brk m:alnAt="9"/>
                                    </m:r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BDE4F00-008F-4F13-9288-25AE200AA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86" y="2465290"/>
                <a:ext cx="3749878" cy="412036"/>
              </a:xfrm>
              <a:prstGeom prst="rect">
                <a:avLst/>
              </a:prstGeom>
              <a:blipFill>
                <a:blip r:embed="rId6"/>
                <a:stretch>
                  <a:fillRect t="-80882" b="-88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DF7516-9048-45C4-A195-17089EF76DBB}"/>
                  </a:ext>
                </a:extLst>
              </p:cNvPr>
              <p:cNvSpPr txBox="1"/>
              <p:nvPr/>
            </p:nvSpPr>
            <p:spPr>
              <a:xfrm>
                <a:off x="5688492" y="2505011"/>
                <a:ext cx="4376391" cy="353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9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∏"/>
                                  <m:limLoc m:val="subSup"/>
                                  <m:supHide m:val="on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\</m:t>
                                  </m:r>
                                  <m:r>
                                    <m:rPr>
                                      <m:lit/>
                                      <m:brk m:alnAt="9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m:rPr>
                                      <m:brk m:alnAt="9"/>
                                    </m:r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sup>
                      </m:s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DF7516-9048-45C4-A195-17089EF76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8492" y="2505011"/>
                <a:ext cx="4376391" cy="353495"/>
              </a:xfrm>
              <a:prstGeom prst="rect">
                <a:avLst/>
              </a:prstGeom>
              <a:blipFill>
                <a:blip r:embed="rId7"/>
                <a:stretch>
                  <a:fillRect l="-696" t="-105172" r="-1393" b="-1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9F96BE-B2C6-46F5-A836-7962B0D794B2}"/>
                  </a:ext>
                </a:extLst>
              </p:cNvPr>
              <p:cNvSpPr txBox="1"/>
              <p:nvPr/>
            </p:nvSpPr>
            <p:spPr>
              <a:xfrm>
                <a:off x="1221071" y="3756675"/>
                <a:ext cx="4020973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lang="el-GR" altLang="zh-CN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dirty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altLang="zh-CN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b="0" i="1" dirty="0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dirty="0" smtClean="0">
                                  <a:solidFill>
                                    <a:srgbClr val="339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3399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3399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dirty="0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dirty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 dirty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dirty="0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9F96BE-B2C6-46F5-A836-7962B0D7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071" y="3756675"/>
                <a:ext cx="4020973" cy="300788"/>
              </a:xfrm>
              <a:prstGeom prst="rect">
                <a:avLst/>
              </a:prstGeom>
              <a:blipFill>
                <a:blip r:embed="rId8"/>
                <a:stretch>
                  <a:fillRect l="-758" r="-1515" b="-24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3914DB-088B-4C62-8389-88868EE761C3}"/>
                  </a:ext>
                </a:extLst>
              </p:cNvPr>
              <p:cNvSpPr txBox="1"/>
              <p:nvPr/>
            </p:nvSpPr>
            <p:spPr>
              <a:xfrm>
                <a:off x="966470" y="3002256"/>
                <a:ext cx="5520103" cy="526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5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dirty="0" smtClean="0">
                              <a:solidFill>
                                <a:srgbClr val="3399FF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dirty="0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dirty="0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dirty="0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dirty="0" smtClean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  <m:r>
                        <a:rPr lang="en-US" altLang="zh-CN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3914DB-088B-4C62-8389-88868EE76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70" y="3002256"/>
                <a:ext cx="5520103" cy="52610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3D37384-B28F-4480-A945-86FACA45D5FA}"/>
                  </a:ext>
                </a:extLst>
              </p:cNvPr>
              <p:cNvSpPr txBox="1"/>
              <p:nvPr/>
            </p:nvSpPr>
            <p:spPr>
              <a:xfrm>
                <a:off x="1108787" y="5451198"/>
                <a:ext cx="8177170" cy="7530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sSub>
                          <m:sSubPr>
                            <m:ctrlPr>
                              <a:rPr lang="el-GR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  <m:sup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′</m:t>
                        </m:r>
                      </m:sup>
                    </m:sSubSup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kumimoji="0" lang="en-US" altLang="zh-C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p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p>
                          <m:sSupPr>
                            <m:ctrlPr>
                              <a:rPr kumimoji="0" lang="en-US" altLang="zh-CN" sz="1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kumimoji="0" lang="en-US" altLang="zh-CN" sz="1800" b="0" i="1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                                                           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l-GR" altLang="zh-CN" i="1" dirty="0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3399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3399FF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rgbClr val="3399FF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CN" b="0" i="1" dirty="0" smtClean="0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solidFill>
                                      <a:srgbClr val="CC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 dirty="0">
                                    <a:solidFill>
                                      <a:srgbClr val="CC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rgbClr val="CC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rgbClr val="CC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rgbClr val="CC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solidFill>
                                      <a:srgbClr val="CC66FF"/>
                                    </a:solidFill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i="1" dirty="0" smtClean="0">
                                    <a:solidFill>
                                      <a:srgbClr val="CC66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l-GR" altLang="zh-CN" i="1" dirty="0">
                                    <a:solidFill>
                                      <a:srgbClr val="CC66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rgbClr val="CC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rgbClr val="CC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rgbClr val="CC66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i="1" dirty="0">
                                    <a:solidFill>
                                      <a:srgbClr val="CC66FF"/>
                                    </a:solidFill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</m:sub>
                            </m:sSub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3D37384-B28F-4480-A945-86FACA45D5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87" y="5451198"/>
                <a:ext cx="8177170" cy="753027"/>
              </a:xfrm>
              <a:prstGeom prst="rect">
                <a:avLst/>
              </a:prstGeom>
              <a:blipFill>
                <a:blip r:embed="rId10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矩形 17">
            <a:extLst>
              <a:ext uri="{FF2B5EF4-FFF2-40B4-BE49-F238E27FC236}">
                <a16:creationId xmlns:a16="http://schemas.microsoft.com/office/drawing/2014/main" id="{EE455852-4240-49A1-B919-61B0490FD7B1}"/>
              </a:ext>
            </a:extLst>
          </p:cNvPr>
          <p:cNvSpPr/>
          <p:nvPr/>
        </p:nvSpPr>
        <p:spPr>
          <a:xfrm>
            <a:off x="1108788" y="4259429"/>
            <a:ext cx="10504091" cy="20187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3DCBFA6-374C-41B2-B317-FBCD79D86531}"/>
              </a:ext>
            </a:extLst>
          </p:cNvPr>
          <p:cNvSpPr/>
          <p:nvPr/>
        </p:nvSpPr>
        <p:spPr>
          <a:xfrm>
            <a:off x="1108787" y="2211640"/>
            <a:ext cx="10504091" cy="20477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5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398E4CF2-6275-4C7D-BD65-A968F36B40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447251"/>
                  </p:ext>
                </p:extLst>
              </p:nvPr>
            </p:nvGraphicFramePr>
            <p:xfrm>
              <a:off x="1108786" y="1256601"/>
              <a:ext cx="3170796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6932">
                      <a:extLst>
                        <a:ext uri="{9D8B030D-6E8A-4147-A177-3AD203B41FA5}">
                          <a16:colId xmlns:a16="http://schemas.microsoft.com/office/drawing/2014/main" val="3687194749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3931868894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1195392784"/>
                        </a:ext>
                      </a:extLst>
                    </a:gridCol>
                  </a:tblGrid>
                  <a:tr h="2202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739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819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398E4CF2-6275-4C7D-BD65-A968F36B40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23447251"/>
                  </p:ext>
                </p:extLst>
              </p:nvPr>
            </p:nvGraphicFramePr>
            <p:xfrm>
              <a:off x="1108786" y="1256601"/>
              <a:ext cx="3170796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6932">
                      <a:extLst>
                        <a:ext uri="{9D8B030D-6E8A-4147-A177-3AD203B41FA5}">
                          <a16:colId xmlns:a16="http://schemas.microsoft.com/office/drawing/2014/main" val="3687194749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3931868894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11953927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575" t="-1667" r="-201149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00575" t="-1667" r="-101149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200575" t="-1667" r="-1149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39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575" t="-100000" r="-20114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00575" t="-100000" r="-10114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200575" t="-100000" r="-114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1941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箭头: 右 20">
            <a:extLst>
              <a:ext uri="{FF2B5EF4-FFF2-40B4-BE49-F238E27FC236}">
                <a16:creationId xmlns:a16="http://schemas.microsoft.com/office/drawing/2014/main" id="{5FC4C26B-CC09-47A5-96A9-56666A626EAE}"/>
              </a:ext>
            </a:extLst>
          </p:cNvPr>
          <p:cNvSpPr/>
          <p:nvPr/>
        </p:nvSpPr>
        <p:spPr>
          <a:xfrm>
            <a:off x="4422316" y="1483582"/>
            <a:ext cx="746620" cy="25064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3018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741554" y="580415"/>
            <a:ext cx="5275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Increment-only key-value commitment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/>
              <p:cNvSpPr/>
              <p:nvPr/>
            </p:nvSpPr>
            <p:spPr>
              <a:xfrm>
                <a:off x="1508362" y="3222762"/>
                <a:ext cx="4206661" cy="318606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sup>
                        </m:sSup>
                      </m:e>
                    </m:d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sup>
                            </m:sSup>
                          </m:e>
                        </m:d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p>
                            </m:sSup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sup>
                            </m:sSup>
                          </m:sup>
                        </m:sSup>
                      </m:e>
                    </m:d>
                    <m:r>
                      <a:rPr lang="en-US" altLang="zh-CN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sup>
                            </m:sSup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⋯⋯</m:t>
                    </m:r>
                  </m:oMath>
                </a14:m>
                <a:endParaRPr lang="en-US" altLang="zh-CN" dirty="0"/>
              </a:p>
              <a:p>
                <a:pPr>
                  <a:lnSpc>
                    <a:spcPct val="150000"/>
                  </a:lnSpc>
                </a:pPr>
                <a:r>
                  <a:rPr lang="en-US" altLang="zh-CN" dirty="0"/>
                  <a:t>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nary>
                                  <m:naryPr>
                                    <m:chr m:val="∏"/>
                                    <m:limLoc m:val="subSup"/>
                                    <m:supHide m:val="on"/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naryPr>
                                  <m:sub>
                                    <m:r>
                                      <m:rPr>
                                        <m:brk m:alnAt="9"/>
                                      </m:rP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∈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</m:d>
                                  </m:sub>
                                  <m:sup/>
                                  <m:e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𝑧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  <m:sup>
                                        <m:sSub>
                                          <m:sSub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b="0" i="1" smtClean="0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sup>
                                    </m:sSup>
                                  </m:e>
                                </m:nary>
                              </m:sup>
                            </m:sSup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5" name="矩形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362" y="3222762"/>
                <a:ext cx="4206661" cy="3186065"/>
              </a:xfrm>
              <a:prstGeom prst="rect">
                <a:avLst/>
              </a:prstGeom>
              <a:blipFill>
                <a:blip r:embed="rId3"/>
                <a:stretch>
                  <a:fillRect l="-86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6476979" y="3231166"/>
            <a:ext cx="4792583" cy="20313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update is an insertion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is an “insertion”         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0D00D44-9481-42FB-B607-376269E1CE26}"/>
                  </a:ext>
                </a:extLst>
              </p:cNvPr>
              <p:cNvSpPr txBox="1"/>
              <p:nvPr/>
            </p:nvSpPr>
            <p:spPr>
              <a:xfrm>
                <a:off x="1488357" y="1168466"/>
                <a:ext cx="2906678" cy="7818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commitment</a:t>
                </a:r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0D00D44-9481-42FB-B607-376269E1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357" y="1168466"/>
                <a:ext cx="2906678" cy="781881"/>
              </a:xfrm>
              <a:prstGeom prst="rect">
                <a:avLst/>
              </a:prstGeom>
              <a:blipFill>
                <a:blip r:embed="rId4"/>
                <a:stretch>
                  <a:fillRect l="-4822" t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346E506-02F9-413B-A388-48D9925AF06C}"/>
                  </a:ext>
                </a:extLst>
              </p:cNvPr>
              <p:cNvSpPr txBox="1"/>
              <p:nvPr/>
            </p:nvSpPr>
            <p:spPr>
              <a:xfrm>
                <a:off x="7056885" y="1824541"/>
                <a:ext cx="2737673" cy="7083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]\</m:t>
                          </m:r>
                          <m:r>
                            <m:rPr>
                              <m:lit/>
                              <m:brk m:alnAt="7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346E506-02F9-413B-A388-48D9925AF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6885" y="1824541"/>
                <a:ext cx="2737673" cy="7083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文本框 12">
            <a:extLst>
              <a:ext uri="{FF2B5EF4-FFF2-40B4-BE49-F238E27FC236}">
                <a16:creationId xmlns:a16="http://schemas.microsoft.com/office/drawing/2014/main" id="{254AFFE5-CDCE-4ACB-AC8B-939C032ED565}"/>
              </a:ext>
            </a:extLst>
          </p:cNvPr>
          <p:cNvSpPr txBox="1"/>
          <p:nvPr/>
        </p:nvSpPr>
        <p:spPr>
          <a:xfrm>
            <a:off x="6399484" y="1183875"/>
            <a:ext cx="3345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3.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non-membership proofs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7B30B24-599F-45B1-99CE-767B99CBCA04}"/>
              </a:ext>
            </a:extLst>
          </p:cNvPr>
          <p:cNvSpPr txBox="1"/>
          <p:nvPr/>
        </p:nvSpPr>
        <p:spPr>
          <a:xfrm>
            <a:off x="1411448" y="1998572"/>
            <a:ext cx="6094602" cy="728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Proof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0" i="1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72F3973-81DF-4EC4-8C28-7A6EA5F90193}"/>
                  </a:ext>
                </a:extLst>
              </p:cNvPr>
              <p:cNvSpPr txBox="1"/>
              <p:nvPr/>
            </p:nvSpPr>
            <p:spPr>
              <a:xfrm>
                <a:off x="2225886" y="2494614"/>
                <a:ext cx="2026067" cy="406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]\</m:t>
                              </m:r>
                              <m:r>
                                <m:rPr>
                                  <m:lit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72F3973-81DF-4EC4-8C28-7A6EA5F90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5886" y="2494614"/>
                <a:ext cx="2026067" cy="406137"/>
              </a:xfrm>
              <a:prstGeom prst="rect">
                <a:avLst/>
              </a:prstGeom>
              <a:blipFill>
                <a:blip r:embed="rId7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17D812B-F3B3-41CB-B58A-7424AEAEAEB3}"/>
                  </a:ext>
                </a:extLst>
              </p:cNvPr>
              <p:cNvSpPr txBox="1"/>
              <p:nvPr/>
            </p:nvSpPr>
            <p:spPr>
              <a:xfrm>
                <a:off x="7982968" y="3850437"/>
                <a:ext cx="1278940" cy="3963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  <m:sup>
                          <m:sSup>
                            <m:sSup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zh-CN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sup>
                          </m:sSup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717D812B-F3B3-41CB-B58A-7424AEAEA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2968" y="3850437"/>
                <a:ext cx="1278940" cy="396391"/>
              </a:xfrm>
              <a:prstGeom prst="rect">
                <a:avLst/>
              </a:prstGeom>
              <a:blipFill>
                <a:blip r:embed="rId8"/>
                <a:stretch>
                  <a:fillRect l="-3349" r="-478" b="-9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0821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867918F0-B158-455F-B57C-4D1BA7FC4063}"/>
              </a:ext>
            </a:extLst>
          </p:cNvPr>
          <p:cNvSpPr/>
          <p:nvPr/>
        </p:nvSpPr>
        <p:spPr>
          <a:xfrm>
            <a:off x="1085631" y="3129652"/>
            <a:ext cx="8293555" cy="1074810"/>
          </a:xfrm>
          <a:prstGeom prst="rect">
            <a:avLst/>
          </a:prstGeom>
          <a:solidFill>
            <a:schemeClr val="bg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741231" y="590028"/>
            <a:ext cx="52759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Increment-only key-value commitment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0D00D44-9481-42FB-B607-376269E1CE26}"/>
                  </a:ext>
                </a:extLst>
              </p:cNvPr>
              <p:cNvSpPr txBox="1"/>
              <p:nvPr/>
            </p:nvSpPr>
            <p:spPr>
              <a:xfrm>
                <a:off x="8991986" y="1189033"/>
                <a:ext cx="2906678" cy="44948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C0D00D44-9481-42FB-B607-376269E1CE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986" y="1189033"/>
                <a:ext cx="2906678" cy="449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346E506-02F9-413B-A388-48D9925AF06C}"/>
                  </a:ext>
                </a:extLst>
              </p:cNvPr>
              <p:cNvSpPr txBox="1"/>
              <p:nvPr/>
            </p:nvSpPr>
            <p:spPr>
              <a:xfrm>
                <a:off x="9270871" y="2368680"/>
                <a:ext cx="3094655" cy="7083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]\</m:t>
                          </m:r>
                          <m:r>
                            <m:rPr>
                              <m:lit/>
                              <m:brk m:alnAt="7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{</m:t>
                          </m:r>
                          <m:r>
                            <m:rPr>
                              <m:brk m:alnAt="7"/>
                            </m:r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}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bSup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346E506-02F9-413B-A388-48D9925AF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0871" y="2368680"/>
                <a:ext cx="3094655" cy="7083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72F3973-81DF-4EC4-8C28-7A6EA5F90193}"/>
                  </a:ext>
                </a:extLst>
              </p:cNvPr>
              <p:cNvSpPr txBox="1"/>
              <p:nvPr/>
            </p:nvSpPr>
            <p:spPr>
              <a:xfrm>
                <a:off x="9642496" y="1800529"/>
                <a:ext cx="2026067" cy="4061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]\</m:t>
                              </m:r>
                              <m:r>
                                <m:rPr>
                                  <m:lit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572F3973-81DF-4EC4-8C28-7A6EA5F90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2496" y="1800529"/>
                <a:ext cx="2026067" cy="406137"/>
              </a:xfrm>
              <a:prstGeom prst="rect">
                <a:avLst/>
              </a:prstGeom>
              <a:blipFill>
                <a:blip r:embed="rId5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8807CE0E-B80D-4C8B-A786-F697D48C08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066852"/>
                  </p:ext>
                </p:extLst>
              </p:nvPr>
            </p:nvGraphicFramePr>
            <p:xfrm>
              <a:off x="5821190" y="1610844"/>
              <a:ext cx="3170796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6932">
                      <a:extLst>
                        <a:ext uri="{9D8B030D-6E8A-4147-A177-3AD203B41FA5}">
                          <a16:colId xmlns:a16="http://schemas.microsoft.com/office/drawing/2014/main" val="3687194749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3931868894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1195392784"/>
                        </a:ext>
                      </a:extLst>
                    </a:gridCol>
                  </a:tblGrid>
                  <a:tr h="16915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739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819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8807CE0E-B80D-4C8B-A786-F697D48C087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4066852"/>
                  </p:ext>
                </p:extLst>
              </p:nvPr>
            </p:nvGraphicFramePr>
            <p:xfrm>
              <a:off x="5821190" y="1610844"/>
              <a:ext cx="3170796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6932">
                      <a:extLst>
                        <a:ext uri="{9D8B030D-6E8A-4147-A177-3AD203B41FA5}">
                          <a16:colId xmlns:a16="http://schemas.microsoft.com/office/drawing/2014/main" val="3687194749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3931868894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11953927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75" t="-1639" r="-20114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575" t="-1639" r="-10114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575" t="-1639" r="-114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39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575" t="-101639" r="-20114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00575" t="-101639" r="-10114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200575" t="-101639" r="-114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194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78405160-A00D-4FE7-AC0B-5F25552445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0219484"/>
                  </p:ext>
                </p:extLst>
              </p:nvPr>
            </p:nvGraphicFramePr>
            <p:xfrm>
              <a:off x="1088390" y="1601030"/>
              <a:ext cx="3170796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699">
                      <a:extLst>
                        <a:ext uri="{9D8B030D-6E8A-4147-A177-3AD203B41FA5}">
                          <a16:colId xmlns:a16="http://schemas.microsoft.com/office/drawing/2014/main" val="3687194749"/>
                        </a:ext>
                      </a:extLst>
                    </a:gridCol>
                    <a:gridCol w="792699">
                      <a:extLst>
                        <a:ext uri="{9D8B030D-6E8A-4147-A177-3AD203B41FA5}">
                          <a16:colId xmlns:a16="http://schemas.microsoft.com/office/drawing/2014/main" val="3931868894"/>
                        </a:ext>
                      </a:extLst>
                    </a:gridCol>
                    <a:gridCol w="792699">
                      <a:extLst>
                        <a:ext uri="{9D8B030D-6E8A-4147-A177-3AD203B41FA5}">
                          <a16:colId xmlns:a16="http://schemas.microsoft.com/office/drawing/2014/main" val="1195392784"/>
                        </a:ext>
                      </a:extLst>
                    </a:gridCol>
                    <a:gridCol w="792699">
                      <a:extLst>
                        <a:ext uri="{9D8B030D-6E8A-4147-A177-3AD203B41FA5}">
                          <a16:colId xmlns:a16="http://schemas.microsoft.com/office/drawing/2014/main" val="2474038114"/>
                        </a:ext>
                      </a:extLst>
                    </a:gridCol>
                  </a:tblGrid>
                  <a:tr h="2202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739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819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8" name="表格 17">
                <a:extLst>
                  <a:ext uri="{FF2B5EF4-FFF2-40B4-BE49-F238E27FC236}">
                    <a16:creationId xmlns:a16="http://schemas.microsoft.com/office/drawing/2014/main" id="{78405160-A00D-4FE7-AC0B-5F25552445C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30219484"/>
                  </p:ext>
                </p:extLst>
              </p:nvPr>
            </p:nvGraphicFramePr>
            <p:xfrm>
              <a:off x="1088390" y="1601030"/>
              <a:ext cx="3170796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92699">
                      <a:extLst>
                        <a:ext uri="{9D8B030D-6E8A-4147-A177-3AD203B41FA5}">
                          <a16:colId xmlns:a16="http://schemas.microsoft.com/office/drawing/2014/main" val="3687194749"/>
                        </a:ext>
                      </a:extLst>
                    </a:gridCol>
                    <a:gridCol w="792699">
                      <a:extLst>
                        <a:ext uri="{9D8B030D-6E8A-4147-A177-3AD203B41FA5}">
                          <a16:colId xmlns:a16="http://schemas.microsoft.com/office/drawing/2014/main" val="3931868894"/>
                        </a:ext>
                      </a:extLst>
                    </a:gridCol>
                    <a:gridCol w="792699">
                      <a:extLst>
                        <a:ext uri="{9D8B030D-6E8A-4147-A177-3AD203B41FA5}">
                          <a16:colId xmlns:a16="http://schemas.microsoft.com/office/drawing/2014/main" val="1195392784"/>
                        </a:ext>
                      </a:extLst>
                    </a:gridCol>
                    <a:gridCol w="792699">
                      <a:extLst>
                        <a:ext uri="{9D8B030D-6E8A-4147-A177-3AD203B41FA5}">
                          <a16:colId xmlns:a16="http://schemas.microsoft.com/office/drawing/2014/main" val="247403811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769" t="-1639" r="-30230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000" t="-1639" r="-200000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1538" t="-1639" r="-101538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1538" t="-1639" r="-1538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39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769" t="-101639" r="-30230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000" t="-101639" r="-200000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1538" t="-101639" r="-101538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1538" t="-101639" r="-1538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1941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乘号 2">
            <a:extLst>
              <a:ext uri="{FF2B5EF4-FFF2-40B4-BE49-F238E27FC236}">
                <a16:creationId xmlns:a16="http://schemas.microsoft.com/office/drawing/2014/main" id="{31DDA151-EB96-4F11-81BB-7F4910E1F91A}"/>
              </a:ext>
            </a:extLst>
          </p:cNvPr>
          <p:cNvSpPr/>
          <p:nvPr/>
        </p:nvSpPr>
        <p:spPr>
          <a:xfrm>
            <a:off x="3576573" y="1707917"/>
            <a:ext cx="503991" cy="47932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52CF0A8D-6A2D-4D59-BB8B-F9EABCE3EB80}"/>
              </a:ext>
            </a:extLst>
          </p:cNvPr>
          <p:cNvSpPr/>
          <p:nvPr/>
        </p:nvSpPr>
        <p:spPr>
          <a:xfrm>
            <a:off x="4747173" y="1800529"/>
            <a:ext cx="746620" cy="25064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0BC1F0E-73FA-4800-A1D3-4560B7D6EEAC}"/>
                  </a:ext>
                </a:extLst>
              </p:cNvPr>
              <p:cNvSpPr txBox="1"/>
              <p:nvPr/>
            </p:nvSpPr>
            <p:spPr>
              <a:xfrm>
                <a:off x="371281" y="3119582"/>
                <a:ext cx="6094602" cy="4976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𝑔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sup>
                              </m:sSup>
                            </m:sup>
                          </m:sSup>
                        </m:e>
                      </m:d>
                      <m:r>
                        <a:rPr kumimoji="0" lang="en-US" altLang="zh-CN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kumimoji="0" lang="en-US" altLang="zh-CN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𝑔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kumimoji="0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p>
                                    <m:sSupPr>
                                      <m:ctrlP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kumimoji="0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kumimoji="0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0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kumimoji="0" lang="en-US" altLang="zh-CN" sz="1800" b="0" i="1" u="none" strike="noStrike" kern="1200" cap="none" spc="0" normalizeH="0" baseline="0" noProof="0">
                                              <a:ln>
                                                <a:noFill/>
                                              </a:ln>
                                              <a:solidFill>
                                                <a:prstClr val="black"/>
                                              </a:solidFill>
                                              <a:effectLst/>
                                              <a:uLnTx/>
                                              <a:uFillTx/>
                                              <a:latin typeface="Cambria Math" panose="02040503050406030204" pitchFamily="18" charset="0"/>
                                              <a:cs typeface="+mn-cs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sup>
                                  </m:sSup>
                                  <m:sSup>
                                    <m:sSupPr>
                                      <m:ctrlPr>
                                        <a:rPr lang="en-US" altLang="zh-CN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e>
                                    <m:sup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sub>
                                      </m:sSub>
                                    </m:sup>
                                  </m:sSup>
                                </m:sup>
                              </m:sSup>
                            </m:e>
                          </m:d>
                        </m:e>
                        <m:sup>
                          <m:sSup>
                            <m:sSupPr>
                              <m:ctrlPr>
                                <a:rPr lang="en-US" altLang="zh-CN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  <m:sup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sup>
                          </m:sSup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60BC1F0E-73FA-4800-A1D3-4560B7D6E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281" y="3119582"/>
                <a:ext cx="6094602" cy="49763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7BB67F-135F-4712-B1AB-D1A988286874}"/>
                  </a:ext>
                </a:extLst>
              </p:cNvPr>
              <p:cNvSpPr txBox="1"/>
              <p:nvPr/>
            </p:nvSpPr>
            <p:spPr>
              <a:xfrm>
                <a:off x="1085631" y="3716817"/>
                <a:ext cx="2170551" cy="3931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Λ</m:t>
                        </m:r>
                      </m:e>
                      <m:sub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507BB67F-135F-4712-B1AB-D1A9882868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631" y="3716817"/>
                <a:ext cx="2170551" cy="393121"/>
              </a:xfrm>
              <a:prstGeom prst="rect">
                <a:avLst/>
              </a:prstGeom>
              <a:blipFill>
                <a:blip r:embed="rId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72DFBDC-6B26-4E1D-B31D-FC8BCC9451AC}"/>
                  </a:ext>
                </a:extLst>
              </p:cNvPr>
              <p:cNvSpPr txBox="1"/>
              <p:nvPr/>
            </p:nvSpPr>
            <p:spPr>
              <a:xfrm>
                <a:off x="1126460" y="4669292"/>
                <a:ext cx="309465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∙(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sSup>
                        <m:sSupPr>
                          <m:ctrlP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372DFBDC-6B26-4E1D-B31D-FC8BCC945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460" y="4669292"/>
                <a:ext cx="3094655" cy="276999"/>
              </a:xfrm>
              <a:prstGeom prst="rect">
                <a:avLst/>
              </a:prstGeom>
              <a:blipFill>
                <a:blip r:embed="rId10"/>
                <a:stretch>
                  <a:fillRect t="-2222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26DA9DE-8C34-482F-8D99-8E8FB0701EAF}"/>
                  </a:ext>
                </a:extLst>
              </p:cNvPr>
              <p:cNvSpPr txBox="1"/>
              <p:nvPr/>
            </p:nvSpPr>
            <p:spPr>
              <a:xfrm>
                <a:off x="4301817" y="3203718"/>
                <a:ext cx="6097424" cy="416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𝑔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1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2</m:t>
                                      </m:r>
                                    </m:sub>
                                  </m:sSub>
                                </m:sup>
                              </m:sSup>
                              <m:sSup>
                                <m:sSup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3</m:t>
                                      </m:r>
                                    </m:sub>
                                  </m:sSub>
                                </m:sup>
                              </m:sSup>
                            </m:sup>
                          </m:sSup>
                        </m:e>
                      </m:d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926DA9DE-8C34-482F-8D99-8E8FB0701E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1817" y="3203718"/>
                <a:ext cx="6097424" cy="416845"/>
              </a:xfrm>
              <a:prstGeom prst="rect">
                <a:avLst/>
              </a:prstGeom>
              <a:blipFill>
                <a:blip r:embed="rId11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箭头: 右 26">
            <a:extLst>
              <a:ext uri="{FF2B5EF4-FFF2-40B4-BE49-F238E27FC236}">
                <a16:creationId xmlns:a16="http://schemas.microsoft.com/office/drawing/2014/main" id="{4CCD86EF-7C8F-4C8B-8FD3-A8A7FC757D53}"/>
              </a:ext>
            </a:extLst>
          </p:cNvPr>
          <p:cNvSpPr/>
          <p:nvPr/>
        </p:nvSpPr>
        <p:spPr>
          <a:xfrm>
            <a:off x="5446564" y="3585822"/>
            <a:ext cx="746620" cy="25064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4FCA727-DB28-4945-9AC3-34821573025E}"/>
                  </a:ext>
                </a:extLst>
              </p:cNvPr>
              <p:cNvSpPr txBox="1"/>
              <p:nvPr/>
            </p:nvSpPr>
            <p:spPr>
              <a:xfrm>
                <a:off x="6267072" y="3701189"/>
                <a:ext cx="2563189" cy="394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Λ</m:t>
                        </m:r>
                      </m:e>
                      <m:sub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p>
                      </m:sup>
                    </m:sSup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4FCA727-DB28-4945-9AC3-3482157302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7072" y="3701189"/>
                <a:ext cx="2563189" cy="394595"/>
              </a:xfrm>
              <a:prstGeom prst="rect">
                <a:avLst/>
              </a:prstGeom>
              <a:blipFill>
                <a:blip r:embed="rId12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BC427BF-22CC-4E89-B2F3-C19BD01EB61D}"/>
                  </a:ext>
                </a:extLst>
              </p:cNvPr>
              <p:cNvSpPr txBox="1"/>
              <p:nvPr/>
            </p:nvSpPr>
            <p:spPr>
              <a:xfrm>
                <a:off x="1088390" y="5065705"/>
                <a:ext cx="6182686" cy="3945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⋅</m:t>
                    </m:r>
                    <m:sSup>
                      <m:sSup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𝑏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sSup>
                          <m:sSupPr>
                            <m:ctrlPr>
                              <a:rPr lang="en-US" altLang="zh-CN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𝑔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6BC427BF-22CC-4E89-B2F3-C19BD01EB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390" y="5065705"/>
                <a:ext cx="6182686" cy="394595"/>
              </a:xfrm>
              <a:prstGeom prst="rect">
                <a:avLst/>
              </a:prstGeom>
              <a:blipFill>
                <a:blip r:embed="rId1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7C20B70-A7BD-4491-A0CC-325DC0B47A16}"/>
                  </a:ext>
                </a:extLst>
              </p:cNvPr>
              <p:cNvSpPr txBox="1"/>
              <p:nvPr/>
            </p:nvSpPr>
            <p:spPr>
              <a:xfrm>
                <a:off x="1167843" y="5547000"/>
                <a:ext cx="6182686" cy="393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𝑧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</m:sub>
                        </m:s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⋅</m:t>
                    </m:r>
                    <m:sSup>
                      <m:sSup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e>
                      <m:sup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𝑏</m:t>
                        </m:r>
                      </m:sup>
                    </m:sSup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𝑔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F7C20B70-A7BD-4491-A0CC-325DC0B47A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7843" y="5547000"/>
                <a:ext cx="6182686" cy="393569"/>
              </a:xfrm>
              <a:prstGeom prst="rect">
                <a:avLst/>
              </a:prstGeom>
              <a:blipFill>
                <a:blip r:embed="rId14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6C787ED-6F25-47E9-ABE1-F3BD93D8FFF1}"/>
                  </a:ext>
                </a:extLst>
              </p:cNvPr>
              <p:cNvSpPr txBox="1"/>
              <p:nvPr/>
            </p:nvSpPr>
            <p:spPr>
              <a:xfrm>
                <a:off x="4460403" y="4212846"/>
                <a:ext cx="4999100" cy="1703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2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、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verify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1">
                        <a:lumMod val="7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of non-membership </a:t>
                </a:r>
                <a:r>
                  <a:rPr kumimoji="0" lang="zh-CN" alt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：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{11}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proof:</a:t>
                </a:r>
                <a14:m>
                  <m:oMath xmlns:m="http://schemas.openxmlformats.org/officeDocument/2006/math">
                    <m:r>
                      <a:rPr lang="en-US" altLang="zh-CN" sz="2000" noProof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0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sz="20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altLang="zh-CN" sz="2000" dirty="0">
                    <a:solidFill>
                      <a:prstClr val="black"/>
                    </a:solidFill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     </a:t>
                </a:r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𝑎</m:t>
                    </m:r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⋅</m:t>
                    </m:r>
                    <m:d>
                      <m:dPr>
                        <m:ctrlP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kumimoji="0" lang="en-US" altLang="zh-CN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3×5</m:t>
                        </m:r>
                      </m:e>
                    </m:d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kumimoji="0" lang="en-US" altLang="zh-CN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⋅11=1</m:t>
                    </m:r>
                  </m:oMath>
                </a14:m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(3×5)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11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𝑐𝑐</m:t>
                        </m:r>
                      </m:sub>
                    </m:sSub>
                    <m:r>
                      <a:rPr kumimoji="0" lang="en-US" altLang="zh-CN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𝑔</m:t>
                        </m:r>
                      </m:e>
                      <m:sup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Times New Roman" panose="02020603050405020304" pitchFamily="18" charset="0"/>
                          </a:rPr>
                          <m:t>3</m:t>
                        </m:r>
                        <m:r>
                          <a:rPr kumimoji="0" lang="en-US" altLang="zh-CN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×5</m:t>
                        </m:r>
                      </m:sup>
                    </m:sSup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lang="en-US" altLang="zh-CN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verify</a:t>
                </a:r>
                <a:r>
                  <a:rPr lang="zh-CN" altLang="en-US" dirty="0">
                    <a:solidFill>
                      <a:schemeClr val="accent1">
                        <a:lumMod val="75000"/>
                      </a:schemeClr>
                    </a:solidFill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zh-CN" alt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：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等线" panose="02010600030101010101" pitchFamily="2" charset="-122"/>
                    <a:cs typeface="+mn-cs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𝐴</m:t>
                        </m:r>
                      </m:e>
                      <m: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𝑐𝑐</m:t>
                        </m:r>
                      </m:sub>
                      <m:sup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𝑎</m:t>
                        </m:r>
                      </m:sup>
                    </m:sSubSup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⋅</m:t>
                    </m:r>
                    <m:sSup>
                      <m:sSup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𝑔</m:t>
                        </m:r>
                      </m:e>
                      <m:sup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11</m:t>
                        </m:r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𝑏</m:t>
                        </m:r>
                      </m:sup>
                    </m:sSup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=</m:t>
                    </m:r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+mn-cs"/>
                      </a:rPr>
                      <m:t>𝑔</m:t>
                    </m:r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等线" panose="020F0502020204030204"/>
                    <a:ea typeface="Cambria Math" panose="02040503050406030204" pitchFamily="18" charset="0"/>
                    <a:cs typeface="+mn-cs"/>
                  </a:rPr>
                  <a:t> </a:t>
                </a:r>
                <a:endParaRPr lang="en-US" altLang="zh-CN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36C787ED-6F25-47E9-ABE1-F3BD93D8F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0403" y="4212846"/>
                <a:ext cx="4999100" cy="1703993"/>
              </a:xfrm>
              <a:prstGeom prst="rect">
                <a:avLst/>
              </a:prstGeom>
              <a:blipFill>
                <a:blip r:embed="rId15"/>
                <a:stretch>
                  <a:fillRect l="-1098" t="-1786" r="-122" b="-428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矩形 36">
            <a:extLst>
              <a:ext uri="{FF2B5EF4-FFF2-40B4-BE49-F238E27FC236}">
                <a16:creationId xmlns:a16="http://schemas.microsoft.com/office/drawing/2014/main" id="{A4757AF5-6B84-4AF2-86C4-7DB8DCB06D49}"/>
              </a:ext>
            </a:extLst>
          </p:cNvPr>
          <p:cNvSpPr/>
          <p:nvPr/>
        </p:nvSpPr>
        <p:spPr>
          <a:xfrm>
            <a:off x="1088390" y="4204462"/>
            <a:ext cx="3452330" cy="1836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DCA6997-4F27-416B-9ED7-4D5BAAD2D170}"/>
                  </a:ext>
                </a:extLst>
              </p:cNvPr>
              <p:cNvSpPr txBox="1"/>
              <p:nvPr/>
            </p:nvSpPr>
            <p:spPr>
              <a:xfrm>
                <a:off x="1019381" y="4236577"/>
                <a:ext cx="33410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verify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等线" panose="02010600030101010101" pitchFamily="2" charset="-122"/>
                    <a:cs typeface="Times New Roman" panose="02020603050405020304" pitchFamily="18" charset="0"/>
                  </a:rPr>
                  <a:t> non-membership</a:t>
                </a:r>
                <a:r>
                  <a:rPr kumimoji="0" lang="zh-CN" alt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{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</m:sub>
                        </m:sSub>
                        <m:r>
                          <a:rPr kumimoji="0" lang="en-US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4</m:t>
                            </m:r>
                          </m:sub>
                        </m:sSub>
                      </m:e>
                    </m:d>
                  </m:oMath>
                </a14:m>
                <a:r>
                  <a: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B9BD5">
                        <a:lumMod val="75000"/>
                      </a:srgb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}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0DCA6997-4F27-416B-9ED7-4D5BAAD2D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381" y="4236577"/>
                <a:ext cx="3341025" cy="369332"/>
              </a:xfrm>
              <a:prstGeom prst="rect">
                <a:avLst/>
              </a:prstGeom>
              <a:blipFill>
                <a:blip r:embed="rId16"/>
                <a:stretch>
                  <a:fillRect t="-11475" r="-4927" b="-22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矩形 39">
            <a:extLst>
              <a:ext uri="{FF2B5EF4-FFF2-40B4-BE49-F238E27FC236}">
                <a16:creationId xmlns:a16="http://schemas.microsoft.com/office/drawing/2014/main" id="{0EF2D98E-D619-45A2-B630-01AD61D1DC0A}"/>
              </a:ext>
            </a:extLst>
          </p:cNvPr>
          <p:cNvSpPr/>
          <p:nvPr/>
        </p:nvSpPr>
        <p:spPr>
          <a:xfrm>
            <a:off x="4540720" y="4201118"/>
            <a:ext cx="4838466" cy="1836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8425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936377" y="568623"/>
            <a:ext cx="48463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together key-value commitment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287700" y="2768705"/>
                <a:ext cx="10012271" cy="3461204"/>
              </a:xfrm>
              <a:prstGeom prst="rect">
                <a:avLst/>
              </a:prstGeom>
              <a:noFill/>
              <a:ln>
                <a:solidFill>
                  <a:schemeClr val="bg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 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p>
                                <m:sSub>
                                  <m:sSubPr>
                                    <m:ctrlP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p>
                            </m:sSup>
                          </m:e>
                        </m:d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sSub>
                          <m:sSubPr>
                            <m:ctrlP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altLang="zh-CN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chemeClr val="tx1"/>
                  </a:solidFill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CN" i="1" dirty="0">
                  <a:solidFill>
                    <a:srgbClr val="FF000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zh-CN" altLang="en-US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altLang="zh-CN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altLang="zh-CN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altLang="zh-CN" b="0" i="1" dirty="0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sSub>
                              <m:sSubPr>
                                <m:ctrlP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i="1" dirty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r>
                                      <a:rPr lang="en-US" altLang="zh-CN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zh-CN" altLang="en-US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𝛿</m:t>
                            </m:r>
                          </m:sup>
                        </m:sSup>
                        <m:r>
                          <a:rPr lang="en-US" altLang="zh-CN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 dirty="0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CN" i="1" dirty="0">
                                            <a:solidFill>
                                              <a:prstClr val="black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d>
                          </m:e>
                          <m:sup>
                            <m:sSub>
                              <m:sSubPr>
                                <m:ctrlPr>
                                  <a:rPr lang="en-US" altLang="zh-CN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altLang="zh-CN" b="0" i="1" dirty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endParaRPr lang="en-US" altLang="zh-CN" b="0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CN" i="1" dirty="0">
                    <a:solidFill>
                      <a:schemeClr val="dk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……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p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nary>
                                <m:naryPr>
                                  <m:chr m:val="∏"/>
                                  <m:limLoc m:val="subSup"/>
                                  <m:supHide m:val="on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∈[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]</m:t>
                                  </m:r>
                                  <m:r>
                                    <m:rPr>
                                      <m:lit/>
                                      <m:brk m:alnAt="9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m:rPr>
                                      <m:brk m:alnAt="9"/>
                                    </m:r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nary>
                                    <m:naryPr>
                                      <m:chr m:val="∏"/>
                                      <m:limLoc m:val="subSup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zh-CN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p>
                                  <m:nary>
                                    <m:naryPr>
                                      <m:chr m:val="∏"/>
                                      <m:limLoc m:val="subSup"/>
                                      <m:supHide m:val="on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nary>
                                </m:sup>
                              </m:sSup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87700" y="2768705"/>
                <a:ext cx="10012271" cy="3461204"/>
              </a:xfrm>
              <a:prstGeom prst="rect">
                <a:avLst/>
              </a:prstGeom>
              <a:blipFill>
                <a:blip r:embed="rId3"/>
                <a:stretch>
                  <a:fillRect l="-365"/>
                </a:stretch>
              </a:blipFill>
              <a:ln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2A6C6B-4D79-4596-A7A6-DF1AE6C7D347}"/>
                  </a:ext>
                </a:extLst>
              </p:cNvPr>
              <p:cNvSpPr txBox="1"/>
              <p:nvPr/>
            </p:nvSpPr>
            <p:spPr>
              <a:xfrm>
                <a:off x="1036397" y="2196818"/>
                <a:ext cx="4783617" cy="389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9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∏"/>
                                      <m:limLoc m:val="subSup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∈[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]\</m:t>
                                      </m:r>
                                      <m:r>
                                        <m:rPr>
                                          <m:lit/>
                                          <m:brk m:alnAt="9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m:rPr>
                                          <m:brk m:alnAt="9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9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nary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942A6C6B-4D79-4596-A7A6-DF1AE6C7D3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397" y="2196818"/>
                <a:ext cx="4783617" cy="389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C144CD-BE9A-4095-8D9A-0E9CA15C7C32}"/>
                  </a:ext>
                </a:extLst>
              </p:cNvPr>
              <p:cNvSpPr txBox="1"/>
              <p:nvPr/>
            </p:nvSpPr>
            <p:spPr>
              <a:xfrm>
                <a:off x="4972180" y="6195584"/>
                <a:ext cx="2407326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3C144CD-BE9A-4095-8D9A-0E9CA15C7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180" y="6195584"/>
                <a:ext cx="2407326" cy="336182"/>
              </a:xfrm>
              <a:prstGeom prst="rect">
                <a:avLst/>
              </a:prstGeom>
              <a:blipFill>
                <a:blip r:embed="rId5"/>
                <a:stretch>
                  <a:fillRect l="-1772" r="-3038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箭头: 右 10">
            <a:extLst>
              <a:ext uri="{FF2B5EF4-FFF2-40B4-BE49-F238E27FC236}">
                <a16:creationId xmlns:a16="http://schemas.microsoft.com/office/drawing/2014/main" id="{6F000A6A-2DDD-4A08-BC94-B0A0D9B9A4BF}"/>
              </a:ext>
            </a:extLst>
          </p:cNvPr>
          <p:cNvSpPr/>
          <p:nvPr/>
        </p:nvSpPr>
        <p:spPr>
          <a:xfrm>
            <a:off x="4023131" y="1548460"/>
            <a:ext cx="577357" cy="25064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C4D3868-65B7-4A8D-92A3-1B14D5B4BCF3}"/>
              </a:ext>
            </a:extLst>
          </p:cNvPr>
          <p:cNvSpPr/>
          <p:nvPr/>
        </p:nvSpPr>
        <p:spPr>
          <a:xfrm>
            <a:off x="1246122" y="2818554"/>
            <a:ext cx="9910206" cy="37853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129C443-8EF1-4B7E-A838-4156A5690853}"/>
                  </a:ext>
                </a:extLst>
              </p:cNvPr>
              <p:cNvSpPr txBox="1"/>
              <p:nvPr/>
            </p:nvSpPr>
            <p:spPr>
              <a:xfrm>
                <a:off x="6162263" y="2215429"/>
                <a:ext cx="6009786" cy="4215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9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\</m:t>
                                  </m:r>
                                  <m:r>
                                    <m:rPr>
                                      <m:lit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{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∏"/>
                                      <m:limLoc m:val="subSup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e>
                                      </m:d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\</m:t>
                                      </m:r>
                                      <m:r>
                                        <m:rPr>
                                          <m:lit/>
                                          <m:brk m:alnAt="9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m:rPr>
                                          <m:brk m:alnAt="9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9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]\</m:t>
                              </m:r>
                              <m:r>
                                <m:rPr>
                                  <m:lit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nary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129C443-8EF1-4B7E-A838-4156A5690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2263" y="2215429"/>
                <a:ext cx="6009786" cy="4215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D2D60D2A-922D-44FC-AD97-4C06500878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345876"/>
                  </p:ext>
                </p:extLst>
              </p:nvPr>
            </p:nvGraphicFramePr>
            <p:xfrm>
              <a:off x="1246122" y="1294764"/>
              <a:ext cx="2469171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3057">
                      <a:extLst>
                        <a:ext uri="{9D8B030D-6E8A-4147-A177-3AD203B41FA5}">
                          <a16:colId xmlns:a16="http://schemas.microsoft.com/office/drawing/2014/main" val="3687194749"/>
                        </a:ext>
                      </a:extLst>
                    </a:gridCol>
                    <a:gridCol w="823057">
                      <a:extLst>
                        <a:ext uri="{9D8B030D-6E8A-4147-A177-3AD203B41FA5}">
                          <a16:colId xmlns:a16="http://schemas.microsoft.com/office/drawing/2014/main" val="3931868894"/>
                        </a:ext>
                      </a:extLst>
                    </a:gridCol>
                    <a:gridCol w="823057">
                      <a:extLst>
                        <a:ext uri="{9D8B030D-6E8A-4147-A177-3AD203B41FA5}">
                          <a16:colId xmlns:a16="http://schemas.microsoft.com/office/drawing/2014/main" val="1195392784"/>
                        </a:ext>
                      </a:extLst>
                    </a:gridCol>
                  </a:tblGrid>
                  <a:tr h="3657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7399768"/>
                      </a:ext>
                    </a:extLst>
                  </a:tr>
                  <a:tr h="365755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819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表格 16">
                <a:extLst>
                  <a:ext uri="{FF2B5EF4-FFF2-40B4-BE49-F238E27FC236}">
                    <a16:creationId xmlns:a16="http://schemas.microsoft.com/office/drawing/2014/main" id="{D2D60D2A-922D-44FC-AD97-4C06500878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45345876"/>
                  </p:ext>
                </p:extLst>
              </p:nvPr>
            </p:nvGraphicFramePr>
            <p:xfrm>
              <a:off x="1246122" y="1294764"/>
              <a:ext cx="2469171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23057">
                      <a:extLst>
                        <a:ext uri="{9D8B030D-6E8A-4147-A177-3AD203B41FA5}">
                          <a16:colId xmlns:a16="http://schemas.microsoft.com/office/drawing/2014/main" val="3687194749"/>
                        </a:ext>
                      </a:extLst>
                    </a:gridCol>
                    <a:gridCol w="823057">
                      <a:extLst>
                        <a:ext uri="{9D8B030D-6E8A-4147-A177-3AD203B41FA5}">
                          <a16:colId xmlns:a16="http://schemas.microsoft.com/office/drawing/2014/main" val="3931868894"/>
                        </a:ext>
                      </a:extLst>
                    </a:gridCol>
                    <a:gridCol w="823057">
                      <a:extLst>
                        <a:ext uri="{9D8B030D-6E8A-4147-A177-3AD203B41FA5}">
                          <a16:colId xmlns:a16="http://schemas.microsoft.com/office/drawing/2014/main" val="11953927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741" t="-1639" r="-202222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000" t="-1639" r="-100735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1481" t="-1639" r="-1481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3997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741" t="-103333" r="-202222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00000" t="-103333" r="-100735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201481" t="-103333" r="-1481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194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FFE2E102-07DB-4A45-BCCB-77A8EBC814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404874"/>
                  </p:ext>
                </p:extLst>
              </p:nvPr>
            </p:nvGraphicFramePr>
            <p:xfrm>
              <a:off x="4803100" y="1306137"/>
              <a:ext cx="2585799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1933">
                      <a:extLst>
                        <a:ext uri="{9D8B030D-6E8A-4147-A177-3AD203B41FA5}">
                          <a16:colId xmlns:a16="http://schemas.microsoft.com/office/drawing/2014/main" val="3687194749"/>
                        </a:ext>
                      </a:extLst>
                    </a:gridCol>
                    <a:gridCol w="861933">
                      <a:extLst>
                        <a:ext uri="{9D8B030D-6E8A-4147-A177-3AD203B41FA5}">
                          <a16:colId xmlns:a16="http://schemas.microsoft.com/office/drawing/2014/main" val="3931868894"/>
                        </a:ext>
                      </a:extLst>
                    </a:gridCol>
                    <a:gridCol w="861933">
                      <a:extLst>
                        <a:ext uri="{9D8B030D-6E8A-4147-A177-3AD203B41FA5}">
                          <a16:colId xmlns:a16="http://schemas.microsoft.com/office/drawing/2014/main" val="1195392784"/>
                        </a:ext>
                      </a:extLst>
                    </a:gridCol>
                  </a:tblGrid>
                  <a:tr h="3547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7399768"/>
                      </a:ext>
                    </a:extLst>
                  </a:tr>
                  <a:tr h="35479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kumimoji="0" lang="en-US" altLang="zh-CN" sz="18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r>
                                  <a:rPr kumimoji="0" lang="zh-CN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819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18">
                <a:extLst>
                  <a:ext uri="{FF2B5EF4-FFF2-40B4-BE49-F238E27FC236}">
                    <a16:creationId xmlns:a16="http://schemas.microsoft.com/office/drawing/2014/main" id="{FFE2E102-07DB-4A45-BCCB-77A8EBC814B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17404874"/>
                  </p:ext>
                </p:extLst>
              </p:nvPr>
            </p:nvGraphicFramePr>
            <p:xfrm>
              <a:off x="4803100" y="1306137"/>
              <a:ext cx="2585799" cy="731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861933">
                      <a:extLst>
                        <a:ext uri="{9D8B030D-6E8A-4147-A177-3AD203B41FA5}">
                          <a16:colId xmlns:a16="http://schemas.microsoft.com/office/drawing/2014/main" val="3687194749"/>
                        </a:ext>
                      </a:extLst>
                    </a:gridCol>
                    <a:gridCol w="861933">
                      <a:extLst>
                        <a:ext uri="{9D8B030D-6E8A-4147-A177-3AD203B41FA5}">
                          <a16:colId xmlns:a16="http://schemas.microsoft.com/office/drawing/2014/main" val="3931868894"/>
                        </a:ext>
                      </a:extLst>
                    </a:gridCol>
                    <a:gridCol w="861933">
                      <a:extLst>
                        <a:ext uri="{9D8B030D-6E8A-4147-A177-3AD203B41FA5}">
                          <a16:colId xmlns:a16="http://schemas.microsoft.com/office/drawing/2014/main" val="11953927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704" t="-1639" r="-20140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704" t="-1639" r="-101408" b="-1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704" t="-1639" r="-1408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39976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704" t="-103333" r="-20140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704" t="-103333" r="-101408" b="-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704" t="-103333" r="-1408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1941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AC0928D2-F07A-4637-9266-056A3853E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4905547"/>
                  </p:ext>
                </p:extLst>
              </p:nvPr>
            </p:nvGraphicFramePr>
            <p:xfrm>
              <a:off x="8147436" y="1285755"/>
              <a:ext cx="3008892" cy="7320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2223">
                      <a:extLst>
                        <a:ext uri="{9D8B030D-6E8A-4147-A177-3AD203B41FA5}">
                          <a16:colId xmlns:a16="http://schemas.microsoft.com/office/drawing/2014/main" val="3687194749"/>
                        </a:ext>
                      </a:extLst>
                    </a:gridCol>
                    <a:gridCol w="752223">
                      <a:extLst>
                        <a:ext uri="{9D8B030D-6E8A-4147-A177-3AD203B41FA5}">
                          <a16:colId xmlns:a16="http://schemas.microsoft.com/office/drawing/2014/main" val="3931868894"/>
                        </a:ext>
                      </a:extLst>
                    </a:gridCol>
                    <a:gridCol w="752223">
                      <a:extLst>
                        <a:ext uri="{9D8B030D-6E8A-4147-A177-3AD203B41FA5}">
                          <a16:colId xmlns:a16="http://schemas.microsoft.com/office/drawing/2014/main" val="1195392784"/>
                        </a:ext>
                      </a:extLst>
                    </a:gridCol>
                    <a:gridCol w="752223">
                      <a:extLst>
                        <a:ext uri="{9D8B030D-6E8A-4147-A177-3AD203B41FA5}">
                          <a16:colId xmlns:a16="http://schemas.microsoft.com/office/drawing/2014/main" val="2474038114"/>
                        </a:ext>
                      </a:extLst>
                    </a:gridCol>
                  </a:tblGrid>
                  <a:tr h="365207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accent1">
                                            <a:lumMod val="7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7399768"/>
                      </a:ext>
                    </a:extLst>
                  </a:tr>
                  <a:tr h="366308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0" lang="zh-CN" altLang="en-US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rgbClr val="FF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+mn-cs"/>
                                  </a:rPr>
                                  <m:t>𝛿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819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AC0928D2-F07A-4637-9266-056A3853E3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94905547"/>
                  </p:ext>
                </p:extLst>
              </p:nvPr>
            </p:nvGraphicFramePr>
            <p:xfrm>
              <a:off x="8147436" y="1285755"/>
              <a:ext cx="3008892" cy="73206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52223">
                      <a:extLst>
                        <a:ext uri="{9D8B030D-6E8A-4147-A177-3AD203B41FA5}">
                          <a16:colId xmlns:a16="http://schemas.microsoft.com/office/drawing/2014/main" val="3687194749"/>
                        </a:ext>
                      </a:extLst>
                    </a:gridCol>
                    <a:gridCol w="752223">
                      <a:extLst>
                        <a:ext uri="{9D8B030D-6E8A-4147-A177-3AD203B41FA5}">
                          <a16:colId xmlns:a16="http://schemas.microsoft.com/office/drawing/2014/main" val="3931868894"/>
                        </a:ext>
                      </a:extLst>
                    </a:gridCol>
                    <a:gridCol w="752223">
                      <a:extLst>
                        <a:ext uri="{9D8B030D-6E8A-4147-A177-3AD203B41FA5}">
                          <a16:colId xmlns:a16="http://schemas.microsoft.com/office/drawing/2014/main" val="1195392784"/>
                        </a:ext>
                      </a:extLst>
                    </a:gridCol>
                    <a:gridCol w="752223">
                      <a:extLst>
                        <a:ext uri="{9D8B030D-6E8A-4147-A177-3AD203B41FA5}">
                          <a16:colId xmlns:a16="http://schemas.microsoft.com/office/drawing/2014/main" val="247403811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806" t="-1639" r="-30080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0806" t="-1639" r="-20080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02439" t="-1639" r="-102439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0000" t="-1639" r="-1613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399768"/>
                      </a:ext>
                    </a:extLst>
                  </a:tr>
                  <a:tr h="366308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806" t="-101639" r="-30080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100806" t="-101639" r="-20080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202439" t="-101639" r="-102439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9"/>
                          <a:stretch>
                            <a:fillRect l="-300000" t="-101639" r="-1613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1941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等号 20">
            <a:extLst>
              <a:ext uri="{FF2B5EF4-FFF2-40B4-BE49-F238E27FC236}">
                <a16:creationId xmlns:a16="http://schemas.microsoft.com/office/drawing/2014/main" id="{35918AA1-39D2-40F1-B156-C7982E103C07}"/>
              </a:ext>
            </a:extLst>
          </p:cNvPr>
          <p:cNvSpPr/>
          <p:nvPr/>
        </p:nvSpPr>
        <p:spPr>
          <a:xfrm>
            <a:off x="7554248" y="1548460"/>
            <a:ext cx="427838" cy="286938"/>
          </a:xfrm>
          <a:prstGeom prst="mathEqual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143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836332" y="56862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454536" y="2270088"/>
            <a:ext cx="878003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UTXO set in Bitcoin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ledger in Ethereum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VC and KVC</a:t>
            </a: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Accumlator</a:t>
            </a:r>
            <a:endParaRPr lang="en-US" altLang="zh-C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KVC : Key-Value Commitments</a:t>
            </a:r>
          </a:p>
          <a:p>
            <a:pPr lvl="2"/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342900">
              <a:buFont typeface="Wingdings" panose="05000000000000000000" pitchFamily="2" charset="2"/>
              <a:buChar char="Ø"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54214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831874" y="543242"/>
            <a:ext cx="4950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together key-value commitment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6639" y="4056648"/>
            <a:ext cx="8680397" cy="1996491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080193" y="3205005"/>
            <a:ext cx="83732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Update=Insert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-only KVC of the number of updates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5801DD8-DE5C-4679-923C-86B807663008}"/>
                  </a:ext>
                </a:extLst>
              </p:cNvPr>
              <p:cNvSpPr txBox="1"/>
              <p:nvPr/>
            </p:nvSpPr>
            <p:spPr>
              <a:xfrm>
                <a:off x="3584591" y="1491953"/>
                <a:ext cx="4783617" cy="389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brk m:alnAt="9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</m:d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nary>
                                    <m:naryPr>
                                      <m:chr m:val="∏"/>
                                      <m:limLoc m:val="subSup"/>
                                      <m:supHide m:val="o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9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∈[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]\</m:t>
                                      </m:r>
                                      <m:r>
                                        <m:rPr>
                                          <m:lit/>
                                          <m:brk m:alnAt="9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{</m:t>
                                      </m:r>
                                      <m:r>
                                        <m:rPr>
                                          <m:brk m:alnAt="9"/>
                                        </m:r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}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nary>
                                </m:e>
                              </m:nary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9"/>
                                    </m:r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d>
                            </m:sub>
                            <m:sup/>
                            <m:e>
                              <m:sSubSup>
                                <m:sSub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sup>
                              </m:sSubSup>
                            </m:e>
                          </m:nary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∈[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]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sup>
                                  <m:sSub>
                                    <m:sSubPr>
                                      <m:ctrlP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CN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</m:e>
                          </m:nary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95801DD8-DE5C-4679-923C-86B807663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4591" y="1491953"/>
                <a:ext cx="4783617" cy="3899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CC2B1F3-9F91-4BB4-B7BC-3014AD52E0D6}"/>
                  </a:ext>
                </a:extLst>
              </p:cNvPr>
              <p:cNvSpPr txBox="1"/>
              <p:nvPr/>
            </p:nvSpPr>
            <p:spPr>
              <a:xfrm>
                <a:off x="4554623" y="2185271"/>
                <a:ext cx="2407326" cy="3361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4CC2B1F3-9F91-4BB4-B7BC-3014AD52E0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623" y="2185271"/>
                <a:ext cx="2407326" cy="336182"/>
              </a:xfrm>
              <a:prstGeom prst="rect">
                <a:avLst/>
              </a:prstGeom>
              <a:blipFill>
                <a:blip r:embed="rId5"/>
                <a:stretch>
                  <a:fillRect l="-1519" r="-3038" b="-178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2070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030791" y="568623"/>
            <a:ext cx="2830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KVC construction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75" y="1887925"/>
            <a:ext cx="6087166" cy="327117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4428C3E-6847-4F41-84F0-73F63FA4DD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6278" y="1080136"/>
            <a:ext cx="5749026" cy="3097036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D7C2942-B290-4624-A148-185CD1BCFF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228750"/>
            <a:ext cx="5913633" cy="2060627"/>
          </a:xfrm>
          <a:prstGeom prst="rect">
            <a:avLst/>
          </a:prstGeom>
        </p:spPr>
      </p:pic>
      <p:sp>
        <p:nvSpPr>
          <p:cNvPr id="10" name="椭圆 9">
            <a:extLst>
              <a:ext uri="{FF2B5EF4-FFF2-40B4-BE49-F238E27FC236}">
                <a16:creationId xmlns:a16="http://schemas.microsoft.com/office/drawing/2014/main" id="{85A63D14-2A97-4A6F-B944-169FC647BF6C}"/>
              </a:ext>
            </a:extLst>
          </p:cNvPr>
          <p:cNvSpPr/>
          <p:nvPr/>
        </p:nvSpPr>
        <p:spPr>
          <a:xfrm>
            <a:off x="2575420" y="3406140"/>
            <a:ext cx="83890" cy="4571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85395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6089" y="1306286"/>
            <a:ext cx="10515600" cy="52643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Aggregate proofs and batch-verify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proofs corresponding to multiple keys can be combined into a single proof and “batch” verified in one shot</a:t>
            </a:r>
            <a:endParaRPr lang="en-US" altLang="zh-CN" sz="16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combined proofs cannot be combined further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en-US" altLang="zh-CN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Inc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-only KVC has a “non-membership proof”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8860971" y="568623"/>
            <a:ext cx="33310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Aggregating Proofs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7810" y="3083437"/>
            <a:ext cx="8715693" cy="1809721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733" y="4893159"/>
            <a:ext cx="8571586" cy="161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9514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>
            <a:extLst>
              <a:ext uri="{FF2B5EF4-FFF2-40B4-BE49-F238E27FC236}">
                <a16:creationId xmlns:a16="http://schemas.microsoft.com/office/drawing/2014/main" id="{35DF7A2C-F28F-4086-9B26-4AF020EE124D}"/>
              </a:ext>
            </a:extLst>
          </p:cNvPr>
          <p:cNvSpPr/>
          <p:nvPr/>
        </p:nvSpPr>
        <p:spPr>
          <a:xfrm>
            <a:off x="6908374" y="2961059"/>
            <a:ext cx="4765181" cy="31662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003D6518-7588-45BF-B182-D43F9F9BED49}"/>
              </a:ext>
            </a:extLst>
          </p:cNvPr>
          <p:cNvSpPr/>
          <p:nvPr/>
        </p:nvSpPr>
        <p:spPr>
          <a:xfrm>
            <a:off x="1108786" y="2961059"/>
            <a:ext cx="5799588" cy="316627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012131" y="609013"/>
            <a:ext cx="2733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Aggregating Proofs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华光行楷_CNKI" panose="02000500000000000000" charset="-122"/>
                  <a:ea typeface="华光行楷_CNKI" panose="02000500000000000000" charset="-122"/>
                  <a:cs typeface="+mn-cs"/>
                </a:rPr>
                <a:t>西安邮电大学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华光行楷_CNKI" panose="02000500000000000000" charset="-122"/>
                  <a:ea typeface="华光行楷_CNKI" panose="02000500000000000000" charset="-122"/>
                  <a:cs typeface="+mn-cs"/>
                </a:rPr>
                <a:t>XI'AN UNIVERSITY OF POSTS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>
                    <a:outerShdw blurRad="38100" dist="19050" dir="2700000" algn="tl" rotWithShape="0">
                      <a:prstClr val="black">
                        <a:alpha val="40000"/>
                      </a:prstClr>
                    </a:outerShdw>
                  </a:effectLst>
                  <a:uLnTx/>
                  <a:uFillTx/>
                  <a:latin typeface="华光行楷_CNKI" panose="02000500000000000000" charset="-122"/>
                  <a:ea typeface="华光行楷_CNKI" panose="02000500000000000000" charset="-122"/>
                  <a:cs typeface="+mn-cs"/>
                </a:rPr>
                <a:t>&amp; TELECOMMUNICATIONS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023662-0CA5-4246-9695-C46097AD2F35}"/>
                  </a:ext>
                </a:extLst>
              </p:cNvPr>
              <p:cNvSpPr txBox="1"/>
              <p:nvPr/>
            </p:nvSpPr>
            <p:spPr>
              <a:xfrm>
                <a:off x="4795626" y="1417383"/>
                <a:ext cx="440575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𝑀</m:t>
                      </m:r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={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}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8023662-0CA5-4246-9695-C46097AD2F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5626" y="1417383"/>
                <a:ext cx="4405757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BDE4F00-008F-4F13-9288-25AE200AAA7E}"/>
                  </a:ext>
                </a:extLst>
              </p:cNvPr>
              <p:cNvSpPr txBox="1"/>
              <p:nvPr/>
            </p:nvSpPr>
            <p:spPr>
              <a:xfrm>
                <a:off x="1108786" y="2375054"/>
                <a:ext cx="3749878" cy="4120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=(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9"/>
                                    </m:r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𝑞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∏"/>
                                  <m:limLoc m:val="subSup"/>
                                  <m:supHide m:val="on"/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∈[</m:t>
                                  </m:r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𝑞</m:t>
                                  </m:r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]\</m:t>
                                  </m:r>
                                  <m:r>
                                    <m:rPr>
                                      <m:lit/>
                                      <m:brk m:alnAt="9"/>
                                    </m:r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{</m:t>
                                  </m:r>
                                  <m:r>
                                    <m:rPr>
                                      <m:brk m:alnAt="9"/>
                                    </m:r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 smtClean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𝑞</m:t>
                                  </m:r>
                                </m:e>
                              </m:d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1BDE4F00-008F-4F13-9288-25AE200AA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86" y="2375054"/>
                <a:ext cx="3749878" cy="412036"/>
              </a:xfrm>
              <a:prstGeom prst="rect">
                <a:avLst/>
              </a:prstGeom>
              <a:blipFill>
                <a:blip r:embed="rId4"/>
                <a:stretch>
                  <a:fillRect t="-82090" b="-910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DF7516-9048-45C4-A195-17089EF76DBB}"/>
                  </a:ext>
                </a:extLst>
              </p:cNvPr>
              <p:cNvSpPr txBox="1"/>
              <p:nvPr/>
            </p:nvSpPr>
            <p:spPr>
              <a:xfrm>
                <a:off x="5671714" y="2375054"/>
                <a:ext cx="4376391" cy="3534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=(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9"/>
                                    </m:r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{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nary>
                                <m:naryPr>
                                  <m:chr m:val="∏"/>
                                  <m:limLoc m:val="subSup"/>
                                  <m:supHide m:val="on"/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𝑗</m:t>
                                  </m:r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∈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+mn-cs"/>
                                        </a:rPr>
                                        <m:t>𝑞</m:t>
                                      </m:r>
                                    </m:e>
                                  </m:d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\</m:t>
                                  </m:r>
                                  <m:r>
                                    <m:rPr>
                                      <m:lit/>
                                      <m:brk m:alnAt="9"/>
                                    </m:r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{</m:t>
                                  </m:r>
                                  <m:r>
                                    <m:rPr>
                                      <m:brk m:alnAt="9"/>
                                    </m:r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,</m:t>
                                  </m:r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𝑚</m:t>
                                  </m:r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}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kumimoji="0" lang="en-US" altLang="zh-CN" sz="1800" b="0" i="1" u="none" strike="noStrike" kern="1200" cap="none" spc="0" normalizeH="0" baseline="0" noProof="0">
                                          <a:ln>
                                            <a:noFill/>
                                          </a:ln>
                                          <a:solidFill>
                                            <a:prstClr val="black"/>
                                          </a:solidFill>
                                          <a:effectLst/>
                                          <a:uLnTx/>
                                          <a:uFillTx/>
                                          <a:latin typeface="Cambria Math" panose="02040503050406030204" pitchFamily="18" charset="0"/>
                                          <a:cs typeface="+mn-cs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nary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p>
                        <m:sSup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sSup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𝑔</m:t>
                          </m:r>
                        </m:e>
                        <m:sup>
                          <m:nary>
                            <m:naryPr>
                              <m:chr m:val="∏"/>
                              <m:limLoc m:val="subSup"/>
                              <m:supHide m:val="on"/>
                              <m:ctrl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9"/>
                                </m:rP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𝑖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∈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𝑞</m:t>
                                  </m:r>
                                </m:e>
                              </m:d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\</m:t>
                              </m:r>
                              <m:r>
                                <m:rPr>
                                  <m:lit/>
                                </m:r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{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𝑚</m:t>
                              </m:r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}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nary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00DF7516-9048-45C4-A195-17089EF76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1714" y="2375054"/>
                <a:ext cx="4376391" cy="353495"/>
              </a:xfrm>
              <a:prstGeom prst="rect">
                <a:avLst/>
              </a:prstGeom>
              <a:blipFill>
                <a:blip r:embed="rId5"/>
                <a:stretch>
                  <a:fillRect l="-696" t="-105172" r="-1393" b="-1103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9F96BE-B2C6-46F5-A836-7962B0D794B2}"/>
                  </a:ext>
                </a:extLst>
              </p:cNvPr>
              <p:cNvSpPr txBox="1"/>
              <p:nvPr/>
            </p:nvSpPr>
            <p:spPr>
              <a:xfrm>
                <a:off x="2694184" y="3619964"/>
                <a:ext cx="4020973" cy="300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kumimoji="0" lang="el-GR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0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dirty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=(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99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99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3399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3399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rgbClr val="3399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99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,1</m:t>
                          </m:r>
                        </m:sub>
                      </m:sSub>
                      <m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C66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altLang="zh-CN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66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zh-CN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CC66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CC66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srgbClr val="CC66FF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CC66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C66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2</m:t>
                          </m:r>
                        </m:sub>
                      </m:sSub>
                      <m:r>
                        <a:rPr kumimoji="0" lang="en-US" altLang="zh-CN" sz="18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39F96BE-B2C6-46F5-A836-7962B0D794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184" y="3619964"/>
                <a:ext cx="4020973" cy="300788"/>
              </a:xfrm>
              <a:prstGeom prst="rect">
                <a:avLst/>
              </a:prstGeom>
              <a:blipFill>
                <a:blip r:embed="rId6"/>
                <a:stretch>
                  <a:fillRect l="-909" r="-1515" b="-265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3914DB-088B-4C62-8389-88868EE761C3}"/>
                  </a:ext>
                </a:extLst>
              </p:cNvPr>
              <p:cNvSpPr txBox="1"/>
              <p:nvPr/>
            </p:nvSpPr>
            <p:spPr>
              <a:xfrm>
                <a:off x="966470" y="2961059"/>
                <a:ext cx="5520103" cy="5261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 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0" lang="en-US" altLang="zh-CN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  <m:r>
                                <a:rPr kumimoji="0" lang="en-US" altLang="zh-CN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</m:sSup>
                          <m:r>
                            <a:rPr kumimoji="0" lang="en-US" altLang="zh-CN" sz="1800" b="0" i="1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p>
                            <m:sSupPr>
                              <m:ctrlPr>
                                <a:rPr kumimoji="0" lang="en-US" altLang="zh-CN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</m:ctrlPr>
                            </m:sSupPr>
                            <m:e>
                              <m:r>
                                <a:rPr kumimoji="0" lang="en-US" altLang="zh-CN" sz="1800" b="0" i="1" u="none" strike="noStrike" kern="1200" cap="none" spc="0" normalizeH="0" baseline="0" noProof="0" dirty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cs typeface="+mn-cs"/>
                                </a:rPr>
                                <m:t>𝑔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kumimoji="0" lang="en-US" altLang="zh-CN" sz="1800" b="0" i="1" u="none" strike="noStrike" kern="1200" cap="none" spc="0" normalizeH="0" baseline="0" noProof="0" dirty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cs typeface="+mn-cs"/>
                                    </a:rPr>
                                    <m:t>3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=(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99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99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99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3399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,1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,</m:t>
                      </m:r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C66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C66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𝐶</m:t>
                          </m:r>
                        </m:e>
                        <m:sub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C66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𝑀</m:t>
                          </m:r>
                          <m:r>
                            <a:rPr kumimoji="0" lang="en-US" altLang="zh-CN" sz="1800" b="0" i="1" u="none" strike="noStrike" kern="1200" cap="none" spc="0" normalizeH="0" baseline="0" noProof="0" dirty="0" smtClean="0">
                              <a:ln>
                                <a:noFill/>
                              </a:ln>
                              <a:solidFill>
                                <a:srgbClr val="CC66FF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  <m:t>,2</m:t>
                          </m:r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463914DB-088B-4C62-8389-88868EE76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470" y="2961059"/>
                <a:ext cx="5520103" cy="52610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398E4CF2-6275-4C7D-BD65-A968F36B40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604468"/>
                  </p:ext>
                </p:extLst>
              </p:nvPr>
            </p:nvGraphicFramePr>
            <p:xfrm>
              <a:off x="1108786" y="1256601"/>
              <a:ext cx="3170796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6932">
                      <a:extLst>
                        <a:ext uri="{9D8B030D-6E8A-4147-A177-3AD203B41FA5}">
                          <a16:colId xmlns:a16="http://schemas.microsoft.com/office/drawing/2014/main" val="3687194749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3931868894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1195392784"/>
                        </a:ext>
                      </a:extLst>
                    </a:gridCol>
                  </a:tblGrid>
                  <a:tr h="22027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5739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9581941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表格 19">
                <a:extLst>
                  <a:ext uri="{FF2B5EF4-FFF2-40B4-BE49-F238E27FC236}">
                    <a16:creationId xmlns:a16="http://schemas.microsoft.com/office/drawing/2014/main" id="{398E4CF2-6275-4C7D-BD65-A968F36B409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3604468"/>
                  </p:ext>
                </p:extLst>
              </p:nvPr>
            </p:nvGraphicFramePr>
            <p:xfrm>
              <a:off x="1108786" y="1256601"/>
              <a:ext cx="3170796" cy="736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056932">
                      <a:extLst>
                        <a:ext uri="{9D8B030D-6E8A-4147-A177-3AD203B41FA5}">
                          <a16:colId xmlns:a16="http://schemas.microsoft.com/office/drawing/2014/main" val="3687194749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3931868894"/>
                        </a:ext>
                      </a:extLst>
                    </a:gridCol>
                    <a:gridCol w="1056932">
                      <a:extLst>
                        <a:ext uri="{9D8B030D-6E8A-4147-A177-3AD203B41FA5}">
                          <a16:colId xmlns:a16="http://schemas.microsoft.com/office/drawing/2014/main" val="1195392784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75" t="-1667" r="-201149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575" t="-1667" r="-101149" b="-10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575" t="-1667" r="-1149" b="-10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739976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575" t="-100000" r="-20114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00575" t="-100000" r="-101149" b="-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200575" t="-100000" r="-1149" b="-4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819413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1" name="箭头: 右 20">
            <a:extLst>
              <a:ext uri="{FF2B5EF4-FFF2-40B4-BE49-F238E27FC236}">
                <a16:creationId xmlns:a16="http://schemas.microsoft.com/office/drawing/2014/main" id="{5FC4C26B-CC09-47A5-96A9-56666A626EAE}"/>
              </a:ext>
            </a:extLst>
          </p:cNvPr>
          <p:cNvSpPr/>
          <p:nvPr/>
        </p:nvSpPr>
        <p:spPr>
          <a:xfrm>
            <a:off x="4506598" y="1483582"/>
            <a:ext cx="746620" cy="250641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52E72D6-5FC5-4426-BE57-A0A0A9FC627F}"/>
                  </a:ext>
                </a:extLst>
              </p:cNvPr>
              <p:cNvSpPr txBox="1"/>
              <p:nvPr/>
            </p:nvSpPr>
            <p:spPr>
              <a:xfrm>
                <a:off x="2670468" y="4176473"/>
                <a:ext cx="4376391" cy="4042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l-GR" altLang="zh-CN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Λ</m:t>
                        </m:r>
                      </m:e>
                      <m:sub>
                        <m:sSub>
                          <m:sSubPr>
                            <m:ctrlPr>
                              <a:rPr kumimoji="0" lang="el-GR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kumimoji="0" lang="en-US" altLang="zh-CN" sz="1800" b="0" i="1" u="none" strike="noStrike" kern="1200" cap="none" spc="0" normalizeH="0" baseline="0" noProof="0" dirty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p>
                          <m:sSupPr>
                            <m:ctrlPr>
                              <a:rPr kumimoji="0" lang="en-US" altLang="zh-CN" sz="1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pPr>
                          <m:e>
                            <m:r>
                              <a:rPr kumimoji="0" lang="en-US" altLang="zh-CN" sz="1800" b="0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𝑔</m:t>
                            </m:r>
                          </m:e>
                          <m:sup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800" b="0" i="1" u="none" strike="noStrike" kern="1200" cap="none" spc="0" normalizeH="0" baseline="0" noProof="0" dirty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kumimoji="0" lang="en-US" altLang="zh-CN" sz="1800" b="0" i="1" u="none" strike="noStrike" kern="1200" cap="none" spc="0" normalizeH="0" baseline="0" noProof="0" dirty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3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altLang="zh-CN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dirty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3399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  <m:r>
                      <a:rPr lang="en-US" altLang="zh-CN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 dirty="0">
                            <a:solidFill>
                              <a:srgbClr val="CC66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l-GR" altLang="zh-CN" i="1" dirty="0">
                            <a:solidFill>
                              <a:srgbClr val="CC66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rgbClr val="CC66FF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CC66FF"/>
                            </a:solidFill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  <m:r>
                      <a:rPr lang="en-US" altLang="zh-CN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852E72D6-5FC5-4426-BE57-A0A0A9FC6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0468" y="4176473"/>
                <a:ext cx="4376391" cy="404213"/>
              </a:xfrm>
              <a:prstGeom prst="rect">
                <a:avLst/>
              </a:prstGeom>
              <a:blipFill>
                <a:blip r:embed="rId9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630FFDF4-0092-417A-A5A9-BC1EB3948C91}"/>
              </a:ext>
            </a:extLst>
          </p:cNvPr>
          <p:cNvSpPr txBox="1"/>
          <p:nvPr/>
        </p:nvSpPr>
        <p:spPr>
          <a:xfrm>
            <a:off x="7012992" y="3132222"/>
            <a:ext cx="3857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Aggregate proofs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30409BC-4062-4F4C-85CD-74E10F85E7F9}"/>
                  </a:ext>
                </a:extLst>
              </p:cNvPr>
              <p:cNvSpPr txBox="1"/>
              <p:nvPr/>
            </p:nvSpPr>
            <p:spPr>
              <a:xfrm>
                <a:off x="2751605" y="4803398"/>
                <a:ext cx="2044021" cy="342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30409BC-4062-4F4C-85CD-74E10F85E7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1605" y="4803398"/>
                <a:ext cx="2044021" cy="342466"/>
              </a:xfrm>
              <a:prstGeom prst="rect">
                <a:avLst/>
              </a:prstGeom>
              <a:blipFill>
                <a:blip r:embed="rId10"/>
                <a:stretch>
                  <a:fillRect l="-1786" r="-59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40F7E02-F741-42D4-8186-8BE9A29A1C20}"/>
                  </a:ext>
                </a:extLst>
              </p:cNvPr>
              <p:cNvSpPr txBox="1"/>
              <p:nvPr/>
            </p:nvSpPr>
            <p:spPr>
              <a:xfrm>
                <a:off x="2755085" y="5421744"/>
                <a:ext cx="3340915" cy="3441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Sup>
                        <m:sSub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840F7E02-F741-42D4-8186-8BE9A29A1C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085" y="5421744"/>
                <a:ext cx="3340915" cy="344197"/>
              </a:xfrm>
              <a:prstGeom prst="rect">
                <a:avLst/>
              </a:prstGeom>
              <a:blipFill>
                <a:blip r:embed="rId11"/>
                <a:stretch>
                  <a:fillRect l="-1095" b="-122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DF7C19F-3C67-4DF3-8AD7-C7656DBF11BE}"/>
                  </a:ext>
                </a:extLst>
              </p:cNvPr>
              <p:cNvSpPr txBox="1"/>
              <p:nvPr/>
            </p:nvSpPr>
            <p:spPr>
              <a:xfrm>
                <a:off x="6649151" y="3698974"/>
                <a:ext cx="5283626" cy="412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cs typeface="+mn-cs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0" lang="el-GR" altLang="zh-CN" sz="1800" b="0" i="1" u="none" strike="noStrike" kern="1200" cap="none" spc="0" normalizeH="0" baseline="0" noProof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kumimoji="0" lang="el-GR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𝑘</m:t>
                              </m:r>
                            </m:e>
                            <m:sub>
                              <m:r>
                                <a:rPr kumimoji="0" lang="en-US" altLang="zh-CN" sz="1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</m:t>
                      </m:r>
                      <m:d>
                        <m:dPr>
                          <m:ctrlPr>
                            <a:rPr kumimoji="0" lang="en-US" altLang="zh-CN" sz="1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3399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rgbClr val="3399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l-GR" altLang="zh-CN" i="1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3399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3399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3399FF"/>
                                  </a:solidFill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l-GR" altLang="zh-CN" i="1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l-GR" altLang="zh-CN" i="1">
                                      <a:solidFill>
                                        <a:srgbClr val="CC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C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C66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i="1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solidFill>
                                        <a:srgbClr val="CC66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solidFill>
                                        <a:srgbClr val="CC66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solidFill>
                                        <a:srgbClr val="CC66FF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solidFill>
                                    <a:srgbClr val="CC66FF"/>
                                  </a:solidFill>
                                  <a:latin typeface="Cambria Math" panose="02040503050406030204" pitchFamily="18" charset="0"/>
                                </a:rPr>
                                <m:t>,2</m:t>
                              </m:r>
                            </m:sub>
                          </m:sSub>
                        </m:e>
                      </m:d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=(</m:t>
                      </m:r>
                      <m:sSup>
                        <m:sSup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lang="en-US" altLang="zh-CN" b="0" i="1" dirty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dirty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p>
                      </m:sSup>
                      <m:r>
                        <a:rPr kumimoji="0" lang="en-US" altLang="zh-CN" sz="1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+mn-cs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ADF7C19F-3C67-4DF3-8AD7-C7656DBF11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49151" y="3698974"/>
                <a:ext cx="5283626" cy="412870"/>
              </a:xfrm>
              <a:prstGeom prst="rect">
                <a:avLst/>
              </a:prstGeom>
              <a:blipFill>
                <a:blip r:embed="rId12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72D6CD9A-0E04-44EA-8C29-B57F8786A08C}"/>
              </a:ext>
            </a:extLst>
          </p:cNvPr>
          <p:cNvSpPr txBox="1"/>
          <p:nvPr/>
        </p:nvSpPr>
        <p:spPr>
          <a:xfrm>
            <a:off x="1784980" y="4801160"/>
            <a:ext cx="10966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erify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0319CE9-FC4E-4D01-99FE-06B6D54B79D1}"/>
                  </a:ext>
                </a:extLst>
              </p:cNvPr>
              <p:cNvSpPr txBox="1"/>
              <p:nvPr/>
            </p:nvSpPr>
            <p:spPr>
              <a:xfrm>
                <a:off x="1134818" y="3573710"/>
                <a:ext cx="18113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proof: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80319CE9-FC4E-4D01-99FE-06B6D54B79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4818" y="3573710"/>
                <a:ext cx="1811363" cy="400110"/>
              </a:xfrm>
              <a:prstGeom prst="rect">
                <a:avLst/>
              </a:prstGeom>
              <a:blipFill>
                <a:blip r:embed="rId13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87599CE-B248-4195-B058-65B0CC435104}"/>
                  </a:ext>
                </a:extLst>
              </p:cNvPr>
              <p:cNvSpPr txBox="1"/>
              <p:nvPr/>
            </p:nvSpPr>
            <p:spPr>
              <a:xfrm>
                <a:off x="1108786" y="4178524"/>
                <a:ext cx="18113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ctrlP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0070C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𝑘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  <m:r>
                          <a:rPr kumimoji="0" lang="en-US" altLang="zh-CN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sSub>
                          <m:sSubPr>
                            <m:ctrlP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𝑣</m:t>
                            </m:r>
                          </m:e>
                          <m:sub>
                            <m:r>
                              <a:rPr kumimoji="0" lang="en-US" altLang="zh-CN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FF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kumimoji="0" lang="en-US" altLang="zh-CN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</m:oMath>
                </a14:m>
                <a:r>
                  <a:rPr kumimoji="0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proof: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87599CE-B248-4195-B058-65B0CC4351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8786" y="4178524"/>
                <a:ext cx="1811363" cy="400110"/>
              </a:xfrm>
              <a:prstGeom prst="rect">
                <a:avLst/>
              </a:prstGeom>
              <a:blipFill>
                <a:blip r:embed="rId14"/>
                <a:stretch>
                  <a:fillRect t="-9091" b="-242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95D55B7-8BCE-45D5-A7F9-DA5BFACB22E9}"/>
                  </a:ext>
                </a:extLst>
              </p:cNvPr>
              <p:cNvSpPr txBox="1"/>
              <p:nvPr/>
            </p:nvSpPr>
            <p:spPr>
              <a:xfrm>
                <a:off x="8456820" y="4893333"/>
                <a:ext cx="1489126" cy="3424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l-GR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</m:e>
                        <m:sub>
                          <m:sSub>
                            <m:sSubPr>
                              <m:ctrlPr>
                                <a:rPr lang="el-GR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sSub>
                            <m:sSubPr>
                              <m:ctrlPr>
                                <a:rPr lang="en-US" altLang="zh-CN" i="1" dirty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i="1" dirty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 dirty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i="1" dirty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i="1" dirty="0">
                              <a:solidFill>
                                <a:srgbClr val="CC66FF"/>
                              </a:solidFill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E95D55B7-8BCE-45D5-A7F9-DA5BFACB2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6820" y="4893333"/>
                <a:ext cx="1489126" cy="342466"/>
              </a:xfrm>
              <a:prstGeom prst="rect">
                <a:avLst/>
              </a:prstGeom>
              <a:blipFill>
                <a:blip r:embed="rId15"/>
                <a:stretch>
                  <a:fillRect l="-2857" r="-816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CE8DCC5-7F35-40C0-8168-78846ACD48CA}"/>
                  </a:ext>
                </a:extLst>
              </p:cNvPr>
              <p:cNvSpPr txBox="1"/>
              <p:nvPr/>
            </p:nvSpPr>
            <p:spPr>
              <a:xfrm>
                <a:off x="7927513" y="5416315"/>
                <a:ext cx="3018803" cy="4668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sSub>
                          <m:sSubPr>
                            <m:ctrlPr>
                              <a:rPr lang="el-GR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bSup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l-GR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</m:e>
                      <m:sub>
                        <m:sSub>
                          <m:sSubPr>
                            <m:ctrlPr>
                              <a:rPr lang="el-GR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  <m:sup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dirty="0">
                    <a:solidFill>
                      <a:srgbClr val="3399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i="1" dirty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CN" i="1" dirty="0">
                            <a:solidFill>
                              <a:srgbClr val="3399FF"/>
                            </a:solidFill>
                            <a:latin typeface="Cambria Math" panose="02040503050406030204" pitchFamily="18" charset="0"/>
                          </a:rPr>
                          <m:t>,1</m:t>
                        </m:r>
                      </m:sub>
                    </m:sSub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ACE8DCC5-7F35-40C0-8168-78846ACD4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7513" y="5416315"/>
                <a:ext cx="3018803" cy="466859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文本框 37">
            <a:extLst>
              <a:ext uri="{FF2B5EF4-FFF2-40B4-BE49-F238E27FC236}">
                <a16:creationId xmlns:a16="http://schemas.microsoft.com/office/drawing/2014/main" id="{2695CD51-8B95-4649-81D7-5F6834B067B1}"/>
              </a:ext>
            </a:extLst>
          </p:cNvPr>
          <p:cNvSpPr txBox="1"/>
          <p:nvPr/>
        </p:nvSpPr>
        <p:spPr>
          <a:xfrm>
            <a:off x="7092069" y="4342101"/>
            <a:ext cx="17469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batch-verify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926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186089" y="1306287"/>
            <a:ext cx="10515600" cy="43891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KVC with efficient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Update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 Verification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Independent of the size of the map</a:t>
            </a:r>
          </a:p>
          <a:p>
            <a:pPr marL="457200" lvl="1" indent="0">
              <a:buNone/>
            </a:pP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KVC properties</a:t>
            </a:r>
            <a:endParaRPr lang="en-US" altLang="zh-CN" sz="2000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Succinct encoding</a:t>
            </a:r>
            <a:endParaRPr lang="en-US" altLang="zh-CN" sz="18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Succinct proofs &amp; fast verification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Fast updates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Trustless set-up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&amp; batching</a:t>
            </a:r>
            <a:endParaRPr lang="zh-CN" altLang="en-US" sz="1800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833699" y="590000"/>
            <a:ext cx="21945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ea typeface="新宋体" panose="02010609030101010101" pitchFamily="49" charset="-122"/>
                <a:cs typeface="Times New Roman" panose="02020603050405020304" pitchFamily="18" charset="0"/>
              </a:rPr>
              <a:t>Conclusion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61924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836332" y="56862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966470" y="1658873"/>
            <a:ext cx="488814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Players in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generate transactions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Miners generate blocks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Validators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blocks</a:t>
            </a:r>
            <a:endParaRPr lang="en-US" altLang="zh-CN" sz="2000" dirty="0"/>
          </a:p>
        </p:txBody>
      </p:sp>
      <p:sp>
        <p:nvSpPr>
          <p:cNvPr id="10" name="文本框 9"/>
          <p:cNvSpPr txBox="1"/>
          <p:nvPr/>
        </p:nvSpPr>
        <p:spPr>
          <a:xfrm>
            <a:off x="1186089" y="4095829"/>
            <a:ext cx="5734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Validators Job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state of the system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UTXO set in Bitcoin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ledger in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state of the system </a:t>
            </a:r>
            <a:endParaRPr lang="zh-CN" altLang="en-US" sz="2000" dirty="0"/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0018" y="2013029"/>
            <a:ext cx="6377313" cy="3052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278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836332" y="56862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26859" y="1302022"/>
            <a:ext cx="483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UTXO set in Bitcoin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ledger in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911703" y="1352898"/>
            <a:ext cx="4119878" cy="2339925"/>
            <a:chOff x="6911703" y="1352898"/>
            <a:chExt cx="4119878" cy="2339925"/>
          </a:xfrm>
        </p:grpSpPr>
        <p:sp>
          <p:nvSpPr>
            <p:cNvPr id="13" name="矩形 12"/>
            <p:cNvSpPr/>
            <p:nvPr/>
          </p:nvSpPr>
          <p:spPr>
            <a:xfrm>
              <a:off x="6911703" y="1352898"/>
              <a:ext cx="4119878" cy="2339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536577" y="1501986"/>
              <a:ext cx="116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UTXO</a:t>
              </a:r>
              <a:r>
                <a:rPr lang="zh-CN" altLang="en-US" dirty="0"/>
                <a:t>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357656" y="1776415"/>
              <a:ext cx="718457" cy="309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536577" y="2114745"/>
              <a:ext cx="718457" cy="3099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7955279" y="2773145"/>
              <a:ext cx="718457" cy="3099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6989309" y="2424682"/>
              <a:ext cx="718457" cy="3099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28058" y="2168236"/>
              <a:ext cx="718457" cy="30993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10196325" y="3241018"/>
              <a:ext cx="718457" cy="30993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8807248" y="3293271"/>
              <a:ext cx="718457" cy="3099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96325" y="1655965"/>
              <a:ext cx="731583" cy="323116"/>
            </a:xfrm>
            <a:prstGeom prst="rect">
              <a:avLst/>
            </a:prstGeom>
          </p:spPr>
        </p:pic>
        <p:pic>
          <p:nvPicPr>
            <p:cNvPr id="23" name="图片 2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4686" y="3180822"/>
              <a:ext cx="731583" cy="32311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70540" y="2770334"/>
              <a:ext cx="731583" cy="323116"/>
            </a:xfrm>
            <a:prstGeom prst="rect">
              <a:avLst/>
            </a:prstGeom>
          </p:spPr>
        </p:pic>
      </p:grpSp>
      <p:pic>
        <p:nvPicPr>
          <p:cNvPr id="25" name="图片 2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561" y="1993998"/>
            <a:ext cx="918353" cy="1481241"/>
          </a:xfrm>
          <a:prstGeom prst="rect">
            <a:avLst/>
          </a:prstGeom>
        </p:spPr>
      </p:pic>
      <p:cxnSp>
        <p:nvCxnSpPr>
          <p:cNvPr id="28" name="直接箭头连接符 27"/>
          <p:cNvCxnSpPr/>
          <p:nvPr/>
        </p:nvCxnSpPr>
        <p:spPr>
          <a:xfrm flipH="1">
            <a:off x="2893615" y="2768623"/>
            <a:ext cx="3998686" cy="1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5" name="图片 3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691" y="3429000"/>
            <a:ext cx="3314700" cy="3162300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34434" y="3710307"/>
            <a:ext cx="4102243" cy="2686500"/>
          </a:xfrm>
          <a:prstGeom prst="rect">
            <a:avLst/>
          </a:prstGeom>
        </p:spPr>
      </p:pic>
      <p:pic>
        <p:nvPicPr>
          <p:cNvPr id="37" name="图片 3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74720" y="4613310"/>
            <a:ext cx="3620806" cy="178349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92CE99D-0D62-4185-BF53-8A8A3BDAFC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8351" y="2331490"/>
            <a:ext cx="731583" cy="323116"/>
          </a:xfrm>
          <a:prstGeom prst="rect">
            <a:avLst/>
          </a:prstGeom>
        </p:spPr>
      </p:pic>
      <p:sp>
        <p:nvSpPr>
          <p:cNvPr id="32" name="文本框 31">
            <a:extLst>
              <a:ext uri="{FF2B5EF4-FFF2-40B4-BE49-F238E27FC236}">
                <a16:creationId xmlns:a16="http://schemas.microsoft.com/office/drawing/2014/main" id="{5C89DA91-8054-4C93-AF6E-A12B9A3534CB}"/>
              </a:ext>
            </a:extLst>
          </p:cNvPr>
          <p:cNvSpPr txBox="1"/>
          <p:nvPr/>
        </p:nvSpPr>
        <p:spPr>
          <a:xfrm>
            <a:off x="92075" y="6032028"/>
            <a:ext cx="29676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锁定时间一般被设置成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，表示立即执行。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EF2CF4A4-9AEF-4338-A3F5-4DAE39D07699}"/>
              </a:ext>
            </a:extLst>
          </p:cNvPr>
          <p:cNvSpPr txBox="1"/>
          <p:nvPr/>
        </p:nvSpPr>
        <p:spPr>
          <a:xfrm>
            <a:off x="8010907" y="3692698"/>
            <a:ext cx="30295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交易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交易结构各字段序列化为字节数组</a:t>
            </a: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把字节数组拼接为支付串</a:t>
            </a:r>
          </a:p>
          <a:p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3.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对支付串计算两次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SHA256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得到交易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hash</a:t>
            </a:r>
            <a:endParaRPr lang="zh-CN" altLang="en-US" sz="1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6B5E3C8-944F-42A9-A23B-E0149ABC9ED2}"/>
              </a:ext>
            </a:extLst>
          </p:cNvPr>
          <p:cNvSpPr txBox="1"/>
          <p:nvPr/>
        </p:nvSpPr>
        <p:spPr>
          <a:xfrm>
            <a:off x="4153728" y="6360467"/>
            <a:ext cx="478801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解锁脚本：签名和公钥，用于验证前置交易和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index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所指向的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</a:rPr>
              <a:t>UTXO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</a:rPr>
              <a:t>的锁定脚本</a:t>
            </a:r>
          </a:p>
        </p:txBody>
      </p:sp>
    </p:spTree>
    <p:extLst>
      <p:ext uri="{BB962C8B-B14F-4D97-AF65-F5344CB8AC3E}">
        <p14:creationId xmlns:p14="http://schemas.microsoft.com/office/powerpoint/2010/main" val="2276663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ADDC3279-0726-4F15-AFF4-ABCAE11AC599}"/>
              </a:ext>
            </a:extLst>
          </p:cNvPr>
          <p:cNvSpPr/>
          <p:nvPr/>
        </p:nvSpPr>
        <p:spPr>
          <a:xfrm>
            <a:off x="2407640" y="5117284"/>
            <a:ext cx="637563" cy="352338"/>
          </a:xfrm>
          <a:prstGeom prst="rect">
            <a:avLst/>
          </a:prstGeom>
          <a:solidFill>
            <a:srgbClr val="33CCFF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777720F7-C388-426B-8515-A0D3057E43BD}"/>
              </a:ext>
            </a:extLst>
          </p:cNvPr>
          <p:cNvSpPr/>
          <p:nvPr/>
        </p:nvSpPr>
        <p:spPr>
          <a:xfrm>
            <a:off x="4564041" y="2346158"/>
            <a:ext cx="718457" cy="30993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12.5</a:t>
            </a:r>
            <a:endParaRPr lang="zh-CN" altLang="en-US" dirty="0"/>
          </a:p>
        </p:txBody>
      </p:sp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255034" y="568623"/>
            <a:ext cx="24623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UTXO set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26859" y="1302022"/>
            <a:ext cx="483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UTXO set in Bitcoin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ledger in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81717" y="1451279"/>
            <a:ext cx="4119878" cy="2339925"/>
            <a:chOff x="6911703" y="1352898"/>
            <a:chExt cx="4119878" cy="2339925"/>
          </a:xfrm>
        </p:grpSpPr>
        <p:sp>
          <p:nvSpPr>
            <p:cNvPr id="13" name="矩形 12"/>
            <p:cNvSpPr/>
            <p:nvPr/>
          </p:nvSpPr>
          <p:spPr>
            <a:xfrm>
              <a:off x="6911703" y="1352898"/>
              <a:ext cx="4119878" cy="23399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13"/>
            <p:cNvSpPr txBox="1"/>
            <p:nvPr/>
          </p:nvSpPr>
          <p:spPr>
            <a:xfrm>
              <a:off x="8536577" y="1501986"/>
              <a:ext cx="116259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UTXO</a:t>
              </a:r>
              <a:r>
                <a:rPr lang="zh-CN" altLang="en-US" dirty="0"/>
                <a:t>池</a:t>
              </a:r>
            </a:p>
          </p:txBody>
        </p:sp>
        <p:sp>
          <p:nvSpPr>
            <p:cNvPr id="15" name="矩形 14"/>
            <p:cNvSpPr/>
            <p:nvPr/>
          </p:nvSpPr>
          <p:spPr>
            <a:xfrm>
              <a:off x="7357656" y="1776415"/>
              <a:ext cx="718457" cy="30993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矩形 15"/>
            <p:cNvSpPr/>
            <p:nvPr/>
          </p:nvSpPr>
          <p:spPr>
            <a:xfrm>
              <a:off x="8417761" y="1919942"/>
              <a:ext cx="718457" cy="309937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7" name="矩形 16"/>
            <p:cNvSpPr/>
            <p:nvPr/>
          </p:nvSpPr>
          <p:spPr>
            <a:xfrm>
              <a:off x="10196324" y="2639450"/>
              <a:ext cx="718457" cy="309937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矩形 17"/>
            <p:cNvSpPr/>
            <p:nvPr/>
          </p:nvSpPr>
          <p:spPr>
            <a:xfrm>
              <a:off x="8192226" y="2605240"/>
              <a:ext cx="718457" cy="30993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9" name="矩形 18"/>
            <p:cNvSpPr/>
            <p:nvPr/>
          </p:nvSpPr>
          <p:spPr>
            <a:xfrm>
              <a:off x="9628058" y="2168236"/>
              <a:ext cx="718457" cy="309937"/>
            </a:xfrm>
            <a:prstGeom prst="rect">
              <a:avLst/>
            </a:prstGeom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矩形 19"/>
            <p:cNvSpPr/>
            <p:nvPr/>
          </p:nvSpPr>
          <p:spPr>
            <a:xfrm>
              <a:off x="8659538" y="3241015"/>
              <a:ext cx="718457" cy="309937"/>
            </a:xfrm>
            <a:prstGeom prst="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矩形 20"/>
            <p:cNvSpPr/>
            <p:nvPr/>
          </p:nvSpPr>
          <p:spPr>
            <a:xfrm>
              <a:off x="9837095" y="3241016"/>
              <a:ext cx="718457" cy="309937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2" name="图片 2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196325" y="1655965"/>
              <a:ext cx="731583" cy="323116"/>
            </a:xfrm>
            <a:prstGeom prst="rect">
              <a:avLst/>
            </a:prstGeom>
          </p:spPr>
        </p:pic>
        <p:pic>
          <p:nvPicPr>
            <p:cNvPr id="24" name="图片 2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066750" y="2690007"/>
              <a:ext cx="731583" cy="323116"/>
            </a:xfrm>
            <a:prstGeom prst="rect">
              <a:avLst/>
            </a:prstGeom>
          </p:spPr>
        </p:pic>
      </p:grpSp>
      <p:cxnSp>
        <p:nvCxnSpPr>
          <p:cNvPr id="28" name="直接箭头连接符 27"/>
          <p:cNvCxnSpPr/>
          <p:nvPr/>
        </p:nvCxnSpPr>
        <p:spPr>
          <a:xfrm flipH="1">
            <a:off x="3886215" y="2778595"/>
            <a:ext cx="2995502" cy="317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1625900" y="5818514"/>
            <a:ext cx="493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1307530" y="1952673"/>
            <a:ext cx="2533704" cy="3839433"/>
            <a:chOff x="529272" y="1979081"/>
            <a:chExt cx="2533704" cy="3839433"/>
          </a:xfrm>
        </p:grpSpPr>
        <p:pic>
          <p:nvPicPr>
            <p:cNvPr id="25" name="图片 2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44623" y="1979081"/>
              <a:ext cx="918353" cy="1481241"/>
            </a:xfrm>
            <a:prstGeom prst="rect">
              <a:avLst/>
            </a:prstGeom>
          </p:spPr>
        </p:pic>
        <p:pic>
          <p:nvPicPr>
            <p:cNvPr id="11" name="图片 1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flipH="1">
              <a:off x="529272" y="4281739"/>
              <a:ext cx="825682" cy="1536775"/>
            </a:xfrm>
            <a:prstGeom prst="rect">
              <a:avLst/>
            </a:prstGeom>
          </p:spPr>
        </p:pic>
        <p:cxnSp>
          <p:nvCxnSpPr>
            <p:cNvPr id="27" name="直接箭头连接符 26"/>
            <p:cNvCxnSpPr/>
            <p:nvPr/>
          </p:nvCxnSpPr>
          <p:spPr>
            <a:xfrm flipH="1">
              <a:off x="1347062" y="3342380"/>
              <a:ext cx="785452" cy="7568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426330" y="3460322"/>
              <a:ext cx="37680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29" name="图片 28">
            <a:extLst>
              <a:ext uri="{FF2B5EF4-FFF2-40B4-BE49-F238E27FC236}">
                <a16:creationId xmlns:a16="http://schemas.microsoft.com/office/drawing/2014/main" id="{1F6B7916-CA5F-4081-BDEF-BE7584DF819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b="36567"/>
          <a:stretch/>
        </p:blipFill>
        <p:spPr>
          <a:xfrm>
            <a:off x="6523875" y="3916013"/>
            <a:ext cx="4903970" cy="2594472"/>
          </a:xfrm>
          <a:prstGeom prst="rect">
            <a:avLst/>
          </a:prstGeom>
        </p:spPr>
      </p:pic>
      <p:sp>
        <p:nvSpPr>
          <p:cNvPr id="30" name="乘号 29">
            <a:extLst>
              <a:ext uri="{FF2B5EF4-FFF2-40B4-BE49-F238E27FC236}">
                <a16:creationId xmlns:a16="http://schemas.microsoft.com/office/drawing/2014/main" id="{EF92E66D-D7AA-4401-93B6-60F6834D2D80}"/>
              </a:ext>
            </a:extLst>
          </p:cNvPr>
          <p:cNvSpPr/>
          <p:nvPr/>
        </p:nvSpPr>
        <p:spPr>
          <a:xfrm>
            <a:off x="8568328" y="1871895"/>
            <a:ext cx="457169" cy="551658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连接符: 曲线 53">
            <a:extLst>
              <a:ext uri="{FF2B5EF4-FFF2-40B4-BE49-F238E27FC236}">
                <a16:creationId xmlns:a16="http://schemas.microsoft.com/office/drawing/2014/main" id="{7339151D-ECD1-4C6B-8661-6A4280BD01C0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 flipH="1" flipV="1">
            <a:off x="3332138" y="3225292"/>
            <a:ext cx="638806" cy="517102"/>
          </a:xfrm>
          <a:prstGeom prst="curvedConnector3">
            <a:avLst>
              <a:gd name="adj1" fmla="val -1093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矩形 62">
            <a:extLst>
              <a:ext uri="{FF2B5EF4-FFF2-40B4-BE49-F238E27FC236}">
                <a16:creationId xmlns:a16="http://schemas.microsoft.com/office/drawing/2014/main" id="{15998660-2D2A-4D01-B9BD-0FE30E8F788B}"/>
              </a:ext>
            </a:extLst>
          </p:cNvPr>
          <p:cNvSpPr/>
          <p:nvPr/>
        </p:nvSpPr>
        <p:spPr>
          <a:xfrm>
            <a:off x="4093828" y="3941010"/>
            <a:ext cx="671119" cy="355933"/>
          </a:xfrm>
          <a:prstGeom prst="rect">
            <a:avLst/>
          </a:prstGeom>
          <a:solidFill>
            <a:srgbClr val="CC66F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6.5</a:t>
            </a:r>
            <a:endParaRPr lang="zh-CN" altLang="en-US" dirty="0"/>
          </a:p>
        </p:txBody>
      </p:sp>
      <p:pic>
        <p:nvPicPr>
          <p:cNvPr id="64" name="图片 63">
            <a:extLst>
              <a:ext uri="{FF2B5EF4-FFF2-40B4-BE49-F238E27FC236}">
                <a16:creationId xmlns:a16="http://schemas.microsoft.com/office/drawing/2014/main" id="{FD79030B-B582-4E3B-97CB-15881696A0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45492" y="3303331"/>
            <a:ext cx="682811" cy="499915"/>
          </a:xfrm>
          <a:prstGeom prst="rect">
            <a:avLst/>
          </a:prstGeom>
        </p:spPr>
      </p:pic>
      <p:pic>
        <p:nvPicPr>
          <p:cNvPr id="65" name="图片 64">
            <a:extLst>
              <a:ext uri="{FF2B5EF4-FFF2-40B4-BE49-F238E27FC236}">
                <a16:creationId xmlns:a16="http://schemas.microsoft.com/office/drawing/2014/main" id="{B120976A-1710-4425-A87D-AF7D7C884A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7670" y="2736732"/>
            <a:ext cx="652329" cy="493819"/>
          </a:xfrm>
          <a:prstGeom prst="rect">
            <a:avLst/>
          </a:prstGeom>
        </p:spPr>
      </p:pic>
      <p:cxnSp>
        <p:nvCxnSpPr>
          <p:cNvPr id="67" name="连接符: 肘形 66">
            <a:extLst>
              <a:ext uri="{FF2B5EF4-FFF2-40B4-BE49-F238E27FC236}">
                <a16:creationId xmlns:a16="http://schemas.microsoft.com/office/drawing/2014/main" id="{79E71290-666B-4F5C-8D6F-963839875CA8}"/>
              </a:ext>
            </a:extLst>
          </p:cNvPr>
          <p:cNvCxnSpPr>
            <a:cxnSpLocks/>
            <a:stCxn id="31" idx="3"/>
            <a:endCxn id="65" idx="1"/>
          </p:cNvCxnSpPr>
          <p:nvPr/>
        </p:nvCxnSpPr>
        <p:spPr>
          <a:xfrm flipV="1">
            <a:off x="3045203" y="2983642"/>
            <a:ext cx="4282467" cy="23098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3" name="连接符: 肘形 72">
            <a:extLst>
              <a:ext uri="{FF2B5EF4-FFF2-40B4-BE49-F238E27FC236}">
                <a16:creationId xmlns:a16="http://schemas.microsoft.com/office/drawing/2014/main" id="{F1DBD5F5-E89B-45F1-ACCA-E37639493E57}"/>
              </a:ext>
            </a:extLst>
          </p:cNvPr>
          <p:cNvCxnSpPr>
            <a:stCxn id="63" idx="3"/>
          </p:cNvCxnSpPr>
          <p:nvPr/>
        </p:nvCxnSpPr>
        <p:spPr>
          <a:xfrm flipV="1">
            <a:off x="4764947" y="3553288"/>
            <a:ext cx="2562723" cy="565689"/>
          </a:xfrm>
          <a:prstGeom prst="bentConnector3">
            <a:avLst>
              <a:gd name="adj1" fmla="val 55565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2552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535886" y="568623"/>
            <a:ext cx="2181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ledger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209187" y="1212010"/>
            <a:ext cx="48330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UTXO set in Bitcoin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 ledger in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5845244" y="1475932"/>
            <a:ext cx="4293152" cy="4636156"/>
            <a:chOff x="6838021" y="1632315"/>
            <a:chExt cx="4293152" cy="4636156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87814" y="1632315"/>
              <a:ext cx="914479" cy="1481456"/>
            </a:xfrm>
            <a:prstGeom prst="rect">
              <a:avLst/>
            </a:prstGeom>
          </p:spPr>
        </p:pic>
        <p:pic>
          <p:nvPicPr>
            <p:cNvPr id="12" name="图片 11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77407" y="3958999"/>
              <a:ext cx="823031" cy="1536325"/>
            </a:xfrm>
            <a:prstGeom prst="rect">
              <a:avLst/>
            </a:prstGeom>
          </p:spPr>
        </p:pic>
        <p:pic>
          <p:nvPicPr>
            <p:cNvPr id="13" name="图片 12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863095" y="3958999"/>
              <a:ext cx="1268078" cy="1408298"/>
            </a:xfrm>
            <a:prstGeom prst="rect">
              <a:avLst/>
            </a:prstGeom>
          </p:spPr>
        </p:pic>
        <p:cxnSp>
          <p:nvCxnSpPr>
            <p:cNvPr id="15" name="直接箭头连接符 14"/>
            <p:cNvCxnSpPr/>
            <p:nvPr/>
          </p:nvCxnSpPr>
          <p:spPr>
            <a:xfrm flipH="1">
              <a:off x="7700438" y="3030583"/>
              <a:ext cx="587376" cy="79683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直接箭头连接符 16"/>
            <p:cNvCxnSpPr/>
            <p:nvPr/>
          </p:nvCxnSpPr>
          <p:spPr>
            <a:xfrm>
              <a:off x="9353006" y="3030583"/>
              <a:ext cx="789812" cy="7837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文本框 19"/>
            <p:cNvSpPr txBox="1"/>
            <p:nvPr/>
          </p:nvSpPr>
          <p:spPr>
            <a:xfrm>
              <a:off x="8598341" y="3101262"/>
              <a:ext cx="444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177772" y="5495324"/>
              <a:ext cx="4310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0497134" y="5415410"/>
              <a:ext cx="49638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9353006" y="2095409"/>
              <a:ext cx="1144128" cy="33963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矩形 23"/>
            <p:cNvSpPr/>
            <p:nvPr/>
          </p:nvSpPr>
          <p:spPr>
            <a:xfrm>
              <a:off x="6838021" y="5827711"/>
              <a:ext cx="1110576" cy="365760"/>
            </a:xfrm>
            <a:prstGeom prst="rect">
              <a:avLst/>
            </a:prstGeom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/>
          </p:nvSpPr>
          <p:spPr>
            <a:xfrm>
              <a:off x="10142817" y="5864656"/>
              <a:ext cx="988355" cy="366327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9312837" y="2095410"/>
              <a:ext cx="14831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10-4-3=3</a:t>
              </a:r>
              <a:endParaRPr lang="zh-CN" altLang="en-US" dirty="0"/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6877407" y="5838879"/>
              <a:ext cx="11167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2+4=6</a:t>
              </a:r>
              <a:endParaRPr lang="zh-CN" altLang="en-US" dirty="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0142817" y="5899139"/>
              <a:ext cx="9883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2+3=5</a:t>
              </a:r>
              <a:endParaRPr lang="zh-CN" altLang="en-US" dirty="0"/>
            </a:p>
          </p:txBody>
        </p:sp>
      </p:grpSp>
      <p:pic>
        <p:nvPicPr>
          <p:cNvPr id="29" name="图片 2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36236" y="2108843"/>
            <a:ext cx="3103395" cy="3651158"/>
          </a:xfrm>
          <a:prstGeom prst="rect">
            <a:avLst/>
          </a:prstGeom>
        </p:spPr>
      </p:pic>
      <p:sp>
        <p:nvSpPr>
          <p:cNvPr id="30" name="文本框 29"/>
          <p:cNvSpPr txBox="1"/>
          <p:nvPr/>
        </p:nvSpPr>
        <p:spPr>
          <a:xfrm>
            <a:off x="1586114" y="5927422"/>
            <a:ext cx="300363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Nonce: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计数，防止双花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其他：余额字段</a:t>
            </a:r>
          </a:p>
        </p:txBody>
      </p:sp>
    </p:spTree>
    <p:extLst>
      <p:ext uri="{BB962C8B-B14F-4D97-AF65-F5344CB8AC3E}">
        <p14:creationId xmlns:p14="http://schemas.microsoft.com/office/powerpoint/2010/main" val="304796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836332" y="568623"/>
            <a:ext cx="18810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966470" y="1239163"/>
            <a:ext cx="573459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Validators Job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the state of the system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UTXO set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Bitcoin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ledger 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 the state of the system </a:t>
            </a:r>
            <a:endParaRPr lang="zh-CN" altLang="en-US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86088" y="3129102"/>
            <a:ext cx="729170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UTXO set ----</a:t>
            </a:r>
            <a:r>
              <a:rPr lang="en-US" altLang="zh-CN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Accumlator</a:t>
            </a:r>
            <a:endParaRPr lang="en-US" altLang="zh-CN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compressed representation of the UTXO set</a:t>
            </a:r>
            <a:endParaRPr lang="zh-CN" altLang="en-US" sz="2000" dirty="0"/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provide proofs of membership to spend UTXO set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verify the proofs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1186088" y="4711264"/>
            <a:ext cx="97083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 ledger ----KVC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compressed representation of the account ledger (Key-value map)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provide proof of value and use key to update the corresponding value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Validates verify the proofs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96262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9755321" y="568623"/>
            <a:ext cx="1933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sp>
        <p:nvSpPr>
          <p:cNvPr id="4" name="文本框 3"/>
          <p:cNvSpPr txBox="1"/>
          <p:nvPr/>
        </p:nvSpPr>
        <p:spPr>
          <a:xfrm>
            <a:off x="1186088" y="1243570"/>
            <a:ext cx="80469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and more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ethereum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accounts and users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size of the key-value map grows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Verify work is too hard</a:t>
            </a:r>
            <a:endParaRPr lang="en-US" altLang="zh-CN" sz="2000" dirty="0"/>
          </a:p>
        </p:txBody>
      </p:sp>
      <p:sp>
        <p:nvSpPr>
          <p:cNvPr id="11" name="文本框 10"/>
          <p:cNvSpPr txBox="1"/>
          <p:nvPr/>
        </p:nvSpPr>
        <p:spPr>
          <a:xfrm>
            <a:off x="1186088" y="2709256"/>
            <a:ext cx="804690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Solution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 the state in a verifiable way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Accumulators [BCD+17,LLX07,BBF19]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Vector Commitments [CF13,KSS+16,LM19,BBF19]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Key-value Commitments [BBF19]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 need to work and help </a:t>
            </a:r>
            <a:r>
              <a:rPr lang="en-US" altLang="zh-C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verifiy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Proofs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Proofs up-to-date</a:t>
            </a:r>
            <a:endParaRPr lang="en-US" altLang="zh-CN" sz="2000" dirty="0"/>
          </a:p>
        </p:txBody>
      </p:sp>
      <p:sp>
        <p:nvSpPr>
          <p:cNvPr id="3" name="文本框 2"/>
          <p:cNvSpPr txBox="1"/>
          <p:nvPr/>
        </p:nvSpPr>
        <p:spPr>
          <a:xfrm>
            <a:off x="1186088" y="5375973"/>
            <a:ext cx="10149840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[BBF19]  Dan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Boneh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Benedikt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B¨unz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Batching techniques for accumulators with applications to IOPs and stateless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blockchains</a:t>
            </a:r>
            <a:endParaRPr lang="en-US" altLang="zh-C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[BCD+17]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Foteini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Baldimtsi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Jan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Camenisch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Maria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Dubovitskaya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Accumulators with applications to anonymity-preserving revocation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[CF13] Dario Catalano and Dario Fiore. Vector commitments and their applications.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[KSS+16] Johannes Krupp, Dominique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Schr¨oder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Mark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Simkin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Nearly optimal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verififiable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streaming. 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[LLX07]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Jiangtao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Ninghui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and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Rui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Xue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Universal accumulators with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effiffifficient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nonmembership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proofs</a:t>
            </a:r>
          </a:p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[LM19] Russell W. F. Lai and Giulio Malavolta. </a:t>
            </a:r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Subvector</a:t>
            </a:r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commitments with application to succinct arguments. </a:t>
            </a:r>
          </a:p>
        </p:txBody>
      </p:sp>
    </p:spTree>
    <p:extLst>
      <p:ext uri="{BB962C8B-B14F-4D97-AF65-F5344CB8AC3E}">
        <p14:creationId xmlns:p14="http://schemas.microsoft.com/office/powerpoint/2010/main" val="27698249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97869" y="1725853"/>
            <a:ext cx="1406845" cy="2482233"/>
          </a:xfrm>
          <a:prstGeom prst="rect">
            <a:avLst/>
          </a:prstGeom>
        </p:spPr>
      </p:pic>
      <p:cxnSp>
        <p:nvCxnSpPr>
          <p:cNvPr id="7" name="直接连接符 6"/>
          <p:cNvCxnSpPr/>
          <p:nvPr/>
        </p:nvCxnSpPr>
        <p:spPr>
          <a:xfrm>
            <a:off x="1186089" y="1030288"/>
            <a:ext cx="1042679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6283234" y="604629"/>
            <a:ext cx="5473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Stateless validation of cryptocurrencies</a:t>
            </a:r>
            <a:endParaRPr lang="zh-CN" altLang="en-US" sz="2400" b="1" dirty="0">
              <a:latin typeface="Times New Roman" panose="02020603050405020304" pitchFamily="18" charset="0"/>
              <a:ea typeface="新宋体" panose="0201060903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2075" y="106045"/>
            <a:ext cx="3607435" cy="873760"/>
            <a:chOff x="820" y="783"/>
            <a:chExt cx="5681" cy="1376"/>
          </a:xfrm>
        </p:grpSpPr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0" y="783"/>
              <a:ext cx="1377" cy="1377"/>
            </a:xfrm>
            <a:prstGeom prst="rect">
              <a:avLst/>
            </a:prstGeom>
          </p:spPr>
        </p:pic>
        <p:sp>
          <p:nvSpPr>
            <p:cNvPr id="8" name="文本框 7"/>
            <p:cNvSpPr txBox="1"/>
            <p:nvPr/>
          </p:nvSpPr>
          <p:spPr>
            <a:xfrm>
              <a:off x="2197" y="853"/>
              <a:ext cx="4305" cy="13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西安邮电大学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XI'AN UNIVERSITY OF POSTS </a:t>
              </a:r>
            </a:p>
            <a:p>
              <a:r>
                <a:rPr lang="en-US" altLang="zh-CN" sz="1200" dirty="0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华光行楷_CNKI" panose="02000500000000000000" charset="-122"/>
                  <a:ea typeface="华光行楷_CNKI" panose="02000500000000000000" charset="-122"/>
                </a:rPr>
                <a:t>&amp; TELECOMMUNICATIONS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2524283" y="1660579"/>
            <a:ext cx="1383037" cy="2916839"/>
            <a:chOff x="2195574" y="2049133"/>
            <a:chExt cx="1122392" cy="2620025"/>
          </a:xfrm>
        </p:grpSpPr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5574" y="2049133"/>
              <a:ext cx="1122392" cy="2250693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/>
          </p:nvSpPr>
          <p:spPr>
            <a:xfrm>
              <a:off x="2417643" y="4299826"/>
              <a:ext cx="90032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Alice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9338923" y="4208086"/>
            <a:ext cx="640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4008656" y="3166922"/>
            <a:ext cx="4585063" cy="26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 flipH="1">
            <a:off x="4008656" y="2616371"/>
            <a:ext cx="4524493" cy="13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/>
              <p:cNvSpPr txBox="1"/>
              <p:nvPr/>
            </p:nvSpPr>
            <p:spPr>
              <a:xfrm>
                <a:off x="5536276" y="2241163"/>
                <a:ext cx="130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1" name="文本框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6276" y="2241163"/>
                <a:ext cx="1306286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/>
              <p:cNvSpPr txBox="1"/>
              <p:nvPr/>
            </p:nvSpPr>
            <p:spPr>
              <a:xfrm>
                <a:off x="5460272" y="2791714"/>
                <a:ext cx="14582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p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2" name="文本框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272" y="2791714"/>
                <a:ext cx="1458295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本框 22"/>
              <p:cNvSpPr txBox="1"/>
              <p:nvPr/>
            </p:nvSpPr>
            <p:spPr>
              <a:xfrm>
                <a:off x="4719847" y="1418574"/>
                <a:ext cx="2939143" cy="369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𝑡𝑥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3" name="文本框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9847" y="1418574"/>
                <a:ext cx="2939143" cy="369332"/>
              </a:xfrm>
              <a:prstGeom prst="rect">
                <a:avLst/>
              </a:prstGeom>
              <a:blipFill>
                <a:blip r:embed="rId7"/>
                <a:stretch>
                  <a:fillRect b="-112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10204714" y="2599135"/>
                <a:ext cx="130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4714" y="2599135"/>
                <a:ext cx="130628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1240821" y="2593360"/>
                <a:ext cx="13062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𝑠𝑘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821" y="2593360"/>
                <a:ext cx="130628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下箭头 25"/>
          <p:cNvSpPr/>
          <p:nvPr/>
        </p:nvSpPr>
        <p:spPr>
          <a:xfrm>
            <a:off x="5934827" y="3358866"/>
            <a:ext cx="439979" cy="9180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/>
              <p:cNvSpPr txBox="1"/>
              <p:nvPr/>
            </p:nvSpPr>
            <p:spPr>
              <a:xfrm>
                <a:off x="4472387" y="4451606"/>
                <a:ext cx="3657600" cy="182114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validator node</a:t>
                </a:r>
                <a:r>
                  <a:rPr lang="en-US" altLang="zh-CN" dirty="0"/>
                  <a:t>: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checks 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σ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valid signature, </a:t>
                </a:r>
                <a:r>
                  <a:rPr lang="en-US" altLang="zh-CN" i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π</a:t>
                </a:r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valid proof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 of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KVaC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742950" lvl="1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𝑝𝑘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</m:t>
                    </m:r>
                    <m:d>
                      <m:dPr>
                        <m:begChr m:val="|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′→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′′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9" name="文本框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2387" y="4451606"/>
                <a:ext cx="3657600" cy="1821140"/>
              </a:xfrm>
              <a:prstGeom prst="rect">
                <a:avLst/>
              </a:prstGeom>
              <a:blipFill>
                <a:blip r:embed="rId10"/>
                <a:stretch>
                  <a:fillRect l="-1329" t="-16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1327785" y="3082739"/>
                <a:ext cx="10593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𝑝𝑘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785" y="3082739"/>
                <a:ext cx="1059353" cy="369332"/>
              </a:xfrm>
              <a:prstGeom prst="rect">
                <a:avLst/>
              </a:prstGeom>
              <a:blipFill>
                <a:blip r:embed="rId11"/>
                <a:stretch>
                  <a:fillRect l="-1724" r="-14943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10045335" y="3161046"/>
                <a:ext cx="1567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𝑝𝑘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𝑐𝑡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5335" y="3161046"/>
                <a:ext cx="1567543" cy="369332"/>
              </a:xfrm>
              <a:prstGeom prst="rect">
                <a:avLst/>
              </a:prstGeom>
              <a:blipFill>
                <a:blip r:embed="rId1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836262" y="4545029"/>
                <a:ext cx="335359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m:rPr>
                        <m:nor/>
                      </m:rP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𝑝𝑘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, 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under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𝑝𝑘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a proof of the membership of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𝑝𝑘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||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𝑐𝑡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))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the commitment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262" y="4545029"/>
                <a:ext cx="3353592" cy="923330"/>
              </a:xfrm>
              <a:prstGeom prst="rect">
                <a:avLst/>
              </a:prstGeom>
              <a:blipFill>
                <a:blip r:embed="rId13"/>
                <a:stretch>
                  <a:fillRect l="-545" t="-3974" r="-727" b="-92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9316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3735</TotalTime>
  <Words>1830</Words>
  <Application>Microsoft Office PowerPoint</Application>
  <PresentationFormat>宽屏</PresentationFormat>
  <Paragraphs>441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4" baseType="lpstr">
      <vt:lpstr>等线</vt:lpstr>
      <vt:lpstr>等线 Light</vt:lpstr>
      <vt:lpstr>黑体</vt:lpstr>
      <vt:lpstr>华光行楷_CNKI</vt:lpstr>
      <vt:lpstr>宋体</vt:lpstr>
      <vt:lpstr>Arial</vt:lpstr>
      <vt:lpstr>Cambria Math</vt:lpstr>
      <vt:lpstr>Times New Roman</vt:lpstr>
      <vt:lpstr>Wingdings</vt:lpstr>
      <vt:lpstr>Office 主题​​</vt:lpstr>
      <vt:lpstr>KVaC : Key-Value Commitments for Blockchains and Beyond    (ASIACRYPT 2020)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KVaC: Key-Value Commitments for Blockchains and Beyond    (ASIACRYPT 2020)</dc:title>
  <dc:creator>华硕</dc:creator>
  <cp:lastModifiedBy>佳薇 李</cp:lastModifiedBy>
  <cp:revision>160</cp:revision>
  <dcterms:created xsi:type="dcterms:W3CDTF">2021-04-20T11:17:26Z</dcterms:created>
  <dcterms:modified xsi:type="dcterms:W3CDTF">2021-09-11T12:36:19Z</dcterms:modified>
</cp:coreProperties>
</file>