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0" r:id="rId4"/>
    <p:sldId id="411" r:id="rId5"/>
    <p:sldId id="412" r:id="rId6"/>
    <p:sldId id="414" r:id="rId7"/>
    <p:sldId id="415" r:id="rId8"/>
    <p:sldId id="416" r:id="rId9"/>
    <p:sldId id="417" r:id="rId10"/>
    <p:sldId id="418" r:id="rId11"/>
    <p:sldId id="419" r:id="rId12"/>
    <p:sldId id="420" r:id="rId13"/>
    <p:sldId id="437" r:id="rId14"/>
    <p:sldId id="421" r:id="rId15"/>
    <p:sldId id="422" r:id="rId16"/>
    <p:sldId id="429" r:id="rId17"/>
    <p:sldId id="448" r:id="rId18"/>
    <p:sldId id="423" r:id="rId19"/>
    <p:sldId id="424" r:id="rId20"/>
    <p:sldId id="449" r:id="rId21"/>
    <p:sldId id="458" r:id="rId22"/>
    <p:sldId id="425" r:id="rId23"/>
    <p:sldId id="426" r:id="rId24"/>
    <p:sldId id="428" r:id="rId25"/>
    <p:sldId id="450" r:id="rId26"/>
    <p:sldId id="427" r:id="rId27"/>
    <p:sldId id="43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5"/>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2.xml"/><Relationship Id="rId4" Type="http://schemas.openxmlformats.org/officeDocument/2006/relationships/image" Target="../media/image11.png"/><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105.xml"/><Relationship Id="rId11" Type="http://schemas.openxmlformats.org/officeDocument/2006/relationships/slideLayout" Target="../slideLayouts/slideLayout2.xml"/><Relationship Id="rId10" Type="http://schemas.openxmlformats.org/officeDocument/2006/relationships/tags" Target="../tags/tag106.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0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108.xml"/><Relationship Id="rId1" Type="http://schemas.openxmlformats.org/officeDocument/2006/relationships/tags" Target="../tags/tag107.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1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tags" Target="../tags/tag111.xml"/><Relationship Id="rId1" Type="http://schemas.openxmlformats.org/officeDocument/2006/relationships/tags" Target="../tags/tag110.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3.xml"/><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s>
</file>

<file path=ppt/slides/_rels/slide18.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tags" Target="../tags/tag118.xml"/><Relationship Id="rId11" Type="http://schemas.openxmlformats.org/officeDocument/2006/relationships/slideLayout" Target="../slideLayouts/slideLayout2.xml"/><Relationship Id="rId10" Type="http://schemas.openxmlformats.org/officeDocument/2006/relationships/tags" Target="../tags/tag119.xml"/><Relationship Id="rId1" Type="http://schemas.openxmlformats.org/officeDocument/2006/relationships/tags" Target="../tags/tag117.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2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2" Type="http://schemas.openxmlformats.org/officeDocument/2006/relationships/slideLayout" Target="../slideLayouts/slideLayout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1.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24.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tags" Target="../tags/tag123.xml"/><Relationship Id="rId1" Type="http://schemas.openxmlformats.org/officeDocument/2006/relationships/tags" Target="../tags/tag122.xml"/></Relationships>
</file>

<file path=ppt/slides/_rels/slide22.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tags" Target="../tags/tag126.xml"/><Relationship Id="rId11" Type="http://schemas.openxmlformats.org/officeDocument/2006/relationships/slideLayout" Target="../slideLayouts/slideLayout2.xml"/><Relationship Id="rId10" Type="http://schemas.openxmlformats.org/officeDocument/2006/relationships/tags" Target="../tags/tag127.xml"/><Relationship Id="rId1" Type="http://schemas.openxmlformats.org/officeDocument/2006/relationships/tags" Target="../tags/tag125.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0.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tags" Target="../tags/tag129.xml"/><Relationship Id="rId1" Type="http://schemas.openxmlformats.org/officeDocument/2006/relationships/tags" Target="../tags/tag128.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1.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3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png"/><Relationship Id="rId2" Type="http://schemas.openxmlformats.org/officeDocument/2006/relationships/tags" Target="../tags/tag133.xml"/><Relationship Id="rId1" Type="http://schemas.openxmlformats.org/officeDocument/2006/relationships/tags" Target="../tags/tag13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85.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88.xml"/><Relationship Id="rId1" Type="http://schemas.openxmlformats.org/officeDocument/2006/relationships/tags" Target="../tags/tag8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image" Target="../media/image9.png"/><Relationship Id="rId2" Type="http://schemas.openxmlformats.org/officeDocument/2006/relationships/tags" Target="../tags/tag91.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5.xml"/><Relationship Id="rId3" Type="http://schemas.openxmlformats.org/officeDocument/2006/relationships/image" Target="../media/image10.png"/><Relationship Id="rId2" Type="http://schemas.openxmlformats.org/officeDocument/2006/relationships/tags" Target="../tags/tag94.xml"/><Relationship Id="rId1"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938530" y="213995"/>
            <a:ext cx="10464165" cy="3241675"/>
          </a:xfrm>
        </p:spPr>
        <p:txBody>
          <a:bodyPr>
            <a:normAutofit/>
          </a:bodyPr>
          <a:p>
            <a:pPr algn="ctr"/>
            <a:r>
              <a:rPr lang="zh-CN" altLang="zh-CN" sz="4000">
                <a:solidFill>
                  <a:srgbClr val="FF0000"/>
                </a:solidFill>
              </a:rPr>
              <a:t>Increasing the Lifetime of a Key:</a:t>
            </a:r>
            <a:br>
              <a:rPr lang="zh-CN" altLang="zh-CN" sz="4000">
                <a:solidFill>
                  <a:srgbClr val="FF0000"/>
                </a:solidFill>
              </a:rPr>
            </a:br>
            <a:r>
              <a:rPr lang="zh-CN" altLang="zh-CN" sz="4000">
                <a:solidFill>
                  <a:srgbClr val="FF0000"/>
                </a:solidFill>
              </a:rPr>
              <a:t> A Comparative</a:t>
            </a:r>
            <a:br>
              <a:rPr lang="zh-CN" altLang="zh-CN" sz="4000">
                <a:solidFill>
                  <a:srgbClr val="FF0000"/>
                </a:solidFill>
              </a:rPr>
            </a:br>
            <a:r>
              <a:rPr lang="zh-CN" altLang="zh-CN" sz="4000">
                <a:solidFill>
                  <a:srgbClr val="FF0000"/>
                </a:solidFill>
              </a:rPr>
              <a:t>Analysis of the Security of</a:t>
            </a:r>
            <a:br>
              <a:rPr lang="zh-CN" altLang="zh-CN" sz="4000">
                <a:solidFill>
                  <a:srgbClr val="FF0000"/>
                </a:solidFill>
              </a:rPr>
            </a:br>
            <a:r>
              <a:rPr lang="zh-CN" altLang="zh-CN" sz="4000">
                <a:solidFill>
                  <a:srgbClr val="FF0000"/>
                </a:solidFill>
              </a:rPr>
              <a:t> Re-keying Techniques</a:t>
            </a:r>
            <a:endParaRPr lang="zh-CN" altLang="zh-CN" sz="4000">
              <a:solidFill>
                <a:srgbClr val="FF0000"/>
              </a:solidFill>
            </a:endParaRPr>
          </a:p>
        </p:txBody>
      </p:sp>
      <p:sp>
        <p:nvSpPr>
          <p:cNvPr id="3" name="副标题 2"/>
          <p:cNvSpPr>
            <a:spLocks noGrp="1"/>
          </p:cNvSpPr>
          <p:nvPr>
            <p:ph type="subTitle" idx="1"/>
            <p:custDataLst>
              <p:tags r:id="rId2"/>
            </p:custDataLst>
          </p:nvPr>
        </p:nvSpPr>
        <p:spPr>
          <a:xfrm>
            <a:off x="1198880" y="3992245"/>
            <a:ext cx="9799320" cy="1933575"/>
          </a:xfrm>
        </p:spPr>
        <p:txBody>
          <a:bodyPr>
            <a:normAutofit/>
          </a:bodyPr>
          <a:p>
            <a:r>
              <a:rPr lang="zh-CN" altLang="en-US" sz="2800" b="1"/>
              <a:t>ASIACRYPT 2000</a:t>
            </a:r>
            <a:endParaRPr lang="zh-CN" altLang="en-US" sz="2800" b="1"/>
          </a:p>
          <a:p>
            <a:endParaRPr lang="zh-CN" altLang="en-US" b="1"/>
          </a:p>
          <a:p>
            <a:r>
              <a:rPr lang="zh-CN" altLang="en-US" sz="2800" b="1">
                <a:latin typeface="仿宋" panose="02010609060101010101" charset="-122"/>
                <a:ea typeface="仿宋" panose="02010609060101010101" charset="-122"/>
              </a:rPr>
              <a:t>汇报人：李佳薇</a:t>
            </a:r>
            <a:endParaRPr lang="zh-CN" altLang="en-US" sz="2800" b="1">
              <a:latin typeface="仿宋" panose="02010609060101010101" charset="-122"/>
              <a:ea typeface="仿宋" panose="02010609060101010101"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伪随机性</a:t>
            </a:r>
            <a:endParaRPr lang="zh-CN" altLang="en-US"/>
          </a:p>
        </p:txBody>
      </p:sp>
      <p:sp>
        <p:nvSpPr>
          <p:cNvPr id="2" name="内容占位符 1"/>
          <p:cNvSpPr>
            <a:spLocks noGrp="1"/>
          </p:cNvSpPr>
          <p:nvPr>
            <p:ph idx="1"/>
            <p:custDataLst>
              <p:tags r:id="rId2"/>
            </p:custDataLst>
          </p:nvPr>
        </p:nvSpPr>
        <p:spPr/>
        <p:txBody>
          <a:bodyPr/>
          <a:lstStyle/>
          <a:p>
            <a:r>
              <a:rPr lang="en-US" altLang="zh-CN" sz="2400" dirty="0"/>
              <a:t>      </a:t>
            </a:r>
            <a:r>
              <a:rPr lang="zh-CN" altLang="en-US" sz="2400" dirty="0"/>
              <a:t>（有状态）生成器的标准期望属性是输出序列的伪随机性。通过要求生成器在随机种子上的输出在计算上与相同长度的随机字符串不可区分来对此进行了形式化。下面，我们将这个概念具体化，通过将一个优势函数与任何生成器关联起来，该函数测量对手检测到伪随机性偏差的概率，作为对手投入时间的函数。</a:t>
            </a:r>
            <a:endParaRPr lang="zh-CN" altLang="en-US" sz="2400"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定义1</a:t>
            </a:r>
            <a:endParaRPr lang="zh-CN" altLang="en-US"/>
          </a:p>
        </p:txBody>
      </p:sp>
      <p:sp>
        <p:nvSpPr>
          <p:cNvPr id="2" name="内容占位符 1"/>
          <p:cNvSpPr>
            <a:spLocks noGrp="1"/>
          </p:cNvSpPr>
          <p:nvPr>
            <p:ph idx="1"/>
            <p:custDataLst>
              <p:tags r:id="rId2"/>
            </p:custDataLst>
          </p:nvPr>
        </p:nvSpPr>
        <p:spPr/>
        <p:txBody>
          <a:bodyPr>
            <a:normAutofit/>
          </a:bodyPr>
          <a:lstStyle/>
          <a:p>
            <a:r>
              <a:rPr lang="zh-CN" altLang="en-US" sz="2400" dirty="0"/>
              <a:t>（</a:t>
            </a:r>
            <a:r>
              <a:rPr lang="zh-CN" altLang="en-US" sz="2400" dirty="0">
                <a:solidFill>
                  <a:srgbClr val="FF0000"/>
                </a:solidFill>
              </a:rPr>
              <a:t>状态生成器的伪随机性</a:t>
            </a:r>
            <a:r>
              <a:rPr lang="zh-CN" altLang="en-US" sz="2400" dirty="0"/>
              <a:t>）设G=（K，N）为块长度K的有状态生成器，</a:t>
            </a:r>
            <a:r>
              <a:rPr lang="en-US" altLang="zh-CN" sz="2400" dirty="0"/>
              <a:t>n</a:t>
            </a:r>
            <a:r>
              <a:rPr sz="2400" dirty="0"/>
              <a:t>是一个整数，</a:t>
            </a:r>
            <a:r>
              <a:rPr lang="en-US" altLang="zh-CN" sz="2400" dirty="0"/>
              <a:t>A</a:t>
            </a:r>
            <a:r>
              <a:rPr sz="2400" dirty="0"/>
              <a:t>是一个敌手。考虑下面的模型：</a:t>
            </a:r>
            <a:endParaRPr sz="2400"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4" name="图片 3"/>
          <p:cNvPicPr>
            <a:picLocks noChangeAspect="1"/>
          </p:cNvPicPr>
          <p:nvPr>
            <p:custDataLst>
              <p:tags r:id="rId3"/>
            </p:custDataLst>
          </p:nvPr>
        </p:nvPicPr>
        <p:blipFill>
          <a:blip r:embed="rId4"/>
          <a:stretch>
            <a:fillRect/>
          </a:stretch>
        </p:blipFill>
        <p:spPr>
          <a:xfrm>
            <a:off x="2026920" y="2788920"/>
            <a:ext cx="8131810" cy="3460750"/>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normAutofit fontScale="90000"/>
          </a:bodyPr>
          <a:p>
            <a:r>
              <a:rPr>
                <a:sym typeface="+mn-ea"/>
              </a:rPr>
              <a:t>定义1</a:t>
            </a:r>
            <a:br>
              <a:rPr lang="zh-CN" altLang="en-US"/>
            </a:br>
            <a:endParaRPr lang="zh-CN" altLang="en-US"/>
          </a:p>
        </p:txBody>
      </p:sp>
      <p:sp>
        <p:nvSpPr>
          <p:cNvPr id="3" name="内容占位符 2"/>
          <p:cNvSpPr>
            <a:spLocks noGrp="1"/>
          </p:cNvSpPr>
          <p:nvPr>
            <p:ph idx="1"/>
          </p:nvPr>
        </p:nvSpPr>
        <p:spPr/>
        <p:txBody>
          <a:bodyPr>
            <a:normAutofit lnSpcReduction="20000"/>
          </a:bodyPr>
          <a:p>
            <a:r>
              <a:rPr lang="en-US" altLang="zh-CN" sz="2400">
                <a:sym typeface="+mn-ea"/>
              </a:rPr>
              <a:t>      </a:t>
            </a:r>
            <a:r>
              <a:rPr sz="2400">
                <a:sym typeface="+mn-ea"/>
              </a:rPr>
              <a:t>现在分别定义了A的优势函数和生成器的优势函数，如下所示：</a:t>
            </a:r>
            <a:endParaRPr sz="2400">
              <a:sym typeface="+mn-ea"/>
            </a:endParaRPr>
          </a:p>
          <a:p>
            <a:endParaRPr>
              <a:sym typeface="+mn-ea"/>
            </a:endParaRPr>
          </a:p>
          <a:p>
            <a:endParaRPr>
              <a:sym typeface="+mn-ea"/>
            </a:endParaRPr>
          </a:p>
          <a:p>
            <a:endParaRPr>
              <a:sym typeface="+mn-ea"/>
            </a:endParaRPr>
          </a:p>
          <a:p>
            <a:r>
              <a:rPr sz="2400">
                <a:sym typeface="+mn-ea"/>
              </a:rPr>
              <a:t>     </a:t>
            </a:r>
            <a:endParaRPr sz="2400">
              <a:sym typeface="+mn-ea"/>
            </a:endParaRPr>
          </a:p>
          <a:p>
            <a:r>
              <a:rPr sz="2400">
                <a:sym typeface="+mn-ea"/>
              </a:rPr>
              <a:t>      其中最大值是所有具有“时间复杂度”t的</a:t>
            </a:r>
            <a:r>
              <a:rPr lang="en-US" altLang="zh-CN" sz="2400">
                <a:sym typeface="+mn-ea"/>
              </a:rPr>
              <a:t>A</a:t>
            </a:r>
            <a:r>
              <a:rPr sz="2400">
                <a:sym typeface="+mn-ea"/>
              </a:rPr>
              <a:t>。</a:t>
            </a:r>
            <a:r>
              <a:rPr sz="2400">
                <a:sym typeface="+mn-ea"/>
              </a:rPr>
              <a:t> 这里的“时间复杂度”是两个实验的最大执行时间加上A的代码大小，所有这些都在某个固定的RAM计算模型中。（注意，执行时间指的是整个实验的执行时间，而不仅仅是敌手的执行时间）优势函数是指伪随机发生器G的安全性被敌手破坏的最大可能性。 </a:t>
            </a:r>
            <a:endParaRPr lang="zh-CN" altLang="en-US" sz="2400"/>
          </a:p>
        </p:txBody>
      </p:sp>
      <p:pic>
        <p:nvPicPr>
          <p:cNvPr id="5" name="图片 4"/>
          <p:cNvPicPr>
            <a:picLocks noChangeAspect="1"/>
          </p:cNvPicPr>
          <p:nvPr/>
        </p:nvPicPr>
        <p:blipFill>
          <a:blip r:embed="rId1"/>
          <a:stretch>
            <a:fillRect/>
          </a:stretch>
        </p:blipFill>
        <p:spPr>
          <a:xfrm>
            <a:off x="2502535" y="2113280"/>
            <a:ext cx="7512050" cy="154559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r>
              <a:rPr>
                <a:sym typeface="+mn-ea"/>
              </a:rPr>
              <a:t>PRF的安全衡量</a:t>
            </a:r>
            <a:br>
              <a:rPr lang="zh-CN" altLang="en-US"/>
            </a:br>
            <a:endParaRPr lang="zh-CN" altLang="en-US"/>
          </a:p>
        </p:txBody>
      </p:sp>
      <p:sp>
        <p:nvSpPr>
          <p:cNvPr id="2" name="内容占位符 1"/>
          <p:cNvSpPr>
            <a:spLocks noGrp="1"/>
          </p:cNvSpPr>
          <p:nvPr>
            <p:ph idx="1"/>
            <p:custDataLst>
              <p:tags r:id="rId2"/>
            </p:custDataLst>
          </p:nvPr>
        </p:nvSpPr>
        <p:spPr/>
        <p:txBody>
          <a:bodyPr>
            <a:normAutofit lnSpcReduction="20000"/>
          </a:bodyPr>
          <a:lstStyle/>
          <a:p>
            <a:r>
              <a:rPr lang="en-US" altLang="zh-CN">
                <a:sym typeface="+mn-ea"/>
              </a:rPr>
              <a:t>       </a:t>
            </a:r>
            <a:r>
              <a:rPr sz="2400">
                <a:sym typeface="+mn-ea"/>
              </a:rPr>
              <a:t>由于上述构造的安全性依赖于底层PRF的安全性                                       设     表示在均匀分布下映射                        的所有函数族。如果D是一个具有</a:t>
            </a:r>
            <a:r>
              <a:rPr lang="en-US" altLang="zh-CN" sz="2400">
                <a:sym typeface="+mn-ea"/>
              </a:rPr>
              <a:t>oracle</a:t>
            </a:r>
            <a:r>
              <a:rPr sz="2400">
                <a:sym typeface="+mn-ea"/>
              </a:rPr>
              <a:t>的区分符，那么其优势函数为：    </a:t>
            </a:r>
            <a:endParaRPr sz="2400">
              <a:sym typeface="+mn-ea"/>
            </a:endParaRPr>
          </a:p>
          <a:p>
            <a:r>
              <a:rPr sz="2400">
                <a:sym typeface="+mn-ea"/>
              </a:rPr>
              <a:t>                                                             </a:t>
            </a:r>
            <a:endParaRPr sz="2400">
              <a:sym typeface="+mn-ea"/>
            </a:endParaRPr>
          </a:p>
          <a:p>
            <a:r>
              <a:rPr sz="2400">
                <a:sym typeface="+mn-ea"/>
              </a:rPr>
              <a:t>      F的优势函数是                                                    </a:t>
            </a:r>
            <a:endParaRPr sz="2400">
              <a:sym typeface="+mn-ea"/>
            </a:endParaRPr>
          </a:p>
          <a:p>
            <a:endParaRPr sz="2400">
              <a:sym typeface="+mn-ea"/>
            </a:endParaRPr>
          </a:p>
          <a:p>
            <a:r>
              <a:rPr sz="2400">
                <a:sym typeface="+mn-ea"/>
              </a:rPr>
              <a:t>    其中最大值是超出具有“时间复杂性”t的所有</a:t>
            </a:r>
            <a:r>
              <a:rPr lang="en-US" altLang="zh-CN" sz="2400">
                <a:sym typeface="+mn-ea"/>
              </a:rPr>
              <a:t>A</a:t>
            </a:r>
            <a:r>
              <a:rPr sz="2400">
                <a:sym typeface="+mn-ea"/>
              </a:rPr>
              <a:t>且最多进行q个</a:t>
            </a:r>
            <a:r>
              <a:rPr lang="en-US" altLang="zh-CN" sz="2400">
                <a:sym typeface="+mn-ea"/>
              </a:rPr>
              <a:t>oracle</a:t>
            </a:r>
            <a:r>
              <a:rPr sz="2400">
                <a:sym typeface="+mn-ea"/>
              </a:rPr>
              <a:t>查询。时间复杂度是实验                                    的执行时间加上D的大小，特别包括计算         和回答关于D的</a:t>
            </a:r>
            <a:r>
              <a:rPr lang="en-US" altLang="zh-CN" sz="2400">
                <a:sym typeface="+mn-ea"/>
              </a:rPr>
              <a:t>oracle</a:t>
            </a:r>
            <a:r>
              <a:rPr sz="2400">
                <a:sym typeface="+mn-ea"/>
              </a:rPr>
              <a:t>查询时间。</a:t>
            </a:r>
            <a:endParaRPr lang="zh-CN" altLang="en-US" sz="2400" dirty="0"/>
          </a:p>
        </p:txBody>
      </p:sp>
      <p:pic>
        <p:nvPicPr>
          <p:cNvPr id="4" name="图片 3"/>
          <p:cNvPicPr>
            <a:picLocks noChangeAspect="1"/>
          </p:cNvPicPr>
          <p:nvPr/>
        </p:nvPicPr>
        <p:blipFill>
          <a:blip r:embed="rId3"/>
          <a:stretch>
            <a:fillRect/>
          </a:stretch>
        </p:blipFill>
        <p:spPr>
          <a:xfrm>
            <a:off x="2499995" y="2783840"/>
            <a:ext cx="8039100" cy="654050"/>
          </a:xfrm>
          <a:prstGeom prst="rect">
            <a:avLst/>
          </a:prstGeom>
        </p:spPr>
      </p:pic>
      <p:pic>
        <p:nvPicPr>
          <p:cNvPr id="5" name="图片 4"/>
          <p:cNvPicPr>
            <a:picLocks noChangeAspect="1"/>
          </p:cNvPicPr>
          <p:nvPr/>
        </p:nvPicPr>
        <p:blipFill>
          <a:blip r:embed="rId4"/>
          <a:stretch>
            <a:fillRect/>
          </a:stretch>
        </p:blipFill>
        <p:spPr>
          <a:xfrm>
            <a:off x="8427085" y="1580515"/>
            <a:ext cx="3240405" cy="467360"/>
          </a:xfrm>
          <a:prstGeom prst="rect">
            <a:avLst/>
          </a:prstGeom>
        </p:spPr>
      </p:pic>
      <p:pic>
        <p:nvPicPr>
          <p:cNvPr id="6" name="图片 5"/>
          <p:cNvPicPr>
            <a:picLocks noChangeAspect="1"/>
          </p:cNvPicPr>
          <p:nvPr/>
        </p:nvPicPr>
        <p:blipFill>
          <a:blip r:embed="rId5"/>
          <a:stretch>
            <a:fillRect/>
          </a:stretch>
        </p:blipFill>
        <p:spPr>
          <a:xfrm>
            <a:off x="3465830" y="3820795"/>
            <a:ext cx="5506085" cy="470535"/>
          </a:xfrm>
          <a:prstGeom prst="rect">
            <a:avLst/>
          </a:prstGeom>
        </p:spPr>
      </p:pic>
      <p:pic>
        <p:nvPicPr>
          <p:cNvPr id="7" name="图片 6"/>
          <p:cNvPicPr>
            <a:picLocks noChangeAspect="1"/>
          </p:cNvPicPr>
          <p:nvPr/>
        </p:nvPicPr>
        <p:blipFill>
          <a:blip r:embed="rId6"/>
          <a:stretch>
            <a:fillRect/>
          </a:stretch>
        </p:blipFill>
        <p:spPr>
          <a:xfrm>
            <a:off x="4650105" y="4913630"/>
            <a:ext cx="3242310" cy="372110"/>
          </a:xfrm>
          <a:prstGeom prst="rect">
            <a:avLst/>
          </a:prstGeom>
        </p:spPr>
      </p:pic>
      <p:pic>
        <p:nvPicPr>
          <p:cNvPr id="8" name="图片 7"/>
          <p:cNvPicPr>
            <a:picLocks noChangeAspect="1"/>
          </p:cNvPicPr>
          <p:nvPr/>
        </p:nvPicPr>
        <p:blipFill>
          <a:blip r:embed="rId7"/>
          <a:srcRect t="8496"/>
          <a:stretch>
            <a:fillRect/>
          </a:stretch>
        </p:blipFill>
        <p:spPr>
          <a:xfrm>
            <a:off x="1316355" y="1968500"/>
            <a:ext cx="372110" cy="328295"/>
          </a:xfrm>
          <a:prstGeom prst="rect">
            <a:avLst/>
          </a:prstGeom>
        </p:spPr>
      </p:pic>
      <p:pic>
        <p:nvPicPr>
          <p:cNvPr id="9" name="图片 8"/>
          <p:cNvPicPr>
            <a:picLocks noChangeAspect="1"/>
          </p:cNvPicPr>
          <p:nvPr/>
        </p:nvPicPr>
        <p:blipFill>
          <a:blip r:embed="rId8"/>
          <a:stretch>
            <a:fillRect/>
          </a:stretch>
        </p:blipFill>
        <p:spPr>
          <a:xfrm>
            <a:off x="5112385" y="1957705"/>
            <a:ext cx="2212340" cy="339090"/>
          </a:xfrm>
          <a:prstGeom prst="rect">
            <a:avLst/>
          </a:prstGeom>
        </p:spPr>
      </p:pic>
      <p:pic>
        <p:nvPicPr>
          <p:cNvPr id="10" name="图片 9"/>
          <p:cNvPicPr>
            <a:picLocks noChangeAspect="1"/>
          </p:cNvPicPr>
          <p:nvPr/>
        </p:nvPicPr>
        <p:blipFill>
          <a:blip r:embed="rId9"/>
          <a:stretch>
            <a:fillRect/>
          </a:stretch>
        </p:blipFill>
        <p:spPr>
          <a:xfrm>
            <a:off x="3605530" y="5285740"/>
            <a:ext cx="742950" cy="364490"/>
          </a:xfrm>
          <a:prstGeom prst="rect">
            <a:avLst/>
          </a:prstGeom>
        </p:spPr>
      </p:pic>
    </p:spTree>
    <p:custDataLst>
      <p:tags r:id="rId10"/>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330" y="608330"/>
            <a:ext cx="10968990" cy="464820"/>
          </a:xfrm>
        </p:spPr>
        <p:txBody>
          <a:bodyPr>
            <a:normAutofit fontScale="90000"/>
          </a:bodyPr>
          <a:lstStyle/>
          <a:p>
            <a:r>
              <a:rPr>
                <a:sym typeface="+mn-ea"/>
              </a:rPr>
              <a:t>并行和串行生成器的伪随机性</a:t>
            </a:r>
            <a:br>
              <a:rPr lang="zh-CN" altLang="en-US" dirty="0"/>
            </a:br>
            <a:endParaRPr lang="zh-CN" altLang="en-US"/>
          </a:p>
        </p:txBody>
      </p:sp>
      <p:sp>
        <p:nvSpPr>
          <p:cNvPr id="2" name="内容占位符 1"/>
          <p:cNvSpPr>
            <a:spLocks noGrp="1"/>
          </p:cNvSpPr>
          <p:nvPr>
            <p:ph idx="1"/>
            <p:custDataLst>
              <p:tags r:id="rId2"/>
            </p:custDataLst>
          </p:nvPr>
        </p:nvSpPr>
        <p:spPr>
          <a:xfrm>
            <a:off x="608330" y="932180"/>
            <a:ext cx="10968990" cy="5467985"/>
          </a:xfrm>
        </p:spPr>
        <p:txBody>
          <a:bodyPr>
            <a:noAutofit/>
          </a:bodyPr>
          <a:lstStyle/>
          <a:p>
            <a:r>
              <a:rPr lang="en-US" altLang="zh-CN" sz="2400" b="1" dirty="0"/>
              <a:t>    </a:t>
            </a:r>
            <a:r>
              <a:rPr lang="zh-CN" altLang="en-US" sz="2400" b="1" dirty="0"/>
              <a:t>定理1：</a:t>
            </a:r>
            <a:r>
              <a:rPr lang="zh-CN" altLang="en-US" sz="2400" dirty="0"/>
              <a:t>设                                     为PRF，设PG[F]为构造1中定义的基于F的并行生成器。则                                                   </a:t>
            </a:r>
            <a:endParaRPr lang="zh-CN" altLang="en-US" sz="2400" dirty="0"/>
          </a:p>
          <a:p>
            <a:endParaRPr lang="zh-CN" altLang="en-US" sz="2400" dirty="0"/>
          </a:p>
          <a:p>
            <a:r>
              <a:rPr lang="zh-CN" altLang="en-US" sz="2400" b="1" dirty="0"/>
              <a:t>    定理2：</a:t>
            </a:r>
            <a:r>
              <a:rPr lang="zh-CN" altLang="en-US" sz="2400" dirty="0"/>
              <a:t>设                                   为PRF，SG[F]为构造2中定义的基于F的并行生成器。则                     </a:t>
            </a:r>
            <a:endParaRPr lang="zh-CN" altLang="en-US" sz="2400" dirty="0"/>
          </a:p>
          <a:p>
            <a:endParaRPr lang="zh-CN" altLang="en-US" sz="2400" dirty="0"/>
          </a:p>
          <a:p>
            <a:r>
              <a:rPr lang="en-US" altLang="zh-CN" sz="2400">
                <a:sym typeface="+mn-ea"/>
              </a:rPr>
              <a:t>    </a:t>
            </a:r>
            <a:r>
              <a:rPr sz="2400">
                <a:sym typeface="+mn-ea"/>
              </a:rPr>
              <a:t>如果PRF是安全的，则并行和串行发生器都是安全的伪随机生成器</a:t>
            </a:r>
            <a:r>
              <a:rPr sz="2400">
                <a:sym typeface="+mn-ea"/>
              </a:rPr>
              <a:t>。但是，</a:t>
            </a:r>
            <a:r>
              <a:rPr sz="2400">
                <a:solidFill>
                  <a:srgbClr val="FF0000"/>
                </a:solidFill>
                <a:sym typeface="+mn-ea"/>
              </a:rPr>
              <a:t>n个输出块</a:t>
            </a:r>
            <a:r>
              <a:rPr sz="2400">
                <a:sym typeface="+mn-ea"/>
              </a:rPr>
              <a:t>的伪随机性对</a:t>
            </a:r>
            <a:r>
              <a:rPr sz="2400">
                <a:solidFill>
                  <a:srgbClr val="FF0000"/>
                </a:solidFill>
                <a:sym typeface="+mn-ea"/>
              </a:rPr>
              <a:t>PRF的安全性</a:t>
            </a:r>
            <a:r>
              <a:rPr sz="2400">
                <a:sym typeface="+mn-ea"/>
              </a:rPr>
              <a:t>有</a:t>
            </a:r>
            <a:r>
              <a:rPr sz="2400">
                <a:solidFill>
                  <a:srgbClr val="FF0000"/>
                </a:solidFill>
                <a:sym typeface="+mn-ea"/>
              </a:rPr>
              <a:t>不同的依赖性。</a:t>
            </a:r>
            <a:r>
              <a:rPr sz="2400">
                <a:sym typeface="+mn-ea"/>
              </a:rPr>
              <a:t>对于</a:t>
            </a:r>
            <a:r>
              <a:rPr sz="2400">
                <a:solidFill>
                  <a:srgbClr val="FF0000"/>
                </a:solidFill>
                <a:sym typeface="+mn-ea"/>
              </a:rPr>
              <a:t>并行生成器</a:t>
            </a:r>
            <a:r>
              <a:rPr sz="2400">
                <a:sym typeface="+mn-ea"/>
              </a:rPr>
              <a:t>，它依赖于PRF在</a:t>
            </a:r>
            <a:r>
              <a:rPr sz="2400">
                <a:solidFill>
                  <a:srgbClr val="FF0000"/>
                </a:solidFill>
                <a:sym typeface="+mn-ea"/>
              </a:rPr>
              <a:t>n个查询</a:t>
            </a:r>
            <a:r>
              <a:rPr sz="2400">
                <a:sym typeface="+mn-ea"/>
              </a:rPr>
              <a:t>下的安全性。对于</a:t>
            </a:r>
            <a:r>
              <a:rPr sz="2400">
                <a:solidFill>
                  <a:srgbClr val="FF0000"/>
                </a:solidFill>
                <a:sym typeface="+mn-ea"/>
              </a:rPr>
              <a:t>串行生成器</a:t>
            </a:r>
            <a:r>
              <a:rPr sz="2400">
                <a:sym typeface="+mn-ea"/>
              </a:rPr>
              <a:t>，它依赖于PRF针对</a:t>
            </a:r>
            <a:r>
              <a:rPr sz="2400">
                <a:solidFill>
                  <a:srgbClr val="FF0000"/>
                </a:solidFill>
                <a:sym typeface="+mn-ea"/>
              </a:rPr>
              <a:t>固定数量查询</a:t>
            </a:r>
            <a:r>
              <a:rPr sz="2400">
                <a:sym typeface="+mn-ea"/>
              </a:rPr>
              <a:t>的安全性。</a:t>
            </a:r>
            <a:endParaRPr lang="zh-CN" altLang="en-US" sz="2400" dirty="0"/>
          </a:p>
        </p:txBody>
      </p:sp>
      <p:pic>
        <p:nvPicPr>
          <p:cNvPr id="4" name="图片 3"/>
          <p:cNvPicPr>
            <a:picLocks noChangeAspect="1"/>
          </p:cNvPicPr>
          <p:nvPr/>
        </p:nvPicPr>
        <p:blipFill>
          <a:blip r:embed="rId3"/>
          <a:stretch>
            <a:fillRect/>
          </a:stretch>
        </p:blipFill>
        <p:spPr>
          <a:xfrm>
            <a:off x="2952750" y="1073150"/>
            <a:ext cx="3613785" cy="434975"/>
          </a:xfrm>
          <a:prstGeom prst="rect">
            <a:avLst/>
          </a:prstGeom>
        </p:spPr>
      </p:pic>
      <p:pic>
        <p:nvPicPr>
          <p:cNvPr id="5" name="图片 4"/>
          <p:cNvPicPr>
            <a:picLocks noChangeAspect="1"/>
          </p:cNvPicPr>
          <p:nvPr/>
        </p:nvPicPr>
        <p:blipFill>
          <a:blip r:embed="rId4"/>
          <a:stretch>
            <a:fillRect/>
          </a:stretch>
        </p:blipFill>
        <p:spPr>
          <a:xfrm>
            <a:off x="4187190" y="1991360"/>
            <a:ext cx="4073525" cy="548005"/>
          </a:xfrm>
          <a:prstGeom prst="rect">
            <a:avLst/>
          </a:prstGeom>
        </p:spPr>
      </p:pic>
      <p:pic>
        <p:nvPicPr>
          <p:cNvPr id="6" name="图片 5"/>
          <p:cNvPicPr>
            <a:picLocks noChangeAspect="1"/>
          </p:cNvPicPr>
          <p:nvPr/>
        </p:nvPicPr>
        <p:blipFill>
          <a:blip r:embed="rId5"/>
          <a:stretch>
            <a:fillRect/>
          </a:stretch>
        </p:blipFill>
        <p:spPr>
          <a:xfrm>
            <a:off x="2842260" y="2722880"/>
            <a:ext cx="3548380" cy="448310"/>
          </a:xfrm>
          <a:prstGeom prst="rect">
            <a:avLst/>
          </a:prstGeom>
        </p:spPr>
      </p:pic>
      <p:pic>
        <p:nvPicPr>
          <p:cNvPr id="7" name="图片 6"/>
          <p:cNvPicPr>
            <a:picLocks noChangeAspect="1"/>
          </p:cNvPicPr>
          <p:nvPr/>
        </p:nvPicPr>
        <p:blipFill>
          <a:blip r:embed="rId6"/>
          <a:stretch>
            <a:fillRect/>
          </a:stretch>
        </p:blipFill>
        <p:spPr>
          <a:xfrm>
            <a:off x="3782060" y="3606800"/>
            <a:ext cx="4884420" cy="727710"/>
          </a:xfrm>
          <a:prstGeom prst="rect">
            <a:avLst/>
          </a:prstGeom>
        </p:spPr>
      </p:pic>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11575" y="442665"/>
            <a:ext cx="10969200" cy="705600"/>
          </a:xfrm>
        </p:spPr>
        <p:txBody>
          <a:bodyPr/>
          <a:lstStyle/>
          <a:p>
            <a:r>
              <a:rPr lang="zh-CN" altLang="en-US"/>
              <a:t>定理一</a:t>
            </a:r>
            <a:r>
              <a:rPr lang="en-US" altLang="zh-CN"/>
              <a:t>/</a:t>
            </a:r>
            <a:r>
              <a:t>二的验证</a:t>
            </a:r>
          </a:p>
        </p:txBody>
      </p:sp>
      <p:sp>
        <p:nvSpPr>
          <p:cNvPr id="2" name="内容占位符 1"/>
          <p:cNvSpPr>
            <a:spLocks noGrp="1"/>
          </p:cNvSpPr>
          <p:nvPr>
            <p:ph idx="1"/>
            <p:custDataLst>
              <p:tags r:id="rId2"/>
            </p:custDataLst>
          </p:nvPr>
        </p:nvSpPr>
        <p:spPr>
          <a:xfrm>
            <a:off x="608330" y="1475740"/>
            <a:ext cx="10968990" cy="4773930"/>
          </a:xfrm>
        </p:spPr>
        <p:txBody>
          <a:bodyPr>
            <a:normAutofit lnSpcReduction="10000"/>
          </a:bodyPr>
          <a:lstStyle/>
          <a:p>
            <a:r>
              <a:rPr lang="en-US" altLang="zh-CN" dirty="0"/>
              <a:t>     </a:t>
            </a:r>
            <a:r>
              <a:rPr lang="en-US" altLang="zh-CN" sz="2000" dirty="0"/>
              <a:t> </a:t>
            </a:r>
            <a:r>
              <a:rPr lang="zh-CN" altLang="en-US" sz="2000" dirty="0"/>
              <a:t>例如，假设F是一个分组密码。由于F是一个密码，每个映射F（K，·）是一个置换，生日攻击可以用来区分F与随机函数族，q查询的成功率为         ，这意味着</a:t>
            </a:r>
            <a:endParaRPr lang="zh-CN" altLang="en-US" sz="2000" dirty="0"/>
          </a:p>
          <a:p>
            <a:endParaRPr lang="zh-CN" altLang="en-US" sz="2000" dirty="0"/>
          </a:p>
          <a:p>
            <a:r>
              <a:rPr lang="zh-CN" altLang="en-US" sz="2000" dirty="0"/>
              <a:t>     </a:t>
            </a:r>
            <a:endParaRPr lang="zh-CN" altLang="en-US" sz="2000" dirty="0"/>
          </a:p>
          <a:p>
            <a:r>
              <a:rPr lang="zh-CN" altLang="en-US" sz="2000" dirty="0"/>
              <a:t>      对于t足够小，可以防止密码分析攻击。</a:t>
            </a:r>
            <a:endParaRPr lang="zh-CN" altLang="en-US" sz="2000" dirty="0"/>
          </a:p>
          <a:p>
            <a:r>
              <a:rPr lang="zh-CN" altLang="en-US" sz="2000" dirty="0"/>
              <a:t>      现在，这两个发生器的优势函数增长如下：</a:t>
            </a:r>
            <a:endParaRPr lang="zh-CN" altLang="en-US" sz="2000" dirty="0"/>
          </a:p>
          <a:p>
            <a:endParaRPr lang="zh-CN" altLang="en-US" sz="2000" dirty="0"/>
          </a:p>
          <a:p>
            <a:r>
              <a:rPr lang="zh-CN" altLang="en-US" sz="2000" dirty="0"/>
              <a:t>      </a:t>
            </a:r>
            <a:endParaRPr lang="zh-CN" altLang="en-US" sz="2000" dirty="0"/>
          </a:p>
          <a:p>
            <a:r>
              <a:rPr lang="zh-CN" altLang="en-US" sz="2000" dirty="0"/>
              <a:t>      由于t≥n，这两个函数大体上是可比的，但实际上第一个函数的增长速度稍慢，因为我们预计t</a:t>
            </a:r>
            <a:r>
              <a:rPr lang="zh-CN" altLang="en-US" sz="2000" dirty="0">
                <a:latin typeface="微软雅黑" panose="020B0503020204020204" pitchFamily="34" charset="-122"/>
              </a:rPr>
              <a:t>≫</a:t>
            </a:r>
            <a:r>
              <a:rPr lang="zh-CN" altLang="en-US" sz="2000" dirty="0"/>
              <a:t>n、 所以，在这种情况下，并行生成器更好。</a:t>
            </a:r>
            <a:endParaRPr lang="zh-CN" altLang="en-US" sz="2000" dirty="0"/>
          </a:p>
        </p:txBody>
      </p:sp>
      <p:pic>
        <p:nvPicPr>
          <p:cNvPr id="4" name="图片 3"/>
          <p:cNvPicPr>
            <a:picLocks noChangeAspect="1"/>
          </p:cNvPicPr>
          <p:nvPr/>
        </p:nvPicPr>
        <p:blipFill>
          <a:blip r:embed="rId3"/>
          <a:stretch>
            <a:fillRect/>
          </a:stretch>
        </p:blipFill>
        <p:spPr>
          <a:xfrm>
            <a:off x="7860030" y="1899920"/>
            <a:ext cx="576580" cy="415925"/>
          </a:xfrm>
          <a:prstGeom prst="rect">
            <a:avLst/>
          </a:prstGeom>
        </p:spPr>
      </p:pic>
      <p:pic>
        <p:nvPicPr>
          <p:cNvPr id="5" name="图片 4"/>
          <p:cNvPicPr>
            <a:picLocks noChangeAspect="1"/>
          </p:cNvPicPr>
          <p:nvPr/>
        </p:nvPicPr>
        <p:blipFill>
          <a:blip r:embed="rId4"/>
          <a:stretch>
            <a:fillRect/>
          </a:stretch>
        </p:blipFill>
        <p:spPr>
          <a:xfrm>
            <a:off x="4208145" y="2315845"/>
            <a:ext cx="3983990" cy="784225"/>
          </a:xfrm>
          <a:prstGeom prst="rect">
            <a:avLst/>
          </a:prstGeom>
        </p:spPr>
      </p:pic>
      <p:pic>
        <p:nvPicPr>
          <p:cNvPr id="6" name="图片 5"/>
          <p:cNvPicPr>
            <a:picLocks noChangeAspect="1"/>
          </p:cNvPicPr>
          <p:nvPr/>
        </p:nvPicPr>
        <p:blipFill>
          <a:blip r:embed="rId5"/>
          <a:stretch>
            <a:fillRect/>
          </a:stretch>
        </p:blipFill>
        <p:spPr>
          <a:xfrm>
            <a:off x="2967355" y="4356735"/>
            <a:ext cx="6708140" cy="875030"/>
          </a:xfrm>
          <a:prstGeom prst="rect">
            <a:avLst/>
          </a:prstGeom>
        </p:spPr>
      </p:pic>
    </p:spTree>
    <p:custDataLst>
      <p:tags r:id="rId6"/>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a:xfrm>
            <a:off x="608400" y="502355"/>
            <a:ext cx="10969200" cy="705600"/>
          </a:xfrm>
        </p:spPr>
        <p:txBody>
          <a:bodyPr>
            <a:normAutofit fontScale="90000"/>
          </a:bodyPr>
          <a:p>
            <a:r>
              <a:rPr>
                <a:sym typeface="+mn-ea"/>
              </a:rPr>
              <a:t>定理一</a:t>
            </a:r>
            <a:r>
              <a:rPr lang="en-US" altLang="zh-CN">
                <a:sym typeface="+mn-ea"/>
              </a:rPr>
              <a:t>/</a:t>
            </a:r>
            <a:r>
              <a:rPr>
                <a:sym typeface="+mn-ea"/>
              </a:rPr>
              <a:t>二的验证</a:t>
            </a:r>
            <a:br>
              <a:rPr>
                <a:sym typeface="+mn-ea"/>
              </a:rPr>
            </a:br>
            <a:endParaRPr lang="zh-CN" altLang="en-US"/>
          </a:p>
        </p:txBody>
      </p:sp>
      <p:sp>
        <p:nvSpPr>
          <p:cNvPr id="3" name="内容占位符 2"/>
          <p:cNvSpPr>
            <a:spLocks noGrp="1"/>
          </p:cNvSpPr>
          <p:nvPr>
            <p:ph idx="1"/>
          </p:nvPr>
        </p:nvSpPr>
        <p:spPr>
          <a:xfrm>
            <a:off x="608330" y="1207770"/>
            <a:ext cx="10968990" cy="5041900"/>
          </a:xfrm>
        </p:spPr>
        <p:txBody>
          <a:bodyPr/>
          <a:p>
            <a:r>
              <a:rPr lang="en-US" altLang="zh-CN" sz="2000">
                <a:sym typeface="+mn-ea"/>
              </a:rPr>
              <a:t>      </a:t>
            </a:r>
            <a:r>
              <a:rPr sz="2000">
                <a:sym typeface="+mn-ea"/>
              </a:rPr>
              <a:t>假设F不是一个分组密码，而是一个更接近随机函数的东西，它的安全性超过生日界限。理想情况下，我们希望用                                 ，以防止密码分析攻击。这可以通过使用哈希函数来实现，或者通过使用根据[6,16]从分组密码构造的</a:t>
            </a:r>
            <a:r>
              <a:rPr lang="en-US" altLang="zh-CN" sz="2000">
                <a:sym typeface="+mn-ea"/>
              </a:rPr>
              <a:t>PRF</a:t>
            </a:r>
            <a:r>
              <a:rPr sz="2000">
                <a:sym typeface="+mn-ea"/>
              </a:rPr>
              <a:t>来实现。</a:t>
            </a:r>
            <a:endParaRPr sz="2000">
              <a:sym typeface="+mn-ea"/>
            </a:endParaRPr>
          </a:p>
          <a:p>
            <a:r>
              <a:rPr sz="2000">
                <a:sym typeface="+mn-ea"/>
              </a:rPr>
              <a:t>     在这种情况下，我们可以得到</a:t>
            </a:r>
            <a:endParaRPr sz="2000">
              <a:sym typeface="+mn-ea"/>
            </a:endParaRPr>
          </a:p>
          <a:p>
            <a:endParaRPr sz="2000">
              <a:sym typeface="+mn-ea"/>
            </a:endParaRPr>
          </a:p>
          <a:p>
            <a:r>
              <a:rPr sz="2000">
                <a:sym typeface="+mn-ea"/>
              </a:rPr>
              <a:t>     考虑到t≈n（不能少但可以多，所以这是一个乐观的选择），我们看到第一个函数是线性增长的，第二个函数是二次增长的，这意味着并行生成器又提供了更好的安全性，</a:t>
            </a:r>
            <a:endParaRPr sz="2000">
              <a:sym typeface="+mn-ea"/>
            </a:endParaRPr>
          </a:p>
          <a:p>
            <a:r>
              <a:rPr sz="2000">
                <a:sym typeface="+mn-ea"/>
              </a:rPr>
              <a:t>     这些例子说明了这些定理的</a:t>
            </a:r>
            <a:r>
              <a:rPr sz="2000">
                <a:solidFill>
                  <a:srgbClr val="FF0000"/>
                </a:solidFill>
                <a:sym typeface="+mn-ea"/>
              </a:rPr>
              <a:t>定量结果</a:t>
            </a:r>
            <a:r>
              <a:rPr sz="2000">
                <a:sym typeface="+mn-ea"/>
              </a:rPr>
              <a:t>如何与有关起始基元</a:t>
            </a:r>
            <a:r>
              <a:rPr sz="2000">
                <a:solidFill>
                  <a:srgbClr val="FF0000"/>
                </a:solidFill>
                <a:sym typeface="+mn-ea"/>
              </a:rPr>
              <a:t>F</a:t>
            </a:r>
            <a:r>
              <a:rPr sz="2000">
                <a:sym typeface="+mn-ea"/>
              </a:rPr>
              <a:t>的密码分析知识或假设</a:t>
            </a:r>
            <a:r>
              <a:rPr sz="2000">
                <a:solidFill>
                  <a:srgbClr val="FF0000"/>
                </a:solidFill>
                <a:sym typeface="+mn-ea"/>
              </a:rPr>
              <a:t>相结合</a:t>
            </a:r>
            <a:r>
              <a:rPr sz="2000">
                <a:sym typeface="+mn-ea"/>
              </a:rPr>
              <a:t>，从而产生</a:t>
            </a:r>
            <a:r>
              <a:rPr sz="2000">
                <a:solidFill>
                  <a:srgbClr val="FF0000"/>
                </a:solidFill>
                <a:sym typeface="+mn-ea"/>
              </a:rPr>
              <a:t>用户</a:t>
            </a:r>
            <a:r>
              <a:rPr sz="2000">
                <a:sym typeface="+mn-ea"/>
              </a:rPr>
              <a:t>可以在</a:t>
            </a:r>
            <a:r>
              <a:rPr sz="2000">
                <a:solidFill>
                  <a:srgbClr val="FF0000"/>
                </a:solidFill>
                <a:sym typeface="+mn-ea"/>
              </a:rPr>
              <a:t>生成器之间进行选择</a:t>
            </a:r>
            <a:r>
              <a:rPr sz="2000">
                <a:sym typeface="+mn-ea"/>
              </a:rPr>
              <a:t>的信息。   </a:t>
            </a:r>
            <a:endParaRPr lang="zh-CN" altLang="en-US" sz="2000" dirty="0"/>
          </a:p>
          <a:p>
            <a:endParaRPr lang="zh-CN" altLang="en-US" sz="2000"/>
          </a:p>
        </p:txBody>
      </p:sp>
      <p:pic>
        <p:nvPicPr>
          <p:cNvPr id="4" name="图片 3"/>
          <p:cNvPicPr>
            <a:picLocks noChangeAspect="1"/>
          </p:cNvPicPr>
          <p:nvPr/>
        </p:nvPicPr>
        <p:blipFill>
          <a:blip r:embed="rId1"/>
          <a:stretch>
            <a:fillRect/>
          </a:stretch>
        </p:blipFill>
        <p:spPr>
          <a:xfrm>
            <a:off x="4648200" y="1593850"/>
            <a:ext cx="2592070" cy="561975"/>
          </a:xfrm>
          <a:prstGeom prst="rect">
            <a:avLst/>
          </a:prstGeom>
        </p:spPr>
      </p:pic>
      <p:pic>
        <p:nvPicPr>
          <p:cNvPr id="5" name="图片 4"/>
          <p:cNvPicPr>
            <a:picLocks noChangeAspect="1"/>
          </p:cNvPicPr>
          <p:nvPr/>
        </p:nvPicPr>
        <p:blipFill>
          <a:blip r:embed="rId2"/>
          <a:stretch>
            <a:fillRect/>
          </a:stretch>
        </p:blipFill>
        <p:spPr>
          <a:xfrm>
            <a:off x="3608705" y="2924810"/>
            <a:ext cx="5396865" cy="75184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3、重密钥对称加密</a:t>
            </a:r>
            <a:endParaRPr lang="zh-CN" altLang="en-US"/>
          </a:p>
        </p:txBody>
      </p:sp>
      <p:sp>
        <p:nvSpPr>
          <p:cNvPr id="2" name="内容占位符 1"/>
          <p:cNvSpPr>
            <a:spLocks noGrp="1"/>
          </p:cNvSpPr>
          <p:nvPr>
            <p:ph idx="1"/>
            <p:custDataLst>
              <p:tags r:id="rId2"/>
            </p:custDataLst>
          </p:nvPr>
        </p:nvSpPr>
        <p:spPr/>
        <p:txBody>
          <a:bodyPr>
            <a:noAutofit/>
          </a:bodyPr>
          <a:lstStyle/>
          <a:p>
            <a:r>
              <a:rPr lang="en-US" altLang="zh-CN" sz="2400" dirty="0"/>
              <a:t>      </a:t>
            </a:r>
            <a:r>
              <a:rPr sz="2400" dirty="0"/>
              <a:t>利用</a:t>
            </a:r>
            <a:r>
              <a:rPr lang="zh-CN" altLang="en-US" sz="2400" dirty="0"/>
              <a:t>基于某些分组密码的CBC模式加密，有两个问题需要考虑。</a:t>
            </a:r>
            <a:endParaRPr lang="zh-CN" altLang="en-US" sz="2400" dirty="0"/>
          </a:p>
          <a:p>
            <a:r>
              <a:rPr lang="zh-CN" altLang="en-US" sz="2400" dirty="0"/>
              <a:t>      第一个问题是如何重新设置密钥，即如何</a:t>
            </a:r>
            <a:r>
              <a:rPr lang="zh-CN" altLang="en-US" sz="2400" dirty="0">
                <a:solidFill>
                  <a:srgbClr val="FF0000"/>
                </a:solidFill>
              </a:rPr>
              <a:t>计算子密钥</a:t>
            </a:r>
            <a:r>
              <a:rPr lang="zh-CN" altLang="en-US" sz="2400" dirty="0"/>
              <a:t>。这对应于选择</a:t>
            </a:r>
            <a:r>
              <a:rPr lang="zh-CN" altLang="en-US" sz="2400" dirty="0">
                <a:solidFill>
                  <a:srgbClr val="FF0000"/>
                </a:solidFill>
              </a:rPr>
              <a:t>有状态生成器来生成子密钥序列</a:t>
            </a:r>
            <a:r>
              <a:rPr lang="zh-CN" altLang="en-US" sz="2400" dirty="0"/>
              <a:t>。</a:t>
            </a:r>
            <a:endParaRPr lang="zh-CN" altLang="en-US" sz="2400" dirty="0"/>
          </a:p>
          <a:p>
            <a:r>
              <a:rPr lang="zh-CN" altLang="en-US" sz="2400" dirty="0"/>
              <a:t>      第二个是每个</a:t>
            </a:r>
            <a:r>
              <a:rPr lang="zh-CN" altLang="en-US" sz="2400" dirty="0">
                <a:solidFill>
                  <a:srgbClr val="FF0000"/>
                </a:solidFill>
              </a:rPr>
              <a:t>子密钥的生存期</a:t>
            </a:r>
            <a:r>
              <a:rPr lang="zh-CN" altLang="en-US" sz="2400" dirty="0"/>
              <a:t>，这意味着将用它进行多少次加密。这对应于选择一个整数参数l&gt;0，我们将其称为子密钥生存期。</a:t>
            </a:r>
            <a:endParaRPr lang="zh-CN" altLang="en-US" sz="2400" dirty="0"/>
          </a:p>
          <a:p>
            <a:pPr marL="0" indent="0">
              <a:buNone/>
            </a:pPr>
            <a:endParaRPr lang="zh-CN" altLang="en-US" sz="2400"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重密钥的加密方案</a:t>
            </a:r>
            <a:endParaRPr lang="zh-CN" altLang="en-US"/>
          </a:p>
        </p:txBody>
      </p:sp>
      <p:sp>
        <p:nvSpPr>
          <p:cNvPr id="2" name="内容占位符 1"/>
          <p:cNvSpPr>
            <a:spLocks noGrp="1"/>
          </p:cNvSpPr>
          <p:nvPr>
            <p:ph idx="1"/>
            <p:custDataLst>
              <p:tags r:id="rId2"/>
            </p:custDataLst>
          </p:nvPr>
        </p:nvSpPr>
        <p:spPr/>
        <p:txBody>
          <a:bodyPr>
            <a:normAutofit/>
          </a:bodyPr>
          <a:lstStyle/>
          <a:p>
            <a:r>
              <a:rPr lang="en-US" altLang="zh-CN" sz="2000" dirty="0"/>
              <a:t>        </a:t>
            </a:r>
            <a:r>
              <a:rPr lang="zh-CN" altLang="en-US" sz="2000" dirty="0"/>
              <a:t>设                        为基本（对称）加密方案，由其密钥生成、加密和解密算法组成。设                  是块大小为k的状态生成器， k是密钥长度。设</a:t>
            </a:r>
            <a:r>
              <a:rPr sz="2000">
                <a:sym typeface="+mn-ea"/>
              </a:rPr>
              <a:t>l&gt;</a:t>
            </a:r>
            <a:r>
              <a:rPr lang="zh-CN" altLang="en-US" sz="2000" dirty="0"/>
              <a:t>0为生存期参数。我们将一个重键加密方案                                     联系起来。这是一个状态加密方案，其工作原理如下。</a:t>
            </a:r>
            <a:endParaRPr lang="zh-CN" altLang="en-US" sz="2000" dirty="0"/>
          </a:p>
          <a:p>
            <a:r>
              <a:rPr lang="zh-CN" altLang="en-US" sz="2000" dirty="0"/>
              <a:t>      加密方案的初始状态包括生成器的初始状态，由              给出。加密分为阶段i=1,2，第</a:t>
            </a:r>
            <a:r>
              <a:rPr lang="en-US" altLang="zh-CN" sz="2000" dirty="0"/>
              <a:t>i</a:t>
            </a:r>
            <a:r>
              <a:rPr lang="zh-CN" altLang="en-US" sz="2000" dirty="0"/>
              <a:t>阶段使用生成器生成一个新的密钥       ，其中生成器为                                  </a:t>
            </a:r>
            <a:endParaRPr lang="zh-CN" altLang="en-US" sz="2000" dirty="0"/>
          </a:p>
          <a:p>
            <a:endParaRPr lang="zh-CN" altLang="en-US" sz="2000" dirty="0"/>
          </a:p>
          <a:p>
            <a:r>
              <a:rPr lang="zh-CN" altLang="en-US" sz="2000" dirty="0"/>
              <a:t>      在第</a:t>
            </a:r>
            <a:r>
              <a:rPr lang="en-US" altLang="zh-CN" sz="2000" dirty="0"/>
              <a:t>i</a:t>
            </a:r>
            <a:r>
              <a:rPr lang="zh-CN" altLang="en-US" sz="2000" dirty="0"/>
              <a:t>阶段，使用密钥      的基本方案的加密算法进行加密。计数器保持不变，当执行l加密后，此阶段结束。然后重置加密计数器，递增阶段计数器，并生成下一阶段的密钥。如果基本方案是有状态的，那么只要密钥更改，它的状态就会重置。</a:t>
            </a:r>
            <a:endParaRPr lang="zh-CN" altLang="en-US" sz="2000" dirty="0"/>
          </a:p>
          <a:p>
            <a:endParaRPr lang="zh-CN" altLang="en-US" sz="2000" dirty="0"/>
          </a:p>
        </p:txBody>
      </p:sp>
      <p:pic>
        <p:nvPicPr>
          <p:cNvPr id="4" name="图片 3"/>
          <p:cNvPicPr>
            <a:picLocks noChangeAspect="1"/>
          </p:cNvPicPr>
          <p:nvPr/>
        </p:nvPicPr>
        <p:blipFill>
          <a:blip r:embed="rId3"/>
          <a:stretch>
            <a:fillRect/>
          </a:stretch>
        </p:blipFill>
        <p:spPr>
          <a:xfrm>
            <a:off x="1936115" y="1490345"/>
            <a:ext cx="2129790" cy="426085"/>
          </a:xfrm>
          <a:prstGeom prst="rect">
            <a:avLst/>
          </a:prstGeom>
        </p:spPr>
      </p:pic>
      <p:pic>
        <p:nvPicPr>
          <p:cNvPr id="5" name="图片 4"/>
          <p:cNvPicPr>
            <a:picLocks noChangeAspect="1"/>
          </p:cNvPicPr>
          <p:nvPr/>
        </p:nvPicPr>
        <p:blipFill>
          <a:blip r:embed="rId4"/>
          <a:stretch>
            <a:fillRect/>
          </a:stretch>
        </p:blipFill>
        <p:spPr>
          <a:xfrm>
            <a:off x="1844675" y="2007235"/>
            <a:ext cx="1399540" cy="358775"/>
          </a:xfrm>
          <a:prstGeom prst="rect">
            <a:avLst/>
          </a:prstGeom>
        </p:spPr>
      </p:pic>
      <p:pic>
        <p:nvPicPr>
          <p:cNvPr id="6" name="图片 5"/>
          <p:cNvPicPr>
            <a:picLocks noChangeAspect="1"/>
          </p:cNvPicPr>
          <p:nvPr/>
        </p:nvPicPr>
        <p:blipFill>
          <a:blip r:embed="rId5"/>
          <a:stretch>
            <a:fillRect/>
          </a:stretch>
        </p:blipFill>
        <p:spPr>
          <a:xfrm>
            <a:off x="4065905" y="2366010"/>
            <a:ext cx="1906270" cy="349250"/>
          </a:xfrm>
          <a:prstGeom prst="rect">
            <a:avLst/>
          </a:prstGeom>
        </p:spPr>
      </p:pic>
      <p:pic>
        <p:nvPicPr>
          <p:cNvPr id="7" name="图片 6"/>
          <p:cNvPicPr>
            <a:picLocks noChangeAspect="1"/>
          </p:cNvPicPr>
          <p:nvPr/>
        </p:nvPicPr>
        <p:blipFill>
          <a:blip r:embed="rId6"/>
          <a:stretch>
            <a:fillRect/>
          </a:stretch>
        </p:blipFill>
        <p:spPr>
          <a:xfrm>
            <a:off x="5996940" y="2383790"/>
            <a:ext cx="1118235" cy="331470"/>
          </a:xfrm>
          <a:prstGeom prst="rect">
            <a:avLst/>
          </a:prstGeom>
        </p:spPr>
      </p:pic>
      <p:pic>
        <p:nvPicPr>
          <p:cNvPr id="8" name="图片 7"/>
          <p:cNvPicPr>
            <a:picLocks noChangeAspect="1"/>
          </p:cNvPicPr>
          <p:nvPr/>
        </p:nvPicPr>
        <p:blipFill>
          <a:blip r:embed="rId7"/>
          <a:stretch>
            <a:fillRect/>
          </a:stretch>
        </p:blipFill>
        <p:spPr>
          <a:xfrm>
            <a:off x="7317740" y="3388360"/>
            <a:ext cx="1031240" cy="323215"/>
          </a:xfrm>
          <a:prstGeom prst="rect">
            <a:avLst/>
          </a:prstGeom>
        </p:spPr>
      </p:pic>
      <p:pic>
        <p:nvPicPr>
          <p:cNvPr id="9" name="图片 8"/>
          <p:cNvPicPr>
            <a:picLocks noChangeAspect="1"/>
          </p:cNvPicPr>
          <p:nvPr/>
        </p:nvPicPr>
        <p:blipFill>
          <a:blip r:embed="rId8"/>
          <a:stretch>
            <a:fillRect/>
          </a:stretch>
        </p:blipFill>
        <p:spPr>
          <a:xfrm>
            <a:off x="4365625" y="4193540"/>
            <a:ext cx="4380865" cy="389255"/>
          </a:xfrm>
          <a:prstGeom prst="rect">
            <a:avLst/>
          </a:prstGeom>
        </p:spPr>
      </p:pic>
      <p:pic>
        <p:nvPicPr>
          <p:cNvPr id="10" name="图片 9"/>
          <p:cNvPicPr>
            <a:picLocks noChangeAspect="1"/>
          </p:cNvPicPr>
          <p:nvPr/>
        </p:nvPicPr>
        <p:blipFill>
          <a:blip r:embed="rId9"/>
          <a:stretch>
            <a:fillRect/>
          </a:stretch>
        </p:blipFill>
        <p:spPr>
          <a:xfrm>
            <a:off x="6496050" y="3666490"/>
            <a:ext cx="421640" cy="406400"/>
          </a:xfrm>
          <a:prstGeom prst="rect">
            <a:avLst/>
          </a:prstGeom>
        </p:spPr>
      </p:pic>
      <p:pic>
        <p:nvPicPr>
          <p:cNvPr id="11" name="图片 10"/>
          <p:cNvPicPr>
            <a:picLocks noChangeAspect="1"/>
          </p:cNvPicPr>
          <p:nvPr/>
        </p:nvPicPr>
        <p:blipFill>
          <a:blip r:embed="rId9"/>
          <a:stretch>
            <a:fillRect/>
          </a:stretch>
        </p:blipFill>
        <p:spPr>
          <a:xfrm>
            <a:off x="4065905" y="4744085"/>
            <a:ext cx="421640" cy="406400"/>
          </a:xfrm>
          <a:prstGeom prst="rect">
            <a:avLst/>
          </a:prstGeom>
        </p:spPr>
      </p:pic>
    </p:spTree>
    <p:custDataLst>
      <p:tags r:id="rId10"/>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normAutofit fontScale="90000"/>
          </a:bodyPr>
          <a:p>
            <a:r>
              <a:rPr>
                <a:sym typeface="+mn-ea"/>
              </a:rPr>
              <a:t>重密钥的加密方案</a:t>
            </a:r>
            <a:br>
              <a:rPr lang="zh-CN" altLang="en-US"/>
            </a:br>
            <a:endParaRPr lang="zh-CN" altLang="en-US"/>
          </a:p>
        </p:txBody>
      </p:sp>
      <p:sp>
        <p:nvSpPr>
          <p:cNvPr id="3" name="内容占位符 2"/>
          <p:cNvSpPr>
            <a:spLocks noGrp="1"/>
          </p:cNvSpPr>
          <p:nvPr>
            <p:ph idx="1"/>
          </p:nvPr>
        </p:nvSpPr>
        <p:spPr>
          <a:xfrm>
            <a:off x="608330" y="1314450"/>
            <a:ext cx="10968990" cy="4935220"/>
          </a:xfrm>
        </p:spPr>
        <p:txBody>
          <a:bodyPr/>
          <a:p>
            <a:r>
              <a:rPr lang="en-US" altLang="zh-CN" sz="2000">
                <a:sym typeface="+mn-ea"/>
              </a:rPr>
              <a:t>       </a:t>
            </a:r>
            <a:r>
              <a:rPr sz="2000">
                <a:sym typeface="+mn-ea"/>
              </a:rPr>
              <a:t>形式上，重密钥方案的密钥生成算法    在一开始运行一次，产生一个初始状态，该初始状态在发送方和接收方之间共享，包括     。加密算法    取当前状态（包括          阶段计数器、加密计数器和基本方案的状态，如果后者碰巧是有状态的）和要加密的消息M，并返回密文                 。它还返回本地存储的更新状态。</a:t>
            </a:r>
            <a:endParaRPr sz="2000">
              <a:sym typeface="+mn-ea"/>
            </a:endParaRPr>
          </a:p>
          <a:p>
            <a:r>
              <a:rPr sz="2000">
                <a:sym typeface="+mn-ea"/>
              </a:rPr>
              <a:t>       建议在密文中包含当前阶段的数字i，这样即使消息在传输过程中丢失，接收器也可以保持解密能力。在这种情况下，接收者运行的    算法可以是无状态的。（只要我们在这里考虑的目标是针对所选明文攻击的隐私，这是正确的，但是如果考虑到主动攻击，这意味着我们需要针对所选密文攻击或真实性的隐私，接收方也必须保持状态。）</a:t>
            </a:r>
            <a:endParaRPr lang="zh-CN" altLang="en-US" sz="2000" dirty="0"/>
          </a:p>
          <a:p>
            <a:endParaRPr lang="zh-CN" altLang="en-US" sz="2000"/>
          </a:p>
        </p:txBody>
      </p:sp>
      <p:pic>
        <p:nvPicPr>
          <p:cNvPr id="4" name="图片 3"/>
          <p:cNvPicPr>
            <a:picLocks noChangeAspect="1"/>
          </p:cNvPicPr>
          <p:nvPr/>
        </p:nvPicPr>
        <p:blipFill>
          <a:blip r:embed="rId1"/>
          <a:stretch>
            <a:fillRect/>
          </a:stretch>
        </p:blipFill>
        <p:spPr>
          <a:xfrm>
            <a:off x="5934710" y="1405255"/>
            <a:ext cx="322580" cy="322580"/>
          </a:xfrm>
          <a:prstGeom prst="rect">
            <a:avLst/>
          </a:prstGeom>
        </p:spPr>
      </p:pic>
      <p:pic>
        <p:nvPicPr>
          <p:cNvPr id="5" name="图片 4"/>
          <p:cNvPicPr>
            <a:picLocks noChangeAspect="1"/>
          </p:cNvPicPr>
          <p:nvPr/>
        </p:nvPicPr>
        <p:blipFill>
          <a:blip r:embed="rId2"/>
          <a:stretch>
            <a:fillRect/>
          </a:stretch>
        </p:blipFill>
        <p:spPr>
          <a:xfrm>
            <a:off x="6143625" y="1861185"/>
            <a:ext cx="400050" cy="314325"/>
          </a:xfrm>
          <a:prstGeom prst="rect">
            <a:avLst/>
          </a:prstGeom>
        </p:spPr>
      </p:pic>
      <p:pic>
        <p:nvPicPr>
          <p:cNvPr id="6" name="图片 5"/>
          <p:cNvPicPr>
            <a:picLocks noChangeAspect="1"/>
          </p:cNvPicPr>
          <p:nvPr/>
        </p:nvPicPr>
        <p:blipFill>
          <a:blip r:embed="rId3"/>
          <a:stretch>
            <a:fillRect/>
          </a:stretch>
        </p:blipFill>
        <p:spPr>
          <a:xfrm>
            <a:off x="7913370" y="1855470"/>
            <a:ext cx="320040" cy="320040"/>
          </a:xfrm>
          <a:prstGeom prst="rect">
            <a:avLst/>
          </a:prstGeom>
        </p:spPr>
      </p:pic>
      <p:pic>
        <p:nvPicPr>
          <p:cNvPr id="7" name="图片 6"/>
          <p:cNvPicPr>
            <a:picLocks noChangeAspect="1"/>
          </p:cNvPicPr>
          <p:nvPr/>
        </p:nvPicPr>
        <p:blipFill>
          <a:blip r:embed="rId4"/>
          <a:stretch>
            <a:fillRect/>
          </a:stretch>
        </p:blipFill>
        <p:spPr>
          <a:xfrm>
            <a:off x="10534650" y="1855470"/>
            <a:ext cx="845185" cy="294640"/>
          </a:xfrm>
          <a:prstGeom prst="rect">
            <a:avLst/>
          </a:prstGeom>
        </p:spPr>
      </p:pic>
      <p:pic>
        <p:nvPicPr>
          <p:cNvPr id="8" name="图片 7"/>
          <p:cNvPicPr>
            <a:picLocks noChangeAspect="1"/>
          </p:cNvPicPr>
          <p:nvPr/>
        </p:nvPicPr>
        <p:blipFill>
          <a:blip r:embed="rId5"/>
          <a:stretch>
            <a:fillRect/>
          </a:stretch>
        </p:blipFill>
        <p:spPr>
          <a:xfrm>
            <a:off x="3079115" y="2644775"/>
            <a:ext cx="1536065" cy="328295"/>
          </a:xfrm>
          <a:prstGeom prst="rect">
            <a:avLst/>
          </a:prstGeom>
        </p:spPr>
      </p:pic>
      <p:pic>
        <p:nvPicPr>
          <p:cNvPr id="9" name="图片 8"/>
          <p:cNvPicPr>
            <a:picLocks noChangeAspect="1"/>
          </p:cNvPicPr>
          <p:nvPr/>
        </p:nvPicPr>
        <p:blipFill>
          <a:blip r:embed="rId6"/>
          <a:stretch>
            <a:fillRect/>
          </a:stretch>
        </p:blipFill>
        <p:spPr>
          <a:xfrm>
            <a:off x="6650355" y="3489960"/>
            <a:ext cx="301625" cy="328295"/>
          </a:xfrm>
          <a:prstGeom prst="rect">
            <a:avLst/>
          </a:prstGeom>
        </p:spPr>
      </p:pic>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035251" y="1984059"/>
            <a:ext cx="1284539" cy="1029332"/>
          </a:xfrm>
          <a:prstGeom prst="rect">
            <a:avLst/>
          </a:prstGeom>
          <a:noFill/>
        </p:spPr>
        <p:txBody>
          <a:bodyPr wrap="square" rtlCol="0">
            <a:normAutofit lnSpcReduction="10000"/>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6522254" y="2017236"/>
            <a:ext cx="5688552" cy="1032079"/>
          </a:xfrm>
          <a:prstGeom prst="rect">
            <a:avLst/>
          </a:prstGeom>
          <a:noFill/>
        </p:spPr>
        <p:txBody>
          <a:bodyPr wrap="square" bIns="46990" rtlCol="0" anchor="ctr" anchorCtr="0">
            <a:normAutofit/>
          </a:bodyPr>
          <a:lstStyle/>
          <a:p>
            <a:pPr fontAlgn="auto">
              <a:lnSpc>
                <a:spcPct val="120000"/>
              </a:lnSpc>
            </a:pPr>
            <a:r>
              <a:rPr lang="zh-CN" altLang="en-US" sz="2800" b="1" dirty="0">
                <a:solidFill>
                  <a:schemeClr val="tx1">
                    <a:lumMod val="65000"/>
                    <a:lumOff val="35000"/>
                  </a:schemeClr>
                </a:solidFill>
                <a:latin typeface="仿宋" panose="02010609060101010101" charset="-122"/>
                <a:ea typeface="仿宋" panose="02010609060101010101" charset="-122"/>
                <a:cs typeface="微软雅黑" panose="020B0503020204020204" pitchFamily="34" charset="-122"/>
                <a:sym typeface="Arial" panose="020B0604020202020204" pitchFamily="34" charset="0"/>
              </a:rPr>
              <a:t>研究背景</a:t>
            </a:r>
            <a:endParaRPr lang="zh-CN" altLang="en-US" sz="2800" b="1" dirty="0">
              <a:solidFill>
                <a:schemeClr val="tx1">
                  <a:lumMod val="65000"/>
                  <a:lumOff val="35000"/>
                </a:schemeClr>
              </a:solidFill>
              <a:latin typeface="仿宋" panose="02010609060101010101" charset="-122"/>
              <a:ea typeface="仿宋" panose="02010609060101010101"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5035251" y="3340059"/>
            <a:ext cx="1284539" cy="1029332"/>
          </a:xfrm>
          <a:prstGeom prst="rect">
            <a:avLst/>
          </a:prstGeom>
          <a:noFill/>
        </p:spPr>
        <p:txBody>
          <a:bodyPr wrap="square" rtlCol="0">
            <a:normAutofit lnSpcReduction="10000"/>
          </a:bodyPr>
          <a:lstStyle/>
          <a:p>
            <a:r>
              <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44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5035251" y="4696055"/>
            <a:ext cx="1284539" cy="1029332"/>
          </a:xfrm>
          <a:prstGeom prst="rect">
            <a:avLst/>
          </a:prstGeom>
          <a:noFill/>
        </p:spPr>
        <p:txBody>
          <a:bodyPr wrap="square" rtlCol="0">
            <a:normAutofit lnSpcReduction="10000"/>
          </a:bodyPr>
          <a:lstStyle/>
          <a:p>
            <a:r>
              <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44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8" name="直接连接符 37"/>
          <p:cNvCxnSpPr/>
          <p:nvPr>
            <p:custDataLst>
              <p:tags r:id="rId5"/>
            </p:custDataLst>
          </p:nvPr>
        </p:nvCxnSpPr>
        <p:spPr>
          <a:xfrm>
            <a:off x="499046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887096" y="1393190"/>
            <a:ext cx="1851660" cy="768350"/>
          </a:xfrm>
          <a:prstGeom prst="rect">
            <a:avLst/>
          </a:prstGeom>
          <a:noFill/>
        </p:spPr>
        <p:txBody>
          <a:bodyPr wrap="square" rtlCol="0">
            <a:normAutofit fontScale="97500"/>
          </a:bodyPr>
          <a:lstStyle/>
          <a:p>
            <a:pPr algn="r"/>
            <a:r>
              <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44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7"/>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6522254" y="3340059"/>
            <a:ext cx="5688552" cy="1032079"/>
          </a:xfrm>
          <a:prstGeom prst="rect">
            <a:avLst/>
          </a:prstGeom>
          <a:noFill/>
        </p:spPr>
        <p:txBody>
          <a:bodyPr wrap="square" bIns="46990" rtlCol="0" anchor="ctr" anchorCtr="0">
            <a:normAutofit/>
          </a:bodyPr>
          <a:lstStyle/>
          <a:p>
            <a:pPr fontAlgn="auto">
              <a:lnSpc>
                <a:spcPct val="120000"/>
              </a:lnSpc>
            </a:pPr>
            <a:r>
              <a:rPr lang="zh-CN" altLang="en-US" sz="2800" b="1" dirty="0">
                <a:solidFill>
                  <a:schemeClr val="tx1">
                    <a:lumMod val="65000"/>
                    <a:lumOff val="35000"/>
                  </a:schemeClr>
                </a:solidFill>
                <a:latin typeface="仿宋" panose="02010609060101010101" charset="-122"/>
                <a:ea typeface="仿宋" panose="02010609060101010101" charset="-122"/>
                <a:cs typeface="微软雅黑" panose="020B0503020204020204" pitchFamily="34" charset="-122"/>
                <a:sym typeface="Arial" panose="020B0604020202020204" pitchFamily="34" charset="0"/>
              </a:rPr>
              <a:t>提出的问题</a:t>
            </a:r>
            <a:endParaRPr lang="zh-CN" altLang="en-US" sz="2800" b="1" dirty="0">
              <a:solidFill>
                <a:schemeClr val="tx1">
                  <a:lumMod val="65000"/>
                  <a:lumOff val="35000"/>
                </a:schemeClr>
              </a:solidFill>
              <a:latin typeface="仿宋" panose="02010609060101010101" charset="-122"/>
              <a:ea typeface="仿宋" panose="02010609060101010101" charset="-122"/>
              <a:cs typeface="微软雅黑" panose="020B0503020204020204" pitchFamily="34" charset="-122"/>
              <a:sym typeface="Arial" panose="020B0604020202020204" pitchFamily="34" charset="0"/>
            </a:endParaRPr>
          </a:p>
        </p:txBody>
      </p:sp>
      <p:sp>
        <p:nvSpPr>
          <p:cNvPr id="20" name="文本框 19"/>
          <p:cNvSpPr txBox="1"/>
          <p:nvPr>
            <p:custDataLst>
              <p:tags r:id="rId10"/>
            </p:custDataLst>
          </p:nvPr>
        </p:nvSpPr>
        <p:spPr>
          <a:xfrm>
            <a:off x="6522254" y="4696055"/>
            <a:ext cx="5688552" cy="1032079"/>
          </a:xfrm>
          <a:prstGeom prst="rect">
            <a:avLst/>
          </a:prstGeom>
          <a:noFill/>
        </p:spPr>
        <p:txBody>
          <a:bodyPr wrap="square" bIns="46990" rtlCol="0" anchor="ctr" anchorCtr="0">
            <a:normAutofit/>
          </a:bodyPr>
          <a:lstStyle/>
          <a:p>
            <a:pPr fontAlgn="auto">
              <a:lnSpc>
                <a:spcPct val="120000"/>
              </a:lnSpc>
            </a:pPr>
            <a:r>
              <a:rPr lang="zh-CN" altLang="en-US" sz="2800" b="1" dirty="0">
                <a:solidFill>
                  <a:schemeClr val="tx1">
                    <a:lumMod val="65000"/>
                    <a:lumOff val="35000"/>
                  </a:schemeClr>
                </a:solidFill>
                <a:latin typeface="仿宋" panose="02010609060101010101" charset="-122"/>
                <a:ea typeface="仿宋" panose="02010609060101010101" charset="-122"/>
                <a:cs typeface="微软雅黑" panose="020B0503020204020204" pitchFamily="34" charset="-122"/>
                <a:sym typeface="Arial" panose="020B0604020202020204" pitchFamily="34" charset="0"/>
              </a:rPr>
              <a:t>方案流程</a:t>
            </a:r>
            <a:endParaRPr lang="zh-CN" altLang="en-US" sz="2800" b="1" dirty="0">
              <a:solidFill>
                <a:schemeClr val="tx1">
                  <a:lumMod val="65000"/>
                  <a:lumOff val="35000"/>
                </a:schemeClr>
              </a:solidFill>
              <a:latin typeface="仿宋" panose="02010609060101010101" charset="-122"/>
              <a:ea typeface="仿宋" panose="02010609060101010101" charset="-122"/>
              <a:cs typeface="微软雅黑" panose="020B0503020204020204" pitchFamily="34" charset="-122"/>
              <a:sym typeface="Arial" panose="020B0604020202020204" pitchFamily="34" charset="0"/>
            </a:endParaRPr>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normAutofit fontScale="90000"/>
          </a:bodyPr>
          <a:p>
            <a:r>
              <a:rPr>
                <a:sym typeface="+mn-ea"/>
              </a:rPr>
              <a:t>重密钥对称加密</a:t>
            </a:r>
            <a:br>
              <a:rPr lang="zh-CN" altLang="en-US"/>
            </a:br>
            <a:endParaRPr lang="zh-CN" altLang="en-US"/>
          </a:p>
        </p:txBody>
      </p:sp>
      <p:sp>
        <p:nvSpPr>
          <p:cNvPr id="3" name="内容占位符 2"/>
          <p:cNvSpPr>
            <a:spLocks noGrp="1"/>
          </p:cNvSpPr>
          <p:nvPr>
            <p:ph idx="1"/>
          </p:nvPr>
        </p:nvSpPr>
        <p:spPr>
          <a:xfrm>
            <a:off x="608330" y="1313815"/>
            <a:ext cx="10968990" cy="4935220"/>
          </a:xfrm>
        </p:spPr>
        <p:txBody>
          <a:bodyPr>
            <a:normAutofit lnSpcReduction="10000"/>
          </a:bodyPr>
          <a:p>
            <a:r>
              <a:rPr lang="en-US" altLang="zh-CN"/>
              <a:t>     </a:t>
            </a:r>
            <a:r>
              <a:rPr lang="en-US" altLang="zh-CN" sz="2400"/>
              <a:t> </a:t>
            </a:r>
            <a:r>
              <a:rPr lang="zh-CN" altLang="en-US" sz="2400"/>
              <a:t>文献[3]给出了对称加密方案在选择明文攻击下安全性的几个（多项式时间等价）定义。我们使用其中一种，叫做左安全或右安全。游戏开始时选择一个b比特随机数。然后，对手可以访问一个</a:t>
            </a:r>
            <a:r>
              <a:rPr lang="en-US" altLang="zh-CN" sz="2400"/>
              <a:t>oracle</a:t>
            </a:r>
            <a:r>
              <a:rPr lang="zh-CN" altLang="en-US" sz="2400"/>
              <a:t>，</a:t>
            </a:r>
            <a:r>
              <a:rPr lang="en-US" altLang="zh-CN" sz="2400"/>
              <a:t>oracle</a:t>
            </a:r>
            <a:r>
              <a:rPr lang="zh-CN" altLang="en-US" sz="2400"/>
              <a:t>可以接受任意两个等长消息           作为输入，并用加密    形成的密文进行响应。如果对手最终猜对了b，他就赢了。我们可以把一个优势与任何对手联系起来，衡量它获胜的概率。然后我们将基本加密方案——分别是重密钥加密方案——一个</a:t>
            </a:r>
            <a:r>
              <a:rPr lang="zh-CN" altLang="en-US" sz="2400">
                <a:solidFill>
                  <a:srgbClr val="FF0000"/>
                </a:solidFill>
              </a:rPr>
              <a:t>优势函数</a:t>
            </a:r>
            <a:r>
              <a:rPr lang="zh-CN" altLang="en-US" sz="2400"/>
              <a:t>                             它测量方案被运行在</a:t>
            </a:r>
            <a:r>
              <a:rPr lang="zh-CN" altLang="en-US" sz="2400">
                <a:solidFill>
                  <a:srgbClr val="FF0000"/>
                </a:solidFill>
              </a:rPr>
              <a:t>时间t</a:t>
            </a:r>
            <a:r>
              <a:rPr lang="zh-CN" altLang="en-US" sz="2400"/>
              <a:t>和允许的</a:t>
            </a:r>
            <a:r>
              <a:rPr lang="zh-CN" altLang="en-US" sz="2400">
                <a:solidFill>
                  <a:srgbClr val="FF0000"/>
                </a:solidFill>
              </a:rPr>
              <a:t>q oracle查询</a:t>
            </a:r>
            <a:r>
              <a:rPr lang="zh-CN" altLang="en-US" sz="2400"/>
              <a:t>（每个查询由一对m位消息组成）破坏的</a:t>
            </a:r>
            <a:r>
              <a:rPr lang="zh-CN" altLang="en-US" sz="2400">
                <a:solidFill>
                  <a:srgbClr val="FF0000"/>
                </a:solidFill>
              </a:rPr>
              <a:t>最大概率</a:t>
            </a:r>
            <a:r>
              <a:rPr lang="zh-CN" altLang="en-US" sz="2400"/>
              <a:t>。直观地说，这捕获了针对q消息的选定明文攻击的安全性。</a:t>
            </a:r>
            <a:endParaRPr lang="zh-CN" altLang="en-US" sz="2400"/>
          </a:p>
        </p:txBody>
      </p:sp>
      <p:pic>
        <p:nvPicPr>
          <p:cNvPr id="4" name="图片 3"/>
          <p:cNvPicPr>
            <a:picLocks noChangeAspect="1"/>
          </p:cNvPicPr>
          <p:nvPr/>
        </p:nvPicPr>
        <p:blipFill>
          <a:blip r:embed="rId1"/>
          <a:stretch>
            <a:fillRect/>
          </a:stretch>
        </p:blipFill>
        <p:spPr>
          <a:xfrm>
            <a:off x="3556000" y="2762885"/>
            <a:ext cx="1006475" cy="353695"/>
          </a:xfrm>
          <a:prstGeom prst="rect">
            <a:avLst/>
          </a:prstGeom>
        </p:spPr>
      </p:pic>
      <p:pic>
        <p:nvPicPr>
          <p:cNvPr id="5" name="图片 4"/>
          <p:cNvPicPr>
            <a:picLocks noChangeAspect="1"/>
          </p:cNvPicPr>
          <p:nvPr/>
        </p:nvPicPr>
        <p:blipFill>
          <a:blip r:embed="rId2"/>
          <a:srcRect r="7295"/>
          <a:stretch>
            <a:fillRect/>
          </a:stretch>
        </p:blipFill>
        <p:spPr>
          <a:xfrm>
            <a:off x="7591425" y="2765425"/>
            <a:ext cx="387350" cy="351155"/>
          </a:xfrm>
          <a:prstGeom prst="rect">
            <a:avLst/>
          </a:prstGeom>
        </p:spPr>
      </p:pic>
      <p:pic>
        <p:nvPicPr>
          <p:cNvPr id="6" name="图片 5"/>
          <p:cNvPicPr>
            <a:picLocks noChangeAspect="1"/>
          </p:cNvPicPr>
          <p:nvPr/>
        </p:nvPicPr>
        <p:blipFill>
          <a:blip r:embed="rId3"/>
          <a:srcRect t="8965"/>
          <a:stretch>
            <a:fillRect/>
          </a:stretch>
        </p:blipFill>
        <p:spPr>
          <a:xfrm>
            <a:off x="4411345" y="4074795"/>
            <a:ext cx="2826385" cy="397510"/>
          </a:xfrm>
          <a:prstGeom prst="rect">
            <a:avLst/>
          </a:prstGeom>
        </p:spPr>
      </p:pic>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定理3</a:t>
            </a:r>
            <a:endParaRPr lang="zh-CN" altLang="en-US"/>
          </a:p>
        </p:txBody>
      </p:sp>
      <p:sp>
        <p:nvSpPr>
          <p:cNvPr id="2" name="内容占位符 1"/>
          <p:cNvSpPr>
            <a:spLocks noGrp="1"/>
          </p:cNvSpPr>
          <p:nvPr>
            <p:ph idx="1"/>
            <p:custDataLst>
              <p:tags r:id="rId2"/>
            </p:custDataLst>
          </p:nvPr>
        </p:nvSpPr>
        <p:spPr/>
        <p:txBody>
          <a:bodyPr/>
          <a:lstStyle/>
          <a:p>
            <a:r>
              <a:rPr lang="en-US" altLang="zh-CN" dirty="0"/>
              <a:t>      </a:t>
            </a:r>
            <a:r>
              <a:rPr lang="zh-CN" altLang="en-US" sz="2000" dirty="0"/>
              <a:t>（</a:t>
            </a:r>
            <a:r>
              <a:rPr lang="zh-CN" altLang="en-US" sz="2000" dirty="0">
                <a:solidFill>
                  <a:srgbClr val="FF0000"/>
                </a:solidFill>
              </a:rPr>
              <a:t>重密钥加密的安全性</a:t>
            </a:r>
            <a:r>
              <a:rPr lang="zh-CN" altLang="en-US" sz="2000" dirty="0"/>
              <a:t>）设     为密钥大小为k的基本加密方案， G为块大小为k的状态生成器， l&gt;0为子密钥生存期。</a:t>
            </a:r>
            <a:endParaRPr lang="zh-CN" altLang="en-US" sz="2000" dirty="0"/>
          </a:p>
          <a:p>
            <a:r>
              <a:rPr lang="zh-CN" altLang="en-US" sz="2000" dirty="0"/>
              <a:t>       设                              是相关联的重密钥加密方案。则</a:t>
            </a:r>
            <a:endParaRPr lang="zh-CN" altLang="en-US" sz="2000" dirty="0"/>
          </a:p>
          <a:p>
            <a:endParaRPr lang="zh-CN" altLang="en-US" sz="2000" dirty="0"/>
          </a:p>
          <a:p>
            <a:r>
              <a:rPr lang="zh-CN" altLang="en-US" sz="2000" dirty="0"/>
              <a:t>       用并行和串行生成器重新加密。将定理3与定理1和定理2结合起来，给出了在并行和串行生成器下重密钥加密的安全性信息。</a:t>
            </a:r>
            <a:endParaRPr lang="zh-CN" altLang="en-US" sz="2000" dirty="0"/>
          </a:p>
        </p:txBody>
      </p:sp>
      <p:pic>
        <p:nvPicPr>
          <p:cNvPr id="4" name="图片 3"/>
          <p:cNvPicPr>
            <a:picLocks noChangeAspect="1"/>
          </p:cNvPicPr>
          <p:nvPr/>
        </p:nvPicPr>
        <p:blipFill>
          <a:blip r:embed="rId3"/>
          <a:stretch>
            <a:fillRect/>
          </a:stretch>
        </p:blipFill>
        <p:spPr>
          <a:xfrm>
            <a:off x="4740910" y="1604010"/>
            <a:ext cx="400685" cy="314960"/>
          </a:xfrm>
          <a:prstGeom prst="rect">
            <a:avLst/>
          </a:prstGeom>
        </p:spPr>
      </p:pic>
      <p:pic>
        <p:nvPicPr>
          <p:cNvPr id="5" name="图片 4"/>
          <p:cNvPicPr>
            <a:picLocks noChangeAspect="1"/>
          </p:cNvPicPr>
          <p:nvPr/>
        </p:nvPicPr>
        <p:blipFill>
          <a:blip r:embed="rId4"/>
          <a:srcRect l="-611" t="8448" r="611" b="-8448"/>
          <a:stretch>
            <a:fillRect/>
          </a:stretch>
        </p:blipFill>
        <p:spPr>
          <a:xfrm>
            <a:off x="1997710" y="2489835"/>
            <a:ext cx="2390140" cy="368300"/>
          </a:xfrm>
          <a:prstGeom prst="rect">
            <a:avLst/>
          </a:prstGeom>
        </p:spPr>
      </p:pic>
      <p:pic>
        <p:nvPicPr>
          <p:cNvPr id="6" name="图片 5"/>
          <p:cNvPicPr>
            <a:picLocks noChangeAspect="1"/>
          </p:cNvPicPr>
          <p:nvPr/>
        </p:nvPicPr>
        <p:blipFill>
          <a:blip r:embed="rId5"/>
          <a:stretch>
            <a:fillRect/>
          </a:stretch>
        </p:blipFill>
        <p:spPr>
          <a:xfrm>
            <a:off x="2614930" y="2963545"/>
            <a:ext cx="6962140" cy="512445"/>
          </a:xfrm>
          <a:prstGeom prst="rect">
            <a:avLst/>
          </a:prstGeom>
        </p:spPr>
      </p:pic>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推论</a:t>
            </a:r>
            <a:endParaRPr lang="zh-CN" altLang="en-US"/>
          </a:p>
        </p:txBody>
      </p:sp>
      <p:sp>
        <p:nvSpPr>
          <p:cNvPr id="2" name="内容占位符 1"/>
          <p:cNvSpPr>
            <a:spLocks noGrp="1"/>
          </p:cNvSpPr>
          <p:nvPr>
            <p:ph idx="1"/>
            <p:custDataLst>
              <p:tags r:id="rId2"/>
            </p:custDataLst>
          </p:nvPr>
        </p:nvSpPr>
        <p:spPr/>
        <p:txBody>
          <a:bodyPr>
            <a:normAutofit/>
          </a:bodyPr>
          <a:lstStyle/>
          <a:p>
            <a:r>
              <a:rPr lang="en-US" altLang="zh-CN" dirty="0"/>
              <a:t>      </a:t>
            </a:r>
            <a:r>
              <a:rPr lang="en-US" altLang="zh-CN" b="1" dirty="0"/>
              <a:t> </a:t>
            </a:r>
            <a:r>
              <a:rPr lang="zh-CN" altLang="en-US" sz="2000" b="1" dirty="0"/>
              <a:t>推论1：</a:t>
            </a:r>
            <a:r>
              <a:rPr lang="zh-CN" altLang="en-US" sz="2000" dirty="0"/>
              <a:t>（</a:t>
            </a:r>
            <a:r>
              <a:rPr lang="zh-CN" altLang="en-US" sz="2000" dirty="0">
                <a:solidFill>
                  <a:srgbClr val="FF0000"/>
                </a:solidFill>
              </a:rPr>
              <a:t>并行生成器</a:t>
            </a:r>
            <a:r>
              <a:rPr lang="zh-CN" altLang="en-US" sz="2000" dirty="0"/>
              <a:t>重密钥加密的安全性）设     为基本加密方案，设</a:t>
            </a:r>
            <a:endParaRPr lang="zh-CN" altLang="en-US" sz="2000" dirty="0"/>
          </a:p>
          <a:p>
            <a:r>
              <a:rPr lang="zh-CN" altLang="en-US" sz="2000" dirty="0"/>
              <a:t>                                              </a:t>
            </a:r>
            <a:r>
              <a:rPr sz="2000">
                <a:sym typeface="+mn-ea"/>
              </a:rPr>
              <a:t>为PRF，</a:t>
            </a:r>
            <a:r>
              <a:rPr lang="zh-CN" altLang="en-US" sz="2000" dirty="0"/>
              <a:t>  让PG[F]为构造1中定义的基于F的并行生成器，l&gt;0为子密钥生存期。设                              是相关联的重密钥加密方案。则</a:t>
            </a:r>
            <a:endParaRPr lang="zh-CN" altLang="en-US" sz="2000" dirty="0"/>
          </a:p>
          <a:p>
            <a:endParaRPr lang="zh-CN" altLang="en-US" sz="2000" dirty="0"/>
          </a:p>
          <a:p>
            <a:r>
              <a:rPr lang="zh-CN" altLang="en-US" sz="2000" dirty="0"/>
              <a:t>      </a:t>
            </a:r>
            <a:r>
              <a:rPr lang="zh-CN" altLang="en-US" sz="2000" b="1" dirty="0"/>
              <a:t>推论2：</a:t>
            </a:r>
            <a:r>
              <a:rPr lang="zh-CN" altLang="en-US" sz="2000" dirty="0"/>
              <a:t>（</a:t>
            </a:r>
            <a:r>
              <a:rPr lang="zh-CN" altLang="en-US" sz="2000" dirty="0">
                <a:solidFill>
                  <a:srgbClr val="FF0000"/>
                </a:solidFill>
              </a:rPr>
              <a:t>串行生成器</a:t>
            </a:r>
            <a:r>
              <a:rPr sz="2000">
                <a:sym typeface="+mn-ea"/>
              </a:rPr>
              <a:t>重密钥</a:t>
            </a:r>
            <a:r>
              <a:rPr lang="zh-CN" altLang="en-US" sz="2000" dirty="0"/>
              <a:t>加密的安全性）设    为基本加密方案，</a:t>
            </a:r>
            <a:endParaRPr lang="zh-CN" altLang="en-US" sz="2000" dirty="0"/>
          </a:p>
          <a:p>
            <a:r>
              <a:rPr lang="zh-CN" altLang="en-US" sz="2000" dirty="0"/>
              <a:t>                                            为PRF，SG[F]为构造2中定义的基于F的串行生成器，l&gt;0为子密钥生存期。设                               是相关联的重密钥加密方案。则</a:t>
            </a:r>
            <a:endParaRPr lang="zh-CN" altLang="en-US" sz="2000" dirty="0"/>
          </a:p>
          <a:p>
            <a:endParaRPr lang="zh-CN" altLang="en-US" sz="2000" dirty="0"/>
          </a:p>
        </p:txBody>
      </p:sp>
      <p:pic>
        <p:nvPicPr>
          <p:cNvPr id="4" name="图片 3"/>
          <p:cNvPicPr>
            <a:picLocks noChangeAspect="1"/>
          </p:cNvPicPr>
          <p:nvPr/>
        </p:nvPicPr>
        <p:blipFill>
          <a:blip r:embed="rId3"/>
          <a:stretch>
            <a:fillRect/>
          </a:stretch>
        </p:blipFill>
        <p:spPr>
          <a:xfrm>
            <a:off x="7411720" y="1633220"/>
            <a:ext cx="406400" cy="276225"/>
          </a:xfrm>
          <a:prstGeom prst="rect">
            <a:avLst/>
          </a:prstGeom>
        </p:spPr>
      </p:pic>
      <p:pic>
        <p:nvPicPr>
          <p:cNvPr id="5" name="图片 4"/>
          <p:cNvPicPr>
            <a:picLocks noChangeAspect="1"/>
          </p:cNvPicPr>
          <p:nvPr/>
        </p:nvPicPr>
        <p:blipFill>
          <a:blip r:embed="rId4"/>
          <a:stretch>
            <a:fillRect/>
          </a:stretch>
        </p:blipFill>
        <p:spPr>
          <a:xfrm>
            <a:off x="1000760" y="2122805"/>
            <a:ext cx="3978910" cy="364490"/>
          </a:xfrm>
          <a:prstGeom prst="rect">
            <a:avLst/>
          </a:prstGeom>
        </p:spPr>
      </p:pic>
      <p:pic>
        <p:nvPicPr>
          <p:cNvPr id="6" name="图片 5"/>
          <p:cNvPicPr>
            <a:picLocks noChangeAspect="1"/>
          </p:cNvPicPr>
          <p:nvPr/>
        </p:nvPicPr>
        <p:blipFill>
          <a:blip r:embed="rId5"/>
          <a:stretch>
            <a:fillRect/>
          </a:stretch>
        </p:blipFill>
        <p:spPr>
          <a:xfrm>
            <a:off x="3089275" y="2990215"/>
            <a:ext cx="6231890" cy="467995"/>
          </a:xfrm>
          <a:prstGeom prst="rect">
            <a:avLst/>
          </a:prstGeom>
        </p:spPr>
      </p:pic>
      <p:pic>
        <p:nvPicPr>
          <p:cNvPr id="7" name="图片 6"/>
          <p:cNvPicPr>
            <a:picLocks noChangeAspect="1"/>
          </p:cNvPicPr>
          <p:nvPr/>
        </p:nvPicPr>
        <p:blipFill>
          <a:blip r:embed="rId6"/>
          <a:stretch>
            <a:fillRect/>
          </a:stretch>
        </p:blipFill>
        <p:spPr>
          <a:xfrm>
            <a:off x="4763135" y="2604770"/>
            <a:ext cx="2336165" cy="267335"/>
          </a:xfrm>
          <a:prstGeom prst="rect">
            <a:avLst/>
          </a:prstGeom>
        </p:spPr>
      </p:pic>
      <p:pic>
        <p:nvPicPr>
          <p:cNvPr id="8" name="图片 7"/>
          <p:cNvPicPr>
            <a:picLocks noChangeAspect="1"/>
          </p:cNvPicPr>
          <p:nvPr/>
        </p:nvPicPr>
        <p:blipFill>
          <a:blip r:embed="rId3"/>
          <a:stretch>
            <a:fillRect/>
          </a:stretch>
        </p:blipFill>
        <p:spPr>
          <a:xfrm>
            <a:off x="7095490" y="3601085"/>
            <a:ext cx="406400" cy="276225"/>
          </a:xfrm>
          <a:prstGeom prst="rect">
            <a:avLst/>
          </a:prstGeom>
        </p:spPr>
      </p:pic>
      <p:pic>
        <p:nvPicPr>
          <p:cNvPr id="9" name="图片 8"/>
          <p:cNvPicPr>
            <a:picLocks noChangeAspect="1"/>
          </p:cNvPicPr>
          <p:nvPr/>
        </p:nvPicPr>
        <p:blipFill>
          <a:blip r:embed="rId7"/>
          <a:stretch>
            <a:fillRect/>
          </a:stretch>
        </p:blipFill>
        <p:spPr>
          <a:xfrm>
            <a:off x="1217295" y="4092575"/>
            <a:ext cx="3545840" cy="310515"/>
          </a:xfrm>
          <a:prstGeom prst="rect">
            <a:avLst/>
          </a:prstGeom>
        </p:spPr>
      </p:pic>
      <p:pic>
        <p:nvPicPr>
          <p:cNvPr id="10" name="图片 9"/>
          <p:cNvPicPr>
            <a:picLocks noChangeAspect="1"/>
          </p:cNvPicPr>
          <p:nvPr/>
        </p:nvPicPr>
        <p:blipFill>
          <a:blip r:embed="rId8"/>
          <a:srcRect l="1153" t="13823"/>
          <a:stretch>
            <a:fillRect/>
          </a:stretch>
        </p:blipFill>
        <p:spPr>
          <a:xfrm>
            <a:off x="3816985" y="4500245"/>
            <a:ext cx="2666365" cy="320675"/>
          </a:xfrm>
          <a:prstGeom prst="rect">
            <a:avLst/>
          </a:prstGeom>
        </p:spPr>
      </p:pic>
      <p:pic>
        <p:nvPicPr>
          <p:cNvPr id="11" name="图片 10"/>
          <p:cNvPicPr>
            <a:picLocks noChangeAspect="1"/>
          </p:cNvPicPr>
          <p:nvPr/>
        </p:nvPicPr>
        <p:blipFill>
          <a:blip r:embed="rId9"/>
          <a:stretch>
            <a:fillRect/>
          </a:stretch>
        </p:blipFill>
        <p:spPr>
          <a:xfrm>
            <a:off x="1309370" y="5081905"/>
            <a:ext cx="9573260" cy="481330"/>
          </a:xfrm>
          <a:prstGeom prst="rect">
            <a:avLst/>
          </a:prstGeom>
        </p:spPr>
      </p:pic>
    </p:spTree>
    <p:custDataLst>
      <p:tags r:id="rId10"/>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定理三验证</a:t>
            </a:r>
            <a:endParaRPr lang="zh-CN" altLang="en-US"/>
          </a:p>
        </p:txBody>
      </p:sp>
      <p:sp>
        <p:nvSpPr>
          <p:cNvPr id="2" name="内容占位符 1"/>
          <p:cNvSpPr>
            <a:spLocks noGrp="1"/>
          </p:cNvSpPr>
          <p:nvPr>
            <p:ph idx="1"/>
            <p:custDataLst>
              <p:tags r:id="rId2"/>
            </p:custDataLst>
          </p:nvPr>
        </p:nvSpPr>
        <p:spPr/>
        <p:txBody>
          <a:bodyPr>
            <a:normAutofit lnSpcReduction="10000"/>
          </a:bodyPr>
          <a:lstStyle/>
          <a:p>
            <a:pPr algn="l"/>
            <a:r>
              <a:rPr lang="en-US" altLang="zh-CN">
                <a:sym typeface="+mn-ea"/>
              </a:rPr>
              <a:t>      </a:t>
            </a:r>
            <a:r>
              <a:rPr sz="2000">
                <a:sym typeface="+mn-ea"/>
              </a:rPr>
              <a:t>对于基本加密方案，我们将CBC与分组密码B一起使用：</a:t>
            </a:r>
            <a:endParaRPr sz="2000">
              <a:sym typeface="+mn-ea"/>
            </a:endParaRPr>
          </a:p>
          <a:p>
            <a:pPr algn="l"/>
            <a:r>
              <a:rPr sz="2000">
                <a:sym typeface="+mn-ea"/>
              </a:rPr>
              <a:t>块的长度为</a:t>
            </a:r>
            <a:r>
              <a:rPr lang="en-US" altLang="zh-CN" sz="2000">
                <a:sym typeface="+mn-ea"/>
              </a:rPr>
              <a:t>b,</a:t>
            </a:r>
            <a:r>
              <a:rPr sz="2000">
                <a:sym typeface="+mn-ea"/>
              </a:rPr>
              <a:t> 我们希望比较直接用一个密钥加密q消息的安全性；用并行和串行生成器重新密钥加密。基于                                             块长度为</a:t>
            </a:r>
            <a:r>
              <a:rPr lang="en-US" altLang="zh-CN" sz="2000">
                <a:sym typeface="+mn-ea"/>
              </a:rPr>
              <a:t>k</a:t>
            </a:r>
            <a:r>
              <a:rPr sz="2000">
                <a:sym typeface="+mn-ea"/>
              </a:rPr>
              <a:t>。</a:t>
            </a:r>
            <a:endParaRPr sz="2000">
              <a:sym typeface="+mn-ea"/>
            </a:endParaRPr>
          </a:p>
          <a:p>
            <a:r>
              <a:rPr sz="2000">
                <a:sym typeface="+mn-ea"/>
              </a:rPr>
              <a:t>      注意B和F可以但不必相同。特别是B必须是一个密码（即可逆的），以使CBC解密，通过选择F是不可逆的并且可能需要相应地选择F来获得更好的安全性结果。让</a:t>
            </a:r>
            <a:r>
              <a:rPr sz="2000">
                <a:solidFill>
                  <a:srgbClr val="FF0000"/>
                </a:solidFill>
                <a:sym typeface="+mn-ea"/>
              </a:rPr>
              <a:t>CBC</a:t>
            </a:r>
            <a:r>
              <a:rPr sz="2000">
                <a:sym typeface="+mn-ea"/>
              </a:rPr>
              <a:t>表示</a:t>
            </a:r>
            <a:r>
              <a:rPr sz="2000">
                <a:solidFill>
                  <a:srgbClr val="FF0000"/>
                </a:solidFill>
                <a:sym typeface="+mn-ea"/>
              </a:rPr>
              <a:t>基本加密方案</a:t>
            </a:r>
            <a:r>
              <a:rPr sz="2000">
                <a:sym typeface="+mn-ea"/>
              </a:rPr>
              <a:t>。设</a:t>
            </a:r>
            <a:r>
              <a:rPr sz="2000">
                <a:solidFill>
                  <a:srgbClr val="FF0000"/>
                </a:solidFill>
                <a:sym typeface="+mn-ea"/>
              </a:rPr>
              <a:t>PCBC</a:t>
            </a:r>
            <a:r>
              <a:rPr sz="2000">
                <a:sym typeface="+mn-ea"/>
              </a:rPr>
              <a:t>表示以CBC为基础方案的重密钥加密方案、基于F的</a:t>
            </a:r>
            <a:r>
              <a:rPr sz="2000">
                <a:solidFill>
                  <a:srgbClr val="FF0000"/>
                </a:solidFill>
                <a:sym typeface="+mn-ea"/>
              </a:rPr>
              <a:t>并行生成器</a:t>
            </a:r>
            <a:r>
              <a:rPr sz="2000">
                <a:sym typeface="+mn-ea"/>
              </a:rPr>
              <a:t>和子密钥生存期参数l。让</a:t>
            </a:r>
            <a:r>
              <a:rPr sz="2000">
                <a:solidFill>
                  <a:srgbClr val="FF0000"/>
                </a:solidFill>
                <a:sym typeface="+mn-ea"/>
              </a:rPr>
              <a:t>SCBC</a:t>
            </a:r>
            <a:r>
              <a:rPr sz="2000">
                <a:sym typeface="+mn-ea"/>
              </a:rPr>
              <a:t>表示以CBC为基础方案的重密钥加密方案、基于F的</a:t>
            </a:r>
            <a:r>
              <a:rPr sz="2000">
                <a:solidFill>
                  <a:srgbClr val="FF0000"/>
                </a:solidFill>
                <a:sym typeface="+mn-ea"/>
              </a:rPr>
              <a:t>串行生成器</a:t>
            </a:r>
            <a:r>
              <a:rPr sz="2000">
                <a:sym typeface="+mn-ea"/>
              </a:rPr>
              <a:t>和子密钥生存期参数l。</a:t>
            </a:r>
            <a:endParaRPr lang="zh-CN" altLang="en-US" sz="2000" dirty="0"/>
          </a:p>
        </p:txBody>
      </p:sp>
      <p:pic>
        <p:nvPicPr>
          <p:cNvPr id="4" name="图片 3"/>
          <p:cNvPicPr>
            <a:picLocks noChangeAspect="1"/>
          </p:cNvPicPr>
          <p:nvPr/>
        </p:nvPicPr>
        <p:blipFill>
          <a:blip r:embed="rId3"/>
          <a:srcRect t="6714"/>
          <a:stretch>
            <a:fillRect/>
          </a:stretch>
        </p:blipFill>
        <p:spPr>
          <a:xfrm>
            <a:off x="7901305" y="1581150"/>
            <a:ext cx="4290695" cy="414655"/>
          </a:xfrm>
          <a:prstGeom prst="rect">
            <a:avLst/>
          </a:prstGeom>
        </p:spPr>
      </p:pic>
      <p:pic>
        <p:nvPicPr>
          <p:cNvPr id="5" name="图片 4"/>
          <p:cNvPicPr>
            <a:picLocks noChangeAspect="1"/>
          </p:cNvPicPr>
          <p:nvPr/>
        </p:nvPicPr>
        <p:blipFill>
          <a:blip r:embed="rId4"/>
          <a:stretch>
            <a:fillRect/>
          </a:stretch>
        </p:blipFill>
        <p:spPr>
          <a:xfrm>
            <a:off x="3350260" y="2448560"/>
            <a:ext cx="3984625" cy="318770"/>
          </a:xfrm>
          <a:prstGeom prst="rect">
            <a:avLst/>
          </a:prstGeom>
        </p:spPr>
      </p:pic>
    </p:spTree>
    <p:custDataLst>
      <p:tags r:id="rId5"/>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normAutofit fontScale="90000"/>
          </a:bodyPr>
          <a:p>
            <a:r>
              <a:rPr>
                <a:sym typeface="+mn-ea"/>
              </a:rPr>
              <a:t>定理三验证</a:t>
            </a:r>
            <a:br>
              <a:rPr lang="zh-CN" altLang="en-US"/>
            </a:br>
            <a:endParaRPr lang="zh-CN" altLang="en-US"/>
          </a:p>
        </p:txBody>
      </p:sp>
      <p:sp>
        <p:nvSpPr>
          <p:cNvPr id="3" name="内容占位符 2"/>
          <p:cNvSpPr>
            <a:spLocks noGrp="1"/>
          </p:cNvSpPr>
          <p:nvPr>
            <p:ph idx="1"/>
          </p:nvPr>
        </p:nvSpPr>
        <p:spPr/>
        <p:txBody>
          <a:bodyPr/>
          <a:p>
            <a:r>
              <a:rPr lang="en-US" altLang="zh-CN" sz="2000">
                <a:sym typeface="+mn-ea"/>
              </a:rPr>
              <a:t>      </a:t>
            </a:r>
            <a:r>
              <a:rPr sz="2000">
                <a:sym typeface="+mn-ea"/>
              </a:rPr>
              <a:t>由于B是一个密码，我们利用它的优势函数</a:t>
            </a:r>
            <a:endParaRPr sz="2000">
              <a:sym typeface="+mn-ea"/>
            </a:endParaRPr>
          </a:p>
          <a:p>
            <a:endParaRPr sz="2000">
              <a:sym typeface="+mn-ea"/>
            </a:endParaRPr>
          </a:p>
          <a:p>
            <a:r>
              <a:rPr sz="2000">
                <a:sym typeface="+mn-ea"/>
              </a:rPr>
              <a:t>      由</a:t>
            </a:r>
            <a:r>
              <a:rPr lang="en-US" altLang="zh-CN" sz="2000">
                <a:sym typeface="+mn-ea"/>
              </a:rPr>
              <a:t>[3]</a:t>
            </a:r>
            <a:r>
              <a:rPr sz="2000">
                <a:sym typeface="+mn-ea"/>
              </a:rPr>
              <a:t>可知</a:t>
            </a:r>
            <a:endParaRPr sz="2000">
              <a:sym typeface="+mn-ea"/>
            </a:endParaRPr>
          </a:p>
          <a:p>
            <a:r>
              <a:rPr sz="2000">
                <a:sym typeface="+mn-ea"/>
              </a:rPr>
              <a:t>      我们将消息长度设为m=</a:t>
            </a:r>
            <a:r>
              <a:rPr lang="en-US" altLang="zh-CN" sz="2000">
                <a:sym typeface="+mn-ea"/>
              </a:rPr>
              <a:t>b</a:t>
            </a:r>
            <a:r>
              <a:rPr sz="2000">
                <a:sym typeface="+mn-ea"/>
              </a:rPr>
              <a:t>。因此，如果q=ln消息长度为m的CBC加密，则</a:t>
            </a:r>
            <a:endParaRPr sz="2000">
              <a:sym typeface="+mn-ea"/>
            </a:endParaRPr>
          </a:p>
          <a:p>
            <a:endParaRPr sz="2000">
              <a:sym typeface="+mn-ea"/>
            </a:endParaRPr>
          </a:p>
          <a:p>
            <a:endParaRPr sz="2000">
              <a:sym typeface="+mn-ea"/>
            </a:endParaRPr>
          </a:p>
          <a:p>
            <a:endParaRPr sz="2000">
              <a:sym typeface="+mn-ea"/>
            </a:endParaRPr>
          </a:p>
          <a:p>
            <a:r>
              <a:rPr sz="2000">
                <a:sym typeface="+mn-ea"/>
              </a:rPr>
              <a:t>      第一个对应于单密钥加密，第二个对应于并行生成器重新密钥，第三个对应于串行生成器重新密钥。</a:t>
            </a:r>
            <a:endParaRPr lang="zh-CN" altLang="en-US" sz="2000"/>
          </a:p>
        </p:txBody>
      </p:sp>
      <p:pic>
        <p:nvPicPr>
          <p:cNvPr id="4" name="图片 3"/>
          <p:cNvPicPr>
            <a:picLocks noChangeAspect="1"/>
          </p:cNvPicPr>
          <p:nvPr/>
        </p:nvPicPr>
        <p:blipFill>
          <a:blip r:embed="rId1"/>
          <a:stretch>
            <a:fillRect/>
          </a:stretch>
        </p:blipFill>
        <p:spPr>
          <a:xfrm>
            <a:off x="4356100" y="1927225"/>
            <a:ext cx="3131185" cy="602615"/>
          </a:xfrm>
          <a:prstGeom prst="rect">
            <a:avLst/>
          </a:prstGeom>
        </p:spPr>
      </p:pic>
      <p:pic>
        <p:nvPicPr>
          <p:cNvPr id="5" name="图片 4"/>
          <p:cNvPicPr>
            <a:picLocks noChangeAspect="1"/>
          </p:cNvPicPr>
          <p:nvPr/>
        </p:nvPicPr>
        <p:blipFill>
          <a:blip r:embed="rId2"/>
          <a:stretch>
            <a:fillRect/>
          </a:stretch>
        </p:blipFill>
        <p:spPr>
          <a:xfrm>
            <a:off x="2820670" y="2529840"/>
            <a:ext cx="7138670" cy="540385"/>
          </a:xfrm>
          <a:prstGeom prst="rect">
            <a:avLst/>
          </a:prstGeom>
        </p:spPr>
      </p:pic>
      <p:pic>
        <p:nvPicPr>
          <p:cNvPr id="6" name="图片 5"/>
          <p:cNvPicPr>
            <a:picLocks noChangeAspect="1"/>
          </p:cNvPicPr>
          <p:nvPr/>
        </p:nvPicPr>
        <p:blipFill>
          <a:blip r:embed="rId3"/>
          <a:stretch>
            <a:fillRect/>
          </a:stretch>
        </p:blipFill>
        <p:spPr>
          <a:xfrm>
            <a:off x="2820670" y="3535680"/>
            <a:ext cx="6586220" cy="1657350"/>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定理三验证</a:t>
            </a:r>
            <a:endParaRPr lang="zh-CN" altLang="en-US"/>
          </a:p>
        </p:txBody>
      </p:sp>
      <p:sp>
        <p:nvSpPr>
          <p:cNvPr id="2" name="内容占位符 1"/>
          <p:cNvSpPr>
            <a:spLocks noGrp="1"/>
          </p:cNvSpPr>
          <p:nvPr>
            <p:ph idx="1"/>
            <p:custDataLst>
              <p:tags r:id="rId2"/>
            </p:custDataLst>
          </p:nvPr>
        </p:nvSpPr>
        <p:spPr/>
        <p:txBody>
          <a:bodyPr>
            <a:normAutofit/>
          </a:bodyPr>
          <a:lstStyle/>
          <a:p>
            <a:r>
              <a:rPr lang="en-US" altLang="zh-CN" sz="2000" dirty="0"/>
              <a:t>      </a:t>
            </a:r>
            <a:r>
              <a:rPr lang="zh-CN" altLang="en-US" sz="2000" dirty="0"/>
              <a:t>假设F是分组密码。设F=B。在这种情况下，F服从方程（1），得到</a:t>
            </a:r>
            <a:endParaRPr lang="zh-CN" altLang="en-US" sz="2000" dirty="0"/>
          </a:p>
          <a:p>
            <a:endParaRPr lang="zh-CN" altLang="en-US" sz="2000" dirty="0"/>
          </a:p>
          <a:p>
            <a:endParaRPr lang="zh-CN" altLang="en-US" sz="2000" dirty="0"/>
          </a:p>
          <a:p>
            <a:endParaRPr lang="zh-CN" altLang="en-US" sz="2000" dirty="0"/>
          </a:p>
          <a:p>
            <a:r>
              <a:rPr lang="zh-CN" altLang="en-US" sz="2000" dirty="0"/>
              <a:t>      这两种生成器的优势函数大致相同。为了衡量重密钥方案相对于单密钥方案所提供的收益，将方案的加密阈值定义为在优势达到1之前可以加密的最小消息数Q=ln。我们取t≈nl。在单密钥方案中         。在重密钥方案中，设           （这是最佳选择。）在这种情况下          。这时加密阈值的显著增加，表明重密钥带来了安全好处。</a:t>
            </a:r>
            <a:endParaRPr lang="zh-CN" altLang="en-US" sz="2000" dirty="0"/>
          </a:p>
        </p:txBody>
      </p:sp>
      <p:pic>
        <p:nvPicPr>
          <p:cNvPr id="4" name="图片 3"/>
          <p:cNvPicPr>
            <a:picLocks noChangeAspect="1"/>
          </p:cNvPicPr>
          <p:nvPr/>
        </p:nvPicPr>
        <p:blipFill>
          <a:blip r:embed="rId3"/>
          <a:stretch>
            <a:fillRect/>
          </a:stretch>
        </p:blipFill>
        <p:spPr>
          <a:xfrm>
            <a:off x="3382645" y="1945640"/>
            <a:ext cx="5426710" cy="1607820"/>
          </a:xfrm>
          <a:prstGeom prst="rect">
            <a:avLst/>
          </a:prstGeom>
        </p:spPr>
      </p:pic>
      <p:pic>
        <p:nvPicPr>
          <p:cNvPr id="5" name="图片 4"/>
          <p:cNvPicPr>
            <a:picLocks noChangeAspect="1"/>
          </p:cNvPicPr>
          <p:nvPr/>
        </p:nvPicPr>
        <p:blipFill>
          <a:blip r:embed="rId4"/>
          <a:stretch>
            <a:fillRect/>
          </a:stretch>
        </p:blipFill>
        <p:spPr>
          <a:xfrm>
            <a:off x="3901440" y="4504690"/>
            <a:ext cx="800100" cy="326390"/>
          </a:xfrm>
          <a:prstGeom prst="rect">
            <a:avLst/>
          </a:prstGeom>
        </p:spPr>
      </p:pic>
      <p:pic>
        <p:nvPicPr>
          <p:cNvPr id="6" name="图片 5"/>
          <p:cNvPicPr>
            <a:picLocks noChangeAspect="1"/>
          </p:cNvPicPr>
          <p:nvPr/>
        </p:nvPicPr>
        <p:blipFill>
          <a:blip r:embed="rId5"/>
          <a:stretch>
            <a:fillRect/>
          </a:stretch>
        </p:blipFill>
        <p:spPr>
          <a:xfrm>
            <a:off x="7573010" y="4504690"/>
            <a:ext cx="800100" cy="375285"/>
          </a:xfrm>
          <a:prstGeom prst="rect">
            <a:avLst/>
          </a:prstGeom>
        </p:spPr>
      </p:pic>
      <p:pic>
        <p:nvPicPr>
          <p:cNvPr id="7" name="图片 6"/>
          <p:cNvPicPr>
            <a:picLocks noChangeAspect="1"/>
          </p:cNvPicPr>
          <p:nvPr/>
        </p:nvPicPr>
        <p:blipFill>
          <a:blip r:embed="rId6"/>
          <a:stretch>
            <a:fillRect/>
          </a:stretch>
        </p:blipFill>
        <p:spPr>
          <a:xfrm>
            <a:off x="2076450" y="4879975"/>
            <a:ext cx="857250" cy="467995"/>
          </a:xfrm>
          <a:prstGeom prst="rect">
            <a:avLst/>
          </a:prstGeom>
        </p:spPr>
      </p:pic>
    </p:spTree>
    <p:custDataLst>
      <p:tags r:id="rId7"/>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914400"/>
            <a:ext cx="9799320" cy="1711325"/>
          </a:xfrm>
        </p:spPr>
        <p:txBody>
          <a:bodyPr/>
          <a:p>
            <a:r>
              <a:rPr lang="zh-CN" altLang="zh-CN" sz="7200"/>
              <a:t>谢      谢</a:t>
            </a:r>
            <a:endParaRPr lang="zh-CN" altLang="zh-CN" sz="7200"/>
          </a:p>
        </p:txBody>
      </p:sp>
      <p:sp>
        <p:nvSpPr>
          <p:cNvPr id="3" name="副标题 2"/>
          <p:cNvSpPr>
            <a:spLocks noGrp="1"/>
          </p:cNvSpPr>
          <p:nvPr>
            <p:ph type="subTitle" idx="1"/>
            <p:custDataLst>
              <p:tags r:id="rId2"/>
            </p:custDataLst>
          </p:nvPr>
        </p:nvSpPr>
        <p:spPr/>
        <p:txBody>
          <a:bodyPr/>
          <a:p>
            <a:r>
              <a:rPr lang="zh-CN" altLang="en-US" sz="4000"/>
              <a:t>汇报完毕</a:t>
            </a:r>
            <a:endParaRPr lang="zh-CN" altLang="en-US" sz="400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latin typeface="仿宋" panose="02010609060101010101" charset="-122"/>
                <a:ea typeface="仿宋" panose="02010609060101010101" charset="-122"/>
                <a:cs typeface="仿宋" panose="02010609060101010101" charset="-122"/>
              </a:rPr>
              <a:t>1</a:t>
            </a:r>
            <a:r>
              <a:rPr>
                <a:latin typeface="仿宋" panose="02010609060101010101" charset="-122"/>
                <a:ea typeface="仿宋" panose="02010609060101010101" charset="-122"/>
                <a:cs typeface="仿宋" panose="02010609060101010101" charset="-122"/>
              </a:rPr>
              <a:t>、研究背景</a:t>
            </a:r>
            <a:endParaRPr>
              <a:latin typeface="仿宋" panose="02010609060101010101" charset="-122"/>
              <a:ea typeface="仿宋" panose="02010609060101010101" charset="-122"/>
              <a:cs typeface="仿宋" panose="02010609060101010101" charset="-122"/>
            </a:endParaRPr>
          </a:p>
        </p:txBody>
      </p:sp>
      <p:sp>
        <p:nvSpPr>
          <p:cNvPr id="2" name="内容占位符 1"/>
          <p:cNvSpPr>
            <a:spLocks noGrp="1"/>
          </p:cNvSpPr>
          <p:nvPr>
            <p:ph idx="1"/>
            <p:custDataLst>
              <p:tags r:id="rId2"/>
            </p:custDataLst>
          </p:nvPr>
        </p:nvSpPr>
        <p:spPr/>
        <p:txBody>
          <a:bodyPr>
            <a:normAutofit fontScale="90000"/>
          </a:bodyPr>
          <a:lstStyle/>
          <a:p>
            <a:r>
              <a:rPr lang="en-US" altLang="zh-CN" dirty="0"/>
              <a:t> </a:t>
            </a:r>
            <a:r>
              <a:rPr lang="en-US" altLang="zh-CN" sz="2400" dirty="0">
                <a:latin typeface="仿宋" panose="02010609060101010101" charset="-122"/>
                <a:ea typeface="仿宋" panose="02010609060101010101" charset="-122"/>
                <a:cs typeface="仿宋" panose="02010609060101010101" charset="-122"/>
              </a:rPr>
              <a:t>   </a:t>
            </a:r>
            <a:r>
              <a:rPr lang="zh-CN" altLang="en-US" sz="2800" dirty="0">
                <a:solidFill>
                  <a:srgbClr val="FF0000"/>
                </a:solidFill>
                <a:latin typeface="微软雅黑" panose="020B0503020204020204" pitchFamily="34" charset="-122"/>
                <a:cs typeface="微软雅黑" panose="020B0503020204020204" pitchFamily="34" charset="-122"/>
              </a:rPr>
              <a:t>密钥更新/重用</a:t>
            </a:r>
            <a:r>
              <a:rPr lang="zh-CN" altLang="en-US" sz="2800" dirty="0">
                <a:latin typeface="微软雅黑" panose="020B0503020204020204" pitchFamily="34" charset="-122"/>
                <a:cs typeface="微软雅黑" panose="020B0503020204020204" pitchFamily="34" charset="-122"/>
              </a:rPr>
              <a:t>（也称为</a:t>
            </a:r>
            <a:r>
              <a:rPr lang="zh-CN" altLang="en-US" sz="2800" dirty="0">
                <a:solidFill>
                  <a:srgbClr val="FF0000"/>
                </a:solidFill>
                <a:latin typeface="微软雅黑" panose="020B0503020204020204" pitchFamily="34" charset="-122"/>
                <a:cs typeface="微软雅黑" panose="020B0503020204020204" pitchFamily="34" charset="-122"/>
              </a:rPr>
              <a:t>密钥派生</a:t>
            </a:r>
            <a:r>
              <a:rPr lang="zh-CN" altLang="en-US" sz="2800" dirty="0">
                <a:latin typeface="微软雅黑" panose="020B0503020204020204" pitchFamily="34" charset="-122"/>
                <a:cs typeface="微软雅黑" panose="020B0503020204020204" pitchFamily="34" charset="-122"/>
              </a:rPr>
              <a:t>）是计算机安全系统中一种常用的范例，用户对其安全效益似乎有着不同的期望。</a:t>
            </a:r>
            <a:endParaRPr lang="zh-CN" altLang="en-US" sz="2800" dirty="0">
              <a:latin typeface="微软雅黑" panose="020B0503020204020204" pitchFamily="34" charset="-122"/>
              <a:cs typeface="微软雅黑" panose="020B0503020204020204" pitchFamily="34" charset="-122"/>
            </a:endParaRPr>
          </a:p>
          <a:p>
            <a:r>
              <a:rPr lang="zh-CN" altLang="en-US" sz="2800" dirty="0">
                <a:latin typeface="微软雅黑" panose="020B0503020204020204" pitchFamily="34" charset="-122"/>
                <a:cs typeface="微软雅黑" panose="020B0503020204020204" pitchFamily="34" charset="-122"/>
              </a:rPr>
              <a:t>     </a:t>
            </a:r>
            <a:r>
              <a:rPr lang="zh-CN" altLang="en-US" sz="2800" dirty="0">
                <a:solidFill>
                  <a:schemeClr val="accent1">
                    <a:lumMod val="75000"/>
                  </a:schemeClr>
                </a:solidFill>
                <a:latin typeface="微软雅黑" panose="020B0503020204020204" pitchFamily="34" charset="-122"/>
                <a:cs typeface="微软雅黑" panose="020B0503020204020204" pitchFamily="34" charset="-122"/>
              </a:rPr>
              <a:t>重新加密的含义</a:t>
            </a:r>
            <a:r>
              <a:rPr lang="zh-CN" altLang="en-US" sz="2800" dirty="0">
                <a:latin typeface="微软雅黑" panose="020B0503020204020204" pitchFamily="34" charset="-122"/>
                <a:cs typeface="微软雅黑" panose="020B0503020204020204" pitchFamily="34" charset="-122"/>
              </a:rPr>
              <a:t>。假设两方共享一个密钥K，并希望对它们发送给对方的数据进行加密。他们将使用一些基于分组密码的操作模式，比如CBC。直接的方法是直接使用K来加密数据。一种常用的替代方法是密钥派生加密。</a:t>
            </a:r>
            <a:r>
              <a:rPr lang="zh-CN" altLang="en-US" sz="2800" dirty="0">
                <a:solidFill>
                  <a:schemeClr val="accent1">
                    <a:lumMod val="75000"/>
                  </a:schemeClr>
                </a:solidFill>
                <a:latin typeface="微软雅黑" panose="020B0503020204020204" pitchFamily="34" charset="-122"/>
                <a:cs typeface="微软雅黑" panose="020B0503020204020204" pitchFamily="34" charset="-122"/>
              </a:rPr>
              <a:t>密钥K不用于加密数据，而是被视为主密钥。子密钥K1，K2，K3，都是从K派生出来的。一定数量的消息</a:t>
            </a:r>
            <a:r>
              <a:rPr lang="en-US" altLang="zh-CN" sz="2800" dirty="0">
                <a:solidFill>
                  <a:schemeClr val="accent1">
                    <a:lumMod val="75000"/>
                  </a:schemeClr>
                </a:solidFill>
                <a:latin typeface="微软雅黑" panose="020B0503020204020204" pitchFamily="34" charset="-122"/>
                <a:cs typeface="微软雅黑" panose="020B0503020204020204" pitchFamily="34" charset="-122"/>
              </a:rPr>
              <a:t>l</a:t>
            </a:r>
            <a:r>
              <a:rPr lang="zh-CN" altLang="en-US" sz="2800" dirty="0">
                <a:solidFill>
                  <a:schemeClr val="accent1">
                    <a:lumMod val="75000"/>
                  </a:schemeClr>
                </a:solidFill>
                <a:latin typeface="微软雅黑" panose="020B0503020204020204" pitchFamily="34" charset="-122"/>
                <a:cs typeface="微软雅黑" panose="020B0503020204020204" pitchFamily="34" charset="-122"/>
              </a:rPr>
              <a:t>使用k1加密，然后双方切换到K2。一旦l消息在k2下被加密，它们就会切换到k3</a:t>
            </a:r>
            <a:r>
              <a:rPr lang="zh-CN" altLang="en-US" sz="2800" dirty="0">
                <a:solidFill>
                  <a:srgbClr val="0070C0"/>
                </a:solidFill>
                <a:latin typeface="微软雅黑" panose="020B0503020204020204" pitchFamily="34" charset="-122"/>
                <a:cs typeface="微软雅黑" panose="020B0503020204020204" pitchFamily="34" charset="-122"/>
              </a:rPr>
              <a:t>，</a:t>
            </a:r>
            <a:r>
              <a:rPr lang="zh-CN" altLang="en-US" sz="2800" dirty="0">
                <a:latin typeface="微软雅黑" panose="020B0503020204020204" pitchFamily="34" charset="-122"/>
                <a:cs typeface="微软雅黑" panose="020B0503020204020204" pitchFamily="34" charset="-122"/>
              </a:rPr>
              <a:t>以此类推。</a:t>
            </a:r>
            <a:endParaRPr lang="zh-CN" altLang="en-US" sz="2800" dirty="0">
              <a:latin typeface="微软雅黑" panose="020B0503020204020204" pitchFamily="34" charset="-122"/>
              <a:cs typeface="微软雅黑" panose="020B0503020204020204" pitchFamily="34"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标题 1"/>
          <p:cNvSpPr>
            <a:spLocks noGrp="1"/>
          </p:cNvSpPr>
          <p:nvPr>
            <p:ph type="title"/>
          </p:nvPr>
        </p:nvSpPr>
        <p:spPr/>
        <p:txBody>
          <a:bodyPr/>
          <a:p>
            <a:r>
              <a:rPr lang="en-US" altLang="zh-CN"/>
              <a:t>1</a:t>
            </a:r>
            <a:r>
              <a:t>、研究背景</a:t>
            </a:r>
          </a:p>
        </p:txBody>
      </p:sp>
      <p:sp>
        <p:nvSpPr>
          <p:cNvPr id="3" name="内容占位符 2"/>
          <p:cNvSpPr>
            <a:spLocks noGrp="1"/>
          </p:cNvSpPr>
          <p:nvPr>
            <p:ph idx="1"/>
          </p:nvPr>
        </p:nvSpPr>
        <p:spPr/>
        <p:txBody>
          <a:bodyPr>
            <a:normAutofit fontScale="90000"/>
          </a:bodyPr>
          <a:p>
            <a:r>
              <a:rPr lang="en-US" altLang="zh-CN" sz="2400"/>
              <a:t>     </a:t>
            </a:r>
            <a:r>
              <a:rPr lang="en-US" altLang="zh-CN" sz="2400">
                <a:solidFill>
                  <a:srgbClr val="FF0000"/>
                </a:solidFill>
              </a:rPr>
              <a:t> </a:t>
            </a:r>
            <a:r>
              <a:rPr lang="zh-CN" altLang="en-US" sz="2800">
                <a:solidFill>
                  <a:srgbClr val="FF0000"/>
                </a:solidFill>
              </a:rPr>
              <a:t>为什么重新加密？</a:t>
            </a:r>
            <a:r>
              <a:rPr lang="zh-CN" altLang="en-US" sz="2800"/>
              <a:t>常见的攻击基于在单个密钥下获得大量加密的能力。例如，差分或线性密码分析将恢复DES密钥，一旦使用该密钥执行了一定阈值的加密。大多数操作模式都会受到生日攻击，一旦在同一密钥下执行加密，则基于块大小为k的分组密码方案的隐私性受到损害。通常，生日阈值低于密码分析攻击。因此，</a:t>
            </a:r>
            <a:r>
              <a:rPr lang="zh-CN" altLang="en-US" sz="2800">
                <a:solidFill>
                  <a:schemeClr val="accent1">
                    <a:lumMod val="75000"/>
                  </a:schemeClr>
                </a:solidFill>
              </a:rPr>
              <a:t>如果加密是在单个密钥下执行的，那么可以安全加密的消息有一定的最大阈值数量。重新设置密钥通过在达到允许攻击的加密阈值之前更改密钥来防止上述攻击。</a:t>
            </a:r>
            <a:r>
              <a:rPr lang="zh-CN" altLang="en-US" sz="2800"/>
              <a:t>因此，它有效地延长了（主）密钥的生存期，增加了无需新的密钥交换即可执行的加密的阈值数量。</a:t>
            </a:r>
            <a:endParaRPr lang="zh-CN" altLang="en-US" sz="28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8400" y="593795"/>
            <a:ext cx="10969200" cy="705600"/>
          </a:xfrm>
        </p:spPr>
        <p:txBody>
          <a:bodyPr/>
          <a:lstStyle/>
          <a:p>
            <a:r>
              <a:rPr lang="en-US" altLang="zh-CN"/>
              <a:t>1</a:t>
            </a:r>
            <a:r>
              <a:t>、研究背景</a:t>
            </a:r>
          </a:p>
        </p:txBody>
      </p:sp>
      <p:sp>
        <p:nvSpPr>
          <p:cNvPr id="2" name="内容占位符 1"/>
          <p:cNvSpPr>
            <a:spLocks noGrp="1"/>
          </p:cNvSpPr>
          <p:nvPr>
            <p:ph idx="1"/>
            <p:custDataLst>
              <p:tags r:id="rId2"/>
            </p:custDataLst>
          </p:nvPr>
        </p:nvSpPr>
        <p:spPr/>
        <p:txBody>
          <a:bodyPr>
            <a:normAutofit lnSpcReduction="20000"/>
          </a:bodyPr>
          <a:lstStyle/>
          <a:p>
            <a:r>
              <a:rPr lang="en-US" altLang="zh-CN" dirty="0"/>
              <a:t>  </a:t>
            </a:r>
            <a:r>
              <a:rPr lang="en-US" altLang="zh-CN" sz="2800" dirty="0"/>
              <a:t>  </a:t>
            </a:r>
            <a:r>
              <a:rPr lang="zh-CN" altLang="en-US" sz="2800" dirty="0"/>
              <a:t>了解了具体概念，我们提出以下几类问题：</a:t>
            </a:r>
            <a:endParaRPr lang="zh-CN" altLang="en-US" sz="2800" dirty="0"/>
          </a:p>
          <a:p>
            <a:r>
              <a:rPr lang="zh-CN" altLang="en-US" sz="2800" dirty="0"/>
              <a:t>（</a:t>
            </a:r>
            <a:r>
              <a:rPr lang="en-US" altLang="zh-CN" sz="2800" dirty="0"/>
              <a:t>1</a:t>
            </a:r>
            <a:r>
              <a:rPr sz="2800" dirty="0"/>
              <a:t>）、</a:t>
            </a:r>
            <a:r>
              <a:rPr lang="zh-CN" altLang="en-US" sz="2800" dirty="0"/>
              <a:t>可以证明加密阈值（可以安全加密的固定长度的消息数）会随着密钥派生而增加吗？</a:t>
            </a:r>
            <a:endParaRPr lang="zh-CN" altLang="en-US" sz="2800" dirty="0"/>
          </a:p>
          <a:p>
            <a:r>
              <a:rPr lang="zh-CN" altLang="en-US" sz="2800" dirty="0"/>
              <a:t>（</a:t>
            </a:r>
            <a:r>
              <a:rPr lang="en-US" altLang="zh-CN" sz="2800" dirty="0"/>
              <a:t>2</a:t>
            </a:r>
            <a:r>
              <a:rPr lang="zh-CN" altLang="en-US" sz="2800" dirty="0"/>
              <a:t>）、不同的密钥派生过程在安全性方面比较？</a:t>
            </a:r>
            <a:r>
              <a:rPr lang="en-US" altLang="zh-CN" sz="2800" dirty="0"/>
              <a:t>-----</a:t>
            </a:r>
            <a:r>
              <a:rPr sz="2800" dirty="0"/>
              <a:t>伪随机性</a:t>
            </a:r>
            <a:endParaRPr lang="zh-CN" altLang="en-US" sz="2800" dirty="0"/>
          </a:p>
          <a:p>
            <a:r>
              <a:rPr lang="zh-CN" altLang="en-US" sz="2800" dirty="0"/>
              <a:t>（</a:t>
            </a:r>
            <a:r>
              <a:rPr lang="en-US" altLang="zh-CN" sz="2800" dirty="0"/>
              <a:t>3</a:t>
            </a:r>
            <a:r>
              <a:rPr lang="zh-CN" altLang="en-US" sz="2800" dirty="0"/>
              <a:t>）、密钥应该多久更改一次，这意味着在给定密码系统参数的情况下，应该如何选择参数？</a:t>
            </a:r>
            <a:endParaRPr lang="en-US" altLang="zh-CN" sz="28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t>1</a:t>
            </a:r>
            <a:r>
              <a:t>、研究背景</a:t>
            </a:r>
          </a:p>
        </p:txBody>
      </p:sp>
      <p:sp>
        <p:nvSpPr>
          <p:cNvPr id="2" name="内容占位符 1"/>
          <p:cNvSpPr>
            <a:spLocks noGrp="1"/>
          </p:cNvSpPr>
          <p:nvPr>
            <p:ph idx="1"/>
            <p:custDataLst>
              <p:tags r:id="rId2"/>
            </p:custDataLst>
          </p:nvPr>
        </p:nvSpPr>
        <p:spPr/>
        <p:txBody>
          <a:bodyPr/>
          <a:lstStyle/>
          <a:p>
            <a:r>
              <a:rPr lang="zh-CN" altLang="en-US" sz="2800" b="1" dirty="0"/>
              <a:t>问题论证</a:t>
            </a:r>
            <a:endParaRPr lang="zh-CN" altLang="en-US" sz="2800" b="1" dirty="0"/>
          </a:p>
          <a:p>
            <a:r>
              <a:rPr lang="zh-CN" altLang="en-US" sz="2400" dirty="0"/>
              <a:t>     </a:t>
            </a:r>
            <a:r>
              <a:rPr lang="zh-CN" altLang="en-US" sz="2800" dirty="0"/>
              <a:t> 假设我们用具有密钥长度和块长度k的分组密码F进行CBC加密。将加密阈值定义为可以安全加密的k位消息的数量Q。对于单密钥方案，这个值是        。考虑并行或串行方法下CBC加密，其中使用相同的分组密码F作为密钥更新函数。通过每      加密（  即设置子密钥生存期       ），加密阈值增加到          。也就是说，可以通过使用密钥派生来安全地加密更多的数据。</a:t>
            </a:r>
            <a:endParaRPr lang="zh-CN" altLang="en-US" sz="2800" dirty="0"/>
          </a:p>
        </p:txBody>
      </p:sp>
      <p:pic>
        <p:nvPicPr>
          <p:cNvPr id="4" name="图片 3"/>
          <p:cNvPicPr>
            <a:picLocks noChangeAspect="1"/>
          </p:cNvPicPr>
          <p:nvPr/>
        </p:nvPicPr>
        <p:blipFill>
          <a:blip r:embed="rId3"/>
          <a:stretch>
            <a:fillRect/>
          </a:stretch>
        </p:blipFill>
        <p:spPr>
          <a:xfrm>
            <a:off x="4678680" y="3365500"/>
            <a:ext cx="916305" cy="516890"/>
          </a:xfrm>
          <a:prstGeom prst="rect">
            <a:avLst/>
          </a:prstGeom>
        </p:spPr>
      </p:pic>
      <p:pic>
        <p:nvPicPr>
          <p:cNvPr id="5" name="图片 4"/>
          <p:cNvPicPr>
            <a:picLocks noChangeAspect="1"/>
          </p:cNvPicPr>
          <p:nvPr/>
        </p:nvPicPr>
        <p:blipFill>
          <a:blip r:embed="rId4"/>
          <a:stretch>
            <a:fillRect/>
          </a:stretch>
        </p:blipFill>
        <p:spPr>
          <a:xfrm>
            <a:off x="9845040" y="4042410"/>
            <a:ext cx="548640" cy="476885"/>
          </a:xfrm>
          <a:prstGeom prst="rect">
            <a:avLst/>
          </a:prstGeom>
        </p:spPr>
      </p:pic>
      <p:pic>
        <p:nvPicPr>
          <p:cNvPr id="6" name="图片 5"/>
          <p:cNvPicPr>
            <a:picLocks noChangeAspect="1"/>
          </p:cNvPicPr>
          <p:nvPr/>
        </p:nvPicPr>
        <p:blipFill>
          <a:blip r:embed="rId5"/>
          <a:stretch>
            <a:fillRect/>
          </a:stretch>
        </p:blipFill>
        <p:spPr>
          <a:xfrm>
            <a:off x="5191760" y="4519295"/>
            <a:ext cx="842645" cy="548005"/>
          </a:xfrm>
          <a:prstGeom prst="rect">
            <a:avLst/>
          </a:prstGeom>
        </p:spPr>
      </p:pic>
      <p:pic>
        <p:nvPicPr>
          <p:cNvPr id="7" name="图片 6"/>
          <p:cNvPicPr>
            <a:picLocks noChangeAspect="1"/>
          </p:cNvPicPr>
          <p:nvPr/>
        </p:nvPicPr>
        <p:blipFill>
          <a:blip r:embed="rId6"/>
          <a:stretch>
            <a:fillRect/>
          </a:stretch>
        </p:blipFill>
        <p:spPr>
          <a:xfrm>
            <a:off x="9327515" y="4511040"/>
            <a:ext cx="1066165" cy="556260"/>
          </a:xfrm>
          <a:prstGeom prst="rect">
            <a:avLst/>
          </a:prstGeom>
        </p:spPr>
      </p:pic>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607765" y="246450"/>
            <a:ext cx="10969200" cy="705600"/>
          </a:xfrm>
        </p:spPr>
        <p:txBody>
          <a:bodyPr/>
          <a:lstStyle/>
          <a:p>
            <a:r>
              <a:t>2、作为伪随机生成器的密钥派生过程</a:t>
            </a:r>
          </a:p>
        </p:txBody>
      </p:sp>
      <p:sp>
        <p:nvSpPr>
          <p:cNvPr id="2" name="内容占位符 1"/>
          <p:cNvSpPr>
            <a:spLocks noGrp="1"/>
          </p:cNvSpPr>
          <p:nvPr>
            <p:ph idx="1"/>
            <p:custDataLst>
              <p:tags r:id="rId2"/>
            </p:custDataLst>
          </p:nvPr>
        </p:nvSpPr>
        <p:spPr>
          <a:xfrm>
            <a:off x="608330" y="1313180"/>
            <a:ext cx="10968990" cy="5222240"/>
          </a:xfrm>
        </p:spPr>
        <p:txBody>
          <a:bodyPr>
            <a:normAutofit fontScale="70000"/>
          </a:bodyPr>
          <a:lstStyle/>
          <a:p>
            <a:r>
              <a:rPr lang="en-US" altLang="zh-CN" sz="2665" dirty="0"/>
              <a:t>    </a:t>
            </a:r>
            <a:r>
              <a:rPr lang="en-US" altLang="zh-CN" sz="2665" dirty="0">
                <a:solidFill>
                  <a:schemeClr val="accent1">
                    <a:lumMod val="75000"/>
                  </a:schemeClr>
                </a:solidFill>
              </a:rPr>
              <a:t> </a:t>
            </a:r>
            <a:r>
              <a:rPr lang="zh-CN" altLang="en-US" sz="3000" dirty="0">
                <a:solidFill>
                  <a:schemeClr val="accent1">
                    <a:lumMod val="75000"/>
                  </a:schemeClr>
                </a:solidFill>
              </a:rPr>
              <a:t>我们将生成子密钥的过程视为一个有状态的伪随机生成器。</a:t>
            </a:r>
            <a:endParaRPr lang="zh-CN" altLang="en-US" sz="3000" dirty="0"/>
          </a:p>
          <a:p>
            <a:r>
              <a:rPr lang="en-US" altLang="zh-CN" sz="3000" dirty="0"/>
              <a:t>     状态生成器G=（K，N）是一对算法。概率密钥生成算法</a:t>
            </a:r>
            <a:r>
              <a:rPr lang="en-US" altLang="zh-CN" sz="3000" dirty="0">
                <a:solidFill>
                  <a:srgbClr val="FF0000"/>
                </a:solidFill>
              </a:rPr>
              <a:t>K</a:t>
            </a:r>
            <a:r>
              <a:rPr lang="en-US" altLang="zh-CN" sz="3000" dirty="0"/>
              <a:t>生成生成器的</a:t>
            </a:r>
            <a:r>
              <a:rPr lang="en-US" altLang="zh-CN" sz="3000" dirty="0">
                <a:solidFill>
                  <a:srgbClr val="FF0000"/>
                </a:solidFill>
              </a:rPr>
              <a:t>初始状态或种子</a:t>
            </a:r>
            <a:r>
              <a:rPr lang="en-US" altLang="zh-CN" sz="3000" dirty="0"/>
              <a:t>。确定性下一步算法</a:t>
            </a:r>
            <a:r>
              <a:rPr lang="en-US" altLang="zh-CN" sz="3000" dirty="0">
                <a:solidFill>
                  <a:srgbClr val="FF0000"/>
                </a:solidFill>
              </a:rPr>
              <a:t>N</a:t>
            </a:r>
            <a:r>
              <a:rPr lang="en-US" altLang="zh-CN" sz="3000" dirty="0"/>
              <a:t>将</a:t>
            </a:r>
            <a:r>
              <a:rPr lang="en-US" altLang="zh-CN" sz="3000" dirty="0">
                <a:solidFill>
                  <a:srgbClr val="FF0000"/>
                </a:solidFill>
              </a:rPr>
              <a:t>当前状态作为输入</a:t>
            </a:r>
            <a:r>
              <a:rPr lang="en-US" altLang="zh-CN" sz="3000" dirty="0"/>
              <a:t>，并</a:t>
            </a:r>
            <a:r>
              <a:rPr lang="en-US" altLang="zh-CN" sz="3000" dirty="0">
                <a:solidFill>
                  <a:srgbClr val="FF0000"/>
                </a:solidFill>
              </a:rPr>
              <a:t>返回</a:t>
            </a:r>
            <a:r>
              <a:rPr lang="en-US" altLang="zh-CN" sz="3000" dirty="0"/>
              <a:t>一个被视为</a:t>
            </a:r>
            <a:r>
              <a:rPr lang="en-US" altLang="zh-CN" sz="3000" dirty="0">
                <a:solidFill>
                  <a:srgbClr val="FF0000"/>
                </a:solidFill>
              </a:rPr>
              <a:t>该阶段</a:t>
            </a:r>
            <a:r>
              <a:rPr lang="en-US" altLang="zh-CN" sz="3000" dirty="0"/>
              <a:t>的</a:t>
            </a:r>
            <a:r>
              <a:rPr lang="en-US" altLang="zh-CN" sz="3000" dirty="0">
                <a:solidFill>
                  <a:srgbClr val="FF0000"/>
                </a:solidFill>
              </a:rPr>
              <a:t>输出的块和一个更新的状态</a:t>
            </a:r>
            <a:r>
              <a:rPr lang="en-US" altLang="zh-CN" sz="3000" dirty="0"/>
              <a:t>，以便在下一次调用中存储和使用。</a:t>
            </a:r>
            <a:endParaRPr lang="en-US" altLang="zh-CN" sz="3000" dirty="0"/>
          </a:p>
          <a:p>
            <a:r>
              <a:rPr lang="en-US" altLang="zh-CN" sz="3000" dirty="0"/>
              <a:t>     序列               伪随机块的定义是首先选取初始种子          然后迭代：   </a:t>
            </a:r>
            <a:endParaRPr lang="en-US" altLang="zh-CN" sz="3000" dirty="0"/>
          </a:p>
          <a:p>
            <a:r>
              <a:rPr lang="en-US" altLang="zh-CN" sz="3000" dirty="0"/>
              <a:t>  </a:t>
            </a:r>
            <a:endParaRPr lang="en-US" altLang="zh-CN" sz="3000" dirty="0"/>
          </a:p>
          <a:p>
            <a:r>
              <a:rPr lang="en-US" altLang="zh-CN" sz="3000" dirty="0"/>
              <a:t>（当生成器用于重新生成密钥时，这些是子密钥）。我们假设所有输出块的长度相同，并称之为块长度。我们现在指定两个特定的生成器，并行和串行。我们固定了一个</a:t>
            </a:r>
            <a:endParaRPr lang="en-US" altLang="zh-CN" sz="3000" dirty="0"/>
          </a:p>
        </p:txBody>
      </p:sp>
      <p:pic>
        <p:nvPicPr>
          <p:cNvPr id="4" name="图片 3"/>
          <p:cNvPicPr>
            <a:picLocks noChangeAspect="1"/>
          </p:cNvPicPr>
          <p:nvPr/>
        </p:nvPicPr>
        <p:blipFill>
          <a:blip r:embed="rId3"/>
          <a:stretch>
            <a:fillRect/>
          </a:stretch>
        </p:blipFill>
        <p:spPr>
          <a:xfrm>
            <a:off x="2103120" y="3357880"/>
            <a:ext cx="1362710" cy="383540"/>
          </a:xfrm>
          <a:prstGeom prst="rect">
            <a:avLst/>
          </a:prstGeom>
        </p:spPr>
      </p:pic>
      <p:pic>
        <p:nvPicPr>
          <p:cNvPr id="5" name="图片 4"/>
          <p:cNvPicPr>
            <a:picLocks noChangeAspect="1"/>
          </p:cNvPicPr>
          <p:nvPr/>
        </p:nvPicPr>
        <p:blipFill>
          <a:blip r:embed="rId4"/>
          <a:stretch>
            <a:fillRect/>
          </a:stretch>
        </p:blipFill>
        <p:spPr>
          <a:xfrm>
            <a:off x="7921625" y="3357880"/>
            <a:ext cx="865505" cy="339090"/>
          </a:xfrm>
          <a:prstGeom prst="rect">
            <a:avLst/>
          </a:prstGeom>
        </p:spPr>
      </p:pic>
      <p:pic>
        <p:nvPicPr>
          <p:cNvPr id="6" name="图片 5"/>
          <p:cNvPicPr>
            <a:picLocks noChangeAspect="1"/>
          </p:cNvPicPr>
          <p:nvPr/>
        </p:nvPicPr>
        <p:blipFill>
          <a:blip r:embed="rId5"/>
          <a:stretch>
            <a:fillRect/>
          </a:stretch>
        </p:blipFill>
        <p:spPr>
          <a:xfrm>
            <a:off x="4418965" y="3741420"/>
            <a:ext cx="3354070" cy="522605"/>
          </a:xfrm>
          <a:prstGeom prst="rect">
            <a:avLst/>
          </a:prstGeom>
        </p:spPr>
      </p:pic>
      <p:pic>
        <p:nvPicPr>
          <p:cNvPr id="7" name="图片 6"/>
          <p:cNvPicPr>
            <a:picLocks noChangeAspect="1"/>
          </p:cNvPicPr>
          <p:nvPr/>
        </p:nvPicPr>
        <p:blipFill>
          <a:blip r:embed="rId6"/>
          <a:srcRect t="9958"/>
          <a:stretch>
            <a:fillRect/>
          </a:stretch>
        </p:blipFill>
        <p:spPr>
          <a:xfrm>
            <a:off x="1652905" y="5223510"/>
            <a:ext cx="3658235" cy="407670"/>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构造1</a:t>
            </a:r>
            <a:endParaRPr lang="zh-CN" altLang="en-US"/>
          </a:p>
        </p:txBody>
      </p:sp>
      <p:sp>
        <p:nvSpPr>
          <p:cNvPr id="2" name="内容占位符 1"/>
          <p:cNvSpPr>
            <a:spLocks noGrp="1"/>
          </p:cNvSpPr>
          <p:nvPr>
            <p:ph idx="1"/>
            <p:custDataLst>
              <p:tags r:id="rId2"/>
            </p:custDataLst>
          </p:nvPr>
        </p:nvSpPr>
        <p:spPr/>
        <p:txBody>
          <a:bodyPr>
            <a:normAutofit lnSpcReduction="10000"/>
          </a:bodyPr>
          <a:lstStyle/>
          <a:p>
            <a:pPr marL="0" indent="0">
              <a:buNone/>
            </a:pPr>
            <a:r>
              <a:rPr lang="en-US" altLang="zh-CN" dirty="0"/>
              <a:t>        </a:t>
            </a:r>
            <a:r>
              <a:rPr lang="zh-CN" altLang="en-US" sz="2400" dirty="0"/>
              <a:t>（</a:t>
            </a:r>
            <a:r>
              <a:rPr lang="zh-CN" altLang="en-US" sz="2400" dirty="0">
                <a:solidFill>
                  <a:srgbClr val="FF0000"/>
                </a:solidFill>
              </a:rPr>
              <a:t>并行生成器</a:t>
            </a:r>
            <a:r>
              <a:rPr lang="zh-CN" altLang="en-US" sz="2400" dirty="0"/>
              <a:t>）基于F的并行生成器PG[F]=（K，N）</a:t>
            </a:r>
            <a:endParaRPr lang="zh-CN" altLang="en-US" sz="2400" dirty="0"/>
          </a:p>
          <a:p>
            <a:endParaRPr lang="zh-CN" altLang="en-US" sz="2400" dirty="0"/>
          </a:p>
          <a:p>
            <a:endParaRPr lang="zh-CN" altLang="en-US" sz="2400" dirty="0"/>
          </a:p>
          <a:p>
            <a:endParaRPr lang="zh-CN" altLang="en-US" sz="2400" dirty="0"/>
          </a:p>
          <a:p>
            <a:endParaRPr lang="zh-CN" altLang="en-US" sz="2400" dirty="0"/>
          </a:p>
          <a:p>
            <a:r>
              <a:rPr lang="zh-CN" altLang="en-US" sz="2400" dirty="0"/>
              <a:t>       其中K是初始种子，i是计数器，初始值为零。在第i阶段，通过将K加密 PRF应用于</a:t>
            </a:r>
            <a:r>
              <a:rPr lang="en-US" altLang="zh-CN" sz="2400" dirty="0"/>
              <a:t>i</a:t>
            </a:r>
            <a:r>
              <a:rPr lang="zh-CN" altLang="en-US" sz="2400" dirty="0"/>
              <a:t>（整数的k位二进制表示）得到输出块，计数器更新。该发生器的块长度为k。</a:t>
            </a:r>
            <a:endParaRPr lang="zh-CN" altLang="en-US" sz="2400" dirty="0"/>
          </a:p>
          <a:p>
            <a:endParaRPr lang="zh-CN" altLang="en-US" sz="2400" dirty="0"/>
          </a:p>
        </p:txBody>
      </p:sp>
      <p:pic>
        <p:nvPicPr>
          <p:cNvPr id="4" name="图片 3"/>
          <p:cNvPicPr>
            <a:picLocks noChangeAspect="1"/>
          </p:cNvPicPr>
          <p:nvPr/>
        </p:nvPicPr>
        <p:blipFill>
          <a:blip r:embed="rId3"/>
          <a:stretch>
            <a:fillRect/>
          </a:stretch>
        </p:blipFill>
        <p:spPr>
          <a:xfrm>
            <a:off x="3307080" y="2410460"/>
            <a:ext cx="5290185" cy="161480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构造2</a:t>
            </a:r>
            <a:endParaRPr lang="zh-CN" altLang="en-US"/>
          </a:p>
        </p:txBody>
      </p:sp>
      <p:sp>
        <p:nvSpPr>
          <p:cNvPr id="2" name="内容占位符 1"/>
          <p:cNvSpPr>
            <a:spLocks noGrp="1"/>
          </p:cNvSpPr>
          <p:nvPr>
            <p:ph idx="1"/>
            <p:custDataLst>
              <p:tags r:id="rId2"/>
            </p:custDataLst>
          </p:nvPr>
        </p:nvSpPr>
        <p:spPr/>
        <p:txBody>
          <a:bodyPr>
            <a:normAutofit fontScale="90000"/>
          </a:bodyPr>
          <a:lstStyle/>
          <a:p>
            <a:pPr marL="0" indent="0">
              <a:buNone/>
            </a:pPr>
            <a:r>
              <a:rPr lang="en-US" altLang="zh-CN" dirty="0"/>
              <a:t>      </a:t>
            </a:r>
            <a:r>
              <a:rPr lang="zh-CN" altLang="en-US" sz="2800" dirty="0"/>
              <a:t>（</a:t>
            </a:r>
            <a:r>
              <a:rPr lang="zh-CN" altLang="en-US" sz="2800" dirty="0">
                <a:solidFill>
                  <a:srgbClr val="FF0000"/>
                </a:solidFill>
              </a:rPr>
              <a:t>串行生成器</a:t>
            </a:r>
            <a:r>
              <a:rPr lang="zh-CN" altLang="en-US" sz="2800" dirty="0"/>
              <a:t>）基于F的串行生成器SG[F]=（K，N）</a:t>
            </a:r>
            <a:endParaRPr lang="zh-CN" altLang="en-US" sz="2800" dirty="0"/>
          </a:p>
          <a:p>
            <a:endParaRPr lang="zh-CN" altLang="en-US" sz="2800" dirty="0"/>
          </a:p>
          <a:p>
            <a:endParaRPr lang="zh-CN" altLang="en-US" sz="2800" dirty="0"/>
          </a:p>
          <a:p>
            <a:endParaRPr lang="zh-CN" altLang="en-US" sz="2800" dirty="0"/>
          </a:p>
          <a:p>
            <a:endParaRPr lang="zh-CN" altLang="en-US" sz="2800" dirty="0"/>
          </a:p>
          <a:p>
            <a:r>
              <a:rPr lang="zh-CN" altLang="en-US" sz="2800" dirty="0"/>
              <a:t>       这个状态就是密钥</a:t>
            </a:r>
            <a:r>
              <a:rPr lang="en-US" altLang="zh-CN" sz="2800" dirty="0"/>
              <a:t>k</a:t>
            </a:r>
            <a:r>
              <a:rPr sz="2800" dirty="0"/>
              <a:t>。在第</a:t>
            </a:r>
            <a:r>
              <a:rPr lang="en-US" altLang="zh-CN" sz="2800" dirty="0"/>
              <a:t>i</a:t>
            </a:r>
            <a:r>
              <a:rPr sz="2800" dirty="0"/>
              <a:t>阶段，通过加密密钥</a:t>
            </a:r>
            <a:r>
              <a:rPr lang="en-US" altLang="zh-CN" sz="2800" dirty="0"/>
              <a:t>k</a:t>
            </a:r>
            <a:r>
              <a:rPr sz="2800" dirty="0"/>
              <a:t>应用于</a:t>
            </a:r>
            <a:r>
              <a:rPr lang="en-US" altLang="zh-CN" sz="2800" dirty="0"/>
              <a:t>PRF</a:t>
            </a:r>
            <a:r>
              <a:rPr sz="2800" dirty="0"/>
              <a:t>到</a:t>
            </a:r>
            <a:r>
              <a:rPr lang="en-US" altLang="zh-CN" sz="2800" dirty="0"/>
              <a:t>0</a:t>
            </a:r>
            <a:r>
              <a:rPr sz="2800" dirty="0"/>
              <a:t>获得输出块。</a:t>
            </a:r>
            <a:r>
              <a:rPr lang="zh-CN" altLang="en-US" sz="2800" dirty="0"/>
              <a:t>新的状态是密钥通过将K加密PRF应用于（整数的K位二进制表示）1生成。该发生器的块长度为k。</a:t>
            </a:r>
            <a:endParaRPr lang="zh-CN" altLang="en-US" sz="2800" dirty="0"/>
          </a:p>
        </p:txBody>
      </p:sp>
      <p:pic>
        <p:nvPicPr>
          <p:cNvPr id="4" name="图片 3"/>
          <p:cNvPicPr>
            <a:picLocks noChangeAspect="1"/>
          </p:cNvPicPr>
          <p:nvPr/>
        </p:nvPicPr>
        <p:blipFill>
          <a:blip r:embed="rId3"/>
          <a:stretch>
            <a:fillRect/>
          </a:stretch>
        </p:blipFill>
        <p:spPr>
          <a:xfrm>
            <a:off x="3347085" y="2501265"/>
            <a:ext cx="5491480" cy="1856105"/>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1.xml><?xml version="1.0" encoding="utf-8"?>
<p:tagLst xmlns:p="http://schemas.openxmlformats.org/presentationml/2006/main">
  <p:tag name="KSO_WM_UNIT_PLACING_PICTURE_USER_VIEWPORT" val="{&quot;height&quot;:2520,&quot;width&quot;:10620}"/>
</p:tagLst>
</file>

<file path=ppt/tags/tag10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0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0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0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0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3.xml><?xml version="1.0" encoding="utf-8"?>
<p:tagLst xmlns:p="http://schemas.openxmlformats.org/presentationml/2006/main">
  <p:tag name="KSO_WM_BEAUTIFY_FLAG" val="#wm#"/>
  <p:tag name="KSO_WM_TEMPLATE_CATEGORY" val="custom"/>
  <p:tag name="KSO_WM_TEMPLATE_INDEX" val="20205176"/>
</p:tagLst>
</file>

<file path=ppt/tags/tag11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1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1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1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wm#"/>
  <p:tag name="KSO_WM_TEMPLATE_CATEGORY" val="custom"/>
  <p:tag name="KSO_WM_TEMPLATE_INDEX" val="20205176"/>
</p:tagLst>
</file>

<file path=ppt/tags/tag12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2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27.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2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2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1.xml><?xml version="1.0" encoding="utf-8"?>
<p:tagLst xmlns:p="http://schemas.openxmlformats.org/presentationml/2006/main">
  <p:tag name="KSO_WM_BEAUTIFY_FLAG" val="#wm#"/>
  <p:tag name="KSO_WM_TEMPLATE_CATEGORY" val="custom"/>
  <p:tag name="KSO_WM_TEMPLATE_INDEX" val="20205176"/>
</p:tagLst>
</file>

<file path=ppt/tags/tag13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13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134.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3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3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13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176_4*l_h_i*1_1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176_4*l_h_f*1_1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176_4*l_h_i*1_2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176_4*l_h_i*1_3_1"/>
  <p:tag name="KSO_WM_TEMPLATE_CATEGORY" val="custom"/>
  <p:tag name="KSO_WM_TEMPLATE_INDEX" val="20205176"/>
  <p:tag name="KSO_WM_UNIT_LAYERLEVEL" val="1_1_1"/>
  <p:tag name="KSO_WM_TAG_VERSION" val="1.0"/>
  <p:tag name="KSO_WM_BEAUTIFY_FLAG" val="#wm#"/>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176_4*i*2"/>
  <p:tag name="KSO_WM_TEMPLATE_CATEGORY" val="custom"/>
  <p:tag name="KSO_WM_TEMPLATE_INDEX" val="20205176"/>
  <p:tag name="KSO_WM_UNIT_LAYERLEVEL" val="1"/>
  <p:tag name="KSO_WM_TAG_VERSION" val="1.0"/>
  <p:tag name="KSO_WM_BEAUTIFY_FLAG" val="#wm#"/>
  <p:tag name="KSO_WM_UNIT_LINE_FORE_SCHEMECOLOR_INDEX" val="14"/>
  <p:tag name="KSO_WM_UNIT_LINE_FILL_TYPE" val="2"/>
  <p:tag name="KSO_WM_UNIT_USESOURCEFORMAT_APPLY" val="0"/>
</p:tagLst>
</file>

<file path=ppt/tags/tag71.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176_4*a*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176_4*b*1"/>
  <p:tag name="KSO_WM_TEMPLATE_CATEGORY" val="custom"/>
  <p:tag name="KSO_WM_TEMPLATE_INDEX" val="20205176"/>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176_4*i*1"/>
  <p:tag name="KSO_WM_TEMPLATE_CATEGORY" val="custom"/>
  <p:tag name="KSO_WM_TEMPLATE_INDEX" val="20205176"/>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0"/>
</p:tagLst>
</file>

<file path=ppt/tags/tag74.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176_4*l_h_f*1_2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5.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176_4*l_h_f*1_3_1"/>
  <p:tag name="KSO_WM_TEMPLATE_CATEGORY" val="custom"/>
  <p:tag name="KSO_WM_TEMPLATE_INDEX" val="20205176"/>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KSO_WM_SLIDE_ID" val="custom20205176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176"/>
  <p:tag name="KSO_WM_SLIDE_LAYOUT" val="a_b_l"/>
  <p:tag name="KSO_WM_SLIDE_LAYOUT_CNT" val="1_1_1"/>
  <p:tag name="KSO_WM_UNIT_SHOW_EDIT_AREA_INDICATION" val="1"/>
</p:tagLst>
</file>

<file path=ppt/tags/tag7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7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7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3.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6.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8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88.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1.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2.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5.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ags/tag9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176_13*f*1"/>
  <p:tag name="KSO_WM_TEMPLATE_CATEGORY" val="custom"/>
  <p:tag name="KSO_WM_TEMPLATE_INDEX" val="20205176"/>
  <p:tag name="KSO_WM_UNIT_LAYERLEVEL" val="1"/>
  <p:tag name="KSO_WM_TAG_VERSION" val="1.0"/>
  <p:tag name="KSO_WM_BEAUTIFY_FLAG" val="#wm#"/>
</p:tagLst>
</file>

<file path=ppt/tags/tag98.xml><?xml version="1.0" encoding="utf-8"?>
<p:tagLst xmlns:p="http://schemas.openxmlformats.org/presentationml/2006/main">
  <p:tag name="KSO_WM_BEAUTIFY_FLAG" val="#wm#"/>
  <p:tag name="KSO_WM_TEMPLATE_CATEGORY" val="custom"/>
  <p:tag name="KSO_WM_TEMPLATE_INDEX" val="20205176"/>
  <p:tag name="KSO_WM_SLIDE_ID" val="custom20205176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9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176_13*a*1"/>
  <p:tag name="KSO_WM_TEMPLATE_CATEGORY" val="custom"/>
  <p:tag name="KSO_WM_TEMPLATE_INDEX" val="20205176"/>
  <p:tag name="KSO_WM_UNIT_LAYERLEVEL" val="1"/>
  <p:tag name="KSO_WM_TAG_VERSION" val="1.0"/>
  <p:tag name="KSO_WM_BEAUTIFY_FLAG" val="#wm#"/>
  <p:tag name="KSO_WM_UNIT_ISNUMDGMTITLE" val="0"/>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5747</Words>
  <Application>WPS 演示</Application>
  <PresentationFormat>宽屏</PresentationFormat>
  <Paragraphs>199</Paragraphs>
  <Slides>26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Arial</vt:lpstr>
      <vt:lpstr>宋体</vt:lpstr>
      <vt:lpstr>Wingdings</vt:lpstr>
      <vt:lpstr>微软雅黑</vt:lpstr>
      <vt:lpstr>Wingdings</vt:lpstr>
      <vt:lpstr>仿宋</vt:lpstr>
      <vt:lpstr>Arial Unicode MS</vt:lpstr>
      <vt:lpstr>Calibri</vt:lpstr>
      <vt:lpstr>Office 主题​​</vt:lpstr>
      <vt:lpstr>Increasing the Lifetime of a Key:  A Comparative Analysis of the Security of  Re-keying Techniques</vt:lpstr>
      <vt:lpstr>PowerPoint 演示文稿</vt:lpstr>
      <vt:lpstr>1、研究背景</vt:lpstr>
      <vt:lpstr>1、研究背景</vt:lpstr>
      <vt:lpstr>1、研究背景</vt:lpstr>
      <vt:lpstr>1、研究背景</vt:lpstr>
      <vt:lpstr>2、作为伪随机生成器的密钥派生过程</vt:lpstr>
      <vt:lpstr>构造1</vt:lpstr>
      <vt:lpstr>构造2</vt:lpstr>
      <vt:lpstr>伪随机性</vt:lpstr>
      <vt:lpstr>定义1</vt:lpstr>
      <vt:lpstr>定义1 </vt:lpstr>
      <vt:lpstr>PRF的安全措施 </vt:lpstr>
      <vt:lpstr>并行和串行生成器的伪随机性 </vt:lpstr>
      <vt:lpstr>定理一/二的验证</vt:lpstr>
      <vt:lpstr>定理一/二的验证 </vt:lpstr>
      <vt:lpstr>3、重密钥对称加密</vt:lpstr>
      <vt:lpstr>重密钥的加密方案</vt:lpstr>
      <vt:lpstr>重密钥的加密方案 </vt:lpstr>
      <vt:lpstr>重密钥对称加密 </vt:lpstr>
      <vt:lpstr>定理3</vt:lpstr>
      <vt:lpstr>推论</vt:lpstr>
      <vt:lpstr>定理三验证</vt:lpstr>
      <vt:lpstr>定理三验证 </vt:lpstr>
      <vt:lpstr>定理三验证</vt:lpstr>
      <vt:lpstr>谢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阳光多灿烂</cp:lastModifiedBy>
  <cp:revision>231</cp:revision>
  <dcterms:created xsi:type="dcterms:W3CDTF">2019-06-19T02:08:00Z</dcterms:created>
  <dcterms:modified xsi:type="dcterms:W3CDTF">2020-10-23T09:30:43Z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2052-11.1.0.10069</vt:lpwstr>
  </property>
</Properties>
</file>