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2"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ilion"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2072"/>
        <p:guide pos="3846"/>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68.png"/><Relationship Id="rId8" Type="http://schemas.openxmlformats.org/officeDocument/2006/relationships/image" Target="../media/image67.png"/><Relationship Id="rId7" Type="http://schemas.openxmlformats.org/officeDocument/2006/relationships/image" Target="../media/image66.png"/><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1" Type="http://schemas.openxmlformats.org/officeDocument/2006/relationships/slideLayout" Target="../slideLayouts/slideLayout1.xml"/><Relationship Id="rId20" Type="http://schemas.openxmlformats.org/officeDocument/2006/relationships/image" Target="../media/image79.png"/><Relationship Id="rId2" Type="http://schemas.openxmlformats.org/officeDocument/2006/relationships/image" Target="../media/image61.png"/><Relationship Id="rId19" Type="http://schemas.openxmlformats.org/officeDocument/2006/relationships/image" Target="../media/image78.png"/><Relationship Id="rId18" Type="http://schemas.openxmlformats.org/officeDocument/2006/relationships/image" Target="../media/image77.png"/><Relationship Id="rId17" Type="http://schemas.openxmlformats.org/officeDocument/2006/relationships/image" Target="../media/image76.png"/><Relationship Id="rId16" Type="http://schemas.openxmlformats.org/officeDocument/2006/relationships/image" Target="../media/image75.png"/><Relationship Id="rId15" Type="http://schemas.openxmlformats.org/officeDocument/2006/relationships/image" Target="../media/image74.png"/><Relationship Id="rId14" Type="http://schemas.openxmlformats.org/officeDocument/2006/relationships/image" Target="../media/image73.png"/><Relationship Id="rId13" Type="http://schemas.openxmlformats.org/officeDocument/2006/relationships/image" Target="../media/image72.png"/><Relationship Id="rId12" Type="http://schemas.openxmlformats.org/officeDocument/2006/relationships/image" Target="../media/image71.png"/><Relationship Id="rId11" Type="http://schemas.openxmlformats.org/officeDocument/2006/relationships/image" Target="../media/image70.png"/><Relationship Id="rId10" Type="http://schemas.openxmlformats.org/officeDocument/2006/relationships/image" Target="../media/image6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6.png"/><Relationship Id="rId7" Type="http://schemas.openxmlformats.org/officeDocument/2006/relationships/image" Target="../media/image85.png"/><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0.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3" Type="http://schemas.openxmlformats.org/officeDocument/2006/relationships/slideLayout" Target="../slideLayouts/slideLayout1.xml"/><Relationship Id="rId12" Type="http://schemas.openxmlformats.org/officeDocument/2006/relationships/image" Target="../media/image28.png"/><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12.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2" Type="http://schemas.openxmlformats.org/officeDocument/2006/relationships/slideLayout" Target="../slideLayouts/slideLayout1.xml"/><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29.png"/><Relationship Id="rId12" Type="http://schemas.openxmlformats.org/officeDocument/2006/relationships/slideLayout" Target="../slideLayouts/slideLayout1.xml"/><Relationship Id="rId11" Type="http://schemas.openxmlformats.org/officeDocument/2006/relationships/image" Target="../media/image46.png"/><Relationship Id="rId10" Type="http://schemas.openxmlformats.org/officeDocument/2006/relationships/image" Target="../media/image45.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image" Target="../media/image57.png"/><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3" Type="http://schemas.openxmlformats.org/officeDocument/2006/relationships/slideLayout" Target="../slideLayouts/slideLayout1.xml"/><Relationship Id="rId12" Type="http://schemas.openxmlformats.org/officeDocument/2006/relationships/image" Target="../media/image60.png"/><Relationship Id="rId11" Type="http://schemas.openxmlformats.org/officeDocument/2006/relationships/image" Target="../media/image59.png"/><Relationship Id="rId10" Type="http://schemas.openxmlformats.org/officeDocument/2006/relationships/image" Target="../media/image58.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887220" cy="1376045"/>
          </a:xfrm>
          <a:prstGeom prst="rect">
            <a:avLst/>
          </a:prstGeom>
        </p:spPr>
      </p:pic>
      <p:grpSp>
        <p:nvGrpSpPr>
          <p:cNvPr id="7" name="组合 14"/>
          <p:cNvGrpSpPr/>
          <p:nvPr/>
        </p:nvGrpSpPr>
        <p:grpSpPr>
          <a:xfrm>
            <a:off x="0" y="1788795"/>
            <a:ext cx="12192000" cy="2177415"/>
            <a:chOff x="-1" y="1815535"/>
            <a:chExt cx="9144001" cy="2015354"/>
          </a:xfrm>
        </p:grpSpPr>
        <p:sp>
          <p:nvSpPr>
            <p:cNvPr id="8" name="Rectangle 12"/>
            <p:cNvSpPr>
              <a:spLocks noChangeArrowheads="1"/>
            </p:cNvSpPr>
            <p:nvPr/>
          </p:nvSpPr>
          <p:spPr bwMode="auto">
            <a:xfrm>
              <a:off x="-1" y="1929392"/>
              <a:ext cx="9143999" cy="1787640"/>
            </a:xfrm>
            <a:prstGeom prst="rect">
              <a:avLst/>
            </a:prstGeom>
            <a:solidFill>
              <a:srgbClr val="055694"/>
            </a:solidFill>
            <a:ln>
              <a:solidFill>
                <a:srgbClr val="055694"/>
              </a:solidFill>
            </a:ln>
          </p:spPr>
          <p:txBody>
            <a:bodyPr wrap="square" anchor="ctr">
              <a:no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华文新魏" panose="02010800040101010101" pitchFamily="2" charset="-122"/>
                </a:defRPr>
              </a:lvl9pPr>
            </a:lstStyle>
            <a:p>
              <a:pPr algn="ctr" eaLnBrk="1" hangingPunct="1">
                <a:lnSpc>
                  <a:spcPct val="120000"/>
                </a:lnSpc>
                <a:spcBef>
                  <a:spcPct val="0"/>
                </a:spcBef>
                <a:buClrTx/>
                <a:buSzTx/>
                <a:buFontTx/>
                <a:buNone/>
              </a:pPr>
              <a:r>
                <a:rPr lang="en-US" sz="4000" b="1" dirty="0">
                  <a:ln w="9525" cmpd="sng">
                    <a:solidFill>
                      <a:schemeClr val="bg1"/>
                    </a:solidFill>
                    <a:prstDash val="solid"/>
                  </a:ln>
                  <a:solidFill>
                    <a:schemeClr val="bg1"/>
                  </a:solidFill>
                  <a:effectLst>
                    <a:glow rad="38100">
                      <a:schemeClr val="accent1">
                        <a:alpha val="40000"/>
                      </a:schemeClr>
                    </a:glow>
                  </a:effectLst>
                  <a:cs typeface="+mj-lt"/>
                  <a:sym typeface="+mn-ea"/>
                </a:rPr>
                <a:t>Executing SQL over Encrypted Data in the </a:t>
              </a:r>
              <a:endParaRPr lang="en-US" sz="4000" b="1" dirty="0">
                <a:ln w="9525" cmpd="sng">
                  <a:solidFill>
                    <a:schemeClr val="bg1"/>
                  </a:solidFill>
                  <a:prstDash val="solid"/>
                </a:ln>
                <a:solidFill>
                  <a:schemeClr val="bg1"/>
                </a:solidFill>
                <a:effectLst>
                  <a:glow rad="38100">
                    <a:schemeClr val="accent1">
                      <a:alpha val="40000"/>
                    </a:schemeClr>
                  </a:glow>
                </a:effectLst>
                <a:cs typeface="+mj-lt"/>
                <a:sym typeface="+mn-ea"/>
              </a:endParaRPr>
            </a:p>
            <a:p>
              <a:pPr algn="ctr" eaLnBrk="1" hangingPunct="1">
                <a:lnSpc>
                  <a:spcPct val="120000"/>
                </a:lnSpc>
                <a:spcBef>
                  <a:spcPct val="0"/>
                </a:spcBef>
                <a:buClrTx/>
                <a:buSzTx/>
                <a:buFontTx/>
                <a:buNone/>
              </a:pPr>
              <a:r>
                <a:rPr lang="en-US" sz="4000" b="1" dirty="0">
                  <a:ln w="9525" cmpd="sng">
                    <a:solidFill>
                      <a:schemeClr val="bg1"/>
                    </a:solidFill>
                    <a:prstDash val="solid"/>
                  </a:ln>
                  <a:solidFill>
                    <a:schemeClr val="bg1"/>
                  </a:solidFill>
                  <a:effectLst>
                    <a:glow rad="38100">
                      <a:schemeClr val="accent1">
                        <a:alpha val="40000"/>
                      </a:schemeClr>
                    </a:glow>
                  </a:effectLst>
                  <a:cs typeface="+mj-lt"/>
                  <a:sym typeface="+mn-ea"/>
                </a:rPr>
                <a:t>Database-Service-Provider Model</a:t>
              </a:r>
              <a:endParaRPr lang="en-US" sz="4000" b="1" dirty="0">
                <a:ln w="9525" cmpd="sng">
                  <a:solidFill>
                    <a:schemeClr val="bg1"/>
                  </a:solidFill>
                  <a:prstDash val="solid"/>
                </a:ln>
                <a:solidFill>
                  <a:schemeClr val="bg1"/>
                </a:solidFill>
                <a:effectLst>
                  <a:glow rad="38100">
                    <a:schemeClr val="accent1">
                      <a:alpha val="40000"/>
                    </a:schemeClr>
                  </a:glow>
                </a:effectLst>
                <a:cs typeface="+mj-lt"/>
                <a:sym typeface="+mn-ea"/>
              </a:endParaRPr>
            </a:p>
          </p:txBody>
        </p:sp>
        <p:sp>
          <p:nvSpPr>
            <p:cNvPr id="9" name="矩形 8"/>
            <p:cNvSpPr/>
            <p:nvPr/>
          </p:nvSpPr>
          <p:spPr bwMode="auto">
            <a:xfrm>
              <a:off x="-1" y="3794889"/>
              <a:ext cx="9144000" cy="36000"/>
            </a:xfrm>
            <a:prstGeom prst="rect">
              <a:avLst/>
            </a:prstGeom>
            <a:solidFill>
              <a:srgbClr val="055694"/>
            </a:solidFill>
            <a:ln w="9525" cap="flat" cmpd="sng" algn="ctr">
              <a:solidFill>
                <a:srgbClr val="055694"/>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7" name="矩形 16"/>
            <p:cNvSpPr/>
            <p:nvPr/>
          </p:nvSpPr>
          <p:spPr bwMode="auto">
            <a:xfrm>
              <a:off x="0" y="1815535"/>
              <a:ext cx="9144000" cy="36000"/>
            </a:xfrm>
            <a:prstGeom prst="rect">
              <a:avLst/>
            </a:prstGeom>
            <a:solidFill>
              <a:srgbClr val="055694"/>
            </a:solidFill>
            <a:ln w="9525" cap="flat" cmpd="sng" algn="ctr">
              <a:solidFill>
                <a:srgbClr val="055694"/>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grpSp>
      <p:pic>
        <p:nvPicPr>
          <p:cNvPr id="6" name="图片 5"/>
          <p:cNvPicPr>
            <a:picLocks noChangeAspect="1"/>
          </p:cNvPicPr>
          <p:nvPr/>
        </p:nvPicPr>
        <p:blipFill>
          <a:blip r:embed="rId2"/>
          <a:srcRect l="1748" t="20361" r="1349" b="32045"/>
          <a:stretch>
            <a:fillRect/>
          </a:stretch>
        </p:blipFill>
        <p:spPr>
          <a:xfrm>
            <a:off x="2595880" y="4221480"/>
            <a:ext cx="7251065" cy="351790"/>
          </a:xfrm>
          <a:prstGeom prst="rect">
            <a:avLst/>
          </a:prstGeom>
        </p:spPr>
      </p:pic>
      <p:sp>
        <p:nvSpPr>
          <p:cNvPr id="10" name="文本框 9"/>
          <p:cNvSpPr txBox="1"/>
          <p:nvPr/>
        </p:nvSpPr>
        <p:spPr>
          <a:xfrm>
            <a:off x="4755515" y="4750435"/>
            <a:ext cx="2680970" cy="368300"/>
          </a:xfrm>
          <a:prstGeom prst="rect">
            <a:avLst/>
          </a:prstGeom>
          <a:noFill/>
        </p:spPr>
        <p:txBody>
          <a:bodyPr wrap="square" rtlCol="0" anchor="t">
            <a:spAutoFit/>
          </a:bodyPr>
          <a:p>
            <a:r>
              <a:rPr lang="zh-CN" altLang="en-US" b="1"/>
              <a:t>2002 </a:t>
            </a:r>
            <a:r>
              <a:rPr lang="en-US" altLang="zh-CN" b="1"/>
              <a:t> </a:t>
            </a:r>
            <a:r>
              <a:rPr lang="zh-CN" altLang="en-US" b="1"/>
              <a:t>ACM </a:t>
            </a:r>
            <a:r>
              <a:rPr lang="en-US" altLang="zh-CN" b="1"/>
              <a:t> </a:t>
            </a:r>
            <a:r>
              <a:rPr lang="zh-CN" altLang="en-US" b="1"/>
              <a:t>SIGMOD</a:t>
            </a:r>
            <a:endParaRPr lang="zh-CN" altLang="en-US" b="1"/>
          </a:p>
        </p:txBody>
      </p:sp>
      <p:sp>
        <p:nvSpPr>
          <p:cNvPr id="20" name="文本框 19"/>
          <p:cNvSpPr txBox="1"/>
          <p:nvPr/>
        </p:nvSpPr>
        <p:spPr>
          <a:xfrm>
            <a:off x="10006965" y="5631180"/>
            <a:ext cx="1868805" cy="368300"/>
          </a:xfrm>
          <a:prstGeom prst="rect">
            <a:avLst/>
          </a:prstGeom>
          <a:noFill/>
        </p:spPr>
        <p:txBody>
          <a:bodyPr wrap="square" rtlCol="0">
            <a:spAutoFit/>
          </a:bodyPr>
          <a:p>
            <a:r>
              <a:rPr lang="zh-CN" altLang="en-US"/>
              <a:t>汇报人：</a:t>
            </a:r>
            <a:r>
              <a:rPr lang="zh-CN" altLang="en-US"/>
              <a:t>赵偲琦</a:t>
            </a:r>
            <a:endParaRPr lang="zh-CN" altLang="en-US"/>
          </a:p>
        </p:txBody>
      </p:sp>
      <p:sp>
        <p:nvSpPr>
          <p:cNvPr id="11" name="文本框 10"/>
          <p:cNvSpPr txBox="1"/>
          <p:nvPr/>
        </p:nvSpPr>
        <p:spPr>
          <a:xfrm>
            <a:off x="10298430" y="6129655"/>
            <a:ext cx="1285875" cy="368300"/>
          </a:xfrm>
          <a:prstGeom prst="rect">
            <a:avLst/>
          </a:prstGeom>
          <a:noFill/>
        </p:spPr>
        <p:txBody>
          <a:bodyPr wrap="square" rtlCol="0">
            <a:spAutoFit/>
          </a:bodyPr>
          <a:p>
            <a:r>
              <a:rPr lang="en-US" altLang="zh-CN"/>
              <a:t>2022/2/21</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8971915" y="526415"/>
            <a:ext cx="3154680" cy="368300"/>
          </a:xfrm>
          <a:prstGeom prst="rect">
            <a:avLst/>
          </a:prstGeom>
          <a:noFill/>
        </p:spPr>
        <p:txBody>
          <a:bodyPr wrap="none" rtlCol="0" anchor="t">
            <a:spAutoFit/>
          </a:bodyPr>
          <a:p>
            <a:r>
              <a:rPr lang="zh-CN" altLang="en-US" b="1">
                <a:sym typeface="+mn-ea"/>
              </a:rPr>
              <a:t>在加密关系上实现关系运算符</a:t>
            </a:r>
            <a:endParaRPr lang="zh-CN" altLang="en-US"/>
          </a:p>
        </p:txBody>
      </p:sp>
      <p:grpSp>
        <p:nvGrpSpPr>
          <p:cNvPr id="26" name="组合 25"/>
          <p:cNvGrpSpPr/>
          <p:nvPr/>
        </p:nvGrpSpPr>
        <p:grpSpPr>
          <a:xfrm>
            <a:off x="60325" y="1104265"/>
            <a:ext cx="5405120" cy="5326380"/>
            <a:chOff x="-736" y="1608"/>
            <a:chExt cx="8512" cy="8388"/>
          </a:xfrm>
        </p:grpSpPr>
        <p:pic>
          <p:nvPicPr>
            <p:cNvPr id="6" name="图片 5"/>
            <p:cNvPicPr>
              <a:picLocks noChangeAspect="1"/>
            </p:cNvPicPr>
            <p:nvPr/>
          </p:nvPicPr>
          <p:blipFill>
            <a:blip r:embed="rId2"/>
            <a:srcRect l="3631" t="24603" r="1756" b="22619"/>
            <a:stretch>
              <a:fillRect/>
            </a:stretch>
          </p:blipFill>
          <p:spPr>
            <a:xfrm>
              <a:off x="-736" y="1608"/>
              <a:ext cx="7887" cy="495"/>
            </a:xfrm>
            <a:prstGeom prst="rect">
              <a:avLst/>
            </a:prstGeom>
          </p:spPr>
        </p:pic>
        <p:grpSp>
          <p:nvGrpSpPr>
            <p:cNvPr id="21" name="组合 20"/>
            <p:cNvGrpSpPr/>
            <p:nvPr/>
          </p:nvGrpSpPr>
          <p:grpSpPr>
            <a:xfrm>
              <a:off x="430" y="2269"/>
              <a:ext cx="6721" cy="2629"/>
              <a:chOff x="414" y="2628"/>
              <a:chExt cx="6721" cy="2629"/>
            </a:xfrm>
          </p:grpSpPr>
          <p:pic>
            <p:nvPicPr>
              <p:cNvPr id="7" name="图片 6"/>
              <p:cNvPicPr>
                <a:picLocks noChangeAspect="1"/>
              </p:cNvPicPr>
              <p:nvPr/>
            </p:nvPicPr>
            <p:blipFill>
              <a:blip r:embed="rId3"/>
              <a:srcRect l="1353" t="14912" r="3598" b="15058"/>
              <a:stretch>
                <a:fillRect/>
              </a:stretch>
            </p:blipFill>
            <p:spPr>
              <a:xfrm>
                <a:off x="541" y="2628"/>
                <a:ext cx="6594" cy="511"/>
              </a:xfrm>
              <a:prstGeom prst="rect">
                <a:avLst/>
              </a:prstGeom>
            </p:spPr>
          </p:pic>
          <p:pic>
            <p:nvPicPr>
              <p:cNvPr id="8" name="图片 7"/>
              <p:cNvPicPr>
                <a:picLocks noChangeAspect="1"/>
              </p:cNvPicPr>
              <p:nvPr/>
            </p:nvPicPr>
            <p:blipFill>
              <a:blip r:embed="rId4"/>
              <a:srcRect l="7207" t="21728" r="15821" b="34424"/>
              <a:stretch>
                <a:fillRect/>
              </a:stretch>
            </p:blipFill>
            <p:spPr>
              <a:xfrm>
                <a:off x="637" y="3139"/>
                <a:ext cx="2024" cy="376"/>
              </a:xfrm>
              <a:prstGeom prst="rect">
                <a:avLst/>
              </a:prstGeom>
            </p:spPr>
          </p:pic>
          <p:pic>
            <p:nvPicPr>
              <p:cNvPr id="10" name="图片 9"/>
              <p:cNvPicPr>
                <a:picLocks noChangeAspect="1"/>
              </p:cNvPicPr>
              <p:nvPr/>
            </p:nvPicPr>
            <p:blipFill>
              <a:blip r:embed="rId5"/>
              <a:srcRect l="6062" t="19974" r="13126" b="29365"/>
              <a:stretch>
                <a:fillRect/>
              </a:stretch>
            </p:blipFill>
            <p:spPr>
              <a:xfrm>
                <a:off x="541" y="3668"/>
                <a:ext cx="1438" cy="359"/>
              </a:xfrm>
              <a:prstGeom prst="rect">
                <a:avLst/>
              </a:prstGeom>
            </p:spPr>
          </p:pic>
          <p:pic>
            <p:nvPicPr>
              <p:cNvPr id="9" name="图片 8"/>
              <p:cNvPicPr>
                <a:picLocks noChangeAspect="1"/>
              </p:cNvPicPr>
              <p:nvPr/>
            </p:nvPicPr>
            <p:blipFill>
              <a:blip r:embed="rId6"/>
              <a:srcRect l="7265" t="28760" r="9117" b="38821"/>
              <a:stretch>
                <a:fillRect/>
              </a:stretch>
            </p:blipFill>
            <p:spPr>
              <a:xfrm>
                <a:off x="541" y="4873"/>
                <a:ext cx="2833" cy="385"/>
              </a:xfrm>
              <a:prstGeom prst="rect">
                <a:avLst/>
              </a:prstGeom>
            </p:spPr>
          </p:pic>
          <p:sp>
            <p:nvSpPr>
              <p:cNvPr id="14" name="文本框 13"/>
              <p:cNvSpPr txBox="1"/>
              <p:nvPr/>
            </p:nvSpPr>
            <p:spPr>
              <a:xfrm>
                <a:off x="2266" y="3515"/>
                <a:ext cx="3355"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根据条件</a:t>
                </a:r>
                <a:r>
                  <a:rPr lang="en-US" altLang="zh-CN">
                    <a:latin typeface="宋体" panose="02010600030101010101" pitchFamily="2" charset="-122"/>
                    <a:ea typeface="宋体" panose="02010600030101010101" pitchFamily="2" charset="-122"/>
                    <a:cs typeface="宋体" panose="02010600030101010101" pitchFamily="2" charset="-122"/>
                  </a:rPr>
                  <a:t>C</a:t>
                </a:r>
                <a:r>
                  <a:rPr lang="zh-CN" altLang="en-US">
                    <a:latin typeface="宋体" panose="02010600030101010101" pitchFamily="2" charset="-122"/>
                    <a:ea typeface="宋体" panose="02010600030101010101" pitchFamily="2" charset="-122"/>
                    <a:cs typeface="宋体" panose="02010600030101010101" pitchFamily="2" charset="-122"/>
                  </a:rPr>
                  <a:t>进行分组</a:t>
                </a:r>
                <a:endParaRPr lang="zh-CN" altLang="en-US">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15" name="文本框 14"/>
                  <p:cNvSpPr txBox="1"/>
                  <p:nvPr/>
                </p:nvSpPr>
                <p:spPr>
                  <a:xfrm>
                    <a:off x="414" y="4194"/>
                    <a:ext cx="5303"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根据</a:t>
                    </a:r>
                    <a14:m>
                      <m:oMath xmlns:m="http://schemas.openxmlformats.org/officeDocument/2006/math">
                        <m:sSub>
                          <m:sSubPr>
                            <m:ctrlPr>
                              <a:rPr lang="en-US" altLang="zh-CN" b="1" i="1">
                                <a:latin typeface="Cambria Math" panose="02040503050406030204" charset="0"/>
                                <a:ea typeface="宋体" panose="02010600030101010101" pitchFamily="2" charset="-122"/>
                                <a:cs typeface="Cambria Math" panose="02040503050406030204" charset="0"/>
                              </a:rPr>
                            </m:ctrlPr>
                          </m:sSubPr>
                          <m:e>
                            <m:r>
                              <a:rPr lang="en-US" altLang="zh-CN" b="1" i="1">
                                <a:latin typeface="Cambria Math" panose="02040503050406030204" charset="0"/>
                                <a:ea typeface="宋体" panose="02010600030101010101" pitchFamily="2" charset="-122"/>
                                <a:cs typeface="Cambria Math" panose="02040503050406030204" charset="0"/>
                              </a:rPr>
                              <m:t>𝑳</m:t>
                            </m:r>
                          </m:e>
                          <m:sub>
                            <m:r>
                              <a:rPr lang="en-US" altLang="zh-CN" b="1" i="1">
                                <a:latin typeface="Cambria Math" panose="02040503050406030204" charset="0"/>
                                <a:ea typeface="宋体" panose="02010600030101010101" pitchFamily="2" charset="-122"/>
                                <a:cs typeface="Cambria Math" panose="02040503050406030204" charset="0"/>
                              </a:rPr>
                              <m:t>𝑨</m:t>
                            </m:r>
                          </m:sub>
                        </m:sSub>
                      </m:oMath>
                    </a14:m>
                    <a:r>
                      <a:rPr lang="zh-CN" altLang="en-US">
                        <a:latin typeface="Cambria Math" panose="02040503050406030204" charset="0"/>
                        <a:ea typeface="宋体" panose="02010600030101010101" pitchFamily="2" charset="-122"/>
                        <a:cs typeface="Cambria Math" panose="02040503050406030204" charset="0"/>
                      </a:rPr>
                      <a:t>中要求对分组进行</a:t>
                    </a:r>
                    <a:r>
                      <a:rPr lang="zh-CN" altLang="en-US">
                        <a:latin typeface="Cambria Math" panose="02040503050406030204" charset="0"/>
                        <a:ea typeface="宋体" panose="02010600030101010101" pitchFamily="2" charset="-122"/>
                        <a:cs typeface="Cambria Math" panose="02040503050406030204" charset="0"/>
                      </a:rPr>
                      <a:t>操作</a:t>
                    </a:r>
                    <a:endParaRPr lang="zh-CN" altLang="en-US">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414" y="4194"/>
                    <a:ext cx="5303" cy="580"/>
                  </a:xfrm>
                  <a:prstGeom prst="rect">
                    <a:avLst/>
                  </a:prstGeom>
                  <a:blipFill rotWithShape="1">
                    <a:blip r:embed="rId7"/>
                  </a:blipFill>
                </p:spPr>
                <p:txBody>
                  <a:bodyPr/>
                  <a:lstStyle/>
                  <a:p>
                    <a:r>
                      <a:rPr lang="zh-CN" altLang="en-US">
                        <a:noFill/>
                      </a:rPr>
                      <a:t> </a:t>
                    </a:r>
                  </a:p>
                </p:txBody>
              </p:sp>
            </mc:Fallback>
          </mc:AlternateContent>
        </p:grpSp>
        <p:grpSp>
          <p:nvGrpSpPr>
            <p:cNvPr id="23" name="组合 22"/>
            <p:cNvGrpSpPr/>
            <p:nvPr/>
          </p:nvGrpSpPr>
          <p:grpSpPr>
            <a:xfrm>
              <a:off x="-5" y="5061"/>
              <a:ext cx="4856" cy="2511"/>
              <a:chOff x="-17" y="5372"/>
              <a:chExt cx="4856" cy="2511"/>
            </a:xfrm>
          </p:grpSpPr>
          <p:pic>
            <p:nvPicPr>
              <p:cNvPr id="17" name="图片 16"/>
              <p:cNvPicPr>
                <a:picLocks noChangeAspect="1"/>
              </p:cNvPicPr>
              <p:nvPr/>
            </p:nvPicPr>
            <p:blipFill>
              <a:blip r:embed="rId8"/>
              <a:srcRect l="4390" t="35640" r="15185" b="33482"/>
              <a:stretch>
                <a:fillRect/>
              </a:stretch>
            </p:blipFill>
            <p:spPr>
              <a:xfrm>
                <a:off x="860" y="6038"/>
                <a:ext cx="3763" cy="543"/>
              </a:xfrm>
              <a:prstGeom prst="rect">
                <a:avLst/>
              </a:prstGeom>
            </p:spPr>
          </p:pic>
          <p:pic>
            <p:nvPicPr>
              <p:cNvPr id="18" name="图片 17"/>
              <p:cNvPicPr>
                <a:picLocks noChangeAspect="1"/>
              </p:cNvPicPr>
              <p:nvPr/>
            </p:nvPicPr>
            <p:blipFill>
              <a:blip r:embed="rId9"/>
              <a:srcRect l="10498" t="32292" r="19940" b="42783"/>
              <a:stretch>
                <a:fillRect/>
              </a:stretch>
            </p:blipFill>
            <p:spPr>
              <a:xfrm>
                <a:off x="637" y="7174"/>
                <a:ext cx="2925" cy="709"/>
              </a:xfrm>
              <a:prstGeom prst="rect">
                <a:avLst/>
              </a:prstGeom>
            </p:spPr>
          </p:pic>
          <p:sp>
            <p:nvSpPr>
              <p:cNvPr id="20" name="文本框 19"/>
              <p:cNvSpPr txBox="1"/>
              <p:nvPr/>
            </p:nvSpPr>
            <p:spPr>
              <a:xfrm>
                <a:off x="-17" y="5372"/>
                <a:ext cx="4856"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例</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统计每个部门员工数量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22" name="图片 21"/>
              <p:cNvPicPr>
                <a:picLocks noChangeAspect="1"/>
              </p:cNvPicPr>
              <p:nvPr/>
            </p:nvPicPr>
            <p:blipFill>
              <a:blip r:embed="rId10"/>
              <a:srcRect l="7994" t="40292" r="15734" b="31186"/>
              <a:stretch>
                <a:fillRect/>
              </a:stretch>
            </p:blipFill>
            <p:spPr>
              <a:xfrm>
                <a:off x="860" y="6776"/>
                <a:ext cx="3101" cy="382"/>
              </a:xfrm>
              <a:prstGeom prst="rect">
                <a:avLst/>
              </a:prstGeom>
            </p:spPr>
          </p:pic>
        </p:grpSp>
        <p:sp>
          <p:nvSpPr>
            <p:cNvPr id="25" name="文本框 24"/>
            <p:cNvSpPr txBox="1"/>
            <p:nvPr/>
          </p:nvSpPr>
          <p:spPr>
            <a:xfrm>
              <a:off x="-208" y="7671"/>
              <a:ext cx="7984" cy="2325"/>
            </a:xfrm>
            <a:prstGeom prst="rect">
              <a:avLst/>
            </a:prstGeom>
            <a:noFill/>
          </p:spPr>
          <p:txBody>
            <a:bodyPr wrap="square" rtlCol="0">
              <a:spAutoFit/>
            </a:bodyPr>
            <a:p>
              <a:r>
                <a:rPr lang="en-US" altLang="zh-CN"/>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服务器对</a:t>
              </a:r>
              <a:r>
                <a:rPr lang="en-US" altLang="zh-CN">
                  <a:latin typeface="宋体" panose="02010600030101010101" pitchFamily="2" charset="-122"/>
                  <a:ea typeface="宋体" panose="02010600030101010101" pitchFamily="2" charset="-122"/>
                  <a:cs typeface="宋体" panose="02010600030101010101" pitchFamily="2" charset="-122"/>
                </a:rPr>
                <a:t>did</a:t>
              </a:r>
              <a:r>
                <a:rPr lang="en-US" altLang="zh-CN" baseline="30000">
                  <a:latin typeface="宋体" panose="02010600030101010101" pitchFamily="2" charset="-122"/>
                  <a:ea typeface="宋体" panose="02010600030101010101" pitchFamily="2" charset="-122"/>
                  <a:cs typeface="宋体" panose="02010600030101010101" pitchFamily="2" charset="-122"/>
                </a:rPr>
                <a:t>S</a:t>
              </a:r>
              <a:r>
                <a:rPr lang="zh-CN" altLang="en-US">
                  <a:latin typeface="宋体" panose="02010600030101010101" pitchFamily="2" charset="-122"/>
                  <a:ea typeface="宋体" panose="02010600030101010101" pitchFamily="2" charset="-122"/>
                  <a:cs typeface="宋体" panose="02010600030101010101" pitchFamily="2" charset="-122"/>
                </a:rPr>
                <a:t>执行分组操作</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操作结果返回给客户端</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客户端对结果进行</a:t>
              </a:r>
              <a:r>
                <a:rPr lang="en-US" altLang="zh-CN">
                  <a:latin typeface="宋体" panose="02010600030101010101" pitchFamily="2" charset="-122"/>
                  <a:ea typeface="宋体" panose="02010600030101010101" pitchFamily="2" charset="-122"/>
                  <a:cs typeface="宋体" panose="02010600030101010101" pitchFamily="2" charset="-122"/>
                </a:rPr>
                <a:t>D</a:t>
              </a:r>
              <a:r>
                <a:rPr lang="zh-CN" altLang="en-US">
                  <a:latin typeface="宋体" panose="02010600030101010101" pitchFamily="2" charset="-122"/>
                  <a:ea typeface="宋体" panose="02010600030101010101" pitchFamily="2" charset="-122"/>
                  <a:cs typeface="宋体" panose="02010600030101010101" pitchFamily="2" charset="-122"/>
                </a:rPr>
                <a:t>操作</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rPr>
                <a:t>之后再根据属性</a:t>
              </a:r>
              <a:r>
                <a:rPr lang="en-US" altLang="zh-CN">
                  <a:latin typeface="宋体" panose="02010600030101010101" pitchFamily="2" charset="-122"/>
                  <a:ea typeface="宋体" panose="02010600030101010101" pitchFamily="2" charset="-122"/>
                  <a:cs typeface="宋体" panose="02010600030101010101" pitchFamily="2" charset="-122"/>
                </a:rPr>
                <a:t>did</a:t>
              </a:r>
              <a:r>
                <a:rPr lang="zh-CN" altLang="en-US">
                  <a:latin typeface="宋体" panose="02010600030101010101" pitchFamily="2" charset="-122"/>
                  <a:ea typeface="宋体" panose="02010600030101010101" pitchFamily="2" charset="-122"/>
                  <a:cs typeface="宋体" panose="02010600030101010101" pitchFamily="2" charset="-122"/>
                </a:rPr>
                <a:t>进行分组操作。此时因为结果中相同</a:t>
              </a:r>
              <a:r>
                <a:rPr lang="en-US" altLang="zh-CN">
                  <a:latin typeface="宋体" panose="02010600030101010101" pitchFamily="2" charset="-122"/>
                  <a:ea typeface="宋体" panose="02010600030101010101" pitchFamily="2" charset="-122"/>
                  <a:cs typeface="宋体" panose="02010600030101010101" pitchFamily="2" charset="-122"/>
                </a:rPr>
                <a:t>did</a:t>
              </a:r>
              <a:r>
                <a:rPr lang="zh-CN" altLang="en-US">
                  <a:latin typeface="宋体" panose="02010600030101010101" pitchFamily="2" charset="-122"/>
                  <a:ea typeface="宋体" panose="02010600030101010101" pitchFamily="2" charset="-122"/>
                  <a:cs typeface="宋体" panose="02010600030101010101" pitchFamily="2" charset="-122"/>
                </a:rPr>
                <a:t>的员工已经被分为一组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所以客户端分组操作很高效</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最后</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客户端执行</a:t>
              </a:r>
              <a:r>
                <a:rPr lang="en-US" altLang="zh-CN">
                  <a:latin typeface="宋体" panose="02010600030101010101" pitchFamily="2" charset="-122"/>
                  <a:ea typeface="宋体" panose="02010600030101010101" pitchFamily="2" charset="-122"/>
                  <a:cs typeface="宋体" panose="02010600030101010101" pitchFamily="2" charset="-122"/>
                </a:rPr>
                <a:t>count(eid)</a:t>
              </a:r>
              <a:r>
                <a:rPr lang="zh-CN" altLang="en-US">
                  <a:latin typeface="宋体" panose="02010600030101010101" pitchFamily="2" charset="-122"/>
                  <a:ea typeface="宋体" panose="02010600030101010101" pitchFamily="2" charset="-122"/>
                  <a:cs typeface="宋体" panose="02010600030101010101" pitchFamily="2" charset="-122"/>
                </a:rPr>
                <a:t>操作</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47" name="组合 46"/>
          <p:cNvGrpSpPr/>
          <p:nvPr/>
        </p:nvGrpSpPr>
        <p:grpSpPr>
          <a:xfrm>
            <a:off x="6795770" y="1102995"/>
            <a:ext cx="5330190" cy="4937760"/>
            <a:chOff x="10702" y="1737"/>
            <a:chExt cx="8394" cy="7776"/>
          </a:xfrm>
        </p:grpSpPr>
        <p:pic>
          <p:nvPicPr>
            <p:cNvPr id="27" name="图片 26"/>
            <p:cNvPicPr>
              <a:picLocks noChangeAspect="1"/>
            </p:cNvPicPr>
            <p:nvPr/>
          </p:nvPicPr>
          <p:blipFill>
            <a:blip r:embed="rId11"/>
            <a:srcRect l="5836" t="18254" r="8598" b="55357"/>
            <a:stretch>
              <a:fillRect/>
            </a:stretch>
          </p:blipFill>
          <p:spPr>
            <a:xfrm>
              <a:off x="10796" y="1737"/>
              <a:ext cx="4982" cy="558"/>
            </a:xfrm>
            <a:prstGeom prst="rect">
              <a:avLst/>
            </a:prstGeom>
          </p:spPr>
        </p:pic>
        <p:pic>
          <p:nvPicPr>
            <p:cNvPr id="28" name="图片 27"/>
            <p:cNvPicPr>
              <a:picLocks noChangeAspect="1"/>
            </p:cNvPicPr>
            <p:nvPr/>
          </p:nvPicPr>
          <p:blipFill>
            <a:blip r:embed="rId12"/>
            <a:srcRect l="7235" t="15670" r="9298" b="49074"/>
            <a:stretch>
              <a:fillRect/>
            </a:stretch>
          </p:blipFill>
          <p:spPr>
            <a:xfrm>
              <a:off x="12585" y="2459"/>
              <a:ext cx="4203" cy="668"/>
            </a:xfrm>
            <a:prstGeom prst="rect">
              <a:avLst/>
            </a:prstGeom>
          </p:spPr>
        </p:pic>
        <p:pic>
          <p:nvPicPr>
            <p:cNvPr id="30" name="图片 29"/>
            <p:cNvPicPr>
              <a:picLocks noChangeAspect="1"/>
            </p:cNvPicPr>
            <p:nvPr/>
          </p:nvPicPr>
          <p:blipFill>
            <a:blip r:embed="rId13"/>
            <a:srcRect l="10864" t="20563" r="15759" b="49188"/>
            <a:stretch>
              <a:fillRect/>
            </a:stretch>
          </p:blipFill>
          <p:spPr>
            <a:xfrm>
              <a:off x="12705" y="3934"/>
              <a:ext cx="3431" cy="719"/>
            </a:xfrm>
            <a:prstGeom prst="rect">
              <a:avLst/>
            </a:prstGeom>
          </p:spPr>
        </p:pic>
        <p:sp>
          <p:nvSpPr>
            <p:cNvPr id="32" name="文本框 31"/>
            <p:cNvSpPr txBox="1"/>
            <p:nvPr/>
          </p:nvSpPr>
          <p:spPr>
            <a:xfrm>
              <a:off x="10718" y="4942"/>
              <a:ext cx="7938" cy="2761"/>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服务器先根据条件执行分组操作</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结果返回给客户端</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客户端执行</a:t>
              </a:r>
              <a:r>
                <a:rPr lang="en-US" altLang="zh-CN">
                  <a:latin typeface="宋体" panose="02010600030101010101" pitchFamily="2" charset="-122"/>
                  <a:ea typeface="宋体" panose="02010600030101010101" pitchFamily="2" charset="-122"/>
                  <a:cs typeface="宋体" panose="02010600030101010101" pitchFamily="2" charset="-122"/>
                </a:rPr>
                <a:t>D</a:t>
              </a:r>
              <a:r>
                <a:rPr lang="zh-CN" altLang="en-US">
                  <a:latin typeface="宋体" panose="02010600030101010101" pitchFamily="2" charset="-122"/>
                  <a:ea typeface="宋体" panose="02010600030101010101" pitchFamily="2" charset="-122"/>
                  <a:cs typeface="宋体" panose="02010600030101010101" pitchFamily="2" charset="-122"/>
                </a:rPr>
                <a:t>操作</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rPr>
                <a:t>然后对解密结果实行排序工作</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客户端再后续排序操作中的计算量取决于属性是否为保留顺序的映射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若是</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客户端收到的返回结果中已在分区预先排好</a:t>
              </a:r>
              <a:r>
                <a:rPr lang="zh-CN" altLang="en-US">
                  <a:latin typeface="宋体" panose="02010600030101010101" pitchFamily="2" charset="-122"/>
                  <a:ea typeface="宋体" panose="02010600030101010101" pitchFamily="2" charset="-122"/>
                  <a:cs typeface="宋体" panose="02010600030101010101" pitchFamily="2" charset="-122"/>
                </a:rPr>
                <a:t>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3" name="图片 32"/>
            <p:cNvPicPr>
              <a:picLocks noChangeAspect="1"/>
            </p:cNvPicPr>
            <p:nvPr/>
          </p:nvPicPr>
          <p:blipFill>
            <a:blip r:embed="rId14"/>
            <a:srcRect l="2025" t="18564" r="3154" b="37060"/>
            <a:stretch>
              <a:fillRect/>
            </a:stretch>
          </p:blipFill>
          <p:spPr>
            <a:xfrm>
              <a:off x="10702" y="3171"/>
              <a:ext cx="8395" cy="799"/>
            </a:xfrm>
            <a:prstGeom prst="rect">
              <a:avLst/>
            </a:prstGeom>
          </p:spPr>
        </p:pic>
        <p:grpSp>
          <p:nvGrpSpPr>
            <p:cNvPr id="46" name="组合 45"/>
            <p:cNvGrpSpPr/>
            <p:nvPr/>
          </p:nvGrpSpPr>
          <p:grpSpPr>
            <a:xfrm>
              <a:off x="10925" y="8237"/>
              <a:ext cx="7730" cy="1277"/>
              <a:chOff x="10925" y="8237"/>
              <a:chExt cx="7730" cy="1277"/>
            </a:xfrm>
          </p:grpSpPr>
          <p:pic>
            <p:nvPicPr>
              <p:cNvPr id="34" name="图片 33"/>
              <p:cNvPicPr>
                <a:picLocks noChangeAspect="1"/>
              </p:cNvPicPr>
              <p:nvPr/>
            </p:nvPicPr>
            <p:blipFill>
              <a:blip r:embed="rId15"/>
              <a:srcRect l="1621" t="6044" r="1783" b="10623"/>
              <a:stretch>
                <a:fillRect/>
              </a:stretch>
            </p:blipFill>
            <p:spPr>
              <a:xfrm>
                <a:off x="10925" y="8334"/>
                <a:ext cx="7731" cy="1181"/>
              </a:xfrm>
              <a:prstGeom prst="rect">
                <a:avLst/>
              </a:prstGeom>
            </p:spPr>
          </p:pic>
          <p:pic>
            <p:nvPicPr>
              <p:cNvPr id="41" name="图片 40"/>
              <p:cNvPicPr>
                <a:picLocks noChangeAspect="1"/>
              </p:cNvPicPr>
              <p:nvPr/>
            </p:nvPicPr>
            <p:blipFill>
              <a:blip r:embed="rId16"/>
              <a:srcRect l="18895" t="17123" r="34593" b="33676"/>
              <a:stretch>
                <a:fillRect/>
              </a:stretch>
            </p:blipFill>
            <p:spPr>
              <a:xfrm>
                <a:off x="11660" y="8409"/>
                <a:ext cx="480" cy="431"/>
              </a:xfrm>
              <a:prstGeom prst="rect">
                <a:avLst/>
              </a:prstGeom>
            </p:spPr>
          </p:pic>
          <p:pic>
            <p:nvPicPr>
              <p:cNvPr id="42" name="图片 41"/>
              <p:cNvPicPr>
                <a:picLocks noChangeAspect="1"/>
              </p:cNvPicPr>
              <p:nvPr/>
            </p:nvPicPr>
            <p:blipFill>
              <a:blip r:embed="rId17"/>
              <a:srcRect l="16667" t="38819" r="41395" b="26736"/>
              <a:stretch>
                <a:fillRect/>
              </a:stretch>
            </p:blipFill>
            <p:spPr>
              <a:xfrm>
                <a:off x="12874" y="8325"/>
                <a:ext cx="511" cy="547"/>
              </a:xfrm>
              <a:prstGeom prst="rect">
                <a:avLst/>
              </a:prstGeom>
            </p:spPr>
          </p:pic>
          <p:pic>
            <p:nvPicPr>
              <p:cNvPr id="43" name="图片 42"/>
              <p:cNvPicPr>
                <a:picLocks noChangeAspect="1"/>
              </p:cNvPicPr>
              <p:nvPr/>
            </p:nvPicPr>
            <p:blipFill>
              <a:blip r:embed="rId18"/>
              <a:srcRect l="30732" t="30627" r="46965" b="32977"/>
              <a:stretch>
                <a:fillRect/>
              </a:stretch>
            </p:blipFill>
            <p:spPr>
              <a:xfrm>
                <a:off x="14216" y="8237"/>
                <a:ext cx="575" cy="635"/>
              </a:xfrm>
              <a:prstGeom prst="rect">
                <a:avLst/>
              </a:prstGeom>
            </p:spPr>
          </p:pic>
          <p:pic>
            <p:nvPicPr>
              <p:cNvPr id="44" name="图片 43"/>
              <p:cNvPicPr>
                <a:picLocks noChangeAspect="1"/>
              </p:cNvPicPr>
              <p:nvPr/>
            </p:nvPicPr>
            <p:blipFill>
              <a:blip r:embed="rId19"/>
              <a:srcRect l="38740" t="34309" r="29771" b="23138"/>
              <a:stretch>
                <a:fillRect/>
              </a:stretch>
            </p:blipFill>
            <p:spPr>
              <a:xfrm>
                <a:off x="15721" y="8292"/>
                <a:ext cx="565" cy="548"/>
              </a:xfrm>
              <a:prstGeom prst="rect">
                <a:avLst/>
              </a:prstGeom>
            </p:spPr>
          </p:pic>
          <p:pic>
            <p:nvPicPr>
              <p:cNvPr id="45" name="图片 44"/>
              <p:cNvPicPr>
                <a:picLocks noChangeAspect="1"/>
              </p:cNvPicPr>
              <p:nvPr/>
            </p:nvPicPr>
            <p:blipFill>
              <a:blip r:embed="rId20"/>
              <a:srcRect l="28770" t="48876" r="39484" b="20503"/>
              <a:stretch>
                <a:fillRect/>
              </a:stretch>
            </p:blipFill>
            <p:spPr>
              <a:xfrm>
                <a:off x="17216" y="8334"/>
                <a:ext cx="514" cy="496"/>
              </a:xfrm>
              <a:prstGeom prst="rect">
                <a:avLst/>
              </a:prstGeom>
            </p:spPr>
          </p:pic>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8971915" y="526415"/>
            <a:ext cx="3154680" cy="368300"/>
          </a:xfrm>
          <a:prstGeom prst="rect">
            <a:avLst/>
          </a:prstGeom>
          <a:noFill/>
        </p:spPr>
        <p:txBody>
          <a:bodyPr wrap="none" rtlCol="0" anchor="t">
            <a:spAutoFit/>
          </a:bodyPr>
          <a:p>
            <a:r>
              <a:rPr lang="zh-CN" altLang="en-US" b="1">
                <a:sym typeface="+mn-ea"/>
              </a:rPr>
              <a:t>在加密关系上实现关系运算符</a:t>
            </a:r>
            <a:endParaRPr lang="zh-CN" altLang="en-US"/>
          </a:p>
        </p:txBody>
      </p:sp>
      <p:grpSp>
        <p:nvGrpSpPr>
          <p:cNvPr id="10" name="组合 9"/>
          <p:cNvGrpSpPr/>
          <p:nvPr/>
        </p:nvGrpSpPr>
        <p:grpSpPr>
          <a:xfrm>
            <a:off x="131445" y="1102995"/>
            <a:ext cx="5412105" cy="1938655"/>
            <a:chOff x="207" y="1737"/>
            <a:chExt cx="8523" cy="3053"/>
          </a:xfrm>
        </p:grpSpPr>
        <p:pic>
          <p:nvPicPr>
            <p:cNvPr id="6" name="图片 5"/>
            <p:cNvPicPr>
              <a:picLocks noChangeAspect="1"/>
            </p:cNvPicPr>
            <p:nvPr/>
          </p:nvPicPr>
          <p:blipFill>
            <a:blip r:embed="rId2"/>
            <a:srcRect l="7277" t="39988" r="4950" b="40112"/>
            <a:stretch>
              <a:fillRect/>
            </a:stretch>
          </p:blipFill>
          <p:spPr>
            <a:xfrm>
              <a:off x="207" y="1737"/>
              <a:ext cx="7323" cy="441"/>
            </a:xfrm>
            <a:prstGeom prst="rect">
              <a:avLst/>
            </a:prstGeom>
          </p:spPr>
        </p:pic>
        <p:pic>
          <p:nvPicPr>
            <p:cNvPr id="7" name="图片 6"/>
            <p:cNvPicPr>
              <a:picLocks noChangeAspect="1"/>
            </p:cNvPicPr>
            <p:nvPr/>
          </p:nvPicPr>
          <p:blipFill>
            <a:blip r:embed="rId3"/>
            <a:srcRect l="10173" t="21756" r="17208" b="43702"/>
            <a:stretch>
              <a:fillRect/>
            </a:stretch>
          </p:blipFill>
          <p:spPr>
            <a:xfrm>
              <a:off x="1565" y="2431"/>
              <a:ext cx="3158" cy="639"/>
            </a:xfrm>
            <a:prstGeom prst="rect">
              <a:avLst/>
            </a:prstGeom>
          </p:spPr>
        </p:pic>
        <p:pic>
          <p:nvPicPr>
            <p:cNvPr id="8" name="图片 7"/>
            <p:cNvPicPr>
              <a:picLocks noChangeAspect="1"/>
            </p:cNvPicPr>
            <p:nvPr/>
          </p:nvPicPr>
          <p:blipFill>
            <a:blip r:embed="rId4"/>
            <a:srcRect l="7391" t="28495" r="610" b="42876"/>
            <a:stretch>
              <a:fillRect/>
            </a:stretch>
          </p:blipFill>
          <p:spPr>
            <a:xfrm>
              <a:off x="430" y="3323"/>
              <a:ext cx="8300" cy="765"/>
            </a:xfrm>
            <a:prstGeom prst="rect">
              <a:avLst/>
            </a:prstGeom>
          </p:spPr>
        </p:pic>
        <p:pic>
          <p:nvPicPr>
            <p:cNvPr id="9" name="图片 8"/>
            <p:cNvPicPr>
              <a:picLocks noChangeAspect="1"/>
            </p:cNvPicPr>
            <p:nvPr/>
          </p:nvPicPr>
          <p:blipFill>
            <a:blip r:embed="rId5"/>
            <a:srcRect l="16039" t="26343" r="10652" b="45556"/>
            <a:stretch>
              <a:fillRect/>
            </a:stretch>
          </p:blipFill>
          <p:spPr>
            <a:xfrm>
              <a:off x="1565" y="4088"/>
              <a:ext cx="3514" cy="703"/>
            </a:xfrm>
            <a:prstGeom prst="rect">
              <a:avLst/>
            </a:prstGeom>
          </p:spPr>
        </p:pic>
      </p:grpSp>
      <p:pic>
        <p:nvPicPr>
          <p:cNvPr id="11" name="图片 10"/>
          <p:cNvPicPr>
            <a:picLocks noChangeAspect="1"/>
          </p:cNvPicPr>
          <p:nvPr/>
        </p:nvPicPr>
        <p:blipFill>
          <a:blip r:embed="rId6"/>
          <a:srcRect l="3347" t="17920" r="10482" b="53970"/>
          <a:stretch>
            <a:fillRect/>
          </a:stretch>
        </p:blipFill>
        <p:spPr>
          <a:xfrm>
            <a:off x="202565" y="3184525"/>
            <a:ext cx="4004945" cy="355600"/>
          </a:xfrm>
          <a:prstGeom prst="rect">
            <a:avLst/>
          </a:prstGeom>
        </p:spPr>
      </p:pic>
      <p:pic>
        <p:nvPicPr>
          <p:cNvPr id="13" name="图片 12"/>
          <p:cNvPicPr>
            <a:picLocks noChangeAspect="1"/>
          </p:cNvPicPr>
          <p:nvPr/>
        </p:nvPicPr>
        <p:blipFill>
          <a:blip r:embed="rId7"/>
          <a:srcRect l="4092" t="9915" r="3566" b="20470"/>
          <a:stretch>
            <a:fillRect/>
          </a:stretch>
        </p:blipFill>
        <p:spPr>
          <a:xfrm>
            <a:off x="478155" y="3776345"/>
            <a:ext cx="4860290" cy="1158240"/>
          </a:xfrm>
          <a:prstGeom prst="rect">
            <a:avLst/>
          </a:prstGeom>
        </p:spPr>
      </p:pic>
      <p:sp>
        <p:nvSpPr>
          <p:cNvPr id="16" name="文本框 15"/>
          <p:cNvSpPr txBox="1"/>
          <p:nvPr/>
        </p:nvSpPr>
        <p:spPr>
          <a:xfrm>
            <a:off x="202565" y="5109845"/>
            <a:ext cx="3040380" cy="368300"/>
          </a:xfrm>
          <a:prstGeom prst="rect">
            <a:avLst/>
          </a:prstGeom>
          <a:noFill/>
        </p:spPr>
        <p:txBody>
          <a:bodyPr wrap="non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例</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找到所有不是经理的员工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17" name="图片 16"/>
          <p:cNvPicPr>
            <a:picLocks noChangeAspect="1"/>
          </p:cNvPicPr>
          <p:nvPr/>
        </p:nvPicPr>
        <p:blipFill>
          <a:blip r:embed="rId8"/>
          <a:srcRect l="1587" t="10428" r="2253" b="21728"/>
          <a:stretch>
            <a:fillRect/>
          </a:stretch>
        </p:blipFill>
        <p:spPr>
          <a:xfrm>
            <a:off x="131445" y="5579745"/>
            <a:ext cx="5543550" cy="898525"/>
          </a:xfrm>
          <a:prstGeom prst="rect">
            <a:avLst/>
          </a:prstGeom>
        </p:spPr>
      </p:pic>
      <p:grpSp>
        <p:nvGrpSpPr>
          <p:cNvPr id="29" name="组合 28"/>
          <p:cNvGrpSpPr/>
          <p:nvPr/>
        </p:nvGrpSpPr>
        <p:grpSpPr>
          <a:xfrm>
            <a:off x="6293485" y="1175385"/>
            <a:ext cx="5643245" cy="5132070"/>
            <a:chOff x="9911" y="1851"/>
            <a:chExt cx="8887" cy="8082"/>
          </a:xfrm>
        </p:grpSpPr>
        <p:grpSp>
          <p:nvGrpSpPr>
            <p:cNvPr id="26" name="组合 25"/>
            <p:cNvGrpSpPr/>
            <p:nvPr/>
          </p:nvGrpSpPr>
          <p:grpSpPr>
            <a:xfrm>
              <a:off x="9911" y="1851"/>
              <a:ext cx="8439" cy="6039"/>
              <a:chOff x="9911" y="1851"/>
              <a:chExt cx="8439" cy="6039"/>
            </a:xfrm>
          </p:grpSpPr>
          <p:sp>
            <p:nvSpPr>
              <p:cNvPr id="18" name="文本框 17"/>
              <p:cNvSpPr txBox="1"/>
              <p:nvPr/>
            </p:nvSpPr>
            <p:spPr>
              <a:xfrm>
                <a:off x="10110" y="1851"/>
                <a:ext cx="8241"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左连接</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左表保持不变</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右边与左边不匹配行值为空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0" name="文本框 19"/>
              <p:cNvSpPr txBox="1"/>
              <p:nvPr/>
            </p:nvSpPr>
            <p:spPr>
              <a:xfrm>
                <a:off x="10129" y="2466"/>
                <a:ext cx="4000" cy="2325"/>
              </a:xfrm>
              <a:prstGeom prst="rect">
                <a:avLst/>
              </a:prstGeom>
              <a:noFill/>
            </p:spPr>
            <p:txBody>
              <a:bodyPr wrap="square" rtlCol="0" anchor="t">
                <a:spAutoFit/>
              </a:bodyPr>
              <a:p>
                <a:r>
                  <a:rPr lang="zh-CN" altLang="en-US"/>
                  <a:t> </a:t>
                </a:r>
                <a:r>
                  <a:rPr lang="en-US" altLang="zh-CN"/>
                  <a:t>              </a:t>
                </a:r>
                <a:r>
                  <a:rPr lang="zh-CN" altLang="en-US"/>
                  <a:t>table   A:  </a:t>
                </a:r>
                <a:endParaRPr lang="zh-CN" altLang="en-US"/>
              </a:p>
              <a:p>
                <a:r>
                  <a:rPr lang="en-US" altLang="zh-CN"/>
                  <a:t>  id.</a:t>
                </a:r>
                <a:r>
                  <a:rPr lang="en-US" altLang="zh-CN"/>
                  <a:t>a             name.a</a:t>
                </a:r>
                <a:r>
                  <a:rPr lang="zh-CN" altLang="en-US"/>
                  <a:t>  </a:t>
                </a:r>
                <a:endParaRPr lang="zh-CN" altLang="en-US"/>
              </a:p>
              <a:p>
                <a:r>
                  <a:rPr lang="zh-CN" altLang="en-US"/>
                  <a:t>  </a:t>
                </a:r>
                <a:r>
                  <a:rPr lang="en-US" altLang="zh-CN"/>
                  <a:t>  </a:t>
                </a:r>
                <a:r>
                  <a:rPr lang="zh-CN" altLang="en-US"/>
                  <a:t>1                       a  </a:t>
                </a:r>
                <a:endParaRPr lang="zh-CN" altLang="en-US"/>
              </a:p>
              <a:p>
                <a:r>
                  <a:rPr lang="zh-CN" altLang="en-US"/>
                  <a:t> </a:t>
                </a:r>
                <a:r>
                  <a:rPr lang="en-US" altLang="zh-CN"/>
                  <a:t> </a:t>
                </a:r>
                <a:r>
                  <a:rPr lang="zh-CN" altLang="en-US"/>
                  <a:t> </a:t>
                </a:r>
                <a:r>
                  <a:rPr lang="en-US" altLang="zh-CN"/>
                  <a:t> </a:t>
                </a:r>
                <a:r>
                  <a:rPr lang="zh-CN" altLang="en-US"/>
                  <a:t>3                       b  </a:t>
                </a:r>
                <a:endParaRPr lang="zh-CN" altLang="en-US"/>
              </a:p>
              <a:p>
                <a:r>
                  <a:rPr lang="zh-CN" altLang="en-US"/>
                  <a:t>  </a:t>
                </a:r>
                <a:r>
                  <a:rPr lang="en-US" altLang="zh-CN"/>
                  <a:t>  </a:t>
                </a:r>
                <a:r>
                  <a:rPr lang="zh-CN" altLang="en-US"/>
                  <a:t>4                       c</a:t>
                </a:r>
                <a:endParaRPr lang="zh-CN" altLang="en-US"/>
              </a:p>
            </p:txBody>
          </p:sp>
          <p:sp>
            <p:nvSpPr>
              <p:cNvPr id="22" name="文本框 21"/>
              <p:cNvSpPr txBox="1"/>
              <p:nvPr/>
            </p:nvSpPr>
            <p:spPr>
              <a:xfrm>
                <a:off x="11056" y="5212"/>
                <a:ext cx="7295" cy="580"/>
              </a:xfrm>
              <a:prstGeom prst="rect">
                <a:avLst/>
              </a:prstGeom>
              <a:noFill/>
            </p:spPr>
            <p:txBody>
              <a:bodyPr wrap="square" rtlCol="0" anchor="t">
                <a:spAutoFit/>
              </a:bodyPr>
              <a:p>
                <a:r>
                  <a:rPr lang="zh-CN" altLang="en-US"/>
                  <a:t>select  </a:t>
                </a:r>
                <a:r>
                  <a:rPr lang="en-US" altLang="zh-CN"/>
                  <a:t>*</a:t>
                </a:r>
                <a:r>
                  <a:rPr lang="zh-CN" altLang="en-US"/>
                  <a:t>  from   </a:t>
                </a:r>
                <a:r>
                  <a:rPr lang="en-US" altLang="zh-CN"/>
                  <a:t>A</a:t>
                </a:r>
                <a:r>
                  <a:rPr lang="zh-CN" altLang="en-US"/>
                  <a:t>   left   join   </a:t>
                </a:r>
                <a:r>
                  <a:rPr lang="en-US" altLang="zh-CN"/>
                  <a:t>B </a:t>
                </a:r>
                <a:r>
                  <a:rPr lang="zh-CN" altLang="en-US"/>
                  <a:t>on   </a:t>
                </a:r>
                <a:r>
                  <a:rPr lang="en-US" altLang="zh-CN"/>
                  <a:t>id.a=id.b</a:t>
                </a:r>
                <a:endParaRPr lang="en-US" altLang="zh-CN"/>
              </a:p>
            </p:txBody>
          </p:sp>
          <p:sp>
            <p:nvSpPr>
              <p:cNvPr id="23" name="文本框 22"/>
              <p:cNvSpPr txBox="1"/>
              <p:nvPr/>
            </p:nvSpPr>
            <p:spPr>
              <a:xfrm>
                <a:off x="9911" y="2543"/>
                <a:ext cx="3706" cy="2325"/>
              </a:xfrm>
              <a:prstGeom prst="rect">
                <a:avLst/>
              </a:prstGeom>
              <a:noFill/>
              <a:ln w="15875">
                <a:solidFill>
                  <a:srgbClr val="FF0000"/>
                </a:solidFill>
              </a:ln>
            </p:spPr>
            <p:txBody>
              <a:bodyPr wrap="square" rtlCol="0">
                <a:spAutoFit/>
              </a:bodyPr>
              <a:p>
                <a:endParaRPr lang="zh-CN" altLang="en-US"/>
              </a:p>
              <a:p>
                <a:endParaRPr lang="zh-CN" altLang="en-US"/>
              </a:p>
              <a:p>
                <a:endParaRPr lang="zh-CN" altLang="en-US"/>
              </a:p>
              <a:p>
                <a:endParaRPr lang="zh-CN" altLang="en-US"/>
              </a:p>
              <a:p>
                <a:endParaRPr lang="zh-CN" altLang="en-US"/>
              </a:p>
            </p:txBody>
          </p:sp>
          <p:sp>
            <p:nvSpPr>
              <p:cNvPr id="24" name="文本框 23"/>
              <p:cNvSpPr txBox="1"/>
              <p:nvPr/>
            </p:nvSpPr>
            <p:spPr>
              <a:xfrm>
                <a:off x="14520" y="2543"/>
                <a:ext cx="3706" cy="2325"/>
              </a:xfrm>
              <a:prstGeom prst="rect">
                <a:avLst/>
              </a:prstGeom>
              <a:noFill/>
              <a:ln w="15875">
                <a:solidFill>
                  <a:srgbClr val="FF0000"/>
                </a:solidFill>
              </a:ln>
            </p:spPr>
            <p:txBody>
              <a:bodyPr wrap="square" rtlCol="0">
                <a:spAutoFit/>
              </a:bodyPr>
              <a:p>
                <a:endParaRPr lang="zh-CN" altLang="en-US"/>
              </a:p>
              <a:p>
                <a:endParaRPr lang="zh-CN" altLang="en-US"/>
              </a:p>
              <a:p>
                <a:endParaRPr lang="zh-CN" altLang="en-US"/>
              </a:p>
              <a:p>
                <a:endParaRPr lang="zh-CN" altLang="en-US"/>
              </a:p>
              <a:p>
                <a:endParaRPr lang="zh-CN" altLang="en-US"/>
              </a:p>
            </p:txBody>
          </p:sp>
          <p:sp>
            <p:nvSpPr>
              <p:cNvPr id="25" name="文本框 24"/>
              <p:cNvSpPr txBox="1"/>
              <p:nvPr/>
            </p:nvSpPr>
            <p:spPr>
              <a:xfrm>
                <a:off x="10395" y="6002"/>
                <a:ext cx="7831" cy="1888"/>
              </a:xfrm>
              <a:prstGeom prst="rect">
                <a:avLst/>
              </a:prstGeom>
              <a:noFill/>
              <a:ln w="15875">
                <a:solidFill>
                  <a:srgbClr val="FF0000"/>
                </a:solidFill>
              </a:ln>
            </p:spPr>
            <p:txBody>
              <a:bodyPr wrap="square" rtlCol="0" anchor="t">
                <a:spAutoFit/>
              </a:bodyPr>
              <a:p>
                <a:r>
                  <a:rPr lang="zh-CN" altLang="en-US"/>
                  <a:t>  </a:t>
                </a:r>
                <a:r>
                  <a:rPr lang="en-US" altLang="zh-CN"/>
                  <a:t>id.a</a:t>
                </a:r>
                <a:r>
                  <a:rPr lang="zh-CN" altLang="en-US"/>
                  <a:t>    </a:t>
                </a:r>
                <a:r>
                  <a:rPr lang="en-US" altLang="zh-CN"/>
                  <a:t>       </a:t>
                </a:r>
                <a:r>
                  <a:rPr lang="zh-CN" altLang="en-US"/>
                  <a:t> </a:t>
                </a:r>
                <a:r>
                  <a:rPr lang="en-US" altLang="zh-CN"/>
                  <a:t>name.a</a:t>
                </a:r>
                <a:r>
                  <a:rPr lang="zh-CN" altLang="en-US"/>
                  <a:t>      </a:t>
                </a:r>
                <a:r>
                  <a:rPr lang="en-US" altLang="zh-CN"/>
                  <a:t>      </a:t>
                </a:r>
                <a:r>
                  <a:rPr lang="zh-CN" altLang="en-US"/>
                  <a:t> </a:t>
                </a:r>
                <a:r>
                  <a:rPr lang="en-US" altLang="zh-CN"/>
                  <a:t>id.b</a:t>
                </a:r>
                <a:r>
                  <a:rPr lang="zh-CN" altLang="en-US"/>
                  <a:t>          </a:t>
                </a:r>
                <a:r>
                  <a:rPr lang="en-US" altLang="zh-CN"/>
                  <a:t>   name.b</a:t>
                </a:r>
                <a:r>
                  <a:rPr lang="zh-CN" altLang="en-US"/>
                  <a:t> </a:t>
                </a:r>
                <a:r>
                  <a:rPr lang="en-US" altLang="zh-CN"/>
                  <a:t> </a:t>
                </a:r>
                <a:r>
                  <a:rPr lang="zh-CN" altLang="en-US"/>
                  <a:t> </a:t>
                </a:r>
                <a:endParaRPr lang="zh-CN" altLang="en-US"/>
              </a:p>
              <a:p>
                <a:r>
                  <a:rPr lang="zh-CN" altLang="en-US"/>
                  <a:t> </a:t>
                </a:r>
                <a:r>
                  <a:rPr lang="en-US" altLang="zh-CN"/>
                  <a:t>  </a:t>
                </a:r>
                <a:r>
                  <a:rPr lang="zh-CN" altLang="en-US"/>
                  <a:t>1                     a                     1                     x                    </a:t>
                </a:r>
                <a:endParaRPr lang="zh-CN" altLang="en-US"/>
              </a:p>
              <a:p>
                <a:r>
                  <a:rPr lang="zh-CN" altLang="en-US"/>
                  <a:t>  </a:t>
                </a:r>
                <a:r>
                  <a:rPr lang="en-US" altLang="zh-CN"/>
                  <a:t> </a:t>
                </a:r>
                <a:r>
                  <a:rPr lang="zh-CN" altLang="en-US"/>
                  <a:t>3                     b                  NULL               NULL  </a:t>
                </a:r>
                <a:endParaRPr lang="zh-CN" altLang="en-US"/>
              </a:p>
              <a:p>
                <a:r>
                  <a:rPr lang="zh-CN" altLang="en-US"/>
                  <a:t> </a:t>
                </a:r>
                <a:r>
                  <a:rPr lang="en-US" altLang="zh-CN"/>
                  <a:t> </a:t>
                </a:r>
                <a:r>
                  <a:rPr lang="zh-CN" altLang="en-US"/>
                  <a:t> 4                     c                     4                     z </a:t>
                </a:r>
                <a:endParaRPr lang="zh-CN" altLang="en-US"/>
              </a:p>
            </p:txBody>
          </p:sp>
        </p:grpSp>
        <p:grpSp>
          <p:nvGrpSpPr>
            <p:cNvPr id="28" name="组合 27"/>
            <p:cNvGrpSpPr/>
            <p:nvPr/>
          </p:nvGrpSpPr>
          <p:grpSpPr>
            <a:xfrm>
              <a:off x="10254" y="2543"/>
              <a:ext cx="8544" cy="7391"/>
              <a:chOff x="10254" y="2543"/>
              <a:chExt cx="8544" cy="7391"/>
            </a:xfrm>
          </p:grpSpPr>
          <p:sp>
            <p:nvSpPr>
              <p:cNvPr id="21" name="文本框 20"/>
              <p:cNvSpPr txBox="1"/>
              <p:nvPr/>
            </p:nvSpPr>
            <p:spPr>
              <a:xfrm>
                <a:off x="14798" y="2543"/>
                <a:ext cx="4000" cy="2325"/>
              </a:xfrm>
              <a:prstGeom prst="rect">
                <a:avLst/>
              </a:prstGeom>
              <a:noFill/>
            </p:spPr>
            <p:txBody>
              <a:bodyPr wrap="square" rtlCol="0" anchor="t">
                <a:spAutoFit/>
              </a:bodyPr>
              <a:p>
                <a:r>
                  <a:rPr lang="zh-CN" altLang="en-US"/>
                  <a:t>  </a:t>
                </a:r>
                <a:r>
                  <a:rPr lang="en-US" altLang="zh-CN"/>
                  <a:t>           </a:t>
                </a:r>
                <a:r>
                  <a:rPr lang="zh-CN" altLang="en-US"/>
                  <a:t>table   B:  </a:t>
                </a:r>
                <a:endParaRPr lang="zh-CN" altLang="en-US"/>
              </a:p>
              <a:p>
                <a:r>
                  <a:rPr lang="en-US" altLang="zh-CN"/>
                  <a:t>id.b      </a:t>
                </a:r>
                <a:r>
                  <a:rPr lang="zh-CN" altLang="en-US"/>
                  <a:t> </a:t>
                </a:r>
                <a:r>
                  <a:rPr lang="en-US" altLang="zh-CN"/>
                  <a:t>          name.b</a:t>
                </a:r>
                <a:endParaRPr lang="zh-CN" altLang="en-US"/>
              </a:p>
              <a:p>
                <a:r>
                  <a:rPr lang="zh-CN" altLang="en-US"/>
                  <a:t>  1                      </a:t>
                </a:r>
                <a:r>
                  <a:rPr lang="en-US" altLang="zh-CN"/>
                  <a:t> </a:t>
                </a:r>
                <a:r>
                  <a:rPr lang="zh-CN" altLang="en-US"/>
                  <a:t> x  </a:t>
                </a:r>
                <a:endParaRPr lang="zh-CN" altLang="en-US"/>
              </a:p>
              <a:p>
                <a:r>
                  <a:rPr lang="zh-CN" altLang="en-US"/>
                  <a:t>  2                      </a:t>
                </a:r>
                <a:r>
                  <a:rPr lang="en-US" altLang="zh-CN"/>
                  <a:t> </a:t>
                </a:r>
                <a:r>
                  <a:rPr lang="zh-CN" altLang="en-US"/>
                  <a:t> y  </a:t>
                </a:r>
                <a:endParaRPr lang="zh-CN" altLang="en-US"/>
              </a:p>
              <a:p>
                <a:r>
                  <a:rPr lang="zh-CN" altLang="en-US"/>
                  <a:t>  4                       </a:t>
                </a:r>
                <a:r>
                  <a:rPr lang="en-US" altLang="zh-CN"/>
                  <a:t> </a:t>
                </a:r>
                <a:r>
                  <a:rPr lang="zh-CN" altLang="en-US"/>
                  <a:t>z</a:t>
                </a:r>
                <a:endParaRPr lang="zh-CN" altLang="en-US"/>
              </a:p>
            </p:txBody>
          </p:sp>
          <p:sp>
            <p:nvSpPr>
              <p:cNvPr id="27" name="文本框 26"/>
              <p:cNvSpPr txBox="1"/>
              <p:nvPr/>
            </p:nvSpPr>
            <p:spPr>
              <a:xfrm>
                <a:off x="10254" y="8482"/>
                <a:ext cx="8193" cy="1452"/>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服务器上的分组计算可以减少客户端的计算量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因为具有</a:t>
                </a:r>
                <a:r>
                  <a:rPr lang="en-US" altLang="zh-CN">
                    <a:latin typeface="宋体" panose="02010600030101010101" pitchFamily="2" charset="-122"/>
                    <a:ea typeface="宋体" panose="02010600030101010101" pitchFamily="2" charset="-122"/>
                    <a:cs typeface="宋体" panose="02010600030101010101" pitchFamily="2" charset="-122"/>
                  </a:rPr>
                  <a:t>NULL</a:t>
                </a:r>
                <a:r>
                  <a:rPr lang="zh-CN" altLang="en-US">
                    <a:latin typeface="宋体" panose="02010600030101010101" pitchFamily="2" charset="-122"/>
                    <a:ea typeface="宋体" panose="02010600030101010101" pitchFamily="2" charset="-122"/>
                    <a:cs typeface="宋体" panose="02010600030101010101" pitchFamily="2" charset="-122"/>
                  </a:rPr>
                  <a:t>的值会被分到一组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客户端</a:t>
                </a:r>
                <a:r>
                  <a:rPr lang="en-US" altLang="zh-CN">
                    <a:latin typeface="宋体" panose="02010600030101010101" pitchFamily="2" charset="-122"/>
                    <a:ea typeface="宋体" panose="02010600030101010101" pitchFamily="2" charset="-122"/>
                    <a:cs typeface="宋体" panose="02010600030101010101" pitchFamily="2" charset="-122"/>
                  </a:rPr>
                  <a:t>D</a:t>
                </a:r>
                <a:r>
                  <a:rPr lang="zh-CN" altLang="en-US">
                    <a:latin typeface="宋体" panose="02010600030101010101" pitchFamily="2" charset="-122"/>
                    <a:ea typeface="宋体" panose="02010600030101010101" pitchFamily="2" charset="-122"/>
                    <a:cs typeface="宋体" panose="02010600030101010101" pitchFamily="2" charset="-122"/>
                  </a:rPr>
                  <a:t>操作后就可以直接得到所求</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971915" y="526415"/>
            <a:ext cx="3154680" cy="368300"/>
          </a:xfrm>
          <a:prstGeom prst="rect">
            <a:avLst/>
          </a:prstGeom>
          <a:noFill/>
        </p:spPr>
        <p:txBody>
          <a:bodyPr wrap="none" rtlCol="0" anchor="t">
            <a:spAutoFit/>
          </a:bodyPr>
          <a:p>
            <a:r>
              <a:rPr lang="zh-CN" altLang="en-US" b="1">
                <a:sym typeface="+mn-ea"/>
              </a:rPr>
              <a:t>在加密关系上实现关系运算符</a:t>
            </a:r>
            <a:endParaRPr lang="zh-CN" altLang="en-US"/>
          </a:p>
        </p:txBody>
      </p:sp>
      <p:grpSp>
        <p:nvGrpSpPr>
          <p:cNvPr id="19" name="组合 18"/>
          <p:cNvGrpSpPr/>
          <p:nvPr/>
        </p:nvGrpSpPr>
        <p:grpSpPr>
          <a:xfrm>
            <a:off x="386080" y="1247775"/>
            <a:ext cx="5343525" cy="4888230"/>
            <a:chOff x="-606" y="1853"/>
            <a:chExt cx="8415" cy="7698"/>
          </a:xfrm>
        </p:grpSpPr>
        <p:pic>
          <p:nvPicPr>
            <p:cNvPr id="7" name="图片 6"/>
            <p:cNvPicPr>
              <a:picLocks noChangeAspect="1"/>
            </p:cNvPicPr>
            <p:nvPr/>
          </p:nvPicPr>
          <p:blipFill>
            <a:blip r:embed="rId2"/>
            <a:srcRect l="4017" t="37202" r="4072" b="29464"/>
            <a:stretch>
              <a:fillRect/>
            </a:stretch>
          </p:blipFill>
          <p:spPr>
            <a:xfrm>
              <a:off x="-606" y="1853"/>
              <a:ext cx="4806" cy="477"/>
            </a:xfrm>
            <a:prstGeom prst="rect">
              <a:avLst/>
            </a:prstGeom>
          </p:spPr>
        </p:pic>
        <p:pic>
          <p:nvPicPr>
            <p:cNvPr id="8" name="图片 7"/>
            <p:cNvPicPr>
              <a:picLocks noChangeAspect="1"/>
            </p:cNvPicPr>
            <p:nvPr/>
          </p:nvPicPr>
          <p:blipFill>
            <a:blip r:embed="rId3"/>
            <a:srcRect l="14141" t="36846" r="21766" b="25245"/>
            <a:stretch>
              <a:fillRect/>
            </a:stretch>
          </p:blipFill>
          <p:spPr>
            <a:xfrm>
              <a:off x="447" y="2610"/>
              <a:ext cx="3358" cy="574"/>
            </a:xfrm>
            <a:prstGeom prst="rect">
              <a:avLst/>
            </a:prstGeom>
          </p:spPr>
        </p:pic>
        <p:pic>
          <p:nvPicPr>
            <p:cNvPr id="9" name="图片 8"/>
            <p:cNvPicPr>
              <a:picLocks noChangeAspect="1"/>
            </p:cNvPicPr>
            <p:nvPr/>
          </p:nvPicPr>
          <p:blipFill>
            <a:blip r:embed="rId4"/>
            <a:srcRect l="7538" t="44624" r="23174" b="15659"/>
            <a:stretch>
              <a:fillRect/>
            </a:stretch>
          </p:blipFill>
          <p:spPr>
            <a:xfrm>
              <a:off x="448" y="5205"/>
              <a:ext cx="4359" cy="672"/>
            </a:xfrm>
            <a:prstGeom prst="rect">
              <a:avLst/>
            </a:prstGeom>
          </p:spPr>
        </p:pic>
        <p:sp>
          <p:nvSpPr>
            <p:cNvPr id="11" name="文本框 10"/>
            <p:cNvSpPr txBox="1"/>
            <p:nvPr/>
          </p:nvSpPr>
          <p:spPr>
            <a:xfrm>
              <a:off x="447" y="3537"/>
              <a:ext cx="6339" cy="1452"/>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有</a:t>
              </a:r>
              <a:r>
                <a:rPr lang="en-US" altLang="zh-CN">
                  <a:latin typeface="宋体" panose="02010600030101010101" pitchFamily="2" charset="-122"/>
                  <a:ea typeface="宋体" panose="02010600030101010101" pitchFamily="2" charset="-122"/>
                  <a:cs typeface="宋体" panose="02010600030101010101" pitchFamily="2" charset="-122"/>
                </a:rPr>
                <a:t>bag</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set</a:t>
              </a:r>
              <a:r>
                <a:rPr lang="zh-CN" altLang="en-US">
                  <a:latin typeface="宋体" panose="02010600030101010101" pitchFamily="2" charset="-122"/>
                  <a:ea typeface="宋体" panose="02010600030101010101" pitchFamily="2" charset="-122"/>
                  <a:cs typeface="宋体" panose="02010600030101010101" pitchFamily="2" charset="-122"/>
                </a:rPr>
                <a:t>两种合并方式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第一种不含去重</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若使用</a:t>
              </a:r>
              <a:r>
                <a:rPr lang="en-US" altLang="zh-CN">
                  <a:latin typeface="宋体" panose="02010600030101010101" pitchFamily="2" charset="-122"/>
                  <a:ea typeface="宋体" panose="02010600030101010101" pitchFamily="2" charset="-122"/>
                  <a:cs typeface="宋体" panose="02010600030101010101" pitchFamily="2" charset="-122"/>
                </a:rPr>
                <a:t>bag</a:t>
              </a:r>
              <a:r>
                <a:rPr lang="zh-CN" altLang="en-US">
                  <a:latin typeface="宋体" panose="02010600030101010101" pitchFamily="2" charset="-122"/>
                  <a:ea typeface="宋体" panose="02010600030101010101" pitchFamily="2" charset="-122"/>
                  <a:cs typeface="宋体" panose="02010600030101010101" pitchFamily="2" charset="-122"/>
                </a:rPr>
                <a:t>方式还想实现去重</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可用以下方法</a:t>
              </a:r>
              <a:r>
                <a:rPr lang="en-US" altLang="zh-CN">
                  <a:latin typeface="宋体" panose="02010600030101010101" pitchFamily="2" charset="-122"/>
                  <a:ea typeface="宋体" panose="02010600030101010101" pitchFamily="2" charset="-122"/>
                  <a:cs typeface="宋体" panose="02010600030101010101" pitchFamily="2" charset="-122"/>
                </a:rPr>
                <a:t>:</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p:cNvPicPr>
              <a:picLocks noChangeAspect="1"/>
            </p:cNvPicPr>
            <p:nvPr/>
          </p:nvPicPr>
          <p:blipFill>
            <a:blip r:embed="rId5"/>
            <a:srcRect l="5000" t="25157" r="2452" b="43475"/>
            <a:stretch>
              <a:fillRect/>
            </a:stretch>
          </p:blipFill>
          <p:spPr>
            <a:xfrm>
              <a:off x="-606" y="6093"/>
              <a:ext cx="4930" cy="511"/>
            </a:xfrm>
            <a:prstGeom prst="rect">
              <a:avLst/>
            </a:prstGeom>
          </p:spPr>
        </p:pic>
        <p:pic>
          <p:nvPicPr>
            <p:cNvPr id="14" name="图片 13"/>
            <p:cNvPicPr>
              <a:picLocks noChangeAspect="1"/>
            </p:cNvPicPr>
            <p:nvPr/>
          </p:nvPicPr>
          <p:blipFill>
            <a:blip r:embed="rId6"/>
            <a:srcRect l="6453" t="28933" r="8074" b="27715"/>
            <a:stretch>
              <a:fillRect/>
            </a:stretch>
          </p:blipFill>
          <p:spPr>
            <a:xfrm>
              <a:off x="2005" y="8178"/>
              <a:ext cx="3223" cy="566"/>
            </a:xfrm>
            <a:prstGeom prst="rect">
              <a:avLst/>
            </a:prstGeom>
          </p:spPr>
        </p:pic>
        <p:sp>
          <p:nvSpPr>
            <p:cNvPr id="15" name="文本框 14"/>
            <p:cNvSpPr txBox="1"/>
            <p:nvPr/>
          </p:nvSpPr>
          <p:spPr>
            <a:xfrm>
              <a:off x="448" y="8971"/>
              <a:ext cx="5868" cy="580"/>
            </a:xfrm>
            <a:prstGeom prst="rect">
              <a:avLst/>
            </a:prstGeom>
            <a:noFill/>
          </p:spPr>
          <p:txBody>
            <a:bodyPr wrap="non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L</a:t>
              </a:r>
              <a:r>
                <a:rPr lang="zh-CN" altLang="en-US">
                  <a:latin typeface="宋体" panose="02010600030101010101" pitchFamily="2" charset="-122"/>
                  <a:ea typeface="宋体" panose="02010600030101010101" pitchFamily="2" charset="-122"/>
                  <a:cs typeface="宋体" panose="02010600030101010101" pitchFamily="2" charset="-122"/>
                </a:rPr>
                <a:t>是进行</a:t>
              </a:r>
              <a:r>
                <a:rPr lang="en-US" altLang="zh-CN">
                  <a:latin typeface="宋体" panose="02010600030101010101" pitchFamily="2" charset="-122"/>
                  <a:ea typeface="宋体" panose="02010600030101010101" pitchFamily="2" charset="-122"/>
                  <a:cs typeface="宋体" panose="02010600030101010101" pitchFamily="2" charset="-122"/>
                </a:rPr>
                <a:t>Projection</a:t>
              </a:r>
              <a:r>
                <a:rPr lang="zh-CN" altLang="en-US">
                  <a:latin typeface="宋体" panose="02010600030101010101" pitchFamily="2" charset="-122"/>
                  <a:ea typeface="宋体" panose="02010600030101010101" pitchFamily="2" charset="-122"/>
                  <a:cs typeface="宋体" panose="02010600030101010101" pitchFamily="2" charset="-122"/>
                </a:rPr>
                <a:t>操作的属性集合</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448" y="6691"/>
              <a:ext cx="7361" cy="1452"/>
            </a:xfrm>
            <a:prstGeom prst="rect">
              <a:avLst/>
            </a:prstGeom>
            <a:noFill/>
          </p:spPr>
          <p:txBody>
            <a:bodyPr wrap="squar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注</a:t>
              </a:r>
              <a:r>
                <a:rPr lang="en-US" altLang="zh-CN" b="1">
                  <a:latin typeface="宋体" panose="02010600030101010101" pitchFamily="2" charset="-122"/>
                  <a:ea typeface="宋体" panose="02010600030101010101" pitchFamily="2" charset="-122"/>
                  <a:cs typeface="宋体" panose="02010600030101010101" pitchFamily="2" charset="-122"/>
                </a:rPr>
                <a:t>:</a:t>
              </a:r>
              <a:r>
                <a:rPr lang="zh-CN" altLang="en-US" b="1">
                  <a:latin typeface="宋体" panose="02010600030101010101" pitchFamily="2" charset="-122"/>
                  <a:ea typeface="宋体" panose="02010600030101010101" pitchFamily="2" charset="-122"/>
                  <a:cs typeface="宋体" panose="02010600030101010101" pitchFamily="2" charset="-122"/>
                </a:rPr>
                <a:t>因为</a:t>
              </a:r>
              <a:r>
                <a:rPr lang="en-US" altLang="zh-CN" b="1">
                  <a:latin typeface="宋体" panose="02010600030101010101" pitchFamily="2" charset="-122"/>
                  <a:ea typeface="宋体" panose="02010600030101010101" pitchFamily="2" charset="-122"/>
                  <a:cs typeface="宋体" panose="02010600030101010101" pitchFamily="2" charset="-122"/>
                </a:rPr>
                <a:t>R</a:t>
              </a:r>
              <a:r>
                <a:rPr lang="zh-CN" altLang="en-US" b="1">
                  <a:latin typeface="宋体" panose="02010600030101010101" pitchFamily="2" charset="-122"/>
                  <a:ea typeface="宋体" panose="02010600030101010101" pitchFamily="2" charset="-122"/>
                  <a:cs typeface="宋体" panose="02010600030101010101" pitchFamily="2" charset="-122"/>
                </a:rPr>
                <a:t>中的每个元组都在被加密后一起放入了</a:t>
              </a:r>
              <a:r>
                <a:rPr lang="en-US" altLang="zh-CN" b="1">
                  <a:latin typeface="宋体" panose="02010600030101010101" pitchFamily="2" charset="-122"/>
                  <a:ea typeface="宋体" panose="02010600030101010101" pitchFamily="2" charset="-122"/>
                  <a:cs typeface="宋体" panose="02010600030101010101" pitchFamily="2" charset="-122"/>
                </a:rPr>
                <a:t>etuple</a:t>
              </a:r>
              <a:r>
                <a:rPr lang="zh-CN" altLang="en-US" b="1">
                  <a:latin typeface="宋体" panose="02010600030101010101" pitchFamily="2" charset="-122"/>
                  <a:ea typeface="宋体" panose="02010600030101010101" pitchFamily="2" charset="-122"/>
                  <a:cs typeface="宋体" panose="02010600030101010101" pitchFamily="2" charset="-122"/>
                </a:rPr>
                <a:t>的一个字符串中</a:t>
              </a:r>
              <a:r>
                <a:rPr lang="en-US" altLang="zh-CN" b="1">
                  <a:latin typeface="宋体" panose="02010600030101010101" pitchFamily="2" charset="-122"/>
                  <a:ea typeface="宋体" panose="02010600030101010101" pitchFamily="2" charset="-122"/>
                  <a:cs typeface="宋体" panose="02010600030101010101" pitchFamily="2" charset="-122"/>
                </a:rPr>
                <a:t>,</a:t>
              </a:r>
              <a:r>
                <a:rPr lang="zh-CN" altLang="en-US" b="1">
                  <a:latin typeface="宋体" panose="02010600030101010101" pitchFamily="2" charset="-122"/>
                  <a:ea typeface="宋体" panose="02010600030101010101" pitchFamily="2" charset="-122"/>
                  <a:cs typeface="宋体" panose="02010600030101010101" pitchFamily="2" charset="-122"/>
                </a:rPr>
                <a:t>所以此操作服务器不能完成</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grpSp>
      <p:grpSp>
        <p:nvGrpSpPr>
          <p:cNvPr id="21" name="组合 20"/>
          <p:cNvGrpSpPr/>
          <p:nvPr/>
        </p:nvGrpSpPr>
        <p:grpSpPr>
          <a:xfrm>
            <a:off x="6268720" y="1414780"/>
            <a:ext cx="5375275" cy="3790950"/>
            <a:chOff x="9856" y="1732"/>
            <a:chExt cx="8465" cy="5970"/>
          </a:xfrm>
        </p:grpSpPr>
        <p:sp>
          <p:nvSpPr>
            <p:cNvPr id="25" name="文本框 24"/>
            <p:cNvSpPr txBox="1"/>
            <p:nvPr/>
          </p:nvSpPr>
          <p:spPr>
            <a:xfrm>
              <a:off x="10491" y="2472"/>
              <a:ext cx="7831" cy="1888"/>
            </a:xfrm>
            <a:prstGeom prst="rect">
              <a:avLst/>
            </a:prstGeom>
            <a:noFill/>
            <a:ln w="15875">
              <a:solidFill>
                <a:srgbClr val="FF0000"/>
              </a:solidFill>
            </a:ln>
          </p:spPr>
          <p:txBody>
            <a:bodyPr wrap="square" rtlCol="0" anchor="t">
              <a:spAutoFit/>
            </a:bodyPr>
            <a:p>
              <a:r>
                <a:rPr lang="zh-CN" altLang="en-US"/>
                <a:t>  </a:t>
              </a:r>
              <a:r>
                <a:rPr lang="en-US" altLang="zh-CN"/>
                <a:t>id.a</a:t>
              </a:r>
              <a:r>
                <a:rPr lang="zh-CN" altLang="en-US"/>
                <a:t>    </a:t>
              </a:r>
              <a:r>
                <a:rPr lang="en-US" altLang="zh-CN"/>
                <a:t>       </a:t>
              </a:r>
              <a:r>
                <a:rPr lang="zh-CN" altLang="en-US"/>
                <a:t> </a:t>
              </a:r>
              <a:r>
                <a:rPr lang="en-US" altLang="zh-CN"/>
                <a:t>name.a</a:t>
              </a:r>
              <a:r>
                <a:rPr lang="zh-CN" altLang="en-US"/>
                <a:t>      </a:t>
              </a:r>
              <a:r>
                <a:rPr lang="en-US" altLang="zh-CN"/>
                <a:t>      </a:t>
              </a:r>
              <a:r>
                <a:rPr lang="zh-CN" altLang="en-US"/>
                <a:t> </a:t>
              </a:r>
              <a:r>
                <a:rPr lang="en-US" altLang="zh-CN"/>
                <a:t>id.b</a:t>
              </a:r>
              <a:r>
                <a:rPr lang="zh-CN" altLang="en-US"/>
                <a:t>          </a:t>
              </a:r>
              <a:r>
                <a:rPr lang="en-US" altLang="zh-CN"/>
                <a:t>   name.b</a:t>
              </a:r>
              <a:r>
                <a:rPr lang="zh-CN" altLang="en-US"/>
                <a:t> </a:t>
              </a:r>
              <a:r>
                <a:rPr lang="en-US" altLang="zh-CN"/>
                <a:t> </a:t>
              </a:r>
              <a:r>
                <a:rPr lang="zh-CN" altLang="en-US"/>
                <a:t> </a:t>
              </a:r>
              <a:endParaRPr lang="zh-CN" altLang="en-US"/>
            </a:p>
            <a:p>
              <a:r>
                <a:rPr lang="zh-CN" altLang="en-US"/>
                <a:t> </a:t>
              </a:r>
              <a:r>
                <a:rPr lang="en-US" altLang="zh-CN"/>
                <a:t>  </a:t>
              </a:r>
              <a:r>
                <a:rPr lang="zh-CN" altLang="en-US"/>
                <a:t>1                     a                     1                     x                    </a:t>
              </a:r>
              <a:endParaRPr lang="zh-CN" altLang="en-US"/>
            </a:p>
            <a:p>
              <a:r>
                <a:rPr lang="zh-CN" altLang="en-US"/>
                <a:t>  </a:t>
              </a:r>
              <a:r>
                <a:rPr lang="en-US" altLang="zh-CN"/>
                <a:t> </a:t>
              </a:r>
              <a:r>
                <a:rPr lang="zh-CN" altLang="en-US"/>
                <a:t>3                     b                  NULL               NULL  </a:t>
              </a:r>
              <a:endParaRPr lang="zh-CN" altLang="en-US"/>
            </a:p>
            <a:p>
              <a:r>
                <a:rPr lang="zh-CN" altLang="en-US"/>
                <a:t> </a:t>
              </a:r>
              <a:r>
                <a:rPr lang="en-US" altLang="zh-CN"/>
                <a:t> </a:t>
              </a:r>
              <a:r>
                <a:rPr lang="zh-CN" altLang="en-US"/>
                <a:t> 4                     c                     4                     z </a:t>
              </a:r>
              <a:endParaRPr lang="zh-CN" altLang="en-US"/>
            </a:p>
          </p:txBody>
        </p:sp>
        <p:sp>
          <p:nvSpPr>
            <p:cNvPr id="17" name="文本框 16"/>
            <p:cNvSpPr txBox="1"/>
            <p:nvPr/>
          </p:nvSpPr>
          <p:spPr>
            <a:xfrm>
              <a:off x="14129" y="1732"/>
              <a:ext cx="1624" cy="580"/>
            </a:xfrm>
            <a:prstGeom prst="rect">
              <a:avLst/>
            </a:prstGeom>
            <a:noFill/>
          </p:spPr>
          <p:txBody>
            <a:bodyPr wrap="square" rtlCol="0">
              <a:spAutoFit/>
            </a:bodyPr>
            <a:p>
              <a:r>
                <a:rPr lang="en-US" altLang="zh-CN"/>
                <a:t>table C</a:t>
              </a:r>
              <a:endParaRPr lang="en-US" altLang="zh-CN"/>
            </a:p>
          </p:txBody>
        </p:sp>
        <p:sp>
          <p:nvSpPr>
            <p:cNvPr id="18" name="文本框 17"/>
            <p:cNvSpPr txBox="1"/>
            <p:nvPr/>
          </p:nvSpPr>
          <p:spPr>
            <a:xfrm>
              <a:off x="9856" y="4797"/>
              <a:ext cx="5209" cy="580"/>
            </a:xfrm>
            <a:prstGeom prst="rect">
              <a:avLst/>
            </a:prstGeom>
            <a:noFill/>
          </p:spPr>
          <p:txBody>
            <a:bodyPr wrap="square" rtlCol="0">
              <a:spAutoFit/>
            </a:bodyPr>
            <a:p>
              <a:r>
                <a:rPr lang="en-US" altLang="zh-CN"/>
                <a:t>select   id.a , name.b   from   C</a:t>
              </a:r>
              <a:endParaRPr lang="en-US" altLang="zh-CN"/>
            </a:p>
          </p:txBody>
        </p:sp>
        <p:sp>
          <p:nvSpPr>
            <p:cNvPr id="20" name="文本框 19"/>
            <p:cNvSpPr txBox="1"/>
            <p:nvPr/>
          </p:nvSpPr>
          <p:spPr>
            <a:xfrm>
              <a:off x="12536" y="5814"/>
              <a:ext cx="3343" cy="1888"/>
            </a:xfrm>
            <a:prstGeom prst="rect">
              <a:avLst/>
            </a:prstGeom>
            <a:noFill/>
            <a:ln w="15875">
              <a:solidFill>
                <a:srgbClr val="FF0000"/>
              </a:solidFill>
            </a:ln>
          </p:spPr>
          <p:txBody>
            <a:bodyPr wrap="square" rtlCol="0" anchor="t">
              <a:spAutoFit/>
            </a:bodyPr>
            <a:p>
              <a:r>
                <a:rPr lang="zh-CN" altLang="en-US"/>
                <a:t>  </a:t>
              </a:r>
              <a:r>
                <a:rPr lang="en-US" altLang="zh-CN"/>
                <a:t>id.a</a:t>
              </a:r>
              <a:r>
                <a:rPr lang="zh-CN" altLang="en-US"/>
                <a:t>        </a:t>
              </a:r>
              <a:r>
                <a:rPr lang="en-US" altLang="zh-CN"/>
                <a:t>   name.b</a:t>
              </a:r>
              <a:r>
                <a:rPr lang="zh-CN" altLang="en-US"/>
                <a:t> </a:t>
              </a:r>
              <a:r>
                <a:rPr lang="en-US" altLang="zh-CN"/>
                <a:t> </a:t>
              </a:r>
              <a:r>
                <a:rPr lang="zh-CN" altLang="en-US"/>
                <a:t> </a:t>
              </a:r>
              <a:endParaRPr lang="zh-CN" altLang="en-US"/>
            </a:p>
            <a:p>
              <a:r>
                <a:rPr lang="zh-CN" altLang="en-US"/>
                <a:t> </a:t>
              </a:r>
              <a:r>
                <a:rPr lang="en-US" altLang="zh-CN"/>
                <a:t>  </a:t>
              </a:r>
              <a:r>
                <a:rPr lang="zh-CN" altLang="en-US"/>
                <a:t>1                    x                    </a:t>
              </a:r>
              <a:endParaRPr lang="zh-CN" altLang="en-US"/>
            </a:p>
            <a:p>
              <a:r>
                <a:rPr lang="zh-CN" altLang="en-US"/>
                <a:t>  </a:t>
              </a:r>
              <a:r>
                <a:rPr lang="en-US" altLang="zh-CN"/>
                <a:t> </a:t>
              </a:r>
              <a:r>
                <a:rPr lang="zh-CN" altLang="en-US"/>
                <a:t>3                 NULL  </a:t>
              </a:r>
              <a:endParaRPr lang="zh-CN" altLang="en-US"/>
            </a:p>
            <a:p>
              <a:r>
                <a:rPr lang="zh-CN" altLang="en-US"/>
                <a:t> </a:t>
              </a:r>
              <a:r>
                <a:rPr lang="en-US" altLang="zh-CN"/>
                <a:t> </a:t>
              </a:r>
              <a:r>
                <a:rPr lang="zh-CN" altLang="en-US"/>
                <a:t> 4                     z </a:t>
              </a: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763125" y="546735"/>
            <a:ext cx="2240280" cy="368300"/>
          </a:xfrm>
          <a:prstGeom prst="rect">
            <a:avLst/>
          </a:prstGeom>
          <a:noFill/>
        </p:spPr>
        <p:txBody>
          <a:bodyPr wrap="none" rtlCol="0" anchor="t">
            <a:spAutoFit/>
          </a:bodyPr>
          <a:p>
            <a:r>
              <a:rPr lang="zh-CN" altLang="en-US" b="1"/>
              <a:t>分离查询启发式规则</a:t>
            </a:r>
            <a:endParaRPr lang="zh-CN" altLang="en-US" b="1"/>
          </a:p>
        </p:txBody>
      </p:sp>
      <p:grpSp>
        <p:nvGrpSpPr>
          <p:cNvPr id="11" name="组合 10"/>
          <p:cNvGrpSpPr/>
          <p:nvPr/>
        </p:nvGrpSpPr>
        <p:grpSpPr>
          <a:xfrm>
            <a:off x="120015" y="2515870"/>
            <a:ext cx="11770360" cy="3023870"/>
            <a:chOff x="367" y="2809"/>
            <a:chExt cx="18536" cy="4762"/>
          </a:xfrm>
        </p:grpSpPr>
        <p:pic>
          <p:nvPicPr>
            <p:cNvPr id="7" name="图片 6"/>
            <p:cNvPicPr>
              <a:picLocks noChangeAspect="1"/>
            </p:cNvPicPr>
            <p:nvPr/>
          </p:nvPicPr>
          <p:blipFill>
            <a:blip r:embed="rId2"/>
            <a:srcRect l="3154" t="11132" r="20084" b="17202"/>
            <a:stretch>
              <a:fillRect/>
            </a:stretch>
          </p:blipFill>
          <p:spPr>
            <a:xfrm>
              <a:off x="367" y="3317"/>
              <a:ext cx="4345" cy="4166"/>
            </a:xfrm>
            <a:prstGeom prst="rect">
              <a:avLst/>
            </a:prstGeom>
          </p:spPr>
        </p:pic>
        <p:pic>
          <p:nvPicPr>
            <p:cNvPr id="8" name="图片 7"/>
            <p:cNvPicPr>
              <a:picLocks noChangeAspect="1"/>
            </p:cNvPicPr>
            <p:nvPr/>
          </p:nvPicPr>
          <p:blipFill>
            <a:blip r:embed="rId3"/>
            <a:srcRect l="6295" t="6464" r="11713" b="10203"/>
            <a:stretch>
              <a:fillRect/>
            </a:stretch>
          </p:blipFill>
          <p:spPr>
            <a:xfrm>
              <a:off x="5443" y="3205"/>
              <a:ext cx="3666" cy="4165"/>
            </a:xfrm>
            <a:prstGeom prst="rect">
              <a:avLst/>
            </a:prstGeom>
          </p:spPr>
        </p:pic>
        <p:pic>
          <p:nvPicPr>
            <p:cNvPr id="9" name="图片 8"/>
            <p:cNvPicPr>
              <a:picLocks noChangeAspect="1"/>
            </p:cNvPicPr>
            <p:nvPr/>
          </p:nvPicPr>
          <p:blipFill>
            <a:blip r:embed="rId4"/>
            <a:srcRect l="14039" t="9746" r="19389" b="6183"/>
            <a:stretch>
              <a:fillRect/>
            </a:stretch>
          </p:blipFill>
          <p:spPr>
            <a:xfrm>
              <a:off x="9840" y="3205"/>
              <a:ext cx="3453" cy="3995"/>
            </a:xfrm>
            <a:prstGeom prst="rect">
              <a:avLst/>
            </a:prstGeom>
          </p:spPr>
        </p:pic>
        <p:pic>
          <p:nvPicPr>
            <p:cNvPr id="10" name="图片 9"/>
            <p:cNvPicPr>
              <a:picLocks noChangeAspect="1"/>
            </p:cNvPicPr>
            <p:nvPr/>
          </p:nvPicPr>
          <p:blipFill>
            <a:blip r:embed="rId5"/>
            <a:srcRect l="6474" t="5742" r="9231" b="3190"/>
            <a:stretch>
              <a:fillRect/>
            </a:stretch>
          </p:blipFill>
          <p:spPr>
            <a:xfrm>
              <a:off x="13817" y="2809"/>
              <a:ext cx="5086" cy="4762"/>
            </a:xfrm>
            <a:prstGeom prst="rect">
              <a:avLst/>
            </a:prstGeom>
          </p:spPr>
        </p:pic>
      </p:grpSp>
      <p:pic>
        <p:nvPicPr>
          <p:cNvPr id="13" name="图片 12"/>
          <p:cNvPicPr>
            <a:picLocks noChangeAspect="1"/>
          </p:cNvPicPr>
          <p:nvPr/>
        </p:nvPicPr>
        <p:blipFill>
          <a:blip r:embed="rId6"/>
          <a:srcRect l="13910" t="35132" r="4760" b="36151"/>
          <a:stretch>
            <a:fillRect/>
          </a:stretch>
        </p:blipFill>
        <p:spPr>
          <a:xfrm>
            <a:off x="3688080" y="1257935"/>
            <a:ext cx="5128260" cy="7708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752965" y="546735"/>
            <a:ext cx="2240280" cy="368300"/>
          </a:xfrm>
          <a:prstGeom prst="rect">
            <a:avLst/>
          </a:prstGeom>
          <a:noFill/>
        </p:spPr>
        <p:txBody>
          <a:bodyPr wrap="none" rtlCol="0" anchor="t">
            <a:spAutoFit/>
          </a:bodyPr>
          <a:p>
            <a:r>
              <a:rPr lang="zh-CN" altLang="en-US" b="1"/>
              <a:t>分离查询启发式规则</a:t>
            </a:r>
            <a:endParaRPr lang="zh-CN" altLang="en-US" b="1"/>
          </a:p>
        </p:txBody>
      </p:sp>
      <p:sp>
        <p:nvSpPr>
          <p:cNvPr id="4" name="文本框 3"/>
          <p:cNvSpPr txBox="1"/>
          <p:nvPr/>
        </p:nvSpPr>
        <p:spPr>
          <a:xfrm>
            <a:off x="435610" y="1239520"/>
            <a:ext cx="5203825" cy="1198880"/>
          </a:xfrm>
          <a:prstGeom prst="rect">
            <a:avLst/>
          </a:prstGeom>
          <a:noFill/>
        </p:spPr>
        <p:txBody>
          <a:bodyPr wrap="square" rtlCol="0">
            <a:spAutoFit/>
          </a:bodyPr>
          <a:p>
            <a:pPr marL="285750" indent="-285750">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分离查询启发规则</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提出一个启发式规则</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使查询树可以分割为客户端和服务器端两部分来执行。</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目标</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使客户的工作量</a:t>
            </a:r>
            <a:r>
              <a:rPr lang="zh-CN" altLang="en-US">
                <a:latin typeface="宋体" panose="02010600030101010101" pitchFamily="2" charset="-122"/>
                <a:ea typeface="宋体" panose="02010600030101010101" pitchFamily="2" charset="-122"/>
                <a:cs typeface="宋体" panose="02010600030101010101" pitchFamily="2" charset="-122"/>
              </a:rPr>
              <a:t>尽可能小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2"/>
          <a:srcRect l="6661" t="19435" r="13186" b="25400"/>
          <a:stretch>
            <a:fillRect/>
          </a:stretch>
        </p:blipFill>
        <p:spPr>
          <a:xfrm>
            <a:off x="6673850" y="1153795"/>
            <a:ext cx="4980305" cy="1533525"/>
          </a:xfrm>
          <a:prstGeom prst="rect">
            <a:avLst/>
          </a:prstGeom>
        </p:spPr>
      </p:pic>
      <p:pic>
        <p:nvPicPr>
          <p:cNvPr id="8" name="图片 7"/>
          <p:cNvPicPr>
            <a:picLocks noChangeAspect="1"/>
          </p:cNvPicPr>
          <p:nvPr/>
        </p:nvPicPr>
        <p:blipFill>
          <a:blip r:embed="rId3"/>
          <a:srcRect l="2992" t="2623" r="3018" b="2255"/>
          <a:stretch>
            <a:fillRect/>
          </a:stretch>
        </p:blipFill>
        <p:spPr>
          <a:xfrm>
            <a:off x="1964055" y="2926080"/>
            <a:ext cx="7960995" cy="34397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l="753" t="1399" r="767" b="949"/>
          <a:stretch>
            <a:fillRect/>
          </a:stretch>
        </p:blipFill>
        <p:spPr>
          <a:xfrm>
            <a:off x="230505" y="89535"/>
            <a:ext cx="11565890" cy="6678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rcRect l="5519" t="8272" r="12650" b="17125"/>
          <a:stretch>
            <a:fillRect/>
          </a:stretch>
        </p:blipFill>
        <p:spPr>
          <a:xfrm>
            <a:off x="3042920" y="1813560"/>
            <a:ext cx="6454775" cy="3048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pic>
        <p:nvPicPr>
          <p:cNvPr id="6" name="图片 5"/>
          <p:cNvPicPr>
            <a:picLocks noChangeAspect="1"/>
          </p:cNvPicPr>
          <p:nvPr/>
        </p:nvPicPr>
        <p:blipFill>
          <a:blip r:embed="rId2"/>
          <a:srcRect l="2547" t="2306" r="2347" b="3014"/>
          <a:stretch>
            <a:fillRect/>
          </a:stretch>
        </p:blipFill>
        <p:spPr>
          <a:xfrm>
            <a:off x="5995670" y="1626235"/>
            <a:ext cx="5503545" cy="3612515"/>
          </a:xfrm>
          <a:prstGeom prst="rect">
            <a:avLst/>
          </a:prstGeom>
        </p:spPr>
      </p:pic>
      <p:sp>
        <p:nvSpPr>
          <p:cNvPr id="3" name="文本框 2"/>
          <p:cNvSpPr txBox="1"/>
          <p:nvPr/>
        </p:nvSpPr>
        <p:spPr>
          <a:xfrm>
            <a:off x="841375" y="2069465"/>
            <a:ext cx="4340860" cy="2168525"/>
          </a:xfrm>
          <a:prstGeom prst="rect">
            <a:avLst/>
          </a:prstGeom>
          <a:noFill/>
        </p:spPr>
        <p:txBody>
          <a:bodyPr wrap="square" rtlCol="0">
            <a:spAutoFit/>
          </a:bodyPr>
          <a:p>
            <a:pPr>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为在减轻本地数据存储负担的同时兼顾保障数据隐私</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用户会将数据库加密后在外包给服务器。本文主要目的是在不解密数据的情况下让服务器端尽可能的多承担查询执行</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尽量减轻用户的查询负担</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781540" y="523875"/>
            <a:ext cx="2299970" cy="368300"/>
          </a:xfrm>
          <a:prstGeom prst="rect">
            <a:avLst/>
          </a:prstGeom>
          <a:noFill/>
        </p:spPr>
        <p:txBody>
          <a:bodyPr wrap="square" rtlCol="0">
            <a:spAutoFit/>
          </a:bodyPr>
          <a:p>
            <a:r>
              <a:rPr lang="zh-CN" altLang="en-US"/>
              <a:t>关系加密与存储</a:t>
            </a:r>
            <a:r>
              <a:rPr lang="zh-CN" altLang="en-US"/>
              <a:t>模型</a:t>
            </a:r>
            <a:endParaRPr lang="zh-CN" altLang="en-US"/>
          </a:p>
        </p:txBody>
      </p:sp>
      <p:grpSp>
        <p:nvGrpSpPr>
          <p:cNvPr id="20" name="组合 19"/>
          <p:cNvGrpSpPr/>
          <p:nvPr/>
        </p:nvGrpSpPr>
        <p:grpSpPr>
          <a:xfrm>
            <a:off x="280035" y="1568450"/>
            <a:ext cx="4451350" cy="3871595"/>
            <a:chOff x="173" y="2252"/>
            <a:chExt cx="7010" cy="6097"/>
          </a:xfrm>
        </p:grpSpPr>
        <p:grpSp>
          <p:nvGrpSpPr>
            <p:cNvPr id="14" name="组合 13"/>
            <p:cNvGrpSpPr/>
            <p:nvPr/>
          </p:nvGrpSpPr>
          <p:grpSpPr>
            <a:xfrm>
              <a:off x="490" y="2252"/>
              <a:ext cx="4408" cy="1197"/>
              <a:chOff x="490" y="2014"/>
              <a:chExt cx="4408" cy="1197"/>
            </a:xfrm>
          </p:grpSpPr>
          <p:pic>
            <p:nvPicPr>
              <p:cNvPr id="7" name="图片 6"/>
              <p:cNvPicPr>
                <a:picLocks noChangeAspect="1"/>
              </p:cNvPicPr>
              <p:nvPr/>
            </p:nvPicPr>
            <p:blipFill>
              <a:blip r:embed="rId2"/>
              <a:srcRect l="11603" t="35333" r="14451" b="33000"/>
              <a:stretch>
                <a:fillRect/>
              </a:stretch>
            </p:blipFill>
            <p:spPr>
              <a:xfrm>
                <a:off x="585" y="2014"/>
                <a:ext cx="2894" cy="523"/>
              </a:xfrm>
              <a:prstGeom prst="rect">
                <a:avLst/>
              </a:prstGeom>
            </p:spPr>
          </p:pic>
          <p:pic>
            <p:nvPicPr>
              <p:cNvPr id="8" name="图片 7"/>
              <p:cNvPicPr>
                <a:picLocks noChangeAspect="1"/>
              </p:cNvPicPr>
              <p:nvPr/>
            </p:nvPicPr>
            <p:blipFill>
              <a:blip r:embed="rId3"/>
              <a:srcRect l="2211" t="30556" r="10356" b="24265"/>
              <a:stretch>
                <a:fillRect/>
              </a:stretch>
            </p:blipFill>
            <p:spPr>
              <a:xfrm>
                <a:off x="490" y="2537"/>
                <a:ext cx="4408" cy="675"/>
              </a:xfrm>
              <a:prstGeom prst="rect">
                <a:avLst/>
              </a:prstGeom>
            </p:spPr>
          </p:pic>
        </p:grpSp>
        <p:grpSp>
          <p:nvGrpSpPr>
            <p:cNvPr id="15" name="组合 14"/>
            <p:cNvGrpSpPr/>
            <p:nvPr/>
          </p:nvGrpSpPr>
          <p:grpSpPr>
            <a:xfrm>
              <a:off x="585" y="4159"/>
              <a:ext cx="5836" cy="2599"/>
              <a:chOff x="490" y="4297"/>
              <a:chExt cx="5836" cy="2599"/>
            </a:xfrm>
          </p:grpSpPr>
          <p:pic>
            <p:nvPicPr>
              <p:cNvPr id="9" name="图片 8"/>
              <p:cNvPicPr>
                <a:picLocks noChangeAspect="1"/>
              </p:cNvPicPr>
              <p:nvPr/>
            </p:nvPicPr>
            <p:blipFill>
              <a:blip r:embed="rId4"/>
              <a:srcRect l="7577" t="9587" r="7872" b="23867"/>
              <a:stretch>
                <a:fillRect/>
              </a:stretch>
            </p:blipFill>
            <p:spPr>
              <a:xfrm>
                <a:off x="490" y="4297"/>
                <a:ext cx="5836" cy="2205"/>
              </a:xfrm>
              <a:prstGeom prst="rect">
                <a:avLst/>
              </a:prstGeom>
            </p:spPr>
          </p:pic>
          <p:sp>
            <p:nvSpPr>
              <p:cNvPr id="11" name="文本框 10"/>
              <p:cNvSpPr txBox="1"/>
              <p:nvPr/>
            </p:nvSpPr>
            <p:spPr>
              <a:xfrm>
                <a:off x="2238" y="6316"/>
                <a:ext cx="2340" cy="580"/>
              </a:xfrm>
              <a:prstGeom prst="rect">
                <a:avLst/>
              </a:prstGeom>
              <a:noFill/>
            </p:spPr>
            <p:txBody>
              <a:bodyPr wrap="square" rtlCol="0">
                <a:spAutoFit/>
              </a:bodyPr>
              <a:p>
                <a:r>
                  <a:rPr lang="en-US" altLang="zh-CN" i="1"/>
                  <a:t>table emp</a:t>
                </a:r>
                <a:endParaRPr lang="en-US" altLang="zh-CN" i="1"/>
              </a:p>
            </p:txBody>
          </p:sp>
        </p:grpSp>
        <p:grpSp>
          <p:nvGrpSpPr>
            <p:cNvPr id="16" name="组合 15"/>
            <p:cNvGrpSpPr/>
            <p:nvPr/>
          </p:nvGrpSpPr>
          <p:grpSpPr>
            <a:xfrm>
              <a:off x="173" y="7073"/>
              <a:ext cx="7011" cy="1276"/>
              <a:chOff x="252" y="7748"/>
              <a:chExt cx="7011" cy="1276"/>
            </a:xfrm>
          </p:grpSpPr>
          <p:pic>
            <p:nvPicPr>
              <p:cNvPr id="10" name="图片 9"/>
              <p:cNvPicPr>
                <a:picLocks noChangeAspect="1"/>
              </p:cNvPicPr>
              <p:nvPr/>
            </p:nvPicPr>
            <p:blipFill>
              <a:blip r:embed="rId5"/>
              <a:srcRect l="3468" t="27455" r="1644" b="37202"/>
              <a:stretch>
                <a:fillRect/>
              </a:stretch>
            </p:blipFill>
            <p:spPr>
              <a:xfrm>
                <a:off x="252" y="8448"/>
                <a:ext cx="7011" cy="577"/>
              </a:xfrm>
              <a:prstGeom prst="rect">
                <a:avLst/>
              </a:prstGeom>
            </p:spPr>
          </p:pic>
          <p:sp>
            <p:nvSpPr>
              <p:cNvPr id="13" name="文本框 12"/>
              <p:cNvSpPr txBox="1"/>
              <p:nvPr/>
            </p:nvSpPr>
            <p:spPr>
              <a:xfrm>
                <a:off x="363" y="7748"/>
                <a:ext cx="6900" cy="580"/>
              </a:xfrm>
              <a:prstGeom prst="rect">
                <a:avLst/>
              </a:prstGeom>
              <a:noFill/>
            </p:spPr>
            <p:txBody>
              <a:bodyPr wrap="square" rtlCol="0">
                <a:spAutoFit/>
              </a:bodyPr>
              <a:p>
                <a:r>
                  <a:rPr lang="en-US" altLang="zh-CN" b="1" i="1"/>
                  <a:t>emp=(eid,ename,salary,addr,did)</a:t>
                </a:r>
                <a:endParaRPr lang="en-US" altLang="zh-CN" b="1" i="1"/>
              </a:p>
            </p:txBody>
          </p:sp>
        </p:grpSp>
      </p:grpSp>
      <p:grpSp>
        <p:nvGrpSpPr>
          <p:cNvPr id="21" name="组合 20"/>
          <p:cNvGrpSpPr/>
          <p:nvPr/>
        </p:nvGrpSpPr>
        <p:grpSpPr>
          <a:xfrm>
            <a:off x="6087110" y="1450340"/>
            <a:ext cx="5994400" cy="1746885"/>
            <a:chOff x="9759" y="1935"/>
            <a:chExt cx="9440" cy="2751"/>
          </a:xfrm>
        </p:grpSpPr>
        <p:pic>
          <p:nvPicPr>
            <p:cNvPr id="17" name="图片 16"/>
            <p:cNvPicPr>
              <a:picLocks noChangeAspect="1"/>
            </p:cNvPicPr>
            <p:nvPr/>
          </p:nvPicPr>
          <p:blipFill>
            <a:blip r:embed="rId6"/>
            <a:srcRect l="7236" t="25670" r="8537" b="27395"/>
            <a:stretch>
              <a:fillRect/>
            </a:stretch>
          </p:blipFill>
          <p:spPr>
            <a:xfrm>
              <a:off x="11350" y="2751"/>
              <a:ext cx="5876" cy="695"/>
            </a:xfrm>
            <a:prstGeom prst="rect">
              <a:avLst/>
            </a:prstGeom>
          </p:spPr>
        </p:pic>
        <p:pic>
          <p:nvPicPr>
            <p:cNvPr id="18" name="图片 17"/>
            <p:cNvPicPr>
              <a:picLocks noChangeAspect="1"/>
            </p:cNvPicPr>
            <p:nvPr/>
          </p:nvPicPr>
          <p:blipFill>
            <a:blip r:embed="rId7"/>
            <a:srcRect l="1805" t="18620" r="2267" b="22721"/>
            <a:stretch>
              <a:fillRect/>
            </a:stretch>
          </p:blipFill>
          <p:spPr>
            <a:xfrm>
              <a:off x="11232" y="3605"/>
              <a:ext cx="7967" cy="1081"/>
            </a:xfrm>
            <a:prstGeom prst="rect">
              <a:avLst/>
            </a:prstGeom>
          </p:spPr>
        </p:pic>
        <p:pic>
          <p:nvPicPr>
            <p:cNvPr id="19" name="图片 18"/>
            <p:cNvPicPr>
              <a:picLocks noChangeAspect="1"/>
            </p:cNvPicPr>
            <p:nvPr/>
          </p:nvPicPr>
          <p:blipFill>
            <a:blip r:embed="rId8"/>
            <a:srcRect l="4386" t="16243" r="4950" b="23446"/>
            <a:stretch>
              <a:fillRect/>
            </a:stretch>
          </p:blipFill>
          <p:spPr>
            <a:xfrm>
              <a:off x="9759" y="1935"/>
              <a:ext cx="3298" cy="535"/>
            </a:xfrm>
            <a:prstGeom prst="rect">
              <a:avLst/>
            </a:prstGeom>
          </p:spPr>
        </p:pic>
      </p:grpSp>
      <p:sp>
        <p:nvSpPr>
          <p:cNvPr id="22" name="文本框 21"/>
          <p:cNvSpPr txBox="1"/>
          <p:nvPr/>
        </p:nvSpPr>
        <p:spPr>
          <a:xfrm>
            <a:off x="6025515" y="3486150"/>
            <a:ext cx="5975985" cy="2676525"/>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任意两个划分不能重叠</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4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所有划分合在一起覆盖整个域值</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4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划分策略有多种，如等宽划分、等深划分</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本文例子为方便使用等宽划分</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40000"/>
              </a:lnSpc>
              <a:buFont typeface="Arial" panose="020B0604020202020204" pitchFamily="34" charset="0"/>
              <a:buChar char="•"/>
            </a:pPr>
            <a:r>
              <a:rPr lang="zh-CN" altLang="en-US" sz="2000">
                <a:latin typeface="宋体" panose="02010600030101010101" pitchFamily="2" charset="-122"/>
                <a:ea typeface="宋体" panose="02010600030101010101" pitchFamily="2" charset="-122"/>
                <a:cs typeface="宋体" panose="02010600030101010101" pitchFamily="2" charset="-122"/>
              </a:rPr>
              <a:t>若可以假设分区</a:t>
            </a:r>
            <a:r>
              <a:rPr lang="en-US" altLang="zh-CN" sz="2000" i="1">
                <a:latin typeface="宋体" panose="02010600030101010101" pitchFamily="2" charset="-122"/>
                <a:ea typeface="宋体" panose="02010600030101010101" pitchFamily="2" charset="-122"/>
                <a:cs typeface="宋体" panose="02010600030101010101" pitchFamily="2" charset="-122"/>
              </a:rPr>
              <a:t>P</a:t>
            </a:r>
            <a:r>
              <a:rPr lang="en-US" altLang="zh-CN" sz="2000" i="1" baseline="-25000">
                <a:latin typeface="宋体" panose="02010600030101010101" pitchFamily="2" charset="-122"/>
                <a:ea typeface="宋体" panose="02010600030101010101" pitchFamily="2" charset="-122"/>
                <a:cs typeface="宋体" panose="02010600030101010101" pitchFamily="2" charset="-122"/>
              </a:rPr>
              <a:t>i</a:t>
            </a:r>
            <a:r>
              <a:rPr lang="zh-CN" altLang="en-US" sz="2000">
                <a:latin typeface="宋体" panose="02010600030101010101" pitchFamily="2" charset="-122"/>
                <a:ea typeface="宋体" panose="02010600030101010101" pitchFamily="2" charset="-122"/>
                <a:cs typeface="宋体" panose="02010600030101010101" pitchFamily="2" charset="-122"/>
              </a:rPr>
              <a:t>为连续范围，则可以使用</a:t>
            </a:r>
            <a:r>
              <a:rPr lang="en-US" altLang="zh-CN" sz="2000" i="1">
                <a:latin typeface="宋体" panose="02010600030101010101" pitchFamily="2" charset="-122"/>
                <a:ea typeface="宋体" panose="02010600030101010101" pitchFamily="2" charset="-122"/>
                <a:cs typeface="宋体" panose="02010600030101010101" pitchFamily="2" charset="-122"/>
              </a:rPr>
              <a:t>P</a:t>
            </a:r>
            <a:r>
              <a:rPr lang="en-US" altLang="zh-CN" sz="2000" i="1" baseline="-25000">
                <a:latin typeface="宋体" panose="02010600030101010101" pitchFamily="2" charset="-122"/>
                <a:ea typeface="宋体" panose="02010600030101010101" pitchFamily="2" charset="-122"/>
                <a:cs typeface="宋体" panose="02010600030101010101" pitchFamily="2" charset="-122"/>
              </a:rPr>
              <a:t>i</a:t>
            </a:r>
            <a:r>
              <a:rPr lang="en-US" altLang="zh-CN" sz="2000" i="1">
                <a:latin typeface="宋体" panose="02010600030101010101" pitchFamily="2" charset="-122"/>
                <a:ea typeface="宋体" panose="02010600030101010101" pitchFamily="2" charset="-122"/>
                <a:cs typeface="宋体" panose="02010600030101010101" pitchFamily="2" charset="-122"/>
              </a:rPr>
              <a:t>.low</a:t>
            </a:r>
            <a:r>
              <a:rPr lang="zh-CN" altLang="en-US" sz="2000">
                <a:latin typeface="宋体" panose="02010600030101010101" pitchFamily="2" charset="-122"/>
                <a:ea typeface="宋体" panose="02010600030101010101" pitchFamily="2" charset="-122"/>
                <a:cs typeface="宋体" panose="02010600030101010101" pitchFamily="2" charset="-122"/>
              </a:rPr>
              <a:t>和</a:t>
            </a:r>
            <a:r>
              <a:rPr lang="en-US" altLang="zh-CN" sz="2000" i="1">
                <a:latin typeface="宋体" panose="02010600030101010101" pitchFamily="2" charset="-122"/>
                <a:ea typeface="宋体" panose="02010600030101010101" pitchFamily="2" charset="-122"/>
                <a:cs typeface="宋体" panose="02010600030101010101" pitchFamily="2" charset="-122"/>
              </a:rPr>
              <a:t>P</a:t>
            </a:r>
            <a:r>
              <a:rPr lang="en-US" altLang="zh-CN" sz="2000" i="1" baseline="-25000">
                <a:latin typeface="宋体" panose="02010600030101010101" pitchFamily="2" charset="-122"/>
                <a:ea typeface="宋体" panose="02010600030101010101" pitchFamily="2" charset="-122"/>
                <a:cs typeface="宋体" panose="02010600030101010101" pitchFamily="2" charset="-122"/>
              </a:rPr>
              <a:t>i</a:t>
            </a:r>
            <a:r>
              <a:rPr lang="en-US" altLang="zh-CN" sz="2000" i="1">
                <a:latin typeface="宋体" panose="02010600030101010101" pitchFamily="2" charset="-122"/>
                <a:ea typeface="宋体" panose="02010600030101010101" pitchFamily="2" charset="-122"/>
                <a:cs typeface="宋体" panose="02010600030101010101" pitchFamily="2" charset="-122"/>
              </a:rPr>
              <a:t>.high</a:t>
            </a:r>
            <a:r>
              <a:rPr lang="zh-CN" altLang="en-US" sz="2000">
                <a:latin typeface="宋体" panose="02010600030101010101" pitchFamily="2" charset="-122"/>
                <a:ea typeface="宋体" panose="02010600030101010101" pitchFamily="2" charset="-122"/>
                <a:cs typeface="宋体" panose="02010600030101010101" pitchFamily="2" charset="-122"/>
              </a:rPr>
              <a:t>来分别表示上下限</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781540" y="523875"/>
            <a:ext cx="2299970" cy="368300"/>
          </a:xfrm>
          <a:prstGeom prst="rect">
            <a:avLst/>
          </a:prstGeom>
          <a:noFill/>
        </p:spPr>
        <p:txBody>
          <a:bodyPr wrap="square" rtlCol="0">
            <a:spAutoFit/>
          </a:bodyPr>
          <a:p>
            <a:r>
              <a:rPr lang="zh-CN" altLang="en-US"/>
              <a:t>关系加密与存储</a:t>
            </a:r>
            <a:r>
              <a:rPr lang="zh-CN" altLang="en-US"/>
              <a:t>模型</a:t>
            </a:r>
            <a:endParaRPr lang="zh-CN" altLang="en-US"/>
          </a:p>
        </p:txBody>
      </p:sp>
      <p:grpSp>
        <p:nvGrpSpPr>
          <p:cNvPr id="23" name="组合 22"/>
          <p:cNvGrpSpPr/>
          <p:nvPr/>
        </p:nvGrpSpPr>
        <p:grpSpPr>
          <a:xfrm>
            <a:off x="311785" y="1249680"/>
            <a:ext cx="5467350" cy="4584065"/>
            <a:chOff x="143" y="2332"/>
            <a:chExt cx="8610" cy="7219"/>
          </a:xfrm>
        </p:grpSpPr>
        <p:pic>
          <p:nvPicPr>
            <p:cNvPr id="5" name="图片 4"/>
            <p:cNvPicPr>
              <a:picLocks noChangeAspect="1"/>
            </p:cNvPicPr>
            <p:nvPr/>
          </p:nvPicPr>
          <p:blipFill>
            <a:blip r:embed="rId2"/>
            <a:srcRect l="2495" t="12037" r="10538" b="16799"/>
            <a:stretch>
              <a:fillRect/>
            </a:stretch>
          </p:blipFill>
          <p:spPr>
            <a:xfrm>
              <a:off x="143" y="2332"/>
              <a:ext cx="4601" cy="756"/>
            </a:xfrm>
            <a:prstGeom prst="rect">
              <a:avLst/>
            </a:prstGeom>
          </p:spPr>
        </p:pic>
        <p:pic>
          <p:nvPicPr>
            <p:cNvPr id="7" name="图片 6"/>
            <p:cNvPicPr>
              <a:picLocks noChangeAspect="1"/>
            </p:cNvPicPr>
            <p:nvPr/>
          </p:nvPicPr>
          <p:blipFill>
            <a:blip r:embed="rId3"/>
            <a:srcRect l="2267" t="16889" r="1585" b="15185"/>
            <a:stretch>
              <a:fillRect/>
            </a:stretch>
          </p:blipFill>
          <p:spPr>
            <a:xfrm>
              <a:off x="403" y="3511"/>
              <a:ext cx="8350" cy="2087"/>
            </a:xfrm>
            <a:prstGeom prst="rect">
              <a:avLst/>
            </a:prstGeom>
          </p:spPr>
        </p:pic>
        <p:grpSp>
          <p:nvGrpSpPr>
            <p:cNvPr id="16" name="组合 15"/>
            <p:cNvGrpSpPr/>
            <p:nvPr/>
          </p:nvGrpSpPr>
          <p:grpSpPr>
            <a:xfrm>
              <a:off x="546" y="6021"/>
              <a:ext cx="7583" cy="3530"/>
              <a:chOff x="546" y="5849"/>
              <a:chExt cx="7583" cy="3530"/>
            </a:xfrm>
          </p:grpSpPr>
          <p:grpSp>
            <p:nvGrpSpPr>
              <p:cNvPr id="11" name="组合 10"/>
              <p:cNvGrpSpPr/>
              <p:nvPr/>
            </p:nvGrpSpPr>
            <p:grpSpPr>
              <a:xfrm>
                <a:off x="546" y="5849"/>
                <a:ext cx="6954" cy="2950"/>
                <a:chOff x="546" y="5643"/>
                <a:chExt cx="6954" cy="2950"/>
              </a:xfrm>
            </p:grpSpPr>
            <p:pic>
              <p:nvPicPr>
                <p:cNvPr id="8" name="图片 7"/>
                <p:cNvPicPr>
                  <a:picLocks noChangeAspect="1"/>
                </p:cNvPicPr>
                <p:nvPr/>
              </p:nvPicPr>
              <p:blipFill>
                <a:blip r:embed="rId4"/>
                <a:srcRect l="13049" t="26477" r="11630" b="35127"/>
                <a:stretch>
                  <a:fillRect/>
                </a:stretch>
              </p:blipFill>
              <p:spPr>
                <a:xfrm>
                  <a:off x="648" y="5643"/>
                  <a:ext cx="2135" cy="599"/>
                </a:xfrm>
                <a:prstGeom prst="rect">
                  <a:avLst/>
                </a:prstGeom>
              </p:spPr>
            </p:pic>
            <p:pic>
              <p:nvPicPr>
                <p:cNvPr id="9" name="图片 8"/>
                <p:cNvPicPr>
                  <a:picLocks noChangeAspect="1"/>
                </p:cNvPicPr>
                <p:nvPr/>
              </p:nvPicPr>
              <p:blipFill>
                <a:blip r:embed="rId5"/>
                <a:srcRect l="3259" t="38189" r="57909" b="29410"/>
                <a:stretch>
                  <a:fillRect/>
                </a:stretch>
              </p:blipFill>
              <p:spPr>
                <a:xfrm>
                  <a:off x="546" y="7152"/>
                  <a:ext cx="3795" cy="633"/>
                </a:xfrm>
                <a:prstGeom prst="rect">
                  <a:avLst/>
                </a:prstGeom>
              </p:spPr>
            </p:pic>
            <p:pic>
              <p:nvPicPr>
                <p:cNvPr id="10" name="图片 9"/>
                <p:cNvPicPr>
                  <a:picLocks noChangeAspect="1"/>
                </p:cNvPicPr>
                <p:nvPr/>
              </p:nvPicPr>
              <p:blipFill>
                <a:blip r:embed="rId6"/>
                <a:srcRect l="1706" t="23974" r="13937" b="37436"/>
                <a:stretch>
                  <a:fillRect/>
                </a:stretch>
              </p:blipFill>
              <p:spPr>
                <a:xfrm>
                  <a:off x="546" y="8080"/>
                  <a:ext cx="6954" cy="513"/>
                </a:xfrm>
                <a:prstGeom prst="rect">
                  <a:avLst/>
                </a:prstGeom>
              </p:spPr>
            </p:pic>
          </p:grpSp>
          <p:sp>
            <p:nvSpPr>
              <p:cNvPr id="14" name="文本框 13"/>
              <p:cNvSpPr txBox="1"/>
              <p:nvPr/>
            </p:nvSpPr>
            <p:spPr>
              <a:xfrm>
                <a:off x="1344" y="6613"/>
                <a:ext cx="6468"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关系</a:t>
                </a:r>
                <a:r>
                  <a:rPr lang="en-US" altLang="zh-CN">
                    <a:latin typeface="宋体" panose="02010600030101010101" pitchFamily="2" charset="-122"/>
                    <a:ea typeface="宋体" panose="02010600030101010101" pitchFamily="2" charset="-122"/>
                    <a:cs typeface="宋体" panose="02010600030101010101" pitchFamily="2" charset="-122"/>
                  </a:rPr>
                  <a:t>R</a:t>
                </a:r>
                <a:r>
                  <a:rPr lang="zh-CN" altLang="en-US">
                    <a:latin typeface="宋体" panose="02010600030101010101" pitchFamily="2" charset="-122"/>
                    <a:ea typeface="宋体" panose="02010600030101010101" pitchFamily="2" charset="-122"/>
                    <a:cs typeface="宋体" panose="02010600030101010101" pitchFamily="2" charset="-122"/>
                  </a:rPr>
                  <a:t>的属性</a:t>
                </a:r>
                <a:r>
                  <a:rPr lang="en-US" altLang="zh-CN">
                    <a:latin typeface="宋体" panose="02010600030101010101" pitchFamily="2" charset="-122"/>
                    <a:ea typeface="宋体" panose="02010600030101010101" pitchFamily="2" charset="-122"/>
                    <a:cs typeface="宋体" panose="02010600030101010101" pitchFamily="2" charset="-122"/>
                  </a:rPr>
                  <a:t>A</a:t>
                </a:r>
                <a:r>
                  <a:rPr lang="en-US" altLang="zh-CN" baseline="-25000">
                    <a:latin typeface="宋体" panose="02010600030101010101" pitchFamily="2" charset="-122"/>
                    <a:ea typeface="宋体" panose="02010600030101010101" pitchFamily="2" charset="-122"/>
                    <a:cs typeface="宋体" panose="02010600030101010101" pitchFamily="2" charset="-122"/>
                  </a:rPr>
                  <a:t>i</a:t>
                </a:r>
                <a:r>
                  <a:rPr lang="zh-CN" altLang="en-US">
                    <a:latin typeface="宋体" panose="02010600030101010101" pitchFamily="2" charset="-122"/>
                    <a:ea typeface="宋体" panose="02010600030101010101" pitchFamily="2" charset="-122"/>
                    <a:cs typeface="宋体" panose="02010600030101010101" pitchFamily="2" charset="-122"/>
                  </a:rPr>
                  <a:t>中分区</a:t>
                </a:r>
                <a:r>
                  <a:rPr lang="en-US" altLang="zh-CN">
                    <a:latin typeface="宋体" panose="02010600030101010101" pitchFamily="2" charset="-122"/>
                    <a:ea typeface="宋体" panose="02010600030101010101" pitchFamily="2" charset="-122"/>
                    <a:cs typeface="宋体" panose="02010600030101010101" pitchFamily="2" charset="-122"/>
                  </a:rPr>
                  <a:t>P</a:t>
                </a:r>
                <a:r>
                  <a:rPr lang="en-US" altLang="zh-CN" baseline="-25000">
                    <a:latin typeface="宋体" panose="02010600030101010101" pitchFamily="2" charset="-122"/>
                    <a:ea typeface="宋体" panose="02010600030101010101" pitchFamily="2" charset="-122"/>
                    <a:cs typeface="宋体" panose="02010600030101010101" pitchFamily="2" charset="-122"/>
                  </a:rPr>
                  <a:t>j</a:t>
                </a:r>
                <a:r>
                  <a:rPr lang="zh-CN" altLang="en-US">
                    <a:latin typeface="宋体" panose="02010600030101010101" pitchFamily="2" charset="-122"/>
                    <a:ea typeface="宋体" panose="02010600030101010101" pitchFamily="2" charset="-122"/>
                    <a:cs typeface="宋体" panose="02010600030101010101" pitchFamily="2" charset="-122"/>
                  </a:rPr>
                  <a:t>对应的标识符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1344" y="8799"/>
                <a:ext cx="6785"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同一属性中，不同分区的标识符唯一</a:t>
                </a:r>
                <a:endParaRPr lang="zh-CN" altLang="en-US">
                  <a:latin typeface="宋体" panose="02010600030101010101" pitchFamily="2" charset="-122"/>
                  <a:ea typeface="宋体" panose="02010600030101010101" pitchFamily="2" charset="-122"/>
                </a:endParaRPr>
              </a:p>
            </p:txBody>
          </p:sp>
        </p:grpSp>
      </p:grpSp>
      <p:grpSp>
        <p:nvGrpSpPr>
          <p:cNvPr id="27" name="组合 26"/>
          <p:cNvGrpSpPr/>
          <p:nvPr/>
        </p:nvGrpSpPr>
        <p:grpSpPr>
          <a:xfrm>
            <a:off x="6294755" y="1249680"/>
            <a:ext cx="5786755" cy="4232275"/>
            <a:chOff x="10153" y="2023"/>
            <a:chExt cx="9113" cy="6665"/>
          </a:xfrm>
        </p:grpSpPr>
        <p:pic>
          <p:nvPicPr>
            <p:cNvPr id="17" name="图片 16"/>
            <p:cNvPicPr>
              <a:picLocks noChangeAspect="1"/>
            </p:cNvPicPr>
            <p:nvPr/>
          </p:nvPicPr>
          <p:blipFill>
            <a:blip r:embed="rId7"/>
            <a:srcRect l="14742" t="26404" r="9954" b="31930"/>
            <a:stretch>
              <a:fillRect/>
            </a:stretch>
          </p:blipFill>
          <p:spPr>
            <a:xfrm>
              <a:off x="10248" y="2023"/>
              <a:ext cx="3577" cy="733"/>
            </a:xfrm>
            <a:prstGeom prst="rect">
              <a:avLst/>
            </a:prstGeom>
          </p:spPr>
        </p:pic>
        <p:sp>
          <p:nvSpPr>
            <p:cNvPr id="18" name="文本框 17"/>
            <p:cNvSpPr txBox="1"/>
            <p:nvPr/>
          </p:nvSpPr>
          <p:spPr>
            <a:xfrm>
              <a:off x="11499" y="2958"/>
              <a:ext cx="7413"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把属性的值与属性分区的标识符相对应</a:t>
              </a:r>
              <a:endParaRPr lang="zh-CN" altLang="en-US">
                <a:latin typeface="宋体" panose="02010600030101010101" pitchFamily="2" charset="-122"/>
                <a:ea typeface="宋体" panose="02010600030101010101" pitchFamily="2" charset="-122"/>
              </a:endParaRPr>
            </a:p>
          </p:txBody>
        </p:sp>
        <p:grpSp>
          <p:nvGrpSpPr>
            <p:cNvPr id="24" name="组合 23"/>
            <p:cNvGrpSpPr/>
            <p:nvPr/>
          </p:nvGrpSpPr>
          <p:grpSpPr>
            <a:xfrm>
              <a:off x="10723" y="3676"/>
              <a:ext cx="8543" cy="1370"/>
              <a:chOff x="10944" y="4015"/>
              <a:chExt cx="8543" cy="1370"/>
            </a:xfrm>
          </p:grpSpPr>
          <p:pic>
            <p:nvPicPr>
              <p:cNvPr id="19" name="图片 18"/>
              <p:cNvPicPr>
                <a:picLocks noChangeAspect="1"/>
              </p:cNvPicPr>
              <p:nvPr/>
            </p:nvPicPr>
            <p:blipFill>
              <a:blip r:embed="rId8"/>
              <a:srcRect l="2397" t="17876" r="6800" b="37366"/>
              <a:stretch>
                <a:fillRect/>
              </a:stretch>
            </p:blipFill>
            <p:spPr>
              <a:xfrm>
                <a:off x="10944" y="4079"/>
                <a:ext cx="4334" cy="443"/>
              </a:xfrm>
              <a:prstGeom prst="rect">
                <a:avLst/>
              </a:prstGeom>
            </p:spPr>
          </p:pic>
          <p:sp>
            <p:nvSpPr>
              <p:cNvPr id="20" name="文本框 19"/>
              <p:cNvSpPr txBox="1"/>
              <p:nvPr/>
            </p:nvSpPr>
            <p:spPr>
              <a:xfrm>
                <a:off x="15313" y="4015"/>
                <a:ext cx="4174"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其中</a:t>
                </a:r>
                <a:r>
                  <a:rPr lang="en-US" altLang="zh-CN" i="1">
                    <a:latin typeface="宋体" panose="02010600030101010101" pitchFamily="2" charset="-122"/>
                    <a:ea typeface="宋体" panose="02010600030101010101" pitchFamily="2" charset="-122"/>
                    <a:cs typeface="宋体" panose="02010600030101010101" pitchFamily="2" charset="-122"/>
                  </a:rPr>
                  <a:t>P</a:t>
                </a:r>
                <a:r>
                  <a:rPr lang="en-US" altLang="zh-CN" i="1" baseline="-25000">
                    <a:latin typeface="宋体" panose="02010600030101010101" pitchFamily="2" charset="-122"/>
                    <a:ea typeface="宋体" panose="02010600030101010101" pitchFamily="2" charset="-122"/>
                    <a:cs typeface="宋体" panose="02010600030101010101" pitchFamily="2" charset="-122"/>
                  </a:rPr>
                  <a:t>j</a:t>
                </a:r>
                <a:r>
                  <a:rPr lang="zh-CN" altLang="en-US">
                    <a:latin typeface="宋体" panose="02010600030101010101" pitchFamily="2" charset="-122"/>
                    <a:ea typeface="宋体" panose="02010600030101010101" pitchFamily="2" charset="-122"/>
                    <a:cs typeface="宋体" panose="02010600030101010101" pitchFamily="2" charset="-122"/>
                  </a:rPr>
                  <a:t>为包含值</a:t>
                </a:r>
                <a:r>
                  <a:rPr lang="en-US" altLang="zh-CN" i="1">
                    <a:latin typeface="宋体" panose="02010600030101010101" pitchFamily="2" charset="-122"/>
                    <a:ea typeface="宋体" panose="02010600030101010101" pitchFamily="2" charset="-122"/>
                    <a:cs typeface="宋体" panose="02010600030101010101" pitchFamily="2" charset="-122"/>
                  </a:rPr>
                  <a:t>v</a:t>
                </a:r>
                <a:r>
                  <a:rPr lang="zh-CN" altLang="en-US">
                    <a:latin typeface="宋体" panose="02010600030101010101" pitchFamily="2" charset="-122"/>
                    <a:ea typeface="宋体" panose="02010600030101010101" pitchFamily="2" charset="-122"/>
                    <a:cs typeface="宋体" panose="02010600030101010101" pitchFamily="2" charset="-122"/>
                  </a:rPr>
                  <a:t>的分区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21" name="图片 20"/>
              <p:cNvPicPr>
                <a:picLocks noChangeAspect="1"/>
              </p:cNvPicPr>
              <p:nvPr/>
            </p:nvPicPr>
            <p:blipFill>
              <a:blip r:embed="rId9"/>
              <a:srcRect l="1846" t="20904" r="1865" b="36582"/>
              <a:stretch>
                <a:fillRect/>
              </a:stretch>
            </p:blipFill>
            <p:spPr>
              <a:xfrm>
                <a:off x="10944" y="5005"/>
                <a:ext cx="6389" cy="380"/>
              </a:xfrm>
              <a:prstGeom prst="rect">
                <a:avLst/>
              </a:prstGeom>
            </p:spPr>
          </p:pic>
        </p:grpSp>
        <p:sp>
          <p:nvSpPr>
            <p:cNvPr id="22" name="文本框 21"/>
            <p:cNvSpPr txBox="1"/>
            <p:nvPr/>
          </p:nvSpPr>
          <p:spPr>
            <a:xfrm>
              <a:off x="10153" y="5712"/>
              <a:ext cx="8319" cy="2976"/>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保留顺序：一个属性的任两个值</a:t>
              </a:r>
              <a:r>
                <a:rPr lang="en-US" altLang="zh-CN" i="1">
                  <a:latin typeface="宋体" panose="02010600030101010101" pitchFamily="2" charset="-122"/>
                  <a:ea typeface="宋体" panose="02010600030101010101" pitchFamily="2" charset="-122"/>
                  <a:cs typeface="宋体" panose="02010600030101010101" pitchFamily="2" charset="-122"/>
                </a:rPr>
                <a:t>V</a:t>
              </a:r>
              <a:r>
                <a:rPr lang="en-US" altLang="zh-CN" i="1" baseline="-25000">
                  <a:latin typeface="宋体" panose="02010600030101010101" pitchFamily="2" charset="-122"/>
                  <a:ea typeface="宋体" panose="02010600030101010101" pitchFamily="2" charset="-122"/>
                  <a:cs typeface="宋体" panose="02010600030101010101" pitchFamily="2" charset="-122"/>
                </a:rPr>
                <a:t>i</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i="1">
                  <a:latin typeface="宋体" panose="02010600030101010101" pitchFamily="2" charset="-122"/>
                  <a:ea typeface="宋体" panose="02010600030101010101" pitchFamily="2" charset="-122"/>
                  <a:cs typeface="宋体" panose="02010600030101010101" pitchFamily="2" charset="-122"/>
                </a:rPr>
                <a:t>V</a:t>
              </a:r>
              <a:r>
                <a:rPr lang="en-US" altLang="zh-CN" i="1" baseline="-25000">
                  <a:latin typeface="宋体" panose="02010600030101010101" pitchFamily="2" charset="-122"/>
                  <a:ea typeface="宋体" panose="02010600030101010101" pitchFamily="2" charset="-122"/>
                  <a:cs typeface="宋体" panose="02010600030101010101" pitchFamily="2" charset="-122"/>
                </a:rPr>
                <a:t>j</a:t>
              </a:r>
              <a:r>
                <a:rPr lang="zh-CN" altLang="en-US">
                  <a:latin typeface="宋体" panose="02010600030101010101" pitchFamily="2" charset="-122"/>
                  <a:ea typeface="宋体" panose="02010600030101010101" pitchFamily="2" charset="-122"/>
                  <a:cs typeface="宋体" panose="02010600030101010101" pitchFamily="2" charset="-122"/>
                </a:rPr>
                <a:t>，若</a:t>
              </a:r>
              <a:r>
                <a:rPr lang="en-US" altLang="zh-CN" i="1">
                  <a:latin typeface="宋体" panose="02010600030101010101" pitchFamily="2" charset="-122"/>
                  <a:ea typeface="宋体" panose="02010600030101010101" pitchFamily="2" charset="-122"/>
                  <a:cs typeface="宋体" panose="02010600030101010101" pitchFamily="2" charset="-122"/>
                </a:rPr>
                <a:t>V</a:t>
              </a:r>
              <a:r>
                <a:rPr lang="en-US" altLang="zh-CN" i="1" baseline="-25000">
                  <a:latin typeface="宋体" panose="02010600030101010101" pitchFamily="2" charset="-122"/>
                  <a:ea typeface="宋体" panose="02010600030101010101" pitchFamily="2" charset="-122"/>
                  <a:cs typeface="宋体" panose="02010600030101010101" pitchFamily="2" charset="-122"/>
                </a:rPr>
                <a:t>i</a:t>
              </a:r>
              <a:r>
                <a:rPr lang="en-US" altLang="zh-CN" i="1">
                  <a:latin typeface="宋体" panose="02010600030101010101" pitchFamily="2" charset="-122"/>
                  <a:ea typeface="宋体" panose="02010600030101010101" pitchFamily="2" charset="-122"/>
                  <a:cs typeface="宋体" panose="02010600030101010101" pitchFamily="2" charset="-122"/>
                </a:rPr>
                <a:t>&lt;V</a:t>
              </a:r>
              <a:r>
                <a:rPr lang="en-US" altLang="zh-CN" i="1" baseline="-25000">
                  <a:latin typeface="宋体" panose="02010600030101010101" pitchFamily="2" charset="-122"/>
                  <a:ea typeface="宋体" panose="02010600030101010101" pitchFamily="2" charset="-122"/>
                  <a:cs typeface="宋体" panose="02010600030101010101" pitchFamily="2" charset="-122"/>
                </a:rPr>
                <a:t>j</a:t>
              </a:r>
              <a:r>
                <a:rPr lang="zh-CN" altLang="en-US">
                  <a:latin typeface="宋体" panose="02010600030101010101" pitchFamily="2" charset="-122"/>
                  <a:ea typeface="宋体" panose="02010600030101010101" pitchFamily="2" charset="-122"/>
                  <a:cs typeface="宋体" panose="02010600030101010101" pitchFamily="2" charset="-122"/>
                </a:rPr>
                <a:t>，则其对应的标识符也是小于关系</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30000"/>
                </a:lnSpc>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随机：不是保留顺序类型的就称为随机类型</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30000"/>
                </a:lnSpc>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随机类型比保留顺序类型隐私性好</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lnSpc>
                  <a:spcPct val="130000"/>
                </a:lnSpc>
                <a:buFont typeface="Arial" panose="020B0604020202020204" pitchFamily="34" charset="0"/>
                <a:buChar char="•"/>
              </a:pPr>
              <a:r>
                <a:rPr lang="zh-CN" altLang="en-US">
                  <a:latin typeface="宋体" panose="02010600030101010101" pitchFamily="2" charset="-122"/>
                  <a:ea typeface="宋体" panose="02010600030101010101" pitchFamily="2" charset="-122"/>
                  <a:cs typeface="宋体" panose="02010600030101010101" pitchFamily="2" charset="-122"/>
                </a:rPr>
                <a:t>相对而言，保留顺序类型会使查询转换更为简便</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781540" y="523875"/>
            <a:ext cx="2299970" cy="368300"/>
          </a:xfrm>
          <a:prstGeom prst="rect">
            <a:avLst/>
          </a:prstGeom>
          <a:noFill/>
        </p:spPr>
        <p:txBody>
          <a:bodyPr wrap="square" rtlCol="0">
            <a:spAutoFit/>
          </a:bodyPr>
          <a:p>
            <a:r>
              <a:rPr lang="zh-CN" altLang="en-US"/>
              <a:t>关系加密与存储</a:t>
            </a:r>
            <a:r>
              <a:rPr lang="zh-CN" altLang="en-US"/>
              <a:t>模型</a:t>
            </a:r>
            <a:endParaRPr lang="zh-CN" altLang="en-US"/>
          </a:p>
        </p:txBody>
      </p:sp>
      <p:grpSp>
        <p:nvGrpSpPr>
          <p:cNvPr id="14" name="组合 13"/>
          <p:cNvGrpSpPr/>
          <p:nvPr/>
        </p:nvGrpSpPr>
        <p:grpSpPr>
          <a:xfrm>
            <a:off x="140335" y="1169035"/>
            <a:ext cx="5564505" cy="5389880"/>
            <a:chOff x="221" y="1841"/>
            <a:chExt cx="8763" cy="8488"/>
          </a:xfrm>
        </p:grpSpPr>
        <p:grpSp>
          <p:nvGrpSpPr>
            <p:cNvPr id="13" name="组合 12"/>
            <p:cNvGrpSpPr/>
            <p:nvPr/>
          </p:nvGrpSpPr>
          <p:grpSpPr>
            <a:xfrm>
              <a:off x="221" y="1841"/>
              <a:ext cx="8419" cy="6556"/>
              <a:chOff x="221" y="1841"/>
              <a:chExt cx="8419" cy="6556"/>
            </a:xfrm>
          </p:grpSpPr>
          <p:pic>
            <p:nvPicPr>
              <p:cNvPr id="5" name="图片 4"/>
              <p:cNvPicPr>
                <a:picLocks noChangeAspect="1"/>
              </p:cNvPicPr>
              <p:nvPr/>
            </p:nvPicPr>
            <p:blipFill>
              <a:blip r:embed="rId2"/>
              <a:srcRect l="3455" t="19478" r="10901" b="34438"/>
              <a:stretch>
                <a:fillRect/>
              </a:stretch>
            </p:blipFill>
            <p:spPr>
              <a:xfrm>
                <a:off x="221" y="1841"/>
                <a:ext cx="4762" cy="693"/>
              </a:xfrm>
              <a:prstGeom prst="rect">
                <a:avLst/>
              </a:prstGeom>
            </p:spPr>
          </p:pic>
          <p:pic>
            <p:nvPicPr>
              <p:cNvPr id="7" name="图片 6"/>
              <p:cNvPicPr>
                <a:picLocks noChangeAspect="1"/>
              </p:cNvPicPr>
              <p:nvPr/>
            </p:nvPicPr>
            <p:blipFill>
              <a:blip r:embed="rId3"/>
              <a:srcRect l="5486" t="22338" r="17083" b="42824"/>
              <a:stretch>
                <a:fillRect/>
              </a:stretch>
            </p:blipFill>
            <p:spPr>
              <a:xfrm>
                <a:off x="743" y="2802"/>
                <a:ext cx="3028" cy="409"/>
              </a:xfrm>
              <a:prstGeom prst="rect">
                <a:avLst/>
              </a:prstGeom>
            </p:spPr>
          </p:pic>
          <p:pic>
            <p:nvPicPr>
              <p:cNvPr id="8" name="图片 7"/>
              <p:cNvPicPr>
                <a:picLocks noChangeAspect="1"/>
              </p:cNvPicPr>
              <p:nvPr/>
            </p:nvPicPr>
            <p:blipFill>
              <a:blip r:embed="rId4"/>
              <a:srcRect l="1805" t="17565" r="3353" b="25490"/>
              <a:stretch>
                <a:fillRect/>
              </a:stretch>
            </p:blipFill>
            <p:spPr>
              <a:xfrm>
                <a:off x="743" y="3211"/>
                <a:ext cx="7051" cy="910"/>
              </a:xfrm>
              <a:prstGeom prst="rect">
                <a:avLst/>
              </a:prstGeom>
            </p:spPr>
          </p:pic>
          <p:pic>
            <p:nvPicPr>
              <p:cNvPr id="9" name="图片 8"/>
              <p:cNvPicPr>
                <a:picLocks noChangeAspect="1"/>
              </p:cNvPicPr>
              <p:nvPr/>
            </p:nvPicPr>
            <p:blipFill>
              <a:blip r:embed="rId5"/>
              <a:srcRect l="7577" t="9587" r="7872" b="23867"/>
              <a:stretch>
                <a:fillRect/>
              </a:stretch>
            </p:blipFill>
            <p:spPr>
              <a:xfrm>
                <a:off x="743" y="4440"/>
                <a:ext cx="5836" cy="2205"/>
              </a:xfrm>
              <a:prstGeom prst="rect">
                <a:avLst/>
              </a:prstGeom>
            </p:spPr>
          </p:pic>
          <p:pic>
            <p:nvPicPr>
              <p:cNvPr id="10" name="图片 9"/>
              <p:cNvPicPr>
                <a:picLocks noChangeAspect="1"/>
              </p:cNvPicPr>
              <p:nvPr/>
            </p:nvPicPr>
            <p:blipFill>
              <a:blip r:embed="rId6"/>
              <a:srcRect l="3362" t="15211" r="3143" b="14910"/>
              <a:stretch>
                <a:fillRect/>
              </a:stretch>
            </p:blipFill>
            <p:spPr>
              <a:xfrm>
                <a:off x="648" y="6645"/>
                <a:ext cx="7993" cy="1752"/>
              </a:xfrm>
              <a:prstGeom prst="rect">
                <a:avLst/>
              </a:prstGeom>
            </p:spPr>
          </p:pic>
        </p:grpSp>
        <mc:AlternateContent xmlns:mc="http://schemas.openxmlformats.org/markup-compatibility/2006">
          <mc:Choice xmlns:a14="http://schemas.microsoft.com/office/drawing/2010/main" Requires="a14">
            <p:sp>
              <p:nvSpPr>
                <p:cNvPr id="2" name="文本框 1"/>
                <p:cNvSpPr txBox="1"/>
                <p:nvPr/>
              </p:nvSpPr>
              <p:spPr>
                <a:xfrm>
                  <a:off x="648" y="8551"/>
                  <a:ext cx="8337" cy="1779"/>
                </a:xfrm>
                <a:prstGeom prst="rect">
                  <a:avLst/>
                </a:prstGeom>
                <a:noFill/>
              </p:spPr>
              <p:txBody>
                <a:bodyPr wrap="square" rtlCol="0">
                  <a:spAutoFit/>
                </a:bodyPr>
                <a:p>
                  <a:pPr>
                    <a:lnSpc>
                      <a:spcPct val="120000"/>
                    </a:lnSpc>
                  </a:pPr>
                  <a:r>
                    <a:rPr lang="en-US" altLang="zh-CN"/>
                    <a:t>“1100110011110010...”</a:t>
                  </a:r>
                  <a:r>
                    <a:rPr lang="en-US" altLang="zh-CN" i="1"/>
                    <a:t>=encrypt(23,Tom,70K,Maple,40)</a:t>
                  </a:r>
                  <a:endParaRPr lang="en-US" altLang="zh-CN" i="1"/>
                </a:p>
                <a:p>
                  <a:pPr>
                    <a:lnSpc>
                      <a:spcPct val="120000"/>
                    </a:lnSpc>
                  </a:pP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𝑚𝑎𝑝</m:t>
                          </m:r>
                        </m:e>
                        <m:sub>
                          <m:r>
                            <a:rPr lang="en-US" altLang="zh-CN" i="1">
                              <a:latin typeface="Cambria Math" panose="02040503050406030204" charset="0"/>
                              <a:cs typeface="Cambria Math" panose="02040503050406030204" charset="0"/>
                            </a:rPr>
                            <m:t>𝑅</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sub>
                          </m:sSub>
                        </m:sub>
                      </m:sSub>
                    </m:oMath>
                  </a14:m>
                  <a:r>
                    <a:rPr lang="en-US" altLang="zh-CN" i="1"/>
                    <a:t>(23)=2</a:t>
                  </a:r>
                  <a:endParaRPr lang="en-US" altLang="zh-CN" i="1"/>
                </a:p>
                <a:p>
                  <a:pPr>
                    <a:lnSpc>
                      <a:spcPct val="120000"/>
                    </a:lnSpc>
                  </a:pPr>
                  <a:r>
                    <a:rPr lang="en-US" altLang="zh-CN" i="1">
                      <a:latin typeface="宋体" panose="02010600030101010101" pitchFamily="2" charset="-122"/>
                      <a:ea typeface="宋体" panose="02010600030101010101" pitchFamily="2" charset="-122"/>
                    </a:rPr>
                    <a:t>E </a:t>
                  </a:r>
                  <a:r>
                    <a:rPr lang="zh-CN" altLang="en-US">
                      <a:latin typeface="宋体" panose="02010600030101010101" pitchFamily="2" charset="-122"/>
                      <a:ea typeface="宋体" panose="02010600030101010101" pitchFamily="2" charset="-122"/>
                    </a:rPr>
                    <a:t>表示</a:t>
                  </a:r>
                  <a:r>
                    <a:rPr lang="en-US" altLang="zh-CN">
                      <a:latin typeface="宋体" panose="02010600030101010101" pitchFamily="2" charset="-122"/>
                      <a:ea typeface="宋体" panose="02010600030101010101" pitchFamily="2" charset="-122"/>
                    </a:rPr>
                    <a:t> </a:t>
                  </a:r>
                  <a:r>
                    <a:rPr lang="en-US" altLang="zh-CN" i="1">
                      <a:latin typeface="宋体" panose="02010600030101010101" pitchFamily="2" charset="-122"/>
                      <a:ea typeface="宋体" panose="02010600030101010101" pitchFamily="2" charset="-122"/>
                    </a:rPr>
                    <a:t>Encrypt</a:t>
                  </a:r>
                  <a:r>
                    <a:rPr lang="zh-CN" altLang="en-US">
                      <a:latin typeface="宋体" panose="02010600030101010101" pitchFamily="2" charset="-122"/>
                      <a:ea typeface="宋体" panose="02010600030101010101" pitchFamily="2" charset="-122"/>
                    </a:rPr>
                    <a:t>：</a:t>
                  </a:r>
                  <a:r>
                    <a:rPr lang="en-US" altLang="zh-CN" i="1">
                      <a:latin typeface="宋体" panose="02010600030101010101" pitchFamily="2" charset="-122"/>
                      <a:ea typeface="宋体" panose="02010600030101010101" pitchFamily="2" charset="-122"/>
                    </a:rPr>
                    <a:t>E(R)=R</a:t>
                  </a:r>
                  <a:r>
                    <a:rPr lang="en-US" altLang="zh-CN" i="1" baseline="30000">
                      <a:latin typeface="宋体" panose="02010600030101010101" pitchFamily="2" charset="-122"/>
                      <a:ea typeface="宋体" panose="02010600030101010101" pitchFamily="2" charset="-122"/>
                    </a:rPr>
                    <a:t>s</a:t>
                  </a:r>
                  <a:endParaRPr lang="en-US" altLang="zh-CN" i="1" baseline="30000">
                    <a:latin typeface="宋体" panose="02010600030101010101" pitchFamily="2" charset="-122"/>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48" y="8551"/>
                  <a:ext cx="8337" cy="1779"/>
                </a:xfrm>
                <a:prstGeom prst="rect">
                  <a:avLst/>
                </a:prstGeom>
                <a:blipFill rotWithShape="1">
                  <a:blip r:embed="rId7"/>
                </a:blipFill>
              </p:spPr>
              <p:txBody>
                <a:bodyPr/>
                <a:lstStyle/>
                <a:p>
                  <a:r>
                    <a:rPr lang="zh-CN" altLang="en-US">
                      <a:noFill/>
                    </a:rPr>
                    <a:t> </a:t>
                  </a:r>
                </a:p>
              </p:txBody>
            </p:sp>
          </mc:Fallback>
        </mc:AlternateContent>
      </p:grpSp>
      <p:grpSp>
        <p:nvGrpSpPr>
          <p:cNvPr id="22" name="组合 21"/>
          <p:cNvGrpSpPr/>
          <p:nvPr/>
        </p:nvGrpSpPr>
        <p:grpSpPr>
          <a:xfrm>
            <a:off x="6257925" y="1219835"/>
            <a:ext cx="5681345" cy="4140200"/>
            <a:chOff x="9855" y="1921"/>
            <a:chExt cx="8947" cy="6520"/>
          </a:xfrm>
        </p:grpSpPr>
        <p:pic>
          <p:nvPicPr>
            <p:cNvPr id="3" name="图片 2"/>
            <p:cNvPicPr>
              <a:picLocks noChangeAspect="1"/>
            </p:cNvPicPr>
            <p:nvPr/>
          </p:nvPicPr>
          <p:blipFill>
            <a:blip r:embed="rId8"/>
            <a:srcRect l="10812" t="31352" r="5380" b="39139"/>
            <a:stretch>
              <a:fillRect/>
            </a:stretch>
          </p:blipFill>
          <p:spPr>
            <a:xfrm>
              <a:off x="9855" y="1921"/>
              <a:ext cx="4239" cy="613"/>
            </a:xfrm>
            <a:prstGeom prst="rect">
              <a:avLst/>
            </a:prstGeom>
          </p:spPr>
        </p:pic>
        <p:grpSp>
          <p:nvGrpSpPr>
            <p:cNvPr id="21" name="组合 20"/>
            <p:cNvGrpSpPr/>
            <p:nvPr/>
          </p:nvGrpSpPr>
          <p:grpSpPr>
            <a:xfrm>
              <a:off x="9999" y="2882"/>
              <a:ext cx="8803" cy="5559"/>
              <a:chOff x="10223" y="2455"/>
              <a:chExt cx="8803" cy="5559"/>
            </a:xfrm>
          </p:grpSpPr>
          <p:sp>
            <p:nvSpPr>
              <p:cNvPr id="11" name="文本框 10"/>
              <p:cNvSpPr txBox="1"/>
              <p:nvPr/>
            </p:nvSpPr>
            <p:spPr>
              <a:xfrm>
                <a:off x="10669" y="2455"/>
                <a:ext cx="5942" cy="1843"/>
              </a:xfrm>
              <a:prstGeom prst="rect">
                <a:avLst/>
              </a:prstGeom>
              <a:noFill/>
            </p:spPr>
            <p:txBody>
              <a:bodyPr wrap="square" rtlCol="0">
                <a:spAutoFit/>
              </a:bodyPr>
              <a:p>
                <a:pPr>
                  <a:lnSpc>
                    <a:spcPct val="130000"/>
                  </a:lnSpc>
                </a:pPr>
                <a:r>
                  <a:rPr lang="en-US" altLang="zh-CN" i="1"/>
                  <a:t>D</a:t>
                </a:r>
                <a:r>
                  <a:rPr lang="zh-CN" altLang="en-US">
                    <a:latin typeface="宋体" panose="02010600030101010101" pitchFamily="2" charset="-122"/>
                    <a:ea typeface="宋体" panose="02010600030101010101" pitchFamily="2" charset="-122"/>
                  </a:rPr>
                  <a:t>表示</a:t>
                </a:r>
                <a:r>
                  <a:rPr lang="en-US" altLang="zh-CN" i="1"/>
                  <a:t>Decryption</a:t>
                </a:r>
                <a:r>
                  <a:rPr lang="zh-CN" altLang="en-US"/>
                  <a:t>：</a:t>
                </a:r>
                <a:r>
                  <a:rPr lang="en-US" altLang="zh-CN" i="1"/>
                  <a:t>D(R</a:t>
                </a:r>
                <a:r>
                  <a:rPr lang="en-US" altLang="zh-CN" i="1" baseline="30000"/>
                  <a:t>S</a:t>
                </a:r>
                <a:r>
                  <a:rPr lang="en-US" altLang="zh-CN" i="1"/>
                  <a:t>)=R</a:t>
                </a:r>
                <a:endParaRPr lang="en-US" altLang="zh-CN" i="1"/>
              </a:p>
              <a:p>
                <a:pPr marL="285750" indent="-285750">
                  <a:lnSpc>
                    <a:spcPct val="130000"/>
                  </a:lnSpc>
                  <a:buFont typeface="Arial" panose="020B0604020202020204" pitchFamily="34" charset="0"/>
                  <a:buChar char="•"/>
                </a:pPr>
                <a:r>
                  <a:rPr lang="zh-CN" altLang="en-US">
                    <a:latin typeface="宋体" panose="02010600030101010101" pitchFamily="2" charset="-122"/>
                    <a:ea typeface="宋体" panose="02010600030101010101" pitchFamily="2" charset="-122"/>
                  </a:rPr>
                  <a:t>可用于多表查询</a:t>
                </a:r>
                <a:endParaRPr lang="zh-CN" altLang="en-US">
                  <a:latin typeface="宋体" panose="02010600030101010101" pitchFamily="2" charset="-122"/>
                  <a:ea typeface="宋体" panose="02010600030101010101" pitchFamily="2" charset="-122"/>
                </a:endParaRPr>
              </a:p>
              <a:p>
                <a:pPr marL="285750" indent="-285750">
                  <a:lnSpc>
                    <a:spcPct val="130000"/>
                  </a:lnSpc>
                  <a:buFont typeface="Arial" panose="020B0604020202020204" pitchFamily="34" charset="0"/>
                  <a:buChar char="•"/>
                </a:pPr>
                <a:r>
                  <a:rPr lang="en-US" altLang="zh-CN">
                    <a:latin typeface="宋体" panose="02010600030101010101" pitchFamily="2" charset="-122"/>
                    <a:ea typeface="宋体" panose="02010600030101010101" pitchFamily="2" charset="-122"/>
                  </a:rPr>
                  <a:t>D</a:t>
                </a:r>
                <a:r>
                  <a:rPr lang="zh-CN" altLang="en-US">
                    <a:latin typeface="宋体" panose="02010600030101010101" pitchFamily="2" charset="-122"/>
                    <a:ea typeface="宋体" panose="02010600030101010101" pitchFamily="2" charset="-122"/>
                  </a:rPr>
                  <a:t>操作可解密结果中所有加密列，</a:t>
                </a:r>
                <a:endParaRPr lang="zh-CN" altLang="en-US">
                  <a:latin typeface="宋体" panose="02010600030101010101" pitchFamily="2" charset="-122"/>
                  <a:ea typeface="宋体" panose="02010600030101010101" pitchFamily="2" charset="-122"/>
                </a:endParaRPr>
              </a:p>
            </p:txBody>
          </p:sp>
          <p:grpSp>
            <p:nvGrpSpPr>
              <p:cNvPr id="18" name="组合 17"/>
              <p:cNvGrpSpPr/>
              <p:nvPr/>
            </p:nvGrpSpPr>
            <p:grpSpPr>
              <a:xfrm>
                <a:off x="10669" y="4862"/>
                <a:ext cx="4629" cy="1138"/>
                <a:chOff x="10669" y="3184"/>
                <a:chExt cx="4629" cy="1138"/>
              </a:xfrm>
            </p:grpSpPr>
            <mc:AlternateContent xmlns:mc="http://schemas.openxmlformats.org/markup-compatibility/2006">
              <mc:Choice xmlns:a14="http://schemas.microsoft.com/office/drawing/2010/main" Requires="a14">
                <p:sp>
                  <p:nvSpPr>
                    <p:cNvPr id="16" name="文本框 15"/>
                    <p:cNvSpPr txBox="1"/>
                    <p:nvPr/>
                  </p:nvSpPr>
                  <p:spPr>
                    <a:xfrm>
                      <a:off x="10669" y="3184"/>
                      <a:ext cx="3470" cy="58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oMath>
                        </m:oMathPara>
                      </a14:m>
                      <a:endParaRPr lang="en-US" altLang="zh-CN" b="1"/>
                    </a:p>
                  </p:txBody>
                </p:sp>
              </mc:Choice>
              <mc:Fallback>
                <p:sp>
                  <p:nvSpPr>
                    <p:cNvPr id="16" name="文本框 15"/>
                    <p:cNvSpPr txBox="1">
                      <a:spLocks noRot="1" noChangeAspect="1" noMove="1" noResize="1" noEditPoints="1" noAdjustHandles="1" noChangeArrowheads="1" noChangeShapeType="1" noTextEdit="1"/>
                    </p:cNvSpPr>
                    <p:nvPr/>
                  </p:nvSpPr>
                  <p:spPr>
                    <a:xfrm>
                      <a:off x="10669" y="3184"/>
                      <a:ext cx="3470" cy="580"/>
                    </a:xfrm>
                    <a:prstGeom prst="rect">
                      <a:avLst/>
                    </a:prstGeom>
                    <a:blipFill rotWithShape="1">
                      <a:blip r:embed="rId9"/>
                    </a:blipFill>
                  </p:spPr>
                  <p:txBody>
                    <a:bodyPr/>
                    <a:lstStyle/>
                    <a:p>
                      <a:r>
                        <a:rPr lang="zh-CN" altLang="en-US">
                          <a:noFill/>
                        </a:rPr>
                        <a:t> </a:t>
                      </a:r>
                    </a:p>
                  </p:txBody>
                </p:sp>
              </mc:Fallback>
            </mc:AlternateContent>
            <p:pic>
              <p:nvPicPr>
                <p:cNvPr id="17" name="图片 16"/>
                <p:cNvPicPr>
                  <a:picLocks noChangeAspect="1"/>
                </p:cNvPicPr>
                <p:nvPr/>
              </p:nvPicPr>
              <p:blipFill>
                <a:blip r:embed="rId10"/>
                <a:srcRect l="2837" t="16204" r="4167" b="34414"/>
                <a:stretch>
                  <a:fillRect/>
                </a:stretch>
              </p:blipFill>
              <p:spPr>
                <a:xfrm>
                  <a:off x="10871" y="3888"/>
                  <a:ext cx="4427" cy="434"/>
                </a:xfrm>
                <a:prstGeom prst="rect">
                  <a:avLst/>
                </a:prstGeom>
              </p:spPr>
            </p:pic>
          </p:grpSp>
          <p:pic>
            <p:nvPicPr>
              <p:cNvPr id="19" name="图片 18"/>
              <p:cNvPicPr>
                <a:picLocks noChangeAspect="1"/>
              </p:cNvPicPr>
              <p:nvPr/>
            </p:nvPicPr>
            <p:blipFill>
              <a:blip r:embed="rId11"/>
              <a:srcRect l="1403" t="9787" r="4861" b="32946"/>
              <a:stretch>
                <a:fillRect/>
              </a:stretch>
            </p:blipFill>
            <p:spPr>
              <a:xfrm>
                <a:off x="10223" y="6262"/>
                <a:ext cx="8803" cy="837"/>
              </a:xfrm>
              <a:prstGeom prst="rect">
                <a:avLst/>
              </a:prstGeom>
            </p:spPr>
          </p:pic>
          <p:pic>
            <p:nvPicPr>
              <p:cNvPr id="20" name="图片 19"/>
              <p:cNvPicPr>
                <a:picLocks noChangeAspect="1"/>
              </p:cNvPicPr>
              <p:nvPr/>
            </p:nvPicPr>
            <p:blipFill>
              <a:blip r:embed="rId12"/>
              <a:srcRect l="5710" t="18416" r="9053" b="33951"/>
              <a:stretch>
                <a:fillRect/>
              </a:stretch>
            </p:blipFill>
            <p:spPr>
              <a:xfrm>
                <a:off x="10223" y="7361"/>
                <a:ext cx="7234" cy="653"/>
              </a:xfrm>
              <a:prstGeom prst="rect">
                <a:avLst/>
              </a:prstGeom>
            </p:spPr>
          </p:pic>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10587990" y="501015"/>
                <a:ext cx="1501140" cy="36830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oMath>
                  </m:oMathPara>
                </a14:m>
                <a:endParaRPr lang="zh-CN" altLang="en-US" b="1"/>
              </a:p>
            </p:txBody>
          </p:sp>
        </mc:Choice>
        <mc:Fallback>
          <p:sp>
            <p:nvSpPr>
              <p:cNvPr id="5" name="文本框 4"/>
              <p:cNvSpPr txBox="1">
                <a:spLocks noRot="1" noChangeAspect="1" noMove="1" noResize="1" noEditPoints="1" noAdjustHandles="1" noChangeArrowheads="1" noChangeShapeType="1" noTextEdit="1"/>
              </p:cNvSpPr>
              <p:nvPr/>
            </p:nvSpPr>
            <p:spPr>
              <a:xfrm>
                <a:off x="10587990" y="501015"/>
                <a:ext cx="1501140" cy="36830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27" name="组合 26"/>
          <p:cNvGrpSpPr/>
          <p:nvPr/>
        </p:nvGrpSpPr>
        <p:grpSpPr>
          <a:xfrm>
            <a:off x="104775" y="1137920"/>
            <a:ext cx="9014460" cy="1725295"/>
            <a:chOff x="165" y="1792"/>
            <a:chExt cx="14196" cy="2717"/>
          </a:xfrm>
        </p:grpSpPr>
        <mc:AlternateContent xmlns:mc="http://schemas.openxmlformats.org/markup-compatibility/2006">
          <mc:Choice xmlns:a14="http://schemas.microsoft.com/office/drawing/2010/main" Requires="a14">
            <p:sp>
              <p:nvSpPr>
                <p:cNvPr id="6" name="文本框 5"/>
                <p:cNvSpPr txBox="1"/>
                <p:nvPr/>
              </p:nvSpPr>
              <p:spPr>
                <a:xfrm>
                  <a:off x="165" y="1792"/>
                  <a:ext cx="9767" cy="580"/>
                </a:xfrm>
                <a:prstGeom prst="rect">
                  <a:avLst/>
                </a:prstGeom>
                <a:noFill/>
              </p:spPr>
              <p:txBody>
                <a:bodyPr wrap="square" rtlCol="0">
                  <a:spAutoFit/>
                </a:bodyPr>
                <a:p>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𝑀𝑎𝑝</m:t>
                          </m:r>
                        </m:e>
                        <m:sub>
                          <m:r>
                            <a:rPr lang="en-US" altLang="zh-CN" i="1">
                              <a:latin typeface="Cambria Math" panose="02040503050406030204" charset="0"/>
                              <a:cs typeface="Cambria Math" panose="02040503050406030204" charset="0"/>
                            </a:rPr>
                            <m:t>𝑐𝑜𝑛𝑑</m:t>
                          </m:r>
                        </m:sub>
                      </m:sSub>
                      <m:r>
                        <a:rPr lang="en-US" altLang="zh-CN" i="1">
                          <a:latin typeface="Cambria Math" panose="02040503050406030204" charset="0"/>
                          <a:cs typeface="Cambria Math" panose="02040503050406030204" charset="0"/>
                        </a:rPr>
                        <m:t>:</m:t>
                      </m:r>
                    </m:oMath>
                  </a14:m>
                  <a:r>
                    <a:rPr lang="zh-CN" altLang="en-US"/>
                    <a:t>将查询条件转换为适用于服务器上加密数据的</a:t>
                  </a:r>
                  <a:r>
                    <a:rPr lang="zh-CN" altLang="en-US"/>
                    <a:t>条件</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165" y="1792"/>
                  <a:ext cx="9767" cy="580"/>
                </a:xfrm>
                <a:prstGeom prst="rect">
                  <a:avLst/>
                </a:prstGeom>
                <a:blipFill rotWithShape="1">
                  <a:blip r:embed="rId3"/>
                </a:blipFill>
              </p:spPr>
              <p:txBody>
                <a:bodyPr/>
                <a:lstStyle/>
                <a:p>
                  <a:r>
                    <a:rPr lang="zh-CN" altLang="en-US">
                      <a:noFill/>
                    </a:rPr>
                    <a:t> </a:t>
                  </a:r>
                </a:p>
              </p:txBody>
            </p:sp>
          </mc:Fallback>
        </mc:AlternateContent>
        <p:pic>
          <p:nvPicPr>
            <p:cNvPr id="2" name="图片 1"/>
            <p:cNvPicPr>
              <a:picLocks noChangeAspect="1"/>
            </p:cNvPicPr>
            <p:nvPr/>
          </p:nvPicPr>
          <p:blipFill>
            <a:blip r:embed="rId4"/>
            <a:srcRect l="9644" t="23625" r="9289" b="35534"/>
            <a:stretch>
              <a:fillRect/>
            </a:stretch>
          </p:blipFill>
          <p:spPr>
            <a:xfrm>
              <a:off x="6031" y="2707"/>
              <a:ext cx="8331" cy="1802"/>
            </a:xfrm>
            <a:prstGeom prst="rect">
              <a:avLst/>
            </a:prstGeom>
          </p:spPr>
        </p:pic>
      </p:grpSp>
      <p:grpSp>
        <p:nvGrpSpPr>
          <p:cNvPr id="24" name="组合 23"/>
          <p:cNvGrpSpPr/>
          <p:nvPr/>
        </p:nvGrpSpPr>
        <p:grpSpPr>
          <a:xfrm rot="0">
            <a:off x="104775" y="3241040"/>
            <a:ext cx="5782310" cy="3199765"/>
            <a:chOff x="133" y="5089"/>
            <a:chExt cx="9106" cy="5039"/>
          </a:xfrm>
        </p:grpSpPr>
        <p:sp>
          <p:nvSpPr>
            <p:cNvPr id="7" name="文本框 6"/>
            <p:cNvSpPr txBox="1"/>
            <p:nvPr/>
          </p:nvSpPr>
          <p:spPr>
            <a:xfrm>
              <a:off x="133" y="5089"/>
              <a:ext cx="9106" cy="1016"/>
            </a:xfrm>
            <a:prstGeom prst="rect">
              <a:avLst/>
            </a:prstGeom>
            <a:noFill/>
          </p:spPr>
          <p:txBody>
            <a:bodyPr wrap="square" rtlCol="0">
              <a:spAutoFit/>
            </a:bodyPr>
            <a:p>
              <a:r>
                <a:rPr lang="en-US" altLang="zh-CN" b="1"/>
                <a:t>1.1</a:t>
              </a:r>
              <a:r>
                <a:rPr lang="zh-CN" altLang="en-US" b="1"/>
                <a:t>、</a:t>
              </a:r>
              <a:r>
                <a:rPr lang="en-US" altLang="zh-CN" b="1"/>
                <a:t>Attribute = Value:</a:t>
              </a:r>
              <a:r>
                <a:rPr lang="zh-CN" altLang="en-US">
                  <a:latin typeface="宋体" panose="02010600030101010101" pitchFamily="2" charset="-122"/>
                  <a:ea typeface="宋体" panose="02010600030101010101" pitchFamily="2" charset="-122"/>
                </a:rPr>
                <a:t>属性等于具体值情况下条件的转换</a:t>
              </a:r>
              <a:endParaRPr lang="zh-CN" altLang="en-US">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5"/>
            <a:srcRect l="7248" t="34167" r="8236" b="34103"/>
            <a:stretch>
              <a:fillRect/>
            </a:stretch>
          </p:blipFill>
          <p:spPr>
            <a:xfrm>
              <a:off x="1580" y="5865"/>
              <a:ext cx="5488" cy="623"/>
            </a:xfrm>
            <a:prstGeom prst="rect">
              <a:avLst/>
            </a:prstGeom>
          </p:spPr>
        </p:pic>
        <p:sp>
          <p:nvSpPr>
            <p:cNvPr id="10" name="文本框 9"/>
            <p:cNvSpPr txBox="1"/>
            <p:nvPr/>
          </p:nvSpPr>
          <p:spPr>
            <a:xfrm>
              <a:off x="1148" y="6684"/>
              <a:ext cx="7075"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将值与属性中包含有该值的分区相对应</a:t>
              </a:r>
              <a:endParaRPr lang="zh-CN" altLang="en-US">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6"/>
            <a:srcRect l="6925" t="23443" r="4594" b="29762"/>
            <a:stretch>
              <a:fillRect/>
            </a:stretch>
          </p:blipFill>
          <p:spPr>
            <a:xfrm>
              <a:off x="2156" y="9530"/>
              <a:ext cx="4485" cy="598"/>
            </a:xfrm>
            <a:prstGeom prst="rect">
              <a:avLst/>
            </a:prstGeom>
          </p:spPr>
        </p:pic>
        <p:pic>
          <p:nvPicPr>
            <p:cNvPr id="17" name="图片 16"/>
            <p:cNvPicPr>
              <a:picLocks noChangeAspect="1"/>
            </p:cNvPicPr>
            <p:nvPr/>
          </p:nvPicPr>
          <p:blipFill>
            <a:blip r:embed="rId7"/>
            <a:srcRect l="2267" t="16889" r="1585" b="15185"/>
            <a:stretch>
              <a:fillRect/>
            </a:stretch>
          </p:blipFill>
          <p:spPr>
            <a:xfrm>
              <a:off x="394" y="7264"/>
              <a:ext cx="8350" cy="2087"/>
            </a:xfrm>
            <a:prstGeom prst="rect">
              <a:avLst/>
            </a:prstGeom>
          </p:spPr>
        </p:pic>
      </p:grpSp>
      <p:grpSp>
        <p:nvGrpSpPr>
          <p:cNvPr id="26" name="组合 25"/>
          <p:cNvGrpSpPr/>
          <p:nvPr/>
        </p:nvGrpSpPr>
        <p:grpSpPr>
          <a:xfrm>
            <a:off x="6458585" y="3241040"/>
            <a:ext cx="5076825" cy="3101975"/>
            <a:chOff x="10873" y="1777"/>
            <a:chExt cx="7995" cy="4885"/>
          </a:xfrm>
        </p:grpSpPr>
        <p:grpSp>
          <p:nvGrpSpPr>
            <p:cNvPr id="23" name="组合 22"/>
            <p:cNvGrpSpPr/>
            <p:nvPr/>
          </p:nvGrpSpPr>
          <p:grpSpPr>
            <a:xfrm>
              <a:off x="10873" y="1777"/>
              <a:ext cx="7995" cy="2874"/>
              <a:chOff x="10873" y="1777"/>
              <a:chExt cx="7995" cy="2874"/>
            </a:xfrm>
          </p:grpSpPr>
          <p:sp>
            <p:nvSpPr>
              <p:cNvPr id="14" name="文本框 13"/>
              <p:cNvSpPr txBox="1"/>
              <p:nvPr/>
            </p:nvSpPr>
            <p:spPr>
              <a:xfrm>
                <a:off x="10873" y="1777"/>
                <a:ext cx="3840" cy="580"/>
              </a:xfrm>
              <a:prstGeom prst="rect">
                <a:avLst/>
              </a:prstGeom>
              <a:noFill/>
            </p:spPr>
            <p:txBody>
              <a:bodyPr wrap="square" rtlCol="0">
                <a:spAutoFit/>
              </a:bodyPr>
              <a:p>
                <a:r>
                  <a:rPr lang="en-US" altLang="zh-CN" b="1"/>
                  <a:t>1.2</a:t>
                </a:r>
                <a:r>
                  <a:rPr lang="zh-CN" altLang="en-US" b="1"/>
                  <a:t>、</a:t>
                </a:r>
                <a:r>
                  <a:rPr lang="en-US" altLang="zh-CN" b="1"/>
                  <a:t>Attribute &lt; Value</a:t>
                </a:r>
                <a:endParaRPr lang="zh-CN" altLang="en-US">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8"/>
              <a:srcRect l="2987" t="6073" r="2650" b="14972"/>
              <a:stretch>
                <a:fillRect/>
              </a:stretch>
            </p:blipFill>
            <p:spPr>
              <a:xfrm>
                <a:off x="12654" y="2459"/>
                <a:ext cx="5193" cy="691"/>
              </a:xfrm>
              <a:prstGeom prst="rect">
                <a:avLst/>
              </a:prstGeom>
            </p:spPr>
          </p:pic>
          <p:pic>
            <p:nvPicPr>
              <p:cNvPr id="16" name="图片 15"/>
              <p:cNvPicPr>
                <a:picLocks noChangeAspect="1"/>
              </p:cNvPicPr>
              <p:nvPr/>
            </p:nvPicPr>
            <p:blipFill>
              <a:blip r:embed="rId9"/>
              <a:srcRect l="6340" t="28497" r="8951" b="35789"/>
              <a:stretch>
                <a:fillRect/>
              </a:stretch>
            </p:blipFill>
            <p:spPr>
              <a:xfrm>
                <a:off x="12519" y="4036"/>
                <a:ext cx="5440" cy="615"/>
              </a:xfrm>
              <a:prstGeom prst="rect">
                <a:avLst/>
              </a:prstGeom>
            </p:spPr>
          </p:pic>
          <p:sp>
            <p:nvSpPr>
              <p:cNvPr id="18" name="文本框 17"/>
              <p:cNvSpPr txBox="1"/>
              <p:nvPr/>
            </p:nvSpPr>
            <p:spPr>
              <a:xfrm>
                <a:off x="11364" y="3303"/>
                <a:ext cx="7504" cy="58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将该范围与属性中包含有该范围的分区相对应</a:t>
                </a:r>
                <a:endParaRPr lang="zh-CN" altLang="en-US">
                  <a:latin typeface="宋体" panose="02010600030101010101" pitchFamily="2" charset="-122"/>
                  <a:ea typeface="宋体" panose="02010600030101010101" pitchFamily="2" charset="-122"/>
                </a:endParaRPr>
              </a:p>
            </p:txBody>
          </p:sp>
        </p:grpSp>
        <p:sp>
          <p:nvSpPr>
            <p:cNvPr id="19" name="文本框 18"/>
            <p:cNvSpPr txBox="1"/>
            <p:nvPr/>
          </p:nvSpPr>
          <p:spPr>
            <a:xfrm>
              <a:off x="10873" y="4825"/>
              <a:ext cx="3840" cy="580"/>
            </a:xfrm>
            <a:prstGeom prst="rect">
              <a:avLst/>
            </a:prstGeom>
            <a:noFill/>
          </p:spPr>
          <p:txBody>
            <a:bodyPr wrap="square" rtlCol="0">
              <a:spAutoFit/>
            </a:bodyPr>
            <a:p>
              <a:r>
                <a:rPr lang="en-US" altLang="zh-CN" b="1"/>
                <a:t>1.3</a:t>
              </a:r>
              <a:r>
                <a:rPr lang="zh-CN" altLang="en-US" b="1"/>
                <a:t>、</a:t>
              </a:r>
              <a:r>
                <a:rPr lang="en-US" altLang="zh-CN" b="1"/>
                <a:t>Attribute &gt; Value</a:t>
              </a:r>
              <a:endParaRPr lang="zh-CN" altLang="en-US">
                <a:latin typeface="宋体" panose="02010600030101010101" pitchFamily="2" charset="-122"/>
                <a:ea typeface="宋体" panose="02010600030101010101" pitchFamily="2" charset="-122"/>
              </a:endParaRPr>
            </a:p>
          </p:txBody>
        </p:sp>
        <p:grpSp>
          <p:nvGrpSpPr>
            <p:cNvPr id="22" name="组合 21"/>
            <p:cNvGrpSpPr/>
            <p:nvPr/>
          </p:nvGrpSpPr>
          <p:grpSpPr>
            <a:xfrm>
              <a:off x="12519" y="5497"/>
              <a:ext cx="5536" cy="1165"/>
              <a:chOff x="12507" y="5817"/>
              <a:chExt cx="5536" cy="1165"/>
            </a:xfrm>
          </p:grpSpPr>
          <p:pic>
            <p:nvPicPr>
              <p:cNvPr id="20" name="图片 19"/>
              <p:cNvPicPr>
                <a:picLocks noChangeAspect="1"/>
              </p:cNvPicPr>
              <p:nvPr/>
            </p:nvPicPr>
            <p:blipFill>
              <a:blip r:embed="rId10"/>
              <a:srcRect l="18490" t="32010" r="23690" b="57797"/>
              <a:stretch>
                <a:fillRect/>
              </a:stretch>
            </p:blipFill>
            <p:spPr>
              <a:xfrm>
                <a:off x="12507" y="5817"/>
                <a:ext cx="5328" cy="402"/>
              </a:xfrm>
              <a:prstGeom prst="rect">
                <a:avLst/>
              </a:prstGeom>
            </p:spPr>
          </p:pic>
          <p:pic>
            <p:nvPicPr>
              <p:cNvPr id="21" name="图片 20"/>
              <p:cNvPicPr>
                <a:picLocks noChangeAspect="1"/>
              </p:cNvPicPr>
              <p:nvPr/>
            </p:nvPicPr>
            <p:blipFill>
              <a:blip r:embed="rId11"/>
              <a:srcRect l="8040" t="34946" r="13087" b="31788"/>
              <a:stretch>
                <a:fillRect/>
              </a:stretch>
            </p:blipFill>
            <p:spPr>
              <a:xfrm>
                <a:off x="12507" y="6346"/>
                <a:ext cx="5536" cy="637"/>
              </a:xfrm>
              <a:prstGeom prst="rect">
                <a:avLst/>
              </a:prstGeom>
            </p:spPr>
          </p:pic>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 name="文本框 4"/>
              <p:cNvSpPr txBox="1"/>
              <p:nvPr/>
            </p:nvSpPr>
            <p:spPr>
              <a:xfrm>
                <a:off x="10587990" y="501015"/>
                <a:ext cx="1501140" cy="36830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oMath>
                  </m:oMathPara>
                </a14:m>
                <a:endParaRPr lang="zh-CN" altLang="en-US" b="1"/>
              </a:p>
            </p:txBody>
          </p:sp>
        </mc:Choice>
        <mc:Fallback>
          <p:sp>
            <p:nvSpPr>
              <p:cNvPr id="5" name="文本框 4"/>
              <p:cNvSpPr txBox="1">
                <a:spLocks noRot="1" noChangeAspect="1" noMove="1" noResize="1" noEditPoints="1" noAdjustHandles="1" noChangeArrowheads="1" noChangeShapeType="1" noTextEdit="1"/>
              </p:cNvSpPr>
              <p:nvPr/>
            </p:nvSpPr>
            <p:spPr>
              <a:xfrm>
                <a:off x="10587990" y="501015"/>
                <a:ext cx="1501140" cy="368300"/>
              </a:xfrm>
              <a:prstGeom prst="rect">
                <a:avLst/>
              </a:prstGeom>
              <a:blipFill rotWithShape="1">
                <a:blip r:embed="rId2"/>
                <a:stretch>
                  <a:fillRect/>
                </a:stretch>
              </a:blipFill>
            </p:spPr>
            <p:txBody>
              <a:bodyPr/>
              <a:lstStyle/>
              <a:p>
                <a:r>
                  <a:rPr lang="zh-CN" altLang="en-US">
                    <a:noFill/>
                  </a:rPr>
                  <a:t> </a:t>
                </a:r>
              </a:p>
            </p:txBody>
          </p:sp>
        </mc:Fallback>
      </mc:AlternateContent>
      <p:grpSp>
        <p:nvGrpSpPr>
          <p:cNvPr id="26" name="组合 25"/>
          <p:cNvGrpSpPr/>
          <p:nvPr/>
        </p:nvGrpSpPr>
        <p:grpSpPr>
          <a:xfrm>
            <a:off x="233680" y="1077595"/>
            <a:ext cx="11515725" cy="5434965"/>
            <a:chOff x="368" y="1697"/>
            <a:chExt cx="18135" cy="8559"/>
          </a:xfrm>
        </p:grpSpPr>
        <p:grpSp>
          <p:nvGrpSpPr>
            <p:cNvPr id="25" name="组合 24"/>
            <p:cNvGrpSpPr/>
            <p:nvPr/>
          </p:nvGrpSpPr>
          <p:grpSpPr>
            <a:xfrm>
              <a:off x="368" y="1777"/>
              <a:ext cx="8545" cy="8244"/>
              <a:chOff x="240" y="1777"/>
              <a:chExt cx="8545" cy="8244"/>
            </a:xfrm>
          </p:grpSpPr>
          <p:pic>
            <p:nvPicPr>
              <p:cNvPr id="6" name="图片 5"/>
              <p:cNvPicPr>
                <a:picLocks noChangeAspect="1"/>
              </p:cNvPicPr>
              <p:nvPr/>
            </p:nvPicPr>
            <p:blipFill>
              <a:blip r:embed="rId3"/>
              <a:srcRect l="4130" t="64726" r="4862" b="7586"/>
              <a:stretch>
                <a:fillRect/>
              </a:stretch>
            </p:blipFill>
            <p:spPr>
              <a:xfrm>
                <a:off x="1311" y="5028"/>
                <a:ext cx="7407" cy="2076"/>
              </a:xfrm>
              <a:prstGeom prst="rect">
                <a:avLst/>
              </a:prstGeom>
            </p:spPr>
          </p:pic>
          <p:pic>
            <p:nvPicPr>
              <p:cNvPr id="7" name="图片 6"/>
              <p:cNvPicPr>
                <a:picLocks noChangeAspect="1"/>
              </p:cNvPicPr>
              <p:nvPr/>
            </p:nvPicPr>
            <p:blipFill>
              <a:blip r:embed="rId3"/>
              <a:srcRect l="703" t="6854" r="4159" b="78467"/>
              <a:stretch>
                <a:fillRect/>
              </a:stretch>
            </p:blipFill>
            <p:spPr>
              <a:xfrm>
                <a:off x="1378" y="2561"/>
                <a:ext cx="7340" cy="1043"/>
              </a:xfrm>
              <a:prstGeom prst="rect">
                <a:avLst/>
              </a:prstGeom>
            </p:spPr>
          </p:pic>
          <p:pic>
            <p:nvPicPr>
              <p:cNvPr id="8" name="图片 7"/>
              <p:cNvPicPr>
                <a:picLocks noChangeAspect="1"/>
              </p:cNvPicPr>
              <p:nvPr/>
            </p:nvPicPr>
            <p:blipFill>
              <a:blip r:embed="rId4"/>
              <a:srcRect l="9868" t="33674" r="16578" b="26572"/>
              <a:stretch>
                <a:fillRect/>
              </a:stretch>
            </p:blipFill>
            <p:spPr>
              <a:xfrm>
                <a:off x="1275" y="8075"/>
                <a:ext cx="7443" cy="1947"/>
              </a:xfrm>
              <a:prstGeom prst="rect">
                <a:avLst/>
              </a:prstGeom>
            </p:spPr>
          </p:pic>
          <p:sp>
            <p:nvSpPr>
              <p:cNvPr id="10" name="文本框 9"/>
              <p:cNvSpPr txBox="1"/>
              <p:nvPr/>
            </p:nvSpPr>
            <p:spPr>
              <a:xfrm>
                <a:off x="240" y="1777"/>
                <a:ext cx="5862" cy="580"/>
              </a:xfrm>
              <a:prstGeom prst="rect">
                <a:avLst/>
              </a:prstGeom>
              <a:noFill/>
            </p:spPr>
            <p:txBody>
              <a:bodyPr wrap="square" rtlCol="0">
                <a:spAutoFit/>
              </a:bodyPr>
              <a:p>
                <a:r>
                  <a:rPr lang="en-US" altLang="zh-CN" b="1"/>
                  <a:t>2.1</a:t>
                </a:r>
                <a:r>
                  <a:rPr lang="zh-CN" altLang="en-US" b="1"/>
                  <a:t>、</a:t>
                </a:r>
                <a:r>
                  <a:rPr lang="en-US" altLang="zh-CN" b="1"/>
                  <a:t> Attribute1 = Attribute2</a:t>
                </a:r>
                <a:endParaRPr lang="en-US" altLang="zh-CN" b="1"/>
              </a:p>
            </p:txBody>
          </p:sp>
          <p:sp>
            <p:nvSpPr>
              <p:cNvPr id="11" name="文本框 10"/>
              <p:cNvSpPr txBox="1"/>
              <p:nvPr/>
            </p:nvSpPr>
            <p:spPr>
              <a:xfrm>
                <a:off x="743" y="3808"/>
                <a:ext cx="8042" cy="1016"/>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两个属性相等的条件中</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要考虑</a:t>
                </a:r>
                <a:r>
                  <a:rPr lang="en-US" altLang="zh-CN">
                    <a:latin typeface="宋体" panose="02010600030101010101" pitchFamily="2" charset="-122"/>
                    <a:ea typeface="宋体" panose="02010600030101010101" pitchFamily="2" charset="-122"/>
                    <a:cs typeface="宋体" panose="02010600030101010101" pitchFamily="2" charset="-122"/>
                  </a:rPr>
                  <a:t>Ai</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Aj</a:t>
                </a:r>
                <a:r>
                  <a:rPr lang="zh-CN" altLang="en-US">
                    <a:latin typeface="宋体" panose="02010600030101010101" pitchFamily="2" charset="-122"/>
                    <a:ea typeface="宋体" panose="02010600030101010101" pitchFamily="2" charset="-122"/>
                    <a:cs typeface="宋体" panose="02010600030101010101" pitchFamily="2" charset="-122"/>
                  </a:rPr>
                  <a:t>中所有有可能的分区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534" y="7363"/>
                    <a:ext cx="6309" cy="58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𝒆𝒎𝒑</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oMath>
                      </m:oMathPara>
                    </a14:m>
                    <a:endParaRPr lang="zh-CN" altLang="en-US" b="1"/>
                  </a:p>
                </p:txBody>
              </p:sp>
            </mc:Choice>
            <mc:Fallback>
              <p:sp>
                <p:nvSpPr>
                  <p:cNvPr id="13" name="文本框 12"/>
                  <p:cNvSpPr txBox="1">
                    <a:spLocks noRot="1" noChangeAspect="1" noMove="1" noResize="1" noEditPoints="1" noAdjustHandles="1" noChangeArrowheads="1" noChangeShapeType="1" noTextEdit="1"/>
                  </p:cNvSpPr>
                  <p:nvPr/>
                </p:nvSpPr>
                <p:spPr>
                  <a:xfrm>
                    <a:off x="534" y="7363"/>
                    <a:ext cx="6309" cy="580"/>
                  </a:xfrm>
                  <a:prstGeom prst="rect">
                    <a:avLst/>
                  </a:prstGeom>
                  <a:blipFill rotWithShape="1">
                    <a:blip r:embed="rId5"/>
                  </a:blipFill>
                </p:spPr>
                <p:txBody>
                  <a:bodyPr/>
                  <a:lstStyle/>
                  <a:p>
                    <a:r>
                      <a:rPr lang="zh-CN" altLang="en-US">
                        <a:noFill/>
                      </a:rPr>
                      <a:t> </a:t>
                    </a:r>
                  </a:p>
                </p:txBody>
              </p:sp>
            </mc:Fallback>
          </mc:AlternateContent>
        </p:grpSp>
        <p:grpSp>
          <p:nvGrpSpPr>
            <p:cNvPr id="24" name="组合 23"/>
            <p:cNvGrpSpPr/>
            <p:nvPr/>
          </p:nvGrpSpPr>
          <p:grpSpPr>
            <a:xfrm>
              <a:off x="9943" y="1697"/>
              <a:ext cx="8560" cy="4886"/>
              <a:chOff x="9943" y="1697"/>
              <a:chExt cx="8560" cy="4886"/>
            </a:xfrm>
          </p:grpSpPr>
          <p:sp>
            <p:nvSpPr>
              <p:cNvPr id="14" name="文本框 13"/>
              <p:cNvSpPr txBox="1"/>
              <p:nvPr/>
            </p:nvSpPr>
            <p:spPr>
              <a:xfrm>
                <a:off x="9943" y="1697"/>
                <a:ext cx="5862" cy="580"/>
              </a:xfrm>
              <a:prstGeom prst="rect">
                <a:avLst/>
              </a:prstGeom>
              <a:noFill/>
            </p:spPr>
            <p:txBody>
              <a:bodyPr wrap="square" rtlCol="0">
                <a:spAutoFit/>
              </a:bodyPr>
              <a:p>
                <a:r>
                  <a:rPr lang="en-US" altLang="zh-CN" b="1"/>
                  <a:t>2.2</a:t>
                </a:r>
                <a:r>
                  <a:rPr lang="zh-CN" altLang="en-US" b="1"/>
                  <a:t>、</a:t>
                </a:r>
                <a:r>
                  <a:rPr lang="en-US" altLang="zh-CN" b="1"/>
                  <a:t> Attribute1 &lt; Attribute2</a:t>
                </a:r>
                <a:endParaRPr lang="en-US" altLang="zh-CN" b="1"/>
              </a:p>
            </p:txBody>
          </p:sp>
          <p:pic>
            <p:nvPicPr>
              <p:cNvPr id="15" name="图片 14"/>
              <p:cNvPicPr>
                <a:picLocks noChangeAspect="1"/>
              </p:cNvPicPr>
              <p:nvPr/>
            </p:nvPicPr>
            <p:blipFill>
              <a:blip r:embed="rId6"/>
              <a:srcRect l="2947" t="16220" r="4033" b="19568"/>
              <a:stretch>
                <a:fillRect/>
              </a:stretch>
            </p:blipFill>
            <p:spPr>
              <a:xfrm>
                <a:off x="11093" y="2337"/>
                <a:ext cx="7410" cy="969"/>
              </a:xfrm>
              <a:prstGeom prst="rect">
                <a:avLst/>
              </a:prstGeom>
            </p:spPr>
          </p:pic>
          <p:pic>
            <p:nvPicPr>
              <p:cNvPr id="16" name="图片 15"/>
              <p:cNvPicPr>
                <a:picLocks noChangeAspect="1"/>
              </p:cNvPicPr>
              <p:nvPr/>
            </p:nvPicPr>
            <p:blipFill>
              <a:blip r:embed="rId7"/>
              <a:srcRect l="5657" t="4071" r="9534" b="12519"/>
              <a:stretch>
                <a:fillRect/>
              </a:stretch>
            </p:blipFill>
            <p:spPr>
              <a:xfrm>
                <a:off x="11093" y="3946"/>
                <a:ext cx="7115" cy="2637"/>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10365" y="3366"/>
                    <a:ext cx="6309" cy="58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𝒆𝒎𝒑</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&lt;</m:t>
                          </m:r>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oMath>
                      </m:oMathPara>
                    </a14:m>
                    <a:endParaRPr lang="zh-CN" altLang="en-US" b="1"/>
                  </a:p>
                </p:txBody>
              </p:sp>
            </mc:Choice>
            <mc:Fallback>
              <p:sp>
                <p:nvSpPr>
                  <p:cNvPr id="17" name="文本框 16"/>
                  <p:cNvSpPr txBox="1">
                    <a:spLocks noRot="1" noChangeAspect="1" noMove="1" noResize="1" noEditPoints="1" noAdjustHandles="1" noChangeArrowheads="1" noChangeShapeType="1" noTextEdit="1"/>
                  </p:cNvSpPr>
                  <p:nvPr/>
                </p:nvSpPr>
                <p:spPr>
                  <a:xfrm>
                    <a:off x="10365" y="3366"/>
                    <a:ext cx="6309" cy="580"/>
                  </a:xfrm>
                  <a:prstGeom prst="rect">
                    <a:avLst/>
                  </a:prstGeom>
                  <a:blipFill rotWithShape="1">
                    <a:blip r:embed="rId8"/>
                  </a:blipFill>
                </p:spPr>
                <p:txBody>
                  <a:bodyPr/>
                  <a:lstStyle/>
                  <a:p>
                    <a:r>
                      <a:rPr lang="zh-CN" altLang="en-US">
                        <a:noFill/>
                      </a:rPr>
                      <a:t> </a:t>
                    </a:r>
                  </a:p>
                </p:txBody>
              </p:sp>
            </mc:Fallback>
          </mc:AlternateContent>
        </p:grpSp>
        <p:grpSp>
          <p:nvGrpSpPr>
            <p:cNvPr id="23" name="组合 22"/>
            <p:cNvGrpSpPr/>
            <p:nvPr/>
          </p:nvGrpSpPr>
          <p:grpSpPr>
            <a:xfrm>
              <a:off x="9943" y="6524"/>
              <a:ext cx="8100" cy="3732"/>
              <a:chOff x="9943" y="6524"/>
              <a:chExt cx="8100" cy="3732"/>
            </a:xfrm>
          </p:grpSpPr>
          <p:sp>
            <p:nvSpPr>
              <p:cNvPr id="18" name="文本框 17"/>
              <p:cNvSpPr txBox="1"/>
              <p:nvPr/>
            </p:nvSpPr>
            <p:spPr>
              <a:xfrm>
                <a:off x="9943" y="6524"/>
                <a:ext cx="5862" cy="580"/>
              </a:xfrm>
              <a:prstGeom prst="rect">
                <a:avLst/>
              </a:prstGeom>
              <a:noFill/>
            </p:spPr>
            <p:txBody>
              <a:bodyPr wrap="square" rtlCol="0">
                <a:spAutoFit/>
              </a:bodyPr>
              <a:p>
                <a:r>
                  <a:rPr lang="en-US" altLang="zh-CN" b="1"/>
                  <a:t>2.3</a:t>
                </a:r>
                <a:r>
                  <a:rPr lang="zh-CN" altLang="en-US" b="1"/>
                  <a:t>、</a:t>
                </a:r>
                <a:r>
                  <a:rPr lang="en-US" altLang="zh-CN" b="1"/>
                  <a:t> Attribute1 &gt; Attribute2</a:t>
                </a:r>
                <a:endParaRPr lang="en-US" altLang="zh-CN" b="1"/>
              </a:p>
            </p:txBody>
          </p:sp>
          <mc:AlternateContent xmlns:mc="http://schemas.openxmlformats.org/markup-compatibility/2006">
            <mc:Choice xmlns:a14="http://schemas.microsoft.com/office/drawing/2010/main" Requires="a14">
              <p:sp>
                <p:nvSpPr>
                  <p:cNvPr id="19" name="文本框 18"/>
                  <p:cNvSpPr txBox="1"/>
                  <p:nvPr/>
                </p:nvSpPr>
                <p:spPr>
                  <a:xfrm>
                    <a:off x="10365" y="7223"/>
                    <a:ext cx="6309" cy="58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𝒆𝒎𝒑</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&gt;</m:t>
                          </m:r>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oMath>
                      </m:oMathPara>
                    </a14:m>
                    <a:endParaRPr lang="zh-CN" altLang="en-US" b="1"/>
                  </a:p>
                </p:txBody>
              </p:sp>
            </mc:Choice>
            <mc:Fallback>
              <p:sp>
                <p:nvSpPr>
                  <p:cNvPr id="19" name="文本框 18"/>
                  <p:cNvSpPr txBox="1">
                    <a:spLocks noRot="1" noChangeAspect="1" noMove="1" noResize="1" noEditPoints="1" noAdjustHandles="1" noChangeArrowheads="1" noChangeShapeType="1" noTextEdit="1"/>
                  </p:cNvSpPr>
                  <p:nvPr/>
                </p:nvSpPr>
                <p:spPr>
                  <a:xfrm>
                    <a:off x="10365" y="7223"/>
                    <a:ext cx="6309" cy="580"/>
                  </a:xfrm>
                  <a:prstGeom prst="rect">
                    <a:avLst/>
                  </a:prstGeom>
                  <a:blipFill rotWithShape="1">
                    <a:blip r:embed="rId9"/>
                  </a:blipFill>
                </p:spPr>
                <p:txBody>
                  <a:bodyPr/>
                  <a:lstStyle/>
                  <a:p>
                    <a:r>
                      <a:rPr lang="zh-CN" altLang="en-US">
                        <a:noFill/>
                      </a:rPr>
                      <a:t> </a:t>
                    </a:r>
                  </a:p>
                </p:txBody>
              </p:sp>
            </mc:Fallback>
          </mc:AlternateContent>
          <p:grpSp>
            <p:nvGrpSpPr>
              <p:cNvPr id="22" name="组合 21"/>
              <p:cNvGrpSpPr/>
              <p:nvPr/>
            </p:nvGrpSpPr>
            <p:grpSpPr>
              <a:xfrm>
                <a:off x="10602" y="7922"/>
                <a:ext cx="7441" cy="2334"/>
                <a:chOff x="10491" y="7954"/>
                <a:chExt cx="7441" cy="2334"/>
              </a:xfrm>
            </p:grpSpPr>
            <mc:AlternateContent xmlns:mc="http://schemas.openxmlformats.org/markup-compatibility/2006">
              <mc:Choice xmlns:a14="http://schemas.microsoft.com/office/drawing/2010/main" Requires="a14">
                <p:sp>
                  <p:nvSpPr>
                    <p:cNvPr id="20" name="文本框 19"/>
                    <p:cNvSpPr txBox="1"/>
                    <p:nvPr/>
                  </p:nvSpPr>
                  <p:spPr>
                    <a:xfrm>
                      <a:off x="11290" y="7964"/>
                      <a:ext cx="6642" cy="232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𝟒</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𝟗</m:t>
                            </m:r>
                            <m:r>
                              <a:rPr lang="en-US" altLang="zh-CN" b="1" i="1">
                                <a:latin typeface="Cambria Math" panose="02040503050406030204" charset="0"/>
                                <a:cs typeface="Cambria Math" panose="02040503050406030204" charset="0"/>
                              </a:rPr>
                              <m:t>)</m:t>
                            </m:r>
                          </m:oMath>
                        </m:oMathPara>
                      </a14:m>
                      <a:endParaRPr lang="en-US" altLang="zh-CN" b="1" i="1">
                        <a:latin typeface="Cambria Math" panose="02040503050406030204" charset="0"/>
                        <a:cs typeface="Cambria Math" panose="02040503050406030204" charset="0"/>
                      </a:endParaRPr>
                    </a:p>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𝟑</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𝟗</m:t>
                            </m:r>
                            <m:r>
                              <a:rPr lang="en-US" altLang="zh-CN" b="1" i="1">
                                <a:latin typeface="Cambria Math" panose="02040503050406030204" charset="0"/>
                                <a:cs typeface="Cambria Math" panose="02040503050406030204" charset="0"/>
                              </a:rPr>
                              <m:t>)</m:t>
                            </m:r>
                          </m:oMath>
                        </m:oMathPara>
                      </a14:m>
                      <a:endParaRPr lang="zh-CN" altLang="en-US" b="1"/>
                    </a:p>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𝟑</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𝟖</m:t>
                            </m:r>
                            <m:r>
                              <a:rPr lang="en-US" altLang="zh-CN" b="1" i="1">
                                <a:latin typeface="Cambria Math" panose="02040503050406030204" charset="0"/>
                                <a:cs typeface="Cambria Math" panose="02040503050406030204" charset="0"/>
                              </a:rPr>
                              <m:t>)</m:t>
                            </m:r>
                          </m:oMath>
                        </m:oMathPara>
                      </a14:m>
                      <a:endParaRPr lang="zh-CN" altLang="en-US" b="1"/>
                    </a:p>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𝟗</m:t>
                            </m:r>
                            <m:r>
                              <a:rPr lang="en-US" altLang="zh-CN" b="1" i="1">
                                <a:latin typeface="Cambria Math" panose="02040503050406030204" charset="0"/>
                                <a:cs typeface="Cambria Math" panose="02040503050406030204" charset="0"/>
                              </a:rPr>
                              <m:t>)</m:t>
                            </m:r>
                          </m:oMath>
                        </m:oMathPara>
                      </a14:m>
                      <a:endParaRPr lang="zh-CN" altLang="en-US" b="1"/>
                    </a:p>
                    <a:p>
                      <a:pPr algn="l"/>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𝟖</m:t>
                            </m:r>
                            <m:r>
                              <a:rPr lang="en-US" altLang="zh-CN" b="1" i="1">
                                <a:latin typeface="Cambria Math" panose="02040503050406030204" charset="0"/>
                                <a:cs typeface="Cambria Math" panose="02040503050406030204" charset="0"/>
                              </a:rPr>
                              <m:t>)</m:t>
                            </m:r>
                          </m:oMath>
                        </m:oMathPara>
                      </a14:m>
                      <a:endParaRPr lang="zh-CN" altLang="en-US" b="1"/>
                    </a:p>
                  </p:txBody>
                </p:sp>
              </mc:Choice>
              <mc:Fallback>
                <p:sp>
                  <p:nvSpPr>
                    <p:cNvPr id="20" name="文本框 19"/>
                    <p:cNvSpPr txBox="1">
                      <a:spLocks noRot="1" noChangeAspect="1" noMove="1" noResize="1" noEditPoints="1" noAdjustHandles="1" noChangeArrowheads="1" noChangeShapeType="1" noTextEdit="1"/>
                    </p:cNvSpPr>
                    <p:nvPr/>
                  </p:nvSpPr>
                  <p:spPr>
                    <a:xfrm>
                      <a:off x="11290" y="7964"/>
                      <a:ext cx="6642" cy="2325"/>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10491" y="7954"/>
                      <a:ext cx="799" cy="580"/>
                    </a:xfrm>
                    <a:prstGeom prst="rect">
                      <a:avLst/>
                    </a:prstGeom>
                    <a:noFill/>
                  </p:spPr>
                  <p:txBody>
                    <a:bodyPr wrap="square" rtlCol="0">
                      <a:spAutoFit/>
                    </a:bodyPr>
                    <a:p>
                      <a14:m>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𝑪</m:t>
                              </m:r>
                            </m:e>
                            <m:sub>
                              <m:r>
                                <a:rPr lang="en-US" altLang="zh-CN" b="1" i="1">
                                  <a:latin typeface="Cambria Math" panose="02040503050406030204" charset="0"/>
                                  <a:cs typeface="Cambria Math" panose="02040503050406030204" charset="0"/>
                                </a:rPr>
                                <m:t>𝟑</m:t>
                              </m:r>
                            </m:sub>
                          </m:sSub>
                        </m:oMath>
                      </a14:m>
                      <a:r>
                        <a:rPr lang="en-US" altLang="zh-CN" b="1"/>
                        <a:t>:</a:t>
                      </a:r>
                      <a:endParaRPr lang="en-US" altLang="zh-CN" b="1"/>
                    </a:p>
                  </p:txBody>
                </p:sp>
              </mc:Choice>
              <mc:Fallback>
                <p:sp>
                  <p:nvSpPr>
                    <p:cNvPr id="21" name="文本框 20"/>
                    <p:cNvSpPr txBox="1">
                      <a:spLocks noRot="1" noChangeAspect="1" noMove="1" noResize="1" noEditPoints="1" noAdjustHandles="1" noChangeArrowheads="1" noChangeShapeType="1" noTextEdit="1"/>
                    </p:cNvSpPr>
                    <p:nvPr/>
                  </p:nvSpPr>
                  <p:spPr>
                    <a:xfrm>
                      <a:off x="10491" y="7954"/>
                      <a:ext cx="799" cy="580"/>
                    </a:xfrm>
                    <a:prstGeom prst="rect">
                      <a:avLst/>
                    </a:prstGeom>
                    <a:blipFill rotWithShape="1">
                      <a:blip r:embed="rId11"/>
                    </a:blipFill>
                  </p:spPr>
                  <p:txBody>
                    <a:bodyPr/>
                    <a:lstStyle/>
                    <a:p>
                      <a:r>
                        <a:rPr lang="zh-CN" altLang="en-US">
                          <a:noFill/>
                        </a:rPr>
                        <a:t> </a:t>
                      </a:r>
                    </a:p>
                  </p:txBody>
                </p:sp>
              </mc:Fallback>
            </mc:AlternateContent>
          </p:gr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grpSp>
        <p:nvGrpSpPr>
          <p:cNvPr id="15" name="组合 14"/>
          <p:cNvGrpSpPr/>
          <p:nvPr/>
        </p:nvGrpSpPr>
        <p:grpSpPr>
          <a:xfrm>
            <a:off x="3134995" y="1287780"/>
            <a:ext cx="6804025" cy="4843115"/>
            <a:chOff x="-96" y="1914"/>
            <a:chExt cx="9965" cy="7045"/>
          </a:xfrm>
        </p:grpSpPr>
        <p:pic>
          <p:nvPicPr>
            <p:cNvPr id="2" name="图片 1"/>
            <p:cNvPicPr>
              <a:picLocks noChangeAspect="1"/>
            </p:cNvPicPr>
            <p:nvPr/>
          </p:nvPicPr>
          <p:blipFill>
            <a:blip r:embed="rId2"/>
            <a:srcRect l="3855" t="12941" r="6107" b="19739"/>
            <a:stretch>
              <a:fillRect/>
            </a:stretch>
          </p:blipFill>
          <p:spPr>
            <a:xfrm>
              <a:off x="545" y="2931"/>
              <a:ext cx="8364" cy="243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96" y="1914"/>
                  <a:ext cx="8671" cy="536"/>
                </a:xfrm>
                <a:prstGeom prst="rect">
                  <a:avLst/>
                </a:prstGeom>
                <a:noFill/>
              </p:spPr>
              <p:txBody>
                <a:bodyPr wrap="square" rtlCol="0">
                  <a:spAutoFit/>
                </a:bodyPr>
                <a:p>
                  <a:r>
                    <a:rPr lang="en-US" altLang="zh-CN" b="1"/>
                    <a:t>3</a:t>
                  </a:r>
                  <a:r>
                    <a:rPr lang="zh-CN" altLang="en-US" b="1"/>
                    <a:t>、</a:t>
                  </a:r>
                  <a:r>
                    <a:rPr lang="en-US" altLang="zh-CN" b="1"/>
                    <a:t>Condition1</a:t>
                  </a:r>
                  <a14:m>
                    <m:oMath xmlns:m="http://schemas.openxmlformats.org/officeDocument/2006/math">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m:t>
                      </m:r>
                    </m:oMath>
                  </a14:m>
                  <a:r>
                    <a:rPr lang="en-US" altLang="zh-CN" b="1"/>
                    <a:t> </a:t>
                  </a:r>
                  <a:r>
                    <a:rPr lang="en-US" altLang="zh-CN" b="1">
                      <a:sym typeface="+mn-ea"/>
                    </a:rPr>
                    <a:t>Condition2,Condition1</a:t>
                  </a:r>
                  <a14:m>
                    <m:oMathPara xmlns:m="http://schemas.openxmlformats.org/officeDocument/2006/math">
                      <m:oMathParaPr>
                        <m:jc m:val="centerGroup"/>
                      </m:oMathParaPr>
                      <m:oMath xmlns:m="http://schemas.openxmlformats.org/officeDocument/2006/math">
                        <m:r>
                          <a:rPr lang="en-US" altLang="zh-CN" b="1" i="1">
                            <a:latin typeface="Cambria Math" panose="02040503050406030204" charset="0"/>
                            <a:cs typeface="Cambria Math" panose="02040503050406030204" charset="0"/>
                          </a:rPr>
                          <m:t> ∨</m:t>
                        </m:r>
                      </m:oMath>
                    </m:oMathPara>
                  </a14:m>
                  <a:r>
                    <a:rPr lang="en-US" altLang="zh-CN" b="1">
                      <a:sym typeface="+mn-ea"/>
                    </a:rPr>
                    <a:t> </a:t>
                  </a:r>
                  <a:r>
                    <a:rPr lang="en-US" altLang="zh-CN" b="1">
                      <a:sym typeface="+mn-ea"/>
                    </a:rPr>
                    <a:t>Condition2</a:t>
                  </a:r>
                  <a:endParaRPr lang="en-US" altLang="zh-CN" b="1"/>
                </a:p>
              </p:txBody>
            </p:sp>
          </mc:Choice>
          <mc:Fallback>
            <p:sp>
              <p:nvSpPr>
                <p:cNvPr id="3" name="文本框 2"/>
                <p:cNvSpPr txBox="1">
                  <a:spLocks noRot="1" noChangeAspect="1" noMove="1" noResize="1" noEditPoints="1" noAdjustHandles="1" noChangeArrowheads="1" noChangeShapeType="1" noTextEdit="1"/>
                </p:cNvSpPr>
                <p:nvPr/>
              </p:nvSpPr>
              <p:spPr>
                <a:xfrm>
                  <a:off x="-96" y="1914"/>
                  <a:ext cx="8671" cy="536"/>
                </a:xfrm>
                <a:prstGeom prst="rect">
                  <a:avLst/>
                </a:prstGeom>
                <a:blipFill rotWithShape="1">
                  <a:blip r:embed="rId3"/>
                </a:blipFill>
              </p:spPr>
              <p:txBody>
                <a:bodyPr/>
                <a:lstStyle/>
                <a:p>
                  <a:r>
                    <a:rPr lang="zh-CN" altLang="en-US">
                      <a:noFill/>
                    </a:rPr>
                    <a:t> </a:t>
                  </a:r>
                </a:p>
              </p:txBody>
            </p:sp>
          </mc:Fallback>
        </mc:AlternateContent>
        <p:sp>
          <p:nvSpPr>
            <p:cNvPr id="6" name="文本框 5"/>
            <p:cNvSpPr txBox="1"/>
            <p:nvPr/>
          </p:nvSpPr>
          <p:spPr>
            <a:xfrm>
              <a:off x="1224" y="5984"/>
              <a:ext cx="6224" cy="938"/>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两条件并的映射等于两条件映射的并</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两条件合的映射等于两条件映射的合</a:t>
              </a:r>
              <a:endParaRPr lang="zh-CN" altLang="en-US">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9" name="文本框 18"/>
                <p:cNvSpPr txBox="1"/>
                <p:nvPr/>
              </p:nvSpPr>
              <p:spPr>
                <a:xfrm>
                  <a:off x="0" y="7618"/>
                  <a:ext cx="9869" cy="1341"/>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𝒆𝒎𝒑</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𝟐𝟎𝟓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𝟐𝟏𝟎</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m:t>
                        </m:r>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𝒆𝒎𝒑</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𝟐𝟎𝟓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m:t>
                        </m:r>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𝒎𝒈𝒓</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𝒅𝒊𝒅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𝟏𝟎</m:t>
                        </m:r>
                        <m:r>
                          <a:rPr lang="en-US" altLang="zh-CN" b="1" i="1">
                            <a:latin typeface="Cambria Math" panose="02040503050406030204" charset="0"/>
                            <a:cs typeface="Cambria Math" panose="02040503050406030204" charset="0"/>
                          </a:rPr>
                          <m:t>)</m:t>
                        </m:r>
                      </m:oMath>
                    </m:oMathPara>
                  </a14:m>
                  <a:endParaRPr lang="en-US" altLang="zh-CN" b="1" i="1">
                    <a:latin typeface="Cambria Math" panose="02040503050406030204" charset="0"/>
                    <a:cs typeface="Cambria Math" panose="02040503050406030204" charset="0"/>
                  </a:endParaRPr>
                </a:p>
                <a:p>
                  <a:r>
                    <a:rPr lang="en-US" altLang="zh-CN" b="1"/>
                    <a:t>                </a:t>
                  </a:r>
                  <a14:m>
                    <m:oMath xmlns:m="http://schemas.openxmlformats.org/officeDocument/2006/math">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𝒆𝒎𝒑</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𝟑</m:t>
                      </m:r>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𝒎𝒈𝒓</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sSup>
                        <m:sSupPr>
                          <m:ctrlPr>
                            <a:rPr lang="en-US" altLang="zh-CN" b="1" i="1">
                              <a:latin typeface="Cambria Math" panose="02040503050406030204" charset="0"/>
                              <a:cs typeface="Cambria Math" panose="02040503050406030204" charset="0"/>
                            </a:rPr>
                          </m:ctrlPr>
                        </m:sSupPr>
                        <m:e>
                          <m:r>
                            <a:rPr lang="en-US" altLang="zh-CN" b="1" i="1">
                              <a:latin typeface="Cambria Math" panose="02040503050406030204" charset="0"/>
                              <a:cs typeface="Cambria Math" panose="02040503050406030204" charset="0"/>
                            </a:rPr>
                            <m:t>𝒅𝒊𝒅</m:t>
                          </m:r>
                        </m:e>
                        <m:sup>
                          <m:r>
                            <a:rPr lang="en-US" altLang="zh-CN" b="1" i="1">
                              <a:latin typeface="Cambria Math" panose="02040503050406030204" charset="0"/>
                              <a:cs typeface="Cambria Math" panose="02040503050406030204" charset="0"/>
                            </a:rPr>
                            <m:t>𝒔</m:t>
                          </m:r>
                        </m:sup>
                      </m:sSup>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𝟖</m:t>
                      </m:r>
                    </m:oMath>
                  </a14:m>
                  <a:endParaRPr lang="en-US" altLang="zh-CN" b="1"/>
                </a:p>
              </p:txBody>
            </p:sp>
          </mc:Choice>
          <mc:Fallback>
            <p:sp>
              <p:nvSpPr>
                <p:cNvPr id="19" name="文本框 18"/>
                <p:cNvSpPr txBox="1">
                  <a:spLocks noRot="1" noChangeAspect="1" noMove="1" noResize="1" noEditPoints="1" noAdjustHandles="1" noChangeArrowheads="1" noChangeShapeType="1" noTextEdit="1"/>
                </p:cNvSpPr>
                <p:nvPr/>
              </p:nvSpPr>
              <p:spPr>
                <a:xfrm>
                  <a:off x="0" y="7618"/>
                  <a:ext cx="9869" cy="1341"/>
                </a:xfrm>
                <a:prstGeom prst="rect">
                  <a:avLst/>
                </a:prstGeom>
                <a:blipFill rotWithShape="1">
                  <a:blip r:embed="rId4"/>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6" name="文本框 15"/>
              <p:cNvSpPr txBox="1"/>
              <p:nvPr/>
            </p:nvSpPr>
            <p:spPr>
              <a:xfrm>
                <a:off x="10618470" y="551180"/>
                <a:ext cx="1501140" cy="368300"/>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charset="0"/>
                              <a:cs typeface="Cambria Math" panose="02040503050406030204" charset="0"/>
                            </a:rPr>
                          </m:ctrlPr>
                        </m:sSubPr>
                        <m:e>
                          <m:r>
                            <a:rPr lang="en-US" altLang="zh-CN" b="1" i="1">
                              <a:latin typeface="Cambria Math" panose="02040503050406030204" charset="0"/>
                              <a:cs typeface="Cambria Math" panose="02040503050406030204" charset="0"/>
                            </a:rPr>
                            <m:t>𝑴𝒂𝒑</m:t>
                          </m:r>
                        </m:e>
                        <m:sub>
                          <m:r>
                            <a:rPr lang="en-US" altLang="zh-CN" b="1" i="1">
                              <a:latin typeface="Cambria Math" panose="02040503050406030204" charset="0"/>
                              <a:cs typeface="Cambria Math" panose="02040503050406030204" charset="0"/>
                            </a:rPr>
                            <m:t>𝒄𝒐𝒏𝒅</m:t>
                          </m:r>
                        </m:sub>
                      </m:sSub>
                    </m:oMath>
                  </m:oMathPara>
                </a14:m>
                <a:endParaRPr lang="zh-CN" altLang="en-US" b="1"/>
              </a:p>
            </p:txBody>
          </p:sp>
        </mc:Choice>
        <mc:Fallback>
          <p:sp>
            <p:nvSpPr>
              <p:cNvPr id="16" name="文本框 15"/>
              <p:cNvSpPr txBox="1">
                <a:spLocks noRot="1" noChangeAspect="1" noMove="1" noResize="1" noEditPoints="1" noAdjustHandles="1" noChangeArrowheads="1" noChangeShapeType="1" noTextEdit="1"/>
              </p:cNvSpPr>
              <p:nvPr/>
            </p:nvSpPr>
            <p:spPr>
              <a:xfrm>
                <a:off x="10618470" y="551180"/>
                <a:ext cx="1501140" cy="368300"/>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971915" y="526415"/>
            <a:ext cx="3154680" cy="368300"/>
          </a:xfrm>
          <a:prstGeom prst="rect">
            <a:avLst/>
          </a:prstGeom>
          <a:noFill/>
        </p:spPr>
        <p:txBody>
          <a:bodyPr wrap="none" rtlCol="0" anchor="t">
            <a:spAutoFit/>
          </a:bodyPr>
          <a:p>
            <a:r>
              <a:rPr lang="zh-CN" altLang="en-US" b="1">
                <a:sym typeface="+mn-ea"/>
              </a:rPr>
              <a:t>在加密关系上实现关系运算符</a:t>
            </a: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369060" cy="998855"/>
          </a:xfrm>
          <a:prstGeom prst="rect">
            <a:avLst/>
          </a:prstGeom>
        </p:spPr>
      </p:pic>
      <p:cxnSp>
        <p:nvCxnSpPr>
          <p:cNvPr id="12" name="直接连接符 11"/>
          <p:cNvCxnSpPr/>
          <p:nvPr/>
        </p:nvCxnSpPr>
        <p:spPr>
          <a:xfrm>
            <a:off x="0" y="998855"/>
            <a:ext cx="12211685" cy="0"/>
          </a:xfrm>
          <a:prstGeom prst="line">
            <a:avLst/>
          </a:prstGeom>
        </p:spPr>
        <p:style>
          <a:lnRef idx="1">
            <a:schemeClr val="dk1"/>
          </a:lnRef>
          <a:fillRef idx="0">
            <a:schemeClr val="dk1"/>
          </a:fillRef>
          <a:effectRef idx="0">
            <a:schemeClr val="dk1"/>
          </a:effectRef>
          <a:fontRef idx="minor">
            <a:schemeClr val="tx1"/>
          </a:fontRef>
        </p:style>
      </p:cxnSp>
      <p:grpSp>
        <p:nvGrpSpPr>
          <p:cNvPr id="14" name="组合 13"/>
          <p:cNvGrpSpPr/>
          <p:nvPr/>
        </p:nvGrpSpPr>
        <p:grpSpPr>
          <a:xfrm>
            <a:off x="323215" y="1102995"/>
            <a:ext cx="5497830" cy="5318125"/>
            <a:chOff x="10157" y="1914"/>
            <a:chExt cx="8658" cy="8375"/>
          </a:xfrm>
        </p:grpSpPr>
        <p:sp>
          <p:nvSpPr>
            <p:cNvPr id="9" name="文本框 8"/>
            <p:cNvSpPr txBox="1"/>
            <p:nvPr/>
          </p:nvSpPr>
          <p:spPr>
            <a:xfrm>
              <a:off x="10157" y="1914"/>
              <a:ext cx="8658" cy="1452"/>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通过重写</a:t>
              </a:r>
              <a:r>
                <a:rPr lang="en-US" altLang="zh-CN">
                  <a:latin typeface="宋体" panose="02010600030101010101" pitchFamily="2" charset="-122"/>
                  <a:ea typeface="宋体" panose="02010600030101010101" pitchFamily="2" charset="-122"/>
                  <a:cs typeface="宋体" panose="02010600030101010101" pitchFamily="2" charset="-122"/>
                </a:rPr>
                <a:t>SQL</a:t>
              </a:r>
              <a:r>
                <a:rPr lang="zh-CN" altLang="en-US">
                  <a:latin typeface="宋体" panose="02010600030101010101" pitchFamily="2" charset="-122"/>
                  <a:ea typeface="宋体" panose="02010600030101010101" pitchFamily="2" charset="-122"/>
                  <a:cs typeface="宋体" panose="02010600030101010101" pitchFamily="2" charset="-122"/>
                </a:rPr>
                <a:t>查询</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在加密关系上实现单个关系操作符</a:t>
              </a:r>
              <a:r>
                <a:rPr lang="en-US" altLang="zh-CN">
                  <a:latin typeface="宋体" panose="02010600030101010101" pitchFamily="2" charset="-122"/>
                  <a:ea typeface="宋体" panose="02010600030101010101" pitchFamily="2" charset="-122"/>
                  <a:cs typeface="宋体" panose="02010600030101010101" pitchFamily="2" charset="-122"/>
                </a:rPr>
                <a:t>(select, join, set difference, grouping operators)</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p:cNvPicPr>
              <a:picLocks noChangeAspect="1"/>
            </p:cNvPicPr>
            <p:nvPr/>
          </p:nvPicPr>
          <p:blipFill>
            <a:blip r:embed="rId2"/>
            <a:srcRect l="5813" t="23810" r="13333" b="38170"/>
            <a:stretch>
              <a:fillRect/>
            </a:stretch>
          </p:blipFill>
          <p:spPr>
            <a:xfrm>
              <a:off x="12138" y="3462"/>
              <a:ext cx="4966" cy="638"/>
            </a:xfrm>
            <a:prstGeom prst="rect">
              <a:avLst/>
            </a:prstGeom>
          </p:spPr>
        </p:pic>
        <p:pic>
          <p:nvPicPr>
            <p:cNvPr id="11" name="图片 10"/>
            <p:cNvPicPr>
              <a:picLocks noChangeAspect="1"/>
            </p:cNvPicPr>
            <p:nvPr/>
          </p:nvPicPr>
          <p:blipFill>
            <a:blip r:embed="rId3"/>
            <a:srcRect l="2728" t="3903" r="2700" b="4695"/>
            <a:stretch>
              <a:fillRect/>
            </a:stretch>
          </p:blipFill>
          <p:spPr>
            <a:xfrm>
              <a:off x="11134" y="4196"/>
              <a:ext cx="7283" cy="3288"/>
            </a:xfrm>
            <a:prstGeom prst="rect">
              <a:avLst/>
            </a:prstGeom>
          </p:spPr>
        </p:pic>
        <p:pic>
          <p:nvPicPr>
            <p:cNvPr id="13" name="图片 12"/>
            <p:cNvPicPr>
              <a:picLocks noChangeAspect="1"/>
            </p:cNvPicPr>
            <p:nvPr/>
          </p:nvPicPr>
          <p:blipFill>
            <a:blip r:embed="rId4"/>
            <a:srcRect l="5657" t="28333" r="3239" b="31667"/>
            <a:stretch>
              <a:fillRect/>
            </a:stretch>
          </p:blipFill>
          <p:spPr>
            <a:xfrm>
              <a:off x="10157" y="7580"/>
              <a:ext cx="5002" cy="495"/>
            </a:xfrm>
            <a:prstGeom prst="rect">
              <a:avLst/>
            </a:prstGeom>
          </p:spPr>
        </p:pic>
        <p:pic>
          <p:nvPicPr>
            <p:cNvPr id="15" name="图片 14"/>
            <p:cNvPicPr>
              <a:picLocks noChangeAspect="1"/>
            </p:cNvPicPr>
            <p:nvPr/>
          </p:nvPicPr>
          <p:blipFill>
            <a:blip r:embed="rId5"/>
            <a:srcRect l="5653" t="9754" r="7056" b="37311"/>
            <a:stretch>
              <a:fillRect/>
            </a:stretch>
          </p:blipFill>
          <p:spPr>
            <a:xfrm>
              <a:off x="11371" y="8171"/>
              <a:ext cx="4847" cy="650"/>
            </a:xfrm>
            <a:prstGeom prst="rect">
              <a:avLst/>
            </a:prstGeom>
          </p:spPr>
        </p:pic>
        <p:sp>
          <p:nvSpPr>
            <p:cNvPr id="16" name="文本框 15"/>
            <p:cNvSpPr txBox="1"/>
            <p:nvPr/>
          </p:nvSpPr>
          <p:spPr>
            <a:xfrm>
              <a:off x="11371" y="8837"/>
              <a:ext cx="5222" cy="1452"/>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C:</a:t>
              </a:r>
              <a:r>
                <a:rPr lang="zh-CN" altLang="en-US">
                  <a:latin typeface="宋体" panose="02010600030101010101" pitchFamily="2" charset="-122"/>
                  <a:ea typeface="宋体" panose="02010600030101010101" pitchFamily="2" charset="-122"/>
                  <a:cs typeface="宋体" panose="02010600030101010101" pitchFamily="2" charset="-122"/>
                </a:rPr>
                <a:t>条件</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R:</a:t>
              </a:r>
              <a:r>
                <a:rPr lang="zh-CN" altLang="en-US">
                  <a:latin typeface="宋体" panose="02010600030101010101" pitchFamily="2" charset="-122"/>
                  <a:ea typeface="宋体" panose="02010600030101010101" pitchFamily="2" charset="-122"/>
                  <a:cs typeface="宋体" panose="02010600030101010101" pitchFamily="2" charset="-122"/>
                </a:rPr>
                <a:t>关系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上标</a:t>
              </a:r>
              <a:r>
                <a:rPr lang="en-US" altLang="zh-CN">
                  <a:latin typeface="宋体" panose="02010600030101010101" pitchFamily="2" charset="-122"/>
                  <a:ea typeface="宋体" panose="02010600030101010101" pitchFamily="2" charset="-122"/>
                  <a:cs typeface="宋体" panose="02010600030101010101" pitchFamily="2" charset="-122"/>
                </a:rPr>
                <a:t>S:</a:t>
              </a:r>
              <a:r>
                <a:rPr lang="zh-CN" altLang="en-US">
                  <a:latin typeface="宋体" panose="02010600030101010101" pitchFamily="2" charset="-122"/>
                  <a:ea typeface="宋体" panose="02010600030101010101" pitchFamily="2" charset="-122"/>
                  <a:cs typeface="宋体" panose="02010600030101010101" pitchFamily="2" charset="-122"/>
                </a:rPr>
                <a:t>与服务器相关的操作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18" name="组合 17"/>
          <p:cNvGrpSpPr/>
          <p:nvPr/>
        </p:nvGrpSpPr>
        <p:grpSpPr>
          <a:xfrm>
            <a:off x="7294880" y="1237615"/>
            <a:ext cx="4318000" cy="1283335"/>
            <a:chOff x="11073" y="1901"/>
            <a:chExt cx="6800" cy="2021"/>
          </a:xfrm>
        </p:grpSpPr>
        <p:pic>
          <p:nvPicPr>
            <p:cNvPr id="7" name="图片 6"/>
            <p:cNvPicPr>
              <a:picLocks noChangeAspect="1"/>
            </p:cNvPicPr>
            <p:nvPr/>
          </p:nvPicPr>
          <p:blipFill>
            <a:blip r:embed="rId6"/>
            <a:srcRect l="18259" t="56655" r="25982" b="24221"/>
            <a:stretch>
              <a:fillRect/>
            </a:stretch>
          </p:blipFill>
          <p:spPr>
            <a:xfrm>
              <a:off x="11217" y="1901"/>
              <a:ext cx="4150" cy="518"/>
            </a:xfrm>
            <a:prstGeom prst="rect">
              <a:avLst/>
            </a:prstGeom>
          </p:spPr>
        </p:pic>
        <p:pic>
          <p:nvPicPr>
            <p:cNvPr id="8" name="图片 7"/>
            <p:cNvPicPr>
              <a:picLocks noChangeAspect="1"/>
            </p:cNvPicPr>
            <p:nvPr/>
          </p:nvPicPr>
          <p:blipFill>
            <a:blip r:embed="rId7"/>
            <a:srcRect l="5789" t="17568" r="7633" b="21284"/>
            <a:stretch>
              <a:fillRect/>
            </a:stretch>
          </p:blipFill>
          <p:spPr>
            <a:xfrm>
              <a:off x="11217" y="2517"/>
              <a:ext cx="3288" cy="672"/>
            </a:xfrm>
            <a:prstGeom prst="rect">
              <a:avLst/>
            </a:prstGeom>
          </p:spPr>
        </p:pic>
        <p:pic>
          <p:nvPicPr>
            <p:cNvPr id="17" name="图片 16"/>
            <p:cNvPicPr>
              <a:picLocks noChangeAspect="1"/>
            </p:cNvPicPr>
            <p:nvPr/>
          </p:nvPicPr>
          <p:blipFill>
            <a:blip r:embed="rId8"/>
            <a:srcRect l="3948" t="26030" r="6418" b="20131"/>
            <a:stretch>
              <a:fillRect/>
            </a:stretch>
          </p:blipFill>
          <p:spPr>
            <a:xfrm>
              <a:off x="11073" y="3190"/>
              <a:ext cx="6800" cy="733"/>
            </a:xfrm>
            <a:prstGeom prst="rect">
              <a:avLst/>
            </a:prstGeom>
          </p:spPr>
        </p:pic>
      </p:grpSp>
      <p:grpSp>
        <p:nvGrpSpPr>
          <p:cNvPr id="24" name="组合 23"/>
          <p:cNvGrpSpPr/>
          <p:nvPr/>
        </p:nvGrpSpPr>
        <p:grpSpPr>
          <a:xfrm>
            <a:off x="6176645" y="2789555"/>
            <a:ext cx="4657725" cy="1996440"/>
            <a:chOff x="9727" y="4393"/>
            <a:chExt cx="7335" cy="3144"/>
          </a:xfrm>
        </p:grpSpPr>
        <p:pic>
          <p:nvPicPr>
            <p:cNvPr id="19" name="图片 18"/>
            <p:cNvPicPr>
              <a:picLocks noChangeAspect="1"/>
            </p:cNvPicPr>
            <p:nvPr/>
          </p:nvPicPr>
          <p:blipFill>
            <a:blip r:embed="rId9"/>
            <a:srcRect l="3515" t="25417" r="2576" b="36354"/>
            <a:stretch>
              <a:fillRect/>
            </a:stretch>
          </p:blipFill>
          <p:spPr>
            <a:xfrm>
              <a:off x="9727" y="4393"/>
              <a:ext cx="3846" cy="455"/>
            </a:xfrm>
            <a:prstGeom prst="rect">
              <a:avLst/>
            </a:prstGeom>
          </p:spPr>
        </p:pic>
        <p:grpSp>
          <p:nvGrpSpPr>
            <p:cNvPr id="23" name="组合 22"/>
            <p:cNvGrpSpPr/>
            <p:nvPr/>
          </p:nvGrpSpPr>
          <p:grpSpPr>
            <a:xfrm>
              <a:off x="11632" y="5143"/>
              <a:ext cx="5430" cy="2395"/>
              <a:chOff x="11632" y="5143"/>
              <a:chExt cx="5430" cy="2395"/>
            </a:xfrm>
          </p:grpSpPr>
          <p:pic>
            <p:nvPicPr>
              <p:cNvPr id="20" name="图片 19"/>
              <p:cNvPicPr>
                <a:picLocks noChangeAspect="1"/>
              </p:cNvPicPr>
              <p:nvPr/>
            </p:nvPicPr>
            <p:blipFill>
              <a:blip r:embed="rId10"/>
              <a:srcRect l="5105" t="13333" r="11649" b="29417"/>
              <a:stretch>
                <a:fillRect/>
              </a:stretch>
            </p:blipFill>
            <p:spPr>
              <a:xfrm>
                <a:off x="11632" y="5143"/>
                <a:ext cx="5431" cy="786"/>
              </a:xfrm>
              <a:prstGeom prst="rect">
                <a:avLst/>
              </a:prstGeom>
            </p:spPr>
          </p:pic>
          <p:pic>
            <p:nvPicPr>
              <p:cNvPr id="21" name="图片 20"/>
              <p:cNvPicPr>
                <a:picLocks noChangeAspect="1"/>
              </p:cNvPicPr>
              <p:nvPr/>
            </p:nvPicPr>
            <p:blipFill>
              <a:blip r:embed="rId11"/>
              <a:srcRect l="5138" t="11033" r="19689" b="32746"/>
              <a:stretch>
                <a:fillRect/>
              </a:stretch>
            </p:blipFill>
            <p:spPr>
              <a:xfrm>
                <a:off x="11746" y="5956"/>
                <a:ext cx="2727" cy="750"/>
              </a:xfrm>
              <a:prstGeom prst="rect">
                <a:avLst/>
              </a:prstGeom>
            </p:spPr>
          </p:pic>
          <p:pic>
            <p:nvPicPr>
              <p:cNvPr id="22" name="图片 21"/>
              <p:cNvPicPr>
                <a:picLocks noChangeAspect="1"/>
              </p:cNvPicPr>
              <p:nvPr/>
            </p:nvPicPr>
            <p:blipFill>
              <a:blip r:embed="rId12"/>
              <a:srcRect l="7051" t="13356" r="20893" b="21005"/>
              <a:stretch>
                <a:fillRect/>
              </a:stretch>
            </p:blipFill>
            <p:spPr>
              <a:xfrm>
                <a:off x="11746" y="6774"/>
                <a:ext cx="4036" cy="765"/>
              </a:xfrm>
              <a:prstGeom prst="rect">
                <a:avLst/>
              </a:prstGeom>
            </p:spPr>
          </p:pic>
        </p:grpSp>
      </p:grpSp>
    </p:spTree>
  </p:cSld>
  <p:clrMapOvr>
    <a:masterClrMapping/>
  </p:clrMapOvr>
</p:sld>
</file>

<file path=ppt/tags/tag1.xml><?xml version="1.0" encoding="utf-8"?>
<p:tagLst xmlns:p="http://schemas.openxmlformats.org/presentationml/2006/main">
  <p:tag name="KSO_WM_UNIT_PLACING_PICTURE_USER_VIEWPORT" val="{&quot;height&quot;:4801,&quot;width&quot;:101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3555</Words>
  <Application>WPS 演示</Application>
  <PresentationFormat>宽屏</PresentationFormat>
  <Paragraphs>184</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Times New Roman</vt:lpstr>
      <vt:lpstr>华文新魏</vt:lpstr>
      <vt:lpstr>楷体_GB2312</vt:lpstr>
      <vt:lpstr>Cambria Math</vt:lpstr>
      <vt:lpstr>Calibri</vt:lpstr>
      <vt:lpstr>微软雅黑</vt:lpstr>
      <vt:lpstr>Arial Unicode MS</vt:lpstr>
      <vt:lpstr>新宋体</vt:lpstr>
      <vt:lpstr>仿宋</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Pavilion</dc:creator>
  <cp:lastModifiedBy>miss!</cp:lastModifiedBy>
  <cp:revision>196</cp:revision>
  <dcterms:created xsi:type="dcterms:W3CDTF">2022-02-14T07:23:00Z</dcterms:created>
  <dcterms:modified xsi:type="dcterms:W3CDTF">2022-02-21T12:04:29Z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1248B3B956D041438E39F01402D4F9AF</vt:lpwstr>
  </property>
  <property fmtid="{D5CDD505-2E9C-101B-9397-08002B2CF9AE}" pid="3" name="KSOProductBuildVer">
    <vt:lpwstr>2052-11.1.0.11294</vt:lpwstr>
  </property>
</Properties>
</file>