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8"/>
  </p:handoutMasterIdLst>
  <p:sldIdLst>
    <p:sldId id="256" r:id="rId3"/>
    <p:sldId id="257" r:id="rId5"/>
    <p:sldId id="258" r:id="rId6"/>
    <p:sldId id="259" r:id="rId7"/>
    <p:sldId id="260" r:id="rId8"/>
    <p:sldId id="261" r:id="rId9"/>
    <p:sldId id="294" r:id="rId10"/>
    <p:sldId id="314" r:id="rId11"/>
    <p:sldId id="262" r:id="rId12"/>
    <p:sldId id="295" r:id="rId13"/>
    <p:sldId id="263" r:id="rId14"/>
    <p:sldId id="264" r:id="rId15"/>
    <p:sldId id="275" r:id="rId16"/>
    <p:sldId id="316" r:id="rId17"/>
    <p:sldId id="276" r:id="rId18"/>
    <p:sldId id="265" r:id="rId19"/>
    <p:sldId id="267" r:id="rId20"/>
    <p:sldId id="268" r:id="rId21"/>
    <p:sldId id="317" r:id="rId22"/>
    <p:sldId id="318" r:id="rId23"/>
    <p:sldId id="270" r:id="rId24"/>
    <p:sldId id="319" r:id="rId25"/>
    <p:sldId id="336" r:id="rId26"/>
    <p:sldId id="337" r:id="rId27"/>
    <p:sldId id="271" r:id="rId28"/>
    <p:sldId id="272" r:id="rId29"/>
    <p:sldId id="338" r:id="rId30"/>
    <p:sldId id="339" r:id="rId31"/>
    <p:sldId id="340" r:id="rId32"/>
    <p:sldId id="289" r:id="rId33"/>
    <p:sldId id="290" r:id="rId34"/>
    <p:sldId id="341" r:id="rId35"/>
    <p:sldId id="342" r:id="rId36"/>
    <p:sldId id="343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1978"/>
        <p:guide pos="29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6T20:21:39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163 329,'3'0,"-2"3,-1 0,1 1,-1-1,2 2,-2-2,0 1,0-1,0 0,0 1,0-1,0 1,0 1,0-1,0-1,0 0,0 0,0 1,0-1,-2-6,6-2,-1 2,2-2,-2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6T20:21:39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203 327,'0'4,"0"-1,0 0,0 1,0 1,0-2,0 0,0 0,-1 1,1 0,-1-1,0 0,1 0,-1 1,0-1,0 0,1 0,0 0,0 0,0 0,0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6T20:21:39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232 327,'-1'3,"0"0,1 1,0 0,-1 1,1-2,-1 2,0-2,0 0,0 0,1 0,-1 1,0-1,0 1,0-1,0 0,0 0,1 1,0-1,0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6T20:21:39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147 358,'-1'3,"3"2,-1-2,2 0,1-3,-1 0,1 0,-1-3,-2-1,-1 1,0 0,-5 0,2 3,-1-1,1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6T20:21:39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195 341,'-2'4,"2"0,0-1,-2 0,1 0,1 0,-2 0,2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6T20:21:39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218 349,'-3'2,"1"1,2 0,0 0,4-1,-3-5,2 0,-2 0,1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6T20:21:39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244 357,'-3'0,"0"4,3 0,0-1,2 0,1-2,-1-4,-1 0,1 0,-2-1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6T20:21:39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155 354,'-3'0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06T20:21:39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156 349,'-3'0,"0"0,0 1,3 3,0 0,0-1,3-1,0-1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A629-6BC2-4159-906B-F94F71D07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2AD8-07CF-41D4-8254-7CD797AA1E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A629-6BC2-4159-906B-F94F71D07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2AD8-07CF-41D4-8254-7CD797AA1E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A629-6BC2-4159-906B-F94F71D07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2AD8-07CF-41D4-8254-7CD797AA1E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A629-6BC2-4159-906B-F94F71D07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2AD8-07CF-41D4-8254-7CD797AA1E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A629-6BC2-4159-906B-F94F71D07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2AD8-07CF-41D4-8254-7CD797AA1E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A629-6BC2-4159-906B-F94F71D07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2AD8-07CF-41D4-8254-7CD797AA1E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A629-6BC2-4159-906B-F94F71D07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2AD8-07CF-41D4-8254-7CD797AA1E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A629-6BC2-4159-906B-F94F71D07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2AD8-07CF-41D4-8254-7CD797AA1E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A629-6BC2-4159-906B-F94F71D07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2AD8-07CF-41D4-8254-7CD797AA1E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A629-6BC2-4159-906B-F94F71D07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2AD8-07CF-41D4-8254-7CD797AA1E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A629-6BC2-4159-906B-F94F71D07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2AD8-07CF-41D4-8254-7CD797AA1E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0A629-6BC2-4159-906B-F94F71D07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E2AD8-07CF-41D4-8254-7CD797AA1E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png"/><Relationship Id="rId8" Type="http://schemas.openxmlformats.org/officeDocument/2006/relationships/image" Target="../media/image54.png"/><Relationship Id="rId7" Type="http://schemas.openxmlformats.org/officeDocument/2006/relationships/image" Target="../media/image53.png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59.png"/><Relationship Id="rId12" Type="http://schemas.openxmlformats.org/officeDocument/2006/relationships/image" Target="../media/image58.png"/><Relationship Id="rId11" Type="http://schemas.openxmlformats.org/officeDocument/2006/relationships/image" Target="../media/image57.png"/><Relationship Id="rId10" Type="http://schemas.openxmlformats.org/officeDocument/2006/relationships/image" Target="../media/image56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png"/><Relationship Id="rId8" Type="http://schemas.openxmlformats.org/officeDocument/2006/relationships/image" Target="../media/image63.png"/><Relationship Id="rId7" Type="http://schemas.openxmlformats.org/officeDocument/2006/relationships/image" Target="../media/image62.png"/><Relationship Id="rId6" Type="http://schemas.openxmlformats.org/officeDocument/2006/relationships/oleObject" Target="../embeddings/oleObject2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60.png"/><Relationship Id="rId2" Type="http://schemas.openxmlformats.org/officeDocument/2006/relationships/image" Target="../media/image31.png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5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3.png"/><Relationship Id="rId8" Type="http://schemas.openxmlformats.org/officeDocument/2006/relationships/image" Target="../media/image72.png"/><Relationship Id="rId7" Type="http://schemas.openxmlformats.org/officeDocument/2006/relationships/image" Target="../media/image71.png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6" Type="http://schemas.openxmlformats.org/officeDocument/2006/relationships/notesSlide" Target="../notesSlides/notesSlide4.x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78.png"/><Relationship Id="rId13" Type="http://schemas.openxmlformats.org/officeDocument/2006/relationships/image" Target="../media/image77.png"/><Relationship Id="rId12" Type="http://schemas.openxmlformats.org/officeDocument/2006/relationships/image" Target="../media/image76.png"/><Relationship Id="rId11" Type="http://schemas.openxmlformats.org/officeDocument/2006/relationships/image" Target="../media/image75.png"/><Relationship Id="rId10" Type="http://schemas.openxmlformats.org/officeDocument/2006/relationships/image" Target="../media/image74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5.png"/><Relationship Id="rId7" Type="http://schemas.openxmlformats.org/officeDocument/2006/relationships/image" Target="../media/image84.png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3.png"/><Relationship Id="rId8" Type="http://schemas.openxmlformats.org/officeDocument/2006/relationships/image" Target="../media/image92.png"/><Relationship Id="rId7" Type="http://schemas.openxmlformats.org/officeDocument/2006/relationships/image" Target="../media/image91.png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00.png"/><Relationship Id="rId17" Type="http://schemas.openxmlformats.org/officeDocument/2006/relationships/tags" Target="../tags/tag4.xml"/><Relationship Id="rId16" Type="http://schemas.openxmlformats.org/officeDocument/2006/relationships/tags" Target="../tags/tag3.xml"/><Relationship Id="rId15" Type="http://schemas.openxmlformats.org/officeDocument/2006/relationships/image" Target="../media/image99.png"/><Relationship Id="rId14" Type="http://schemas.openxmlformats.org/officeDocument/2006/relationships/image" Target="../media/image98.png"/><Relationship Id="rId13" Type="http://schemas.openxmlformats.org/officeDocument/2006/relationships/image" Target="../media/image97.png"/><Relationship Id="rId12" Type="http://schemas.openxmlformats.org/officeDocument/2006/relationships/image" Target="../media/image96.png"/><Relationship Id="rId11" Type="http://schemas.openxmlformats.org/officeDocument/2006/relationships/image" Target="../media/image95.png"/><Relationship Id="rId10" Type="http://schemas.openxmlformats.org/officeDocument/2006/relationships/image" Target="../media/image94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7.png"/><Relationship Id="rId8" Type="http://schemas.openxmlformats.org/officeDocument/2006/relationships/image" Target="../media/image106.png"/><Relationship Id="rId7" Type="http://schemas.openxmlformats.org/officeDocument/2006/relationships/image" Target="../media/image84.png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83.png"/><Relationship Id="rId10" Type="http://schemas.openxmlformats.org/officeDocument/2006/relationships/image" Target="../media/image108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3.png"/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9.png"/><Relationship Id="rId7" Type="http://schemas.openxmlformats.org/officeDocument/2006/relationships/image" Target="../media/image118.png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Relationship Id="rId3" Type="http://schemas.openxmlformats.org/officeDocument/2006/relationships/image" Target="../media/image48.png"/><Relationship Id="rId2" Type="http://schemas.openxmlformats.org/officeDocument/2006/relationships/image" Target="../media/image114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7.png"/><Relationship Id="rId8" Type="http://schemas.openxmlformats.org/officeDocument/2006/relationships/image" Target="../media/image126.png"/><Relationship Id="rId7" Type="http://schemas.openxmlformats.org/officeDocument/2006/relationships/image" Target="../media/image125.png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31.png"/><Relationship Id="rId4" Type="http://schemas.openxmlformats.org/officeDocument/2006/relationships/image" Target="../media/image130.png"/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34.png"/><Relationship Id="rId7" Type="http://schemas.openxmlformats.org/officeDocument/2006/relationships/image" Target="../media/image118.png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.jpeg"/><Relationship Id="rId7" Type="http://schemas.openxmlformats.org/officeDocument/2006/relationships/image" Target="../media/image134.png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Relationship Id="rId3" Type="http://schemas.openxmlformats.org/officeDocument/2006/relationships/image" Target="../media/image115.png"/><Relationship Id="rId2" Type="http://schemas.openxmlformats.org/officeDocument/2006/relationships/image" Target="../media/image133.png"/><Relationship Id="rId1" Type="http://schemas.openxmlformats.org/officeDocument/2006/relationships/image" Target="../media/image135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jpeg"/><Relationship Id="rId2" Type="http://schemas.openxmlformats.org/officeDocument/2006/relationships/image" Target="../media/image136.png"/><Relationship Id="rId1" Type="http://schemas.openxmlformats.org/officeDocument/2006/relationships/tags" Target="../tags/tag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image" Target="../media/image137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5.png"/><Relationship Id="rId8" Type="http://schemas.openxmlformats.org/officeDocument/2006/relationships/image" Target="../media/image144.png"/><Relationship Id="rId7" Type="http://schemas.openxmlformats.org/officeDocument/2006/relationships/image" Target="../media/image143.png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9" Type="http://schemas.openxmlformats.org/officeDocument/2006/relationships/notesSlide" Target="../notesSlides/notesSlide5.x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153.png"/><Relationship Id="rId16" Type="http://schemas.openxmlformats.org/officeDocument/2006/relationships/image" Target="../media/image152.png"/><Relationship Id="rId15" Type="http://schemas.openxmlformats.org/officeDocument/2006/relationships/image" Target="../media/image151.png"/><Relationship Id="rId14" Type="http://schemas.openxmlformats.org/officeDocument/2006/relationships/image" Target="../media/image150.png"/><Relationship Id="rId13" Type="http://schemas.openxmlformats.org/officeDocument/2006/relationships/image" Target="../media/image149.png"/><Relationship Id="rId12" Type="http://schemas.openxmlformats.org/officeDocument/2006/relationships/image" Target="../media/image148.png"/><Relationship Id="rId11" Type="http://schemas.openxmlformats.org/officeDocument/2006/relationships/image" Target="../media/image147.png"/><Relationship Id="rId10" Type="http://schemas.openxmlformats.org/officeDocument/2006/relationships/image" Target="../media/image146.png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1.png"/><Relationship Id="rId8" Type="http://schemas.openxmlformats.org/officeDocument/2006/relationships/image" Target="../media/image160.png"/><Relationship Id="rId7" Type="http://schemas.openxmlformats.org/officeDocument/2006/relationships/image" Target="../media/image159.png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65.png"/><Relationship Id="rId15" Type="http://schemas.openxmlformats.org/officeDocument/2006/relationships/image" Target="../media/image164.png"/><Relationship Id="rId14" Type="http://schemas.openxmlformats.org/officeDocument/2006/relationships/image" Target="../media/image141.png"/><Relationship Id="rId13" Type="http://schemas.openxmlformats.org/officeDocument/2006/relationships/image" Target="../media/image143.png"/><Relationship Id="rId12" Type="http://schemas.openxmlformats.org/officeDocument/2006/relationships/image" Target="../media/image163.png"/><Relationship Id="rId11" Type="http://schemas.openxmlformats.org/officeDocument/2006/relationships/image" Target="../media/image142.png"/><Relationship Id="rId10" Type="http://schemas.openxmlformats.org/officeDocument/2006/relationships/image" Target="../media/image162.png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72.png"/><Relationship Id="rId7" Type="http://schemas.openxmlformats.org/officeDocument/2006/relationships/image" Target="../media/image171.png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0" Type="http://schemas.openxmlformats.org/officeDocument/2006/relationships/notesSlide" Target="../notesSlides/notesSlide6.xml"/><Relationship Id="rId1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.jpeg"/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image" Target="../media/image17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.jpe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3.png"/><Relationship Id="rId8" Type="http://schemas.openxmlformats.org/officeDocument/2006/relationships/image" Target="../media/image182.png"/><Relationship Id="rId7" Type="http://schemas.openxmlformats.org/officeDocument/2006/relationships/image" Target="../media/image181.png"/><Relationship Id="rId6" Type="http://schemas.openxmlformats.org/officeDocument/2006/relationships/image" Target="../media/image180.png"/><Relationship Id="rId5" Type="http://schemas.openxmlformats.org/officeDocument/2006/relationships/image" Target="../media/image179.png"/><Relationship Id="rId45" Type="http://schemas.openxmlformats.org/officeDocument/2006/relationships/slideLayout" Target="../slideLayouts/slideLayout7.xml"/><Relationship Id="rId44" Type="http://schemas.openxmlformats.org/officeDocument/2006/relationships/image" Target="../media/image209.png"/><Relationship Id="rId43" Type="http://schemas.openxmlformats.org/officeDocument/2006/relationships/customXml" Target="../ink/ink9.xml"/><Relationship Id="rId42" Type="http://schemas.openxmlformats.org/officeDocument/2006/relationships/image" Target="../media/image208.png"/><Relationship Id="rId41" Type="http://schemas.openxmlformats.org/officeDocument/2006/relationships/customXml" Target="../ink/ink8.xml"/><Relationship Id="rId40" Type="http://schemas.openxmlformats.org/officeDocument/2006/relationships/image" Target="../media/image207.png"/><Relationship Id="rId4" Type="http://schemas.openxmlformats.org/officeDocument/2006/relationships/image" Target="../media/image178.png"/><Relationship Id="rId39" Type="http://schemas.openxmlformats.org/officeDocument/2006/relationships/customXml" Target="../ink/ink7.xml"/><Relationship Id="rId38" Type="http://schemas.openxmlformats.org/officeDocument/2006/relationships/image" Target="../media/image206.png"/><Relationship Id="rId37" Type="http://schemas.openxmlformats.org/officeDocument/2006/relationships/customXml" Target="../ink/ink6.xml"/><Relationship Id="rId36" Type="http://schemas.openxmlformats.org/officeDocument/2006/relationships/image" Target="../media/image205.png"/><Relationship Id="rId35" Type="http://schemas.openxmlformats.org/officeDocument/2006/relationships/customXml" Target="../ink/ink5.xml"/><Relationship Id="rId34" Type="http://schemas.openxmlformats.org/officeDocument/2006/relationships/image" Target="../media/image204.png"/><Relationship Id="rId33" Type="http://schemas.openxmlformats.org/officeDocument/2006/relationships/customXml" Target="../ink/ink4.xml"/><Relationship Id="rId32" Type="http://schemas.openxmlformats.org/officeDocument/2006/relationships/image" Target="../media/image203.png"/><Relationship Id="rId31" Type="http://schemas.openxmlformats.org/officeDocument/2006/relationships/customXml" Target="../ink/ink3.xml"/><Relationship Id="rId30" Type="http://schemas.openxmlformats.org/officeDocument/2006/relationships/image" Target="../media/image202.png"/><Relationship Id="rId3" Type="http://schemas.openxmlformats.org/officeDocument/2006/relationships/image" Target="../media/image177.png"/><Relationship Id="rId29" Type="http://schemas.openxmlformats.org/officeDocument/2006/relationships/customXml" Target="../ink/ink2.xml"/><Relationship Id="rId28" Type="http://schemas.openxmlformats.org/officeDocument/2006/relationships/image" Target="../media/image201.png"/><Relationship Id="rId27" Type="http://schemas.openxmlformats.org/officeDocument/2006/relationships/customXml" Target="../ink/ink1.xml"/><Relationship Id="rId26" Type="http://schemas.openxmlformats.org/officeDocument/2006/relationships/image" Target="../media/image200.png"/><Relationship Id="rId25" Type="http://schemas.openxmlformats.org/officeDocument/2006/relationships/image" Target="../media/image199.png"/><Relationship Id="rId24" Type="http://schemas.openxmlformats.org/officeDocument/2006/relationships/image" Target="../media/image198.png"/><Relationship Id="rId23" Type="http://schemas.openxmlformats.org/officeDocument/2006/relationships/image" Target="../media/image197.png"/><Relationship Id="rId22" Type="http://schemas.openxmlformats.org/officeDocument/2006/relationships/image" Target="../media/image196.png"/><Relationship Id="rId21" Type="http://schemas.openxmlformats.org/officeDocument/2006/relationships/image" Target="../media/image195.png"/><Relationship Id="rId20" Type="http://schemas.openxmlformats.org/officeDocument/2006/relationships/image" Target="../media/image194.png"/><Relationship Id="rId2" Type="http://schemas.openxmlformats.org/officeDocument/2006/relationships/image" Target="../media/image176.png"/><Relationship Id="rId19" Type="http://schemas.openxmlformats.org/officeDocument/2006/relationships/image" Target="../media/image193.png"/><Relationship Id="rId18" Type="http://schemas.openxmlformats.org/officeDocument/2006/relationships/image" Target="../media/image192.png"/><Relationship Id="rId17" Type="http://schemas.openxmlformats.org/officeDocument/2006/relationships/image" Target="../media/image191.png"/><Relationship Id="rId16" Type="http://schemas.openxmlformats.org/officeDocument/2006/relationships/image" Target="../media/image190.png"/><Relationship Id="rId15" Type="http://schemas.openxmlformats.org/officeDocument/2006/relationships/image" Target="../media/image189.png"/><Relationship Id="rId14" Type="http://schemas.openxmlformats.org/officeDocument/2006/relationships/image" Target="../media/image188.png"/><Relationship Id="rId13" Type="http://schemas.openxmlformats.org/officeDocument/2006/relationships/image" Target="../media/image187.png"/><Relationship Id="rId12" Type="http://schemas.openxmlformats.org/officeDocument/2006/relationships/image" Target="../media/image186.png"/><Relationship Id="rId11" Type="http://schemas.openxmlformats.org/officeDocument/2006/relationships/image" Target="../media/image185.png"/><Relationship Id="rId10" Type="http://schemas.openxmlformats.org/officeDocument/2006/relationships/image" Target="../media/image184.jpeg"/><Relationship Id="rId1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14.png"/><Relationship Id="rId6" Type="http://schemas.openxmlformats.org/officeDocument/2006/relationships/image" Target="../media/image213.jpeg"/><Relationship Id="rId5" Type="http://schemas.openxmlformats.org/officeDocument/2006/relationships/image" Target="../media/image212.png"/><Relationship Id="rId4" Type="http://schemas.openxmlformats.org/officeDocument/2006/relationships/image" Target="../media/image211.png"/><Relationship Id="rId3" Type="http://schemas.openxmlformats.org/officeDocument/2006/relationships/image" Target="../media/image210.png"/><Relationship Id="rId2" Type="http://schemas.openxmlformats.org/officeDocument/2006/relationships/image" Target="../media/image184.jpeg"/><Relationship Id="rId1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12.png"/><Relationship Id="rId6" Type="http://schemas.openxmlformats.org/officeDocument/2006/relationships/image" Target="../media/image210.png"/><Relationship Id="rId5" Type="http://schemas.openxmlformats.org/officeDocument/2006/relationships/image" Target="../media/image184.jpeg"/><Relationship Id="rId4" Type="http://schemas.openxmlformats.org/officeDocument/2006/relationships/image" Target="../media/image215.png"/><Relationship Id="rId3" Type="http://schemas.openxmlformats.org/officeDocument/2006/relationships/image" Target="../media/image1.jpeg"/><Relationship Id="rId2" Type="http://schemas.openxmlformats.org/officeDocument/2006/relationships/image" Target="../media/image214.png"/><Relationship Id="rId1" Type="http://schemas.openxmlformats.org/officeDocument/2006/relationships/image" Target="../media/image213.jpe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17.png"/><Relationship Id="rId7" Type="http://schemas.openxmlformats.org/officeDocument/2006/relationships/image" Target="../media/image216.png"/><Relationship Id="rId6" Type="http://schemas.openxmlformats.org/officeDocument/2006/relationships/image" Target="../media/image212.png"/><Relationship Id="rId5" Type="http://schemas.openxmlformats.org/officeDocument/2006/relationships/image" Target="../media/image210.png"/><Relationship Id="rId4" Type="http://schemas.openxmlformats.org/officeDocument/2006/relationships/image" Target="../media/image1.jpeg"/><Relationship Id="rId3" Type="http://schemas.openxmlformats.org/officeDocument/2006/relationships/image" Target="../media/image184.jpeg"/><Relationship Id="rId2" Type="http://schemas.openxmlformats.org/officeDocument/2006/relationships/image" Target="../media/image214.png"/><Relationship Id="rId1" Type="http://schemas.openxmlformats.org/officeDocument/2006/relationships/image" Target="../media/image213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9.png"/><Relationship Id="rId4" Type="http://schemas.openxmlformats.org/officeDocument/2006/relationships/image" Target="../media/image218.png"/><Relationship Id="rId3" Type="http://schemas.openxmlformats.org/officeDocument/2006/relationships/image" Target="../media/image213.jpeg"/><Relationship Id="rId2" Type="http://schemas.openxmlformats.org/officeDocument/2006/relationships/image" Target="../media/image1.jpeg"/><Relationship Id="rId1" Type="http://schemas.openxmlformats.org/officeDocument/2006/relationships/image" Target="../media/image18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0.png"/><Relationship Id="rId13" Type="http://schemas.openxmlformats.org/officeDocument/2006/relationships/image" Target="../media/image29.png"/><Relationship Id="rId12" Type="http://schemas.openxmlformats.org/officeDocument/2006/relationships/image" Target="../media/image28.png"/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png"/><Relationship Id="rId8" Type="http://schemas.openxmlformats.org/officeDocument/2006/relationships/image" Target="../media/image38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9" Type="http://schemas.openxmlformats.org/officeDocument/2006/relationships/notesSlide" Target="../notesSlides/notesSlide3.x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47.png"/><Relationship Id="rId16" Type="http://schemas.openxmlformats.org/officeDocument/2006/relationships/image" Target="../media/image46.png"/><Relationship Id="rId15" Type="http://schemas.openxmlformats.org/officeDocument/2006/relationships/image" Target="../media/image45.png"/><Relationship Id="rId14" Type="http://schemas.openxmlformats.org/officeDocument/2006/relationships/image" Target="../media/image44.png"/><Relationship Id="rId13" Type="http://schemas.openxmlformats.org/officeDocument/2006/relationships/image" Target="../media/image43.png"/><Relationship Id="rId12" Type="http://schemas.openxmlformats.org/officeDocument/2006/relationships/image" Target="../media/image42.png"/><Relationship Id="rId11" Type="http://schemas.openxmlformats.org/officeDocument/2006/relationships/image" Target="../media/image41.png"/><Relationship Id="rId10" Type="http://schemas.openxmlformats.org/officeDocument/2006/relationships/image" Target="../media/image4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3305" y="3996055"/>
            <a:ext cx="7249160" cy="659765"/>
          </a:xfrm>
        </p:spPr>
        <p:txBody>
          <a:bodyPr>
            <a:normAutofit/>
          </a:bodyPr>
          <a:lstStyle/>
          <a:p>
            <a:pPr algn="ctr"/>
            <a:r>
              <a:rPr lang="zh-CN" altLang="en-US" sz="1800"/>
              <a:t>Matteo Campanelli, Dario Fiore, Nicola Greco</a:t>
            </a:r>
            <a:endParaRPr lang="en-US" altLang="zh-CN" sz="18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8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91680" y="5617210"/>
            <a:ext cx="1843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/>
              <a:t>汇报人：赵偲琦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1832908" cy="1335986"/>
          </a:xfrm>
          <a:prstGeom prst="rect">
            <a:avLst/>
          </a:prstGeom>
        </p:spPr>
      </p:pic>
      <p:grpSp>
        <p:nvGrpSpPr>
          <p:cNvPr id="7" name="组合 14"/>
          <p:cNvGrpSpPr/>
          <p:nvPr/>
        </p:nvGrpSpPr>
        <p:grpSpPr>
          <a:xfrm>
            <a:off x="-1" y="1658263"/>
            <a:ext cx="9144001" cy="2015354"/>
            <a:chOff x="-1" y="1815535"/>
            <a:chExt cx="9144001" cy="2015354"/>
          </a:xfrm>
        </p:grpSpPr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-1" y="1929392"/>
              <a:ext cx="9143999" cy="1787640"/>
            </a:xfrm>
            <a:prstGeom prst="rect">
              <a:avLst/>
            </a:prstGeom>
            <a:solidFill>
              <a:srgbClr val="055694"/>
            </a:solidFill>
            <a:ln>
              <a:solidFill>
                <a:srgbClr val="055694"/>
              </a:solidFill>
            </a:ln>
          </p:spPr>
          <p:txBody>
            <a:bodyPr wrap="square" anchor="ctr">
              <a:no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 dirty="0">
                  <a:ln w="9525" cmpd="sng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cs typeface="+mj-lt"/>
                  <a:sym typeface="+mn-ea"/>
                </a:rPr>
                <a:t>Incrementally </a:t>
              </a:r>
              <a:r>
                <a:rPr lang="en-US" sz="2400" b="1" dirty="0" err="1">
                  <a:ln w="9525" cmpd="sng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cs typeface="+mj-lt"/>
                  <a:sym typeface="+mn-ea"/>
                </a:rPr>
                <a:t>Aggregatable</a:t>
              </a:r>
              <a:r>
                <a:rPr lang="en-US" sz="2400" b="1" dirty="0">
                  <a:ln w="9525" cmpd="sng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cs typeface="+mj-lt"/>
                  <a:sym typeface="+mn-ea"/>
                </a:rPr>
                <a:t> Vector Commitments and </a:t>
              </a:r>
              <a:br>
                <a:rPr lang="en-US" sz="2400" dirty="0" smtClean="0">
                  <a:ln w="9525" cmpd="sng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cs typeface="+mj-lt"/>
                  <a:sym typeface="+mn-ea"/>
                </a:rPr>
              </a:br>
              <a:r>
                <a:rPr lang="en-US" sz="2400" b="1" dirty="0">
                  <a:ln w="9525" cmpd="sng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cs typeface="+mj-lt"/>
                  <a:sym typeface="+mn-ea"/>
                </a:rPr>
                <a:t>Applications to </a:t>
              </a:r>
              <a:r>
                <a:rPr lang="en-US" sz="2400" b="1" dirty="0" err="1">
                  <a:ln w="9525" cmpd="sng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cs typeface="+mj-lt"/>
                  <a:sym typeface="+mn-ea"/>
                </a:rPr>
                <a:t>Verififiable</a:t>
              </a:r>
              <a:r>
                <a:rPr lang="en-US" sz="4000" b="1">
                  <a:ln w="9525" cmpd="sng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cs typeface="+mj-lt"/>
                  <a:sym typeface="+mn-ea"/>
                </a:rPr>
                <a:t> </a:t>
              </a:r>
              <a:r>
                <a:rPr lang="en-US" sz="2400" b="1" dirty="0">
                  <a:ln w="9525" cmpd="sng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cs typeface="+mj-lt"/>
                  <a:sym typeface="+mn-ea"/>
                </a:rPr>
                <a:t>Decentralized Storage </a:t>
              </a:r>
              <a:endParaRPr lang="en-US" sz="2400" b="1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+mj-lt"/>
                <a:sym typeface="+mn-ea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-1" y="3794889"/>
              <a:ext cx="9144000" cy="36000"/>
            </a:xfrm>
            <a:prstGeom prst="rect">
              <a:avLst/>
            </a:prstGeom>
            <a:solidFill>
              <a:srgbClr val="055694"/>
            </a:solidFill>
            <a:ln w="9525" cap="flat" cmpd="sng" algn="ctr">
              <a:solidFill>
                <a:srgbClr val="05569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0" y="1815535"/>
              <a:ext cx="9144000" cy="36000"/>
            </a:xfrm>
            <a:prstGeom prst="rect">
              <a:avLst/>
            </a:prstGeom>
            <a:solidFill>
              <a:srgbClr val="055694"/>
            </a:solidFill>
            <a:ln w="9525" cap="flat" cmpd="sng" algn="ctr">
              <a:solidFill>
                <a:srgbClr val="05569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563620" y="4869180"/>
            <a:ext cx="2189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ASIACRYPT    2020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1260000" cy="91840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35560" y="980440"/>
            <a:ext cx="9145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588125" y="530225"/>
            <a:ext cx="24980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2000" b="1">
                <a:sym typeface="+mn-ea"/>
              </a:rPr>
              <a:t>First SVC Construction</a:t>
            </a:r>
            <a:endParaRPr lang="en-US" altLang="zh-CN" sz="2000" b="1"/>
          </a:p>
        </p:txBody>
      </p:sp>
      <p:grpSp>
        <p:nvGrpSpPr>
          <p:cNvPr id="75" name="组合 74"/>
          <p:cNvGrpSpPr/>
          <p:nvPr/>
        </p:nvGrpSpPr>
        <p:grpSpPr>
          <a:xfrm>
            <a:off x="93345" y="1031875"/>
            <a:ext cx="8798560" cy="5683250"/>
            <a:chOff x="147" y="1625"/>
            <a:chExt cx="13856" cy="8950"/>
          </a:xfrm>
        </p:grpSpPr>
        <p:grpSp>
          <p:nvGrpSpPr>
            <p:cNvPr id="62" name="组合 61"/>
            <p:cNvGrpSpPr/>
            <p:nvPr/>
          </p:nvGrpSpPr>
          <p:grpSpPr>
            <a:xfrm>
              <a:off x="3043" y="3687"/>
              <a:ext cx="8428" cy="2637"/>
              <a:chOff x="3393" y="2091"/>
              <a:chExt cx="7676" cy="301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文本框 29"/>
                  <p:cNvSpPr txBox="1"/>
                  <p:nvPr/>
                </p:nvSpPr>
                <p:spPr>
                  <a:xfrm>
                    <a:off x="6613" y="2091"/>
                    <a:ext cx="1375" cy="7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𝒱</m:t>
                              </m:r>
                            </m:e>
                          </m:acc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30" name="文本框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3" y="2091"/>
                    <a:ext cx="1375" cy="722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5" name="组合 54"/>
              <p:cNvGrpSpPr/>
              <p:nvPr/>
            </p:nvGrpSpPr>
            <p:grpSpPr>
              <a:xfrm>
                <a:off x="3393" y="2708"/>
                <a:ext cx="7676" cy="1179"/>
                <a:chOff x="3118" y="2998"/>
                <a:chExt cx="7162" cy="870"/>
              </a:xfrm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3118" y="3221"/>
                  <a:ext cx="906" cy="40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4025" y="3220"/>
                  <a:ext cx="904" cy="411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5836" y="3221"/>
                  <a:ext cx="906" cy="40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4930" y="3221"/>
                  <a:ext cx="906" cy="40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6743" y="3221"/>
                  <a:ext cx="906" cy="40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7648" y="3221"/>
                  <a:ext cx="906" cy="40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8469" y="3221"/>
                  <a:ext cx="906" cy="40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cxnSp>
              <p:nvCxnSpPr>
                <p:cNvPr id="29" name="直接连接符 28"/>
                <p:cNvCxnSpPr/>
                <p:nvPr/>
              </p:nvCxnSpPr>
              <p:spPr>
                <a:xfrm>
                  <a:off x="6742" y="2998"/>
                  <a:ext cx="0" cy="870"/>
                </a:xfrm>
                <a:prstGeom prst="line">
                  <a:avLst/>
                </a:prstGeom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矩形 30"/>
                <p:cNvSpPr/>
                <p:nvPr/>
              </p:nvSpPr>
              <p:spPr>
                <a:xfrm>
                  <a:off x="9374" y="3221"/>
                  <a:ext cx="906" cy="40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</p:grpSp>
          <p:grpSp>
            <p:nvGrpSpPr>
              <p:cNvPr id="57" name="组合 56"/>
              <p:cNvGrpSpPr/>
              <p:nvPr/>
            </p:nvGrpSpPr>
            <p:grpSpPr>
              <a:xfrm>
                <a:off x="4873" y="3550"/>
                <a:ext cx="1125" cy="1558"/>
                <a:chOff x="4873" y="3550"/>
                <a:chExt cx="1125" cy="1558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2" name="文本框 31"/>
                    <p:cNvSpPr txBox="1"/>
                    <p:nvPr/>
                  </p:nvSpPr>
                  <p:spPr>
                    <a:xfrm>
                      <a:off x="4873" y="3550"/>
                      <a:ext cx="1125" cy="7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𝒰</m:t>
                                </m:r>
                                <m:r>
                                  <a:rPr lang="en-US" altLang="zh-CN" i="1" baseline="-2500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zh-CN" i="1" baseline="-2500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acc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>
                <p:sp>
                  <p:nvSpPr>
                    <p:cNvPr id="32" name="文本框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73" y="3550"/>
                      <a:ext cx="1125" cy="722"/>
                    </a:xfrm>
                    <a:prstGeom prst="rect">
                      <a:avLst/>
                    </a:prstGeom>
                    <a:blipFill rotWithShape="1">
                      <a:blip r:embed="rId3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3" name="直接箭头连接符 32"/>
                <p:cNvCxnSpPr/>
                <p:nvPr/>
              </p:nvCxnSpPr>
              <p:spPr>
                <a:xfrm>
                  <a:off x="5386" y="4197"/>
                  <a:ext cx="0" cy="441"/>
                </a:xfrm>
                <a:prstGeom prst="straightConnector1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文本框 33"/>
                <p:cNvSpPr txBox="1"/>
                <p:nvPr/>
              </p:nvSpPr>
              <p:spPr>
                <a:xfrm>
                  <a:off x="5010" y="4445"/>
                  <a:ext cx="752" cy="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p</a:t>
                  </a:r>
                  <a:r>
                    <a:rPr lang="en-US" altLang="zh-CN" baseline="-25000"/>
                    <a:t>i1</a:t>
                  </a:r>
                  <a:endParaRPr lang="en-US" altLang="zh-CN" baseline="-25000"/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8561" y="3550"/>
                <a:ext cx="1125" cy="1558"/>
                <a:chOff x="4873" y="3550"/>
                <a:chExt cx="1125" cy="1558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9" name="文本框 58"/>
                    <p:cNvSpPr txBox="1"/>
                    <p:nvPr/>
                  </p:nvSpPr>
                  <p:spPr>
                    <a:xfrm>
                      <a:off x="4873" y="3550"/>
                      <a:ext cx="1125" cy="7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𝒰</m:t>
                                </m:r>
                                <m:r>
                                  <a:rPr lang="en-US" altLang="zh-CN" i="1" baseline="-2500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zh-CN" i="1" baseline="-2500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acc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>
                <p:sp>
                  <p:nvSpPr>
                    <p:cNvPr id="59" name="文本框 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73" y="3550"/>
                      <a:ext cx="1125" cy="722"/>
                    </a:xfrm>
                    <a:prstGeom prst="rect">
                      <a:avLst/>
                    </a:prstGeom>
                    <a:blipFill rotWithShape="1">
                      <a:blip r:embed="rId4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0" name="直接箭头连接符 59"/>
                <p:cNvCxnSpPr/>
                <p:nvPr/>
              </p:nvCxnSpPr>
              <p:spPr>
                <a:xfrm>
                  <a:off x="5386" y="4197"/>
                  <a:ext cx="0" cy="441"/>
                </a:xfrm>
                <a:prstGeom prst="straightConnector1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文本框 60"/>
                <p:cNvSpPr txBox="1"/>
                <p:nvPr/>
              </p:nvSpPr>
              <p:spPr>
                <a:xfrm>
                  <a:off x="5010" y="4445"/>
                  <a:ext cx="751" cy="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p</a:t>
                  </a:r>
                  <a:r>
                    <a:rPr lang="en-US" altLang="zh-CN" baseline="-25000"/>
                    <a:t>i2</a:t>
                  </a:r>
                  <a:endParaRPr lang="en-US" altLang="zh-CN" baseline="-25000"/>
                </a:p>
              </p:txBody>
            </p:sp>
          </p:grpSp>
        </p:grpSp>
        <p:grpSp>
          <p:nvGrpSpPr>
            <p:cNvPr id="71" name="组合 70"/>
            <p:cNvGrpSpPr/>
            <p:nvPr/>
          </p:nvGrpSpPr>
          <p:grpSpPr>
            <a:xfrm>
              <a:off x="511" y="6475"/>
              <a:ext cx="12698" cy="3834"/>
              <a:chOff x="397" y="6457"/>
              <a:chExt cx="12698" cy="3834"/>
            </a:xfrm>
          </p:grpSpPr>
          <p:grpSp>
            <p:nvGrpSpPr>
              <p:cNvPr id="68" name="组合 67"/>
              <p:cNvGrpSpPr/>
              <p:nvPr/>
            </p:nvGrpSpPr>
            <p:grpSpPr>
              <a:xfrm>
                <a:off x="397" y="6457"/>
                <a:ext cx="12698" cy="3222"/>
                <a:chOff x="393" y="6534"/>
                <a:chExt cx="12698" cy="3222"/>
              </a:xfrm>
            </p:grpSpPr>
            <p:grpSp>
              <p:nvGrpSpPr>
                <p:cNvPr id="45" name="组合 44"/>
                <p:cNvGrpSpPr/>
                <p:nvPr/>
              </p:nvGrpSpPr>
              <p:grpSpPr>
                <a:xfrm>
                  <a:off x="393" y="6534"/>
                  <a:ext cx="10539" cy="3223"/>
                  <a:chOff x="1636" y="6589"/>
                  <a:chExt cx="10539" cy="3223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7" name="文本框 16"/>
                      <p:cNvSpPr txBox="1"/>
                      <p:nvPr/>
                    </p:nvSpPr>
                    <p:spPr>
                      <a:xfrm>
                        <a:off x="8901" y="6660"/>
                        <a:ext cx="3233" cy="6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t">
                        <a:spAutoFit/>
                      </a:bodyPr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𝔦</m:t>
                                  </m:r>
                                  <m:r>
                                    <a:rPr lang="en-US" altLang="zh-CN" baseline="-25000">
                                      <a:latin typeface="Cambria Math" panose="02040503050406030204" charset="0"/>
                                      <a:sym typeface="+mn-ea"/>
                                    </a:rPr>
                                    <m:t>1</m:t>
                                  </m:r>
                                  <m:r>
                                    <a:rPr lang="en-US" altLang="zh-CN" baseline="-25000">
                                      <a:latin typeface="Cambria Math" panose="02040503050406030204" charset="0"/>
                                      <a:sym typeface="+mn-ea"/>
                                    </a:rPr>
                                    <m:t>,</m:t>
                                  </m:r>
                                  <m:r>
                                    <a:rPr lang="en-US" altLang="zh-CN">
                                      <a:latin typeface="Cambria Math" panose="02040503050406030204" charset="0"/>
                                      <a:sym typeface="+mn-ea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>
                                      <a:latin typeface="Cambria Math" panose="02040503050406030204" charset="0"/>
                                      <a:sym typeface="+mn-ea"/>
                                    </a:rPr>
                                    <m:t>𝑏</m:t>
                                  </m:r>
                                  <m:r>
                                    <a:rPr lang="en-US" altLang="zh-CN" i="1" baseline="-2500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𝔦</m:t>
                                  </m:r>
                                  <m:r>
                                    <a:rPr lang="en-US" altLang="zh-CN" i="1" baseline="-2500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  <m:r>
                                    <a:rPr lang="en-US" altLang="zh-CN" baseline="-25000">
                                      <a:latin typeface="Cambria Math" panose="02040503050406030204" charset="0"/>
                                      <a:sym typeface="+mn-ea"/>
                                    </a:rPr>
                                    <m:t>,</m:t>
                                  </m:r>
                                  <m:r>
                                    <a:rPr lang="en-US" altLang="zh-CN" baseline="-25000">
                                      <a:latin typeface="Cambria Math" panose="02040503050406030204" charset="0"/>
                                      <a:sym typeface="+mn-ea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𝔦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𝔦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>
                                  <a:latin typeface="Cambria Math" panose="02040503050406030204" charset="0"/>
                                  <a:sym typeface="+mn-ea"/>
                                </a:rPr>
                                <m:t>𝐵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altLang="zh-CN"/>
                      </a:p>
                    </p:txBody>
                  </p:sp>
                </mc:Choice>
                <mc:Fallback>
                  <p:sp>
                    <p:nvSpPr>
                      <p:cNvPr id="17" name="文本框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01" y="6660"/>
                        <a:ext cx="3233" cy="671"/>
                      </a:xfrm>
                      <a:prstGeom prst="rect">
                        <a:avLst/>
                      </a:prstGeom>
                      <a:blipFill rotWithShape="1">
                        <a:blip r:embed="rId5"/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9" name="文本框 18"/>
                      <p:cNvSpPr txBox="1"/>
                      <p:nvPr/>
                    </p:nvSpPr>
                    <p:spPr>
                      <a:xfrm>
                        <a:off x="9015" y="9142"/>
                        <a:ext cx="2852" cy="6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 anchor="t">
                        <a:spAutoFit/>
                      </a:bodyPr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𝔦</m:t>
                                  </m:r>
                                  <m:r>
                                    <a:rPr lang="en-US" altLang="zh-CN" baseline="-25000">
                                      <a:latin typeface="Cambria Math" panose="02040503050406030204" charset="0"/>
                                      <a:sym typeface="+mn-ea"/>
                                    </a:rPr>
                                    <m:t>1</m:t>
                                  </m:r>
                                  <m:r>
                                    <a:rPr lang="en-US" altLang="zh-CN" baseline="-25000">
                                      <a:latin typeface="Cambria Math" panose="02040503050406030204" charset="0"/>
                                      <a:sym typeface="+mn-ea"/>
                                    </a:rPr>
                                    <m:t>,</m:t>
                                  </m:r>
                                  <m:r>
                                    <a:rPr lang="en-US" altLang="zh-CN">
                                      <a:latin typeface="Cambria Math" panose="02040503050406030204" charset="0"/>
                                      <a:sym typeface="+mn-ea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altLang="zh-CN">
                                      <a:latin typeface="Cambria Math" panose="02040503050406030204" charset="0"/>
                                      <a:sym typeface="+mn-ea"/>
                                    </a:rPr>
                                    <m:t>𝑏</m:t>
                                  </m:r>
                                  <m:r>
                                    <a:rPr lang="en-US" altLang="zh-CN" i="1" baseline="-2500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𝔦</m:t>
                                  </m:r>
                                  <m:r>
                                    <a:rPr lang="en-US" altLang="zh-CN" i="1" baseline="-2500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  <m:r>
                                    <a:rPr lang="en-US" altLang="zh-CN" baseline="-25000">
                                      <a:latin typeface="Cambria Math" panose="02040503050406030204" charset="0"/>
                                      <a:sym typeface="+mn-ea"/>
                                    </a:rPr>
                                    <m:t>,</m:t>
                                  </m:r>
                                  <m:r>
                                    <a:rPr lang="en-US" altLang="zh-CN" i="1" baseline="-2500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4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𝔦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altLang="zh-CN">
                                  <a:latin typeface="Cambria Math" panose="02040503050406030204" charset="0"/>
                                  <a:sym typeface="+mn-ea"/>
                                </a:rPr>
                                <m:t>=</m:t>
                              </m:r>
                              <m:r>
                                <a:rPr lang="en-US" altLang="zh-CN">
                                  <a:latin typeface="Cambria Math" panose="02040503050406030204" charset="0"/>
                                  <a:sym typeface="+mn-ea"/>
                                </a:rPr>
                                <m:t>𝐵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zh-CN" altLang="en-US"/>
                      </a:p>
                    </p:txBody>
                  </p:sp>
                </mc:Choice>
                <mc:Fallback>
                  <p:sp>
                    <p:nvSpPr>
                      <p:cNvPr id="19" name="文本框 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015" y="9142"/>
                        <a:ext cx="2852" cy="670"/>
                      </a:xfrm>
                      <a:prstGeom prst="rect">
                        <a:avLst/>
                      </a:prstGeom>
                      <a:blipFill rotWithShape="1">
                        <a:blip r:embed="rId6"/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0" name="文本框 19"/>
                      <p:cNvSpPr txBox="1"/>
                      <p:nvPr/>
                    </p:nvSpPr>
                    <p:spPr>
                      <a:xfrm>
                        <a:off x="8905" y="7464"/>
                        <a:ext cx="2997" cy="6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t">
                        <a:spAutoFit/>
                      </a:bodyPr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𝔦</m:t>
                                  </m:r>
                                  <m:r>
                                    <a:rPr lang="en-US" altLang="zh-CN" baseline="-25000">
                                      <a:latin typeface="Cambria Math" panose="02040503050406030204" charset="0"/>
                                      <a:sym typeface="+mn-ea"/>
                                    </a:rPr>
                                    <m:t>1</m:t>
                                  </m:r>
                                  <m:r>
                                    <a:rPr lang="en-US" altLang="zh-CN" baseline="-25000">
                                      <a:latin typeface="Cambria Math" panose="02040503050406030204" charset="0"/>
                                      <a:sym typeface="+mn-ea"/>
                                    </a:rPr>
                                    <m:t>,</m:t>
                                  </m:r>
                                  <m:r>
                                    <a:rPr lang="en-US" altLang="zh-CN">
                                      <a:latin typeface="Cambria Math" panose="02040503050406030204" charset="0"/>
                                      <a:sym typeface="+mn-ea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𝑎</m:t>
                                  </m:r>
                                  <m:r>
                                    <a:rPr lang="en-US" altLang="zh-CN" i="1" baseline="-2500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𝔦</m:t>
                                  </m:r>
                                  <m:r>
                                    <a:rPr lang="en-US" altLang="zh-CN" i="1" baseline="-2500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  <m:r>
                                    <a:rPr lang="en-US" altLang="zh-CN" i="1" baseline="-2500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 baseline="-2500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𝔦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altLang="zh-CN">
                                  <a:latin typeface="Cambria Math" panose="02040503050406030204" charset="0"/>
                                  <a:sym typeface="+mn-ea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charset="0"/>
                                  <a:sym typeface="+mn-ea"/>
                                </a:rPr>
                                <m:t>A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altLang="zh-CN"/>
                      </a:p>
                    </p:txBody>
                  </p:sp>
                </mc:Choice>
                <mc:Fallback>
                  <p:sp>
                    <p:nvSpPr>
                      <p:cNvPr id="20" name="文本框 1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05" y="7464"/>
                        <a:ext cx="2997" cy="670"/>
                      </a:xfrm>
                      <a:prstGeom prst="rect">
                        <a:avLst/>
                      </a:prstGeom>
                      <a:blipFill rotWithShape="1">
                        <a:blip r:embed="rId7"/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1" name="文本框 20"/>
                      <p:cNvSpPr txBox="1"/>
                      <p:nvPr/>
                    </p:nvSpPr>
                    <p:spPr>
                      <a:xfrm>
                        <a:off x="8905" y="8267"/>
                        <a:ext cx="3270" cy="6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 anchor="t">
                        <a:spAutoFit/>
                      </a:bodyPr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𝔦</m:t>
                                  </m:r>
                                  <m:r>
                                    <a:rPr lang="en-US" altLang="zh-CN" baseline="-25000">
                                      <a:latin typeface="Cambria Math" panose="02040503050406030204" charset="0"/>
                                      <a:sym typeface="+mn-ea"/>
                                    </a:rPr>
                                    <m:t>1</m:t>
                                  </m:r>
                                  <m:r>
                                    <a:rPr lang="en-US" altLang="zh-CN" baseline="-25000">
                                      <a:latin typeface="Cambria Math" panose="02040503050406030204" charset="0"/>
                                      <a:sym typeface="+mn-ea"/>
                                    </a:rPr>
                                    <m:t>,</m:t>
                                  </m:r>
                                  <m:r>
                                    <a:rPr lang="en-US" altLang="zh-CN">
                                      <a:latin typeface="Cambria Math" panose="02040503050406030204" charset="0"/>
                                      <a:sym typeface="+mn-ea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𝑎</m:t>
                                  </m:r>
                                  <m:r>
                                    <a:rPr lang="en-US" altLang="zh-CN" i="1" baseline="-2500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𝔦</m:t>
                                  </m:r>
                                  <m:r>
                                    <a:rPr lang="en-US" altLang="zh-CN" i="1" baseline="-2500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  <m:r>
                                    <a:rPr lang="en-US" altLang="zh-CN" i="1" baseline="-2500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 baseline="-2500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US" altLang="zh-CN">
                                  <a:latin typeface="Cambria Math" panose="02040503050406030204" charset="0"/>
                                  <a:sym typeface="+mn-ea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𝔦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𝔦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altLang="zh-CN">
                                  <a:latin typeface="Cambria Math" panose="02040503050406030204" charset="0"/>
                                  <a:sym typeface="+mn-ea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charset="0"/>
                                  <a:sym typeface="+mn-ea"/>
                                </a:rPr>
                                <m:t>A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zh-CN" altLang="en-US"/>
                      </a:p>
                    </p:txBody>
                  </p:sp>
                </mc:Choice>
                <mc:Fallback>
                  <p:sp>
                    <p:nvSpPr>
                      <p:cNvPr id="21" name="文本框 2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05" y="8267"/>
                        <a:ext cx="3270" cy="670"/>
                      </a:xfrm>
                      <a:prstGeom prst="rect">
                        <a:avLst/>
                      </a:prstGeom>
                      <a:blipFill rotWithShape="1">
                        <a:blip r:embed="rId8"/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5" name="文本框 34"/>
                      <p:cNvSpPr txBox="1"/>
                      <p:nvPr/>
                    </p:nvSpPr>
                    <p:spPr>
                      <a:xfrm>
                        <a:off x="1636" y="6589"/>
                        <a:ext cx="5483" cy="8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t">
                        <a:spAutoFit/>
                      </a:bodyPr>
                      <a:p>
                        <a:pPr algn="l">
                          <a:lnSpc>
                            <a:spcPct val="130000"/>
                          </a:lnSpc>
                        </a:pPr>
                        <a14:m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charset="0"/>
                                <a:sym typeface="+mn-ea"/>
                              </a:rPr>
                              <m:t>j</m:t>
                            </m:r>
                            <m:r>
                              <a:rPr lang="en-US" altLang="zh-CN">
                                <a:latin typeface="Cambria Math" panose="02040503050406030204" charset="0"/>
                                <a:sym typeface="+mn-ea"/>
                              </a:rPr>
                              <m:t>=</m:t>
                            </m:r>
                            <m:r>
                              <a:rPr lang="en-US" altLang="zh-CN">
                                <a:latin typeface="Cambria Math" panose="02040503050406030204" charset="0"/>
                                <a:sym typeface="+mn-ea"/>
                              </a:rPr>
                              <m:t>1</m:t>
                            </m:r>
                            <m:r>
                              <a:rPr lang="en-US" altLang="zh-CN">
                                <a:latin typeface="Cambria Math" panose="02040503050406030204" charset="0"/>
                                <a:sym typeface="+mn-ea"/>
                              </a:rPr>
                              <m:t>：</m:t>
                            </m:r>
                            <m:r>
                              <a:rPr lang="en-US" altLang="zh-CN">
                                <a:latin typeface="Cambria Math" panose="02040503050406030204" charset="0"/>
                                <a:sym typeface="+mn-ea"/>
                              </a:rPr>
                              <m:t>𝑏</m:t>
                            </m:r>
                            <m:r>
                              <a:rPr lang="en-US" altLang="zh-CN" i="1" baseline="-25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𝔦</m:t>
                            </m:r>
                            <m:r>
                              <a:rPr lang="en-US" altLang="zh-CN" i="1" baseline="-25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baseline="-25000">
                                <a:latin typeface="Cambria Math" panose="02040503050406030204" charset="0"/>
                                <a:sym typeface="+mn-ea"/>
                              </a:rPr>
                              <m:t>,</m:t>
                            </m:r>
                            <m:r>
                              <a:rPr lang="en-US" altLang="zh-CN" baseline="-25000">
                                <a:latin typeface="Cambria Math" panose="02040503050406030204" charset="0"/>
                                <a:sym typeface="+mn-ea"/>
                              </a:rPr>
                              <m:t>1</m:t>
                            </m:r>
                          </m:oMath>
                        </a14:m>
                        <a:r>
                          <a:rPr lang="en-US" altLang="zh-CN">
                            <a:latin typeface="Cambria Math" panose="02040503050406030204" charset="0"/>
                            <a:sym typeface="+mn-ea"/>
                          </a:rPr>
                          <a:t>=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𝔦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a14:m>
                        <a:r>
                          <a:rPr lang="zh-CN" altLang="en-US">
                            <a:latin typeface="Cambria Math" panose="02040503050406030204" charset="0"/>
                            <a:cs typeface="Cambria Math" panose="02040503050406030204" charset="0"/>
                          </a:rPr>
                          <a:t>、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𝔦</m:t>
                                </m:r>
                                <m:r>
                                  <a:rPr lang="en-US" altLang="zh-CN" baseline="-25000">
                                    <a:latin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  <m:r>
                                  <a:rPr lang="en-US" altLang="zh-CN" baseline="-25000">
                                    <a:latin typeface="Cambria Math" panose="02040503050406030204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a:rPr lang="en-US" altLang="zh-CN">
                                    <a:latin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𝔦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</m:sSubSup>
                          </m:oMath>
                        </a14:m>
                        <a:endParaRPr lang="zh-CN" altLang="en-US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5" name="文本框 3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36" y="6589"/>
                        <a:ext cx="5483" cy="812"/>
                      </a:xfrm>
                      <a:prstGeom prst="rect">
                        <a:avLst/>
                      </a:prstGeom>
                      <a:blipFill rotWithShape="1">
                        <a:blip r:embed="rId9"/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6" name="文本框 35"/>
                      <p:cNvSpPr txBox="1"/>
                      <p:nvPr/>
                    </p:nvSpPr>
                    <p:spPr>
                      <a:xfrm>
                        <a:off x="1636" y="7438"/>
                        <a:ext cx="5588" cy="74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t">
                        <a:spAutoFit/>
                      </a:bodyPr>
                      <a:p>
                        <a:pPr>
                          <a:lnSpc>
                            <a:spcPct val="130000"/>
                          </a:lnSpc>
                        </a:pPr>
                        <a14:m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j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：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i="1" baseline="-25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𝔦</m:t>
                            </m:r>
                            <m:r>
                              <a:rPr lang="en-US" altLang="zh-CN" i="1" baseline="-25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 baseline="-25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i="1" baseline="-25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>
                                <a:latin typeface="Cambria Math" panose="02040503050406030204" charset="0"/>
                                <a:sym typeface="+mn-e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𝔦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a14:m>
                        <a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a:t>、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𝔦</m:t>
                                </m:r>
                                <m:r>
                                  <a:rPr lang="en-US" altLang="zh-CN" baseline="-25000">
                                    <a:latin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  <m:r>
                                  <a:rPr lang="en-US" altLang="zh-CN" baseline="-25000">
                                    <a:latin typeface="Cambria Math" panose="02040503050406030204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a:rPr lang="en-US" altLang="zh-CN">
                                    <a:latin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lang="en-US" altLang="zh-CN">
                            <a:latin typeface="Cambria Math" panose="02040503050406030204" charset="0"/>
                            <a:sym typeface="+mn-ea"/>
                          </a:rPr>
                          <a:t>=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endParaRPr lang="en-US" altLang="zh-CN">
                          <a:latin typeface="Cambria Math" panose="02040503050406030204" charset="0"/>
                          <a:sym typeface="+mn-ea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6" name="文本框 3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36" y="7438"/>
                        <a:ext cx="5588" cy="748"/>
                      </a:xfrm>
                      <a:prstGeom prst="rect">
                        <a:avLst/>
                      </a:prstGeom>
                      <a:blipFill rotWithShape="1">
                        <a:blip r:embed="rId10"/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7" name="文本框 36"/>
                      <p:cNvSpPr txBox="1"/>
                      <p:nvPr/>
                    </p:nvSpPr>
                    <p:spPr>
                      <a:xfrm>
                        <a:off x="1674" y="8154"/>
                        <a:ext cx="4765" cy="82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 anchor="t">
                        <a:spAutoFit/>
                      </a:bodyPr>
                      <a:p>
                        <a:pPr algn="l">
                          <a:lnSpc>
                            <a:spcPct val="130000"/>
                          </a:lnSpc>
                        </a:pPr>
                        <a:r>
                          <a:rPr lang="en-US" altLang="zh-CN">
                            <a:latin typeface="Cambria Math" panose="02040503050406030204" charset="0"/>
                            <a:cs typeface="Cambria Math" panose="02040503050406030204" charset="0"/>
                          </a:rPr>
                          <a:t>j =</a:t>
                        </a:r>
                        <a14:m>
                          <m:oMath xmlns:m="http://schemas.openxmlformats.org/officeDocument/2006/math"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：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i="1" baseline="-25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𝔦</m:t>
                            </m:r>
                            <m:r>
                              <a:rPr lang="en-US" altLang="zh-CN" i="1" baseline="-25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 baseline="-25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i="1" baseline="-25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oMath>
                        </a14:m>
                        <a:r>
                          <a:rPr lang="en-US" altLang="zh-CN">
                            <a:latin typeface="Cambria Math" panose="02040503050406030204" charset="0"/>
                            <a:sym typeface="+mn-ea"/>
                          </a:rPr>
                          <a:t>=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𝔦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、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𝔦</m:t>
                                </m:r>
                                <m:r>
                                  <a:rPr lang="en-US" altLang="zh-CN" baseline="-25000">
                                    <a:latin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  <m:r>
                                  <a:rPr lang="en-US" altLang="zh-CN" baseline="-25000">
                                    <a:latin typeface="Cambria Math" panose="02040503050406030204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a:rPr lang="en-US" altLang="zh-CN">
                                    <a:latin typeface="Cambria Math" panose="02040503050406030204" charset="0"/>
                                    <a:sym typeface="+mn-ea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  <m:r>
                                  <a:rPr lang="en-US" altLang="zh-CN" i="1" baseline="-2500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𝔦</m:t>
                                </m:r>
                                <m:r>
                                  <a:rPr lang="en-US" altLang="zh-CN" i="1" baseline="-2500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 baseline="-2500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i="1" baseline="-2500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𝔦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</m:sSubSup>
                          </m:oMath>
                        </a14:m>
                        <a:endParaRPr lang="zh-CN" altLang="en-US"/>
                      </a:p>
                    </p:txBody>
                  </p:sp>
                </mc:Choice>
                <mc:Fallback>
                  <p:sp>
                    <p:nvSpPr>
                      <p:cNvPr id="37" name="文本框 3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74" y="8154"/>
                        <a:ext cx="4765" cy="828"/>
                      </a:xfrm>
                      <a:prstGeom prst="rect">
                        <a:avLst/>
                      </a:prstGeom>
                      <a:blipFill rotWithShape="1">
                        <a:blip r:embed="rId11"/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8" name="文本框 37"/>
                      <p:cNvSpPr txBox="1"/>
                      <p:nvPr/>
                    </p:nvSpPr>
                    <p:spPr>
                      <a:xfrm>
                        <a:off x="1674" y="9029"/>
                        <a:ext cx="4707" cy="76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 anchor="t">
                        <a:spAutoFit/>
                      </a:bodyPr>
                      <a:p>
                        <a:pPr algn="l">
                          <a:lnSpc>
                            <a:spcPct val="130000"/>
                          </a:lnSpc>
                        </a:pPr>
                        <a14:m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charset="0"/>
                                <a:sym typeface="+mn-ea"/>
                              </a:rPr>
                              <m:t>j</m:t>
                            </m:r>
                            <m:r>
                              <a:rPr lang="en-US" altLang="zh-CN">
                                <a:latin typeface="Cambria Math" panose="02040503050406030204" charset="0"/>
                                <a:sym typeface="+mn-ea"/>
                              </a:rPr>
                              <m:t>=</m:t>
                            </m:r>
                            <m:r>
                              <a:rPr lang="en-US" altLang="zh-CN">
                                <a:latin typeface="Cambria Math" panose="02040503050406030204" charset="0"/>
                                <a:sym typeface="+mn-ea"/>
                              </a:rPr>
                              <m:t>4</m:t>
                            </m:r>
                            <m:r>
                              <a:rPr lang="en-US" altLang="zh-CN">
                                <a:latin typeface="Cambria Math" panose="02040503050406030204" charset="0"/>
                                <a:sym typeface="+mn-ea"/>
                              </a:rPr>
                              <m:t>：</m:t>
                            </m:r>
                            <m:r>
                              <a:rPr lang="en-US" altLang="zh-CN">
                                <a:latin typeface="Cambria Math" panose="02040503050406030204" charset="0"/>
                                <a:sym typeface="+mn-ea"/>
                              </a:rPr>
                              <m:t>𝑏</m:t>
                            </m:r>
                            <m:r>
                              <a:rPr lang="en-US" altLang="zh-CN" i="1" baseline="-25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𝔦</m:t>
                            </m:r>
                            <m:r>
                              <a:rPr lang="en-US" altLang="zh-CN" i="1" baseline="-25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baseline="-25000">
                                <a:latin typeface="Cambria Math" panose="02040503050406030204" charset="0"/>
                                <a:sym typeface="+mn-ea"/>
                              </a:rPr>
                              <m:t>,</m:t>
                            </m:r>
                            <m:r>
                              <a:rPr lang="en-US" altLang="zh-CN" i="1" baseline="-25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  <m:r>
                              <a:rPr lang="en-US" altLang="zh-CN">
                                <a:latin typeface="Cambria Math" panose="02040503050406030204" charset="0"/>
                                <a:sym typeface="+mn-e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𝔦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a14:m>
                        <a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a:t>、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𝔦</m:t>
                                </m:r>
                                <m:r>
                                  <a:rPr lang="en-US" altLang="zh-CN" baseline="-25000">
                                    <a:latin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  <m:r>
                                  <a:rPr lang="en-US" altLang="zh-CN" baseline="-25000">
                                    <a:latin typeface="Cambria Math" panose="02040503050406030204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a:rPr lang="en-US" altLang="zh-CN">
                                    <a:latin typeface="Cambria Math" panose="02040503050406030204" charset="0"/>
                                    <a:sym typeface="+mn-ea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a14:m>
                        <a:endParaRPr lang="zh-CN" altLang="en-US">
                          <a:latin typeface="Cambria Math" panose="02040503050406030204" charset="0"/>
                          <a:sym typeface="+mn-ea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8" name="文本框 3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74" y="9029"/>
                        <a:ext cx="4707" cy="767"/>
                      </a:xfrm>
                      <a:prstGeom prst="rect">
                        <a:avLst/>
                      </a:prstGeom>
                      <a:blipFill rotWithShape="1">
                        <a:blip r:embed="rId12"/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1" name="直接箭头连接符 40"/>
                  <p:cNvCxnSpPr/>
                  <p:nvPr/>
                </p:nvCxnSpPr>
                <p:spPr>
                  <a:xfrm>
                    <a:off x="6641" y="7119"/>
                    <a:ext cx="2041" cy="0"/>
                  </a:xfrm>
                  <a:prstGeom prst="straightConnector1">
                    <a:avLst/>
                  </a:prstGeom>
                  <a:ln w="28575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箭头连接符 41"/>
                  <p:cNvCxnSpPr/>
                  <p:nvPr/>
                </p:nvCxnSpPr>
                <p:spPr>
                  <a:xfrm>
                    <a:off x="6641" y="7879"/>
                    <a:ext cx="2041" cy="0"/>
                  </a:xfrm>
                  <a:prstGeom prst="straightConnector1">
                    <a:avLst/>
                  </a:prstGeom>
                  <a:ln w="28575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箭头连接符 42"/>
                  <p:cNvCxnSpPr/>
                  <p:nvPr/>
                </p:nvCxnSpPr>
                <p:spPr>
                  <a:xfrm>
                    <a:off x="6631" y="9482"/>
                    <a:ext cx="2041" cy="0"/>
                  </a:xfrm>
                  <a:prstGeom prst="straightConnector1">
                    <a:avLst/>
                  </a:prstGeom>
                  <a:ln w="28575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接箭头连接符 43"/>
                  <p:cNvCxnSpPr/>
                  <p:nvPr/>
                </p:nvCxnSpPr>
                <p:spPr>
                  <a:xfrm>
                    <a:off x="6631" y="8658"/>
                    <a:ext cx="2041" cy="0"/>
                  </a:xfrm>
                  <a:prstGeom prst="straightConnector1">
                    <a:avLst/>
                  </a:prstGeom>
                  <a:ln w="28575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文本框 46"/>
                <p:cNvSpPr txBox="1"/>
                <p:nvPr/>
              </p:nvSpPr>
              <p:spPr>
                <a:xfrm>
                  <a:off x="12253" y="9131"/>
                  <a:ext cx="82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dist">
                    <a:lnSpc>
                      <a:spcPct val="100000"/>
                    </a:lnSpc>
                  </a:pPr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12259" y="6651"/>
                  <a:ext cx="73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dist">
                    <a:lnSpc>
                      <a:spcPct val="100000"/>
                    </a:lnSpc>
                  </a:pPr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2189" y="7383"/>
                  <a:ext cx="90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dist">
                    <a:lnSpc>
                      <a:spcPct val="100000"/>
                    </a:lnSpc>
                  </a:pPr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12338" y="8228"/>
                  <a:ext cx="65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dist">
                    <a:lnSpc>
                      <a:spcPct val="100000"/>
                    </a:lnSpc>
                  </a:pPr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cxnSp>
              <p:nvCxnSpPr>
                <p:cNvPr id="64" name="直接箭头连接符 63"/>
                <p:cNvCxnSpPr>
                  <a:stCxn id="17" idx="3"/>
                  <a:endCxn id="48" idx="1"/>
                </p:cNvCxnSpPr>
                <p:nvPr/>
              </p:nvCxnSpPr>
              <p:spPr>
                <a:xfrm>
                  <a:off x="10891" y="6941"/>
                  <a:ext cx="1368" cy="0"/>
                </a:xfrm>
                <a:prstGeom prst="straightConnector1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箭头连接符 64"/>
                <p:cNvCxnSpPr/>
                <p:nvPr/>
              </p:nvCxnSpPr>
              <p:spPr>
                <a:xfrm>
                  <a:off x="10882" y="7782"/>
                  <a:ext cx="1368" cy="0"/>
                </a:xfrm>
                <a:prstGeom prst="straightConnector1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箭头连接符 65"/>
                <p:cNvCxnSpPr/>
                <p:nvPr/>
              </p:nvCxnSpPr>
              <p:spPr>
                <a:xfrm>
                  <a:off x="10932" y="8602"/>
                  <a:ext cx="1368" cy="0"/>
                </a:xfrm>
                <a:prstGeom prst="straightConnector1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箭头连接符 66"/>
                <p:cNvCxnSpPr/>
                <p:nvPr/>
              </p:nvCxnSpPr>
              <p:spPr>
                <a:xfrm>
                  <a:off x="10909" y="9482"/>
                  <a:ext cx="1368" cy="0"/>
                </a:xfrm>
                <a:prstGeom prst="straightConnector1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文本框 68"/>
              <p:cNvSpPr txBox="1"/>
              <p:nvPr/>
            </p:nvSpPr>
            <p:spPr>
              <a:xfrm>
                <a:off x="397" y="9711"/>
                <a:ext cx="544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综上：</a:t>
                </a:r>
                <a:r>
                  <a:rPr lang="en-US" altLang="zh-CN"/>
                  <a:t>b</a:t>
                </a:r>
                <a:r>
                  <a:rPr lang="en-US" altLang="zh-CN" baseline="-25000"/>
                  <a:t>acc </a:t>
                </a:r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← 1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13"/>
            <a:srcRect l="2679" t="14496" r="4713" b="16731"/>
            <a:stretch>
              <a:fillRect/>
            </a:stretch>
          </p:blipFill>
          <p:spPr>
            <a:xfrm>
              <a:off x="170" y="1625"/>
              <a:ext cx="13380" cy="2154"/>
            </a:xfrm>
            <a:prstGeom prst="rect">
              <a:avLst/>
            </a:prstGeom>
          </p:spPr>
        </p:pic>
        <p:sp>
          <p:nvSpPr>
            <p:cNvPr id="74" name="文本框 73"/>
            <p:cNvSpPr txBox="1"/>
            <p:nvPr/>
          </p:nvSpPr>
          <p:spPr>
            <a:xfrm>
              <a:off x="147" y="6505"/>
              <a:ext cx="13857" cy="4070"/>
            </a:xfrm>
            <a:prstGeom prst="rect">
              <a:avLst/>
            </a:prstGeom>
            <a:noFill/>
            <a:ln w="15875" cmpd="sng">
              <a:solidFill>
                <a:srgbClr val="FF0000"/>
              </a:solidFill>
              <a:prstDash val="solid"/>
            </a:ln>
          </p:spPr>
          <p:txBody>
            <a:bodyPr wrap="square" rtlCol="0">
              <a:spAutoFit/>
            </a:bodyPr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1260000" cy="91840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35560" y="980440"/>
            <a:ext cx="9145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1068" t="3448" r="1061" b="5788"/>
          <a:stretch>
            <a:fillRect/>
          </a:stretch>
        </p:blipFill>
        <p:spPr>
          <a:xfrm>
            <a:off x="35560" y="1773555"/>
            <a:ext cx="8785225" cy="28079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04660" y="548640"/>
            <a:ext cx="24980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2000" b="1">
                <a:sym typeface="+mn-ea"/>
              </a:rPr>
              <a:t>First SVC Construction</a:t>
            </a:r>
            <a:endParaRPr lang="en-US" altLang="zh-CN" sz="20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l="23394" t="14044" r="3087" b="33206"/>
          <a:stretch>
            <a:fillRect/>
          </a:stretch>
        </p:blipFill>
        <p:spPr>
          <a:xfrm>
            <a:off x="180340" y="1053465"/>
            <a:ext cx="6336030" cy="7918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4485" y="3573145"/>
            <a:ext cx="5371465" cy="64516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914400" imgH="215900" progId="Equation.KSEE3">
                  <p:embed/>
                </p:oleObj>
              </mc:Choice>
              <mc:Fallback>
                <p:oleObj name="" r:id="rId4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6" imgW="914400" imgH="215900" progId="Equation.KSEE3">
                  <p:embed/>
                </p:oleObj>
              </mc:Choice>
              <mc:Fallback>
                <p:oleObj name="" r:id="rId6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324485" y="4869180"/>
            <a:ext cx="7609840" cy="1399540"/>
            <a:chOff x="628" y="7714"/>
            <a:chExt cx="11984" cy="2204"/>
          </a:xfrm>
        </p:grpSpPr>
        <p:grpSp>
          <p:nvGrpSpPr>
            <p:cNvPr id="17" name="组合 16"/>
            <p:cNvGrpSpPr/>
            <p:nvPr/>
          </p:nvGrpSpPr>
          <p:grpSpPr>
            <a:xfrm>
              <a:off x="628" y="7714"/>
              <a:ext cx="11984" cy="1024"/>
              <a:chOff x="628" y="7714"/>
              <a:chExt cx="11984" cy="102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628" y="7894"/>
                    <a:ext cx="8174" cy="84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p>
                    <a:pPr algn="l"/>
                    <a14:m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𝑞</m:t>
                            </m:r>
                            <m:r>
                              <a:rPr lang="en-US" altLang="zh-CN" sz="2400" i="1" baseline="-25000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𝑞</m:t>
                            </m:r>
                            <m:r>
                              <a:rPr lang="en-US" altLang="zh-CN" sz="2400" i="1" baseline="-25000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𝑏</m:t>
                            </m:r>
                          </m:sup>
                        </m:sSubSup>
                      </m:oMath>
                    </a14:m>
                    <a:r>
                      <a:rPr lang="en-US" altLang="zh-CN" sz="24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a:t>)</a:t>
                    </a:r>
                    <a14:m>
                      <m:oMath xmlns:m="http://schemas.openxmlformats.org/officeDocument/2006/math">
                        <m:r>
                          <a:rPr lang="en-US" altLang="zh-CN" sz="2400" i="1" baseline="30000">
                            <a:latin typeface="Cambria Math" panose="02040503050406030204" charset="0"/>
                            <a:cs typeface="Cambria Math" panose="02040503050406030204" charset="0"/>
                          </a:rPr>
                          <m:t>ℓ</m:t>
                        </m:r>
                      </m:oMath>
                    </a14:m>
                    <a:r>
                      <a:rPr lang="en-US" altLang="zh-CN" sz="2400" baseline="30000">
                        <a:latin typeface="Cambria Math" panose="02040503050406030204" charset="0"/>
                        <a:cs typeface="Cambria Math" panose="02040503050406030204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  <m:r>
                              <a:rPr lang="en-US" altLang="zh-CN" sz="2400" i="1" baseline="-25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  <m:r>
                              <a:rPr lang="en-US" altLang="zh-CN" sz="2400" i="1" baseline="-25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sup>
                        </m:sSubSup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=</m:t>
                        </m:r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𝑞</m:t>
                            </m:r>
                            <m:r>
                              <a:rPr lang="en-US" altLang="zh-CN" sz="2400" i="1" baseline="-25000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∙ℓ+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  <m:r>
                              <a:rPr lang="en-US" altLang="zh-CN" sz="2400" i="1" baseline="-25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𝑞</m:t>
                            </m:r>
                            <m:r>
                              <a:rPr lang="en-US" altLang="zh-CN" sz="2400" i="1" baseline="-25000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𝑏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∙ℓ+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  <m:r>
                              <a:rPr lang="en-US" altLang="zh-CN" sz="2400" i="1" baseline="-25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sup>
                        </m:sSubSup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</m:oMath>
                    </a14:m>
                    <a:endParaRPr lang="en-US" altLang="zh-CN" sz="2400" baseline="-25000">
                      <a:latin typeface="Cambria Math" panose="02040503050406030204" charset="0"/>
                      <a:cs typeface="Cambria Math" panose="02040503050406030204" charset="0"/>
                      <a:sym typeface="+mn-ea"/>
                    </a:endParaRPr>
                  </a:p>
                </p:txBody>
              </p:sp>
            </mc:Choice>
            <mc:Fallback>
              <p:sp>
                <p:nvSpPr>
                  <p:cNvPr id="6" name="文本框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" y="7894"/>
                    <a:ext cx="8174" cy="844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直接连接符 10"/>
              <p:cNvCxnSpPr/>
              <p:nvPr/>
            </p:nvCxnSpPr>
            <p:spPr>
              <a:xfrm>
                <a:off x="9015" y="8294"/>
                <a:ext cx="1521" cy="0"/>
              </a:xfrm>
              <a:prstGeom prst="line">
                <a:avLst/>
              </a:prstGeom>
              <a:ln w="2222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V="1">
                <a:off x="9015" y="8516"/>
                <a:ext cx="1521" cy="2"/>
              </a:xfrm>
              <a:prstGeom prst="line">
                <a:avLst/>
              </a:prstGeom>
              <a:ln w="2222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文本框 14"/>
                  <p:cNvSpPr txBox="1"/>
                  <p:nvPr/>
                </p:nvSpPr>
                <p:spPr>
                  <a:xfrm>
                    <a:off x="11056" y="7894"/>
                    <a:ext cx="1557" cy="801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  <m:r>
                                <a:rPr lang="en-US" altLang="zh-CN" sz="2400" i="1" baseline="-25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𝑏</m:t>
                              </m:r>
                              <m:r>
                                <a:rPr lang="en-US" altLang="zh-CN" sz="2400" i="1" baseline="-25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2400"/>
                  </a:p>
                </p:txBody>
              </p:sp>
            </mc:Choice>
            <mc:Fallback>
              <p:sp>
                <p:nvSpPr>
                  <p:cNvPr id="15" name="文本框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56" y="7894"/>
                    <a:ext cx="1557" cy="801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文本框 15"/>
              <p:cNvSpPr txBox="1"/>
              <p:nvPr/>
            </p:nvSpPr>
            <p:spPr>
              <a:xfrm>
                <a:off x="9582" y="7714"/>
                <a:ext cx="597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>
                    <a:solidFill>
                      <a:srgbClr val="FF0000"/>
                    </a:solidFill>
                  </a:rPr>
                  <a:t>?</a:t>
                </a:r>
                <a:endParaRPr lang="en-US" altLang="zh-CN" sz="2400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874" y="8802"/>
              <a:ext cx="8550" cy="1116"/>
              <a:chOff x="3878" y="7714"/>
              <a:chExt cx="8550" cy="111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3878" y="8054"/>
                    <a:ext cx="4928" cy="77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p>
                    <a:pPr algn="l"/>
                    <a14:m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𝑞</m:t>
                            </m:r>
                            <m:r>
                              <a:rPr lang="en-US" altLang="zh-CN" sz="2400" i="1" baseline="-25000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sup>
                        </m:sSup>
                      </m:oMath>
                    </a14:m>
                    <a:r>
                      <a:rPr lang="en-US" altLang="zh-CN" sz="24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a:t>)</a:t>
                    </a:r>
                    <a14:m>
                      <m:oMath xmlns:m="http://schemas.openxmlformats.org/officeDocument/2006/math">
                        <m:r>
                          <a:rPr lang="en-US" altLang="zh-CN" sz="2400" i="1" baseline="30000">
                            <a:latin typeface="Cambria Math" panose="02040503050406030204" charset="0"/>
                            <a:cs typeface="Cambria Math" panose="02040503050406030204" charset="0"/>
                          </a:rPr>
                          <m:t>ℓ</m:t>
                        </m:r>
                      </m:oMath>
                    </a14:m>
                    <a:r>
                      <a:rPr lang="en-US" altLang="zh-CN" sz="2400" baseline="30000">
                        <a:latin typeface="Cambria Math" panose="02040503050406030204" charset="0"/>
                        <a:cs typeface="Cambria Math" panose="02040503050406030204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𝑟</m:t>
                            </m:r>
                            <m:r>
                              <a:rPr lang="en-US" altLang="zh-CN" sz="2400" i="1" baseline="-25000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=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𝑞</m:t>
                            </m:r>
                            <m:r>
                              <a:rPr lang="en-US" altLang="zh-CN" sz="2400" i="1" baseline="-25000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∙ℓ+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  <m:r>
                              <a:rPr lang="en-US" altLang="zh-CN" sz="2400" i="1" baseline="-25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</m:oMath>
                    </a14:m>
                    <a:endParaRPr lang="en-US" altLang="zh-CN" sz="2400" baseline="-25000">
                      <a:latin typeface="Cambria Math" panose="02040503050406030204" charset="0"/>
                      <a:cs typeface="Cambria Math" panose="02040503050406030204" charset="0"/>
                      <a:sym typeface="+mn-ea"/>
                    </a:endParaRPr>
                  </a:p>
                </p:txBody>
              </p:sp>
            </mc:Choice>
            <mc:Fallback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8" y="8054"/>
                    <a:ext cx="4928" cy="776"/>
                  </a:xfrm>
                  <a:prstGeom prst="rect">
                    <a:avLst/>
                  </a:prstGeom>
                  <a:blipFill rotWithShape="1">
                    <a:blip r:embed="rId9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直接连接符 19"/>
              <p:cNvCxnSpPr/>
              <p:nvPr/>
            </p:nvCxnSpPr>
            <p:spPr>
              <a:xfrm>
                <a:off x="9015" y="8294"/>
                <a:ext cx="1521" cy="0"/>
              </a:xfrm>
              <a:prstGeom prst="line">
                <a:avLst/>
              </a:prstGeom>
              <a:ln w="2222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V="1">
                <a:off x="9015" y="8516"/>
                <a:ext cx="1521" cy="2"/>
              </a:xfrm>
              <a:prstGeom prst="line">
                <a:avLst/>
              </a:prstGeom>
              <a:ln w="2222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11056" y="7894"/>
                    <a:ext cx="1372" cy="723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sz="2400" i="1" baseline="-25000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∙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𝑏</m:t>
                              </m:r>
                              <m:r>
                                <a:rPr lang="en-US" altLang="zh-CN" sz="2400" i="1" baseline="-25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2400"/>
                  </a:p>
                </p:txBody>
              </p:sp>
            </mc:Choice>
            <mc:Fallback>
              <p:sp>
                <p:nvSpPr>
                  <p:cNvPr id="22" name="文本框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56" y="7894"/>
                    <a:ext cx="1372" cy="723"/>
                  </a:xfrm>
                  <a:prstGeom prst="rect">
                    <a:avLst/>
                  </a:prstGeom>
                  <a:blipFill rotWithShape="1">
                    <a:blip r:embed="rId10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文本框 22"/>
              <p:cNvSpPr txBox="1"/>
              <p:nvPr/>
            </p:nvSpPr>
            <p:spPr>
              <a:xfrm>
                <a:off x="9582" y="7714"/>
                <a:ext cx="597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>
                    <a:solidFill>
                      <a:srgbClr val="FF0000"/>
                    </a:solidFill>
                  </a:rPr>
                  <a:t>?</a:t>
                </a:r>
                <a:endParaRPr lang="en-US" altLang="zh-CN" sz="2400" b="1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5" name="文本框 24"/>
          <p:cNvSpPr txBox="1"/>
          <p:nvPr/>
        </p:nvSpPr>
        <p:spPr>
          <a:xfrm>
            <a:off x="180340" y="4941570"/>
            <a:ext cx="8606155" cy="147637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1260000" cy="91840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36195" y="981075"/>
            <a:ext cx="9145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740650" y="491490"/>
            <a:ext cx="12960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VC.Disagg</a:t>
            </a:r>
            <a:endParaRPr lang="en-US" altLang="zh-CN" sz="2000" b="1"/>
          </a:p>
        </p:txBody>
      </p:sp>
      <p:grpSp>
        <p:nvGrpSpPr>
          <p:cNvPr id="44" name="组合 43"/>
          <p:cNvGrpSpPr/>
          <p:nvPr/>
        </p:nvGrpSpPr>
        <p:grpSpPr>
          <a:xfrm>
            <a:off x="78105" y="1030605"/>
            <a:ext cx="8692515" cy="5617845"/>
            <a:chOff x="123" y="1623"/>
            <a:chExt cx="13689" cy="8847"/>
          </a:xfrm>
        </p:grpSpPr>
        <p:grpSp>
          <p:nvGrpSpPr>
            <p:cNvPr id="21" name="组合 20"/>
            <p:cNvGrpSpPr/>
            <p:nvPr/>
          </p:nvGrpSpPr>
          <p:grpSpPr>
            <a:xfrm rot="0">
              <a:off x="3004" y="1623"/>
              <a:ext cx="9072" cy="2357"/>
              <a:chOff x="2551" y="2046"/>
              <a:chExt cx="9072" cy="2453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2551" y="2046"/>
                <a:ext cx="9072" cy="1754"/>
                <a:chOff x="2551" y="2273"/>
                <a:chExt cx="9072" cy="1754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2551" y="2791"/>
                  <a:ext cx="9072" cy="1236"/>
                  <a:chOff x="2324" y="2111"/>
                  <a:chExt cx="9072" cy="1236"/>
                </a:xfrm>
              </p:grpSpPr>
              <p:sp>
                <p:nvSpPr>
                  <p:cNvPr id="4" name="矩形 3"/>
                  <p:cNvSpPr/>
                  <p:nvPr/>
                </p:nvSpPr>
                <p:spPr>
                  <a:xfrm>
                    <a:off x="2324" y="2338"/>
                    <a:ext cx="1134" cy="567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/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5" name="矩形 4"/>
                  <p:cNvSpPr/>
                  <p:nvPr/>
                </p:nvSpPr>
                <p:spPr>
                  <a:xfrm>
                    <a:off x="3458" y="2338"/>
                    <a:ext cx="1134" cy="567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/>
                      <a:t>0</a:t>
                    </a:r>
                    <a:endParaRPr lang="en-US" altLang="zh-CN"/>
                  </a:p>
                </p:txBody>
              </p:sp>
              <p:sp>
                <p:nvSpPr>
                  <p:cNvPr id="6" name="矩形 5"/>
                  <p:cNvSpPr/>
                  <p:nvPr/>
                </p:nvSpPr>
                <p:spPr>
                  <a:xfrm>
                    <a:off x="5726" y="2338"/>
                    <a:ext cx="1134" cy="567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/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7" name="矩形 6"/>
                  <p:cNvSpPr/>
                  <p:nvPr/>
                </p:nvSpPr>
                <p:spPr>
                  <a:xfrm>
                    <a:off x="4592" y="2338"/>
                    <a:ext cx="1134" cy="567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/>
                      <a:t>0</a:t>
                    </a:r>
                    <a:endParaRPr lang="en-US" altLang="zh-CN"/>
                  </a:p>
                </p:txBody>
              </p:sp>
              <p:sp>
                <p:nvSpPr>
                  <p:cNvPr id="10" name="矩形 9"/>
                  <p:cNvSpPr/>
                  <p:nvPr/>
                </p:nvSpPr>
                <p:spPr>
                  <a:xfrm>
                    <a:off x="10262" y="2338"/>
                    <a:ext cx="1134" cy="567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/>
                      <a:t>0</a:t>
                    </a:r>
                    <a:endParaRPr lang="en-US" altLang="zh-CN"/>
                  </a:p>
                </p:txBody>
              </p:sp>
              <p:sp>
                <p:nvSpPr>
                  <p:cNvPr id="11" name="矩形 10"/>
                  <p:cNvSpPr/>
                  <p:nvPr/>
                </p:nvSpPr>
                <p:spPr>
                  <a:xfrm>
                    <a:off x="9128" y="2338"/>
                    <a:ext cx="1134" cy="567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/>
                      <a:t>0</a:t>
                    </a:r>
                    <a:endParaRPr lang="en-US" altLang="zh-CN"/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7994" y="2338"/>
                    <a:ext cx="1134" cy="567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/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14" name="矩形 13"/>
                  <p:cNvSpPr/>
                  <p:nvPr/>
                </p:nvSpPr>
                <p:spPr>
                  <a:xfrm>
                    <a:off x="6860" y="2338"/>
                    <a:ext cx="1134" cy="567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/>
                      <a:t>1</a:t>
                    </a:r>
                    <a:endParaRPr lang="en-US" altLang="zh-CN"/>
                  </a:p>
                </p:txBody>
              </p:sp>
              <p:cxnSp>
                <p:nvCxnSpPr>
                  <p:cNvPr id="15" name="直接连接符 14"/>
                  <p:cNvCxnSpPr/>
                  <p:nvPr/>
                </p:nvCxnSpPr>
                <p:spPr>
                  <a:xfrm>
                    <a:off x="6860" y="2111"/>
                    <a:ext cx="2" cy="1236"/>
                  </a:xfrm>
                  <a:prstGeom prst="line">
                    <a:avLst/>
                  </a:prstGeom>
                  <a:ln w="28575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文本框 15"/>
                    <p:cNvSpPr txBox="1"/>
                    <p:nvPr/>
                  </p:nvSpPr>
                  <p:spPr>
                    <a:xfrm>
                      <a:off x="4495" y="2273"/>
                      <a:ext cx="737" cy="6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spAutoFit/>
                    </a:bodyPr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𝒱</m:t>
                                </m:r>
                                <m:r>
                                  <a:rPr lang="en-US" altLang="zh-CN" i="1" baseline="-2500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zh-CN" i="1" baseline="-2500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acc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>
                <p:sp>
                  <p:nvSpPr>
                    <p:cNvPr id="16" name="文本框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5" y="2273"/>
                      <a:ext cx="737" cy="657"/>
                    </a:xfrm>
                    <a:prstGeom prst="rect">
                      <a:avLst/>
                    </a:prstGeom>
                    <a:blipFill rotWithShape="1">
                      <a:blip r:embed="rId2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6024" y="3842"/>
                    <a:ext cx="1077" cy="65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𝒱</m:t>
                              </m:r>
                              <m:r>
                                <a:rPr lang="en-US" altLang="zh-CN" i="1" baseline="-25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e>
                          </m:acc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4" y="3842"/>
                    <a:ext cx="1077" cy="657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2684" y="3777"/>
                    <a:ext cx="867" cy="65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𝒱</m:t>
                              </m:r>
                              <m:r>
                                <a:rPr lang="en-US" altLang="zh-CN" i="1" baseline="-25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𝐿</m:t>
                              </m:r>
                            </m:e>
                          </m:acc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4" y="3777"/>
                    <a:ext cx="867" cy="657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4241" y="3399"/>
                  <a:ext cx="1511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L=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𝛪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∖</m:t>
                      </m:r>
                    </m:oMath>
                  </a14:m>
                  <a:r>
                    <a:rPr lang="en-US" altLang="zh-CN"/>
                    <a:t>K</a:t>
                  </a:r>
                  <a:endParaRPr lang="en-US" altLang="zh-CN"/>
                </a:p>
              </p:txBody>
            </p:sp>
          </mc:Choice>
          <mc:Fallback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1" y="3399"/>
                  <a:ext cx="1511" cy="58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组合 24"/>
            <p:cNvGrpSpPr/>
            <p:nvPr/>
          </p:nvGrpSpPr>
          <p:grpSpPr>
            <a:xfrm rot="0">
              <a:off x="123" y="4080"/>
              <a:ext cx="9125" cy="3003"/>
              <a:chOff x="57" y="4040"/>
              <a:chExt cx="9125" cy="3365"/>
            </a:xfrm>
          </p:grpSpPr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6"/>
              <a:srcRect l="6041" t="22520" r="11354" b="54960"/>
              <a:stretch>
                <a:fillRect/>
              </a:stretch>
            </p:blipFill>
            <p:spPr>
              <a:xfrm>
                <a:off x="170" y="4040"/>
                <a:ext cx="4649" cy="454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4479" y="4800"/>
                    <a:ext cx="4703" cy="26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marL="285750" indent="-285750">
                      <a:lnSpc>
                        <a:spcPct val="0"/>
                      </a:lnSpc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𝛪</m:t>
                            </m:r>
                          </m:sub>
                        </m:sSub>
                      </m:oMath>
                    </a14:m>
                    <a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a:t> </a:t>
                    </a:r>
                    <a:r>
                      <a:rPr lang="zh-CN" altLang="en-US">
                        <a:latin typeface="Cambria Math" panose="02040503050406030204" charset="0"/>
                        <a:cs typeface="Cambria Math" panose="02040503050406030204" charset="0"/>
                      </a:rPr>
                      <a:t>已知</a:t>
                    </a:r>
                    <a:endParaRPr lang="zh-CN" altLang="en-US">
                      <a:latin typeface="Cambria Math" panose="02040503050406030204" charset="0"/>
                      <a:cs typeface="Cambria Math" panose="02040503050406030204" charset="0"/>
                    </a:endParaRP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endParaRPr lang="zh-CN" altLang="en-US">
                      <a:latin typeface="Cambria Math" panose="02040503050406030204" charset="0"/>
                      <a:cs typeface="Cambria Math" panose="02040503050406030204" charset="0"/>
                    </a:endParaRP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zh-CN" altLang="en-US">
                        <a:latin typeface="Cambria Math" panose="02040503050406030204" charset="0"/>
                        <a:cs typeface="Cambria Math" panose="02040503050406030204" charset="0"/>
                      </a:rPr>
                      <a:t>计算（</a:t>
                    </a:r>
                    <a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a:t>a</a:t>
                    </a:r>
                    <a:r>
                      <a:rPr lang="en-US" altLang="zh-CN" baseline="-25000">
                        <a:latin typeface="Cambria Math" panose="02040503050406030204" charset="0"/>
                        <a:cs typeface="Cambria Math" panose="02040503050406030204" charset="0"/>
                      </a:rPr>
                      <a:t>L,j</a:t>
                    </a:r>
                    <a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a:t>,b</a:t>
                    </a:r>
                    <a:r>
                      <a:rPr lang="en-US" altLang="zh-CN" baseline="-25000">
                        <a:latin typeface="Cambria Math" panose="02040503050406030204" charset="0"/>
                        <a:cs typeface="Cambria Math" panose="02040503050406030204" charset="0"/>
                      </a:rPr>
                      <a:t>L</a:t>
                    </a:r>
                    <a:r>
                      <a:rPr lang="en-US" altLang="zh-CN" baseline="-25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a:t>,j</a:t>
                    </a:r>
                    <a:r>
                      <a:rPr lang="zh-CN" altLang="en-US">
                        <a:latin typeface="Cambria Math" panose="02040503050406030204" charset="0"/>
                        <a:cs typeface="Cambria Math" panose="02040503050406030204" charset="0"/>
                      </a:rPr>
                      <a:t>）</a:t>
                    </a:r>
                    <a:endParaRPr lang="zh-CN" altLang="en-US">
                      <a:latin typeface="Cambria Math" panose="02040503050406030204" charset="0"/>
                      <a:cs typeface="Cambria Math" panose="02040503050406030204" charset="0"/>
                    </a:endParaRP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endParaRPr lang="zh-CN" altLang="en-US" i="1">
                      <a:latin typeface="Cambria Math" panose="02040503050406030204" charset="0"/>
                      <a:cs typeface="Cambria Math" panose="02040503050406030204" charset="0"/>
                    </a:endParaRP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br>
                      <a:rPr lang="zh-CN" altLang="en-US" i="1">
                        <a:latin typeface="Cambria Math" panose="02040503050406030204" charset="0"/>
                        <a:cs typeface="Cambria Math" panose="02040503050406030204" charset="0"/>
                      </a:rPr>
                    </a:br>
                    <a:endParaRPr lang="zh-CN" altLang="en-US"/>
                  </a:p>
                </p:txBody>
              </p:sp>
            </mc:Choice>
            <mc:Fallback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9" y="4800"/>
                    <a:ext cx="4703" cy="2605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8"/>
              <a:srcRect l="9301" t="24482" r="21867" b="51036"/>
              <a:stretch>
                <a:fillRect/>
              </a:stretch>
            </p:blipFill>
            <p:spPr>
              <a:xfrm>
                <a:off x="4918" y="6077"/>
                <a:ext cx="4196" cy="567"/>
              </a:xfrm>
              <a:prstGeom prst="rect">
                <a:avLst/>
              </a:prstGeom>
            </p:spPr>
          </p:pic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9"/>
              <a:srcRect l="1126" t="30267" r="10427" b="39533"/>
              <a:stretch>
                <a:fillRect/>
              </a:stretch>
            </p:blipFill>
            <p:spPr>
              <a:xfrm>
                <a:off x="57" y="6708"/>
                <a:ext cx="8662" cy="603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9464" y="1699"/>
                  <a:ext cx="885" cy="631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𝒱</m:t>
                            </m:r>
                            <m:r>
                              <a:rPr lang="en-US" altLang="zh-CN" i="1" baseline="-25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 baseline="-25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acc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4" y="1699"/>
                  <a:ext cx="885" cy="631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连接符 22"/>
            <p:cNvCxnSpPr/>
            <p:nvPr/>
          </p:nvCxnSpPr>
          <p:spPr>
            <a:xfrm>
              <a:off x="5270" y="2134"/>
              <a:ext cx="2" cy="1236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6132" y="2883"/>
              <a:ext cx="7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Z</a:t>
              </a:r>
              <a:r>
                <a:rPr lang="en-US" altLang="zh-CN" baseline="-25000"/>
                <a:t>2</a:t>
              </a:r>
              <a:endParaRPr lang="en-US" altLang="zh-CN" baseline="-2500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887" y="2968"/>
              <a:ext cx="576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Z</a:t>
              </a:r>
              <a:r>
                <a:rPr lang="en-US" altLang="zh-CN" baseline="-25000">
                  <a:sym typeface="+mn-ea"/>
                </a:rPr>
                <a:t>1</a:t>
              </a:r>
              <a:endParaRPr lang="zh-CN" altLang="en-US"/>
            </a:p>
          </p:txBody>
        </p:sp>
        <p:grpSp>
          <p:nvGrpSpPr>
            <p:cNvPr id="41" name="组合 40"/>
            <p:cNvGrpSpPr/>
            <p:nvPr/>
          </p:nvGrpSpPr>
          <p:grpSpPr>
            <a:xfrm rot="0">
              <a:off x="850" y="7328"/>
              <a:ext cx="12962" cy="2973"/>
              <a:chOff x="217" y="7175"/>
              <a:chExt cx="12962" cy="297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217" y="7175"/>
                    <a:ext cx="6641" cy="10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input</a:t>
                    </a:r>
                    <a14:m>
                      <m:oMath xmlns:m="http://schemas.openxmlformats.org/officeDocument/2006/math">
                        <m:r>
                          <a:rPr lang="en-US" altLang="zh-CN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：</m:t>
                        </m:r>
                        <m:r>
                          <a:rPr lang="en-US" altLang="zh-CN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𝛪</m:t>
                        </m:r>
                      </m:oMath>
                    </a14:m>
                    <a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a:t>={</a:t>
                    </a:r>
                    <a14:m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𝑍</m:t>
                        </m:r>
                        <m:r>
                          <a:rPr lang="en-US" altLang="zh-CN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、</m:t>
                        </m:r>
                      </m:oMath>
                    </a14:m>
                    <a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a:t>Z</a:t>
                    </a:r>
                    <a:r>
                      <a:rPr lang="en-US" altLang="zh-CN" baseline="-25000">
                        <a:latin typeface="Cambria Math" panose="02040503050406030204" charset="0"/>
                        <a:cs typeface="Cambria Math" panose="02040503050406030204" charset="0"/>
                      </a:rPr>
                      <a:t>2</a:t>
                    </a:r>
                    <a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a:t>}</a:t>
                    </a:r>
                    <a:r>
                      <a:rPr lang="zh-CN" altLang="en-US">
                        <a:latin typeface="Cambria Math" panose="02040503050406030204" charset="0"/>
                        <a:cs typeface="Cambria Math" panose="02040503050406030204" charset="0"/>
                      </a:rPr>
                      <a:t>、</a:t>
                    </a:r>
                    <a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a:t>K={</a:t>
                    </a:r>
                    <a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a:t>Z</a:t>
                    </a:r>
                    <a:r>
                      <a:rPr lang="en-US" altLang="zh-CN" baseline="-25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a:t>2</a:t>
                    </a:r>
                    <a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a:t>}</a:t>
                    </a:r>
                    <a:endParaRPr lang="en-US" altLang="zh-CN">
                      <a:latin typeface="Cambria Math" panose="02040503050406030204" charset="0"/>
                      <a:cs typeface="Cambria Math" panose="02040503050406030204" charset="0"/>
                    </a:endParaRPr>
                  </a:p>
                  <a:p>
                    <a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a:t>           </a:t>
                    </a:r>
                    <a14:m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  <m:r>
                          <a:rPr lang="en-US" altLang="zh-CN" i="1" baseline="-25000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𝛪</m:t>
                        </m:r>
                      </m:oMath>
                    </a14:m>
                    <a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a:t> :             </a:t>
                    </a:r>
                    <a:endParaRPr lang="en-US" altLang="zh-CN"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28" name="文本框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" y="7175"/>
                    <a:ext cx="6641" cy="1031"/>
                  </a:xfrm>
                  <a:prstGeom prst="rect">
                    <a:avLst/>
                  </a:prstGeom>
                  <a:blipFill rotWithShape="1">
                    <a:blip r:embed="rId1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35" name="图片 34"/>
              <p:cNvPicPr>
                <a:picLocks noChangeAspect="1"/>
              </p:cNvPicPr>
              <p:nvPr/>
            </p:nvPicPr>
            <p:blipFill>
              <a:blip r:embed="rId12"/>
              <a:srcRect l="3310" t="17253" r="7811" b="12630"/>
              <a:stretch>
                <a:fillRect/>
              </a:stretch>
            </p:blipFill>
            <p:spPr>
              <a:xfrm>
                <a:off x="1871" y="7782"/>
                <a:ext cx="3332" cy="2345"/>
              </a:xfrm>
              <a:prstGeom prst="rect">
                <a:avLst/>
              </a:prstGeom>
            </p:spPr>
          </p:pic>
          <p:sp>
            <p:nvSpPr>
              <p:cNvPr id="36" name="文本框 35"/>
              <p:cNvSpPr txBox="1"/>
              <p:nvPr/>
            </p:nvSpPr>
            <p:spPr>
              <a:xfrm>
                <a:off x="6858" y="7477"/>
                <a:ext cx="5444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计算：（</a:t>
                </a:r>
                <a:r>
                  <a:rPr lang="en-US" altLang="zh-CN"/>
                  <a:t>a</a:t>
                </a:r>
                <a:r>
                  <a:rPr lang="en-US" altLang="zh-CN" baseline="-25000"/>
                  <a:t>L,1</a:t>
                </a:r>
                <a:r>
                  <a:rPr lang="en-US" altLang="zh-CN"/>
                  <a:t>,b</a:t>
                </a:r>
                <a:r>
                  <a:rPr lang="en-US" altLang="zh-CN" baseline="-25000"/>
                  <a:t>L,1</a:t>
                </a:r>
                <a:r>
                  <a:rPr lang="zh-CN" altLang="en-US"/>
                  <a:t>）</a:t>
                </a:r>
                <a:r>
                  <a:rPr lang="en-US" altLang="zh-CN"/>
                  <a:t>=</a:t>
                </a:r>
                <a:r>
                  <a:rPr lang="zh-CN" altLang="en-US"/>
                  <a:t>（</a:t>
                </a:r>
                <a:r>
                  <a:rPr lang="en-US" altLang="zh-CN"/>
                  <a:t>1</a:t>
                </a:r>
                <a:r>
                  <a:rPr lang="zh-CN" altLang="en-US"/>
                  <a:t>，</a:t>
                </a:r>
                <a:r>
                  <a:rPr lang="en-US" altLang="zh-CN"/>
                  <a:t>P</a:t>
                </a:r>
                <a:r>
                  <a:rPr lang="en-US" altLang="zh-CN" baseline="-25000"/>
                  <a:t>Z1</a:t>
                </a:r>
                <a:r>
                  <a:rPr lang="zh-CN" altLang="en-US"/>
                  <a:t>）</a:t>
                </a:r>
                <a:endParaRPr lang="zh-CN" altLang="en-US"/>
              </a:p>
              <a:p>
                <a:r>
                  <a:rPr lang="en-US" altLang="zh-CN"/>
                  <a:t>             </a:t>
                </a:r>
                <a:r>
                  <a:rPr lang="zh-CN" altLang="en-US"/>
                  <a:t>（</a:t>
                </a:r>
                <a:r>
                  <a:rPr lang="en-US" altLang="zh-CN"/>
                  <a:t>a</a:t>
                </a:r>
                <a:r>
                  <a:rPr lang="en-US" altLang="zh-CN" baseline="-25000"/>
                  <a:t>L,2</a:t>
                </a:r>
                <a:r>
                  <a:rPr lang="en-US" altLang="zh-CN"/>
                  <a:t>,b</a:t>
                </a:r>
                <a:r>
                  <a:rPr lang="en-US" altLang="zh-CN" baseline="-25000"/>
                  <a:t>L,2</a:t>
                </a:r>
                <a:r>
                  <a:rPr lang="zh-CN" altLang="en-US"/>
                  <a:t>）</a:t>
                </a:r>
                <a:r>
                  <a:rPr lang="en-US" altLang="zh-CN"/>
                  <a:t>=</a:t>
                </a:r>
                <a:r>
                  <a:rPr lang="zh-CN" altLang="en-US"/>
                  <a:t>（</a:t>
                </a:r>
                <a:r>
                  <a:rPr lang="en-US" altLang="zh-CN"/>
                  <a:t>P</a:t>
                </a:r>
                <a:r>
                  <a:rPr lang="en-US" altLang="zh-CN" baseline="-25000"/>
                  <a:t>Z1</a:t>
                </a:r>
                <a:r>
                  <a:rPr lang="zh-CN" altLang="en-US"/>
                  <a:t>，</a:t>
                </a:r>
                <a:r>
                  <a:rPr lang="en-US" altLang="zh-CN"/>
                  <a:t>1</a:t>
                </a:r>
                <a:r>
                  <a:rPr lang="zh-CN" altLang="en-US"/>
                  <a:t>）</a:t>
                </a:r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7087" y="8493"/>
                    <a:ext cx="917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p>
                    <a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  <m:r>
                          <a:rPr lang="en-US" altLang="zh-CN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𝐾</m:t>
                        </m:r>
                      </m:oMath>
                    </a14:m>
                    <a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a:t> :</a:t>
                    </a:r>
                    <a:endParaRPr lang="zh-CN" altLang="en-US">
                      <a:latin typeface="Cambria Math" panose="02040503050406030204" charset="0"/>
                      <a:cs typeface="Cambria Math" panose="02040503050406030204" charset="0"/>
                      <a:sym typeface="+mn-ea"/>
                    </a:endParaRPr>
                  </a:p>
                </p:txBody>
              </p:sp>
            </mc:Choice>
            <mc:Fallback>
              <p:sp>
                <p:nvSpPr>
                  <p:cNvPr id="37" name="文本框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87" y="8493"/>
                    <a:ext cx="917" cy="580"/>
                  </a:xfrm>
                  <a:prstGeom prst="rect">
                    <a:avLst/>
                  </a:prstGeom>
                  <a:blipFill rotWithShape="1">
                    <a:blip r:embed="rId1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8107" y="8638"/>
                    <a:ext cx="5073" cy="15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  <m:r>
                                <a:rPr lang="zh-CN" altLang="en-US">
                                  <a:latin typeface="Cambria Math" panose="02040503050406030204" charset="0"/>
                                </a:rPr>
                                <m:t> 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𝐾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、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𝛥</m:t>
                              </m:r>
                              <m:r>
                                <a:rPr lang="zh-CN" altLang="en-US">
                                  <a:latin typeface="Cambria Math" panose="02040503050406030204" charset="0"/>
                                </a:rPr>
                                <m:t> 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𝐾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>
                                  <a:latin typeface="Cambria Math" panose="02040503050406030204" charset="0"/>
                                  <a:sym typeface="+mn-ea"/>
                                </a:rPr>
                                <m:t>𝑃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𝑍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charset="0"/>
                                  <a:sym typeface="+mn-ea"/>
                                </a:rP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i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altLang="zh-CN" i="1">
                      <a:latin typeface="Cambria Math" panose="02040503050406030204" charset="0"/>
                      <a:cs typeface="Cambria Math" panose="02040503050406030204" charset="0"/>
                    </a:endParaRPr>
                  </a:p>
                  <a:p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  <m:r>
                                <a:rPr lang="zh-CN" altLang="en-US">
                                  <a:latin typeface="Cambria Math" panose="02040503050406030204" charset="0"/>
                                </a:rPr>
                                <m:t> 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𝐾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>
                                  <a:latin typeface="Cambria Math" panose="02040503050406030204" charset="0"/>
                                  <a:sym typeface="+mn-ea"/>
                                </a:rPr>
                                <m:t>𝑃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𝑍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  <m:r>
                                <a:rPr lang="zh-CN" altLang="en-US">
                                  <a:latin typeface="Cambria Math" panose="02040503050406030204" charset="0"/>
                                  <a:sym typeface="+mn-ea"/>
                                </a:rPr>
                                <m:t>，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、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𝛥</m:t>
                              </m:r>
                              <m:r>
                                <a:rPr lang="zh-CN" altLang="en-US">
                                  <a:latin typeface="Cambria Math" panose="02040503050406030204" charset="0"/>
                                </a:rPr>
                                <m:t> 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𝐾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charset="0"/>
                                  <a:sym typeface="+mn-ea"/>
                                </a:rP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i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altLang="zh-CN" i="1">
                      <a:latin typeface="Cambria Math" panose="02040503050406030204" charset="0"/>
                      <a:cs typeface="Cambria Math" panose="02040503050406030204" charset="0"/>
                    </a:endParaRPr>
                  </a:p>
                  <a:p>
                    <a:endParaRPr lang="zh-CN" altLang="en-US"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38" name="文本框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7" y="8638"/>
                    <a:ext cx="5073" cy="1511"/>
                  </a:xfrm>
                  <a:prstGeom prst="rect">
                    <a:avLst/>
                  </a:prstGeom>
                  <a:blipFill rotWithShape="1">
                    <a:blip r:embed="rId1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3" name="文本框 42"/>
            <p:cNvSpPr txBox="1"/>
            <p:nvPr/>
          </p:nvSpPr>
          <p:spPr>
            <a:xfrm>
              <a:off x="627" y="7274"/>
              <a:ext cx="13003" cy="3197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1260000" cy="91840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35560" y="918845"/>
            <a:ext cx="9145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100060" y="404495"/>
            <a:ext cx="984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VC.Agg</a:t>
            </a:r>
            <a:endParaRPr lang="en-US" altLang="zh-CN" sz="2000" b="1"/>
          </a:p>
        </p:txBody>
      </p:sp>
      <p:grpSp>
        <p:nvGrpSpPr>
          <p:cNvPr id="38" name="组合 37"/>
          <p:cNvGrpSpPr/>
          <p:nvPr/>
        </p:nvGrpSpPr>
        <p:grpSpPr>
          <a:xfrm rot="0">
            <a:off x="1764030" y="1125220"/>
            <a:ext cx="5760720" cy="1160780"/>
            <a:chOff x="3005" y="2224"/>
            <a:chExt cx="9072" cy="1828"/>
          </a:xfrm>
        </p:grpSpPr>
        <p:grpSp>
          <p:nvGrpSpPr>
            <p:cNvPr id="21" name="组合 20"/>
            <p:cNvGrpSpPr/>
            <p:nvPr/>
          </p:nvGrpSpPr>
          <p:grpSpPr>
            <a:xfrm rot="0">
              <a:off x="3005" y="2224"/>
              <a:ext cx="9072" cy="1539"/>
              <a:chOff x="2551" y="2564"/>
              <a:chExt cx="9072" cy="1539"/>
            </a:xfrm>
          </p:grpSpPr>
          <p:grpSp>
            <p:nvGrpSpPr>
              <p:cNvPr id="17" name="组合 16"/>
              <p:cNvGrpSpPr/>
              <p:nvPr/>
            </p:nvGrpSpPr>
            <p:grpSpPr>
              <a:xfrm rot="0">
                <a:off x="2551" y="2564"/>
                <a:ext cx="9072" cy="1236"/>
                <a:chOff x="2324" y="2111"/>
                <a:chExt cx="9072" cy="1236"/>
              </a:xfrm>
            </p:grpSpPr>
            <p:sp>
              <p:nvSpPr>
                <p:cNvPr id="13" name="矩形 12"/>
                <p:cNvSpPr/>
                <p:nvPr/>
              </p:nvSpPr>
              <p:spPr>
                <a:xfrm>
                  <a:off x="2324" y="2338"/>
                  <a:ext cx="1134" cy="567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3458" y="2338"/>
                  <a:ext cx="1134" cy="567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5726" y="2338"/>
                  <a:ext cx="1134" cy="567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4592" y="2338"/>
                  <a:ext cx="1134" cy="567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10262" y="2338"/>
                  <a:ext cx="1134" cy="567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9128" y="2338"/>
                  <a:ext cx="1134" cy="567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7994" y="2338"/>
                  <a:ext cx="1134" cy="567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6860" y="2338"/>
                  <a:ext cx="1134" cy="567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cxnSp>
              <p:nvCxnSpPr>
                <p:cNvPr id="24" name="直接连接符 23"/>
                <p:cNvCxnSpPr/>
                <p:nvPr/>
              </p:nvCxnSpPr>
              <p:spPr>
                <a:xfrm>
                  <a:off x="6860" y="2111"/>
                  <a:ext cx="2" cy="1236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8788" y="3472"/>
                    <a:ext cx="1077" cy="63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𝒱</m:t>
                              </m:r>
                              <m:r>
                                <a:rPr lang="en-US" altLang="zh-CN" i="1" baseline="-25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 baseline="-25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</m:acc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88" y="3472"/>
                    <a:ext cx="1077" cy="631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4365" y="3472"/>
                    <a:ext cx="791" cy="631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𝒱</m:t>
                              </m:r>
                              <m:r>
                                <a:rPr lang="en-US" altLang="zh-CN" i="1" baseline="-25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 baseline="-25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</m:acc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5" y="3472"/>
                    <a:ext cx="791" cy="631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6459" y="3472"/>
                  <a:ext cx="2166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just"/>
                  <a:r>
                    <a:rPr lang="en-US" altLang="zh-CN"/>
                    <a:t>L=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𝛪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∩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𝐽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=∅</m:t>
                      </m:r>
                    </m:oMath>
                  </a14:m>
                  <a:endParaRPr lang="en-US" altLang="zh-CN"/>
                </a:p>
              </p:txBody>
            </p:sp>
          </mc:Choice>
          <mc:Fallback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9" y="3472"/>
                  <a:ext cx="2166" cy="58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文本框 31"/>
          <p:cNvSpPr txBox="1"/>
          <p:nvPr/>
        </p:nvSpPr>
        <p:spPr>
          <a:xfrm>
            <a:off x="107950" y="998855"/>
            <a:ext cx="732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(1)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1764030" y="2709545"/>
                <a:ext cx="5565140" cy="1737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𝜋</m:t>
                          </m:r>
                          <m:r>
                            <a:rPr lang="zh-CN" altLang="en-US">
                              <a:latin typeface="Cambria Math" panose="02040503050406030204" charset="0"/>
                            </a:rPr>
                            <m:t> 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𝛪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𝜋</m:t>
                          </m:r>
                          <m:r>
                            <a:rPr lang="zh-CN" altLang="en-US">
                              <a:latin typeface="Cambria Math" panose="02040503050406030204" charset="0"/>
                            </a:rPr>
                            <m:t> 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endParaRPr lang="en-US" altLang="zh-CN">
                  <a:sym typeface="+mn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sym typeface="+mn-ea"/>
                  </a:rPr>
                  <a:t>L=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𝛪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∩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𝐽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=∅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  <m:r>
                          <a:rPr lang="zh-CN" altLang="en-US">
                            <a:latin typeface="Cambria Math" panose="02040503050406030204" charset="0"/>
                          </a:rPr>
                          <m:t> 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𝛪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‘</m:t>
                        </m:r>
                      </m:sub>
                    </m:sSub>
                  </m:oMath>
                </a14:m>
                <a:r>
                  <a:rPr lang="en-US" altLang="zh-CN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  <m:r>
                          <a:rPr lang="zh-CN" altLang="en-US">
                            <a:latin typeface="Cambria Math" panose="02040503050406030204" charset="0"/>
                          </a:rPr>
                          <m:t> 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𝛪</m:t>
                        </m:r>
                      </m:sub>
                    </m:sSub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计算（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𝛪</m:t>
                    </m:r>
                  </m:oMath>
                </a14:m>
                <a:r>
                  <a:rPr lang="en-US" altLang="zh-CN" baseline="-25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’,j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,b</a:t>
                </a:r>
                <a14:m>
                  <m:oMath xmlns:m="http://schemas.openxmlformats.org/officeDocument/2006/math">
                    <m:r>
                      <a:rPr lang="en-US" altLang="zh-CN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𝛪</m:t>
                    </m:r>
                  </m:oMath>
                </a14:m>
                <a:r>
                  <a:rPr lang="en-US" altLang="zh-CN" baseline="-25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‘,j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）、（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en-US" altLang="zh-CN" baseline="-25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J,j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,b</a:t>
                </a:r>
                <a:r>
                  <a:rPr lang="en-US" altLang="zh-CN" baseline="-25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J</a:t>
                </a:r>
                <a:r>
                  <a:rPr lang="en-US" altLang="zh-CN" baseline="-25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,j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）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030" y="2709545"/>
                <a:ext cx="5565140" cy="17379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/>
          <p:cNvPicPr>
            <a:picLocks noChangeAspect="1"/>
          </p:cNvPicPr>
          <p:nvPr/>
        </p:nvPicPr>
        <p:blipFill>
          <a:blip r:embed="rId6"/>
          <a:srcRect l="985" t="11599" r="2794" b="11712"/>
          <a:stretch>
            <a:fillRect/>
          </a:stretch>
        </p:blipFill>
        <p:spPr>
          <a:xfrm>
            <a:off x="540385" y="4220845"/>
            <a:ext cx="7632700" cy="43243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7"/>
          <a:srcRect l="3959" t="29105" r="1855" b="43076"/>
          <a:stretch>
            <a:fillRect/>
          </a:stretch>
        </p:blipFill>
        <p:spPr>
          <a:xfrm>
            <a:off x="540385" y="2293620"/>
            <a:ext cx="6480810" cy="2882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rcRect l="973" t="10628" r="8239" b="20939"/>
          <a:stretch>
            <a:fillRect/>
          </a:stretch>
        </p:blipFill>
        <p:spPr>
          <a:xfrm>
            <a:off x="540385" y="4797425"/>
            <a:ext cx="6696710" cy="16478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1260000" cy="91840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35560" y="918845"/>
            <a:ext cx="9145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028305" y="477520"/>
            <a:ext cx="984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VC.Agg</a:t>
            </a:r>
            <a:endParaRPr lang="en-US" altLang="zh-CN" sz="2000" b="1"/>
          </a:p>
        </p:txBody>
      </p:sp>
      <p:grpSp>
        <p:nvGrpSpPr>
          <p:cNvPr id="23" name="组合 22"/>
          <p:cNvGrpSpPr/>
          <p:nvPr/>
        </p:nvGrpSpPr>
        <p:grpSpPr>
          <a:xfrm>
            <a:off x="540385" y="1134745"/>
            <a:ext cx="7948295" cy="3642360"/>
            <a:chOff x="851" y="1787"/>
            <a:chExt cx="12517" cy="57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851" y="1787"/>
                  <a:ext cx="8786" cy="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input</a:t>
                  </a:r>
                  <a14:m>
                    <m:oMath xmlns:m="http://schemas.openxmlformats.org/officeDocument/2006/math">
                      <m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：</m:t>
                      </m:r>
                      <m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𝛪</m:t>
                      </m:r>
                      <m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</m:oMath>
                  </a14:m>
                  <a:r>
                    <a:rPr lang="en-US" altLang="zh-CN"/>
                    <a:t>{i</a:t>
                  </a:r>
                  <a:r>
                    <a:rPr lang="en-US" altLang="zh-CN" baseline="-25000"/>
                    <a:t>1</a:t>
                  </a:r>
                  <a:r>
                    <a:rPr lang="en-US" altLang="zh-CN"/>
                    <a:t>}</a:t>
                  </a:r>
                  <a:r>
                    <a:rPr lang="zh-CN" altLang="en-US"/>
                    <a:t>，</a:t>
                  </a:r>
                  <a:r>
                    <a:rPr lang="en-US" altLang="zh-CN">
                      <a:latin typeface="Cambria Math" panose="02040503050406030204" charset="0"/>
                      <a:cs typeface="Cambria Math" panose="02040503050406030204" charset="0"/>
                      <a:sym typeface="+mn-ea"/>
                    </a:rPr>
                    <a:t>J</a:t>
                  </a:r>
                  <a:r>
                    <a:rPr lang="en-US" altLang="zh-CN"/>
                    <a:t>={i</a:t>
                  </a:r>
                  <a:r>
                    <a:rPr lang="en-US" altLang="zh-CN" baseline="-25000"/>
                    <a:t>2</a:t>
                  </a:r>
                  <a:r>
                    <a:rPr lang="en-US" altLang="zh-CN"/>
                    <a:t>}</a:t>
                  </a:r>
                  <a:r>
                    <a:rPr lang="zh-CN" altLang="en-US"/>
                    <a:t>，</a:t>
                  </a:r>
                  <a:r>
                    <a:rPr lang="en-US" altLang="zh-CN"/>
                    <a:t>K{i</a:t>
                  </a:r>
                  <a:r>
                    <a:rPr lang="en-US" altLang="zh-CN" baseline="-25000"/>
                    <a:t>1</a:t>
                  </a:r>
                  <a:r>
                    <a:rPr lang="en-US" altLang="zh-CN"/>
                    <a:t>,</a:t>
                  </a:r>
                  <a:r>
                    <a:rPr lang="en-US" altLang="zh-CN">
                      <a:sym typeface="+mn-ea"/>
                    </a:rPr>
                    <a:t>i</a:t>
                  </a:r>
                  <a:r>
                    <a:rPr lang="en-US" altLang="zh-CN" baseline="-25000">
                      <a:sym typeface="+mn-ea"/>
                    </a:rPr>
                    <a:t>2</a:t>
                  </a:r>
                  <a:r>
                    <a:rPr lang="en-US" altLang="zh-CN"/>
                    <a:t>}</a:t>
                  </a:r>
                  <a:endParaRPr lang="en-US" altLang="zh-CN"/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" y="1787"/>
                  <a:ext cx="8786" cy="595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组合 8"/>
            <p:cNvGrpSpPr/>
            <p:nvPr/>
          </p:nvGrpSpPr>
          <p:grpSpPr>
            <a:xfrm rot="0">
              <a:off x="3345" y="2452"/>
              <a:ext cx="3820" cy="2650"/>
              <a:chOff x="1531" y="2566"/>
              <a:chExt cx="3820" cy="265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1531" y="2566"/>
                    <a:ext cx="3820" cy="657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𝔦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r>
                                <a:rPr lang="en-US" altLang="zh-CN">
                                  <a:latin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、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𝔦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r>
                                <a:rPr lang="en-US" altLang="zh-CN">
                                  <a:latin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𝔦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3" name="文本框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1" y="2566"/>
                    <a:ext cx="3820" cy="657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531" y="3237"/>
                    <a:ext cx="3820" cy="657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𝔦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r>
                                <a:rPr lang="en-US" altLang="zh-CN">
                                  <a:latin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、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𝔦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r>
                                <a:rPr lang="en-US" altLang="zh-CN">
                                  <a:latin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𝔦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5" name="文本框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1" y="3237"/>
                    <a:ext cx="3820" cy="657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1531" y="3908"/>
                    <a:ext cx="3820" cy="661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𝔦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r>
                                <a:rPr lang="en-US" altLang="zh-CN">
                                  <a:latin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𝔦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、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𝔦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r>
                                <a:rPr lang="en-US" altLang="zh-CN">
                                  <a:latin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6" name="文本框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1" y="3908"/>
                    <a:ext cx="3820" cy="661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531" y="4555"/>
                    <a:ext cx="3820" cy="661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𝔦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r>
                                <a:rPr lang="en-US" altLang="zh-CN">
                                  <a:latin typeface="Cambria Math" panose="02040503050406030204" charset="0"/>
                                  <a:sym typeface="+mn-ea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𝔦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、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𝔦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r>
                                <a:rPr lang="en-US" altLang="zh-CN">
                                  <a:latin typeface="Cambria Math" panose="02040503050406030204" charset="0"/>
                                  <a:sym typeface="+mn-ea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7" name="文本框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1" y="4555"/>
                    <a:ext cx="3820" cy="661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组合 9"/>
            <p:cNvGrpSpPr/>
            <p:nvPr/>
          </p:nvGrpSpPr>
          <p:grpSpPr>
            <a:xfrm rot="0">
              <a:off x="9015" y="2226"/>
              <a:ext cx="3760" cy="2670"/>
              <a:chOff x="1478" y="2536"/>
              <a:chExt cx="3760" cy="267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478" y="2536"/>
                    <a:ext cx="3693" cy="658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𝔦</m:t>
                              </m:r>
                              <m:r>
                                <a:rPr lang="en-US" altLang="zh-CN" i="1" baseline="-25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r>
                                <a:rPr lang="en-US" altLang="zh-CN">
                                  <a:latin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、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𝔦</m:t>
                              </m:r>
                              <m:r>
                                <a:rPr lang="en-US" altLang="zh-CN" i="1" baseline="-25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r>
                                <a:rPr lang="en-US" altLang="zh-CN">
                                  <a:latin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𝔦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11" name="文本框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8" y="2536"/>
                    <a:ext cx="3693" cy="658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1549" y="3161"/>
                    <a:ext cx="3689" cy="661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𝔦</m:t>
                              </m:r>
                              <m:r>
                                <a:rPr lang="en-US" altLang="zh-CN" i="1" baseline="-25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r>
                                <a:rPr lang="en-US" altLang="zh-CN">
                                  <a:latin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𝔦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、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𝔦</m:t>
                              </m:r>
                              <m:r>
                                <a:rPr lang="en-US" altLang="zh-CN" i="1" baseline="-25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r>
                                <a:rPr lang="en-US" altLang="zh-CN">
                                  <a:latin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13" name="文本框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9" y="3161"/>
                    <a:ext cx="3689" cy="661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1549" y="3855"/>
                    <a:ext cx="3683" cy="661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𝔦</m:t>
                              </m:r>
                              <m:r>
                                <a:rPr lang="en-US" altLang="zh-CN" i="1" baseline="-25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r>
                                <a:rPr lang="en-US" altLang="zh-CN">
                                  <a:latin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𝔦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、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𝔦</m:t>
                              </m:r>
                              <m:r>
                                <a:rPr lang="en-US" altLang="zh-CN" i="1" baseline="-25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r>
                                <a:rPr lang="en-US" altLang="zh-CN">
                                  <a:latin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14" name="文本框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9" y="3855"/>
                    <a:ext cx="3683" cy="661"/>
                  </a:xfrm>
                  <a:prstGeom prst="rect">
                    <a:avLst/>
                  </a:prstGeom>
                  <a:blipFill rotWithShape="1">
                    <a:blip r:embed="rId9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文本框 14"/>
                  <p:cNvSpPr txBox="1"/>
                  <p:nvPr/>
                </p:nvSpPr>
                <p:spPr>
                  <a:xfrm>
                    <a:off x="1592" y="4549"/>
                    <a:ext cx="3640" cy="657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𝔦</m:t>
                              </m:r>
                              <m:r>
                                <a:rPr lang="en-US" altLang="zh-CN" i="1" baseline="-25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r>
                                <a:rPr lang="en-US" altLang="zh-CN">
                                  <a:latin typeface="Cambria Math" panose="02040503050406030204" charset="0"/>
                                  <a:sym typeface="+mn-ea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、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𝔦</m:t>
                              </m:r>
                              <m:r>
                                <a:rPr lang="en-US" altLang="zh-CN" i="1" baseline="-25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r>
                                <a:rPr lang="en-US" altLang="zh-CN">
                                  <a:latin typeface="Cambria Math" panose="02040503050406030204" charset="0"/>
                                  <a:sym typeface="+mn-ea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𝔦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15" name="文本框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2" y="4549"/>
                    <a:ext cx="3640" cy="657"/>
                  </a:xfrm>
                  <a:prstGeom prst="rect">
                    <a:avLst/>
                  </a:prstGeom>
                  <a:blipFill rotWithShape="1">
                    <a:blip r:embed="rId10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2098" y="2452"/>
                  <a:ext cx="948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𝛪</m:t>
                      </m:r>
                    </m:oMath>
                  </a14:m>
                  <a:r>
                    <a:rPr lang="zh-CN" altLang="en-US">
                      <a:latin typeface="Cambria Math" panose="02040503050406030204" charset="0"/>
                      <a:cs typeface="Cambria Math" panose="02040503050406030204" charset="0"/>
                    </a:rPr>
                    <a:t>：</a:t>
                  </a:r>
                  <a:endParaRPr lang="zh-CN" altLang="en-US" baseline="-25000"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8" y="2452"/>
                  <a:ext cx="948" cy="580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8221" y="2369"/>
                  <a:ext cx="828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𝜋</m:t>
                      </m:r>
                    </m:oMath>
                  </a14:m>
                  <a:r>
                    <a:rPr lang="en-US" altLang="zh-CN" baseline="-25000">
                      <a:latin typeface="Cambria Math" panose="02040503050406030204" charset="0"/>
                      <a:cs typeface="Cambria Math" panose="02040503050406030204" charset="0"/>
                    </a:rPr>
                    <a:t>J</a:t>
                  </a:r>
                  <a:r>
                    <a:rPr lang="zh-CN" altLang="en-US">
                      <a:latin typeface="Cambria Math" panose="02040503050406030204" charset="0"/>
                      <a:cs typeface="Cambria Math" panose="02040503050406030204" charset="0"/>
                    </a:rPr>
                    <a:t>：</a:t>
                  </a:r>
                  <a:endParaRPr lang="zh-CN" altLang="en-US" baseline="-25000"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1" y="2369"/>
                  <a:ext cx="828" cy="580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3459" y="5287"/>
                  <a:ext cx="4282" cy="22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>
                    <a:lnSpc>
                      <a:spcPct val="120000"/>
                    </a:lnSpc>
                  </a:pPr>
                  <a:r>
                    <a:rPr lang="zh-CN" altLang="en-US"/>
                    <a:t>（</a:t>
                  </a:r>
                  <a:r>
                    <a:rPr lang="en-US" altLang="zh-CN"/>
                    <a:t>a</a:t>
                  </a:r>
                  <a14:m>
                    <m:oMath xmlns:m="http://schemas.openxmlformats.org/officeDocument/2006/math">
                      <m:r>
                        <a:rPr lang="en-US" altLang="zh-CN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𝛪</m:t>
                      </m:r>
                      <m:r>
                        <a:rPr lang="en-US" altLang="zh-CN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</m:oMath>
                  </a14:m>
                  <a:r>
                    <a:rPr lang="en-US" altLang="zh-CN" baseline="-25000"/>
                    <a:t>1</a:t>
                  </a:r>
                  <a:r>
                    <a:rPr lang="en-US" altLang="zh-CN"/>
                    <a:t>,b</a:t>
                  </a:r>
                  <a14:m>
                    <m:oMath xmlns:m="http://schemas.openxmlformats.org/officeDocument/2006/math">
                      <m:r>
                        <a:rPr lang="en-US" altLang="zh-CN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𝛪</m:t>
                      </m:r>
                      <m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</m:oMath>
                  </a14:m>
                  <a:r>
                    <a:rPr lang="en-US" altLang="zh-CN" baseline="-25000"/>
                    <a:t>1</a:t>
                  </a:r>
                  <a:r>
                    <a:rPr lang="zh-CN" altLang="en-US"/>
                    <a:t>）</a:t>
                  </a:r>
                  <a:r>
                    <a:rPr lang="en-US" altLang="zh-CN"/>
                    <a:t>=</a:t>
                  </a:r>
                  <a:r>
                    <a:rPr lang="zh-CN" altLang="en-US"/>
                    <a:t>（</a:t>
                  </a:r>
                  <a:r>
                    <a:rPr lang="en-US" altLang="zh-CN"/>
                    <a:t>1,P</a:t>
                  </a:r>
                  <a:r>
                    <a:rPr lang="en-US" altLang="zh-CN" baseline="-25000"/>
                    <a:t>i1</a:t>
                  </a:r>
                  <a:r>
                    <a:rPr lang="zh-CN" altLang="en-US"/>
                    <a:t>）</a:t>
                  </a:r>
                  <a:endParaRPr lang="zh-CN" altLang="en-US"/>
                </a:p>
                <a:p>
                  <a:pPr>
                    <a:lnSpc>
                      <a:spcPct val="120000"/>
                    </a:lnSpc>
                  </a:pPr>
                  <a:r>
                    <a:rPr lang="zh-CN" altLang="en-US"/>
                    <a:t>（</a:t>
                  </a:r>
                  <a:r>
                    <a:rPr lang="en-US" altLang="zh-CN"/>
                    <a:t>a</a:t>
                  </a:r>
                  <a14:m>
                    <m:oMath xmlns:m="http://schemas.openxmlformats.org/officeDocument/2006/math">
                      <m:r>
                        <a:rPr lang="en-US" altLang="zh-CN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𝛪</m:t>
                      </m:r>
                    </m:oMath>
                  </a14:m>
                  <a:r>
                    <a:rPr lang="en-US" altLang="zh-CN" baseline="-25000"/>
                    <a:t>,2</a:t>
                  </a:r>
                  <a:r>
                    <a:rPr lang="en-US" altLang="zh-CN"/>
                    <a:t>,b</a:t>
                  </a:r>
                  <a14:m>
                    <m:oMath xmlns:m="http://schemas.openxmlformats.org/officeDocument/2006/math">
                      <m:r>
                        <a:rPr lang="en-US" altLang="zh-CN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𝛪</m:t>
                      </m:r>
                      <m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</m:oMath>
                  </a14:m>
                  <a:r>
                    <a:rPr lang="en-US" altLang="zh-CN" baseline="-25000"/>
                    <a:t>2</a:t>
                  </a:r>
                  <a:r>
                    <a:rPr lang="zh-CN" altLang="en-US"/>
                    <a:t>）</a:t>
                  </a:r>
                  <a:r>
                    <a:rPr lang="en-US" altLang="zh-CN"/>
                    <a:t>=</a:t>
                  </a:r>
                  <a:r>
                    <a:rPr lang="zh-CN" altLang="en-US"/>
                    <a:t>（</a:t>
                  </a:r>
                  <a:r>
                    <a:rPr lang="en-US" altLang="zh-CN">
                      <a:sym typeface="+mn-ea"/>
                    </a:rPr>
                    <a:t>P</a:t>
                  </a:r>
                  <a:r>
                    <a:rPr lang="en-US" altLang="zh-CN" baseline="-25000">
                      <a:sym typeface="+mn-ea"/>
                    </a:rPr>
                    <a:t>i1</a:t>
                  </a:r>
                  <a:r>
                    <a:rPr lang="en-US" altLang="zh-CN"/>
                    <a:t>,1</a:t>
                  </a:r>
                  <a:r>
                    <a:rPr lang="zh-CN" altLang="en-US"/>
                    <a:t>）</a:t>
                  </a:r>
                  <a:endParaRPr lang="zh-CN" altLang="en-US"/>
                </a:p>
                <a:p>
                  <a:pPr>
                    <a:lnSpc>
                      <a:spcPct val="120000"/>
                    </a:lnSpc>
                  </a:pPr>
                  <a:r>
                    <a:rPr lang="zh-CN" altLang="en-US"/>
                    <a:t>（</a:t>
                  </a:r>
                  <a:r>
                    <a:rPr lang="en-US" altLang="zh-CN"/>
                    <a:t>a</a:t>
                  </a:r>
                  <a14:m>
                    <m:oMath xmlns:m="http://schemas.openxmlformats.org/officeDocument/2006/math">
                      <m:r>
                        <a:rPr lang="en-US" altLang="zh-CN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𝛪</m:t>
                      </m:r>
                    </m:oMath>
                  </a14:m>
                  <a:r>
                    <a:rPr lang="en-US" altLang="zh-CN" baseline="-25000"/>
                    <a:t>,3</a:t>
                  </a:r>
                  <a:r>
                    <a:rPr lang="en-US" altLang="zh-CN"/>
                    <a:t>,b</a:t>
                  </a:r>
                  <a14:m>
                    <m:oMath xmlns:m="http://schemas.openxmlformats.org/officeDocument/2006/math">
                      <m:r>
                        <a:rPr lang="en-US" altLang="zh-CN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𝛪</m:t>
                      </m:r>
                    </m:oMath>
                  </a14:m>
                  <a:r>
                    <a:rPr lang="en-US" altLang="zh-CN" baseline="-25000"/>
                    <a:t>,3</a:t>
                  </a:r>
                  <a:r>
                    <a:rPr lang="zh-CN" altLang="en-US"/>
                    <a:t>）</a:t>
                  </a:r>
                  <a:r>
                    <a:rPr lang="en-US" altLang="zh-CN"/>
                    <a:t>=</a:t>
                  </a:r>
                  <a:r>
                    <a:rPr lang="zh-CN" altLang="en-US"/>
                    <a:t>（</a:t>
                  </a:r>
                  <a:r>
                    <a:rPr lang="en-US" altLang="zh-CN">
                      <a:sym typeface="+mn-ea"/>
                    </a:rPr>
                    <a:t>P</a:t>
                  </a:r>
                  <a:r>
                    <a:rPr lang="en-US" altLang="zh-CN" baseline="-25000">
                      <a:sym typeface="+mn-ea"/>
                    </a:rPr>
                    <a:t>i1</a:t>
                  </a:r>
                  <a:r>
                    <a:rPr lang="en-US" altLang="zh-CN"/>
                    <a:t>,1</a:t>
                  </a:r>
                  <a:r>
                    <a:rPr lang="zh-CN" altLang="en-US"/>
                    <a:t>）</a:t>
                  </a:r>
                  <a:endParaRPr lang="zh-CN" altLang="en-US"/>
                </a:p>
                <a:p>
                  <a:pPr>
                    <a:lnSpc>
                      <a:spcPct val="120000"/>
                    </a:lnSpc>
                  </a:pPr>
                  <a:r>
                    <a:rPr lang="zh-CN" altLang="en-US"/>
                    <a:t>（</a:t>
                  </a:r>
                  <a:r>
                    <a:rPr lang="en-US" altLang="zh-CN"/>
                    <a:t>a</a:t>
                  </a:r>
                  <a14:m>
                    <m:oMath xmlns:m="http://schemas.openxmlformats.org/officeDocument/2006/math">
                      <m:r>
                        <a:rPr lang="en-US" altLang="zh-CN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𝛪</m:t>
                      </m:r>
                      <m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</m:oMath>
                  </a14:m>
                  <a:r>
                    <a:rPr lang="en-US" altLang="zh-CN" baseline="-25000"/>
                    <a:t>4</a:t>
                  </a:r>
                  <a:r>
                    <a:rPr lang="en-US" altLang="zh-CN"/>
                    <a:t>,b</a:t>
                  </a:r>
                  <a14:m>
                    <m:oMath xmlns:m="http://schemas.openxmlformats.org/officeDocument/2006/math">
                      <m:r>
                        <a:rPr lang="en-US" altLang="zh-CN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𝛪</m:t>
                      </m:r>
                    </m:oMath>
                  </a14:m>
                  <a:r>
                    <a:rPr lang="en-US" altLang="zh-CN" baseline="-25000"/>
                    <a:t>,4</a:t>
                  </a:r>
                  <a:r>
                    <a:rPr lang="zh-CN" altLang="en-US"/>
                    <a:t>）</a:t>
                  </a:r>
                  <a:r>
                    <a:rPr lang="en-US" altLang="zh-CN"/>
                    <a:t>=</a:t>
                  </a:r>
                  <a:r>
                    <a:rPr lang="zh-CN" altLang="en-US"/>
                    <a:t>（</a:t>
                  </a:r>
                  <a:r>
                    <a:rPr lang="en-US" altLang="zh-CN"/>
                    <a:t>1,</a:t>
                  </a:r>
                  <a:r>
                    <a:rPr lang="en-US" altLang="zh-CN">
                      <a:sym typeface="+mn-ea"/>
                    </a:rPr>
                    <a:t>P</a:t>
                  </a:r>
                  <a:r>
                    <a:rPr lang="en-US" altLang="zh-CN" baseline="-25000">
                      <a:sym typeface="+mn-ea"/>
                    </a:rPr>
                    <a:t>i1</a:t>
                  </a:r>
                  <a:r>
                    <a:rPr lang="zh-CN" altLang="en-US"/>
                    <a:t>）</a:t>
                  </a:r>
                  <a:endParaRPr lang="zh-CN" altLang="en-US"/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9" y="5287"/>
                  <a:ext cx="4282" cy="2236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9086" y="5174"/>
                  <a:ext cx="4282" cy="22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>
                    <a:lnSpc>
                      <a:spcPct val="120000"/>
                    </a:lnSpc>
                  </a:pPr>
                  <a:r>
                    <a:rPr lang="zh-CN" altLang="en-US"/>
                    <a:t>（</a:t>
                  </a:r>
                  <a:r>
                    <a:rPr lang="en-US" altLang="zh-CN"/>
                    <a:t>a</a:t>
                  </a:r>
                  <a:r>
                    <a:rPr lang="en-US" altLang="zh-CN" baseline="-25000">
                      <a:latin typeface="Cambria Math" panose="02040503050406030204" charset="0"/>
                      <a:cs typeface="Cambria Math" panose="02040503050406030204" charset="0"/>
                      <a:sym typeface="+mn-ea"/>
                    </a:rPr>
                    <a:t>J,</a:t>
                  </a:r>
                  <a:r>
                    <a:rPr lang="en-US" altLang="zh-CN" baseline="-25000"/>
                    <a:t>1</a:t>
                  </a:r>
                  <a:r>
                    <a:rPr lang="en-US" altLang="zh-CN"/>
                    <a:t>,b</a:t>
                  </a:r>
                  <a14:m>
                    <m:oMath xmlns:m="http://schemas.openxmlformats.org/officeDocument/2006/math">
                      <m:r>
                        <a:rPr lang="en-US" altLang="zh-CN" baseline="-250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𝐽</m:t>
                      </m:r>
                      <m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</m:oMath>
                  </a14:m>
                  <a:r>
                    <a:rPr lang="en-US" altLang="zh-CN" baseline="-25000"/>
                    <a:t>1</a:t>
                  </a:r>
                  <a:r>
                    <a:rPr lang="zh-CN" altLang="en-US"/>
                    <a:t>）</a:t>
                  </a:r>
                  <a:r>
                    <a:rPr lang="en-US" altLang="zh-CN"/>
                    <a:t>=</a:t>
                  </a:r>
                  <a:r>
                    <a:rPr lang="zh-CN" altLang="en-US"/>
                    <a:t>（</a:t>
                  </a:r>
                  <a:r>
                    <a:rPr lang="en-US" altLang="zh-CN"/>
                    <a:t>1,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𝔦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zh-CN" altLang="en-US"/>
                    <a:t>）</a:t>
                  </a:r>
                  <a:endParaRPr lang="zh-CN" altLang="en-US"/>
                </a:p>
                <a:p>
                  <a:pPr>
                    <a:lnSpc>
                      <a:spcPct val="120000"/>
                    </a:lnSpc>
                  </a:pPr>
                  <a:r>
                    <a:rPr lang="zh-CN" altLang="en-US"/>
                    <a:t>（</a:t>
                  </a:r>
                  <a:r>
                    <a:rPr lang="en-US" altLang="zh-CN"/>
                    <a:t>a</a:t>
                  </a:r>
                  <a:r>
                    <a:rPr lang="en-US" altLang="zh-CN" baseline="-25000">
                      <a:latin typeface="Cambria Math" panose="02040503050406030204" charset="0"/>
                      <a:cs typeface="Cambria Math" panose="02040503050406030204" charset="0"/>
                      <a:sym typeface="+mn-ea"/>
                    </a:rPr>
                    <a:t>J</a:t>
                  </a:r>
                  <a:r>
                    <a:rPr lang="en-US" altLang="zh-CN" baseline="-25000"/>
                    <a:t>,2</a:t>
                  </a:r>
                  <a:r>
                    <a:rPr lang="en-US" altLang="zh-CN"/>
                    <a:t>,b</a:t>
                  </a:r>
                  <a14:m>
                    <m:oMath xmlns:m="http://schemas.openxmlformats.org/officeDocument/2006/math">
                      <m:r>
                        <a:rPr lang="en-US" altLang="zh-CN" baseline="-250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𝐽</m:t>
                      </m:r>
                      <m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</m:oMath>
                  </a14:m>
                  <a:r>
                    <a:rPr lang="en-US" altLang="zh-CN" baseline="-25000"/>
                    <a:t>2</a:t>
                  </a:r>
                  <a:r>
                    <a:rPr lang="zh-CN" altLang="en-US"/>
                    <a:t>）</a:t>
                  </a:r>
                  <a:r>
                    <a:rPr lang="en-US" altLang="zh-CN"/>
                    <a:t>=</a:t>
                  </a:r>
                  <a:r>
                    <a:rPr lang="zh-CN" altLang="en-US"/>
                    <a:t>（</a:t>
                  </a:r>
                  <a:r>
                    <a:rPr lang="en-US" altLang="zh-CN"/>
                    <a:t>1,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𝔦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zh-CN" altLang="en-US"/>
                    <a:t>）</a:t>
                  </a:r>
                  <a:endParaRPr lang="zh-CN" altLang="en-US"/>
                </a:p>
                <a:p>
                  <a:pPr>
                    <a:lnSpc>
                      <a:spcPct val="120000"/>
                    </a:lnSpc>
                  </a:pPr>
                  <a:r>
                    <a:rPr lang="zh-CN" altLang="en-US"/>
                    <a:t>（</a:t>
                  </a:r>
                  <a:r>
                    <a:rPr lang="en-US" altLang="zh-CN"/>
                    <a:t>a</a:t>
                  </a:r>
                  <a:r>
                    <a:rPr lang="en-US" altLang="zh-CN" baseline="-25000">
                      <a:latin typeface="Cambria Math" panose="02040503050406030204" charset="0"/>
                      <a:cs typeface="Cambria Math" panose="02040503050406030204" charset="0"/>
                      <a:sym typeface="+mn-ea"/>
                    </a:rPr>
                    <a:t>J</a:t>
                  </a:r>
                  <a:r>
                    <a:rPr lang="en-US" altLang="zh-CN" baseline="-25000"/>
                    <a:t>,3</a:t>
                  </a:r>
                  <a:r>
                    <a:rPr lang="en-US" altLang="zh-CN"/>
                    <a:t>,b</a:t>
                  </a:r>
                  <a:r>
                    <a:rPr lang="en-US" altLang="zh-CN" baseline="-25000">
                      <a:latin typeface="Cambria Math" panose="02040503050406030204" charset="0"/>
                      <a:cs typeface="Cambria Math" panose="02040503050406030204" charset="0"/>
                      <a:sym typeface="+mn-ea"/>
                    </a:rPr>
                    <a:t>J</a:t>
                  </a:r>
                  <a:r>
                    <a:rPr lang="en-US" altLang="zh-CN" baseline="-25000"/>
                    <a:t>,3</a:t>
                  </a:r>
                  <a:r>
                    <a:rPr lang="zh-CN" altLang="en-US"/>
                    <a:t>）</a:t>
                  </a:r>
                  <a:r>
                    <a:rPr lang="en-US" altLang="zh-CN"/>
                    <a:t>=</a:t>
                  </a:r>
                  <a:r>
                    <a:rPr lang="zh-CN" altLang="en-US"/>
                    <a:t>（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𝔦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/>
                    <a:t>,1</a:t>
                  </a:r>
                  <a:r>
                    <a:rPr lang="zh-CN" altLang="en-US"/>
                    <a:t>）</a:t>
                  </a:r>
                  <a:endParaRPr lang="zh-CN" altLang="en-US"/>
                </a:p>
                <a:p>
                  <a:pPr>
                    <a:lnSpc>
                      <a:spcPct val="120000"/>
                    </a:lnSpc>
                  </a:pPr>
                  <a:r>
                    <a:rPr lang="zh-CN" altLang="en-US"/>
                    <a:t>（</a:t>
                  </a:r>
                  <a:r>
                    <a:rPr lang="en-US" altLang="zh-CN"/>
                    <a:t>a</a:t>
                  </a:r>
                  <a14:m>
                    <m:oMath xmlns:m="http://schemas.openxmlformats.org/officeDocument/2006/math">
                      <m:r>
                        <a:rPr lang="en-US" altLang="zh-CN" baseline="-250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𝐽</m:t>
                      </m:r>
                      <m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</m:oMath>
                  </a14:m>
                  <a:r>
                    <a:rPr lang="en-US" altLang="zh-CN" baseline="-25000"/>
                    <a:t>4</a:t>
                  </a:r>
                  <a:r>
                    <a:rPr lang="en-US" altLang="zh-CN"/>
                    <a:t>,b</a:t>
                  </a:r>
                  <a:r>
                    <a:rPr lang="en-US" altLang="zh-CN" baseline="-25000">
                      <a:latin typeface="Cambria Math" panose="02040503050406030204" charset="0"/>
                      <a:cs typeface="Cambria Math" panose="02040503050406030204" charset="0"/>
                      <a:sym typeface="+mn-ea"/>
                    </a:rPr>
                    <a:t>J</a:t>
                  </a:r>
                  <a:r>
                    <a:rPr lang="en-US" altLang="zh-CN" baseline="-25000"/>
                    <a:t>,4</a:t>
                  </a:r>
                  <a:r>
                    <a:rPr lang="zh-CN" altLang="en-US"/>
                    <a:t>）</a:t>
                  </a:r>
                  <a:r>
                    <a:rPr lang="en-US" altLang="zh-CN"/>
                    <a:t>=</a:t>
                  </a:r>
                  <a:r>
                    <a:rPr lang="zh-CN" altLang="en-US"/>
                    <a:t>（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𝔦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/>
                    <a:t>,</a:t>
                  </a:r>
                  <a:r>
                    <a:rPr lang="en-US" altLang="zh-CN"/>
                    <a:t>1</a:t>
                  </a:r>
                  <a:r>
                    <a:rPr lang="zh-CN" altLang="en-US"/>
                    <a:t>）</a:t>
                  </a:r>
                  <a:endParaRPr lang="zh-CN" altLang="en-US"/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6" y="5174"/>
                  <a:ext cx="4282" cy="2236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1984" y="5400"/>
                  <a:ext cx="1581" cy="580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14:m>
                    <m:oMath xmlns:m="http://schemas.openxmlformats.org/officeDocument/2006/math">
                      <m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𝛪</m:t>
                      </m:r>
                      <m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</m:oMath>
                  </a14:m>
                  <a:r>
                    <a:rPr lang="en-US" altLang="zh-CN">
                      <a:sym typeface="+mn-ea"/>
                    </a:rPr>
                    <a:t>{i</a:t>
                  </a:r>
                  <a:r>
                    <a:rPr lang="en-US" altLang="zh-CN" baseline="-25000">
                      <a:sym typeface="+mn-ea"/>
                    </a:rPr>
                    <a:t>1</a:t>
                  </a:r>
                  <a:r>
                    <a:rPr lang="en-US" altLang="zh-CN">
                      <a:sym typeface="+mn-ea"/>
                    </a:rPr>
                    <a:t>}</a:t>
                  </a:r>
                  <a:r>
                    <a:rPr lang="zh-CN" altLang="en-US">
                      <a:sym typeface="+mn-ea"/>
                    </a:rPr>
                    <a:t>：</a:t>
                  </a:r>
                  <a:endParaRPr lang="zh-CN" altLang="en-US">
                    <a:sym typeface="+mn-ea"/>
                  </a:endParaRPr>
                </a:p>
              </p:txBody>
            </p:sp>
          </mc:Choice>
          <mc:Fallback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4" y="5400"/>
                  <a:ext cx="1581" cy="580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文本框 21"/>
            <p:cNvSpPr txBox="1"/>
            <p:nvPr/>
          </p:nvSpPr>
          <p:spPr>
            <a:xfrm>
              <a:off x="7881" y="5287"/>
              <a:ext cx="141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>
                  <a:latin typeface="Cambria Math" panose="02040503050406030204" charset="0"/>
                  <a:cs typeface="Cambria Math" panose="02040503050406030204" charset="0"/>
                  <a:sym typeface="+mn-ea"/>
                </a:rPr>
                <a:t>J</a:t>
              </a:r>
              <a:r>
                <a:rPr lang="en-US" altLang="zh-CN">
                  <a:sym typeface="+mn-ea"/>
                </a:rPr>
                <a:t>={i</a:t>
              </a:r>
              <a:r>
                <a:rPr lang="en-US" altLang="zh-CN" baseline="-25000">
                  <a:sym typeface="+mn-ea"/>
                </a:rPr>
                <a:t>2</a:t>
              </a:r>
              <a:r>
                <a:rPr lang="en-US" altLang="zh-CN">
                  <a:sym typeface="+mn-ea"/>
                </a:rPr>
                <a:t>}</a:t>
              </a:r>
              <a:r>
                <a:rPr lang="zh-CN" altLang="en-US">
                  <a:sym typeface="+mn-ea"/>
                </a:rPr>
                <a:t>：</a:t>
              </a:r>
              <a:endParaRPr lang="zh-CN" altLang="en-US">
                <a:sym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表格 24"/>
              <p:cNvGraphicFramePr/>
              <p:nvPr>
                <p:custDataLst>
                  <p:tags r:id="rId16"/>
                </p:custDataLst>
              </p:nvPr>
            </p:nvGraphicFramePr>
            <p:xfrm>
              <a:off x="1633855" y="4924425"/>
              <a:ext cx="6394450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78890"/>
                    <a:gridCol w="1278890"/>
                    <a:gridCol w="1278890"/>
                    <a:gridCol w="1278890"/>
                    <a:gridCol w="1278890"/>
                  </a:tblGrid>
                  <a:tr h="361315"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j=1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j=2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j=3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j=4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𝒱</m:t>
                                    </m:r>
                                    <m:r>
                                      <a:rPr lang="en-US" altLang="zh-CN" sz="1800" i="1" baseline="-2500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800" i="1" baseline="-2500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1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1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𝒱</m:t>
                                    </m:r>
                                    <m:r>
                                      <a:rPr lang="en-US" altLang="zh-CN" sz="1800" i="1" baseline="-2500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800" i="1" baseline="-2500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1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1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𝜋</m:t>
                                </m:r>
                                <m:r>
                                  <a:rPr lang="en-US" altLang="zh-CN" sz="1800" i="1" baseline="-2500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altLang="zh-CN" sz="1800" i="1" baseline="-25000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lnSpc>
                              <a:spcPct val="90000"/>
                            </a:lnSpc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</m:oMath>
                          </a14:m>
                          <a:r>
                            <a:rPr lang="en-US" altLang="zh-CN" sz="1800" i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←</a:t>
                          </a:r>
                          <a:endParaRPr lang="en-US" altLang="zh-CN" sz="1800" i="1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𝛥</m:t>
                              </m:r>
                            </m:oMath>
                          </a14:m>
                          <a:r>
                            <a:rPr lang="en-US" altLang="zh-CN" sz="1800" i="1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+mn-ea"/>
                            </a:rPr>
                            <a:t>←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表格 24"/>
              <p:cNvGraphicFramePr/>
              <p:nvPr>
                <p:custDataLst>
                  <p:tags r:id="rId17"/>
                </p:custDataLst>
              </p:nvPr>
            </p:nvGraphicFramePr>
            <p:xfrm>
              <a:off x="1633855" y="4924425"/>
              <a:ext cx="6394450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78890"/>
                    <a:gridCol w="1278890"/>
                    <a:gridCol w="1278890"/>
                    <a:gridCol w="1278890"/>
                    <a:gridCol w="1278890"/>
                  </a:tblGrid>
                  <a:tr h="361315"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j=1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j=2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j=3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j=4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1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1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1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1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8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8" name="文本框 27"/>
          <p:cNvSpPr txBox="1"/>
          <p:nvPr/>
        </p:nvSpPr>
        <p:spPr>
          <a:xfrm>
            <a:off x="3708400" y="6160135"/>
            <a:ext cx="3448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┴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228080" y="6159500"/>
            <a:ext cx="3448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┴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1260000" cy="91840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35560" y="918845"/>
            <a:ext cx="9145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817485" y="476885"/>
            <a:ext cx="945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000" b="1"/>
              <a:t>VC.Agg</a:t>
            </a:r>
            <a:endParaRPr lang="en-US" altLang="zh-CN" sz="2000" b="1"/>
          </a:p>
        </p:txBody>
      </p:sp>
      <p:grpSp>
        <p:nvGrpSpPr>
          <p:cNvPr id="48" name="组合 47"/>
          <p:cNvGrpSpPr/>
          <p:nvPr/>
        </p:nvGrpSpPr>
        <p:grpSpPr>
          <a:xfrm>
            <a:off x="211455" y="1110615"/>
            <a:ext cx="7816850" cy="5070475"/>
            <a:chOff x="333" y="1749"/>
            <a:chExt cx="12310" cy="7985"/>
          </a:xfrm>
        </p:grpSpPr>
        <p:grpSp>
          <p:nvGrpSpPr>
            <p:cNvPr id="36" name="组合 35"/>
            <p:cNvGrpSpPr/>
            <p:nvPr/>
          </p:nvGrpSpPr>
          <p:grpSpPr>
            <a:xfrm>
              <a:off x="2975" y="1884"/>
              <a:ext cx="9072" cy="3276"/>
              <a:chOff x="3005" y="1564"/>
              <a:chExt cx="9072" cy="327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7003" y="1564"/>
                    <a:ext cx="1077" cy="59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𝒱</m:t>
                              </m:r>
                              <m:r>
                                <a:rPr lang="en-US" altLang="zh-CN" i="1" baseline="-25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𝐽</m:t>
                              </m:r>
                            </m:e>
                          </m:acc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3" y="1564"/>
                    <a:ext cx="1077" cy="593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2" name="组合 31"/>
              <p:cNvGrpSpPr/>
              <p:nvPr/>
            </p:nvGrpSpPr>
            <p:grpSpPr>
              <a:xfrm>
                <a:off x="3005" y="1657"/>
                <a:ext cx="9072" cy="3083"/>
                <a:chOff x="3005" y="1657"/>
                <a:chExt cx="9072" cy="3083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8" name="文本框 27"/>
                    <p:cNvSpPr txBox="1"/>
                    <p:nvPr/>
                  </p:nvSpPr>
                  <p:spPr>
                    <a:xfrm>
                      <a:off x="5499" y="4160"/>
                      <a:ext cx="2166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just"/>
                      <a:r>
                        <a:rPr lang="en-US" altLang="zh-CN"/>
                        <a:t>L=</a:t>
                      </a:r>
                      <a14:m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𝛪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∩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𝐽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≠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∅</m:t>
                          </m:r>
                        </m:oMath>
                      </a14:m>
                      <a:endParaRPr lang="en-US" altLang="zh-CN"/>
                    </a:p>
                  </p:txBody>
                </p:sp>
              </mc:Choice>
              <mc:Fallback>
                <p:sp>
                  <p:nvSpPr>
                    <p:cNvPr id="28" name="文本框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9" y="4160"/>
                      <a:ext cx="2166" cy="580"/>
                    </a:xfrm>
                    <a:prstGeom prst="rect">
                      <a:avLst/>
                    </a:prstGeom>
                    <a:blipFill rotWithShape="1">
                      <a:blip r:embed="rId3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" name="直接连接符 4"/>
                <p:cNvCxnSpPr/>
                <p:nvPr/>
              </p:nvCxnSpPr>
              <p:spPr>
                <a:xfrm>
                  <a:off x="5272" y="1657"/>
                  <a:ext cx="1" cy="1690"/>
                </a:xfrm>
                <a:prstGeom prst="line">
                  <a:avLst/>
                </a:prstGeom>
                <a:ln w="28575" cmpd="sng">
                  <a:solidFill>
                    <a:srgbClr val="00B05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>
                  <a:off x="9809" y="1668"/>
                  <a:ext cx="1" cy="1690"/>
                </a:xfrm>
                <a:prstGeom prst="line">
                  <a:avLst/>
                </a:prstGeom>
                <a:ln w="28575" cmpd="sng">
                  <a:solidFill>
                    <a:srgbClr val="00B05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组合 30"/>
                <p:cNvGrpSpPr/>
                <p:nvPr/>
              </p:nvGrpSpPr>
              <p:grpSpPr>
                <a:xfrm>
                  <a:off x="3005" y="1884"/>
                  <a:ext cx="9072" cy="2104"/>
                  <a:chOff x="3005" y="1884"/>
                  <a:chExt cx="9072" cy="2104"/>
                </a:xfrm>
              </p:grpSpPr>
              <p:sp>
                <p:nvSpPr>
                  <p:cNvPr id="13" name="矩形 12"/>
                  <p:cNvSpPr/>
                  <p:nvPr/>
                </p:nvSpPr>
                <p:spPr>
                  <a:xfrm>
                    <a:off x="3005" y="2451"/>
                    <a:ext cx="1134" cy="567"/>
                  </a:xfrm>
                  <a:prstGeom prst="rect">
                    <a:avLst/>
                  </a:prstGeom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/>
                      <a:t>0</a:t>
                    </a:r>
                    <a:endParaRPr lang="en-US" altLang="zh-CN"/>
                  </a:p>
                </p:txBody>
              </p:sp>
              <p:sp>
                <p:nvSpPr>
                  <p:cNvPr id="14" name="矩形 13"/>
                  <p:cNvSpPr/>
                  <p:nvPr/>
                </p:nvSpPr>
                <p:spPr>
                  <a:xfrm>
                    <a:off x="4139" y="2451"/>
                    <a:ext cx="1134" cy="567"/>
                  </a:xfrm>
                  <a:prstGeom prst="rect">
                    <a:avLst/>
                  </a:prstGeom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/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6407" y="2451"/>
                    <a:ext cx="1134" cy="56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/>
                      <a:t>0</a:t>
                    </a:r>
                    <a:endParaRPr lang="en-US" altLang="zh-CN"/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5272" y="2451"/>
                    <a:ext cx="1134" cy="56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/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19" name="矩形 18"/>
                  <p:cNvSpPr/>
                  <p:nvPr/>
                </p:nvSpPr>
                <p:spPr>
                  <a:xfrm>
                    <a:off x="10943" y="2451"/>
                    <a:ext cx="1134" cy="567"/>
                  </a:xfrm>
                  <a:prstGeom prst="rect">
                    <a:avLst/>
                  </a:prstGeom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/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20" name="矩形 19"/>
                  <p:cNvSpPr/>
                  <p:nvPr/>
                </p:nvSpPr>
                <p:spPr>
                  <a:xfrm>
                    <a:off x="9809" y="2451"/>
                    <a:ext cx="1134" cy="567"/>
                  </a:xfrm>
                  <a:prstGeom prst="rect">
                    <a:avLst/>
                  </a:prstGeom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/>
                      <a:t>0</a:t>
                    </a:r>
                    <a:endParaRPr lang="en-US" altLang="zh-CN"/>
                  </a:p>
                </p:txBody>
              </p:sp>
              <p:sp>
                <p:nvSpPr>
                  <p:cNvPr id="22" name="矩形 21"/>
                  <p:cNvSpPr/>
                  <p:nvPr/>
                </p:nvSpPr>
                <p:spPr>
                  <a:xfrm>
                    <a:off x="8675" y="2451"/>
                    <a:ext cx="1134" cy="567"/>
                  </a:xfrm>
                  <a:prstGeom prst="rect">
                    <a:avLst/>
                  </a:prstGeom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/>
                      <a:t>0</a:t>
                    </a:r>
                    <a:endParaRPr lang="en-US" altLang="zh-CN"/>
                  </a:p>
                </p:txBody>
              </p:sp>
              <p:sp>
                <p:nvSpPr>
                  <p:cNvPr id="23" name="矩形 22"/>
                  <p:cNvSpPr/>
                  <p:nvPr/>
                </p:nvSpPr>
                <p:spPr>
                  <a:xfrm>
                    <a:off x="7541" y="2451"/>
                    <a:ext cx="1134" cy="567"/>
                  </a:xfrm>
                  <a:prstGeom prst="rect">
                    <a:avLst/>
                  </a:prstGeom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/>
                      <a:t>1</a:t>
                    </a:r>
                    <a:endParaRPr lang="en-US" altLang="zh-CN"/>
                  </a:p>
                </p:txBody>
              </p:sp>
              <p:cxnSp>
                <p:nvCxnSpPr>
                  <p:cNvPr id="24" name="直接连接符 23"/>
                  <p:cNvCxnSpPr/>
                  <p:nvPr/>
                </p:nvCxnSpPr>
                <p:spPr>
                  <a:xfrm>
                    <a:off x="3005" y="2224"/>
                    <a:ext cx="0" cy="1582"/>
                  </a:xfrm>
                  <a:prstGeom prst="line">
                    <a:avLst/>
                  </a:prstGeom>
                  <a:ln w="285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7" name="文本框 26"/>
                      <p:cNvSpPr txBox="1"/>
                      <p:nvPr/>
                    </p:nvSpPr>
                    <p:spPr>
                      <a:xfrm>
                        <a:off x="4947" y="3358"/>
                        <a:ext cx="653" cy="6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 anchor="t">
                        <a:spAutoFit/>
                      </a:bodyPr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𝒱</m:t>
                                  </m:r>
                                  <m:r>
                                    <a:rPr lang="en-US" altLang="zh-CN" i="1" baseline="-2500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𝛪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zh-CN" altLang="en-US"/>
                      </a:p>
                    </p:txBody>
                  </p:sp>
                </mc:Choice>
                <mc:Fallback>
                  <p:sp>
                    <p:nvSpPr>
                      <p:cNvPr id="27" name="文本框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47" y="3358"/>
                        <a:ext cx="653" cy="631"/>
                      </a:xfrm>
                      <a:prstGeom prst="rect">
                        <a:avLst/>
                      </a:prstGeom>
                      <a:blipFill rotWithShape="1">
                        <a:blip r:embed="rId4"/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" name="直接连接符 6"/>
                  <p:cNvCxnSpPr/>
                  <p:nvPr/>
                </p:nvCxnSpPr>
                <p:spPr>
                  <a:xfrm>
                    <a:off x="7540" y="2224"/>
                    <a:ext cx="3" cy="1582"/>
                  </a:xfrm>
                  <a:prstGeom prst="line">
                    <a:avLst/>
                  </a:prstGeom>
                  <a:ln w="28575" cmpd="sng">
                    <a:solidFill>
                      <a:srgbClr val="FF0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接箭头连接符 8"/>
                  <p:cNvCxnSpPr/>
                  <p:nvPr/>
                </p:nvCxnSpPr>
                <p:spPr>
                  <a:xfrm>
                    <a:off x="3005" y="3585"/>
                    <a:ext cx="1814" cy="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直接箭头连接符 9"/>
                  <p:cNvCxnSpPr/>
                  <p:nvPr/>
                </p:nvCxnSpPr>
                <p:spPr>
                  <a:xfrm flipH="1" flipV="1">
                    <a:off x="5726" y="3585"/>
                    <a:ext cx="1815" cy="8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接箭头连接符 17"/>
                  <p:cNvCxnSpPr/>
                  <p:nvPr/>
                </p:nvCxnSpPr>
                <p:spPr>
                  <a:xfrm flipH="1">
                    <a:off x="7986" y="1884"/>
                    <a:ext cx="1823" cy="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接箭头连接符 24"/>
                  <p:cNvCxnSpPr/>
                  <p:nvPr/>
                </p:nvCxnSpPr>
                <p:spPr>
                  <a:xfrm>
                    <a:off x="5273" y="1884"/>
                    <a:ext cx="1814" cy="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" name="直接箭头连接符 29"/>
                <p:cNvCxnSpPr/>
                <p:nvPr/>
              </p:nvCxnSpPr>
              <p:spPr>
                <a:xfrm>
                  <a:off x="6406" y="3018"/>
                  <a:ext cx="0" cy="1248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文本框 32"/>
                  <p:cNvSpPr txBox="1"/>
                  <p:nvPr/>
                </p:nvSpPr>
                <p:spPr>
                  <a:xfrm>
                    <a:off x="3392" y="1771"/>
                    <a:ext cx="1492" cy="631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𝒱</m:t>
                              </m:r>
                              <m:r>
                                <a:rPr lang="en-US" altLang="zh-CN" i="1" baseline="-25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𝛪</m:t>
                              </m:r>
                              <m:r>
                                <a:rPr lang="en-US" altLang="zh-CN" i="1" baseline="-25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’</m:t>
                              </m:r>
                            </m:e>
                          </m:acc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33" name="文本框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2" y="1771"/>
                    <a:ext cx="1492" cy="631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直接箭头连接符 33"/>
              <p:cNvCxnSpPr/>
              <p:nvPr/>
            </p:nvCxnSpPr>
            <p:spPr>
              <a:xfrm>
                <a:off x="4139" y="3031"/>
                <a:ext cx="0" cy="1248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3118" y="4260"/>
                    <a:ext cx="1927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𝛪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’=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𝛪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35" name="文本框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8" y="4260"/>
                    <a:ext cx="1927" cy="580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7" name="文本框 36"/>
            <p:cNvSpPr txBox="1"/>
            <p:nvPr/>
          </p:nvSpPr>
          <p:spPr>
            <a:xfrm>
              <a:off x="333" y="1749"/>
              <a:ext cx="11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(2)</a:t>
              </a:r>
              <a:endParaRPr lang="en-US" altLang="zh-CN"/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7"/>
            <a:srcRect l="3959" t="29105" r="1855" b="43076"/>
            <a:stretch>
              <a:fillRect/>
            </a:stretch>
          </p:blipFill>
          <p:spPr>
            <a:xfrm>
              <a:off x="623" y="5967"/>
              <a:ext cx="10206" cy="454"/>
            </a:xfrm>
            <a:prstGeom prst="rect">
              <a:avLst/>
            </a:prstGeom>
          </p:spPr>
        </p:pic>
        <p:grpSp>
          <p:nvGrpSpPr>
            <p:cNvPr id="46" name="组合 45"/>
            <p:cNvGrpSpPr/>
            <p:nvPr/>
          </p:nvGrpSpPr>
          <p:grpSpPr>
            <a:xfrm rot="0">
              <a:off x="2664" y="6887"/>
              <a:ext cx="6599" cy="1474"/>
              <a:chOff x="2438" y="5740"/>
              <a:chExt cx="6599" cy="1474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438" y="5740"/>
                <a:ext cx="6599" cy="567"/>
                <a:chOff x="2664" y="6307"/>
                <a:chExt cx="6582" cy="567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" name="文本框 40"/>
                    <p:cNvSpPr txBox="1"/>
                    <p:nvPr/>
                  </p:nvSpPr>
                  <p:spPr>
                    <a:xfrm>
                      <a:off x="2664" y="6307"/>
                      <a:ext cx="2407" cy="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spAutoFit/>
                    </a:bodyPr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𝜋</m:t>
                                </m:r>
                                <m:r>
                                  <a:rPr lang="zh-CN" altLang="en-US">
                                    <a:latin typeface="Cambria Math" panose="02040503050406030204" charset="0"/>
                                  </a:rPr>
                                  <m:t> 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𝛪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、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𝜋</m:t>
                                </m:r>
                                <m:r>
                                  <a:rPr lang="zh-CN" altLang="en-US">
                                    <a:latin typeface="Cambria Math" panose="02040503050406030204" charset="0"/>
                                  </a:rPr>
                                  <m:t> 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𝐽</m:t>
                                </m:r>
                              </m:sub>
                            </m:sSub>
                            <m:r>
                              <a:rPr lang="en-US" altLang="zh-CN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，</m:t>
                            </m:r>
                          </m:oMath>
                        </m:oMathPara>
                      </a14:m>
                      <a:endParaRPr lang="en-US" altLang="zh-CN"/>
                    </a:p>
                  </p:txBody>
                </p:sp>
              </mc:Choice>
              <mc:Fallback>
                <p:sp>
                  <p:nvSpPr>
                    <p:cNvPr id="41" name="文本框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64" y="6307"/>
                      <a:ext cx="2407" cy="555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42" name="图片 41"/>
                <p:cNvPicPr>
                  <a:picLocks noChangeAspect="1"/>
                </p:cNvPicPr>
                <p:nvPr/>
              </p:nvPicPr>
              <p:blipFill>
                <a:blip r:embed="rId9"/>
                <a:srcRect l="4591" t="20788" r="8252" b="27289"/>
                <a:stretch>
                  <a:fillRect/>
                </a:stretch>
              </p:blipFill>
              <p:spPr>
                <a:xfrm>
                  <a:off x="4937" y="6307"/>
                  <a:ext cx="4309" cy="567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2438" y="6634"/>
                    <a:ext cx="5851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zh-CN" altLang="en-US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a:t>计算（</a:t>
                    </a:r>
                    <a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a:t>a</a:t>
                    </a:r>
                    <a14:m>
                      <m:oMath xmlns:m="http://schemas.openxmlformats.org/officeDocument/2006/math">
                        <m:r>
                          <a:rPr lang="en-US" altLang="zh-CN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𝛪</m:t>
                        </m:r>
                      </m:oMath>
                    </a14:m>
                    <a:r>
                      <a:rPr lang="en-US" altLang="zh-CN" baseline="-25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a:t>’,j</a:t>
                    </a:r>
                    <a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a:t>,b</a:t>
                    </a:r>
                    <a14:m>
                      <m:oMath xmlns:m="http://schemas.openxmlformats.org/officeDocument/2006/math">
                        <m:r>
                          <a:rPr lang="en-US" altLang="zh-CN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𝛪</m:t>
                        </m:r>
                      </m:oMath>
                    </a14:m>
                    <a:r>
                      <a:rPr lang="en-US" altLang="zh-CN" baseline="-25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a:t>‘,j</a:t>
                    </a:r>
                    <a:r>
                      <a:rPr lang="zh-CN" altLang="en-US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a:t>）、（</a:t>
                    </a:r>
                    <a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a:t>a</a:t>
                    </a:r>
                    <a:r>
                      <a:rPr lang="en-US" altLang="zh-CN" baseline="-25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a:t>J,j</a:t>
                    </a:r>
                    <a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a:t>,b</a:t>
                    </a:r>
                    <a:r>
                      <a:rPr lang="en-US" altLang="zh-CN" baseline="-25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a:t>J,j</a:t>
                    </a:r>
                    <a:r>
                      <a:rPr lang="zh-CN" altLang="en-US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a:t>）</a:t>
                    </a:r>
                    <a:endParaRPr lang="zh-CN" altLang="en-US"/>
                  </a:p>
                </p:txBody>
              </p:sp>
            </mc:Choice>
            <mc:Fallback>
              <p:sp>
                <p:nvSpPr>
                  <p:cNvPr id="44" name="文本框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8" y="6634"/>
                    <a:ext cx="5851" cy="580"/>
                  </a:xfrm>
                  <a:prstGeom prst="rect">
                    <a:avLst/>
                  </a:prstGeom>
                  <a:blipFill rotWithShape="1">
                    <a:blip r:embed="rId10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1"/>
            <a:srcRect l="985" t="11599" r="2794" b="11712"/>
            <a:stretch>
              <a:fillRect/>
            </a:stretch>
          </p:blipFill>
          <p:spPr>
            <a:xfrm>
              <a:off x="623" y="9054"/>
              <a:ext cx="12020" cy="6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1260000" cy="91840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35560" y="980440"/>
            <a:ext cx="9145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1947" t="17959" r="3633" b="4299"/>
          <a:stretch>
            <a:fillRect/>
          </a:stretch>
        </p:blipFill>
        <p:spPr>
          <a:xfrm>
            <a:off x="252095" y="3572510"/>
            <a:ext cx="8712835" cy="18719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l="1235" t="10856" r="4025" b="13123"/>
          <a:stretch>
            <a:fillRect/>
          </a:stretch>
        </p:blipFill>
        <p:spPr>
          <a:xfrm>
            <a:off x="251460" y="1557020"/>
            <a:ext cx="8280400" cy="15119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79235" y="550545"/>
            <a:ext cx="25393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First SVC Construction</a:t>
            </a:r>
            <a:endParaRPr lang="en-US" altLang="zh-CN" sz="20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1260000" cy="91840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35560" y="980440"/>
            <a:ext cx="9145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083935" y="520065"/>
            <a:ext cx="3014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Second  SVC Construction</a:t>
            </a:r>
            <a:endParaRPr lang="en-US" altLang="zh-CN" sz="2000" b="1"/>
          </a:p>
        </p:txBody>
      </p:sp>
      <p:sp>
        <p:nvSpPr>
          <p:cNvPr id="5" name="文本框 4"/>
          <p:cNvSpPr txBox="1"/>
          <p:nvPr/>
        </p:nvSpPr>
        <p:spPr>
          <a:xfrm>
            <a:off x="356870" y="1228725"/>
            <a:ext cx="6879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83895" y="1522730"/>
            <a:ext cx="642937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基于</a:t>
            </a:r>
            <a:r>
              <a:rPr lang="en-US" altLang="zh-CN" sz="2000"/>
              <a:t>[CF13</a:t>
            </a:r>
            <a:r>
              <a:rPr lang="zh-CN" altLang="en-US" sz="2000"/>
              <a:t>，</a:t>
            </a:r>
            <a:r>
              <a:rPr lang="en-US" altLang="zh-CN" sz="2000"/>
              <a:t>LM19]</a:t>
            </a:r>
            <a:endParaRPr lang="en-US" altLang="zh-CN" sz="20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恒定大小参数和增量</a:t>
            </a:r>
            <a:r>
              <a:rPr lang="zh-CN" altLang="en-US" sz="2000"/>
              <a:t>聚合</a:t>
            </a:r>
            <a:endParaRPr lang="zh-CN" altLang="en-US" sz="20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由于预处理，</a:t>
            </a:r>
            <a:r>
              <a:rPr lang="zh-CN" altLang="en-US" sz="2000"/>
              <a:t>使验证时间与向量长度大小</a:t>
            </a:r>
            <a:r>
              <a:rPr lang="zh-CN" altLang="en-US" sz="2000"/>
              <a:t>无关</a:t>
            </a:r>
            <a:endParaRPr lang="zh-CN" altLang="en-US" sz="2000"/>
          </a:p>
        </p:txBody>
      </p:sp>
      <p:grpSp>
        <p:nvGrpSpPr>
          <p:cNvPr id="9" name="组合 8"/>
          <p:cNvGrpSpPr/>
          <p:nvPr/>
        </p:nvGrpSpPr>
        <p:grpSpPr>
          <a:xfrm>
            <a:off x="252095" y="3356610"/>
            <a:ext cx="8423910" cy="2218690"/>
            <a:chOff x="397" y="4946"/>
            <a:chExt cx="13266" cy="349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rcRect l="1628" t="17857" r="4046" b="30726"/>
            <a:stretch>
              <a:fillRect/>
            </a:stretch>
          </p:blipFill>
          <p:spPr>
            <a:xfrm>
              <a:off x="397" y="4946"/>
              <a:ext cx="13266" cy="90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rcRect l="2350" t="23069" r="3967" b="45274"/>
            <a:stretch>
              <a:fillRect/>
            </a:stretch>
          </p:blipFill>
          <p:spPr>
            <a:xfrm>
              <a:off x="397" y="6420"/>
              <a:ext cx="13153" cy="623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rcRect l="187" t="23908" r="4264" b="28333"/>
            <a:stretch>
              <a:fillRect/>
            </a:stretch>
          </p:blipFill>
          <p:spPr>
            <a:xfrm>
              <a:off x="397" y="7610"/>
              <a:ext cx="13266" cy="8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1260000" cy="91840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35560" y="980440"/>
            <a:ext cx="9145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00775" y="548640"/>
            <a:ext cx="2887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Second  SVC Construction</a:t>
            </a:r>
            <a:endParaRPr lang="en-US" altLang="zh-CN" sz="20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1121" t="2341" r="2751" b="64374"/>
          <a:stretch>
            <a:fillRect/>
          </a:stretch>
        </p:blipFill>
        <p:spPr>
          <a:xfrm>
            <a:off x="107950" y="2853055"/>
            <a:ext cx="8496935" cy="17602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4068445" y="1013460"/>
                <a:ext cx="958850" cy="400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𝒱</m:t>
                          </m:r>
                        </m:e>
                      </m:acc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445" y="1013460"/>
                <a:ext cx="958850" cy="4006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 rot="0">
            <a:off x="3131820" y="1485265"/>
            <a:ext cx="2886075" cy="1240155"/>
            <a:chOff x="4932" y="2339"/>
            <a:chExt cx="4545" cy="195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矩形 2"/>
                <p:cNvSpPr/>
                <p:nvPr/>
              </p:nvSpPr>
              <p:spPr>
                <a:xfrm>
                  <a:off x="4932" y="2339"/>
                  <a:ext cx="1134" cy="681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𝒱</m:t>
                      </m:r>
                    </m:oMath>
                  </a14:m>
                  <a:r>
                    <a:rPr lang="en-US" altLang="zh-CN" baseline="-25000"/>
                    <a:t>1</a:t>
                  </a:r>
                  <a:endParaRPr lang="en-US" altLang="zh-CN" baseline="-25000"/>
                </a:p>
              </p:txBody>
            </p:sp>
          </mc:Choice>
          <mc:Fallback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" y="2339"/>
                  <a:ext cx="1134" cy="681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矩形 4"/>
                <p:cNvSpPr/>
                <p:nvPr/>
              </p:nvSpPr>
              <p:spPr>
                <a:xfrm>
                  <a:off x="6066" y="2339"/>
                  <a:ext cx="1134" cy="681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𝒱</m:t>
                      </m:r>
                    </m:oMath>
                  </a14:m>
                  <a:r>
                    <a:rPr lang="en-US" altLang="zh-CN" baseline="-25000"/>
                    <a:t>2</a:t>
                  </a:r>
                  <a:endParaRPr lang="en-US" altLang="zh-CN" baseline="-25000"/>
                </a:p>
              </p:txBody>
            </p:sp>
          </mc:Choice>
          <mc:Fallback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6" y="2339"/>
                  <a:ext cx="1134" cy="681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矩形 5"/>
                <p:cNvSpPr/>
                <p:nvPr/>
              </p:nvSpPr>
              <p:spPr>
                <a:xfrm>
                  <a:off x="8334" y="2339"/>
                  <a:ext cx="1134" cy="681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𝒱</m:t>
                      </m:r>
                    </m:oMath>
                  </a14:m>
                  <a:r>
                    <a:rPr lang="en-US" altLang="zh-CN" baseline="-25000"/>
                    <a:t>4</a:t>
                  </a:r>
                  <a:endParaRPr lang="en-US" altLang="zh-CN" baseline="-25000"/>
                </a:p>
              </p:txBody>
            </p:sp>
          </mc:Choice>
          <mc:Fallback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" y="2339"/>
                  <a:ext cx="1134" cy="681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矩形 6"/>
                <p:cNvSpPr/>
                <p:nvPr/>
              </p:nvSpPr>
              <p:spPr>
                <a:xfrm>
                  <a:off x="7200" y="2339"/>
                  <a:ext cx="1134" cy="681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𝒱</m:t>
                      </m:r>
                    </m:oMath>
                  </a14:m>
                  <a:r>
                    <a:rPr lang="en-US" altLang="zh-CN" baseline="-25000"/>
                    <a:t>3</a:t>
                  </a:r>
                  <a:endParaRPr lang="en-US" altLang="zh-CN" baseline="-25000"/>
                </a:p>
              </p:txBody>
            </p:sp>
          </mc:Choice>
          <mc:Fallback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0" y="2339"/>
                  <a:ext cx="1134" cy="681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/>
            <p:cNvCxnSpPr>
              <a:stCxn id="3" idx="2"/>
            </p:cNvCxnSpPr>
            <p:nvPr/>
          </p:nvCxnSpPr>
          <p:spPr>
            <a:xfrm>
              <a:off x="5499" y="3020"/>
              <a:ext cx="1" cy="6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9015" y="3020"/>
              <a:ext cx="1" cy="6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7801" y="3020"/>
              <a:ext cx="1" cy="6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6588" y="3048"/>
              <a:ext cx="1" cy="6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5159" y="3700"/>
              <a:ext cx="69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</a:t>
              </a:r>
              <a:r>
                <a:rPr lang="en-US" altLang="zh-CN" baseline="-25000"/>
                <a:t>1</a:t>
              </a:r>
              <a:endParaRPr lang="en-US" altLang="zh-CN" baseline="-250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238" y="3712"/>
              <a:ext cx="69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</a:t>
              </a:r>
              <a:r>
                <a:rPr lang="en-US" altLang="zh-CN" baseline="-25000"/>
                <a:t>2</a:t>
              </a:r>
              <a:endParaRPr lang="en-US" altLang="zh-CN" baseline="-250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456" y="3700"/>
              <a:ext cx="69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</a:t>
              </a:r>
              <a:r>
                <a:rPr lang="en-US" altLang="zh-CN" baseline="-25000"/>
                <a:t>3</a:t>
              </a:r>
              <a:endParaRPr lang="en-US" altLang="zh-CN" baseline="-250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787" y="3700"/>
              <a:ext cx="69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</a:t>
              </a:r>
              <a:r>
                <a:rPr lang="en-US" altLang="zh-CN" baseline="-25000"/>
                <a:t>4</a:t>
              </a:r>
              <a:endParaRPr lang="en-US" altLang="zh-CN" baseline="-250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1198245" y="4869180"/>
                <a:ext cx="5963285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/>
                  <a:t>crs=(G,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</m:oMath>
                </a14:m>
                <a:r>
                  <a:rPr lang="en-US" altLang="zh-CN" sz="2000"/>
                  <a:t>,PrimeGen)</a:t>
                </a:r>
                <a:endParaRPr lang="en-US" altLang="zh-CN" sz="2000"/>
              </a:p>
              <a:p>
                <a:r>
                  <a:rPr lang="en-US" altLang="zh-CN" sz="2000">
                    <a:sym typeface="+mn-ea"/>
                  </a:rPr>
                  <a:t>crs</a:t>
                </a:r>
                <a:r>
                  <a:rPr lang="en-US" altLang="zh-CN" sz="2000" baseline="-25000">
                    <a:sym typeface="+mn-ea"/>
                  </a:rPr>
                  <a:t>n</a:t>
                </a:r>
                <a:r>
                  <a:rPr lang="en-US" altLang="zh-CN" sz="2000">
                    <a:sym typeface="+mn-ea"/>
                  </a:rPr>
                  <a:t>=(G,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</m:oMath>
                </a14:m>
                <a:r>
                  <a:rPr lang="en-US" altLang="zh-CN" sz="2000">
                    <a:sym typeface="+mn-ea"/>
                  </a:rPr>
                  <a:t>,PrimeGen,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charset="0"/>
                            <a:sym typeface="+mn-ea"/>
                          </a:rPr>
                          <m:t>𝑒</m:t>
                        </m:r>
                        <m:r>
                          <a:rPr lang="en-US" altLang="zh-CN" sz="2000" baseline="-25000">
                            <a:latin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000" baseline="-25000">
                            <a:latin typeface="Cambria Math" panose="02040503050406030204" charset="0"/>
                          </a:rPr>
                          <m:t> </m:t>
                        </m:r>
                        <m:r>
                          <a:rPr lang="en-US" altLang="zh-CN" sz="2000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∙</m:t>
                        </m:r>
                        <m:r>
                          <a:rPr lang="en-US" altLang="zh-CN" sz="2000">
                            <a:latin typeface="Cambria Math" panose="02040503050406030204" charset="0"/>
                            <a:sym typeface="+mn-ea"/>
                          </a:rPr>
                          <m:t>𝑒</m:t>
                        </m:r>
                        <m:r>
                          <a:rPr lang="en-US" altLang="zh-CN" sz="2000" baseline="-25000">
                            <a:latin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000" baseline="-25000">
                            <a:latin typeface="Cambria Math" panose="02040503050406030204" charset="0"/>
                          </a:rPr>
                          <m:t> </m:t>
                        </m:r>
                        <m:r>
                          <a:rPr lang="en-US" altLang="zh-CN" sz="2000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∙</m:t>
                        </m:r>
                        <m:r>
                          <a:rPr lang="en-US" altLang="zh-CN" sz="2000">
                            <a:latin typeface="Cambria Math" panose="02040503050406030204" charset="0"/>
                            <a:sym typeface="+mn-ea"/>
                          </a:rPr>
                          <m:t>𝑒</m:t>
                        </m:r>
                        <m:r>
                          <a:rPr lang="en-US" altLang="zh-CN" sz="2000" baseline="-25000">
                            <a:latin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a:rPr lang="en-US" altLang="zh-CN" sz="2000" baseline="-2500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∙</m:t>
                        </m:r>
                        <m:r>
                          <a:rPr lang="en-US" altLang="zh-CN" sz="2000">
                            <a:latin typeface="Cambria Math" panose="02040503050406030204" charset="0"/>
                            <a:sym typeface="+mn-ea"/>
                          </a:rPr>
                          <m:t>𝑒</m:t>
                        </m:r>
                        <m:r>
                          <a:rPr lang="en-US" altLang="zh-CN" sz="2000" baseline="-25000">
                            <a:latin typeface="Cambria Math" panose="02040503050406030204" charset="0"/>
                            <a:sym typeface="+mn-ea"/>
                          </a:rPr>
                          <m:t>4</m:t>
                        </m:r>
                        <m:r>
                          <a:rPr lang="en-US" altLang="zh-CN" sz="2000" baseline="-25000">
                            <a:latin typeface="Cambria Math" panose="02040503050406030204" charset="0"/>
                          </a:rPr>
                          <m:t>  </m:t>
                        </m:r>
                      </m:sup>
                    </m:sSup>
                  </m:oMath>
                </a14:m>
                <a:r>
                  <a:rPr lang="en-US" altLang="zh-CN" sz="2000">
                    <a:sym typeface="+mn-ea"/>
                  </a:rPr>
                  <a:t>)</a:t>
                </a:r>
                <a:endParaRPr lang="en-US" altLang="zh-CN" sz="200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245" y="4869180"/>
                <a:ext cx="5963285" cy="70675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1260000" cy="91840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35560" y="980440"/>
            <a:ext cx="9145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00775" y="548640"/>
            <a:ext cx="2887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Second  SVC Construction</a:t>
            </a:r>
            <a:endParaRPr lang="en-US" altLang="zh-CN" sz="2000" b="1"/>
          </a:p>
        </p:txBody>
      </p:sp>
      <p:grpSp>
        <p:nvGrpSpPr>
          <p:cNvPr id="24" name="组合 23"/>
          <p:cNvGrpSpPr/>
          <p:nvPr/>
        </p:nvGrpSpPr>
        <p:grpSpPr>
          <a:xfrm>
            <a:off x="3258820" y="1053773"/>
            <a:ext cx="2792843" cy="1447148"/>
            <a:chOff x="5021" y="1398"/>
            <a:chExt cx="4263" cy="170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6366" y="1398"/>
                  <a:ext cx="1419" cy="4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𝒱</m:t>
                            </m:r>
                          </m:e>
                        </m:acc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" y="1398"/>
                  <a:ext cx="1419" cy="47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矩形 2"/>
                <p:cNvSpPr/>
                <p:nvPr/>
              </p:nvSpPr>
              <p:spPr>
                <a:xfrm>
                  <a:off x="5021" y="1907"/>
                  <a:ext cx="1066" cy="42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𝒱</m:t>
                      </m:r>
                    </m:oMath>
                  </a14:m>
                  <a:r>
                    <a:rPr lang="en-US" altLang="zh-CN" baseline="-25000"/>
                    <a:t>1</a:t>
                  </a:r>
                  <a:endParaRPr lang="en-US" altLang="zh-CN" baseline="-25000"/>
                </a:p>
              </p:txBody>
            </p:sp>
          </mc:Choice>
          <mc:Fallback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1" y="1907"/>
                  <a:ext cx="1066" cy="42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矩形 4"/>
                <p:cNvSpPr/>
                <p:nvPr/>
              </p:nvSpPr>
              <p:spPr>
                <a:xfrm>
                  <a:off x="6087" y="1907"/>
                  <a:ext cx="1066" cy="42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𝒱</m:t>
                      </m:r>
                    </m:oMath>
                  </a14:m>
                  <a:r>
                    <a:rPr lang="en-US" altLang="zh-CN" baseline="-25000"/>
                    <a:t>2</a:t>
                  </a:r>
                  <a:endParaRPr lang="en-US" altLang="zh-CN" baseline="-25000"/>
                </a:p>
              </p:txBody>
            </p:sp>
          </mc:Choice>
          <mc:Fallback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7" y="1907"/>
                  <a:ext cx="1066" cy="42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矩形 5"/>
                <p:cNvSpPr/>
                <p:nvPr/>
              </p:nvSpPr>
              <p:spPr>
                <a:xfrm>
                  <a:off x="8218" y="1907"/>
                  <a:ext cx="1066" cy="42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𝒱</m:t>
                      </m:r>
                    </m:oMath>
                  </a14:m>
                  <a:r>
                    <a:rPr lang="en-US" altLang="zh-CN" baseline="-25000"/>
                    <a:t>4</a:t>
                  </a:r>
                  <a:endParaRPr lang="en-US" altLang="zh-CN" baseline="-25000"/>
                </a:p>
              </p:txBody>
            </p:sp>
          </mc:Choice>
          <mc:Fallback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8" y="1907"/>
                  <a:ext cx="1066" cy="42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矩形 6"/>
                <p:cNvSpPr/>
                <p:nvPr/>
              </p:nvSpPr>
              <p:spPr>
                <a:xfrm>
                  <a:off x="7152" y="1907"/>
                  <a:ext cx="1066" cy="42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𝒱</m:t>
                      </m:r>
                    </m:oMath>
                  </a14:m>
                  <a:r>
                    <a:rPr lang="en-US" altLang="zh-CN" baseline="-25000"/>
                    <a:t>3</a:t>
                  </a:r>
                  <a:endParaRPr lang="en-US" altLang="zh-CN" baseline="-25000"/>
                </a:p>
              </p:txBody>
            </p:sp>
          </mc:Choice>
          <mc:Fallback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2" y="1907"/>
                  <a:ext cx="1066" cy="42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/>
            <p:cNvCxnSpPr>
              <a:stCxn id="3" idx="2"/>
            </p:cNvCxnSpPr>
            <p:nvPr/>
          </p:nvCxnSpPr>
          <p:spPr>
            <a:xfrm>
              <a:off x="5554" y="2329"/>
              <a:ext cx="1" cy="4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8858" y="2329"/>
              <a:ext cx="1" cy="4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7717" y="2329"/>
              <a:ext cx="1" cy="4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6577" y="2346"/>
              <a:ext cx="1" cy="4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5245" y="2664"/>
              <a:ext cx="3903" cy="439"/>
              <a:chOff x="5164" y="2917"/>
              <a:chExt cx="3903" cy="750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5164" y="2917"/>
                <a:ext cx="648" cy="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e</a:t>
                </a:r>
                <a:r>
                  <a:rPr lang="en-US" altLang="zh-CN" baseline="-25000"/>
                  <a:t>1</a:t>
                </a:r>
                <a:endParaRPr lang="en-US" altLang="zh-CN" baseline="-2500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207" y="2917"/>
                <a:ext cx="648" cy="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e</a:t>
                </a:r>
                <a:r>
                  <a:rPr lang="en-US" altLang="zh-CN" baseline="-25000"/>
                  <a:t>2</a:t>
                </a:r>
                <a:endParaRPr lang="en-US" altLang="zh-CN" baseline="-2500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7313" y="2926"/>
                <a:ext cx="648" cy="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e</a:t>
                </a:r>
                <a:r>
                  <a:rPr lang="en-US" altLang="zh-CN" baseline="-25000"/>
                  <a:t>3</a:t>
                </a:r>
                <a:endParaRPr lang="en-US" altLang="zh-CN" baseline="-2500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8419" y="2918"/>
                <a:ext cx="648" cy="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e</a:t>
                </a:r>
                <a:r>
                  <a:rPr lang="en-US" altLang="zh-CN" baseline="-25000"/>
                  <a:t>4</a:t>
                </a:r>
                <a:endParaRPr lang="en-US" altLang="zh-CN" baseline="-25000"/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rcRect l="1670" t="16270" r="758" b="44345"/>
          <a:stretch>
            <a:fillRect/>
          </a:stretch>
        </p:blipFill>
        <p:spPr>
          <a:xfrm>
            <a:off x="66040" y="2691765"/>
            <a:ext cx="8423910" cy="50419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rcRect l="3567" t="2871" r="4874" b="9419"/>
          <a:stretch>
            <a:fillRect/>
          </a:stretch>
        </p:blipFill>
        <p:spPr>
          <a:xfrm>
            <a:off x="2268220" y="3141345"/>
            <a:ext cx="5222240" cy="163893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9"/>
          <a:srcRect l="2046" t="3339" r="1592" b="19592"/>
          <a:stretch>
            <a:fillRect/>
          </a:stretch>
        </p:blipFill>
        <p:spPr>
          <a:xfrm>
            <a:off x="35560" y="4869180"/>
            <a:ext cx="8495665" cy="16560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12140" y="1484630"/>
            <a:ext cx="80619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  </a:t>
            </a:r>
            <a:r>
              <a:rPr lang="en-US" altLang="zh-CN" sz="2000"/>
              <a:t>1</a:t>
            </a:r>
            <a:r>
              <a:rPr lang="zh-CN" altLang="en-US" sz="2000"/>
              <a:t>： improving their efficiency</a:t>
            </a:r>
            <a:r>
              <a:rPr lang="en-US" altLang="zh-CN" sz="2000"/>
              <a:t>—— Precomputation</a:t>
            </a:r>
            <a:endParaRPr lang="en-US" altLang="zh-CN" sz="200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  2</a:t>
            </a:r>
            <a:r>
              <a:rPr lang="zh-CN" altLang="en-US" sz="2000"/>
              <a:t>： more</a:t>
            </a:r>
            <a:r>
              <a:rPr lang="en-US" altLang="zh-CN" sz="2000"/>
              <a:t> suitable to decentralized settings——incremental aggregation</a:t>
            </a:r>
            <a:endParaRPr lang="en-US" altLang="zh-CN" sz="2000"/>
          </a:p>
        </p:txBody>
      </p:sp>
      <p:sp>
        <p:nvSpPr>
          <p:cNvPr id="5" name="文本框 4"/>
          <p:cNvSpPr txBox="1"/>
          <p:nvPr/>
        </p:nvSpPr>
        <p:spPr>
          <a:xfrm>
            <a:off x="756285" y="2564765"/>
            <a:ext cx="723455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two SVC constructions</a:t>
            </a:r>
            <a:endParaRPr lang="en-US" altLang="zh-CN" sz="2000"/>
          </a:p>
          <a:p>
            <a:pPr>
              <a:lnSpc>
                <a:spcPct val="120000"/>
              </a:lnSpc>
            </a:pPr>
            <a:r>
              <a:rPr lang="en-US" altLang="zh-CN" sz="2000"/>
              <a:t> 	first:based on [BBF19,]</a:t>
            </a:r>
            <a:endParaRPr lang="en-US" altLang="zh-CN" sz="2000"/>
          </a:p>
          <a:p>
            <a:pPr>
              <a:lnSpc>
                <a:spcPct val="120000"/>
              </a:lnSpc>
            </a:pPr>
            <a:r>
              <a:rPr lang="en-US" altLang="zh-CN" sz="2000"/>
              <a:t>  	second:based on[LM19][CF13]</a:t>
            </a:r>
            <a:endParaRPr lang="en-US" altLang="zh-CN" sz="2000"/>
          </a:p>
          <a:p>
            <a:pPr>
              <a:lnSpc>
                <a:spcPct val="120000"/>
              </a:lnSpc>
            </a:pPr>
            <a:endParaRPr lang="en-US" altLang="zh-CN" sz="20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verifiable decentralized storage (VDS)</a:t>
            </a:r>
            <a:endParaRPr lang="en-US" altLang="zh-CN" sz="2000"/>
          </a:p>
          <a:p>
            <a:pPr>
              <a:lnSpc>
                <a:spcPct val="120000"/>
              </a:lnSpc>
            </a:pPr>
            <a:r>
              <a:rPr lang="en-US" altLang="zh-CN" sz="2000"/>
              <a:t>         	allows to check the integrity of a file stored by a network of nodes in a distributed and decentralized way.</a:t>
            </a:r>
            <a:endParaRPr lang="en-US" altLang="zh-CN" sz="2000"/>
          </a:p>
        </p:txBody>
      </p:sp>
      <p:cxnSp>
        <p:nvCxnSpPr>
          <p:cNvPr id="12" name="直接连接符 11"/>
          <p:cNvCxnSpPr/>
          <p:nvPr/>
        </p:nvCxnSpPr>
        <p:spPr>
          <a:xfrm>
            <a:off x="-36830" y="918210"/>
            <a:ext cx="9145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890"/>
            <a:ext cx="1260000" cy="91885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44205" y="476885"/>
            <a:ext cx="7975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000" b="1"/>
              <a:t>简述</a:t>
            </a:r>
            <a:endParaRPr lang="en-US" altLang="zh-CN" sz="20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1260000" cy="91840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35560" y="980440"/>
            <a:ext cx="9145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200775" y="548640"/>
            <a:ext cx="2887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Second  SVC Construction</a:t>
            </a:r>
            <a:endParaRPr lang="en-US" altLang="zh-CN" sz="20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275" y="1341120"/>
            <a:ext cx="5089525" cy="15849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l="3671" t="28522" r="11163" b="14403"/>
          <a:stretch>
            <a:fillRect/>
          </a:stretch>
        </p:blipFill>
        <p:spPr>
          <a:xfrm>
            <a:off x="107950" y="3080385"/>
            <a:ext cx="8194040" cy="11309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275" y="4293870"/>
            <a:ext cx="5090160" cy="23660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84530" y="4364990"/>
                <a:ext cx="116459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>
                          <a:latin typeface="Cambria Math" panose="02040503050406030204" charset="0"/>
                          <a:cs typeface="Cambria Math" panose="02040503050406030204" charset="0"/>
                        </a:rPr>
                        <m:t>𝚰</m:t>
                      </m:r>
                      <m:r>
                        <a:rPr lang="en-US" altLang="zh-CN" b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b="1">
                          <a:latin typeface="Cambria Math" panose="02040503050406030204" charset="0"/>
                          <a:cs typeface="Cambria Math" panose="02040503050406030204" charset="0"/>
                        </a:rPr>
                        <m:t>𝟏</m:t>
                      </m:r>
                      <m:r>
                        <a:rPr lang="en-US" altLang="zh-CN" b="1">
                          <a:latin typeface="Cambria Math" panose="02040503050406030204" charset="0"/>
                          <a:cs typeface="Cambria Math" panose="02040503050406030204" charset="0"/>
                        </a:rPr>
                        <m:t>：</m:t>
                      </m:r>
                    </m:oMath>
                  </m:oMathPara>
                </a14:m>
                <a:endParaRPr lang="zh-CN" altLang="en-US" b="1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30" y="4364990"/>
                <a:ext cx="1164590" cy="3683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1260000" cy="91840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35560" y="980440"/>
            <a:ext cx="9145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1885" t="6326" r="5036" b="31298"/>
          <a:stretch>
            <a:fillRect/>
          </a:stretch>
        </p:blipFill>
        <p:spPr>
          <a:xfrm>
            <a:off x="35560" y="2421255"/>
            <a:ext cx="8496935" cy="1440180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3060065" y="909320"/>
            <a:ext cx="2880360" cy="1583690"/>
            <a:chOff x="4818" y="1559"/>
            <a:chExt cx="4536" cy="249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5385" y="1559"/>
                  <a:ext cx="1510" cy="6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𝒱</m:t>
                            </m:r>
                            <m:r>
                              <a:rPr lang="en-US" altLang="zh-CN" i="1" baseline="-25000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𝐼</m:t>
                            </m:r>
                          </m:e>
                        </m:acc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5" y="1559"/>
                  <a:ext cx="1510" cy="631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矩形 6"/>
                <p:cNvSpPr/>
                <p:nvPr/>
              </p:nvSpPr>
              <p:spPr>
                <a:xfrm>
                  <a:off x="4818" y="2288"/>
                  <a:ext cx="1134" cy="681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𝒱</m:t>
                      </m:r>
                    </m:oMath>
                  </a14:m>
                  <a:r>
                    <a:rPr lang="en-US" altLang="zh-CN" baseline="-25000"/>
                    <a:t>1</a:t>
                  </a:r>
                  <a:endParaRPr lang="en-US" altLang="zh-CN" baseline="-25000"/>
                </a:p>
              </p:txBody>
            </p:sp>
          </mc:Choice>
          <mc:Fallback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8" y="2288"/>
                  <a:ext cx="1134" cy="681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矩形 8"/>
                <p:cNvSpPr/>
                <p:nvPr/>
              </p:nvSpPr>
              <p:spPr>
                <a:xfrm>
                  <a:off x="5952" y="2288"/>
                  <a:ext cx="1134" cy="681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𝒱</m:t>
                      </m:r>
                    </m:oMath>
                  </a14:m>
                  <a:r>
                    <a:rPr lang="en-US" altLang="zh-CN" baseline="-25000"/>
                    <a:t>2</a:t>
                  </a:r>
                  <a:endParaRPr lang="en-US" altLang="zh-CN" baseline="-25000"/>
                </a:p>
              </p:txBody>
            </p:sp>
          </mc:Choice>
          <mc:Fallback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" y="2288"/>
                  <a:ext cx="1134" cy="681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矩形 9"/>
                <p:cNvSpPr/>
                <p:nvPr/>
              </p:nvSpPr>
              <p:spPr>
                <a:xfrm>
                  <a:off x="8220" y="2288"/>
                  <a:ext cx="1134" cy="681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𝒱</m:t>
                      </m:r>
                    </m:oMath>
                  </a14:m>
                  <a:r>
                    <a:rPr lang="en-US" altLang="zh-CN" baseline="-25000"/>
                    <a:t>4</a:t>
                  </a:r>
                  <a:endParaRPr lang="en-US" altLang="zh-CN" baseline="-25000"/>
                </a:p>
              </p:txBody>
            </p:sp>
          </mc:Choice>
          <mc:Fallback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0" y="2288"/>
                  <a:ext cx="1134" cy="681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矩形 10"/>
                <p:cNvSpPr/>
                <p:nvPr/>
              </p:nvSpPr>
              <p:spPr>
                <a:xfrm>
                  <a:off x="7086" y="2288"/>
                  <a:ext cx="1134" cy="681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𝒱</m:t>
                      </m:r>
                    </m:oMath>
                  </a14:m>
                  <a:r>
                    <a:rPr lang="en-US" altLang="zh-CN" baseline="-25000"/>
                    <a:t>3</a:t>
                  </a:r>
                  <a:endParaRPr lang="en-US" altLang="zh-CN" baseline="-25000"/>
                </a:p>
              </p:txBody>
            </p:sp>
          </mc:Choice>
          <mc:Fallback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" y="2288"/>
                  <a:ext cx="1134" cy="681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箭头连接符 12"/>
            <p:cNvCxnSpPr>
              <a:stCxn id="7" idx="2"/>
            </p:cNvCxnSpPr>
            <p:nvPr/>
          </p:nvCxnSpPr>
          <p:spPr>
            <a:xfrm>
              <a:off x="5385" y="2969"/>
              <a:ext cx="1" cy="6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8901" y="2969"/>
              <a:ext cx="1" cy="6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7687" y="2969"/>
              <a:ext cx="1" cy="6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6474" y="2997"/>
              <a:ext cx="1" cy="6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5159" y="3473"/>
              <a:ext cx="69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</a:t>
              </a:r>
              <a:r>
                <a:rPr lang="en-US" altLang="zh-CN" baseline="-25000"/>
                <a:t>1</a:t>
              </a:r>
              <a:endParaRPr lang="en-US" altLang="zh-CN" baseline="-250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129" y="3473"/>
              <a:ext cx="69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</a:t>
              </a:r>
              <a:r>
                <a:rPr lang="en-US" altLang="zh-CN" baseline="-25000"/>
                <a:t>2</a:t>
              </a:r>
              <a:endParaRPr lang="en-US" altLang="zh-CN" baseline="-250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427" y="3473"/>
              <a:ext cx="69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</a:t>
              </a:r>
              <a:r>
                <a:rPr lang="en-US" altLang="zh-CN" baseline="-25000"/>
                <a:t>3</a:t>
              </a:r>
              <a:endParaRPr lang="en-US" altLang="zh-CN" baseline="-250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556" y="3473"/>
              <a:ext cx="69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</a:t>
              </a:r>
              <a:r>
                <a:rPr lang="en-US" altLang="zh-CN" baseline="-25000"/>
                <a:t>4</a:t>
              </a:r>
              <a:endParaRPr lang="en-US" altLang="zh-CN" baseline="-25000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7087" y="1999"/>
              <a:ext cx="14" cy="1223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7541" y="1601"/>
                  <a:ext cx="1510" cy="5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𝒱</m:t>
                            </m:r>
                            <m:r>
                              <a:rPr lang="en-US" altLang="zh-CN" i="1" baseline="-25000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𝐽</m:t>
                            </m:r>
                          </m:e>
                        </m:acc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1" y="1601"/>
                  <a:ext cx="1510" cy="594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文本框 24"/>
          <p:cNvSpPr txBox="1"/>
          <p:nvPr/>
        </p:nvSpPr>
        <p:spPr>
          <a:xfrm>
            <a:off x="6200775" y="548640"/>
            <a:ext cx="2887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Second  SVC Construction</a:t>
            </a:r>
            <a:endParaRPr lang="en-US" altLang="zh-CN" sz="20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1940" t="6479" r="1932" b="4092"/>
          <a:stretch>
            <a:fillRect/>
          </a:stretch>
        </p:blipFill>
        <p:spPr>
          <a:xfrm>
            <a:off x="107950" y="2637155"/>
            <a:ext cx="8496935" cy="2664460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3275965" y="981075"/>
            <a:ext cx="2880360" cy="1583690"/>
            <a:chOff x="4818" y="1559"/>
            <a:chExt cx="4536" cy="249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5385" y="1559"/>
                  <a:ext cx="1510" cy="6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𝒱</m:t>
                            </m:r>
                            <m:r>
                              <a:rPr lang="en-US" altLang="zh-CN" i="1" baseline="-25000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𝐼</m:t>
                            </m:r>
                          </m:e>
                        </m:acc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5" y="1559"/>
                  <a:ext cx="1510" cy="631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矩形 7"/>
                <p:cNvSpPr/>
                <p:nvPr/>
              </p:nvSpPr>
              <p:spPr>
                <a:xfrm>
                  <a:off x="4818" y="2288"/>
                  <a:ext cx="1134" cy="681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𝒱</m:t>
                      </m:r>
                    </m:oMath>
                  </a14:m>
                  <a:r>
                    <a:rPr lang="en-US" altLang="zh-CN" baseline="-25000"/>
                    <a:t>1</a:t>
                  </a:r>
                  <a:endParaRPr lang="en-US" altLang="zh-CN" baseline="-25000"/>
                </a:p>
              </p:txBody>
            </p:sp>
          </mc:Choice>
          <mc:Fallback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8" y="2288"/>
                  <a:ext cx="1134" cy="681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矩形 11"/>
                <p:cNvSpPr/>
                <p:nvPr/>
              </p:nvSpPr>
              <p:spPr>
                <a:xfrm>
                  <a:off x="5952" y="2288"/>
                  <a:ext cx="1134" cy="681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𝒱</m:t>
                      </m:r>
                    </m:oMath>
                  </a14:m>
                  <a:r>
                    <a:rPr lang="en-US" altLang="zh-CN" baseline="-25000"/>
                    <a:t>2</a:t>
                  </a:r>
                  <a:endParaRPr lang="en-US" altLang="zh-CN" baseline="-25000"/>
                </a:p>
              </p:txBody>
            </p:sp>
          </mc:Choice>
          <mc:Fallback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" y="2288"/>
                  <a:ext cx="1134" cy="681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矩形 18"/>
                <p:cNvSpPr/>
                <p:nvPr/>
              </p:nvSpPr>
              <p:spPr>
                <a:xfrm>
                  <a:off x="8220" y="2288"/>
                  <a:ext cx="1134" cy="681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𝒱</m:t>
                      </m:r>
                    </m:oMath>
                  </a14:m>
                  <a:r>
                    <a:rPr lang="en-US" altLang="zh-CN" baseline="-25000"/>
                    <a:t>4</a:t>
                  </a:r>
                  <a:endParaRPr lang="en-US" altLang="zh-CN" baseline="-25000"/>
                </a:p>
              </p:txBody>
            </p:sp>
          </mc:Choice>
          <mc:Fallback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0" y="2288"/>
                  <a:ext cx="1134" cy="681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矩形 19"/>
                <p:cNvSpPr/>
                <p:nvPr/>
              </p:nvSpPr>
              <p:spPr>
                <a:xfrm>
                  <a:off x="7086" y="2288"/>
                  <a:ext cx="1134" cy="681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𝒱</m:t>
                      </m:r>
                    </m:oMath>
                  </a14:m>
                  <a:r>
                    <a:rPr lang="en-US" altLang="zh-CN" baseline="-25000"/>
                    <a:t>3</a:t>
                  </a:r>
                  <a:endParaRPr lang="en-US" altLang="zh-CN" baseline="-25000"/>
                </a:p>
              </p:txBody>
            </p:sp>
          </mc:Choice>
          <mc:Fallback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" y="2288"/>
                  <a:ext cx="1134" cy="681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/>
            <p:cNvCxnSpPr>
              <a:stCxn id="8" idx="2"/>
            </p:cNvCxnSpPr>
            <p:nvPr/>
          </p:nvCxnSpPr>
          <p:spPr>
            <a:xfrm>
              <a:off x="5385" y="2969"/>
              <a:ext cx="1" cy="6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8901" y="2969"/>
              <a:ext cx="1" cy="6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7687" y="2969"/>
              <a:ext cx="1" cy="6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6474" y="2997"/>
              <a:ext cx="1" cy="6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159" y="3473"/>
              <a:ext cx="69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</a:t>
              </a:r>
              <a:r>
                <a:rPr lang="en-US" altLang="zh-CN" baseline="-25000"/>
                <a:t>1</a:t>
              </a:r>
              <a:endParaRPr lang="en-US" altLang="zh-CN" baseline="-2500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129" y="3473"/>
              <a:ext cx="69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</a:t>
              </a:r>
              <a:r>
                <a:rPr lang="en-US" altLang="zh-CN" baseline="-25000"/>
                <a:t>2</a:t>
              </a:r>
              <a:endParaRPr lang="en-US" altLang="zh-CN" baseline="-250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427" y="3473"/>
              <a:ext cx="69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</a:t>
              </a:r>
              <a:r>
                <a:rPr lang="en-US" altLang="zh-CN" baseline="-25000"/>
                <a:t>3</a:t>
              </a:r>
              <a:endParaRPr lang="en-US" altLang="zh-CN" baseline="-2500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556" y="3473"/>
              <a:ext cx="69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</a:t>
              </a:r>
              <a:r>
                <a:rPr lang="en-US" altLang="zh-CN" baseline="-25000"/>
                <a:t>4</a:t>
              </a:r>
              <a:endParaRPr lang="en-US" altLang="zh-CN" baseline="-25000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7087" y="1999"/>
              <a:ext cx="14" cy="1223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7541" y="1601"/>
                  <a:ext cx="1510" cy="5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𝒱</m:t>
                            </m:r>
                            <m:r>
                              <a:rPr lang="en-US" altLang="zh-CN" i="1" baseline="-25000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𝐽</m:t>
                            </m:r>
                          </m:e>
                        </m:acc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1" y="1601"/>
                  <a:ext cx="1510" cy="594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1260000" cy="918400"/>
          </a:xfrm>
          <a:prstGeom prst="rect">
            <a:avLst/>
          </a:prstGeom>
        </p:spPr>
      </p:pic>
      <p:cxnSp>
        <p:nvCxnSpPr>
          <p:cNvPr id="34" name="直接连接符 33"/>
          <p:cNvCxnSpPr/>
          <p:nvPr/>
        </p:nvCxnSpPr>
        <p:spPr>
          <a:xfrm>
            <a:off x="35560" y="980440"/>
            <a:ext cx="9145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200775" y="548640"/>
            <a:ext cx="2887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Second  SVC Construction</a:t>
            </a:r>
            <a:endParaRPr lang="en-US" altLang="zh-CN" sz="2000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6188" t="15971" r="3477" b="8480"/>
          <a:stretch>
            <a:fillRect/>
          </a:stretch>
        </p:blipFill>
        <p:spPr>
          <a:xfrm>
            <a:off x="323850" y="1700530"/>
            <a:ext cx="8528685" cy="261937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1260000" cy="918400"/>
          </a:xfrm>
          <a:prstGeom prst="rect">
            <a:avLst/>
          </a:prstGeom>
        </p:spPr>
      </p:pic>
      <p:cxnSp>
        <p:nvCxnSpPr>
          <p:cNvPr id="34" name="直接连接符 33"/>
          <p:cNvCxnSpPr/>
          <p:nvPr/>
        </p:nvCxnSpPr>
        <p:spPr>
          <a:xfrm>
            <a:off x="35560" y="980440"/>
            <a:ext cx="9145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256020" y="581660"/>
            <a:ext cx="2887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Second  SVC Construction</a:t>
            </a:r>
            <a:endParaRPr lang="en-US" altLang="zh-CN" sz="2000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877" t="4302" r="3954" b="6598"/>
          <a:stretch>
            <a:fillRect/>
          </a:stretch>
        </p:blipFill>
        <p:spPr>
          <a:xfrm>
            <a:off x="396240" y="1196975"/>
            <a:ext cx="8542655" cy="312991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1260000" cy="9184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35560" y="980440"/>
            <a:ext cx="9145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256020" y="548640"/>
            <a:ext cx="2887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Second  SVC Construction</a:t>
            </a:r>
            <a:endParaRPr lang="en-US" altLang="zh-CN" sz="2000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452360" y="550545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不</a:t>
            </a:r>
            <a:r>
              <a:rPr lang="zh-CN" altLang="en-US"/>
              <a:t>使用预处理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1260000" cy="91840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35560" y="980440"/>
            <a:ext cx="9145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503555" y="1471295"/>
            <a:ext cx="8208645" cy="3915410"/>
            <a:chOff x="850" y="2339"/>
            <a:chExt cx="12927" cy="616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5680" y="2339"/>
                  <a:ext cx="3040" cy="7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6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7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CN" altLang="en-US" sz="2400"/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0" y="2339"/>
                  <a:ext cx="3040" cy="728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3118" y="4040"/>
                  <a:ext cx="1620" cy="728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2400"/>
                </a:p>
              </p:txBody>
            </p:sp>
          </mc:Choice>
          <mc:Fallback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8" y="4040"/>
                  <a:ext cx="1620" cy="728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9879" y="4040"/>
                  <a:ext cx="1620" cy="728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6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7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CN" altLang="en-US" sz="2400"/>
                </a:p>
              </p:txBody>
            </p:sp>
          </mc:Choice>
          <mc:Fallback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9" y="4040"/>
                  <a:ext cx="1620" cy="728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11963" y="5967"/>
                  <a:ext cx="1070" cy="728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7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CN" altLang="en-US" sz="2400"/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3" y="5967"/>
                  <a:ext cx="1070" cy="728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8334" y="5967"/>
                  <a:ext cx="1070" cy="728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sz="2400"/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" y="5967"/>
                  <a:ext cx="1070" cy="728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5046" y="5967"/>
                  <a:ext cx="1070" cy="728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2400"/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6" y="5967"/>
                  <a:ext cx="1070" cy="728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1645" y="5967"/>
                  <a:ext cx="1070" cy="728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/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5" y="5967"/>
                  <a:ext cx="1070" cy="728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12983" y="7781"/>
                  <a:ext cx="795" cy="725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CN" altLang="en-US" sz="2400"/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" y="7781"/>
                  <a:ext cx="795" cy="725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11054" y="7781"/>
                  <a:ext cx="795" cy="725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sz="2400"/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54" y="7781"/>
                  <a:ext cx="795" cy="725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9468" y="7781"/>
                  <a:ext cx="795" cy="725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sz="2400"/>
                </a:p>
              </p:txBody>
            </p:sp>
          </mc:Choice>
          <mc:Fallback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8" y="7781"/>
                  <a:ext cx="795" cy="725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7540" y="7781"/>
                  <a:ext cx="795" cy="725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sz="2400"/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" y="7781"/>
                  <a:ext cx="795" cy="725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6066" y="7781"/>
                  <a:ext cx="795" cy="725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2400"/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6" y="7781"/>
                  <a:ext cx="795" cy="725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4251" y="7781"/>
                  <a:ext cx="795" cy="725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400"/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1" y="7781"/>
                  <a:ext cx="795" cy="725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2665" y="7781"/>
                  <a:ext cx="795" cy="725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/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5" y="7781"/>
                  <a:ext cx="795" cy="725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850" y="7781"/>
                  <a:ext cx="795" cy="725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/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" y="7781"/>
                  <a:ext cx="795" cy="725"/>
                </a:xfrm>
                <a:prstGeom prst="rect">
                  <a:avLst/>
                </a:prstGeom>
                <a:blipFill rotWithShape="1">
                  <a:blip r:embed="rId1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接箭头连接符 24"/>
            <p:cNvCxnSpPr/>
            <p:nvPr/>
          </p:nvCxnSpPr>
          <p:spPr>
            <a:xfrm flipH="1">
              <a:off x="3945" y="3019"/>
              <a:ext cx="3272" cy="102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endCxn id="5" idx="0"/>
            </p:cNvCxnSpPr>
            <p:nvPr/>
          </p:nvCxnSpPr>
          <p:spPr>
            <a:xfrm>
              <a:off x="7200" y="3019"/>
              <a:ext cx="3489" cy="102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4" idx="2"/>
              <a:endCxn id="10" idx="0"/>
            </p:cNvCxnSpPr>
            <p:nvPr/>
          </p:nvCxnSpPr>
          <p:spPr>
            <a:xfrm flipH="1">
              <a:off x="2180" y="4768"/>
              <a:ext cx="1748" cy="1199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4" idx="2"/>
              <a:endCxn id="9" idx="0"/>
            </p:cNvCxnSpPr>
            <p:nvPr/>
          </p:nvCxnSpPr>
          <p:spPr>
            <a:xfrm>
              <a:off x="3928" y="4768"/>
              <a:ext cx="1653" cy="1199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5" idx="2"/>
              <a:endCxn id="7" idx="0"/>
            </p:cNvCxnSpPr>
            <p:nvPr/>
          </p:nvCxnSpPr>
          <p:spPr>
            <a:xfrm flipH="1">
              <a:off x="8869" y="4768"/>
              <a:ext cx="1820" cy="1199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5" idx="2"/>
              <a:endCxn id="6" idx="0"/>
            </p:cNvCxnSpPr>
            <p:nvPr/>
          </p:nvCxnSpPr>
          <p:spPr>
            <a:xfrm>
              <a:off x="10689" y="4768"/>
              <a:ext cx="1809" cy="1199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0" idx="2"/>
              <a:endCxn id="20" idx="0"/>
            </p:cNvCxnSpPr>
            <p:nvPr/>
          </p:nvCxnSpPr>
          <p:spPr>
            <a:xfrm flipH="1">
              <a:off x="1248" y="6695"/>
              <a:ext cx="932" cy="1086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0" idx="2"/>
              <a:endCxn id="19" idx="0"/>
            </p:cNvCxnSpPr>
            <p:nvPr/>
          </p:nvCxnSpPr>
          <p:spPr>
            <a:xfrm>
              <a:off x="2180" y="6695"/>
              <a:ext cx="883" cy="1086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9" idx="2"/>
              <a:endCxn id="18" idx="0"/>
            </p:cNvCxnSpPr>
            <p:nvPr/>
          </p:nvCxnSpPr>
          <p:spPr>
            <a:xfrm flipH="1">
              <a:off x="4649" y="6695"/>
              <a:ext cx="932" cy="1086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9" idx="2"/>
              <a:endCxn id="17" idx="0"/>
            </p:cNvCxnSpPr>
            <p:nvPr/>
          </p:nvCxnSpPr>
          <p:spPr>
            <a:xfrm>
              <a:off x="5581" y="6695"/>
              <a:ext cx="883" cy="1086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7" idx="2"/>
              <a:endCxn id="16" idx="0"/>
            </p:cNvCxnSpPr>
            <p:nvPr/>
          </p:nvCxnSpPr>
          <p:spPr>
            <a:xfrm flipH="1">
              <a:off x="7938" y="6695"/>
              <a:ext cx="931" cy="1086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7" idx="2"/>
              <a:endCxn id="15" idx="0"/>
            </p:cNvCxnSpPr>
            <p:nvPr/>
          </p:nvCxnSpPr>
          <p:spPr>
            <a:xfrm>
              <a:off x="8869" y="6695"/>
              <a:ext cx="997" cy="1086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6" idx="2"/>
              <a:endCxn id="14" idx="0"/>
            </p:cNvCxnSpPr>
            <p:nvPr/>
          </p:nvCxnSpPr>
          <p:spPr>
            <a:xfrm flipH="1">
              <a:off x="11452" y="6695"/>
              <a:ext cx="1046" cy="1086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6" idx="2"/>
              <a:endCxn id="13" idx="0"/>
            </p:cNvCxnSpPr>
            <p:nvPr/>
          </p:nvCxnSpPr>
          <p:spPr>
            <a:xfrm>
              <a:off x="12498" y="6695"/>
              <a:ext cx="883" cy="1086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683895" y="1341120"/>
                <a:ext cx="1820545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所需时间</a:t>
                </a:r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</a:rPr>
                  <a:t>？</a:t>
                </a:r>
                <a:endParaRPr lang="zh-CN" altLang="en-US" sz="24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95" y="1341120"/>
                <a:ext cx="1820545" cy="46037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/>
          <p:cNvSpPr txBox="1"/>
          <p:nvPr/>
        </p:nvSpPr>
        <p:spPr>
          <a:xfrm>
            <a:off x="7194550" y="5706745"/>
            <a:ext cx="1553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O(nlogn)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1260000" cy="91840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35560" y="980440"/>
            <a:ext cx="9145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27670" y="550545"/>
            <a:ext cx="947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预处理</a:t>
            </a:r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208915" y="1341120"/>
            <a:ext cx="8504555" cy="4754245"/>
            <a:chOff x="329" y="2112"/>
            <a:chExt cx="13393" cy="7487"/>
          </a:xfrm>
        </p:grpSpPr>
        <p:grpSp>
          <p:nvGrpSpPr>
            <p:cNvPr id="38" name="组合 37"/>
            <p:cNvGrpSpPr/>
            <p:nvPr/>
          </p:nvGrpSpPr>
          <p:grpSpPr>
            <a:xfrm>
              <a:off x="329" y="2112"/>
              <a:ext cx="11838" cy="5717"/>
              <a:chOff x="462" y="1885"/>
              <a:chExt cx="11838" cy="5717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2324" y="2793"/>
                <a:ext cx="9977" cy="680"/>
                <a:chOff x="2324" y="2112"/>
                <a:chExt cx="9977" cy="680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" name="矩形 4"/>
                    <p:cNvSpPr/>
                    <p:nvPr/>
                  </p:nvSpPr>
                  <p:spPr>
                    <a:xfrm>
                      <a:off x="2324" y="2112"/>
                      <a:ext cx="1247" cy="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𝒱</m:t>
                            </m:r>
                            <m:r>
                              <a:rPr lang="en-US" altLang="zh-CN" i="1" baseline="-25000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altLang="zh-CN" i="1" baseline="-25000">
                        <a:latin typeface="Cambria Math" panose="02040503050406030204" charset="0"/>
                        <a:cs typeface="Cambria Math" panose="02040503050406030204" charset="0"/>
                      </a:endParaRPr>
                    </a:p>
                  </p:txBody>
                </p:sp>
              </mc:Choice>
              <mc:Fallback>
                <p:sp>
                  <p:nvSpPr>
                    <p:cNvPr id="5" name="矩形 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24" y="2112"/>
                      <a:ext cx="1247" cy="680"/>
                    </a:xfrm>
                    <a:prstGeom prst="rect">
                      <a:avLst/>
                    </a:prstGeom>
                    <a:blipFill rotWithShape="1">
                      <a:blip r:embed="rId2"/>
                    </a:blipFill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" name="矩形 5"/>
                    <p:cNvSpPr/>
                    <p:nvPr/>
                  </p:nvSpPr>
                  <p:spPr>
                    <a:xfrm>
                      <a:off x="9807" y="2112"/>
                      <a:ext cx="1247" cy="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𝒱</m:t>
                            </m:r>
                            <m:r>
                              <a:rPr lang="en-US" altLang="zh-CN" i="1" baseline="-25000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>
                <p:sp>
                  <p:nvSpPr>
                    <p:cNvPr id="6" name="矩形 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07" y="2112"/>
                      <a:ext cx="1247" cy="680"/>
                    </a:xfrm>
                    <a:prstGeom prst="rect">
                      <a:avLst/>
                    </a:prstGeom>
                    <a:blipFill rotWithShape="1">
                      <a:blip r:embed="rId3"/>
                    </a:blipFill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" name="矩形 6"/>
                    <p:cNvSpPr/>
                    <p:nvPr/>
                  </p:nvSpPr>
                  <p:spPr>
                    <a:xfrm>
                      <a:off x="3572" y="2112"/>
                      <a:ext cx="1247" cy="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𝒱</m:t>
                            </m:r>
                            <m:r>
                              <a:rPr lang="en-US" altLang="zh-CN" i="1" baseline="-25000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>
                <p:sp>
                  <p:nvSpPr>
                    <p:cNvPr id="7" name="矩形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72" y="2112"/>
                      <a:ext cx="1247" cy="680"/>
                    </a:xfrm>
                    <a:prstGeom prst="rect">
                      <a:avLst/>
                    </a:prstGeom>
                    <a:blipFill rotWithShape="1">
                      <a:blip r:embed="rId4"/>
                    </a:blipFill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矩形 8"/>
                    <p:cNvSpPr/>
                    <p:nvPr/>
                  </p:nvSpPr>
                  <p:spPr>
                    <a:xfrm>
                      <a:off x="6066" y="2112"/>
                      <a:ext cx="1247" cy="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𝒱</m:t>
                            </m:r>
                            <m:r>
                              <a:rPr lang="en-US" altLang="zh-CN" i="1" baseline="-25000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>
                <p:sp>
                  <p:nvSpPr>
                    <p:cNvPr id="9" name="矩形 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66" y="2112"/>
                      <a:ext cx="1247" cy="680"/>
                    </a:xfrm>
                    <a:prstGeom prst="rect">
                      <a:avLst/>
                    </a:prstGeom>
                    <a:blipFill rotWithShape="1">
                      <a:blip r:embed="rId5"/>
                    </a:blipFill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" name="矩形 9"/>
                    <p:cNvSpPr/>
                    <p:nvPr/>
                  </p:nvSpPr>
                  <p:spPr>
                    <a:xfrm>
                      <a:off x="11055" y="2112"/>
                      <a:ext cx="1247" cy="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𝒱</m:t>
                            </m:r>
                            <m:r>
                              <a:rPr lang="en-US" altLang="zh-CN" i="1" baseline="-25000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8</m:t>
                            </m:r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>
                <p:sp>
                  <p:nvSpPr>
                    <p:cNvPr id="10" name="矩形 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055" y="2112"/>
                      <a:ext cx="1247" cy="680"/>
                    </a:xfrm>
                    <a:prstGeom prst="rect">
                      <a:avLst/>
                    </a:prstGeom>
                    <a:blipFill rotWithShape="1">
                      <a:blip r:embed="rId6"/>
                    </a:blipFill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" name="矩形 10"/>
                    <p:cNvSpPr/>
                    <p:nvPr/>
                  </p:nvSpPr>
                  <p:spPr>
                    <a:xfrm>
                      <a:off x="8559" y="2112"/>
                      <a:ext cx="1247" cy="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𝒱</m:t>
                            </m:r>
                            <m:r>
                              <a:rPr lang="en-US" altLang="zh-CN" i="1" baseline="-25000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6</m:t>
                            </m:r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>
                <p:sp>
                  <p:nvSpPr>
                    <p:cNvPr id="11" name="矩形 1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59" y="2112"/>
                      <a:ext cx="1247" cy="680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" name="矩形 12"/>
                    <p:cNvSpPr/>
                    <p:nvPr/>
                  </p:nvSpPr>
                  <p:spPr>
                    <a:xfrm>
                      <a:off x="4819" y="2112"/>
                      <a:ext cx="1247" cy="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𝒱</m:t>
                            </m:r>
                            <m:r>
                              <a:rPr lang="en-US" altLang="zh-CN" i="1" baseline="-25000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>
                <p:sp>
                  <p:nvSpPr>
                    <p:cNvPr id="13" name="矩形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19" y="2112"/>
                      <a:ext cx="1247" cy="680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矩形 13"/>
                    <p:cNvSpPr/>
                    <p:nvPr/>
                  </p:nvSpPr>
                  <p:spPr>
                    <a:xfrm>
                      <a:off x="7313" y="2112"/>
                      <a:ext cx="1247" cy="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𝒱</m:t>
                            </m:r>
                            <m:r>
                              <a:rPr lang="en-US" altLang="zh-CN" i="1" baseline="-25000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5</m:t>
                            </m:r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>
                <p:sp>
                  <p:nvSpPr>
                    <p:cNvPr id="14" name="矩形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13" y="2112"/>
                      <a:ext cx="1247" cy="680"/>
                    </a:xfrm>
                    <a:prstGeom prst="rect">
                      <a:avLst/>
                    </a:prstGeom>
                    <a:blipFill rotWithShape="1">
                      <a:blip r:embed="rId9"/>
                    </a:blipFill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6786" y="1885"/>
                    <a:ext cx="1208" cy="63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𝒱</m:t>
                              </m:r>
                            </m:e>
                          </m:acc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6" y="1885"/>
                    <a:ext cx="1208" cy="631"/>
                  </a:xfrm>
                  <a:prstGeom prst="rect">
                    <a:avLst/>
                  </a:prstGeom>
                  <a:blipFill rotWithShape="1">
                    <a:blip r:embed="rId10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文本框 16"/>
              <p:cNvSpPr txBox="1"/>
              <p:nvPr/>
            </p:nvSpPr>
            <p:spPr>
              <a:xfrm>
                <a:off x="462" y="3813"/>
                <a:ext cx="1061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solidFill>
                      <a:srgbClr val="FF0000"/>
                    </a:solidFill>
                  </a:rPr>
                  <a:t>B=2</a:t>
                </a:r>
                <a:endParaRPr lang="en-US" altLang="zh-CN" sz="2400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7994" y="4380"/>
                    <a:ext cx="1070" cy="728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5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/>
                  </a:p>
                </p:txBody>
              </p:sp>
            </mc:Choice>
            <mc:Fallback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4" y="4380"/>
                    <a:ext cx="1070" cy="728"/>
                  </a:xfrm>
                  <a:prstGeom prst="rect">
                    <a:avLst/>
                  </a:prstGeom>
                  <a:blipFill rotWithShape="1">
                    <a:blip r:embed="rId1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2891" y="4380"/>
                    <a:ext cx="1411" cy="728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/>
                  </a:p>
                </p:txBody>
              </p:sp>
            </mc:Choice>
            <mc:Fallback>
              <p:sp>
                <p:nvSpPr>
                  <p:cNvPr id="21" name="文本框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" y="4380"/>
                    <a:ext cx="1411" cy="728"/>
                  </a:xfrm>
                  <a:prstGeom prst="rect">
                    <a:avLst/>
                  </a:prstGeom>
                  <a:blipFill rotWithShape="1">
                    <a:blip r:embed="rId1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5499" y="4452"/>
                    <a:ext cx="1070" cy="728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/>
                  </a:p>
                </p:txBody>
              </p:sp>
            </mc:Choice>
            <mc:Fallback>
              <p:sp>
                <p:nvSpPr>
                  <p:cNvPr id="22" name="文本框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9" y="4452"/>
                    <a:ext cx="1070" cy="728"/>
                  </a:xfrm>
                  <a:prstGeom prst="rect">
                    <a:avLst/>
                  </a:prstGeom>
                  <a:blipFill rotWithShape="1">
                    <a:blip r:embed="rId1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10601" y="4380"/>
                    <a:ext cx="1070" cy="728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7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/>
                  </a:p>
                </p:txBody>
              </p:sp>
            </mc:Choice>
            <mc:Fallback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01" y="4380"/>
                    <a:ext cx="1070" cy="728"/>
                  </a:xfrm>
                  <a:prstGeom prst="rect">
                    <a:avLst/>
                  </a:prstGeom>
                  <a:blipFill rotWithShape="1">
                    <a:blip r:embed="rId1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直接箭头连接符 23"/>
              <p:cNvCxnSpPr>
                <a:stCxn id="5" idx="2"/>
              </p:cNvCxnSpPr>
              <p:nvPr/>
            </p:nvCxnSpPr>
            <p:spPr>
              <a:xfrm>
                <a:off x="2948" y="3473"/>
                <a:ext cx="510" cy="1020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7" idx="2"/>
              </p:cNvCxnSpPr>
              <p:nvPr/>
            </p:nvCxnSpPr>
            <p:spPr>
              <a:xfrm flipH="1">
                <a:off x="3572" y="3473"/>
                <a:ext cx="624" cy="1020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>
                <a:off x="7880" y="3473"/>
                <a:ext cx="510" cy="1020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>
                <a:off x="5471" y="3473"/>
                <a:ext cx="510" cy="1020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/>
              <p:nvPr/>
            </p:nvCxnSpPr>
            <p:spPr>
              <a:xfrm>
                <a:off x="10489" y="3473"/>
                <a:ext cx="510" cy="1020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 flipH="1">
                <a:off x="11168" y="3473"/>
                <a:ext cx="624" cy="1020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/>
              <p:nvPr/>
            </p:nvCxnSpPr>
            <p:spPr>
              <a:xfrm flipH="1">
                <a:off x="8589" y="3473"/>
                <a:ext cx="624" cy="1020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/>
              <p:nvPr/>
            </p:nvCxnSpPr>
            <p:spPr>
              <a:xfrm flipH="1">
                <a:off x="6165" y="3473"/>
                <a:ext cx="624" cy="1020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5676" y="6874"/>
                    <a:ext cx="1070" cy="728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/>
                  </a:p>
                </p:txBody>
              </p:sp>
            </mc:Choice>
            <mc:Fallback>
              <p:sp>
                <p:nvSpPr>
                  <p:cNvPr id="35" name="文本框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6" y="6874"/>
                    <a:ext cx="1070" cy="728"/>
                  </a:xfrm>
                  <a:prstGeom prst="rect">
                    <a:avLst/>
                  </a:prstGeom>
                  <a:blipFill rotWithShape="1">
                    <a:blip r:embed="rId1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直接箭头连接符 35"/>
              <p:cNvCxnSpPr/>
              <p:nvPr/>
            </p:nvCxnSpPr>
            <p:spPr>
              <a:xfrm>
                <a:off x="3597" y="5108"/>
                <a:ext cx="2582" cy="1653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>
                <a:stCxn id="19" idx="2"/>
              </p:cNvCxnSpPr>
              <p:nvPr/>
            </p:nvCxnSpPr>
            <p:spPr>
              <a:xfrm flipH="1">
                <a:off x="6293" y="5108"/>
                <a:ext cx="2236" cy="1653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本框 38"/>
                <p:cNvSpPr txBox="1"/>
                <p:nvPr/>
              </p:nvSpPr>
              <p:spPr>
                <a:xfrm>
                  <a:off x="10148" y="8235"/>
                  <a:ext cx="3575" cy="13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>
                    <a:lnSpc>
                      <a:spcPct val="120000"/>
                    </a:lnSpc>
                  </a:pPr>
                  <a:r>
                    <a:rPr lang="en-US" altLang="zh-CN"/>
                    <a:t>ver</a:t>
                  </a:r>
                  <a:r>
                    <a:rPr lang="zh-CN" altLang="en-US"/>
                    <a:t>：</a:t>
                  </a:r>
                  <a14:m>
                    <m:oMath xmlns:m="http://schemas.openxmlformats.org/officeDocument/2006/math">
                      <m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𝛪</m:t>
                      </m:r>
                    </m:oMath>
                  </a14:m>
                  <a:r>
                    <a:rPr lang="en-US" altLang="zh-CN"/>
                    <a:t>=(2,6)</a:t>
                  </a:r>
                  <a:endParaRPr lang="en-US" altLang="zh-CN"/>
                </a:p>
                <a:p>
                  <a:pPr>
                    <a:lnSpc>
                      <a:spcPct val="12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</a:rPr>
                    <a:t>时间：</a:t>
                  </a:r>
                  <a:r>
                    <a:rPr lang="en-US" altLang="zh-CN" sz="2400" b="1">
                      <a:solidFill>
                        <a:srgbClr val="FF0000"/>
                      </a:solidFill>
                    </a:rPr>
                    <a:t>B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∙</m:t>
                      </m:r>
                    </m:oMath>
                  </a14:m>
                  <a:r>
                    <a:rPr lang="en-US" altLang="zh-CN" sz="2400" b="1">
                      <a:solidFill>
                        <a:srgbClr val="FF0000"/>
                      </a:solidFill>
                    </a:rPr>
                    <a:t>O(</a:t>
                  </a:r>
                  <a14:m>
                    <m:oMath xmlns:m="http://schemas.openxmlformats.org/officeDocument/2006/math">
                      <m:r>
                        <a:rPr lang="en-US" altLang="zh-CN" sz="2400" b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b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𝚰</m:t>
                      </m:r>
                    </m:oMath>
                  </a14:m>
                  <a:r>
                    <a:rPr lang="en-US" altLang="zh-CN" sz="2400" b="1">
                      <a:solidFill>
                        <a:srgbClr val="FF0000"/>
                      </a:solidFill>
                    </a:rPr>
                    <a:t>|)</a:t>
                  </a:r>
                  <a:endParaRPr lang="en-US" altLang="zh-CN" sz="2400" b="1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9" name="文本框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8" y="8235"/>
                  <a:ext cx="3575" cy="1364"/>
                </a:xfrm>
                <a:prstGeom prst="rect">
                  <a:avLst/>
                </a:prstGeom>
                <a:blipFill rotWithShape="1">
                  <a:blip r:embed="rId1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1260000" cy="91840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-35560" y="980440"/>
            <a:ext cx="9145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315960" y="550545"/>
            <a:ext cx="721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VDS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83895" y="1557020"/>
            <a:ext cx="7806690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文件分布式存储，没有节点存储整个文件</a:t>
            </a:r>
            <a:endParaRPr lang="zh-CN" altLang="en-US" sz="2000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VDS</a:t>
            </a:r>
            <a:r>
              <a:rPr lang="zh-CN" altLang="en-US" sz="2000"/>
              <a:t>可在客户端无密钥的情况下工作，任何客户端和存储节点只要持有文件摘要，就可以执行验证和更新</a:t>
            </a:r>
            <a:endParaRPr lang="zh-CN" altLang="en-US" sz="2000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通过聚合，在保证数据完整性的同时大大减少存储开销</a:t>
            </a:r>
            <a:endParaRPr lang="zh-CN" altLang="en-US" sz="2000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存储节点可接</a:t>
            </a:r>
            <a:r>
              <a:rPr lang="zh-CN" altLang="en-US" sz="2000"/>
              <a:t>受由另一个节点推送的更新</a:t>
            </a:r>
            <a:endParaRPr lang="zh-CN" altLang="en-US" sz="2000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在不获取存储内容的情况下验证数据完整性</a:t>
            </a:r>
            <a:endParaRPr lang="zh-CN" altLang="en-US"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1260000" cy="91840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-35560" y="980440"/>
            <a:ext cx="9145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315960" y="550545"/>
            <a:ext cx="721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VDS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238" t="5392" r="1144" b="9174"/>
          <a:stretch>
            <a:fillRect/>
          </a:stretch>
        </p:blipFill>
        <p:spPr>
          <a:xfrm>
            <a:off x="252095" y="1124585"/>
            <a:ext cx="8672830" cy="9569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l="5364" t="16250" r="27674" b="55476"/>
          <a:stretch>
            <a:fillRect/>
          </a:stretch>
        </p:blipFill>
        <p:spPr>
          <a:xfrm>
            <a:off x="540385" y="2726055"/>
            <a:ext cx="3146425" cy="360045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612140" y="3860800"/>
            <a:ext cx="7350760" cy="2615565"/>
            <a:chOff x="510" y="5114"/>
            <a:chExt cx="11576" cy="411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rcRect l="2529" t="24890" r="10316" b="50274"/>
            <a:stretch>
              <a:fillRect/>
            </a:stretch>
          </p:blipFill>
          <p:spPr>
            <a:xfrm>
              <a:off x="642" y="5114"/>
              <a:ext cx="9790" cy="567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rcRect l="2574" t="12890" r="23241" b="78550"/>
            <a:stretch>
              <a:fillRect/>
            </a:stretch>
          </p:blipFill>
          <p:spPr>
            <a:xfrm>
              <a:off x="510" y="5966"/>
              <a:ext cx="9398" cy="46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rcRect l="2574" t="61405" r="11079" b="27165"/>
            <a:stretch>
              <a:fillRect/>
            </a:stretch>
          </p:blipFill>
          <p:spPr>
            <a:xfrm>
              <a:off x="510" y="6635"/>
              <a:ext cx="10054" cy="566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/>
            <a:srcRect l="1259" t="25223" r="2730" b="49405"/>
            <a:stretch>
              <a:fillRect/>
            </a:stretch>
          </p:blipFill>
          <p:spPr>
            <a:xfrm>
              <a:off x="624" y="7321"/>
              <a:ext cx="11462" cy="453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/>
            <a:srcRect l="5410" t="25634" r="3904" b="53804"/>
            <a:stretch>
              <a:fillRect/>
            </a:stretch>
          </p:blipFill>
          <p:spPr>
            <a:xfrm>
              <a:off x="642" y="7894"/>
              <a:ext cx="11225" cy="566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8"/>
            <a:srcRect l="3530" t="34573" r="32512" b="42907"/>
            <a:stretch>
              <a:fillRect/>
            </a:stretch>
          </p:blipFill>
          <p:spPr>
            <a:xfrm>
              <a:off x="624" y="8667"/>
              <a:ext cx="7782" cy="566"/>
            </a:xfrm>
            <a:prstGeom prst="rect">
              <a:avLst/>
            </a:prstGeom>
          </p:spPr>
        </p:pic>
      </p:grpSp>
      <p:sp>
        <p:nvSpPr>
          <p:cNvPr id="21" name="文本框 20"/>
          <p:cNvSpPr txBox="1"/>
          <p:nvPr/>
        </p:nvSpPr>
        <p:spPr>
          <a:xfrm>
            <a:off x="36195" y="3212465"/>
            <a:ext cx="5425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accent1"/>
                </a:solidFill>
              </a:rPr>
              <a:t>storage node</a:t>
            </a:r>
            <a:r>
              <a:rPr lang="zh-CN" altLang="en-US" sz="2800">
                <a:solidFill>
                  <a:schemeClr val="accent1"/>
                </a:solidFill>
              </a:rPr>
              <a:t>：</a:t>
            </a:r>
            <a:endParaRPr lang="zh-CN" altLang="en-US" sz="2800">
              <a:solidFill>
                <a:schemeClr val="accent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0" y="2159635"/>
            <a:ext cx="5425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1"/>
                </a:solidFill>
              </a:rPr>
              <a:t>初始</a:t>
            </a:r>
            <a:r>
              <a:rPr lang="zh-CN" altLang="en-US" sz="2800">
                <a:solidFill>
                  <a:schemeClr val="accent1"/>
                </a:solidFill>
              </a:rPr>
              <a:t>化：</a:t>
            </a:r>
            <a:endParaRPr lang="zh-CN" altLang="en-US" sz="2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540385" y="2348865"/>
            <a:ext cx="6115685" cy="1456055"/>
            <a:chOff x="851" y="2994"/>
            <a:chExt cx="9631" cy="229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rcRect l="4016" t="14551" r="7714" b="56410"/>
            <a:stretch>
              <a:fillRect/>
            </a:stretch>
          </p:blipFill>
          <p:spPr>
            <a:xfrm>
              <a:off x="964" y="2994"/>
              <a:ext cx="6244" cy="567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rcRect l="1610" t="16890" r="12778" b="49330"/>
            <a:stretch>
              <a:fillRect/>
            </a:stretch>
          </p:blipFill>
          <p:spPr>
            <a:xfrm>
              <a:off x="851" y="3561"/>
              <a:ext cx="7505" cy="567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/>
            <a:srcRect l="4493" t="22660" r="43894" b="64384"/>
            <a:stretch>
              <a:fillRect/>
            </a:stretch>
          </p:blipFill>
          <p:spPr>
            <a:xfrm>
              <a:off x="964" y="4266"/>
              <a:ext cx="6512" cy="567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rcRect l="3989" t="56478" r="26435" b="33961"/>
            <a:stretch>
              <a:fillRect/>
            </a:stretch>
          </p:blipFill>
          <p:spPr>
            <a:xfrm>
              <a:off x="964" y="4833"/>
              <a:ext cx="9518" cy="454"/>
            </a:xfrm>
            <a:prstGeom prst="rect">
              <a:avLst/>
            </a:prstGeom>
          </p:spPr>
        </p:pic>
      </p:grpSp>
      <p:sp>
        <p:nvSpPr>
          <p:cNvPr id="21" name="文本框 20"/>
          <p:cNvSpPr txBox="1"/>
          <p:nvPr/>
        </p:nvSpPr>
        <p:spPr>
          <a:xfrm>
            <a:off x="0" y="1484630"/>
            <a:ext cx="5425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accent1"/>
                </a:solidFill>
              </a:rPr>
              <a:t>client node</a:t>
            </a:r>
            <a:r>
              <a:rPr lang="zh-CN" altLang="en-US" sz="2800">
                <a:solidFill>
                  <a:schemeClr val="accent1"/>
                </a:solidFill>
              </a:rPr>
              <a:t>：</a:t>
            </a:r>
            <a:endParaRPr lang="zh-CN" altLang="en-US" sz="2800">
              <a:solidFill>
                <a:schemeClr val="accen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1260000" cy="91840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-35560" y="980440"/>
            <a:ext cx="9145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315960" y="550545"/>
            <a:ext cx="721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VDS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2" name="直接连接符 11"/>
          <p:cNvCxnSpPr/>
          <p:nvPr/>
        </p:nvCxnSpPr>
        <p:spPr>
          <a:xfrm>
            <a:off x="35560" y="980440"/>
            <a:ext cx="9145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/>
              <p:nvPr>
                <p:custDataLst>
                  <p:tags r:id="rId1"/>
                </p:custDataLst>
              </p:nvPr>
            </p:nvGraphicFramePr>
            <p:xfrm>
              <a:off x="1440180" y="1268730"/>
              <a:ext cx="6172200" cy="3949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8700"/>
                    <a:gridCol w="1028700"/>
                    <a:gridCol w="1028700"/>
                    <a:gridCol w="1028700"/>
                    <a:gridCol w="1028700"/>
                    <a:gridCol w="1028700"/>
                  </a:tblGrid>
                  <a:tr h="394970"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p>
                          <a:pPr algn="l">
                            <a:buClrTx/>
                            <a:buSzTx/>
                            <a:buFont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a:t>.......</a:t>
                          </a:r>
                          <a:endPara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p>
                          <a:pPr algn="l">
                            <a:buClrTx/>
                            <a:buSzTx/>
                            <a:buFont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/>
              <p:nvPr>
                <p:custDataLst>
                  <p:tags r:id="rId2"/>
                </p:custDataLst>
              </p:nvPr>
            </p:nvGraphicFramePr>
            <p:xfrm>
              <a:off x="1440180" y="1268730"/>
              <a:ext cx="6172200" cy="3949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8700"/>
                    <a:gridCol w="1028700"/>
                    <a:gridCol w="1028700"/>
                    <a:gridCol w="1028700"/>
                    <a:gridCol w="1028700"/>
                    <a:gridCol w="1028700"/>
                  </a:tblGrid>
                  <a:tr h="39497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a:t>.......</a:t>
                          </a:r>
                          <a:endPara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10" name="表格 9"/>
          <p:cNvGraphicFramePr/>
          <p:nvPr/>
        </p:nvGraphicFramePr>
        <p:xfrm>
          <a:off x="1453515" y="1772285"/>
          <a:ext cx="614616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465"/>
                <a:gridCol w="1018540"/>
                <a:gridCol w="1018540"/>
                <a:gridCol w="1019175"/>
                <a:gridCol w="1017905"/>
                <a:gridCol w="1018540"/>
              </a:tblGrid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altLang="zh-C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1231900" y="1718945"/>
          <a:ext cx="2082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：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250315" y="2132965"/>
                <a:ext cx="6037580" cy="3930650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spAutoFit/>
              </a:bodyPr>
              <a:p>
                <a:pPr indent="0" algn="ctr">
                  <a:lnSpc>
                    <a:spcPct val="160000"/>
                  </a:lnSpc>
                  <a:buFont typeface="Arial" panose="020B0604020202020204" pitchFamily="34" charset="0"/>
                  <a:buNone/>
                </a:pPr>
                <a:r>
                  <a:rPr lang="en-US" altLang="zh-CN" sz="2000" b="1">
                    <a:sym typeface="+mn-ea"/>
                  </a:rPr>
                  <a:t>        VC=(VC.Setup,VC.Com,VC.Open,VC.Ver)</a:t>
                </a:r>
                <a:endParaRPr lang="zh-CN" altLang="en-US" sz="2000" b="1"/>
              </a:p>
              <a:p>
                <a:pPr marL="285750" indent="-28575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/>
                  <a:t>VC.KeyGen(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zh-CN" altLang="en-US" sz="2000"/>
                  <a:t>, q)</a:t>
                </a:r>
                <a:r>
                  <a:rPr lang="zh-CN" alt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→</a:t>
                </a:r>
                <a:r>
                  <a:rPr lang="en-US" altLang="zh-CN" sz="2000">
                    <a:latin typeface="Arial" panose="020B0604020202020204" pitchFamily="34" charset="0"/>
                    <a:cs typeface="Arial" panose="020B0604020202020204" pitchFamily="34" charset="0"/>
                  </a:rPr>
                  <a:t>pp=(g, {h</a:t>
                </a:r>
                <a:r>
                  <a:rPr lang="en-US" altLang="zh-CN" sz="2000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zh-CN" sz="2000"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r>
                  <a:rPr lang="en-US" altLang="zh-CN" sz="2000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i∈[q]</a:t>
                </a:r>
                <a:r>
                  <a:rPr lang="en-US" altLang="zh-CN" sz="2000">
                    <a:latin typeface="Arial" panose="020B0604020202020204" pitchFamily="34" charset="0"/>
                    <a:cs typeface="Arial" panose="020B0604020202020204" pitchFamily="34" charset="0"/>
                  </a:rPr>
                  <a:t>, {h</a:t>
                </a:r>
                <a:r>
                  <a:rPr lang="en-US" altLang="zh-CN" sz="2000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altLang="zh-CN" sz="2000"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r>
                  <a:rPr lang="en-US" altLang="zh-CN" sz="2000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i,j∈[q],i=j</a:t>
                </a:r>
                <a:r>
                  <a:rPr lang="en-US" altLang="zh-CN" sz="200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zh-CN" altLang="en-US" sz="2000"/>
              </a:p>
              <a:p>
                <a:pPr marL="285750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/>
                  <a:t>VC.Compp(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/>
                  <a:t>,...,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 sz="2000"/>
                  <a:t>)</a:t>
                </a:r>
                <a:r>
                  <a:rPr lang="zh-CN" alt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→</a:t>
                </a:r>
                <a:r>
                  <a:rPr lang="en-US" altLang="zh-CN" sz="2000">
                    <a:latin typeface="Arial" panose="020B0604020202020204" pitchFamily="34" charset="0"/>
                    <a:cs typeface="Arial" panose="020B0604020202020204" pitchFamily="34" charset="0"/>
                  </a:rPr>
                  <a:t>(C,aux)</a:t>
                </a:r>
                <a:endParaRPr lang="en-US" altLang="zh-CN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ctr">
                  <a:lnSpc>
                    <a:spcPct val="140000"/>
                  </a:lnSpc>
                </a:pPr>
                <a:r>
                  <a:rPr lang="en-US" altLang="zh-CN" sz="2000">
                    <a:latin typeface="Arial" panose="020B0604020202020204" pitchFamily="34" charset="0"/>
                    <a:cs typeface="Arial" panose="020B0604020202020204" pitchFamily="34" charset="0"/>
                  </a:rPr>
                  <a:t>C=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sz="20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sz="20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sz="20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bSup>
                    <m:sSubSup>
                      <m:sSubSup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sz="20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....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sz="20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sup>
                    </m:sSubSup>
                  </m:oMath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lvl="0" indent="0" algn="ctr">
                  <a:lnSpc>
                    <a:spcPct val="140000"/>
                  </a:lnSpc>
                  <a:buNone/>
                </a:pPr>
                <a:r>
                  <a:rPr lang="en-US" altLang="zh-CN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aux=(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>
                    <a:sym typeface="+mn-ea"/>
                  </a:rPr>
                  <a:t>,...,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sz="200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zh-CN" altLang="en-US" sz="2000"/>
              </a:p>
              <a:p>
                <a:pPr marL="285750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/>
                  <a:t>VC.Openpp(m, i, aux)</a:t>
                </a:r>
                <a:r>
                  <a:rPr lang="zh-CN" altLang="en-US" sz="20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𝛬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limLoc m:val="undOvr"/>
                                <m:ctrlPr>
                                  <a:rPr lang="en-US" sz="20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≠</m:t>
                                </m:r>
                                <m:r>
                                  <a:rPr lang="en-US" sz="20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𝑞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𝑚</m:t>
                                    </m:r>
                                    <m:r>
                                      <a:rPr lang="en-US" sz="2000" i="1" baseline="-2500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  <m:r>
                          <a:rPr lang="en-US" sz="20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p>
                    </m:sSup>
                  </m:oMath>
                </a14:m>
                <a:endParaRPr lang="zh-CN" altLang="en-US" sz="2000"/>
              </a:p>
              <a:p>
                <a:pPr marL="285750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/>
                  <a:t>VC.Verpp(C, m, i,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𝛬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/>
                  <a:t>)</a:t>
                </a:r>
                <a:r>
                  <a:rPr lang="zh-CN" altLang="en-US" sz="20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→</a:t>
                </a:r>
                <a:r>
                  <a:rPr lang="en-US" altLang="zh-CN" sz="20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1 or 0</a:t>
                </a:r>
                <a:endParaRPr lang="en-US" altLang="zh-CN" sz="200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zh-CN" sz="2000" baseline="-2500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315" y="2132965"/>
                <a:ext cx="6037580" cy="39306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1260000" cy="918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88350" y="550545"/>
            <a:ext cx="7175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000" b="1"/>
              <a:t>回顾</a:t>
            </a:r>
            <a:endParaRPr lang="en-US" altLang="zh-CN" sz="2000" b="1"/>
          </a:p>
        </p:txBody>
      </p:sp>
      <p:grpSp>
        <p:nvGrpSpPr>
          <p:cNvPr id="9" name="组合 8"/>
          <p:cNvGrpSpPr/>
          <p:nvPr/>
        </p:nvGrpSpPr>
        <p:grpSpPr>
          <a:xfrm>
            <a:off x="6660515" y="5300980"/>
            <a:ext cx="1962150" cy="1054100"/>
            <a:chOff x="10489" y="8298"/>
            <a:chExt cx="3090" cy="1660"/>
          </a:xfrm>
        </p:grpSpPr>
        <p:grpSp>
          <p:nvGrpSpPr>
            <p:cNvPr id="8" name="组合 7"/>
            <p:cNvGrpSpPr/>
            <p:nvPr/>
          </p:nvGrpSpPr>
          <p:grpSpPr>
            <a:xfrm rot="0">
              <a:off x="10489" y="8588"/>
              <a:ext cx="3091" cy="1371"/>
              <a:chOff x="6912" y="8602"/>
              <a:chExt cx="3026" cy="128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6912" y="9342"/>
                    <a:ext cx="888" cy="5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𝛬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/>
                  </a:p>
                </p:txBody>
              </p:sp>
            </mc:Choice>
            <mc:Fallback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2" y="9342"/>
                    <a:ext cx="888" cy="543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" name="组合 20"/>
              <p:cNvGrpSpPr/>
              <p:nvPr/>
            </p:nvGrpSpPr>
            <p:grpSpPr>
              <a:xfrm>
                <a:off x="7881" y="8602"/>
                <a:ext cx="1474" cy="1107"/>
                <a:chOff x="5555" y="8088"/>
                <a:chExt cx="1474" cy="1107"/>
              </a:xfrm>
            </p:grpSpPr>
            <p:cxnSp>
              <p:nvCxnSpPr>
                <p:cNvPr id="18" name="直接箭头连接符 17"/>
                <p:cNvCxnSpPr>
                  <a:stCxn id="5" idx="3"/>
                </p:cNvCxnSpPr>
                <p:nvPr/>
              </p:nvCxnSpPr>
              <p:spPr>
                <a:xfrm>
                  <a:off x="5589" y="8088"/>
                  <a:ext cx="1379" cy="5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/>
                <p:cNvCxnSpPr/>
                <p:nvPr/>
              </p:nvCxnSpPr>
              <p:spPr>
                <a:xfrm flipV="1">
                  <a:off x="5555" y="8741"/>
                  <a:ext cx="1474" cy="45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文本框 1"/>
              <p:cNvSpPr txBox="1"/>
              <p:nvPr/>
            </p:nvSpPr>
            <p:spPr>
              <a:xfrm>
                <a:off x="9294" y="9002"/>
                <a:ext cx="644" cy="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</a:t>
                </a:r>
                <a:endParaRPr lang="en-US" altLang="zh-CN"/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10636" y="8298"/>
              <a:ext cx="8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m</a:t>
              </a:r>
              <a:r>
                <a:rPr lang="en-US" altLang="zh-CN" baseline="-25000"/>
                <a:t>i</a:t>
              </a:r>
              <a:endParaRPr lang="en-US" altLang="zh-CN" baseline="-25000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1260000" cy="91840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36195" y="980440"/>
            <a:ext cx="9145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387715" y="550545"/>
            <a:ext cx="721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VDS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4511675" y="2708910"/>
            <a:ext cx="3175" cy="1007110"/>
          </a:xfrm>
          <a:prstGeom prst="straightConnector1">
            <a:avLst/>
          </a:prstGeom>
          <a:ln w="889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851535" y="2082165"/>
            <a:ext cx="7292975" cy="431800"/>
            <a:chOff x="1341" y="3279"/>
            <a:chExt cx="11485" cy="68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矩形 3"/>
                <p:cNvSpPr/>
                <p:nvPr/>
              </p:nvSpPr>
              <p:spPr>
                <a:xfrm>
                  <a:off x="1341" y="3279"/>
                  <a:ext cx="1145" cy="681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F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" y="3279"/>
                  <a:ext cx="1145" cy="681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矩形 4"/>
                <p:cNvSpPr/>
                <p:nvPr/>
              </p:nvSpPr>
              <p:spPr>
                <a:xfrm>
                  <a:off x="2486" y="3279"/>
                  <a:ext cx="1145" cy="681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F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" y="3279"/>
                  <a:ext cx="1145" cy="681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矩形 5"/>
            <p:cNvSpPr/>
            <p:nvPr/>
          </p:nvSpPr>
          <p:spPr>
            <a:xfrm>
              <a:off x="9392" y="3279"/>
              <a:ext cx="1145" cy="68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...</a:t>
              </a:r>
              <a:endParaRPr lang="en-US" altLang="zh-CN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矩形 6"/>
                <p:cNvSpPr/>
                <p:nvPr/>
              </p:nvSpPr>
              <p:spPr>
                <a:xfrm>
                  <a:off x="8247" y="3279"/>
                  <a:ext cx="1145" cy="681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7" y="3279"/>
                  <a:ext cx="1145" cy="681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矩形 8"/>
                <p:cNvSpPr/>
                <p:nvPr/>
              </p:nvSpPr>
              <p:spPr>
                <a:xfrm>
                  <a:off x="7102" y="3279"/>
                  <a:ext cx="1145" cy="681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2" y="3279"/>
                  <a:ext cx="1145" cy="681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矩形 9"/>
                <p:cNvSpPr/>
                <p:nvPr/>
              </p:nvSpPr>
              <p:spPr>
                <a:xfrm>
                  <a:off x="5957" y="3279"/>
                  <a:ext cx="1145" cy="681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" y="3279"/>
                  <a:ext cx="1145" cy="681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矩形 10"/>
                <p:cNvSpPr/>
                <p:nvPr/>
              </p:nvSpPr>
              <p:spPr>
                <a:xfrm>
                  <a:off x="4812" y="3279"/>
                  <a:ext cx="1145" cy="681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2" y="3279"/>
                  <a:ext cx="1145" cy="681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矩形 12"/>
            <p:cNvSpPr/>
            <p:nvPr/>
          </p:nvSpPr>
          <p:spPr>
            <a:xfrm>
              <a:off x="10537" y="3279"/>
              <a:ext cx="1145" cy="68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...</a:t>
              </a:r>
              <a:endParaRPr lang="en-US" altLang="zh-CN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矩形 13"/>
                <p:cNvSpPr/>
                <p:nvPr/>
              </p:nvSpPr>
              <p:spPr>
                <a:xfrm>
                  <a:off x="3649" y="3279"/>
                  <a:ext cx="1145" cy="681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F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9" y="3279"/>
                  <a:ext cx="1145" cy="681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矩形 37"/>
                <p:cNvSpPr/>
                <p:nvPr/>
              </p:nvSpPr>
              <p:spPr>
                <a:xfrm>
                  <a:off x="11682" y="3279"/>
                  <a:ext cx="1145" cy="681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</a:rPr>
                              <m:t>𝑵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8" name="矩形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2" y="3279"/>
                  <a:ext cx="1145" cy="681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组合 53"/>
          <p:cNvGrpSpPr/>
          <p:nvPr/>
        </p:nvGrpSpPr>
        <p:grpSpPr>
          <a:xfrm>
            <a:off x="762635" y="2852420"/>
            <a:ext cx="7501255" cy="3608705"/>
            <a:chOff x="1201" y="4492"/>
            <a:chExt cx="11813" cy="5683"/>
          </a:xfrm>
        </p:grpSpPr>
        <p:sp>
          <p:nvSpPr>
            <p:cNvPr id="41" name="文本框 40"/>
            <p:cNvSpPr txBox="1"/>
            <p:nvPr/>
          </p:nvSpPr>
          <p:spPr>
            <a:xfrm>
              <a:off x="7313" y="4492"/>
              <a:ext cx="356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Decentralized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Storage </a:t>
              </a:r>
              <a:endParaRPr lang="zh-CN" altLang="en-US"/>
            </a:p>
          </p:txBody>
        </p:sp>
        <p:pic>
          <p:nvPicPr>
            <p:cNvPr id="15" name="图片 14" descr="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76" y="5604"/>
              <a:ext cx="1202" cy="1202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6" name="图片 15" descr="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724" y="5604"/>
              <a:ext cx="1202" cy="1202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7" name="图片 16" descr="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189" y="8666"/>
              <a:ext cx="1202" cy="1202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" name="图片 17" descr="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951" y="8667"/>
              <a:ext cx="1202" cy="1202"/>
            </a:xfrm>
            <a:prstGeom prst="rect">
              <a:avLst/>
            </a:prstGeom>
            <a:solidFill>
              <a:schemeClr val="bg1"/>
            </a:solidFill>
          </p:spPr>
        </p:pic>
        <p:grpSp>
          <p:nvGrpSpPr>
            <p:cNvPr id="22" name="组合 21"/>
            <p:cNvGrpSpPr/>
            <p:nvPr/>
          </p:nvGrpSpPr>
          <p:grpSpPr>
            <a:xfrm rot="0">
              <a:off x="2254" y="5684"/>
              <a:ext cx="1822" cy="424"/>
              <a:chOff x="2427" y="3812"/>
              <a:chExt cx="3452" cy="68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矩形 18"/>
                  <p:cNvSpPr/>
                  <p:nvPr/>
                </p:nvSpPr>
                <p:spPr>
                  <a:xfrm>
                    <a:off x="2427" y="3812"/>
                    <a:ext cx="1145" cy="681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19" name="矩形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7" y="3812"/>
                    <a:ext cx="1145" cy="681"/>
                  </a:xfrm>
                  <a:prstGeom prst="rect">
                    <a:avLst/>
                  </a:prstGeom>
                  <a:blipFill rotWithShape="1">
                    <a:blip r:embed="rId11"/>
                  </a:blip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矩形 19"/>
                  <p:cNvSpPr/>
                  <p:nvPr/>
                </p:nvSpPr>
                <p:spPr>
                  <a:xfrm>
                    <a:off x="3572" y="3812"/>
                    <a:ext cx="1145" cy="681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20" name="矩形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2" y="3812"/>
                    <a:ext cx="1145" cy="681"/>
                  </a:xfrm>
                  <a:prstGeom prst="rect">
                    <a:avLst/>
                  </a:prstGeom>
                  <a:blipFill rotWithShape="1">
                    <a:blip r:embed="rId12"/>
                  </a:blip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矩形 20"/>
                  <p:cNvSpPr/>
                  <p:nvPr/>
                </p:nvSpPr>
                <p:spPr>
                  <a:xfrm>
                    <a:off x="4735" y="3812"/>
                    <a:ext cx="1145" cy="681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21" name="矩形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5" y="3812"/>
                    <a:ext cx="1145" cy="681"/>
                  </a:xfrm>
                  <a:prstGeom prst="rect">
                    <a:avLst/>
                  </a:prstGeom>
                  <a:blipFill rotWithShape="1">
                    <a:blip r:embed="rId13"/>
                  </a:blip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组合 26"/>
            <p:cNvGrpSpPr/>
            <p:nvPr/>
          </p:nvGrpSpPr>
          <p:grpSpPr>
            <a:xfrm rot="0">
              <a:off x="9978" y="5677"/>
              <a:ext cx="2664" cy="431"/>
              <a:chOff x="6366" y="3585"/>
              <a:chExt cx="4597" cy="68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矩形 22"/>
                  <p:cNvSpPr/>
                  <p:nvPr/>
                </p:nvSpPr>
                <p:spPr>
                  <a:xfrm>
                    <a:off x="9819" y="3585"/>
                    <a:ext cx="1145" cy="681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23" name="矩形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19" y="3585"/>
                    <a:ext cx="1145" cy="681"/>
                  </a:xfrm>
                  <a:prstGeom prst="rect">
                    <a:avLst/>
                  </a:prstGeom>
                  <a:blipFill rotWithShape="1">
                    <a:blip r:embed="rId14"/>
                  </a:blip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矩形 23"/>
                  <p:cNvSpPr/>
                  <p:nvPr/>
                </p:nvSpPr>
                <p:spPr>
                  <a:xfrm>
                    <a:off x="8674" y="3585"/>
                    <a:ext cx="1145" cy="681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24" name="矩形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74" y="3585"/>
                    <a:ext cx="1145" cy="681"/>
                  </a:xfrm>
                  <a:prstGeom prst="rect">
                    <a:avLst/>
                  </a:prstGeom>
                  <a:blipFill rotWithShape="1">
                    <a:blip r:embed="rId15"/>
                  </a:blip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矩形 24"/>
                  <p:cNvSpPr/>
                  <p:nvPr/>
                </p:nvSpPr>
                <p:spPr>
                  <a:xfrm>
                    <a:off x="7529" y="3585"/>
                    <a:ext cx="1145" cy="681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25" name="矩形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9" y="3585"/>
                    <a:ext cx="1145" cy="681"/>
                  </a:xfrm>
                  <a:prstGeom prst="rect">
                    <a:avLst/>
                  </a:prstGeom>
                  <a:blipFill rotWithShape="1">
                    <a:blip r:embed="rId16"/>
                  </a:blip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矩形 25"/>
                  <p:cNvSpPr/>
                  <p:nvPr/>
                </p:nvSpPr>
                <p:spPr>
                  <a:xfrm>
                    <a:off x="6366" y="3585"/>
                    <a:ext cx="1145" cy="681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26" name="矩形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6" y="3585"/>
                    <a:ext cx="1145" cy="681"/>
                  </a:xfrm>
                  <a:prstGeom prst="rect">
                    <a:avLst/>
                  </a:prstGeom>
                  <a:blipFill rotWithShape="1">
                    <a:blip r:embed="rId17"/>
                  </a:blip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组合 31"/>
            <p:cNvGrpSpPr/>
            <p:nvPr/>
          </p:nvGrpSpPr>
          <p:grpSpPr>
            <a:xfrm rot="0">
              <a:off x="1201" y="7872"/>
              <a:ext cx="2875" cy="404"/>
              <a:chOff x="1491" y="6987"/>
              <a:chExt cx="4597" cy="68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矩形 27"/>
                  <p:cNvSpPr/>
                  <p:nvPr/>
                </p:nvSpPr>
                <p:spPr>
                  <a:xfrm>
                    <a:off x="4944" y="6987"/>
                    <a:ext cx="1145" cy="681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</a:rPr>
                                <m:t>𝑵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28" name="矩形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4" y="6987"/>
                    <a:ext cx="1145" cy="681"/>
                  </a:xfrm>
                  <a:prstGeom prst="rect">
                    <a:avLst/>
                  </a:prstGeom>
                  <a:blipFill rotWithShape="1">
                    <a:blip r:embed="rId18"/>
                  </a:blip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矩形 28"/>
                  <p:cNvSpPr/>
                  <p:nvPr/>
                </p:nvSpPr>
                <p:spPr>
                  <a:xfrm>
                    <a:off x="3799" y="6987"/>
                    <a:ext cx="1145" cy="681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29" name="矩形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99" y="6987"/>
                    <a:ext cx="1145" cy="681"/>
                  </a:xfrm>
                  <a:prstGeom prst="rect">
                    <a:avLst/>
                  </a:prstGeom>
                  <a:blipFill rotWithShape="1">
                    <a:blip r:embed="rId19"/>
                  </a:blip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矩形 29"/>
                  <p:cNvSpPr/>
                  <p:nvPr/>
                </p:nvSpPr>
                <p:spPr>
                  <a:xfrm>
                    <a:off x="2654" y="6987"/>
                    <a:ext cx="1145" cy="681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30" name="矩形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4" y="6987"/>
                    <a:ext cx="1145" cy="681"/>
                  </a:xfrm>
                  <a:prstGeom prst="rect">
                    <a:avLst/>
                  </a:prstGeom>
                  <a:blipFill rotWithShape="1">
                    <a:blip r:embed="rId20"/>
                  </a:blip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矩形 30"/>
                  <p:cNvSpPr/>
                  <p:nvPr/>
                </p:nvSpPr>
                <p:spPr>
                  <a:xfrm>
                    <a:off x="1491" y="6987"/>
                    <a:ext cx="1145" cy="681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31" name="矩形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1" y="6987"/>
                    <a:ext cx="1145" cy="681"/>
                  </a:xfrm>
                  <a:prstGeom prst="rect">
                    <a:avLst/>
                  </a:prstGeom>
                  <a:blipFill rotWithShape="1">
                    <a:blip r:embed="rId21"/>
                  </a:blip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组合 36"/>
            <p:cNvGrpSpPr/>
            <p:nvPr/>
          </p:nvGrpSpPr>
          <p:grpSpPr>
            <a:xfrm rot="0">
              <a:off x="10074" y="8002"/>
              <a:ext cx="2941" cy="403"/>
              <a:chOff x="9212" y="6987"/>
              <a:chExt cx="5125" cy="68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矩形 32"/>
                  <p:cNvSpPr/>
                  <p:nvPr/>
                </p:nvSpPr>
                <p:spPr>
                  <a:xfrm>
                    <a:off x="12666" y="6987"/>
                    <a:ext cx="1671" cy="682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</a:rPr>
                                <m:t>𝑵−𝟑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33" name="矩形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66" y="6987"/>
                    <a:ext cx="1671" cy="682"/>
                  </a:xfrm>
                  <a:prstGeom prst="rect">
                    <a:avLst/>
                  </a:prstGeom>
                  <a:blipFill rotWithShape="1">
                    <a:blip r:embed="rId22"/>
                  </a:blip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矩形 33"/>
                  <p:cNvSpPr/>
                  <p:nvPr/>
                </p:nvSpPr>
                <p:spPr>
                  <a:xfrm>
                    <a:off x="11520" y="6987"/>
                    <a:ext cx="1145" cy="681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34" name="矩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20" y="6987"/>
                    <a:ext cx="1145" cy="681"/>
                  </a:xfrm>
                  <a:prstGeom prst="rect">
                    <a:avLst/>
                  </a:prstGeom>
                  <a:blipFill rotWithShape="1">
                    <a:blip r:embed="rId23"/>
                  </a:blip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矩形 34"/>
                  <p:cNvSpPr/>
                  <p:nvPr/>
                </p:nvSpPr>
                <p:spPr>
                  <a:xfrm>
                    <a:off x="10375" y="6987"/>
                    <a:ext cx="1145" cy="681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35" name="矩形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5" y="6987"/>
                    <a:ext cx="1145" cy="681"/>
                  </a:xfrm>
                  <a:prstGeom prst="rect">
                    <a:avLst/>
                  </a:prstGeom>
                  <a:blipFill rotWithShape="1">
                    <a:blip r:embed="rId24"/>
                  </a:blip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矩形 35"/>
                  <p:cNvSpPr/>
                  <p:nvPr/>
                </p:nvSpPr>
                <p:spPr>
                  <a:xfrm>
                    <a:off x="9212" y="6987"/>
                    <a:ext cx="1145" cy="681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36" name="矩形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12" y="6987"/>
                    <a:ext cx="1145" cy="681"/>
                  </a:xfrm>
                  <a:prstGeom prst="rect">
                    <a:avLst/>
                  </a:prstGeom>
                  <a:blipFill rotWithShape="1">
                    <a:blip r:embed="rId25"/>
                  </a:blip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2" name="直接连接符 41"/>
            <p:cNvCxnSpPr>
              <a:stCxn id="15" idx="3"/>
              <a:endCxn id="16" idx="1"/>
            </p:cNvCxnSpPr>
            <p:nvPr/>
          </p:nvCxnSpPr>
          <p:spPr>
            <a:xfrm>
              <a:off x="5278" y="6205"/>
              <a:ext cx="34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17" idx="3"/>
            </p:cNvCxnSpPr>
            <p:nvPr/>
          </p:nvCxnSpPr>
          <p:spPr>
            <a:xfrm flipV="1">
              <a:off x="5391" y="6285"/>
              <a:ext cx="3318" cy="29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15" idx="3"/>
              <a:endCxn id="18" idx="1"/>
            </p:cNvCxnSpPr>
            <p:nvPr/>
          </p:nvCxnSpPr>
          <p:spPr>
            <a:xfrm>
              <a:off x="5278" y="6205"/>
              <a:ext cx="3673" cy="3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17" idx="3"/>
              <a:endCxn id="18" idx="1"/>
            </p:cNvCxnSpPr>
            <p:nvPr/>
          </p:nvCxnSpPr>
          <p:spPr>
            <a:xfrm>
              <a:off x="5391" y="9267"/>
              <a:ext cx="356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endCxn id="17" idx="0"/>
            </p:cNvCxnSpPr>
            <p:nvPr/>
          </p:nvCxnSpPr>
          <p:spPr>
            <a:xfrm>
              <a:off x="4756" y="6851"/>
              <a:ext cx="34" cy="18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9405" y="6851"/>
              <a:ext cx="0" cy="18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6026" y="9595"/>
              <a:ext cx="217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Storage node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6"/>
          <a:srcRect l="3281" t="25055" r="5821" b="31181"/>
          <a:stretch>
            <a:fillRect/>
          </a:stretch>
        </p:blipFill>
        <p:spPr>
          <a:xfrm>
            <a:off x="36195" y="1196975"/>
            <a:ext cx="8568055" cy="5035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55" name="墨迹 54"/>
              <p14:cNvContentPartPr/>
              <p14:nvPr/>
            </p14:nvContentPartPr>
            <p14:xfrm>
              <a:off x="1035050" y="2089150"/>
              <a:ext cx="127000" cy="42545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28"/>
            </p:blipFill>
            <p:spPr>
              <a:xfrm>
                <a:off x="1035050" y="2089150"/>
                <a:ext cx="12700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56" name="墨迹 55"/>
              <p14:cNvContentPartPr/>
              <p14:nvPr/>
            </p14:nvContentPartPr>
            <p14:xfrm>
              <a:off x="1250950" y="2076450"/>
              <a:ext cx="38100" cy="46355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30"/>
            </p:blipFill>
            <p:spPr>
              <a:xfrm>
                <a:off x="1250950" y="2076450"/>
                <a:ext cx="38100" cy="463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57" name="墨迹 56"/>
              <p14:cNvContentPartPr/>
              <p14:nvPr/>
            </p14:nvContentPartPr>
            <p14:xfrm>
              <a:off x="1390650" y="2076450"/>
              <a:ext cx="82550" cy="44450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32"/>
            </p:blipFill>
            <p:spPr>
              <a:xfrm>
                <a:off x="1390650" y="2076450"/>
                <a:ext cx="82550" cy="444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58" name="墨迹 57"/>
              <p14:cNvContentPartPr/>
              <p14:nvPr/>
            </p14:nvContentPartPr>
            <p14:xfrm>
              <a:off x="927100" y="2254250"/>
              <a:ext cx="133350" cy="10795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34"/>
            </p:blipFill>
            <p:spPr>
              <a:xfrm>
                <a:off x="927100" y="2254250"/>
                <a:ext cx="1333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59" name="墨迹 58"/>
              <p14:cNvContentPartPr/>
              <p14:nvPr/>
            </p14:nvContentPartPr>
            <p14:xfrm>
              <a:off x="1193800" y="2165350"/>
              <a:ext cx="44450" cy="16510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36"/>
            </p:blipFill>
            <p:spPr>
              <a:xfrm>
                <a:off x="1193800" y="2165350"/>
                <a:ext cx="444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60" name="墨迹 59"/>
              <p14:cNvContentPartPr/>
              <p14:nvPr/>
            </p14:nvContentPartPr>
            <p14:xfrm>
              <a:off x="1352550" y="2216150"/>
              <a:ext cx="69850" cy="8255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38"/>
            </p:blipFill>
            <p:spPr>
              <a:xfrm>
                <a:off x="1352550" y="2216150"/>
                <a:ext cx="698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61" name="墨迹 60"/>
              <p14:cNvContentPartPr/>
              <p14:nvPr/>
            </p14:nvContentPartPr>
            <p14:xfrm>
              <a:off x="1511300" y="2266950"/>
              <a:ext cx="63500" cy="9525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40"/>
            </p:blipFill>
            <p:spPr>
              <a:xfrm>
                <a:off x="1511300" y="2266950"/>
                <a:ext cx="635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62" name="墨迹 61"/>
              <p14:cNvContentPartPr/>
              <p14:nvPr/>
            </p14:nvContentPartPr>
            <p14:xfrm>
              <a:off x="965200" y="2247900"/>
              <a:ext cx="19050" cy="36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42"/>
            </p:blipFill>
            <p:spPr>
              <a:xfrm>
                <a:off x="965200" y="2247900"/>
                <a:ext cx="190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63" name="墨迹 62"/>
              <p14:cNvContentPartPr/>
              <p14:nvPr/>
            </p14:nvContentPartPr>
            <p14:xfrm>
              <a:off x="933450" y="2216150"/>
              <a:ext cx="57150" cy="9525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44"/>
            </p:blipFill>
            <p:spPr>
              <a:xfrm>
                <a:off x="933450" y="2216150"/>
                <a:ext cx="57150" cy="952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1260000" cy="91840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35560" y="980440"/>
            <a:ext cx="9145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8315960" y="550545"/>
            <a:ext cx="721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VDS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100" name="文本框 99"/>
          <p:cNvSpPr txBox="1"/>
          <p:nvPr/>
        </p:nvSpPr>
        <p:spPr>
          <a:xfrm>
            <a:off x="1242695" y="5156835"/>
            <a:ext cx="161290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 nodes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108585" y="2708910"/>
            <a:ext cx="3858895" cy="2708275"/>
            <a:chOff x="3137" y="3745"/>
            <a:chExt cx="6077" cy="4265"/>
          </a:xfrm>
        </p:grpSpPr>
        <p:pic>
          <p:nvPicPr>
            <p:cNvPr id="3" name="图片 2" descr="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7" y="3745"/>
              <a:ext cx="1202" cy="1202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48" name="图片 47" descr="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85" y="3745"/>
              <a:ext cx="1202" cy="1202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49" name="图片 48" descr="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50" y="6807"/>
              <a:ext cx="1202" cy="1202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50" name="图片 49" descr="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2" y="6808"/>
              <a:ext cx="1202" cy="1202"/>
            </a:xfrm>
            <a:prstGeom prst="rect">
              <a:avLst/>
            </a:prstGeom>
            <a:solidFill>
              <a:schemeClr val="bg1"/>
            </a:solidFill>
          </p:spPr>
        </p:pic>
        <p:cxnSp>
          <p:nvCxnSpPr>
            <p:cNvPr id="71" name="直接连接符 70"/>
            <p:cNvCxnSpPr>
              <a:stCxn id="3" idx="3"/>
              <a:endCxn id="48" idx="1"/>
            </p:cNvCxnSpPr>
            <p:nvPr/>
          </p:nvCxnSpPr>
          <p:spPr>
            <a:xfrm>
              <a:off x="4339" y="4346"/>
              <a:ext cx="34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49" idx="3"/>
            </p:cNvCxnSpPr>
            <p:nvPr/>
          </p:nvCxnSpPr>
          <p:spPr>
            <a:xfrm flipV="1">
              <a:off x="4452" y="4426"/>
              <a:ext cx="3318" cy="29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3" idx="3"/>
              <a:endCxn id="50" idx="1"/>
            </p:cNvCxnSpPr>
            <p:nvPr/>
          </p:nvCxnSpPr>
          <p:spPr>
            <a:xfrm>
              <a:off x="4339" y="4346"/>
              <a:ext cx="3673" cy="3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49" idx="3"/>
              <a:endCxn id="50" idx="1"/>
            </p:cNvCxnSpPr>
            <p:nvPr/>
          </p:nvCxnSpPr>
          <p:spPr>
            <a:xfrm>
              <a:off x="4452" y="7408"/>
              <a:ext cx="356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endCxn id="49" idx="0"/>
            </p:cNvCxnSpPr>
            <p:nvPr/>
          </p:nvCxnSpPr>
          <p:spPr>
            <a:xfrm>
              <a:off x="3817" y="4992"/>
              <a:ext cx="34" cy="18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8466" y="4992"/>
              <a:ext cx="0" cy="18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/>
        </p:nvGrpSpPr>
        <p:grpSpPr>
          <a:xfrm>
            <a:off x="36195" y="1042035"/>
            <a:ext cx="5546090" cy="1707515"/>
            <a:chOff x="56" y="1868"/>
            <a:chExt cx="8734" cy="2689"/>
          </a:xfrm>
        </p:grpSpPr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3"/>
            <a:srcRect l="4747" t="27415" r="3963" b="52053"/>
            <a:stretch>
              <a:fillRect/>
            </a:stretch>
          </p:blipFill>
          <p:spPr>
            <a:xfrm>
              <a:off x="56" y="1868"/>
              <a:ext cx="8735" cy="340"/>
            </a:xfrm>
            <a:prstGeom prst="rect">
              <a:avLst/>
            </a:prstGeom>
          </p:spPr>
        </p:pic>
        <p:grpSp>
          <p:nvGrpSpPr>
            <p:cNvPr id="81" name="组合 80"/>
            <p:cNvGrpSpPr/>
            <p:nvPr/>
          </p:nvGrpSpPr>
          <p:grpSpPr>
            <a:xfrm>
              <a:off x="170" y="2289"/>
              <a:ext cx="7030" cy="2268"/>
              <a:chOff x="284" y="524"/>
              <a:chExt cx="7030" cy="2268"/>
            </a:xfrm>
          </p:grpSpPr>
          <p:pic>
            <p:nvPicPr>
              <p:cNvPr id="82" name="图片 81"/>
              <p:cNvPicPr>
                <a:picLocks noChangeAspect="1"/>
              </p:cNvPicPr>
              <p:nvPr/>
            </p:nvPicPr>
            <p:blipFill>
              <a:blip r:embed="rId4"/>
              <a:srcRect l="61717" t="3891" r="3258" b="80475"/>
              <a:stretch>
                <a:fillRect/>
              </a:stretch>
            </p:blipFill>
            <p:spPr>
              <a:xfrm>
                <a:off x="624" y="864"/>
                <a:ext cx="4762" cy="454"/>
              </a:xfrm>
              <a:prstGeom prst="rect">
                <a:avLst/>
              </a:prstGeom>
            </p:spPr>
          </p:pic>
          <p:pic>
            <p:nvPicPr>
              <p:cNvPr id="83" name="图片 82"/>
              <p:cNvPicPr>
                <a:picLocks noChangeAspect="1"/>
              </p:cNvPicPr>
              <p:nvPr/>
            </p:nvPicPr>
            <p:blipFill>
              <a:blip r:embed="rId4"/>
              <a:srcRect l="45874" t="18802" r="17439" b="64876"/>
              <a:stretch>
                <a:fillRect/>
              </a:stretch>
            </p:blipFill>
            <p:spPr>
              <a:xfrm>
                <a:off x="511" y="1318"/>
                <a:ext cx="4988" cy="474"/>
              </a:xfrm>
              <a:prstGeom prst="rect">
                <a:avLst/>
              </a:prstGeom>
            </p:spPr>
          </p:pic>
          <p:pic>
            <p:nvPicPr>
              <p:cNvPr id="84" name="图片 83"/>
              <p:cNvPicPr>
                <a:picLocks noChangeAspect="1"/>
              </p:cNvPicPr>
              <p:nvPr/>
            </p:nvPicPr>
            <p:blipFill>
              <a:blip r:embed="rId4"/>
              <a:srcRect l="794" t="7025" r="47499" b="77342"/>
              <a:stretch>
                <a:fillRect/>
              </a:stretch>
            </p:blipFill>
            <p:spPr>
              <a:xfrm>
                <a:off x="284" y="524"/>
                <a:ext cx="7030" cy="454"/>
              </a:xfrm>
              <a:prstGeom prst="rect">
                <a:avLst/>
              </a:prstGeom>
            </p:spPr>
          </p:pic>
          <p:pic>
            <p:nvPicPr>
              <p:cNvPr id="85" name="图片 84"/>
              <p:cNvPicPr>
                <a:picLocks noChangeAspect="1"/>
              </p:cNvPicPr>
              <p:nvPr/>
            </p:nvPicPr>
            <p:blipFill>
              <a:blip r:embed="rId4"/>
              <a:srcRect l="2464" t="34366" r="81097" b="49277"/>
              <a:stretch>
                <a:fillRect/>
              </a:stretch>
            </p:blipFill>
            <p:spPr>
              <a:xfrm>
                <a:off x="511" y="1792"/>
                <a:ext cx="2235" cy="475"/>
              </a:xfrm>
              <a:prstGeom prst="rect">
                <a:avLst/>
              </a:prstGeom>
            </p:spPr>
          </p:pic>
          <p:pic>
            <p:nvPicPr>
              <p:cNvPr id="86" name="图片 85"/>
              <p:cNvPicPr>
                <a:picLocks noChangeAspect="1"/>
              </p:cNvPicPr>
              <p:nvPr/>
            </p:nvPicPr>
            <p:blipFill>
              <a:blip r:embed="rId4"/>
              <a:srcRect l="2464" t="77307" r="88357" b="7059"/>
              <a:stretch>
                <a:fillRect/>
              </a:stretch>
            </p:blipFill>
            <p:spPr>
              <a:xfrm>
                <a:off x="511" y="2338"/>
                <a:ext cx="1248" cy="454"/>
              </a:xfrm>
              <a:prstGeom prst="rect">
                <a:avLst/>
              </a:prstGeom>
            </p:spPr>
          </p:pic>
        </p:grpSp>
      </p:grpSp>
      <p:grpSp>
        <p:nvGrpSpPr>
          <p:cNvPr id="87" name="组合 86"/>
          <p:cNvGrpSpPr/>
          <p:nvPr/>
        </p:nvGrpSpPr>
        <p:grpSpPr>
          <a:xfrm>
            <a:off x="252095" y="5732780"/>
            <a:ext cx="5759450" cy="575945"/>
            <a:chOff x="1531" y="4833"/>
            <a:chExt cx="9070" cy="907"/>
          </a:xfrm>
        </p:grpSpPr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5"/>
            <a:srcRect l="4090" t="24038" r="22449" b="55220"/>
            <a:stretch>
              <a:fillRect/>
            </a:stretch>
          </p:blipFill>
          <p:spPr>
            <a:xfrm>
              <a:off x="1531" y="4833"/>
              <a:ext cx="9071" cy="453"/>
            </a:xfrm>
            <a:prstGeom prst="rect">
              <a:avLst/>
            </a:prstGeom>
          </p:spPr>
        </p:pic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5"/>
            <a:srcRect l="7345" t="77885" r="58673" b="6548"/>
            <a:stretch>
              <a:fillRect/>
            </a:stretch>
          </p:blipFill>
          <p:spPr>
            <a:xfrm>
              <a:off x="1531" y="5400"/>
              <a:ext cx="4196" cy="340"/>
            </a:xfrm>
            <a:prstGeom prst="rect">
              <a:avLst/>
            </a:prstGeom>
          </p:spPr>
        </p:pic>
      </p:grpSp>
      <p:grpSp>
        <p:nvGrpSpPr>
          <p:cNvPr id="115" name="组合 114"/>
          <p:cNvGrpSpPr/>
          <p:nvPr/>
        </p:nvGrpSpPr>
        <p:grpSpPr>
          <a:xfrm>
            <a:off x="4716145" y="2708910"/>
            <a:ext cx="4060825" cy="2322195"/>
            <a:chOff x="7427" y="4266"/>
            <a:chExt cx="6395" cy="3657"/>
          </a:xfrm>
        </p:grpSpPr>
        <p:pic>
          <p:nvPicPr>
            <p:cNvPr id="94" name="图片 93" descr="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622" y="5059"/>
              <a:ext cx="1734" cy="1731"/>
            </a:xfrm>
            <a:prstGeom prst="rect">
              <a:avLst/>
            </a:prstGeom>
          </p:spPr>
        </p:pic>
        <p:sp>
          <p:nvSpPr>
            <p:cNvPr id="106" name="文本框 105"/>
            <p:cNvSpPr txBox="1"/>
            <p:nvPr/>
          </p:nvSpPr>
          <p:spPr>
            <a:xfrm>
              <a:off x="11282" y="7327"/>
              <a:ext cx="2540" cy="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node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7"/>
            <a:srcRect l="843" t="31305" r="26782" b="41173"/>
            <a:stretch>
              <a:fillRect/>
            </a:stretch>
          </p:blipFill>
          <p:spPr>
            <a:xfrm>
              <a:off x="7427" y="4266"/>
              <a:ext cx="6010" cy="5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5" name="组合 114"/>
          <p:cNvGrpSpPr/>
          <p:nvPr/>
        </p:nvGrpSpPr>
        <p:grpSpPr>
          <a:xfrm>
            <a:off x="4716145" y="2708910"/>
            <a:ext cx="4060825" cy="2322195"/>
            <a:chOff x="7427" y="4266"/>
            <a:chExt cx="6395" cy="3657"/>
          </a:xfrm>
        </p:grpSpPr>
        <p:pic>
          <p:nvPicPr>
            <p:cNvPr id="94" name="图片 93" descr="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622" y="5059"/>
              <a:ext cx="1734" cy="1731"/>
            </a:xfrm>
            <a:prstGeom prst="rect">
              <a:avLst/>
            </a:prstGeom>
          </p:spPr>
        </p:pic>
        <p:sp>
          <p:nvSpPr>
            <p:cNvPr id="106" name="文本框 105"/>
            <p:cNvSpPr txBox="1"/>
            <p:nvPr/>
          </p:nvSpPr>
          <p:spPr>
            <a:xfrm>
              <a:off x="11282" y="7327"/>
              <a:ext cx="2540" cy="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node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2"/>
            <a:srcRect l="843" t="31305" r="26782" b="41173"/>
            <a:stretch>
              <a:fillRect/>
            </a:stretch>
          </p:blipFill>
          <p:spPr>
            <a:xfrm>
              <a:off x="7427" y="4266"/>
              <a:ext cx="6010" cy="502"/>
            </a:xfrm>
            <a:prstGeom prst="rect">
              <a:avLst/>
            </a:prstGeom>
          </p:spPr>
        </p:pic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1260000" cy="918400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35560" y="980440"/>
            <a:ext cx="9145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8315960" y="550545"/>
            <a:ext cx="721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VDS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grpSp>
        <p:nvGrpSpPr>
          <p:cNvPr id="15" name="组合 14"/>
          <p:cNvGrpSpPr/>
          <p:nvPr/>
        </p:nvGrpSpPr>
        <p:grpSpPr>
          <a:xfrm>
            <a:off x="107950" y="1239520"/>
            <a:ext cx="6911340" cy="1530985"/>
            <a:chOff x="511" y="1658"/>
            <a:chExt cx="10884" cy="2411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/>
            <a:srcRect l="2296" t="18073" r="17360" b="65963"/>
            <a:stretch>
              <a:fillRect/>
            </a:stretch>
          </p:blipFill>
          <p:spPr>
            <a:xfrm>
              <a:off x="511" y="1658"/>
              <a:ext cx="10885" cy="454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/>
            <a:srcRect l="3971" t="34037" r="59204" b="50000"/>
            <a:stretch>
              <a:fillRect/>
            </a:stretch>
          </p:blipFill>
          <p:spPr>
            <a:xfrm>
              <a:off x="737" y="2225"/>
              <a:ext cx="4989" cy="454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/>
            <a:srcRect l="65065" t="34037" r="14009" b="50000"/>
            <a:stretch>
              <a:fillRect/>
            </a:stretch>
          </p:blipFill>
          <p:spPr>
            <a:xfrm>
              <a:off x="851" y="2679"/>
              <a:ext cx="2835" cy="454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/>
            <a:srcRect l="60880" t="49824" r="12334" b="38045"/>
            <a:stretch>
              <a:fillRect/>
            </a:stretch>
          </p:blipFill>
          <p:spPr>
            <a:xfrm>
              <a:off x="794" y="3243"/>
              <a:ext cx="3629" cy="345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/>
            <a:srcRect l="34935" t="61955" r="43305" b="26090"/>
            <a:stretch>
              <a:fillRect/>
            </a:stretch>
          </p:blipFill>
          <p:spPr>
            <a:xfrm>
              <a:off x="794" y="3699"/>
              <a:ext cx="3208" cy="370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107950" y="3284855"/>
            <a:ext cx="3858260" cy="2816225"/>
            <a:chOff x="171" y="4266"/>
            <a:chExt cx="6076" cy="4435"/>
          </a:xfrm>
        </p:grpSpPr>
        <p:grpSp>
          <p:nvGrpSpPr>
            <p:cNvPr id="78" name="组合 77"/>
            <p:cNvGrpSpPr/>
            <p:nvPr/>
          </p:nvGrpSpPr>
          <p:grpSpPr>
            <a:xfrm>
              <a:off x="171" y="4266"/>
              <a:ext cx="6077" cy="4265"/>
              <a:chOff x="3137" y="3745"/>
              <a:chExt cx="6077" cy="4265"/>
            </a:xfrm>
          </p:grpSpPr>
          <p:pic>
            <p:nvPicPr>
              <p:cNvPr id="12" name="图片 11" descr="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37" y="3745"/>
                <a:ext cx="1202" cy="1202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48" name="图片 47" descr="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85" y="3745"/>
                <a:ext cx="1202" cy="1202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49" name="图片 48" descr="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0" y="6807"/>
                <a:ext cx="1202" cy="1202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50" name="图片 49" descr="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12" y="6808"/>
                <a:ext cx="1202" cy="1202"/>
              </a:xfrm>
              <a:prstGeom prst="rect">
                <a:avLst/>
              </a:prstGeom>
              <a:solidFill>
                <a:schemeClr val="bg1"/>
              </a:solidFill>
            </p:spPr>
          </p:pic>
          <p:cxnSp>
            <p:nvCxnSpPr>
              <p:cNvPr id="71" name="直接连接符 70"/>
              <p:cNvCxnSpPr>
                <a:stCxn id="12" idx="3"/>
                <a:endCxn id="48" idx="1"/>
              </p:cNvCxnSpPr>
              <p:nvPr/>
            </p:nvCxnSpPr>
            <p:spPr>
              <a:xfrm>
                <a:off x="4339" y="4346"/>
                <a:ext cx="34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>
                <a:stCxn id="49" idx="3"/>
              </p:cNvCxnSpPr>
              <p:nvPr/>
            </p:nvCxnSpPr>
            <p:spPr>
              <a:xfrm flipV="1">
                <a:off x="4452" y="4426"/>
                <a:ext cx="3318" cy="29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>
                <a:stCxn id="12" idx="3"/>
                <a:endCxn id="50" idx="1"/>
              </p:cNvCxnSpPr>
              <p:nvPr/>
            </p:nvCxnSpPr>
            <p:spPr>
              <a:xfrm>
                <a:off x="4339" y="4346"/>
                <a:ext cx="3673" cy="30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>
                <a:stCxn id="49" idx="3"/>
                <a:endCxn id="50" idx="1"/>
              </p:cNvCxnSpPr>
              <p:nvPr/>
            </p:nvCxnSpPr>
            <p:spPr>
              <a:xfrm>
                <a:off x="4452" y="7408"/>
                <a:ext cx="3560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>
                <a:endCxn id="49" idx="0"/>
              </p:cNvCxnSpPr>
              <p:nvPr/>
            </p:nvCxnSpPr>
            <p:spPr>
              <a:xfrm>
                <a:off x="3817" y="4992"/>
                <a:ext cx="34" cy="18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>
                <a:off x="8466" y="4992"/>
                <a:ext cx="0" cy="18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/>
            <p:cNvSpPr txBox="1"/>
            <p:nvPr/>
          </p:nvSpPr>
          <p:spPr>
            <a:xfrm>
              <a:off x="2007" y="8121"/>
              <a:ext cx="217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Storage node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pic>
        <p:nvPicPr>
          <p:cNvPr id="79" name="图片 78"/>
          <p:cNvPicPr>
            <a:picLocks noChangeAspect="1"/>
          </p:cNvPicPr>
          <p:nvPr/>
        </p:nvPicPr>
        <p:blipFill>
          <a:blip r:embed="rId6"/>
          <a:srcRect l="4747" t="27415" r="3963" b="52053"/>
          <a:stretch>
            <a:fillRect/>
          </a:stretch>
        </p:blipFill>
        <p:spPr>
          <a:xfrm>
            <a:off x="35560" y="1042035"/>
            <a:ext cx="5546753" cy="216000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7"/>
          <a:srcRect l="4090" t="24038" r="22449" b="55220"/>
          <a:stretch>
            <a:fillRect/>
          </a:stretch>
        </p:blipFill>
        <p:spPr>
          <a:xfrm>
            <a:off x="36195" y="6164580"/>
            <a:ext cx="5760085" cy="28765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287655" y="2823210"/>
            <a:ext cx="10369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n’=n+|K|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467995" y="645096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K = {n + 1, . . . , n + |K|}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5" name="组合 114"/>
          <p:cNvGrpSpPr/>
          <p:nvPr/>
        </p:nvGrpSpPr>
        <p:grpSpPr>
          <a:xfrm>
            <a:off x="4716145" y="2708910"/>
            <a:ext cx="4060825" cy="2322195"/>
            <a:chOff x="7427" y="4266"/>
            <a:chExt cx="6395" cy="3657"/>
          </a:xfrm>
        </p:grpSpPr>
        <p:pic>
          <p:nvPicPr>
            <p:cNvPr id="94" name="图片 93" descr="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622" y="5059"/>
              <a:ext cx="1734" cy="1731"/>
            </a:xfrm>
            <a:prstGeom prst="rect">
              <a:avLst/>
            </a:prstGeom>
          </p:spPr>
        </p:pic>
        <p:sp>
          <p:nvSpPr>
            <p:cNvPr id="106" name="文本框 105"/>
            <p:cNvSpPr txBox="1"/>
            <p:nvPr/>
          </p:nvSpPr>
          <p:spPr>
            <a:xfrm>
              <a:off x="11282" y="7327"/>
              <a:ext cx="2540" cy="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node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2"/>
            <a:srcRect l="843" t="31305" r="26782" b="41173"/>
            <a:stretch>
              <a:fillRect/>
            </a:stretch>
          </p:blipFill>
          <p:spPr>
            <a:xfrm>
              <a:off x="7427" y="4266"/>
              <a:ext cx="6010" cy="502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107950" y="3417570"/>
            <a:ext cx="3665823" cy="2386469"/>
            <a:chOff x="171" y="4266"/>
            <a:chExt cx="6077" cy="4559"/>
          </a:xfrm>
        </p:grpSpPr>
        <p:grpSp>
          <p:nvGrpSpPr>
            <p:cNvPr id="78" name="组合 77"/>
            <p:cNvGrpSpPr/>
            <p:nvPr/>
          </p:nvGrpSpPr>
          <p:grpSpPr>
            <a:xfrm>
              <a:off x="171" y="4266"/>
              <a:ext cx="6077" cy="4265"/>
              <a:chOff x="3137" y="3745"/>
              <a:chExt cx="6077" cy="4265"/>
            </a:xfrm>
          </p:grpSpPr>
          <p:pic>
            <p:nvPicPr>
              <p:cNvPr id="12" name="图片 11" descr="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7" y="3745"/>
                <a:ext cx="1202" cy="1202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48" name="图片 47" descr="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85" y="3745"/>
                <a:ext cx="1202" cy="1202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49" name="图片 48" descr="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0" y="6807"/>
                <a:ext cx="1202" cy="1202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50" name="图片 49" descr="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12" y="6808"/>
                <a:ext cx="1202" cy="1202"/>
              </a:xfrm>
              <a:prstGeom prst="rect">
                <a:avLst/>
              </a:prstGeom>
              <a:solidFill>
                <a:schemeClr val="bg1"/>
              </a:solidFill>
            </p:spPr>
          </p:pic>
          <p:cxnSp>
            <p:nvCxnSpPr>
              <p:cNvPr id="71" name="直接连接符 70"/>
              <p:cNvCxnSpPr>
                <a:stCxn id="12" idx="3"/>
                <a:endCxn id="48" idx="1"/>
              </p:cNvCxnSpPr>
              <p:nvPr/>
            </p:nvCxnSpPr>
            <p:spPr>
              <a:xfrm>
                <a:off x="4339" y="4346"/>
                <a:ext cx="34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>
                <a:stCxn id="49" idx="3"/>
              </p:cNvCxnSpPr>
              <p:nvPr/>
            </p:nvCxnSpPr>
            <p:spPr>
              <a:xfrm flipV="1">
                <a:off x="4452" y="4426"/>
                <a:ext cx="3318" cy="29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>
                <a:stCxn id="12" idx="3"/>
                <a:endCxn id="50" idx="1"/>
              </p:cNvCxnSpPr>
              <p:nvPr/>
            </p:nvCxnSpPr>
            <p:spPr>
              <a:xfrm>
                <a:off x="4339" y="4346"/>
                <a:ext cx="3673" cy="30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>
                <a:stCxn id="49" idx="3"/>
                <a:endCxn id="50" idx="1"/>
              </p:cNvCxnSpPr>
              <p:nvPr/>
            </p:nvCxnSpPr>
            <p:spPr>
              <a:xfrm>
                <a:off x="4452" y="7408"/>
                <a:ext cx="3560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>
                <a:endCxn id="49" idx="0"/>
              </p:cNvCxnSpPr>
              <p:nvPr/>
            </p:nvCxnSpPr>
            <p:spPr>
              <a:xfrm>
                <a:off x="3817" y="4992"/>
                <a:ext cx="34" cy="18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>
                <a:off x="8466" y="4992"/>
                <a:ext cx="0" cy="18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/>
            <p:cNvSpPr txBox="1"/>
            <p:nvPr/>
          </p:nvSpPr>
          <p:spPr>
            <a:xfrm>
              <a:off x="2007" y="8121"/>
              <a:ext cx="2498" cy="70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Storage node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1260000" cy="918400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0" y="980440"/>
            <a:ext cx="9145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8315960" y="550545"/>
            <a:ext cx="721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VDS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5"/>
          <a:srcRect l="4747" t="27415" r="3963" b="52053"/>
          <a:stretch>
            <a:fillRect/>
          </a:stretch>
        </p:blipFill>
        <p:spPr>
          <a:xfrm>
            <a:off x="36195" y="1042035"/>
            <a:ext cx="5546753" cy="216000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6"/>
          <a:srcRect l="4090" t="24038" r="22449" b="55220"/>
          <a:stretch>
            <a:fillRect/>
          </a:stretch>
        </p:blipFill>
        <p:spPr>
          <a:xfrm>
            <a:off x="107950" y="5908675"/>
            <a:ext cx="5760085" cy="28765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02235" y="1257935"/>
            <a:ext cx="3599180" cy="2002790"/>
            <a:chOff x="397" y="1204"/>
            <a:chExt cx="5668" cy="315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7"/>
            <a:srcRect l="2481" t="6278" r="56151" b="68500"/>
            <a:stretch>
              <a:fillRect/>
            </a:stretch>
          </p:blipFill>
          <p:spPr>
            <a:xfrm>
              <a:off x="397" y="1204"/>
              <a:ext cx="5669" cy="454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7"/>
            <a:srcRect l="53313" t="5889" r="13595" b="68944"/>
            <a:stretch>
              <a:fillRect/>
            </a:stretch>
          </p:blipFill>
          <p:spPr>
            <a:xfrm>
              <a:off x="737" y="1658"/>
              <a:ext cx="4535" cy="453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7"/>
            <a:srcRect l="45038" t="24778" r="34275" b="50000"/>
            <a:stretch>
              <a:fillRect/>
            </a:stretch>
          </p:blipFill>
          <p:spPr>
            <a:xfrm>
              <a:off x="624" y="2127"/>
              <a:ext cx="2835" cy="454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7"/>
            <a:srcRect l="72811" t="29722" r="13128" b="49611"/>
            <a:stretch>
              <a:fillRect/>
            </a:stretch>
          </p:blipFill>
          <p:spPr>
            <a:xfrm>
              <a:off x="737" y="2596"/>
              <a:ext cx="1927" cy="372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7"/>
            <a:srcRect l="40900" t="49111" r="32626" b="27000"/>
            <a:stretch>
              <a:fillRect/>
            </a:stretch>
          </p:blipFill>
          <p:spPr>
            <a:xfrm>
              <a:off x="624" y="3472"/>
              <a:ext cx="3628" cy="43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8"/>
            <a:srcRect l="3670" t="68889" r="88062" b="5944"/>
            <a:stretch>
              <a:fillRect/>
            </a:stretch>
          </p:blipFill>
          <p:spPr>
            <a:xfrm>
              <a:off x="624" y="2968"/>
              <a:ext cx="1133" cy="453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8"/>
            <a:srcRect l="37588" t="68889" r="46687" b="5944"/>
            <a:stretch>
              <a:fillRect/>
            </a:stretch>
          </p:blipFill>
          <p:spPr>
            <a:xfrm>
              <a:off x="624" y="3906"/>
              <a:ext cx="2155" cy="4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" name="组合 21"/>
          <p:cNvGrpSpPr/>
          <p:nvPr/>
        </p:nvGrpSpPr>
        <p:grpSpPr>
          <a:xfrm>
            <a:off x="180340" y="2471420"/>
            <a:ext cx="3842382" cy="3269360"/>
            <a:chOff x="171" y="4266"/>
            <a:chExt cx="6077" cy="4784"/>
          </a:xfrm>
        </p:grpSpPr>
        <p:grpSp>
          <p:nvGrpSpPr>
            <p:cNvPr id="78" name="组合 77"/>
            <p:cNvGrpSpPr/>
            <p:nvPr/>
          </p:nvGrpSpPr>
          <p:grpSpPr>
            <a:xfrm>
              <a:off x="171" y="4266"/>
              <a:ext cx="6077" cy="4265"/>
              <a:chOff x="3137" y="3745"/>
              <a:chExt cx="6077" cy="4265"/>
            </a:xfrm>
          </p:grpSpPr>
          <p:pic>
            <p:nvPicPr>
              <p:cNvPr id="12" name="图片 11" descr="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137" y="3745"/>
                <a:ext cx="1202" cy="1202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48" name="图片 47" descr="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7785" y="3745"/>
                <a:ext cx="1202" cy="1202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49" name="图片 48" descr="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250" y="6807"/>
                <a:ext cx="1202" cy="1202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50" name="图片 49" descr="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012" y="6808"/>
                <a:ext cx="1202" cy="1202"/>
              </a:xfrm>
              <a:prstGeom prst="rect">
                <a:avLst/>
              </a:prstGeom>
              <a:solidFill>
                <a:schemeClr val="bg1"/>
              </a:solidFill>
            </p:spPr>
          </p:pic>
          <p:cxnSp>
            <p:nvCxnSpPr>
              <p:cNvPr id="71" name="直接连接符 70"/>
              <p:cNvCxnSpPr>
                <a:stCxn id="12" idx="3"/>
                <a:endCxn id="48" idx="1"/>
              </p:cNvCxnSpPr>
              <p:nvPr/>
            </p:nvCxnSpPr>
            <p:spPr>
              <a:xfrm>
                <a:off x="4339" y="4346"/>
                <a:ext cx="34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>
                <a:stCxn id="49" idx="3"/>
              </p:cNvCxnSpPr>
              <p:nvPr/>
            </p:nvCxnSpPr>
            <p:spPr>
              <a:xfrm flipV="1">
                <a:off x="4452" y="4426"/>
                <a:ext cx="3318" cy="29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>
                <a:stCxn id="12" idx="3"/>
                <a:endCxn id="50" idx="1"/>
              </p:cNvCxnSpPr>
              <p:nvPr/>
            </p:nvCxnSpPr>
            <p:spPr>
              <a:xfrm>
                <a:off x="4339" y="4346"/>
                <a:ext cx="3673" cy="30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>
                <a:stCxn id="49" idx="3"/>
                <a:endCxn id="50" idx="1"/>
              </p:cNvCxnSpPr>
              <p:nvPr/>
            </p:nvCxnSpPr>
            <p:spPr>
              <a:xfrm>
                <a:off x="4452" y="7408"/>
                <a:ext cx="3560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>
                <a:endCxn id="49" idx="0"/>
              </p:cNvCxnSpPr>
              <p:nvPr/>
            </p:nvCxnSpPr>
            <p:spPr>
              <a:xfrm>
                <a:off x="3817" y="4992"/>
                <a:ext cx="34" cy="18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>
                <a:off x="8466" y="4992"/>
                <a:ext cx="0" cy="18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/>
            <p:cNvSpPr txBox="1"/>
            <p:nvPr/>
          </p:nvSpPr>
          <p:spPr>
            <a:xfrm>
              <a:off x="2002" y="8511"/>
              <a:ext cx="2528" cy="53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Storage node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1260000" cy="918400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0" y="980440"/>
            <a:ext cx="9145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5" name="组合 114"/>
          <p:cNvGrpSpPr/>
          <p:nvPr/>
        </p:nvGrpSpPr>
        <p:grpSpPr>
          <a:xfrm>
            <a:off x="7082790" y="2745740"/>
            <a:ext cx="1834515" cy="2096770"/>
            <a:chOff x="11065" y="5059"/>
            <a:chExt cx="2853" cy="2754"/>
          </a:xfrm>
        </p:grpSpPr>
        <p:pic>
          <p:nvPicPr>
            <p:cNvPr id="94" name="图片 93" descr="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22" y="5059"/>
              <a:ext cx="1734" cy="1731"/>
            </a:xfrm>
            <a:prstGeom prst="rect">
              <a:avLst/>
            </a:prstGeom>
          </p:spPr>
        </p:pic>
        <p:sp>
          <p:nvSpPr>
            <p:cNvPr id="106" name="文本框 105"/>
            <p:cNvSpPr txBox="1"/>
            <p:nvPr/>
          </p:nvSpPr>
          <p:spPr>
            <a:xfrm>
              <a:off x="11065" y="7329"/>
              <a:ext cx="2853" cy="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node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7" name="直接箭头连接符 56"/>
          <p:cNvCxnSpPr/>
          <p:nvPr/>
        </p:nvCxnSpPr>
        <p:spPr>
          <a:xfrm flipH="1">
            <a:off x="4572000" y="3356610"/>
            <a:ext cx="228727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本框 96"/>
              <p:cNvSpPr txBox="1"/>
              <p:nvPr/>
            </p:nvSpPr>
            <p:spPr>
              <a:xfrm>
                <a:off x="4782820" y="3572510"/>
                <a:ext cx="1865630" cy="402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Retrieve  :F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𝑄</m:t>
                        </m:r>
                      </m:sub>
                    </m:sSub>
                  </m:oMath>
                </a14:m>
                <a:endPara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7" name="文本框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820" y="3572510"/>
                <a:ext cx="1865630" cy="40259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接箭头连接符 97"/>
          <p:cNvCxnSpPr/>
          <p:nvPr/>
        </p:nvCxnSpPr>
        <p:spPr>
          <a:xfrm>
            <a:off x="4562475" y="4004945"/>
            <a:ext cx="231394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76190" y="2924810"/>
            <a:ext cx="1167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Qury  :Q</a:t>
            </a:r>
            <a:endParaRPr lang="en-US" altLang="zh-CN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rcRect l="4712" t="35352" r="7785" b="30541"/>
          <a:stretch>
            <a:fillRect/>
          </a:stretch>
        </p:blipFill>
        <p:spPr>
          <a:xfrm>
            <a:off x="107950" y="1557020"/>
            <a:ext cx="8208010" cy="50419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rcRect l="3005" t="18500" r="6917" b="56333"/>
          <a:stretch>
            <a:fillRect/>
          </a:stretch>
        </p:blipFill>
        <p:spPr>
          <a:xfrm>
            <a:off x="2484120" y="5876925"/>
            <a:ext cx="6623685" cy="287655"/>
          </a:xfrm>
          <a:prstGeom prst="rect">
            <a:avLst/>
          </a:prstGeom>
        </p:spPr>
      </p:pic>
      <p:sp>
        <p:nvSpPr>
          <p:cNvPr id="90" name="文本框 89"/>
          <p:cNvSpPr txBox="1"/>
          <p:nvPr/>
        </p:nvSpPr>
        <p:spPr>
          <a:xfrm>
            <a:off x="8315960" y="550545"/>
            <a:ext cx="721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VDS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1260000" cy="91840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35560" y="980440"/>
            <a:ext cx="9145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293100" y="548640"/>
            <a:ext cx="7410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SVC</a:t>
            </a:r>
            <a:endParaRPr lang="en-US" altLang="zh-CN" sz="20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2053" t="10009" r="807" b="25000"/>
          <a:stretch>
            <a:fillRect/>
          </a:stretch>
        </p:blipFill>
        <p:spPr>
          <a:xfrm>
            <a:off x="321310" y="1412875"/>
            <a:ext cx="8712835" cy="9359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043940" y="2708910"/>
                <a:ext cx="5760085" cy="3506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60000"/>
                  </a:lnSpc>
                </a:pPr>
                <a:r>
                  <a:rPr lang="en-US" altLang="zh-CN" sz="2800">
                    <a:latin typeface="Calibri" panose="020F0502020204030204" charset="0"/>
                    <a:cs typeface="Calibri" panose="020F0502020204030204" charset="0"/>
                  </a:rPr>
                  <a:t>VC.Setup(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1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altLang="zh-CN" sz="2800">
                    <a:latin typeface="Calibri" panose="020F0502020204030204" charset="0"/>
                    <a:cs typeface="Calibri" panose="020F050202020403020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ℳ</m:t>
                    </m:r>
                  </m:oMath>
                </a14:m>
                <a:r>
                  <a:rPr lang="en-US" altLang="zh-CN" sz="2800">
                    <a:latin typeface="Calibri" panose="020F0502020204030204" charset="0"/>
                    <a:cs typeface="Calibri" panose="020F0502020204030204" charset="0"/>
                  </a:rPr>
                  <a:t>)   →   crs</a:t>
                </a:r>
                <a:endParaRPr lang="en-US" altLang="zh-CN" sz="2800">
                  <a:latin typeface="Calibri" panose="020F0502020204030204" charset="0"/>
                  <a:cs typeface="Calibri" panose="020F0502020204030204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altLang="zh-CN" sz="2800">
                    <a:latin typeface="Calibri" panose="020F0502020204030204" charset="0"/>
                    <a:cs typeface="Calibri" panose="020F0502020204030204" charset="0"/>
                  </a:rPr>
                  <a:t>VC.Com(crs,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𝜐</m:t>
                        </m:r>
                      </m:e>
                    </m:acc>
                  </m:oMath>
                </a14:m>
                <a:r>
                  <a:rPr lang="en-US" altLang="zh-CN" sz="2800">
                    <a:latin typeface="Calibri" panose="020F0502020204030204" charset="0"/>
                    <a:cs typeface="Calibri" panose="020F0502020204030204" charset="0"/>
                  </a:rPr>
                  <a:t>)       </a:t>
                </a:r>
                <a:r>
                  <a:rPr lang="zh-CN" altLang="en-US" sz="28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→</a:t>
                </a:r>
                <a:r>
                  <a:rPr lang="en-US" altLang="zh-CN" sz="28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   (C,aux)</a:t>
                </a:r>
                <a:endParaRPr lang="zh-CN" altLang="en-US" sz="2800">
                  <a:latin typeface="Calibri" panose="020F0502020204030204" charset="0"/>
                  <a:cs typeface="Calibri" panose="020F0502020204030204" charset="0"/>
                  <a:sym typeface="+mn-ea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altLang="zh-CN" sz="2800">
                    <a:latin typeface="Calibri" panose="020F0502020204030204" charset="0"/>
                    <a:cs typeface="Calibri" panose="020F0502020204030204" charset="0"/>
                  </a:rPr>
                  <a:t>VC.Open(crs,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𝛪</m:t>
                    </m:r>
                  </m:oMath>
                </a14:m>
                <a:r>
                  <a:rPr lang="en-US" altLang="zh-CN" sz="2800">
                    <a:latin typeface="Calibri" panose="020F0502020204030204" charset="0"/>
                    <a:cs typeface="Calibri" panose="020F0502020204030204" charset="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</m:acc>
                    <m:r>
                      <a:rPr lang="en-US" altLang="zh-CN" sz="2800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𝑎𝑢𝑥</m:t>
                    </m:r>
                  </m:oMath>
                </a14:m>
                <a:r>
                  <a:rPr lang="en-US" altLang="zh-CN" sz="2800">
                    <a:latin typeface="Calibri" panose="020F0502020204030204" charset="0"/>
                    <a:cs typeface="Calibri" panose="020F0502020204030204" charset="0"/>
                  </a:rPr>
                  <a:t>)   </a:t>
                </a:r>
                <a:r>
                  <a:rPr lang="zh-CN" altLang="en-US" sz="28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libri" panose="020F0502020204030204" charset="0"/>
                        <a:cs typeface="Calibri" panose="020F0502020204030204" charset="0"/>
                        <a:sym typeface="+mn-ea"/>
                      </a:rPr>
                      <m:t>   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altLang="zh-CN" sz="2800">
                  <a:latin typeface="Calibri" panose="020F0502020204030204" charset="0"/>
                  <a:cs typeface="Calibri" panose="020F0502020204030204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altLang="zh-CN" sz="2800">
                    <a:latin typeface="Calibri" panose="020F0502020204030204" charset="0"/>
                    <a:cs typeface="Calibri" panose="020F0502020204030204" charset="0"/>
                  </a:rPr>
                  <a:t>VC.Ver(</a:t>
                </a:r>
                <a:r>
                  <a:rPr lang="en-US" altLang="zh-CN" sz="28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crs,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sz="2800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𝛪</m:t>
                    </m:r>
                  </m:oMath>
                </a14:m>
                <a:r>
                  <a:rPr lang="en-US" altLang="zh-CN" sz="28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</m:acc>
                    <m:r>
                      <a:rPr lang="en-US" altLang="zh-CN" sz="2800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altLang="zh-CN" sz="2800">
                    <a:latin typeface="Calibri" panose="020F0502020204030204" charset="0"/>
                    <a:cs typeface="Calibri" panose="020F0502020204030204" charset="0"/>
                  </a:rPr>
                  <a:t>)   </a:t>
                </a:r>
                <a:r>
                  <a:rPr lang="zh-CN" altLang="en-US" sz="28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→</a:t>
                </a:r>
                <a:r>
                  <a:rPr lang="en-US" altLang="zh-CN" sz="280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   0/1</a:t>
                </a:r>
                <a:endParaRPr lang="zh-CN" altLang="en-US" sz="2800">
                  <a:latin typeface="Calibri" panose="020F0502020204030204" charset="0"/>
                  <a:cs typeface="Calibri" panose="020F0502020204030204" charset="0"/>
                </a:endParaRPr>
              </a:p>
              <a:p>
                <a:endParaRPr lang="en-US" altLang="zh-CN" sz="2800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940" y="2708910"/>
                <a:ext cx="5760085" cy="35064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1260000" cy="91840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35560" y="980440"/>
            <a:ext cx="9145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310630" y="554990"/>
            <a:ext cx="2726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000" b="1"/>
              <a:t>First SVC Construction</a:t>
            </a:r>
            <a:endParaRPr lang="en-US" altLang="zh-CN" sz="20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3635375" y="1073785"/>
                <a:ext cx="1369060" cy="400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𝒱</m:t>
                          </m:r>
                        </m:e>
                      </m:acc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375" y="1073785"/>
                <a:ext cx="1369060" cy="4006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1188085" y="1352550"/>
            <a:ext cx="6283960" cy="709930"/>
            <a:chOff x="1871" y="2130"/>
            <a:chExt cx="9896" cy="1118"/>
          </a:xfrm>
        </p:grpSpPr>
        <p:sp>
          <p:nvSpPr>
            <p:cNvPr id="5" name="矩形 4"/>
            <p:cNvSpPr/>
            <p:nvPr/>
          </p:nvSpPr>
          <p:spPr>
            <a:xfrm>
              <a:off x="1871" y="2417"/>
              <a:ext cx="830" cy="5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6" name="矩形 5"/>
            <p:cNvSpPr/>
            <p:nvPr/>
          </p:nvSpPr>
          <p:spPr>
            <a:xfrm>
              <a:off x="2691" y="2417"/>
              <a:ext cx="830" cy="5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7" name="矩形 6"/>
            <p:cNvSpPr/>
            <p:nvPr/>
          </p:nvSpPr>
          <p:spPr>
            <a:xfrm>
              <a:off x="4362" y="2417"/>
              <a:ext cx="830" cy="5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3532" y="2417"/>
              <a:ext cx="830" cy="5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5193" y="2417"/>
              <a:ext cx="830" cy="5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10" name="矩形 9"/>
            <p:cNvSpPr/>
            <p:nvPr/>
          </p:nvSpPr>
          <p:spPr>
            <a:xfrm>
              <a:off x="6023" y="2417"/>
              <a:ext cx="830" cy="5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1" name="矩形 10"/>
            <p:cNvSpPr/>
            <p:nvPr/>
          </p:nvSpPr>
          <p:spPr>
            <a:xfrm>
              <a:off x="6775" y="2417"/>
              <a:ext cx="830" cy="5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13" name="矩形 12"/>
            <p:cNvSpPr/>
            <p:nvPr/>
          </p:nvSpPr>
          <p:spPr>
            <a:xfrm>
              <a:off x="7598" y="2417"/>
              <a:ext cx="830" cy="5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14" name="矩形 13"/>
            <p:cNvSpPr/>
            <p:nvPr/>
          </p:nvSpPr>
          <p:spPr>
            <a:xfrm>
              <a:off x="8435" y="2417"/>
              <a:ext cx="830" cy="5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9256" y="2417"/>
              <a:ext cx="830" cy="5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096" y="2417"/>
              <a:ext cx="830" cy="5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937" y="2417"/>
              <a:ext cx="830" cy="5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5192" y="2130"/>
              <a:ext cx="0" cy="1119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427" y="2130"/>
              <a:ext cx="6" cy="1096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4079240" y="1850390"/>
                <a:ext cx="488315" cy="4006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𝒰</m:t>
                          </m:r>
                          <m:r>
                            <a:rPr lang="en-US" altLang="zh-CN" i="1" baseline="-250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 baseline="-250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e>
                      </m:acc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240" y="1850390"/>
                <a:ext cx="488315" cy="4006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6175375" y="1865630"/>
                <a:ext cx="477520" cy="4006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𝒰</m:t>
                          </m:r>
                          <m:r>
                            <a:rPr lang="en-US" altLang="zh-CN" i="1" baseline="-250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 baseline="-250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e>
                      </m:acc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375" y="1865630"/>
                <a:ext cx="477520" cy="40068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1915160" y="1850390"/>
                <a:ext cx="654685" cy="4006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𝒰</m:t>
                          </m:r>
                          <m:r>
                            <a:rPr lang="en-US" altLang="zh-CN" i="1" baseline="-250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 baseline="-250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e>
                      </m:acc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160" y="1850390"/>
                <a:ext cx="654685" cy="40068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/>
          <p:cNvCxnSpPr/>
          <p:nvPr/>
        </p:nvCxnSpPr>
        <p:spPr>
          <a:xfrm>
            <a:off x="6414135" y="2266315"/>
            <a:ext cx="0" cy="360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2051685" y="2266315"/>
            <a:ext cx="436880" cy="666750"/>
            <a:chOff x="3231" y="3569"/>
            <a:chExt cx="688" cy="1050"/>
          </a:xfrm>
        </p:grpSpPr>
        <p:cxnSp>
          <p:nvCxnSpPr>
            <p:cNvPr id="31" name="直接箭头连接符 30"/>
            <p:cNvCxnSpPr/>
            <p:nvPr/>
          </p:nvCxnSpPr>
          <p:spPr>
            <a:xfrm>
              <a:off x="3572" y="3569"/>
              <a:ext cx="0" cy="567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3231" y="4039"/>
              <a:ext cx="6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r>
                <a:rPr lang="en-US" altLang="zh-CN" baseline="-25000"/>
                <a:t>i1</a:t>
              </a:r>
              <a:endParaRPr lang="en-US" altLang="zh-CN" baseline="-2500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083685" y="2276475"/>
            <a:ext cx="436880" cy="718185"/>
            <a:chOff x="6431" y="3585"/>
            <a:chExt cx="688" cy="1131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6775" y="3585"/>
              <a:ext cx="0" cy="567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6431" y="4136"/>
              <a:ext cx="6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r>
                <a:rPr lang="en-US" altLang="zh-CN" baseline="-25000"/>
                <a:t>i2</a:t>
              </a:r>
              <a:endParaRPr lang="en-US" altLang="zh-CN" baseline="-25000"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6228080" y="2626360"/>
            <a:ext cx="436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r>
              <a:rPr lang="en-US" altLang="zh-CN" baseline="-25000"/>
              <a:t>i3</a:t>
            </a:r>
            <a:endParaRPr lang="en-US" altLang="zh-CN" baseline="-25000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6"/>
          <a:srcRect l="1878" t="7564" r="5216" b="19744"/>
          <a:stretch>
            <a:fillRect/>
          </a:stretch>
        </p:blipFill>
        <p:spPr>
          <a:xfrm>
            <a:off x="179705" y="2933065"/>
            <a:ext cx="2952115" cy="360045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7"/>
          <a:srcRect l="828" t="8559" r="1099" b="7508"/>
          <a:stretch>
            <a:fillRect/>
          </a:stretch>
        </p:blipFill>
        <p:spPr>
          <a:xfrm>
            <a:off x="251460" y="3354705"/>
            <a:ext cx="8496935" cy="70993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8"/>
          <a:srcRect l="14862" t="22967" r="6988" b="30894"/>
          <a:stretch>
            <a:fillRect/>
          </a:stretch>
        </p:blipFill>
        <p:spPr>
          <a:xfrm>
            <a:off x="467995" y="3975735"/>
            <a:ext cx="1512570" cy="28829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41605" y="3975735"/>
            <a:ext cx="3263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–</a:t>
            </a:r>
            <a:endParaRPr lang="zh-CN" altLang="en-US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9"/>
          <a:srcRect l="1015" t="3558" r="1201" b="25031"/>
          <a:stretch>
            <a:fillRect/>
          </a:stretch>
        </p:blipFill>
        <p:spPr>
          <a:xfrm>
            <a:off x="179705" y="4360545"/>
            <a:ext cx="8322310" cy="144018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10"/>
          <a:srcRect l="6456" t="20783" r="3242" b="33635"/>
          <a:stretch>
            <a:fillRect/>
          </a:stretch>
        </p:blipFill>
        <p:spPr>
          <a:xfrm>
            <a:off x="141605" y="5732780"/>
            <a:ext cx="2016125" cy="28829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11"/>
          <a:srcRect l="4829" t="14615" r="12778" b="27308"/>
          <a:stretch>
            <a:fillRect/>
          </a:stretch>
        </p:blipFill>
        <p:spPr>
          <a:xfrm>
            <a:off x="2232025" y="5732780"/>
            <a:ext cx="1224280" cy="287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1260000" cy="91840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35560" y="980440"/>
            <a:ext cx="9145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56655" y="548640"/>
            <a:ext cx="27895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000" b="1"/>
              <a:t>First SVC Construction</a:t>
            </a:r>
            <a:endParaRPr lang="en-US" altLang="zh-CN" sz="2000" b="1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rcRect l="1821" t="23603" r="36401" b="11313"/>
          <a:stretch>
            <a:fillRect/>
          </a:stretch>
        </p:blipFill>
        <p:spPr>
          <a:xfrm>
            <a:off x="252095" y="1557020"/>
            <a:ext cx="7394575" cy="29025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1260000" cy="91840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35560" y="980440"/>
            <a:ext cx="9145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644005" y="557530"/>
            <a:ext cx="25368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000" b="1"/>
              <a:t>First SVC Construction</a:t>
            </a:r>
            <a:endParaRPr lang="en-US" altLang="zh-CN" sz="2000" b="1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/>
          <a:srcRect l="6047" t="33479" r="28023" b="44525"/>
          <a:stretch>
            <a:fillRect/>
          </a:stretch>
        </p:blipFill>
        <p:spPr>
          <a:xfrm>
            <a:off x="179705" y="1052830"/>
            <a:ext cx="4348480" cy="29019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rcRect l="706" t="9870" r="25946" b="8452"/>
          <a:stretch>
            <a:fillRect/>
          </a:stretch>
        </p:blipFill>
        <p:spPr>
          <a:xfrm>
            <a:off x="179705" y="3510280"/>
            <a:ext cx="6203950" cy="877570"/>
          </a:xfrm>
          <a:prstGeom prst="rect">
            <a:avLst/>
          </a:prstGeom>
        </p:spPr>
      </p:pic>
      <p:grpSp>
        <p:nvGrpSpPr>
          <p:cNvPr id="53" name="组合 52"/>
          <p:cNvGrpSpPr/>
          <p:nvPr/>
        </p:nvGrpSpPr>
        <p:grpSpPr>
          <a:xfrm>
            <a:off x="1501140" y="4622165"/>
            <a:ext cx="6323965" cy="1703705"/>
            <a:chOff x="1871" y="7213"/>
            <a:chExt cx="9959" cy="268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本框 38"/>
                <p:cNvSpPr txBox="1"/>
                <p:nvPr/>
              </p:nvSpPr>
              <p:spPr>
                <a:xfrm>
                  <a:off x="1871" y="7244"/>
                  <a:ext cx="4215" cy="6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（</a:t>
                  </a:r>
                  <a:r>
                    <a:rPr lang="en-US" altLang="zh-CN"/>
                    <a:t>a</a:t>
                  </a:r>
                  <a:r>
                    <a:rPr lang="en-US" altLang="zh-CN" baseline="-25000"/>
                    <a:t>1</a:t>
                  </a:r>
                  <a:r>
                    <a:rPr lang="en-US" altLang="zh-CN"/>
                    <a:t>,b</a:t>
                  </a:r>
                  <a:r>
                    <a:rPr lang="en-US" altLang="zh-CN" baseline="-25000"/>
                    <a:t>1</a:t>
                  </a:r>
                  <a:r>
                    <a:rPr lang="zh-CN" altLang="en-US"/>
                    <a:t>）</a:t>
                  </a:r>
                  <a:r>
                    <a:rPr lang="en-US" altLang="zh-CN"/>
                    <a:t>=</a:t>
                  </a:r>
                  <a:r>
                    <a:rPr lang="zh-CN" altLang="en-US"/>
                    <a:t>（</a:t>
                  </a:r>
                  <a:r>
                    <a:rPr lang="en-US" altLang="zh-CN"/>
                    <a:t>1</a:t>
                  </a:r>
                  <a14:m>
                    <m:oMath xmlns:m="http://schemas.openxmlformats.org/officeDocument/2006/math">
                      <m:r>
                        <a:rPr lang="en-US" altLang="zh-CN">
                          <a:latin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𝔦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𝔦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zh-CN" altLang="en-US"/>
                    <a:t>）</a:t>
                  </a:r>
                  <a:endParaRPr lang="zh-CN" altLang="en-US"/>
                </a:p>
              </p:txBody>
            </p:sp>
          </mc:Choice>
          <mc:Fallback>
            <p:sp>
              <p:nvSpPr>
                <p:cNvPr id="39" name="文本框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1" y="7244"/>
                  <a:ext cx="4215" cy="677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接箭头连接符 41"/>
            <p:cNvCxnSpPr/>
            <p:nvPr/>
          </p:nvCxnSpPr>
          <p:spPr>
            <a:xfrm>
              <a:off x="5991" y="8893"/>
              <a:ext cx="1500" cy="1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5992" y="7554"/>
              <a:ext cx="1500" cy="1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5978" y="8234"/>
              <a:ext cx="1500" cy="1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本框 44"/>
                <p:cNvSpPr txBox="1"/>
                <p:nvPr/>
              </p:nvSpPr>
              <p:spPr>
                <a:xfrm>
                  <a:off x="7629" y="7213"/>
                  <a:ext cx="4079" cy="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（</a:t>
                  </a:r>
                  <a:r>
                    <a:rPr lang="en-US" altLang="zh-CN"/>
                    <a:t>A</a:t>
                  </a:r>
                  <a:r>
                    <a:rPr lang="en-US" altLang="zh-CN" baseline="-25000"/>
                    <a:t>1</a:t>
                  </a:r>
                  <a:r>
                    <a:rPr lang="en-US" altLang="zh-CN"/>
                    <a:t>,B</a:t>
                  </a:r>
                  <a:r>
                    <a:rPr lang="en-US" altLang="zh-CN" baseline="-25000"/>
                    <a:t>1</a:t>
                  </a:r>
                  <a:r>
                    <a:rPr lang="zh-CN" altLang="en-US"/>
                    <a:t>）</a:t>
                  </a:r>
                  <a:r>
                    <a:rPr lang="en-US" altLang="zh-CN"/>
                    <a:t>=</a:t>
                  </a:r>
                  <a:r>
                    <a:rPr lang="zh-CN" altLang="en-US"/>
                    <a:t>（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𝔦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𝔦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a14:m>
                  <a:r>
                    <a:rPr lang="zh-CN" altLang="en-US"/>
                    <a:t>）</a:t>
                  </a:r>
                  <a:endParaRPr lang="zh-CN" altLang="en-US"/>
                </a:p>
              </p:txBody>
            </p:sp>
          </mc:Choice>
          <mc:Fallback>
            <p:sp>
              <p:nvSpPr>
                <p:cNvPr id="45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9" y="7213"/>
                  <a:ext cx="4079" cy="657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7654" y="9141"/>
                  <a:ext cx="3962" cy="661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:r>
                    <a:rPr lang="zh-CN" altLang="en-US">
                      <a:sym typeface="+mn-ea"/>
                    </a:rPr>
                    <a:t>（</a:t>
                  </a:r>
                  <a:r>
                    <a:rPr lang="en-US" altLang="zh-CN">
                      <a:sym typeface="+mn-ea"/>
                    </a:rPr>
                    <a:t>A</a:t>
                  </a:r>
                  <a:r>
                    <a:rPr lang="en-US" altLang="zh-CN" baseline="-25000">
                      <a:sym typeface="+mn-ea"/>
                    </a:rPr>
                    <a:t>4</a:t>
                  </a:r>
                  <a:r>
                    <a:rPr lang="en-US" altLang="zh-CN">
                      <a:sym typeface="+mn-ea"/>
                    </a:rPr>
                    <a:t>,B</a:t>
                  </a:r>
                  <a:r>
                    <a:rPr lang="en-US" altLang="zh-CN" baseline="-25000">
                      <a:sym typeface="+mn-ea"/>
                    </a:rPr>
                    <a:t>4</a:t>
                  </a:r>
                  <a:r>
                    <a:rPr lang="zh-CN" altLang="en-US">
                      <a:sym typeface="+mn-ea"/>
                    </a:rPr>
                    <a:t>）</a:t>
                  </a:r>
                  <a:r>
                    <a:rPr lang="en-US" altLang="zh-CN">
                      <a:sym typeface="+mn-ea"/>
                    </a:rPr>
                    <a:t>=</a:t>
                  </a:r>
                  <a:r>
                    <a:rPr lang="zh-CN" altLang="en-US">
                      <a:sym typeface="+mn-ea"/>
                    </a:rPr>
                    <a:t>（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𝔦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𝔦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a14:m>
                  <a:r>
                    <a:rPr lang="zh-CN" altLang="en-US">
                      <a:sym typeface="+mn-ea"/>
                    </a:rPr>
                    <a:t>）</a:t>
                  </a:r>
                  <a:endParaRPr lang="zh-CN" altLang="en-US"/>
                </a:p>
              </p:txBody>
            </p:sp>
          </mc:Choice>
          <mc:Fallback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" y="9141"/>
                  <a:ext cx="3962" cy="661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本框 46"/>
                <p:cNvSpPr txBox="1"/>
                <p:nvPr/>
              </p:nvSpPr>
              <p:spPr>
                <a:xfrm>
                  <a:off x="7654" y="8541"/>
                  <a:ext cx="4176" cy="661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:r>
                    <a:rPr lang="zh-CN" altLang="en-US">
                      <a:sym typeface="+mn-ea"/>
                    </a:rPr>
                    <a:t>（</a:t>
                  </a:r>
                  <a:r>
                    <a:rPr lang="en-US" altLang="zh-CN">
                      <a:sym typeface="+mn-ea"/>
                    </a:rPr>
                    <a:t>A</a:t>
                  </a:r>
                  <a:r>
                    <a:rPr lang="en-US" altLang="zh-CN" baseline="-25000">
                      <a:sym typeface="+mn-ea"/>
                    </a:rPr>
                    <a:t>3</a:t>
                  </a:r>
                  <a:r>
                    <a:rPr lang="en-US" altLang="zh-CN">
                      <a:sym typeface="+mn-ea"/>
                    </a:rPr>
                    <a:t>,B</a:t>
                  </a:r>
                  <a:r>
                    <a:rPr lang="en-US" altLang="zh-CN" baseline="-25000">
                      <a:sym typeface="+mn-ea"/>
                    </a:rPr>
                    <a:t>3</a:t>
                  </a:r>
                  <a:r>
                    <a:rPr lang="zh-CN" altLang="en-US">
                      <a:sym typeface="+mn-ea"/>
                    </a:rPr>
                    <a:t>）</a:t>
                  </a:r>
                  <a:r>
                    <a:rPr lang="en-US" altLang="zh-CN">
                      <a:sym typeface="+mn-ea"/>
                    </a:rPr>
                    <a:t>=</a:t>
                  </a:r>
                  <a:r>
                    <a:rPr lang="zh-CN" altLang="en-US">
                      <a:sym typeface="+mn-ea"/>
                    </a:rPr>
                    <a:t>（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𝔦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𝔦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bSup>
                    </m:oMath>
                  </a14:m>
                  <a:r>
                    <a:rPr lang="zh-CN" altLang="en-US">
                      <a:sym typeface="+mn-ea"/>
                    </a:rPr>
                    <a:t>）</a:t>
                  </a:r>
                  <a:endParaRPr lang="zh-CN" altLang="en-US"/>
                </a:p>
              </p:txBody>
            </p:sp>
          </mc:Choice>
          <mc:Fallback>
            <p:sp>
              <p:nvSpPr>
                <p:cNvPr id="47" name="文本框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" y="8541"/>
                  <a:ext cx="4176" cy="661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7629" y="7875"/>
                  <a:ext cx="3962" cy="661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:r>
                    <a:rPr lang="zh-CN" altLang="en-US">
                      <a:sym typeface="+mn-ea"/>
                    </a:rPr>
                    <a:t>（</a:t>
                  </a:r>
                  <a:r>
                    <a:rPr lang="en-US" altLang="zh-CN">
                      <a:sym typeface="+mn-ea"/>
                    </a:rPr>
                    <a:t>A</a:t>
                  </a:r>
                  <a:r>
                    <a:rPr lang="en-US" altLang="zh-CN" baseline="-25000">
                      <a:sym typeface="+mn-ea"/>
                    </a:rPr>
                    <a:t>2</a:t>
                  </a:r>
                  <a:r>
                    <a:rPr lang="en-US" altLang="zh-CN">
                      <a:sym typeface="+mn-ea"/>
                    </a:rPr>
                    <a:t>,B</a:t>
                  </a:r>
                  <a:r>
                    <a:rPr lang="en-US" altLang="zh-CN" baseline="-25000">
                      <a:sym typeface="+mn-ea"/>
                    </a:rPr>
                    <a:t>2</a:t>
                  </a:r>
                  <a:r>
                    <a:rPr lang="zh-CN" altLang="en-US">
                      <a:sym typeface="+mn-ea"/>
                    </a:rPr>
                    <a:t>）</a:t>
                  </a:r>
                  <a:r>
                    <a:rPr lang="en-US" altLang="zh-CN">
                      <a:sym typeface="+mn-ea"/>
                    </a:rPr>
                    <a:t>=</a:t>
                  </a:r>
                  <a:r>
                    <a:rPr lang="zh-CN" altLang="en-US">
                      <a:sym typeface="+mn-ea"/>
                    </a:rPr>
                    <a:t>（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𝔦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𝔦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a14:m>
                  <a:r>
                    <a:rPr lang="zh-CN" altLang="en-US">
                      <a:sym typeface="+mn-ea"/>
                    </a:rPr>
                    <a:t>）</a:t>
                  </a:r>
                  <a:endParaRPr lang="zh-CN" altLang="en-US"/>
                </a:p>
              </p:txBody>
            </p:sp>
          </mc:Choice>
          <mc:Fallback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9" y="7875"/>
                  <a:ext cx="3962" cy="661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文本框 48"/>
                <p:cNvSpPr txBox="1"/>
                <p:nvPr/>
              </p:nvSpPr>
              <p:spPr>
                <a:xfrm>
                  <a:off x="1883" y="7926"/>
                  <a:ext cx="3647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r>
                    <a:rPr lang="zh-CN" altLang="en-US">
                      <a:sym typeface="+mn-ea"/>
                    </a:rPr>
                    <a:t>（</a:t>
                  </a:r>
                  <a:r>
                    <a:rPr lang="en-US" altLang="zh-CN">
                      <a:sym typeface="+mn-ea"/>
                    </a:rPr>
                    <a:t>a</a:t>
                  </a:r>
                  <a:r>
                    <a:rPr lang="en-US" altLang="zh-CN" baseline="-25000">
                      <a:sym typeface="+mn-ea"/>
                    </a:rPr>
                    <a:t>2</a:t>
                  </a:r>
                  <a:r>
                    <a:rPr lang="en-US" altLang="zh-CN">
                      <a:sym typeface="+mn-ea"/>
                    </a:rPr>
                    <a:t>,b</a:t>
                  </a:r>
                  <a:r>
                    <a:rPr lang="en-US" altLang="zh-CN" baseline="-25000">
                      <a:sym typeface="+mn-ea"/>
                    </a:rPr>
                    <a:t>2</a:t>
                  </a:r>
                  <a:r>
                    <a:rPr lang="zh-CN" altLang="en-US">
                      <a:sym typeface="+mn-ea"/>
                    </a:rPr>
                    <a:t>）</a:t>
                  </a:r>
                  <a:r>
                    <a:rPr lang="en-US" altLang="zh-CN">
                      <a:sym typeface="+mn-ea"/>
                    </a:rPr>
                    <a:t>=</a:t>
                  </a:r>
                  <a:r>
                    <a:rPr lang="zh-CN" altLang="en-US">
                      <a:sym typeface="+mn-ea"/>
                    </a:rPr>
                    <a:t>（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𝔦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𝔦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zh-CN" altLang="en-US">
                      <a:sym typeface="+mn-ea"/>
                    </a:rPr>
                    <a:t>）</a:t>
                  </a:r>
                  <a:endParaRPr lang="zh-CN" altLang="en-US"/>
                </a:p>
              </p:txBody>
            </p:sp>
          </mc:Choice>
          <mc:Fallback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" y="7926"/>
                  <a:ext cx="3647" cy="580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文本框 49"/>
                <p:cNvSpPr txBox="1"/>
                <p:nvPr/>
              </p:nvSpPr>
              <p:spPr>
                <a:xfrm>
                  <a:off x="1883" y="8621"/>
                  <a:ext cx="4095" cy="580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r>
                    <a:rPr lang="zh-CN" altLang="en-US">
                      <a:sym typeface="+mn-ea"/>
                    </a:rPr>
                    <a:t>（</a:t>
                  </a:r>
                  <a:r>
                    <a:rPr lang="en-US" altLang="zh-CN">
                      <a:sym typeface="+mn-ea"/>
                    </a:rPr>
                    <a:t>a</a:t>
                  </a:r>
                  <a:r>
                    <a:rPr lang="en-US" altLang="zh-CN" baseline="-25000">
                      <a:sym typeface="+mn-ea"/>
                    </a:rPr>
                    <a:t>3</a:t>
                  </a:r>
                  <a:r>
                    <a:rPr lang="en-US" altLang="zh-CN">
                      <a:sym typeface="+mn-ea"/>
                    </a:rPr>
                    <a:t>,b</a:t>
                  </a:r>
                  <a:r>
                    <a:rPr lang="en-US" altLang="zh-CN" baseline="-25000">
                      <a:sym typeface="+mn-ea"/>
                    </a:rPr>
                    <a:t>3</a:t>
                  </a:r>
                  <a:r>
                    <a:rPr lang="zh-CN" altLang="en-US">
                      <a:sym typeface="+mn-ea"/>
                    </a:rPr>
                    <a:t>）</a:t>
                  </a:r>
                  <a:r>
                    <a:rPr lang="en-US" altLang="zh-CN">
                      <a:sym typeface="+mn-ea"/>
                    </a:rPr>
                    <a:t>=</a:t>
                  </a:r>
                  <a:r>
                    <a:rPr lang="zh-CN" altLang="en-US">
                      <a:sym typeface="+mn-ea"/>
                    </a:rPr>
                    <a:t>（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𝔦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𝔦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</m:oMath>
                  </a14:m>
                  <a:r>
                    <a:rPr lang="zh-CN" altLang="en-US">
                      <a:sym typeface="+mn-ea"/>
                    </a:rPr>
                    <a:t>）</a:t>
                  </a:r>
                  <a:endParaRPr lang="zh-CN" altLang="en-US"/>
                </a:p>
              </p:txBody>
            </p:sp>
          </mc:Choice>
          <mc:Fallback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" y="8621"/>
                  <a:ext cx="4095" cy="580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1871" y="9316"/>
                  <a:ext cx="3647" cy="580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r>
                    <a:rPr lang="zh-CN" altLang="en-US">
                      <a:sym typeface="+mn-ea"/>
                    </a:rPr>
                    <a:t>（</a:t>
                  </a:r>
                  <a:r>
                    <a:rPr lang="en-US" altLang="zh-CN">
                      <a:sym typeface="+mn-ea"/>
                    </a:rPr>
                    <a:t>a</a:t>
                  </a:r>
                  <a:r>
                    <a:rPr lang="en-US" altLang="zh-CN" baseline="-25000">
                      <a:sym typeface="+mn-ea"/>
                    </a:rPr>
                    <a:t>4</a:t>
                  </a:r>
                  <a:r>
                    <a:rPr lang="en-US" altLang="zh-CN">
                      <a:sym typeface="+mn-ea"/>
                    </a:rPr>
                    <a:t>,b</a:t>
                  </a:r>
                  <a:r>
                    <a:rPr lang="en-US" altLang="zh-CN" baseline="-25000">
                      <a:sym typeface="+mn-ea"/>
                    </a:rPr>
                    <a:t>4</a:t>
                  </a:r>
                  <a:r>
                    <a:rPr lang="zh-CN" altLang="en-US">
                      <a:sym typeface="+mn-ea"/>
                    </a:rPr>
                    <a:t>）</a:t>
                  </a:r>
                  <a:r>
                    <a:rPr lang="en-US" altLang="zh-CN">
                      <a:sym typeface="+mn-ea"/>
                    </a:rPr>
                    <a:t>=</a:t>
                  </a:r>
                  <a:r>
                    <a:rPr lang="zh-CN" altLang="en-US">
                      <a:sym typeface="+mn-ea"/>
                    </a:rPr>
                    <a:t>（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𝔦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𝔦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>
                      <a:sym typeface="+mn-ea"/>
                    </a:rPr>
                    <a:t>）</a:t>
                  </a:r>
                  <a:endParaRPr lang="zh-CN" altLang="en-US"/>
                </a:p>
              </p:txBody>
            </p:sp>
          </mc:Choice>
          <mc:Fallback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1" y="9316"/>
                  <a:ext cx="3647" cy="580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接箭头连接符 51"/>
            <p:cNvCxnSpPr/>
            <p:nvPr/>
          </p:nvCxnSpPr>
          <p:spPr>
            <a:xfrm>
              <a:off x="5978" y="9573"/>
              <a:ext cx="1500" cy="1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2196465" y="1412875"/>
            <a:ext cx="4874260" cy="1862455"/>
            <a:chOff x="3393" y="2091"/>
            <a:chExt cx="7676" cy="293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6613" y="2091"/>
                  <a:ext cx="1375" cy="6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𝒱</m:t>
                            </m:r>
                          </m:e>
                        </m:acc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" y="2091"/>
                  <a:ext cx="1375" cy="631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5" name="组合 54"/>
            <p:cNvGrpSpPr/>
            <p:nvPr/>
          </p:nvGrpSpPr>
          <p:grpSpPr>
            <a:xfrm>
              <a:off x="3393" y="2708"/>
              <a:ext cx="7676" cy="1179"/>
              <a:chOff x="3118" y="2998"/>
              <a:chExt cx="7162" cy="87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3118" y="3221"/>
                <a:ext cx="906" cy="40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025" y="3220"/>
                <a:ext cx="904" cy="41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836" y="3221"/>
                <a:ext cx="906" cy="40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930" y="3221"/>
                <a:ext cx="906" cy="40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743" y="3221"/>
                <a:ext cx="906" cy="40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648" y="3221"/>
                <a:ext cx="906" cy="40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8469" y="3221"/>
                <a:ext cx="906" cy="40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6742" y="2998"/>
                <a:ext cx="0" cy="87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9374" y="3221"/>
                <a:ext cx="906" cy="40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4873" y="3550"/>
              <a:ext cx="1124" cy="1475"/>
              <a:chOff x="4873" y="3550"/>
              <a:chExt cx="1124" cy="147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4873" y="3550"/>
                    <a:ext cx="1125" cy="63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𝒰</m:t>
                              </m:r>
                              <m:r>
                                <a:rPr lang="en-US" altLang="zh-CN" i="1" baseline="-25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 baseline="-25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</m:acc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3" y="3550"/>
                    <a:ext cx="1125" cy="631"/>
                  </a:xfrm>
                  <a:prstGeom prst="rect">
                    <a:avLst/>
                  </a:prstGeom>
                  <a:blipFill rotWithShape="1">
                    <a:blip r:embed="rId1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直接箭头连接符 30"/>
              <p:cNvCxnSpPr/>
              <p:nvPr/>
            </p:nvCxnSpPr>
            <p:spPr>
              <a:xfrm>
                <a:off x="5386" y="4197"/>
                <a:ext cx="0" cy="441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文本框 33"/>
              <p:cNvSpPr txBox="1"/>
              <p:nvPr/>
            </p:nvSpPr>
            <p:spPr>
              <a:xfrm>
                <a:off x="5010" y="4445"/>
                <a:ext cx="75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</a:t>
                </a:r>
                <a:r>
                  <a:rPr lang="en-US" altLang="zh-CN" baseline="-25000"/>
                  <a:t>i1</a:t>
                </a:r>
                <a:endParaRPr lang="en-US" altLang="zh-CN" baseline="-25000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8561" y="3550"/>
              <a:ext cx="1125" cy="1475"/>
              <a:chOff x="4873" y="3550"/>
              <a:chExt cx="1125" cy="147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4873" y="3550"/>
                    <a:ext cx="1125" cy="63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𝒰</m:t>
                              </m:r>
                              <m:r>
                                <a:rPr lang="en-US" altLang="zh-CN" i="1" baseline="-25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 baseline="-25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</m:acc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59" name="文本框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3" y="3550"/>
                    <a:ext cx="1125" cy="631"/>
                  </a:xfrm>
                  <a:prstGeom prst="rect">
                    <a:avLst/>
                  </a:prstGeom>
                  <a:blipFill rotWithShape="1">
                    <a:blip r:embed="rId1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" name="直接箭头连接符 59"/>
              <p:cNvCxnSpPr/>
              <p:nvPr/>
            </p:nvCxnSpPr>
            <p:spPr>
              <a:xfrm>
                <a:off x="5386" y="4197"/>
                <a:ext cx="0" cy="441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文本框 60"/>
              <p:cNvSpPr txBox="1"/>
              <p:nvPr/>
            </p:nvSpPr>
            <p:spPr>
              <a:xfrm>
                <a:off x="5010" y="4445"/>
                <a:ext cx="75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</a:t>
                </a:r>
                <a:r>
                  <a:rPr lang="en-US" altLang="zh-CN" baseline="-25000"/>
                  <a:t>i2</a:t>
                </a:r>
                <a:endParaRPr lang="en-US" altLang="zh-CN" baseline="-25000"/>
              </a:p>
            </p:txBody>
          </p:sp>
        </p:grpSp>
      </p:grpSp>
      <p:sp>
        <p:nvSpPr>
          <p:cNvPr id="63" name="文本框 62"/>
          <p:cNvSpPr txBox="1"/>
          <p:nvPr/>
        </p:nvSpPr>
        <p:spPr>
          <a:xfrm>
            <a:off x="5173345" y="4572635"/>
            <a:ext cx="3027680" cy="17532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1260000" cy="91840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35560" y="980440"/>
            <a:ext cx="9145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553835" y="548640"/>
            <a:ext cx="2590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000" b="1"/>
              <a:t>First SVC Construction</a:t>
            </a:r>
            <a:endParaRPr lang="en-US" altLang="zh-CN" sz="2000" b="1"/>
          </a:p>
        </p:txBody>
      </p:sp>
      <p:grpSp>
        <p:nvGrpSpPr>
          <p:cNvPr id="14" name="组合 13"/>
          <p:cNvGrpSpPr/>
          <p:nvPr/>
        </p:nvGrpSpPr>
        <p:grpSpPr>
          <a:xfrm>
            <a:off x="35560" y="1196975"/>
            <a:ext cx="8928100" cy="5471160"/>
            <a:chOff x="56" y="1885"/>
            <a:chExt cx="14060" cy="861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rcRect l="1068" t="3448" r="1061" b="2648"/>
            <a:stretch>
              <a:fillRect/>
            </a:stretch>
          </p:blipFill>
          <p:spPr>
            <a:xfrm>
              <a:off x="282" y="2338"/>
              <a:ext cx="13835" cy="4575"/>
            </a:xfrm>
            <a:prstGeom prst="rect">
              <a:avLst/>
            </a:prstGeom>
          </p:spPr>
        </p:pic>
        <p:grpSp>
          <p:nvGrpSpPr>
            <p:cNvPr id="13" name="组合 12"/>
            <p:cNvGrpSpPr/>
            <p:nvPr/>
          </p:nvGrpSpPr>
          <p:grpSpPr>
            <a:xfrm>
              <a:off x="56" y="1885"/>
              <a:ext cx="12926" cy="8617"/>
              <a:chOff x="56" y="1885"/>
              <a:chExt cx="12926" cy="8617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3"/>
              <a:srcRect l="3239" t="38694" r="4538" b="39230"/>
              <a:stretch>
                <a:fillRect/>
              </a:stretch>
            </p:blipFill>
            <p:spPr>
              <a:xfrm>
                <a:off x="56" y="1885"/>
                <a:ext cx="12926" cy="453"/>
              </a:xfrm>
              <a:prstGeom prst="rect">
                <a:avLst/>
              </a:prstGeom>
            </p:spPr>
          </p:pic>
          <p:sp>
            <p:nvSpPr>
              <p:cNvPr id="8" name="文本框 7"/>
              <p:cNvSpPr txBox="1"/>
              <p:nvPr/>
            </p:nvSpPr>
            <p:spPr>
              <a:xfrm>
                <a:off x="624" y="3813"/>
                <a:ext cx="6063" cy="1452"/>
              </a:xfrm>
              <a:prstGeom prst="rect">
                <a:avLst/>
              </a:prstGeom>
              <a:noFill/>
              <a:ln w="2222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2234" y="6913"/>
                    <a:ext cx="10017" cy="2868"/>
                  </a:xfrm>
                  <a:prstGeom prst="rect">
                    <a:avLst/>
                  </a:prstGeom>
                  <a:noFill/>
                  <a:ln w="22225"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rPr>
                      <a:t>本例中</a:t>
                    </a:r>
                    <a:r>
                      <a:rPr lang="en-US" altLang="zh-CN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rPr>
                      <a:t>:</a:t>
                    </a:r>
                    <a14:m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ea typeface="仿宋" panose="02010609060101010101" charset="-122"/>
                            <a:cs typeface="Cambria Math" panose="02040503050406030204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仿宋" panose="02010609060101010101" charset="-122"/>
                            <a:cs typeface="Cambria Math" panose="02040503050406030204" charset="0"/>
                          </a:rPr>
                          <m:t>=(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仿宋" panose="02010609060101010101" charset="-122"/>
                            <a:cs typeface="Cambria Math" panose="02040503050406030204" charset="0"/>
                          </a:rPr>
                          <m:t>𝑐𝑟𝑠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仿宋" panose="02010609060101010101" charset="-122"/>
                            <a:cs typeface="Cambria Math" panose="02040503050406030204" charset="0"/>
                          </a:rPr>
                          <m:t>,(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仿宋" panose="02010609060101010101" charset="-122"/>
                            <a:cs typeface="Cambria Math" panose="02040503050406030204" charset="0"/>
                          </a:rPr>
                          <m:t>𝐶</m:t>
                        </m:r>
                        <m:r>
                          <a:rPr lang="en-US" altLang="zh-CN" i="1" baseline="-25000">
                            <a:latin typeface="Cambria Math" panose="02040503050406030204" charset="0"/>
                            <a:ea typeface="仿宋" panose="02010609060101010101" charset="-122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仿宋" panose="02010609060101010101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仿宋" panose="02010609060101010101" charset="-122"/>
                            <a:cs typeface="Cambria Math" panose="02040503050406030204" charset="0"/>
                          </a:rPr>
                          <m:t>𝑈</m:t>
                        </m:r>
                        <m:r>
                          <a:rPr lang="en-US" altLang="zh-CN" i="1" baseline="-25000">
                            <a:latin typeface="Cambria Math" panose="02040503050406030204" charset="0"/>
                            <a:ea typeface="仿宋" panose="02010609060101010101" charset="-122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仿宋" panose="02010609060101010101" charset="-122"/>
                            <a:cs typeface="Cambria Math" panose="02040503050406030204" charset="0"/>
                          </a:rPr>
                          <m:t>)),(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仿宋" panose="02010609060101010101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i="1" baseline="-25000">
                            <a:latin typeface="Cambria Math" panose="02040503050406030204" charset="0"/>
                            <a:ea typeface="仿宋" panose="02010609060101010101" charset="-122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仿宋" panose="02010609060101010101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仿宋" panose="02010609060101010101" charset="-122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altLang="zh-CN" i="1" baseline="-25000">
                            <a:latin typeface="Cambria Math" panose="02040503050406030204" charset="0"/>
                            <a:ea typeface="仿宋" panose="02010609060101010101" charset="-122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仿宋" panose="02010609060101010101" charset="-122"/>
                            <a:cs typeface="Cambria Math" panose="02040503050406030204" charset="0"/>
                          </a:rPr>
                          <m:t>)),</m:t>
                        </m:r>
                        <m:r>
                          <a:rPr lang="zh-CN" altLang="en-US">
                            <a:latin typeface="仿宋" panose="02010609060101010101" charset="-122"/>
                            <a:ea typeface="仿宋" panose="02010609060101010101" charset="-122"/>
                            <a:cs typeface="仿宋" panose="02010609060101010101" charset="-122"/>
                            <a:sym typeface="+mn-ea"/>
                          </a:rPr>
                          <m:t>其中</m:t>
                        </m:r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：</m:t>
                        </m:r>
                        <m:r>
                          <a:rPr lang="en-US" altLang="zh-CN">
                            <a:latin typeface="Cambria Math" panose="02040503050406030204" charset="0"/>
                            <a:sym typeface="+mn-ea"/>
                          </a:rPr>
                          <m:t>𝐶</m:t>
                        </m:r>
                        <m:r>
                          <a:rPr lang="en-US" altLang="zh-CN" baseline="-25000">
                            <a:latin typeface="Cambria Math" panose="02040503050406030204" charset="0"/>
                            <a:sym typeface="+mn-ea"/>
                          </a:rPr>
                          <m:t>𝑗</m:t>
                        </m:r>
                        <m:r>
                          <a:rPr lang="en-US" altLang="zh-CN">
                            <a:latin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>
                            <a:latin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zh-CN" baseline="-25000">
                            <a:latin typeface="Cambria Math" panose="02040503050406030204" charset="0"/>
                            <a:sym typeface="+mn-ea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∙</m:t>
                        </m:r>
                        <m:r>
                          <a:rPr lang="en-US" altLang="zh-CN">
                            <a:latin typeface="Cambria Math" panose="02040503050406030204" charset="0"/>
                            <a:sym typeface="+mn-ea"/>
                          </a:rPr>
                          <m:t>𝐵</m:t>
                        </m:r>
                        <m:r>
                          <a:rPr lang="en-US" altLang="zh-CN" baseline="-25000">
                            <a:latin typeface="Cambria Math" panose="02040503050406030204" charset="0"/>
                            <a:sym typeface="+mn-ea"/>
                          </a:rPr>
                          <m:t>𝑗</m:t>
                        </m:r>
                      </m:oMath>
                    </a14:m>
                    <a:endParaRPr lang="en-US" altLang="zh-CN"/>
                  </a:p>
                  <a:p>
                    <a:pPr>
                      <a:lnSpc>
                        <a:spcPct val="120000"/>
                      </a:lnSpc>
                    </a:pPr>
                    <a:r>
                      <a:rPr lang="en-US" altLang="zh-CN"/>
                      <a:t>                                         a</a:t>
                    </a:r>
                    <a:r>
                      <a:rPr lang="en-US" altLang="zh-CN" baseline="-25000"/>
                      <a:t>j</a:t>
                    </a:r>
                    <a:r>
                      <a:rPr lang="en-US" altLang="zh-CN"/>
                      <a:t>=q</a:t>
                    </a:r>
                    <a:r>
                      <a:rPr lang="en-US" altLang="zh-CN" baseline="-25000"/>
                      <a:t>aj</a:t>
                    </a:r>
                    <a14:m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∙ℓ</m:t>
                        </m:r>
                      </m:oMath>
                    </a14:m>
                    <a:r>
                      <a:rPr lang="en-US" altLang="zh-CN"/>
                      <a:t>+r</a:t>
                    </a:r>
                    <a:r>
                      <a:rPr lang="en-US" altLang="zh-CN" baseline="-25000"/>
                      <a:t>a</a:t>
                    </a:r>
                    <a:endParaRPr lang="en-US" altLang="zh-CN"/>
                  </a:p>
                  <a:p>
                    <a:pPr>
                      <a:lnSpc>
                        <a:spcPct val="120000"/>
                      </a:lnSpc>
                    </a:pPr>
                    <a:r>
                      <a:rPr lang="en-US" altLang="zh-CN"/>
                      <a:t>                                         b</a:t>
                    </a:r>
                    <a:r>
                      <a:rPr lang="en-US" altLang="zh-CN" baseline="-25000"/>
                      <a:t>j</a:t>
                    </a:r>
                    <a:r>
                      <a:rPr lang="en-US" altLang="zh-CN"/>
                      <a:t>=q</a:t>
                    </a:r>
                    <a:r>
                      <a:rPr lang="en-US" altLang="zh-CN" baseline="-25000"/>
                      <a:t>bj</a:t>
                    </a:r>
                    <a14:m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∙ℓ</m:t>
                        </m:r>
                      </m:oMath>
                    </a14:m>
                    <a:r>
                      <a:rPr lang="en-US" altLang="zh-CN">
                        <a:sym typeface="+mn-ea"/>
                      </a:rPr>
                      <a:t>+r</a:t>
                    </a:r>
                    <a:r>
                      <a:rPr lang="en-US" altLang="zh-CN" baseline="-25000">
                        <a:sym typeface="+mn-ea"/>
                      </a:rPr>
                      <a:t>b</a:t>
                    </a:r>
                    <a:endParaRPr lang="en-US" altLang="zh-CN">
                      <a:sym typeface="+mn-ea"/>
                    </a:endParaRPr>
                  </a:p>
                  <a:p>
                    <a:pPr>
                      <a:lnSpc>
                        <a:spcPct val="120000"/>
                      </a:lnSpc>
                    </a:pPr>
                    <a:r>
                      <a:rPr lang="en-US" altLang="zh-CN">
                        <a:sym typeface="+mn-ea"/>
                      </a:rPr>
                      <a:t>                                         a</a:t>
                    </a:r>
                    <a:r>
                      <a:rPr lang="en-US" altLang="zh-CN" baseline="-25000">
                        <a:sym typeface="+mn-ea"/>
                      </a:rPr>
                      <a:t>j</a:t>
                    </a:r>
                    <a14:m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∙</m:t>
                        </m:r>
                      </m:oMath>
                    </a14:m>
                    <a:r>
                      <a:rPr lang="en-US" altLang="zh-CN">
                        <a:sym typeface="+mn-ea"/>
                      </a:rPr>
                      <a:t>b</a:t>
                    </a:r>
                    <a:r>
                      <a:rPr lang="en-US" altLang="zh-CN" baseline="-25000">
                        <a:sym typeface="+mn-ea"/>
                      </a:rPr>
                      <a:t>j</a:t>
                    </a:r>
                    <a:r>
                      <a:rPr lang="en-US" altLang="zh-CN">
                        <a:sym typeface="+mn-ea"/>
                      </a:rPr>
                      <a:t>=q</a:t>
                    </a:r>
                    <a:r>
                      <a:rPr lang="en-US" altLang="zh-CN" baseline="-25000">
                        <a:sym typeface="+mn-ea"/>
                      </a:rPr>
                      <a:t>c</a:t>
                    </a:r>
                    <a14:m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∙ℓ</m:t>
                        </m:r>
                      </m:oMath>
                    </a14:m>
                    <a:r>
                      <a:rPr lang="en-US" altLang="zh-CN">
                        <a:sym typeface="+mn-ea"/>
                      </a:rPr>
                      <a:t>+r</a:t>
                    </a:r>
                    <a:r>
                      <a:rPr lang="en-US" altLang="zh-CN" baseline="-25000">
                        <a:sym typeface="+mn-ea"/>
                      </a:rPr>
                      <a:t>c</a:t>
                    </a:r>
                    <a:endParaRPr lang="en-US" altLang="zh-CN" baseline="-25000">
                      <a:sym typeface="+mn-ea"/>
                    </a:endParaRPr>
                  </a:p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>
                        <a:sym typeface="+mn-ea"/>
                      </a:rPr>
                      <a:t>（</a:t>
                    </a:r>
                    <a:r>
                      <a:rPr lang="en-US" altLang="zh-CN">
                        <a:sym typeface="+mn-ea"/>
                      </a:rPr>
                      <a:t>Q</a:t>
                    </a:r>
                    <a:r>
                      <a:rPr lang="en-US" altLang="zh-CN" baseline="-25000">
                        <a:sym typeface="+mn-ea"/>
                      </a:rPr>
                      <a:t>Cj</a:t>
                    </a:r>
                    <a:r>
                      <a:rPr lang="en-US" altLang="zh-CN">
                        <a:sym typeface="+mn-ea"/>
                      </a:rPr>
                      <a:t>,Q</a:t>
                    </a:r>
                    <a:r>
                      <a:rPr lang="en-US" altLang="zh-CN" baseline="-25000">
                        <a:sym typeface="+mn-ea"/>
                      </a:rPr>
                      <a:t>Un</a:t>
                    </a:r>
                    <a:r>
                      <a:rPr lang="zh-CN" altLang="en-US">
                        <a:sym typeface="+mn-ea"/>
                      </a:rPr>
                      <a:t>）</a:t>
                    </a:r>
                    <a:r>
                      <a:rPr lang="en-US" altLang="zh-CN">
                        <a:sym typeface="+mn-ea"/>
                      </a:rPr>
                      <a:t>=</a:t>
                    </a:r>
                    <a:r>
                      <a:rPr lang="zh-CN" altLang="en-US">
                        <a:sym typeface="+mn-ea"/>
                      </a:rPr>
                      <a:t>（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𝑞</m:t>
                            </m:r>
                            <m:r>
                              <a:rPr lang="en-US" altLang="zh-CN" i="1" baseline="-25000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𝑞</m:t>
                            </m:r>
                            <m:r>
                              <a:rPr lang="en-US" altLang="zh-CN" i="1" baseline="-25000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𝑏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𝑞𝑐</m:t>
                            </m:r>
                          </m:sup>
                        </m:sSup>
                      </m:oMath>
                    </a14:m>
                    <a:r>
                      <a:rPr lang="zh-CN" altLang="en-US">
                        <a:sym typeface="+mn-ea"/>
                      </a:rPr>
                      <a:t>）</a:t>
                    </a:r>
                    <a:endParaRPr lang="zh-CN" altLang="en-US">
                      <a:sym typeface="+mn-ea"/>
                    </a:endParaRPr>
                  </a:p>
                </p:txBody>
              </p:sp>
            </mc:Choice>
            <mc:Fallback>
              <p:sp>
                <p:nvSpPr>
                  <p:cNvPr id="9" name="文本框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4" y="6913"/>
                    <a:ext cx="10017" cy="2868"/>
                  </a:xfrm>
                  <a:prstGeom prst="rect">
                    <a:avLst/>
                  </a:prstGeom>
                  <a:blipFill rotWithShape="1">
                    <a:blip r:embed="rId4"/>
                  </a:blipFill>
                  <a:ln w="22225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5"/>
              <a:srcRect l="7336" t="36325" r="5719" b="33387"/>
              <a:stretch>
                <a:fillRect/>
              </a:stretch>
            </p:blipFill>
            <p:spPr>
              <a:xfrm>
                <a:off x="56" y="9936"/>
                <a:ext cx="9411" cy="567"/>
              </a:xfrm>
              <a:prstGeom prst="rect">
                <a:avLst/>
              </a:prstGeom>
            </p:spPr>
          </p:pic>
        </p:grpSp>
      </p:grpSp>
      <p:sp>
        <p:nvSpPr>
          <p:cNvPr id="15" name="文本框 14"/>
          <p:cNvSpPr txBox="1"/>
          <p:nvPr/>
        </p:nvSpPr>
        <p:spPr>
          <a:xfrm>
            <a:off x="4860290" y="1156335"/>
            <a:ext cx="3524885" cy="3683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1260000" cy="91840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35560" y="980440"/>
            <a:ext cx="9145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588125" y="530225"/>
            <a:ext cx="24980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2000" b="1">
                <a:sym typeface="+mn-ea"/>
              </a:rPr>
              <a:t>First SVC Construction</a:t>
            </a:r>
            <a:endParaRPr lang="en-US" altLang="zh-CN" sz="2000" b="1"/>
          </a:p>
        </p:txBody>
      </p:sp>
      <p:grpSp>
        <p:nvGrpSpPr>
          <p:cNvPr id="45" name="组合 44"/>
          <p:cNvGrpSpPr/>
          <p:nvPr/>
        </p:nvGrpSpPr>
        <p:grpSpPr>
          <a:xfrm>
            <a:off x="107950" y="1115695"/>
            <a:ext cx="8887460" cy="5014595"/>
            <a:chOff x="170" y="1757"/>
            <a:chExt cx="13996" cy="7897"/>
          </a:xfrm>
        </p:grpSpPr>
        <p:grpSp>
          <p:nvGrpSpPr>
            <p:cNvPr id="44" name="组合 43"/>
            <p:cNvGrpSpPr/>
            <p:nvPr/>
          </p:nvGrpSpPr>
          <p:grpSpPr>
            <a:xfrm>
              <a:off x="170" y="1757"/>
              <a:ext cx="11191" cy="5207"/>
              <a:chOff x="170" y="1757"/>
              <a:chExt cx="11191" cy="5207"/>
            </a:xfrm>
          </p:grpSpPr>
          <p:grpSp>
            <p:nvGrpSpPr>
              <p:cNvPr id="7" name="组合 6"/>
              <p:cNvGrpSpPr/>
              <p:nvPr/>
            </p:nvGrpSpPr>
            <p:grpSpPr>
              <a:xfrm rot="0">
                <a:off x="170" y="1757"/>
                <a:ext cx="8845" cy="1588"/>
                <a:chOff x="737" y="864"/>
                <a:chExt cx="8845" cy="1588"/>
              </a:xfrm>
            </p:grpSpPr>
            <p:pic>
              <p:nvPicPr>
                <p:cNvPr id="2" name="图片 1"/>
                <p:cNvPicPr>
                  <a:picLocks noChangeAspect="1"/>
                </p:cNvPicPr>
                <p:nvPr/>
              </p:nvPicPr>
              <p:blipFill>
                <a:blip r:embed="rId2"/>
                <a:srcRect l="1864" t="14551" r="62759" b="56410"/>
                <a:stretch>
                  <a:fillRect/>
                </a:stretch>
              </p:blipFill>
              <p:spPr>
                <a:xfrm>
                  <a:off x="737" y="864"/>
                  <a:ext cx="4309" cy="453"/>
                </a:xfrm>
                <a:prstGeom prst="rect">
                  <a:avLst/>
                </a:prstGeom>
              </p:spPr>
            </p:pic>
            <p:grpSp>
              <p:nvGrpSpPr>
                <p:cNvPr id="6" name="组合 5"/>
                <p:cNvGrpSpPr/>
                <p:nvPr/>
              </p:nvGrpSpPr>
              <p:grpSpPr>
                <a:xfrm>
                  <a:off x="4932" y="1317"/>
                  <a:ext cx="4650" cy="1135"/>
                  <a:chOff x="4932" y="1317"/>
                  <a:chExt cx="4650" cy="1135"/>
                </a:xfrm>
              </p:grpSpPr>
              <p:pic>
                <p:nvPicPr>
                  <p:cNvPr id="3" name="图片 2"/>
                  <p:cNvPicPr>
                    <a:picLocks noChangeAspect="1"/>
                  </p:cNvPicPr>
                  <p:nvPr/>
                </p:nvPicPr>
                <p:blipFill>
                  <a:blip r:embed="rId3"/>
                  <a:srcRect l="2559" t="13452" r="10122" b="19048"/>
                  <a:stretch>
                    <a:fillRect/>
                  </a:stretch>
                </p:blipFill>
                <p:spPr>
                  <a:xfrm>
                    <a:off x="4932" y="1317"/>
                    <a:ext cx="3856" cy="567"/>
                  </a:xfrm>
                  <a:prstGeom prst="rect">
                    <a:avLst/>
                  </a:prstGeom>
                </p:spPr>
              </p:pic>
              <p:pic>
                <p:nvPicPr>
                  <p:cNvPr id="4" name="图片 3"/>
                  <p:cNvPicPr>
                    <a:picLocks noChangeAspect="1"/>
                  </p:cNvPicPr>
                  <p:nvPr/>
                </p:nvPicPr>
                <p:blipFill>
                  <a:blip r:embed="rId4"/>
                  <a:srcRect l="2291" t="10125" r="3427" b="49194"/>
                  <a:stretch>
                    <a:fillRect/>
                  </a:stretch>
                </p:blipFill>
                <p:spPr>
                  <a:xfrm>
                    <a:off x="4932" y="1998"/>
                    <a:ext cx="4650" cy="454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62" name="组合 61"/>
              <p:cNvGrpSpPr/>
              <p:nvPr/>
            </p:nvGrpSpPr>
            <p:grpSpPr>
              <a:xfrm>
                <a:off x="3685" y="3345"/>
                <a:ext cx="7676" cy="2933"/>
                <a:chOff x="3393" y="2091"/>
                <a:chExt cx="7676" cy="2933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" name="文本框 29"/>
                    <p:cNvSpPr txBox="1"/>
                    <p:nvPr/>
                  </p:nvSpPr>
                  <p:spPr>
                    <a:xfrm>
                      <a:off x="6613" y="2091"/>
                      <a:ext cx="1375" cy="6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𝒱</m:t>
                                </m:r>
                              </m:e>
                            </m:acc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>
                <p:sp>
                  <p:nvSpPr>
                    <p:cNvPr id="30" name="文本框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3" y="2091"/>
                      <a:ext cx="1375" cy="631"/>
                    </a:xfrm>
                    <a:prstGeom prst="rect">
                      <a:avLst/>
                    </a:prstGeom>
                    <a:blipFill rotWithShape="1">
                      <a:blip r:embed="rId5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5" name="组合 54"/>
                <p:cNvGrpSpPr/>
                <p:nvPr/>
              </p:nvGrpSpPr>
              <p:grpSpPr>
                <a:xfrm>
                  <a:off x="3393" y="2708"/>
                  <a:ext cx="7676" cy="1179"/>
                  <a:chOff x="3118" y="2998"/>
                  <a:chExt cx="7162" cy="870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3118" y="3221"/>
                    <a:ext cx="906" cy="405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/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11" name="矩形 10"/>
                  <p:cNvSpPr/>
                  <p:nvPr/>
                </p:nvSpPr>
                <p:spPr>
                  <a:xfrm>
                    <a:off x="4025" y="3220"/>
                    <a:ext cx="904" cy="411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/>
                      <a:t>0</a:t>
                    </a:r>
                    <a:endParaRPr lang="en-US" altLang="zh-CN"/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5836" y="3221"/>
                    <a:ext cx="906" cy="405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/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14" name="矩形 13"/>
                  <p:cNvSpPr/>
                  <p:nvPr/>
                </p:nvSpPr>
                <p:spPr>
                  <a:xfrm>
                    <a:off x="4930" y="3221"/>
                    <a:ext cx="906" cy="405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/>
                      <a:t>0</a:t>
                    </a:r>
                    <a:endParaRPr lang="en-US" altLang="zh-CN"/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6743" y="3221"/>
                    <a:ext cx="906" cy="405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/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7648" y="3221"/>
                    <a:ext cx="906" cy="405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/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>
                    <a:off x="8469" y="3221"/>
                    <a:ext cx="906" cy="405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/>
                      <a:t>0</a:t>
                    </a:r>
                    <a:endParaRPr lang="en-US" altLang="zh-CN"/>
                  </a:p>
                </p:txBody>
              </p:sp>
              <p:cxnSp>
                <p:nvCxnSpPr>
                  <p:cNvPr id="19" name="直接连接符 18"/>
                  <p:cNvCxnSpPr/>
                  <p:nvPr/>
                </p:nvCxnSpPr>
                <p:spPr>
                  <a:xfrm>
                    <a:off x="6742" y="2998"/>
                    <a:ext cx="0" cy="870"/>
                  </a:xfrm>
                  <a:prstGeom prst="line">
                    <a:avLst/>
                  </a:prstGeom>
                  <a:ln w="28575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矩形 17"/>
                  <p:cNvSpPr/>
                  <p:nvPr/>
                </p:nvSpPr>
                <p:spPr>
                  <a:xfrm>
                    <a:off x="9374" y="3221"/>
                    <a:ext cx="906" cy="405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/>
                      <a:t>0</a:t>
                    </a:r>
                    <a:endParaRPr lang="en-US" altLang="zh-CN"/>
                  </a:p>
                </p:txBody>
              </p:sp>
            </p:grpSp>
            <p:grpSp>
              <p:nvGrpSpPr>
                <p:cNvPr id="57" name="组合 56"/>
                <p:cNvGrpSpPr/>
                <p:nvPr/>
              </p:nvGrpSpPr>
              <p:grpSpPr>
                <a:xfrm>
                  <a:off x="4873" y="3550"/>
                  <a:ext cx="1124" cy="1475"/>
                  <a:chOff x="4873" y="3550"/>
                  <a:chExt cx="1124" cy="1475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7" name="文本框 26"/>
                      <p:cNvSpPr txBox="1"/>
                      <p:nvPr/>
                    </p:nvSpPr>
                    <p:spPr>
                      <a:xfrm>
                        <a:off x="4873" y="3550"/>
                        <a:ext cx="1125" cy="6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t">
                        <a:spAutoFit/>
                      </a:bodyPr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𝒰</m:t>
                                  </m:r>
                                  <m:r>
                                    <a:rPr lang="en-US" altLang="zh-CN" i="1" baseline="-2500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 baseline="-2500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zh-CN" altLang="en-US"/>
                      </a:p>
                    </p:txBody>
                  </p:sp>
                </mc:Choice>
                <mc:Fallback>
                  <p:sp>
                    <p:nvSpPr>
                      <p:cNvPr id="27" name="文本框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73" y="3550"/>
                        <a:ext cx="1125" cy="631"/>
                      </a:xfrm>
                      <a:prstGeom prst="rect">
                        <a:avLst/>
                      </a:prstGeom>
                      <a:blipFill rotWithShape="1">
                        <a:blip r:embed="rId6"/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1" name="直接箭头连接符 30"/>
                  <p:cNvCxnSpPr/>
                  <p:nvPr/>
                </p:nvCxnSpPr>
                <p:spPr>
                  <a:xfrm>
                    <a:off x="5386" y="4197"/>
                    <a:ext cx="0" cy="441"/>
                  </a:xfrm>
                  <a:prstGeom prst="straightConnector1">
                    <a:avLst/>
                  </a:prstGeom>
                  <a:ln w="28575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文本框 33"/>
                  <p:cNvSpPr txBox="1"/>
                  <p:nvPr/>
                </p:nvSpPr>
                <p:spPr>
                  <a:xfrm>
                    <a:off x="5010" y="4445"/>
                    <a:ext cx="751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p</a:t>
                    </a:r>
                    <a:r>
                      <a:rPr lang="en-US" altLang="zh-CN" baseline="-25000"/>
                      <a:t>i1</a:t>
                    </a:r>
                    <a:endParaRPr lang="en-US" altLang="zh-CN" baseline="-25000"/>
                  </a:p>
                </p:txBody>
              </p:sp>
            </p:grpSp>
            <p:grpSp>
              <p:nvGrpSpPr>
                <p:cNvPr id="58" name="组合 57"/>
                <p:cNvGrpSpPr/>
                <p:nvPr/>
              </p:nvGrpSpPr>
              <p:grpSpPr>
                <a:xfrm>
                  <a:off x="8561" y="3550"/>
                  <a:ext cx="1125" cy="1475"/>
                  <a:chOff x="4873" y="3550"/>
                  <a:chExt cx="1125" cy="1475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4873" y="3550"/>
                        <a:ext cx="1125" cy="6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t">
                        <a:spAutoFit/>
                      </a:bodyPr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𝒰</m:t>
                                  </m:r>
                                  <m:r>
                                    <a:rPr lang="en-US" altLang="zh-CN" i="1" baseline="-2500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 baseline="-2500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zh-CN" altLang="en-US"/>
                      </a:p>
                    </p:txBody>
                  </p:sp>
                </mc:Choice>
                <mc:Fallback>
                  <p:sp>
                    <p:nvSpPr>
                      <p:cNvPr id="59" name="文本框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73" y="3550"/>
                        <a:ext cx="1125" cy="631"/>
                      </a:xfrm>
                      <a:prstGeom prst="rect">
                        <a:avLst/>
                      </a:prstGeom>
                      <a:blipFill rotWithShape="1">
                        <a:blip r:embed="rId7"/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" name="直接箭头连接符 59"/>
                  <p:cNvCxnSpPr/>
                  <p:nvPr/>
                </p:nvCxnSpPr>
                <p:spPr>
                  <a:xfrm>
                    <a:off x="5386" y="4197"/>
                    <a:ext cx="0" cy="441"/>
                  </a:xfrm>
                  <a:prstGeom prst="straightConnector1">
                    <a:avLst/>
                  </a:prstGeom>
                  <a:ln w="28575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文本框 60"/>
                  <p:cNvSpPr txBox="1"/>
                  <p:nvPr/>
                </p:nvSpPr>
                <p:spPr>
                  <a:xfrm>
                    <a:off x="5010" y="4445"/>
                    <a:ext cx="751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p</a:t>
                    </a:r>
                    <a:r>
                      <a:rPr lang="en-US" altLang="zh-CN" baseline="-25000"/>
                      <a:t>i2</a:t>
                    </a:r>
                    <a:endParaRPr lang="en-US" altLang="zh-CN" baseline="-25000"/>
                  </a:p>
                </p:txBody>
              </p:sp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347" y="6240"/>
                    <a:ext cx="9164" cy="7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>
                      <a:lnSpc>
                        <a:spcPct val="110000"/>
                      </a:lnSpc>
                    </a:pP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charset="0"/>
                            <a:cs typeface="Cambria Math" panose="02040503050406030204" charset="0"/>
                          </a:rPr>
                          <m:t>input</m:t>
                        </m:r>
                        <m:r>
                          <a:rPr lang="en-US" altLang="zh-CN">
                            <a:latin typeface="Cambria Math" panose="02040503050406030204" charset="0"/>
                            <a:cs typeface="Cambria Math" panose="02040503050406030204" charset="0"/>
                          </a:rPr>
                          <m:t>:    </m:t>
                        </m:r>
                        <m:r>
                          <a:rPr lang="en-US" altLang="zh-CN">
                            <a:latin typeface="Cambria Math" panose="02040503050406030204" charset="0"/>
                            <a:cs typeface="Cambria Math" panose="02040503050406030204" charset="0"/>
                          </a:rPr>
                          <m:t>𝛪</m:t>
                        </m:r>
                        <m:r>
                          <a:rPr lang="en-US" altLang="zh-CN">
                            <a:latin typeface="Cambria Math" panose="02040503050406030204" charset="0"/>
                            <a:cs typeface="Cambria Math" panose="02040503050406030204" charset="0"/>
                          </a:rPr>
                          <m:t>= </m:t>
                        </m:r>
                      </m:oMath>
                    </a14:m>
                    <a:r>
                      <a:rPr lang="en-US" altLang="zh-CN"/>
                      <a:t>{</a:t>
                    </a:r>
                    <a14:m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𝔦</m:t>
                        </m:r>
                      </m:oMath>
                    </a14:m>
                    <a:r>
                      <a:rPr lang="en-US" altLang="zh-CN" baseline="-25000"/>
                      <a:t>1</a:t>
                    </a:r>
                    <a:r>
                      <a:rPr lang="en-US" altLang="zh-CN"/>
                      <a:t>} </a:t>
                    </a:r>
                    <a:r>
                      <a:rPr lang="zh-CN" altLang="en-US"/>
                      <a:t>、</a:t>
                    </a:r>
                    <a:r>
                      <a:rPr lang="en-US" altLang="zh-CN"/>
                      <a:t> </a:t>
                    </a:r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𝒰</m:t>
                            </m:r>
                            <m:r>
                              <a:rPr lang="en-US" altLang="zh-CN" i="1" baseline="-25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 baseline="-25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</m:acc>
                      </m:oMath>
                    </a14:m>
                    <a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a:t> </a:t>
                    </a:r>
                    <a:r>
                      <a:rPr lang="zh-CN" altLang="en-US">
                        <a:latin typeface="Cambria Math" panose="02040503050406030204" charset="0"/>
                        <a:cs typeface="Cambria Math" panose="02040503050406030204" charset="0"/>
                      </a:rPr>
                      <a:t>、</a:t>
                    </a:r>
                    <a:r>
                      <a:rPr lang="en-US" altLang="zh-CN"/>
                      <a:t>aux*=</a:t>
                    </a:r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𝒱</m:t>
                            </m:r>
                          </m:e>
                        </m:acc>
                      </m:oMath>
                    </a14:m>
                    <a:endParaRPr lang="en-US" altLang="zh-CN"/>
                  </a:p>
                </p:txBody>
              </p:sp>
            </mc:Choice>
            <mc:Fallback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" y="6240"/>
                    <a:ext cx="9164" cy="725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组合 42"/>
            <p:cNvGrpSpPr/>
            <p:nvPr/>
          </p:nvGrpSpPr>
          <p:grpSpPr>
            <a:xfrm>
              <a:off x="388" y="6988"/>
              <a:ext cx="13779" cy="2666"/>
              <a:chOff x="388" y="6988"/>
              <a:chExt cx="13779" cy="2666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388" y="6988"/>
                <a:ext cx="6042" cy="2667"/>
                <a:chOff x="388" y="6894"/>
                <a:chExt cx="6042" cy="2667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9" name="文本框 38"/>
                    <p:cNvSpPr txBox="1"/>
                    <p:nvPr/>
                  </p:nvSpPr>
                  <p:spPr>
                    <a:xfrm>
                      <a:off x="388" y="6894"/>
                      <a:ext cx="5902" cy="6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>
                        <a:lnSpc>
                          <a:spcPct val="110000"/>
                        </a:lnSpc>
                      </a:pPr>
                      <a:r>
                        <a:rPr lang="zh-CN" altLang="en-US"/>
                        <a:t>计算：</a:t>
                      </a:r>
                      <a:r>
                        <a:rPr lang="en-US" altLang="zh-CN"/>
                        <a:t>           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a</a:t>
                      </a:r>
                      <a:r>
                        <a:rPr lang="en-US" altLang="zh-CN" baseline="-25000"/>
                        <a:t>J,1</a:t>
                      </a:r>
                      <a:r>
                        <a:rPr lang="en-US" altLang="zh-CN"/>
                        <a:t>,b</a:t>
                      </a:r>
                      <a:r>
                        <a:rPr lang="en-US" altLang="zh-CN" baseline="-25000"/>
                        <a:t>J,1</a:t>
                      </a:r>
                      <a:r>
                        <a:rPr lang="zh-CN" altLang="en-US"/>
                        <a:t>）</a:t>
                      </a:r>
                      <a:r>
                        <a:rPr lang="en-US" altLang="zh-CN"/>
                        <a:t>=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1</a:t>
                      </a:r>
                      <a14:m>
                        <m:oMath xmlns:m="http://schemas.openxmlformats.org/officeDocument/2006/math">
                          <m:r>
                            <a:rPr lang="en-US" altLang="zh-CN">
                              <a:latin typeface="Cambria Math" panose="0204050305040603020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𝔦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zh-CN" altLang="en-US"/>
                        <a:t>）</a:t>
                      </a:r>
                      <a:endParaRPr lang="zh-CN" altLang="en-US"/>
                    </a:p>
                  </p:txBody>
                </p:sp>
              </mc:Choice>
              <mc:Fallback>
                <p:sp>
                  <p:nvSpPr>
                    <p:cNvPr id="39" name="文本框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8" y="6894"/>
                      <a:ext cx="5902" cy="623"/>
                    </a:xfrm>
                    <a:prstGeom prst="rect">
                      <a:avLst/>
                    </a:prstGeom>
                    <a:blipFill rotWithShape="1">
                      <a:blip r:embed="rId9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1463" y="7574"/>
                      <a:ext cx="4446" cy="6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zh-CN"/>
                        <a:t>           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a</a:t>
                      </a:r>
                      <a:r>
                        <a:rPr lang="en-US" altLang="zh-CN" baseline="-25000"/>
                        <a:t>J,2</a:t>
                      </a:r>
                      <a:r>
                        <a:rPr lang="en-US" altLang="zh-CN"/>
                        <a:t>,b</a:t>
                      </a:r>
                      <a:r>
                        <a:rPr lang="en-US" altLang="zh-CN" baseline="-25000"/>
                        <a:t>J,2</a:t>
                      </a:r>
                      <a:r>
                        <a:rPr lang="zh-CN" altLang="en-US"/>
                        <a:t>）</a:t>
                      </a:r>
                      <a:r>
                        <a:rPr lang="en-US" altLang="zh-CN"/>
                        <a:t>=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1</a:t>
                      </a:r>
                      <a14:m>
                        <m:oMath xmlns:m="http://schemas.openxmlformats.org/officeDocument/2006/math">
                          <m:r>
                            <a:rPr lang="en-US" altLang="zh-CN">
                              <a:latin typeface="Cambria Math" panose="0204050305040603020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𝔦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zh-CN" altLang="en-US"/>
                        <a:t>）</a:t>
                      </a:r>
                      <a:endParaRPr lang="zh-CN" altLang="en-US"/>
                    </a:p>
                  </p:txBody>
                </p:sp>
              </mc:Choice>
              <mc:Fallback>
                <p:sp>
                  <p:nvSpPr>
                    <p:cNvPr id="21" name="文本框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3" y="7574"/>
                      <a:ext cx="4446" cy="623"/>
                    </a:xfrm>
                    <a:prstGeom prst="rect">
                      <a:avLst/>
                    </a:prstGeom>
                    <a:blipFill rotWithShape="1">
                      <a:blip r:embed="rId10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" name="文本框 21"/>
                    <p:cNvSpPr txBox="1"/>
                    <p:nvPr/>
                  </p:nvSpPr>
                  <p:spPr>
                    <a:xfrm>
                      <a:off x="1417" y="8293"/>
                      <a:ext cx="5013" cy="6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zh-CN"/>
                        <a:t>            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a</a:t>
                      </a:r>
                      <a:r>
                        <a:rPr lang="en-US" altLang="zh-CN" baseline="-25000"/>
                        <a:t>J,3</a:t>
                      </a:r>
                      <a:r>
                        <a:rPr lang="en-US" altLang="zh-CN"/>
                        <a:t>,b</a:t>
                      </a:r>
                      <a:r>
                        <a:rPr lang="en-US" altLang="zh-CN" baseline="-25000"/>
                        <a:t>J,3</a:t>
                      </a:r>
                      <a:r>
                        <a:rPr lang="zh-CN" altLang="en-US"/>
                        <a:t>）</a:t>
                      </a:r>
                      <a:r>
                        <a:rPr lang="en-US" altLang="zh-CN"/>
                        <a:t>=</a:t>
                      </a:r>
                      <a:r>
                        <a:rPr lang="zh-CN" altLang="en-US"/>
                        <a:t>（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𝔦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oMath>
                      </a14:m>
                      <a:r>
                        <a:rPr lang="zh-CN" altLang="en-US"/>
                        <a:t>）</a:t>
                      </a:r>
                      <a:endParaRPr lang="zh-CN" altLang="en-US"/>
                    </a:p>
                  </p:txBody>
                </p:sp>
              </mc:Choice>
              <mc:Fallback>
                <p:sp>
                  <p:nvSpPr>
                    <p:cNvPr id="22" name="文本框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7" y="8293"/>
                      <a:ext cx="5013" cy="623"/>
                    </a:xfrm>
                    <a:prstGeom prst="rect">
                      <a:avLst/>
                    </a:prstGeom>
                    <a:blipFill rotWithShape="1">
                      <a:blip r:embed="rId11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" name="文本框 22"/>
                    <p:cNvSpPr txBox="1"/>
                    <p:nvPr/>
                  </p:nvSpPr>
                  <p:spPr>
                    <a:xfrm>
                      <a:off x="1463" y="8938"/>
                      <a:ext cx="4215" cy="6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zh-CN"/>
                        <a:t>           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a</a:t>
                      </a:r>
                      <a:r>
                        <a:rPr lang="en-US" altLang="zh-CN" baseline="-25000"/>
                        <a:t>J,4</a:t>
                      </a:r>
                      <a:r>
                        <a:rPr lang="en-US" altLang="zh-CN"/>
                        <a:t>,b</a:t>
                      </a:r>
                      <a:r>
                        <a:rPr lang="en-US" altLang="zh-CN" baseline="-25000"/>
                        <a:t>J,4</a:t>
                      </a:r>
                      <a:r>
                        <a:rPr lang="zh-CN" altLang="en-US"/>
                        <a:t>）</a:t>
                      </a:r>
                      <a:r>
                        <a:rPr lang="en-US" altLang="zh-CN"/>
                        <a:t>=</a:t>
                      </a:r>
                      <a:r>
                        <a:rPr lang="zh-CN" altLang="en-US"/>
                        <a:t>（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𝔦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altLang="zh-CN"/>
                        <a:t>,1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p:txBody>
                </p:sp>
              </mc:Choice>
              <mc:Fallback>
                <p:sp>
                  <p:nvSpPr>
                    <p:cNvPr id="23" name="文本框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3" y="8938"/>
                      <a:ext cx="4215" cy="623"/>
                    </a:xfrm>
                    <a:prstGeom prst="rect">
                      <a:avLst/>
                    </a:prstGeom>
                    <a:blipFill rotWithShape="1">
                      <a:blip r:embed="rId12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6860" y="6988"/>
                    <a:ext cx="7262" cy="6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𝔦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r>
                                <a:rPr lang="en-US" altLang="zh-CN">
                                  <a:latin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、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𝔦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r>
                                <a:rPr lang="en-US" altLang="zh-CN">
                                  <a:latin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𝔦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60" y="6988"/>
                    <a:ext cx="7262" cy="657"/>
                  </a:xfrm>
                  <a:prstGeom prst="rect">
                    <a:avLst/>
                  </a:prstGeom>
                  <a:blipFill rotWithShape="1">
                    <a:blip r:embed="rId1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文本框 32"/>
                  <p:cNvSpPr txBox="1"/>
                  <p:nvPr/>
                </p:nvSpPr>
                <p:spPr>
                  <a:xfrm>
                    <a:off x="6860" y="7668"/>
                    <a:ext cx="7262" cy="6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𝔦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r>
                                <a:rPr lang="en-US" altLang="zh-CN">
                                  <a:latin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、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𝔦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r>
                                <a:rPr lang="en-US" altLang="zh-CN">
                                  <a:latin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𝔦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33" name="文本框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60" y="7668"/>
                    <a:ext cx="7262" cy="657"/>
                  </a:xfrm>
                  <a:prstGeom prst="rect">
                    <a:avLst/>
                  </a:prstGeom>
                  <a:blipFill rotWithShape="1">
                    <a:blip r:embed="rId1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6905" y="8980"/>
                    <a:ext cx="7262" cy="6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𝔦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r>
                                <a:rPr lang="en-US" altLang="zh-CN">
                                  <a:latin typeface="Cambria Math" panose="02040503050406030204" charset="0"/>
                                  <a:sym typeface="+mn-ea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𝔦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、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𝔦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r>
                                <a:rPr lang="en-US" altLang="zh-CN">
                                  <a:latin typeface="Cambria Math" panose="02040503050406030204" charset="0"/>
                                  <a:sym typeface="+mn-ea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35" name="文本框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5" y="8980"/>
                    <a:ext cx="7262" cy="661"/>
                  </a:xfrm>
                  <a:prstGeom prst="rect">
                    <a:avLst/>
                  </a:prstGeom>
                  <a:blipFill rotWithShape="1">
                    <a:blip r:embed="rId1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6860" y="8290"/>
                    <a:ext cx="7262" cy="6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𝔦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r>
                                <a:rPr lang="en-US" altLang="zh-CN">
                                  <a:latin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𝔦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、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𝔦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  <m:r>
                                <a:rPr lang="en-US" altLang="zh-CN" baseline="-25000">
                                  <a:latin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r>
                                <a:rPr lang="en-US" altLang="zh-CN">
                                  <a:latin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36" name="文本框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60" y="8290"/>
                    <a:ext cx="7262" cy="661"/>
                  </a:xfrm>
                  <a:prstGeom prst="rect">
                    <a:avLst/>
                  </a:prstGeom>
                  <a:blipFill rotWithShape="1">
                    <a:blip r:embed="rId1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直接箭头连接符 36"/>
              <p:cNvCxnSpPr/>
              <p:nvPr/>
            </p:nvCxnSpPr>
            <p:spPr>
              <a:xfrm>
                <a:off x="6290" y="7389"/>
                <a:ext cx="1927" cy="23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/>
              <p:nvPr/>
            </p:nvCxnSpPr>
            <p:spPr>
              <a:xfrm>
                <a:off x="6294" y="8004"/>
                <a:ext cx="1927" cy="23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>
                <a:off x="6294" y="8619"/>
                <a:ext cx="1927" cy="23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>
                <a:off x="6290" y="9234"/>
                <a:ext cx="1927" cy="23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17"/>
          <a:srcRect l="4200" t="38586" r="14844" b="38535"/>
          <a:stretch>
            <a:fillRect/>
          </a:stretch>
        </p:blipFill>
        <p:spPr>
          <a:xfrm>
            <a:off x="252730" y="6309360"/>
            <a:ext cx="5471795" cy="287655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5507990" y="4437380"/>
            <a:ext cx="2392680" cy="175323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16*30"/>
  <p:tag name="TABLE_ENDDRAG_RECT" val="39*119*16*30"/>
</p:tagLst>
</file>

<file path=ppt/tags/tag2.xml><?xml version="1.0" encoding="utf-8"?>
<p:tagLst xmlns:p="http://schemas.openxmlformats.org/presentationml/2006/main">
  <p:tag name="TABLE_ENDDRAG_ORIGIN_RECT" val="16*30"/>
  <p:tag name="TABLE_ENDDRAG_RECT" val="39*119*16*30"/>
</p:tagLst>
</file>

<file path=ppt/tags/tag3.xml><?xml version="1.0" encoding="utf-8"?>
<p:tagLst xmlns:p="http://schemas.openxmlformats.org/presentationml/2006/main">
  <p:tag name="KSO_WM_UNIT_TABLE_BEAUTIFY" val="smartTable{8c97e2f6-b296-45f3-83ae-8199da6933fd}"/>
</p:tagLst>
</file>

<file path=ppt/tags/tag4.xml><?xml version="1.0" encoding="utf-8"?>
<p:tagLst xmlns:p="http://schemas.openxmlformats.org/presentationml/2006/main">
  <p:tag name="KSO_WM_UNIT_TABLE_BEAUTIFY" val="smartTable{8c97e2f6-b296-45f3-83ae-8199da6933fd}"/>
</p:tagLst>
</file>

<file path=ppt/tags/tag5.xml><?xml version="1.0" encoding="utf-8"?>
<p:tagLst xmlns:p="http://schemas.openxmlformats.org/presentationml/2006/main">
  <p:tag name="KSO_WM_UNIT_PLACING_PICTURE_USER_VIEWPORT" val="{&quot;height&quot;:5460,&quot;width&quot;:14868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5188</Words>
  <Application>WPS 演示</Application>
  <PresentationFormat>全屏显示(4:3)</PresentationFormat>
  <Paragraphs>795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50" baseType="lpstr">
      <vt:lpstr>Arial</vt:lpstr>
      <vt:lpstr>宋体</vt:lpstr>
      <vt:lpstr>Wingdings</vt:lpstr>
      <vt:lpstr>Times New Roman</vt:lpstr>
      <vt:lpstr>华文新魏</vt:lpstr>
      <vt:lpstr>楷体_GB2312</vt:lpstr>
      <vt:lpstr>Cambria Math</vt:lpstr>
      <vt:lpstr>Calibri</vt:lpstr>
      <vt:lpstr>MS Mincho</vt:lpstr>
      <vt:lpstr>仿宋</vt:lpstr>
      <vt:lpstr>微软雅黑</vt:lpstr>
      <vt:lpstr>Arial Unicode MS</vt:lpstr>
      <vt:lpstr>新宋体</vt:lpstr>
      <vt:lpstr>Office 主题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Incrementally Aggregatable Vector Commitments and  Applications to Verififiable Decentralized Storage? </dc:title>
  <dc:creator>HP</dc:creator>
  <cp:lastModifiedBy>miss!</cp:lastModifiedBy>
  <cp:revision>437</cp:revision>
  <dcterms:created xsi:type="dcterms:W3CDTF">2021-11-08T13:52:00Z</dcterms:created>
  <dcterms:modified xsi:type="dcterms:W3CDTF">2021-12-06T12:52:34Z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F2CB527FF28D48D1AA36B6BECDEF4220</vt:lpwstr>
  </property>
  <property fmtid="{D5CDD505-2E9C-101B-9397-08002B2CF9AE}" pid="3" name="KSOProductBuildVer">
    <vt:lpwstr>2052-11.1.0.10700</vt:lpwstr>
  </property>
</Properties>
</file>