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4" r:id="rId7"/>
    <p:sldId id="279" r:id="rId8"/>
    <p:sldId id="278" r:id="rId9"/>
    <p:sldId id="280" r:id="rId10"/>
    <p:sldId id="261" r:id="rId11"/>
    <p:sldId id="262" r:id="rId13"/>
    <p:sldId id="263" r:id="rId14"/>
    <p:sldId id="286" r:id="rId15"/>
    <p:sldId id="28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10" clrIdx="3"/>
  <p:cmAuthor id="2" name="admin" initials="a" lastIdx="1" clrIdx="1"/>
  <p:cmAuthor id="3" name="Pavilion" initials="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4T15:2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71 536,'2'0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4T15:2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921 864,'4'-1,"-1"0,0 1,0 0,3 0,-1 0,-1 0,2 0,3 0,2 0,4 0,-3 0,-1 0,-2 0,-1-1,-2 1,-1 0,0 0,-1 0,0 0,1 0,3 0,4 0,3 0,-3 0,-1 0,-2 0,-4 0,-1-1,-7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14T15:29:4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911 951,'3'0,"0"0,2 0,1 0,4 0,0 0,2 0,1 0,-4 0,-1 0,2 0,2 0,-4 0,-1 0,-2 0,-2 0,0 0,1 0,1 0,-2 0,0 0,5 0,1 0,2 0,1-2,-9 2,1 0,-1 0,0 0,1-2,-1 2,0-1,0-1,1 2,-1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68.png"/><Relationship Id="rId20" Type="http://schemas.openxmlformats.org/officeDocument/2006/relationships/customXml" Target="../ink/ink3.xml"/><Relationship Id="rId2" Type="http://schemas.openxmlformats.org/officeDocument/2006/relationships/image" Target="../media/image56.png"/><Relationship Id="rId19" Type="http://schemas.openxmlformats.org/officeDocument/2006/relationships/image" Target="../media/image67.png"/><Relationship Id="rId18" Type="http://schemas.openxmlformats.org/officeDocument/2006/relationships/customXml" Target="../ink/ink2.xml"/><Relationship Id="rId17" Type="http://schemas.openxmlformats.org/officeDocument/2006/relationships/image" Target="../media/image66.png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62.wmf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75.png"/><Relationship Id="rId7" Type="http://schemas.openxmlformats.org/officeDocument/2006/relationships/image" Target="../media/image74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7.png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9" Type="http://schemas.openxmlformats.org/officeDocument/2006/relationships/image" Target="../media/image97.png"/><Relationship Id="rId18" Type="http://schemas.openxmlformats.org/officeDocument/2006/relationships/image" Target="../media/image96.png"/><Relationship Id="rId17" Type="http://schemas.openxmlformats.org/officeDocument/2006/relationships/image" Target="../media/image95.png"/><Relationship Id="rId16" Type="http://schemas.openxmlformats.org/officeDocument/2006/relationships/image" Target="../media/image94.png"/><Relationship Id="rId15" Type="http://schemas.openxmlformats.org/officeDocument/2006/relationships/image" Target="../media/image93.png"/><Relationship Id="rId14" Type="http://schemas.openxmlformats.org/officeDocument/2006/relationships/image" Target="../media/image92.png"/><Relationship Id="rId13" Type="http://schemas.openxmlformats.org/officeDocument/2006/relationships/image" Target="../media/image91.png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3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jpeg"/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.jpeg"/><Relationship Id="rId4" Type="http://schemas.openxmlformats.org/officeDocument/2006/relationships/image" Target="../media/image28.png"/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2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44.wmf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53.wmf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7220" cy="1376045"/>
          </a:xfrm>
          <a:prstGeom prst="rect">
            <a:avLst/>
          </a:prstGeom>
        </p:spPr>
      </p:pic>
      <p:grpSp>
        <p:nvGrpSpPr>
          <p:cNvPr id="7" name="组合 14"/>
          <p:cNvGrpSpPr/>
          <p:nvPr/>
        </p:nvGrpSpPr>
        <p:grpSpPr>
          <a:xfrm>
            <a:off x="0" y="1657985"/>
            <a:ext cx="12192000" cy="1965960"/>
            <a:chOff x="-1" y="1815535"/>
            <a:chExt cx="9144001" cy="2015354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-1" y="1929392"/>
              <a:ext cx="9143999" cy="1787640"/>
            </a:xfrm>
            <a:prstGeom prst="rect">
              <a:avLst/>
            </a:prstGeom>
            <a:solidFill>
              <a:srgbClr val="055694"/>
            </a:solidFill>
            <a:ln>
              <a:solidFill>
                <a:srgbClr val="055694"/>
              </a:solidFill>
            </a:ln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4000" b="1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cs typeface="+mj-lt"/>
                  <a:sym typeface="+mn-ea"/>
                </a:rPr>
                <a:t>Simple, Fast Malicious Multiparty Private Set Intersection</a:t>
              </a:r>
              <a:endParaRPr lang="en-US" sz="4000" b="1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cs typeface="+mj-lt"/>
                <a:sym typeface="+mn-ea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-1" y="3794889"/>
              <a:ext cx="9144000" cy="36000"/>
            </a:xfrm>
            <a:prstGeom prst="rect">
              <a:avLst/>
            </a:prstGeom>
            <a:solidFill>
              <a:srgbClr val="055694"/>
            </a:solidFill>
            <a:ln w="9525" cap="flat" cmpd="sng" algn="ctr">
              <a:solidFill>
                <a:srgbClr val="05569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0" y="1815535"/>
              <a:ext cx="9144000" cy="36000"/>
            </a:xfrm>
            <a:prstGeom prst="rect">
              <a:avLst/>
            </a:prstGeom>
            <a:solidFill>
              <a:srgbClr val="055694"/>
            </a:solidFill>
            <a:ln w="9525" cap="flat" cmpd="sng" algn="ctr">
              <a:solidFill>
                <a:srgbClr val="055694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716020" y="3987165"/>
            <a:ext cx="508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Ofri Nevo、Ni Trieu、Avishay Yanai</a:t>
            </a:r>
            <a:endParaRPr lang="zh-CN" alt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5221605" y="4648200"/>
            <a:ext cx="16065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2021 </a:t>
            </a:r>
            <a:r>
              <a:rPr lang="en-US" altLang="zh-CN" sz="2400" b="1"/>
              <a:t>CCS</a:t>
            </a:r>
            <a:endParaRPr lang="en-US" altLang="zh-CN" sz="2400" b="1"/>
          </a:p>
        </p:txBody>
      </p:sp>
      <p:sp>
        <p:nvSpPr>
          <p:cNvPr id="20" name="文本框 19"/>
          <p:cNvSpPr txBox="1"/>
          <p:nvPr/>
        </p:nvSpPr>
        <p:spPr>
          <a:xfrm>
            <a:off x="10006965" y="568134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</a:t>
            </a:r>
            <a:r>
              <a:rPr lang="zh-CN" altLang="en-US"/>
              <a:t>赵偲琦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-29210" y="-64770"/>
            <a:ext cx="12211685" cy="6777355"/>
            <a:chOff x="-31" y="0"/>
            <a:chExt cx="19231" cy="106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56" cy="157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-31" y="1557"/>
              <a:ext cx="1923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3743" y="854"/>
              <a:ext cx="545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 i="1"/>
                <a:t>PSI  WITH  ARBITRARY  COLLUSION</a:t>
              </a:r>
              <a:endParaRPr lang="en-US" altLang="zh-CN" b="1" i="1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l="1382" t="1221" r="2527" b="1578"/>
            <a:stretch>
              <a:fillRect/>
            </a:stretch>
          </p:blipFill>
          <p:spPr>
            <a:xfrm>
              <a:off x="354" y="1680"/>
              <a:ext cx="6884" cy="8993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7238" y="1831"/>
              <a:ext cx="11622" cy="8543"/>
              <a:chOff x="7238" y="1831"/>
              <a:chExt cx="11622" cy="854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3433" y="4339"/>
                <a:ext cx="1435" cy="580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p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3433" y="4181"/>
                <a:ext cx="8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P</a:t>
                </a:r>
                <a:r>
                  <a:rPr lang="en-US" altLang="zh-CN" sz="2800" b="1" baseline="-25000"/>
                  <a:t>3</a:t>
                </a:r>
                <a:endParaRPr lang="en-US" altLang="zh-CN" sz="2800" b="1" baseline="-25000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7914" y="1831"/>
                <a:ext cx="10761" cy="2822"/>
                <a:chOff x="7914" y="1831"/>
                <a:chExt cx="10761" cy="2822"/>
              </a:xfrm>
            </p:grpSpPr>
            <p:sp>
              <p:nvSpPr>
                <p:cNvPr id="3" name="文本框 2"/>
                <p:cNvSpPr txBox="1"/>
                <p:nvPr/>
              </p:nvSpPr>
              <p:spPr>
                <a:xfrm>
                  <a:off x="16998" y="2013"/>
                  <a:ext cx="1496" cy="1888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/>
                </a:p>
                <a:p>
                  <a:endParaRPr lang="zh-CN" altLang="en-US"/>
                </a:p>
                <a:p>
                  <a:endParaRPr lang="zh-CN" altLang="en-US"/>
                </a:p>
                <a:p>
                  <a:endParaRPr lang="zh-CN" altLang="en-US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8035" y="2013"/>
                  <a:ext cx="1466" cy="1888"/>
                </a:xfrm>
                <a:prstGeom prst="rect">
                  <a:avLst/>
                </a:prstGeom>
                <a:noFill/>
                <a:ln w="2222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p>
                  <a:endParaRPr lang="zh-CN" altLang="en-US"/>
                </a:p>
                <a:p>
                  <a:endParaRPr lang="zh-CN" altLang="en-US"/>
                </a:p>
                <a:p>
                  <a:endParaRPr lang="zh-CN" altLang="en-US"/>
                </a:p>
                <a:p>
                  <a:endParaRPr lang="zh-CN" altLang="en-US"/>
                </a:p>
              </p:txBody>
            </p:sp>
            <p:grpSp>
              <p:nvGrpSpPr>
                <p:cNvPr id="10" name="组合 9"/>
                <p:cNvGrpSpPr/>
                <p:nvPr/>
              </p:nvGrpSpPr>
              <p:grpSpPr>
                <a:xfrm rot="0">
                  <a:off x="8794" y="1904"/>
                  <a:ext cx="9435" cy="1906"/>
                  <a:chOff x="7488" y="1345"/>
                  <a:chExt cx="9435" cy="1906"/>
                </a:xfrm>
              </p:grpSpPr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5683" y="1345"/>
                    <a:ext cx="1240" cy="19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800" b="1"/>
                      <a:t>P</a:t>
                    </a:r>
                    <a:r>
                      <a:rPr lang="en-US" altLang="zh-CN" sz="2800" b="1" baseline="-25000"/>
                      <a:t>4   </a:t>
                    </a:r>
                    <a:endParaRPr lang="en-US" altLang="zh-CN" sz="2800" b="1"/>
                  </a:p>
                  <a:p>
                    <a:pPr algn="l">
                      <a:lnSpc>
                        <a:spcPct val="130000"/>
                      </a:lnSpc>
                    </a:pPr>
                    <a:r>
                      <a:rPr lang="en-US" altLang="zh-CN" sz="2800" b="1"/>
                      <a:t>P</a:t>
                    </a:r>
                    <a:r>
                      <a:rPr lang="en-US" altLang="zh-CN" sz="2800" b="1" baseline="-25000"/>
                      <a:t>5              </a:t>
                    </a:r>
                    <a:endParaRPr lang="en-US" altLang="zh-CN" sz="2800" b="1"/>
                  </a:p>
                </p:txBody>
              </p:sp>
              <p:grpSp>
                <p:nvGrpSpPr>
                  <p:cNvPr id="17" name="组合 16"/>
                  <p:cNvGrpSpPr/>
                  <p:nvPr/>
                </p:nvGrpSpPr>
                <p:grpSpPr>
                  <a:xfrm>
                    <a:off x="7488" y="1345"/>
                    <a:ext cx="8117" cy="1906"/>
                    <a:chOff x="7504" y="1313"/>
                    <a:chExt cx="8117" cy="1906"/>
                  </a:xfrm>
                </p:grpSpPr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7504" y="1313"/>
                      <a:ext cx="826" cy="19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800" b="1"/>
                        <a:t>P</a:t>
                      </a:r>
                      <a:r>
                        <a:rPr lang="en-US" altLang="zh-CN" sz="2800" b="1" baseline="-25000"/>
                        <a:t>1   </a:t>
                      </a:r>
                      <a:endParaRPr lang="en-US" altLang="zh-CN" sz="2800" b="1"/>
                    </a:p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zh-CN" sz="2800" b="1"/>
                        <a:t>P</a:t>
                      </a:r>
                      <a:r>
                        <a:rPr lang="en-US" altLang="zh-CN" sz="2800" b="1" baseline="-25000"/>
                        <a:t>2            </a:t>
                      </a:r>
                      <a:r>
                        <a:rPr lang="en-US" altLang="zh-CN" sz="2400" b="1" baseline="-25000"/>
                        <a:t>      </a:t>
                      </a:r>
                      <a:endParaRPr lang="en-US" altLang="zh-CN" sz="2400" b="1"/>
                    </a:p>
                  </p:txBody>
                </p:sp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8321" y="1893"/>
                      <a:ext cx="7300" cy="1070"/>
                      <a:chOff x="8321" y="1893"/>
                      <a:chExt cx="7300" cy="1070"/>
                    </a:xfrm>
                  </p:grpSpPr>
                  <p:cxnSp>
                    <p:nvCxnSpPr>
                      <p:cNvPr id="22" name="直接箭头连接符 21"/>
                      <p:cNvCxnSpPr/>
                      <p:nvPr/>
                    </p:nvCxnSpPr>
                    <p:spPr>
                      <a:xfrm>
                        <a:off x="8330" y="1913"/>
                        <a:ext cx="7179" cy="906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接箭头连接符 23"/>
                      <p:cNvCxnSpPr/>
                      <p:nvPr/>
                    </p:nvCxnSpPr>
                    <p:spPr>
                      <a:xfrm>
                        <a:off x="8321" y="1893"/>
                        <a:ext cx="7268" cy="2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直接箭头连接符 24"/>
                      <p:cNvCxnSpPr/>
                      <p:nvPr/>
                    </p:nvCxnSpPr>
                    <p:spPr>
                      <a:xfrm flipV="1">
                        <a:off x="8449" y="2919"/>
                        <a:ext cx="7083" cy="44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接箭头连接符 27"/>
                      <p:cNvCxnSpPr/>
                      <p:nvPr/>
                    </p:nvCxnSpPr>
                    <p:spPr>
                      <a:xfrm flipV="1">
                        <a:off x="8417" y="2036"/>
                        <a:ext cx="7204" cy="927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10742" y="1831"/>
                      <a:ext cx="803" cy="5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2" y="1831"/>
                      <a:ext cx="803" cy="573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文本框 35"/>
                <p:cNvSpPr txBox="1"/>
                <p:nvPr/>
              </p:nvSpPr>
              <p:spPr>
                <a:xfrm>
                  <a:off x="7944" y="3020"/>
                  <a:ext cx="108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{a</a:t>
                  </a:r>
                  <a:r>
                    <a:rPr lang="en-US" altLang="zh-CN" baseline="30000"/>
                    <a:t>2</a:t>
                  </a:r>
                  <a:r>
                    <a:rPr lang="en-US" altLang="zh-CN"/>
                    <a:t>,c</a:t>
                  </a:r>
                  <a:r>
                    <a:rPr lang="en-US" altLang="zh-CN" baseline="30000"/>
                    <a:t>2</a:t>
                  </a:r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7914" y="2138"/>
                  <a:ext cx="111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{a</a:t>
                  </a:r>
                  <a:r>
                    <a:rPr lang="en-US" altLang="zh-CN" baseline="30000"/>
                    <a:t>1</a:t>
                  </a:r>
                  <a:r>
                    <a:rPr lang="en-US" altLang="zh-CN"/>
                    <a:t>,b</a:t>
                  </a:r>
                  <a:r>
                    <a:rPr lang="en-US" altLang="zh-CN" baseline="30000"/>
                    <a:t>1</a:t>
                  </a:r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7442" y="2138"/>
                  <a:ext cx="123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{a</a:t>
                  </a:r>
                  <a:r>
                    <a:rPr lang="en-US" altLang="zh-CN" baseline="30000"/>
                    <a:t>4</a:t>
                  </a:r>
                  <a:r>
                    <a:rPr lang="en-US" altLang="zh-CN"/>
                    <a:t>,d</a:t>
                  </a:r>
                  <a:r>
                    <a:rPr lang="en-US" altLang="zh-CN" baseline="30000"/>
                    <a:t>4</a:t>
                  </a:r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7441" y="2974"/>
                  <a:ext cx="113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{a</a:t>
                  </a:r>
                  <a:r>
                    <a:rPr lang="en-US" altLang="zh-CN" baseline="30000"/>
                    <a:t>5</a:t>
                  </a:r>
                  <a:r>
                    <a:rPr lang="en-US" altLang="zh-CN"/>
                    <a:t>,e</a:t>
                  </a:r>
                  <a:r>
                    <a:rPr lang="en-US" altLang="zh-CN" baseline="30000"/>
                    <a:t>5</a:t>
                  </a:r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文本框 39"/>
                    <p:cNvSpPr txBox="1"/>
                    <p:nvPr/>
                  </p:nvSpPr>
                  <p:spPr>
                    <a:xfrm>
                      <a:off x="10701" y="2715"/>
                      <a:ext cx="844" cy="5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40" name="文本框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1" y="2715"/>
                      <a:ext cx="844" cy="58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15955" y="2584"/>
                      <a:ext cx="844" cy="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55" y="2584"/>
                      <a:ext cx="844" cy="574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15978" y="3510"/>
                      <a:ext cx="844" cy="5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78" y="3510"/>
                      <a:ext cx="844" cy="585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6" name="文本框 45"/>
                <p:cNvSpPr txBox="1"/>
                <p:nvPr/>
              </p:nvSpPr>
              <p:spPr>
                <a:xfrm>
                  <a:off x="10938" y="3906"/>
                  <a:ext cx="607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S</a:t>
                  </a:r>
                  <a:r>
                    <a:rPr lang="en-US" altLang="zh-CN" baseline="-25000"/>
                    <a:t>i</a:t>
                  </a:r>
                  <a:endParaRPr lang="en-US" altLang="zh-CN" baseline="-25000"/>
                </a:p>
              </p:txBody>
            </p:sp>
            <p:cxnSp>
              <p:nvCxnSpPr>
                <p:cNvPr id="52" name="曲线连接符 51"/>
                <p:cNvCxnSpPr>
                  <a:stCxn id="8" idx="2"/>
                </p:cNvCxnSpPr>
                <p:nvPr/>
              </p:nvCxnSpPr>
              <p:spPr>
                <a:xfrm rot="5400000" flipV="1">
                  <a:off x="10710" y="1959"/>
                  <a:ext cx="752" cy="4636"/>
                </a:xfrm>
                <a:prstGeom prst="curvedConnector2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文本框 104"/>
              <p:cNvSpPr txBox="1"/>
              <p:nvPr/>
            </p:nvSpPr>
            <p:spPr>
              <a:xfrm>
                <a:off x="13875" y="4327"/>
                <a:ext cx="130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{a</a:t>
                </a:r>
                <a:r>
                  <a:rPr lang="en-US" altLang="zh-CN" baseline="30000"/>
                  <a:t>3</a:t>
                </a:r>
                <a:r>
                  <a:rPr lang="en-US" altLang="zh-CN"/>
                  <a:t>,f</a:t>
                </a:r>
                <a:r>
                  <a:rPr lang="en-US" altLang="zh-CN" baseline="30000"/>
                  <a:t>3</a:t>
                </a:r>
                <a:r>
                  <a:rPr lang="en-US" altLang="zh-CN"/>
                  <a:t>}</a:t>
                </a:r>
                <a:endParaRPr lang="en-US" altLang="zh-CN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7238" y="5214"/>
                <a:ext cx="11622" cy="5160"/>
                <a:chOff x="7299" y="5255"/>
                <a:chExt cx="11622" cy="5160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7299" y="5255"/>
                  <a:ext cx="11622" cy="4472"/>
                  <a:chOff x="7617" y="5507"/>
                  <a:chExt cx="11622" cy="4472"/>
                </a:xfrm>
              </p:grpSpPr>
              <p:graphicFrame>
                <p:nvGraphicFramePr>
                  <p:cNvPr id="57" name="对象 56"/>
                  <p:cNvGraphicFramePr/>
                  <p:nvPr/>
                </p:nvGraphicFramePr>
                <p:xfrm>
                  <a:off x="7697" y="5507"/>
                  <a:ext cx="9014" cy="9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8" name="" r:id="rId7" imgW="3987800" imgH="405765" progId="Equation.DSMT4">
                          <p:embed/>
                        </p:oleObj>
                      </mc:Choice>
                      <mc:Fallback>
                        <p:oleObj name="" r:id="rId7" imgW="3987800" imgH="405765" progId="Equation.DSMT4">
                          <p:embed/>
                          <p:pic>
                            <p:nvPicPr>
                              <p:cNvPr id="0" name="图片 24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697" y="5507"/>
                                <a:ext cx="9014" cy="9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9" name="对象 58"/>
                  <p:cNvGraphicFramePr/>
                  <p:nvPr/>
                </p:nvGraphicFramePr>
                <p:xfrm>
                  <a:off x="7617" y="6480"/>
                  <a:ext cx="9504" cy="90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0" name="" r:id="rId9" imgW="4076700" imgH="405765" progId="Equation.DSMT4">
                          <p:embed/>
                        </p:oleObj>
                      </mc:Choice>
                      <mc:Fallback>
                        <p:oleObj name="" r:id="rId9" imgW="4076700" imgH="405765" progId="Equation.DSMT4">
                          <p:embed/>
                          <p:pic>
                            <p:nvPicPr>
                              <p:cNvPr id="0" name="图片 33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617" y="6480"/>
                                <a:ext cx="9504" cy="90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" name="对象 60"/>
                  <p:cNvGraphicFramePr/>
                  <p:nvPr/>
                </p:nvGraphicFramePr>
                <p:xfrm>
                  <a:off x="7626" y="7429"/>
                  <a:ext cx="11613" cy="72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2" name="" r:id="rId11" imgW="5346065" imgH="355600" progId="Equation.DSMT4">
                          <p:embed/>
                        </p:oleObj>
                      </mc:Choice>
                      <mc:Fallback>
                        <p:oleObj name="" r:id="rId11" imgW="5346065" imgH="355600" progId="Equation.DSMT4">
                          <p:embed/>
                          <p:pic>
                            <p:nvPicPr>
                              <p:cNvPr id="0" name="图片 35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626" y="7429"/>
                                <a:ext cx="11613" cy="721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3" name="对象 62"/>
                  <p:cNvGraphicFramePr/>
                  <p:nvPr/>
                </p:nvGraphicFramePr>
                <p:xfrm>
                  <a:off x="7884" y="8202"/>
                  <a:ext cx="7244" cy="8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4" name="" r:id="rId13" imgW="3581400" imgH="381000" progId="Equation.DSMT4">
                          <p:embed/>
                        </p:oleObj>
                      </mc:Choice>
                      <mc:Fallback>
                        <p:oleObj name="" r:id="rId13" imgW="3581400" imgH="381000" progId="Equation.DSMT4">
                          <p:embed/>
                          <p:pic>
                            <p:nvPicPr>
                              <p:cNvPr id="0" name="图片 40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884" y="8202"/>
                                <a:ext cx="7244" cy="83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5" name="对象 64"/>
                  <p:cNvGraphicFramePr/>
                  <p:nvPr/>
                </p:nvGraphicFramePr>
                <p:xfrm>
                  <a:off x="7882" y="9146"/>
                  <a:ext cx="7244" cy="8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6" name="" r:id="rId15" imgW="3467100" imgH="381000" progId="Equation.DSMT4">
                          <p:embed/>
                        </p:oleObj>
                      </mc:Choice>
                      <mc:Fallback>
                        <p:oleObj name="" r:id="rId15" imgW="3467100" imgH="381000" progId="Equation.DSMT4">
                          <p:embed/>
                          <p:pic>
                            <p:nvPicPr>
                              <p:cNvPr id="0" name="图片 2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7882" y="9146"/>
                                <a:ext cx="7244" cy="83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文本框 1"/>
                    <p:cNvSpPr txBox="1"/>
                    <p:nvPr/>
                  </p:nvSpPr>
                  <p:spPr>
                    <a:xfrm>
                      <a:off x="7379" y="9762"/>
                      <a:ext cx="11542" cy="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𝐷𝑒𝑐𝑜𝑑𝑒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)⨁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𝐷𝑒𝑐𝑜𝑑𝑒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𝐹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𝐹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𝐹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)⨁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𝐹</m:t>
                                </m:r>
                              </m:e>
                              <m:sub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p>
                                </m:sSubSup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2" name="文本框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79" y="9762"/>
                      <a:ext cx="11542" cy="653"/>
                    </a:xfrm>
                    <a:prstGeom prst="rect">
                      <a:avLst/>
                    </a:prstGeom>
                    <a:blipFill rotWithShape="1">
                      <a:blip r:embed="rId1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7" name="墨迹 6"/>
              <p14:cNvContentPartPr/>
              <p14:nvPr/>
            </p14:nvContentPartPr>
            <p14:xfrm>
              <a:off x="5848350" y="5454650"/>
              <a:ext cx="135890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9"/>
            </p:blipFill>
            <p:spPr>
              <a:xfrm>
                <a:off x="5848350" y="5454650"/>
                <a:ext cx="13589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5784850" y="5994400"/>
              <a:ext cx="1365250" cy="44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1"/>
            </p:blipFill>
            <p:spPr>
              <a:xfrm>
                <a:off x="5784850" y="5994400"/>
                <a:ext cx="1365250" cy="44450"/>
              </a:xfrm>
              <a:prstGeom prst="rect"/>
            </p:spPr>
          </p:pic>
        </mc:Fallback>
      </mc:AlternateContent>
      <p:sp>
        <p:nvSpPr>
          <p:cNvPr id="23" name="文本框 22"/>
          <p:cNvSpPr txBox="1"/>
          <p:nvPr/>
        </p:nvSpPr>
        <p:spPr>
          <a:xfrm>
            <a:off x="9671050" y="2549525"/>
            <a:ext cx="25209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highlight>
                  <a:srgbClr val="FFFF00"/>
                </a:highlight>
              </a:rPr>
              <a:t>可抵抗不诚实输入</a:t>
            </a:r>
            <a:r>
              <a:rPr lang="zh-CN" altLang="en-US" sz="1600">
                <a:solidFill>
                  <a:srgbClr val="FF0000"/>
                </a:solidFill>
              </a:rPr>
              <a:t>；特定</a:t>
            </a:r>
            <a:r>
              <a:rPr lang="en-US" altLang="zh-CN" sz="1600">
                <a:solidFill>
                  <a:srgbClr val="FF0000"/>
                </a:solidFill>
              </a:rPr>
              <a:t>t+1</a:t>
            </a:r>
            <a:r>
              <a:rPr lang="zh-CN" altLang="en-US" sz="1600">
                <a:solidFill>
                  <a:srgbClr val="FF0000"/>
                </a:solidFill>
              </a:rPr>
              <a:t>方串通会造成信息泄露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63275" y="630555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/>
              <a:t>ZeroXOR</a:t>
            </a:r>
            <a:endParaRPr lang="en-US" altLang="zh-CN" b="1" i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" y="1037590"/>
            <a:ext cx="4335780" cy="2987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5" y="4024630"/>
            <a:ext cx="4335780" cy="27432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243195" y="1104900"/>
            <a:ext cx="6136640" cy="2267585"/>
            <a:chOff x="8257" y="1740"/>
            <a:chExt cx="9664" cy="3571"/>
          </a:xfrm>
        </p:grpSpPr>
        <p:sp>
          <p:nvSpPr>
            <p:cNvPr id="105" name="文本框 104"/>
            <p:cNvSpPr txBox="1"/>
            <p:nvPr/>
          </p:nvSpPr>
          <p:spPr>
            <a:xfrm>
              <a:off x="9870" y="1929"/>
              <a:ext cx="103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{a</a:t>
              </a:r>
              <a:r>
                <a:rPr lang="en-US" altLang="zh-CN" baseline="30000"/>
                <a:t>3</a:t>
              </a:r>
              <a:r>
                <a:rPr lang="en-US" altLang="zh-CN"/>
                <a:t>,f</a:t>
              </a:r>
              <a:r>
                <a:rPr lang="en-US" altLang="zh-CN" baseline="30000"/>
                <a:t>3</a:t>
              </a:r>
              <a:r>
                <a:rPr lang="en-US" altLang="zh-CN"/>
                <a:t>}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82" y="1808"/>
              <a:ext cx="81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/>
                <a:t>P</a:t>
              </a:r>
              <a:r>
                <a:rPr lang="en-US" altLang="zh-CN" sz="2800" b="1" baseline="-25000"/>
                <a:t>3</a:t>
              </a:r>
              <a:endParaRPr lang="en-US" altLang="zh-CN" sz="2800" b="1" baseline="-25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49" y="1973"/>
              <a:ext cx="1496" cy="5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 rot="0">
              <a:off x="12454" y="1740"/>
              <a:ext cx="1668" cy="822"/>
              <a:chOff x="9862" y="1573"/>
              <a:chExt cx="1668" cy="82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0350" y="1694"/>
                <a:ext cx="11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{a</a:t>
                </a:r>
                <a:r>
                  <a:rPr lang="en-US" altLang="zh-CN" baseline="30000"/>
                  <a:t>4</a:t>
                </a:r>
                <a:r>
                  <a:rPr lang="en-US" altLang="zh-CN"/>
                  <a:t>,d</a:t>
                </a:r>
                <a:r>
                  <a:rPr lang="en-US" altLang="zh-CN" baseline="30000"/>
                  <a:t>4</a:t>
                </a:r>
                <a:r>
                  <a:rPr lang="en-US" altLang="zh-CN"/>
                  <a:t>}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9862" y="1573"/>
                <a:ext cx="8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P</a:t>
                </a:r>
                <a:r>
                  <a:rPr lang="en-US" altLang="zh-CN" sz="2800" b="1" baseline="-25000"/>
                  <a:t>4</a:t>
                </a:r>
                <a:endParaRPr lang="en-US" altLang="zh-CN" sz="2800" b="1" baseline="-250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948" y="1749"/>
                <a:ext cx="1496" cy="580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p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0">
              <a:off x="15631" y="1757"/>
              <a:ext cx="1736" cy="822"/>
              <a:chOff x="13129" y="1452"/>
              <a:chExt cx="1736" cy="822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3617" y="1573"/>
                <a:ext cx="12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{a</a:t>
                </a:r>
                <a:r>
                  <a:rPr lang="en-US" altLang="zh-CN" baseline="30000"/>
                  <a:t>5</a:t>
                </a:r>
                <a:r>
                  <a:rPr lang="en-US" altLang="zh-CN"/>
                  <a:t>,e</a:t>
                </a:r>
                <a:r>
                  <a:rPr lang="en-US" altLang="zh-CN" baseline="30000"/>
                  <a:t>5</a:t>
                </a:r>
                <a:r>
                  <a:rPr lang="en-US" altLang="zh-CN"/>
                  <a:t>}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3129" y="1452"/>
                <a:ext cx="81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 b="1"/>
                  <a:t>P</a:t>
                </a:r>
                <a:r>
                  <a:rPr lang="en-US" altLang="zh-CN" sz="2800" b="1" baseline="-25000"/>
                  <a:t>5</a:t>
                </a:r>
                <a:endParaRPr lang="en-US" altLang="zh-CN" sz="2800" b="1" baseline="-2500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3166" y="1638"/>
                <a:ext cx="1496" cy="580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8257" y="2695"/>
                  <a:ext cx="3060" cy="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" y="2695"/>
                  <a:ext cx="3060" cy="55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4861" y="2595"/>
                  <a:ext cx="3060" cy="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1" y="2595"/>
                  <a:ext cx="3060" cy="55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1672" y="2617"/>
                  <a:ext cx="3060" cy="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𝟒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2" y="2617"/>
                  <a:ext cx="3060" cy="55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10192" y="3293"/>
                  <a:ext cx="6140" cy="2018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)⨁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 i="1"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)⨁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)⨁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5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" y="3293"/>
                  <a:ext cx="6140" cy="201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811395" y="4690110"/>
                <a:ext cx="7252970" cy="18434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⨁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={(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⨁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𝑜𝑏𝑡𝑎𝑖𝑛𝑠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 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𝑜𝑢𝑡𝑝𝑢𝑡𝑠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)⨁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</m:t>
                              </m:r>
                            </m:sup>
                          </m:sSubSup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95" y="4690110"/>
                <a:ext cx="7252970" cy="18434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 rot="0">
            <a:off x="4588510" y="3280410"/>
            <a:ext cx="7433310" cy="1212215"/>
            <a:chOff x="7399" y="5411"/>
            <a:chExt cx="11511" cy="1877"/>
          </a:xfrm>
        </p:grpSpPr>
        <p:pic>
          <p:nvPicPr>
            <p:cNvPr id="36" name="图片 35" descr="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99" y="5411"/>
              <a:ext cx="1771" cy="1877"/>
            </a:xfrm>
            <a:prstGeom prst="rect">
              <a:avLst/>
            </a:prstGeom>
          </p:spPr>
        </p:pic>
        <p:pic>
          <p:nvPicPr>
            <p:cNvPr id="37" name="图片 36" descr="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356" y="5411"/>
              <a:ext cx="1554" cy="1877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11970" y="5673"/>
              <a:ext cx="2295" cy="1496"/>
            </a:xfrm>
            <a:prstGeom prst="rect">
              <a:avLst/>
            </a:prstGeom>
            <a:ln w="28575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OPPRF</a:t>
              </a:r>
              <a:endParaRPr lang="en-US" altLang="zh-CN" sz="2000" b="1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279" y="5820"/>
              <a:ext cx="2532" cy="633"/>
              <a:chOff x="9251" y="5491"/>
              <a:chExt cx="2304" cy="633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 flipV="1">
                <a:off x="9251" y="6098"/>
                <a:ext cx="2304" cy="26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9562" y="5491"/>
                    <a:ext cx="1732" cy="5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2" y="5491"/>
                    <a:ext cx="1732" cy="570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/>
            <p:cNvGrpSpPr/>
            <p:nvPr/>
          </p:nvGrpSpPr>
          <p:grpSpPr>
            <a:xfrm>
              <a:off x="14451" y="5548"/>
              <a:ext cx="2831" cy="1613"/>
              <a:chOff x="14451" y="5548"/>
              <a:chExt cx="2831" cy="1613"/>
            </a:xfrm>
          </p:grpSpPr>
          <p:cxnSp>
            <p:nvCxnSpPr>
              <p:cNvPr id="47" name="直接箭头连接符 46"/>
              <p:cNvCxnSpPr/>
              <p:nvPr/>
            </p:nvCxnSpPr>
            <p:spPr>
              <a:xfrm flipH="1">
                <a:off x="14451" y="6118"/>
                <a:ext cx="2783" cy="1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14499" y="6565"/>
                <a:ext cx="2783" cy="17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15406" y="5548"/>
                <a:ext cx="1099" cy="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{a,e}</a:t>
                </a:r>
                <a:endParaRPr lang="en-US" altLang="zh-CN"/>
              </a:p>
            </p:txBody>
          </p:sp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2"/>
              <a:srcRect l="4530" t="17164" r="2513" b="23259"/>
              <a:stretch>
                <a:fillRect/>
              </a:stretch>
            </p:blipFill>
            <p:spPr>
              <a:xfrm>
                <a:off x="14489" y="6719"/>
                <a:ext cx="2597" cy="442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/>
        </p:nvSpPr>
        <p:spPr>
          <a:xfrm>
            <a:off x="5107940" y="4415790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1358245" y="4415790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</a:t>
            </a:r>
            <a:endParaRPr lang="en-US" altLang="zh-CN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18240" y="54991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i="1"/>
              <a:t>tools</a:t>
            </a:r>
            <a:endParaRPr lang="en-US" altLang="zh-CN" b="1" i="1"/>
          </a:p>
        </p:txBody>
      </p:sp>
      <p:grpSp>
        <p:nvGrpSpPr>
          <p:cNvPr id="7" name="组合 6"/>
          <p:cNvGrpSpPr/>
          <p:nvPr/>
        </p:nvGrpSpPr>
        <p:grpSpPr>
          <a:xfrm>
            <a:off x="1304925" y="1230630"/>
            <a:ext cx="9399270" cy="1051560"/>
            <a:chOff x="2351" y="1954"/>
            <a:chExt cx="14885" cy="2087"/>
          </a:xfrm>
        </p:grpSpPr>
        <p:grpSp>
          <p:nvGrpSpPr>
            <p:cNvPr id="31" name="组合 30"/>
            <p:cNvGrpSpPr/>
            <p:nvPr/>
          </p:nvGrpSpPr>
          <p:grpSpPr>
            <a:xfrm>
              <a:off x="4765" y="1954"/>
              <a:ext cx="12471" cy="2087"/>
              <a:chOff x="7161" y="3812"/>
              <a:chExt cx="12368" cy="1831"/>
            </a:xfrm>
          </p:grpSpPr>
          <p:pic>
            <p:nvPicPr>
              <p:cNvPr id="32" name="图片 31" descr="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1" y="3812"/>
                <a:ext cx="1743" cy="1831"/>
              </a:xfrm>
              <a:prstGeom prst="rect">
                <a:avLst/>
              </a:prstGeom>
            </p:spPr>
          </p:pic>
          <p:pic>
            <p:nvPicPr>
              <p:cNvPr id="33" name="图片 32" descr="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7" y="3812"/>
                <a:ext cx="1872" cy="1830"/>
              </a:xfrm>
              <a:prstGeom prst="rect">
                <a:avLst/>
              </a:prstGeom>
            </p:spPr>
          </p:pic>
          <p:sp>
            <p:nvSpPr>
              <p:cNvPr id="34" name="矩形 33"/>
              <p:cNvSpPr/>
              <p:nvPr/>
            </p:nvSpPr>
            <p:spPr>
              <a:xfrm>
                <a:off x="11858" y="4145"/>
                <a:ext cx="2840" cy="1356"/>
              </a:xfrm>
              <a:prstGeom prst="rect">
                <a:avLst/>
              </a:prstGeom>
              <a:ln w="28575" cmpd="sng">
                <a:solidFill>
                  <a:schemeClr val="accent6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OPPRF</a:t>
                </a:r>
                <a:endParaRPr lang="en-US" altLang="zh-CN" sz="2000" b="1"/>
              </a:p>
              <a:p>
                <a:pPr algn="ctr"/>
                <a:r>
                  <a:rPr lang="en-US" altLang="zh-CN" sz="2000" b="1"/>
                  <a:t>(run KeyGen)</a:t>
                </a:r>
                <a:endParaRPr lang="en-US" altLang="zh-CN" sz="2000" b="1"/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 flipH="1" flipV="1">
                <a:off x="9136" y="5012"/>
                <a:ext cx="2711" cy="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H="1">
                <a:off x="14742" y="4564"/>
                <a:ext cx="2663" cy="1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14698" y="5020"/>
                <a:ext cx="2771" cy="6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9120" y="4564"/>
                <a:ext cx="2738" cy="11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4"/>
              <a:srcRect l="3340" t="11624" r="3433" b="27229"/>
              <a:stretch>
                <a:fillRect/>
              </a:stretch>
            </p:blipFill>
            <p:spPr>
              <a:xfrm>
                <a:off x="9196" y="4145"/>
                <a:ext cx="2618" cy="336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5"/>
              <a:srcRect l="5116" t="21859" r="15842" b="41026"/>
              <a:stretch>
                <a:fillRect/>
              </a:stretch>
            </p:blipFill>
            <p:spPr>
              <a:xfrm>
                <a:off x="15144" y="4132"/>
                <a:ext cx="1723" cy="337"/>
              </a:xfrm>
              <a:prstGeom prst="rect">
                <a:avLst/>
              </a:prstGeom>
            </p:spPr>
          </p:pic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6"/>
              <a:srcRect l="10360" t="27260" r="19482" b="36723"/>
              <a:stretch>
                <a:fillRect/>
              </a:stretch>
            </p:blipFill>
            <p:spPr>
              <a:xfrm>
                <a:off x="9908" y="5115"/>
                <a:ext cx="944" cy="386"/>
              </a:xfrm>
              <a:prstGeom prst="rect">
                <a:avLst/>
              </a:prstGeom>
            </p:spPr>
          </p:pic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rcRect l="2671" t="19836" r="7400" b="51995"/>
              <a:stretch>
                <a:fillRect/>
              </a:stretch>
            </p:blipFill>
            <p:spPr>
              <a:xfrm>
                <a:off x="14862" y="5115"/>
                <a:ext cx="2795" cy="313"/>
              </a:xfrm>
              <a:prstGeom prst="rect">
                <a:avLst/>
              </a:prstGeom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2351" y="1992"/>
              <a:ext cx="1869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/>
                <a:t>OPPRF:</a:t>
              </a:r>
              <a:endParaRPr lang="en-US" altLang="zh-CN" sz="2400" b="1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04586" y="2727299"/>
            <a:ext cx="8024580" cy="1272407"/>
            <a:chOff x="2023" y="4575"/>
            <a:chExt cx="13039" cy="3199"/>
          </a:xfrm>
        </p:grpSpPr>
        <p:sp>
          <p:nvSpPr>
            <p:cNvPr id="8" name="文本框 7"/>
            <p:cNvSpPr txBox="1"/>
            <p:nvPr/>
          </p:nvSpPr>
          <p:spPr>
            <a:xfrm>
              <a:off x="4879" y="4575"/>
              <a:ext cx="10183" cy="31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l">
                <a:lnSpc>
                  <a:spcPct val="1600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Encode{(k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,v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),(k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,v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),(k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3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,v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3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)}=S</a:t>
              </a:r>
              <a:endParaRPr lang="en-US" altLang="zh-CN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indent="0" algn="l">
                <a:lnSpc>
                  <a:spcPct val="1600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Decode(S,k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2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)=v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2</a:t>
              </a:r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23" y="5232"/>
              <a:ext cx="1899" cy="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/>
                <a:t>OKVS:</a:t>
              </a:r>
              <a:endParaRPr lang="en-US" altLang="zh-CN" sz="2400" b="1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136650" y="4231005"/>
            <a:ext cx="8946515" cy="2109470"/>
            <a:chOff x="1100" y="6503"/>
            <a:chExt cx="14089" cy="3322"/>
          </a:xfrm>
        </p:grpSpPr>
        <p:grpSp>
          <p:nvGrpSpPr>
            <p:cNvPr id="61" name="组合 60"/>
            <p:cNvGrpSpPr/>
            <p:nvPr/>
          </p:nvGrpSpPr>
          <p:grpSpPr>
            <a:xfrm>
              <a:off x="4041" y="6503"/>
              <a:ext cx="11148" cy="3322"/>
              <a:chOff x="3832" y="6392"/>
              <a:chExt cx="11148" cy="3322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5088" y="6392"/>
                <a:ext cx="9639" cy="908"/>
                <a:chOff x="5088" y="6379"/>
                <a:chExt cx="9639" cy="908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088" y="6465"/>
                  <a:ext cx="1700" cy="822"/>
                  <a:chOff x="5056" y="6620"/>
                  <a:chExt cx="1700" cy="822"/>
                </a:xfrm>
              </p:grpSpPr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5627" y="6718"/>
                    <a:ext cx="1129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{X}</a:t>
                    </a:r>
                    <a:endParaRPr lang="en-US" altLang="zh-CN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5056" y="6620"/>
                    <a:ext cx="881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2800" b="1"/>
                      <a:t>P</a:t>
                    </a:r>
                    <a:r>
                      <a:rPr lang="en-US" altLang="zh-CN" sz="2800" b="1" baseline="-25000"/>
                      <a:t>1</a:t>
                    </a:r>
                    <a:endParaRPr lang="en-US" altLang="zh-CN" sz="2800" b="1" baseline="-25000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5056" y="6776"/>
                    <a:ext cx="1627" cy="580"/>
                  </a:xfrm>
                  <a:prstGeom prst="rect">
                    <a:avLst/>
                  </a:prstGeom>
                  <a:noFill/>
                  <a:ln w="22225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endParaRPr lang="zh-CN" altLang="en-US"/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8760" y="6430"/>
                  <a:ext cx="1806" cy="822"/>
                  <a:chOff x="8384" y="6576"/>
                  <a:chExt cx="1806" cy="822"/>
                </a:xfrm>
              </p:grpSpPr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8907" y="6684"/>
                    <a:ext cx="128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{X}</a:t>
                    </a:r>
                    <a:endParaRPr lang="en-US" altLang="zh-CN"/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8384" y="6576"/>
                    <a:ext cx="788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2800" b="1"/>
                      <a:t>P</a:t>
                    </a:r>
                    <a:r>
                      <a:rPr lang="en-US" altLang="zh-CN" sz="2800" b="1" baseline="-25000"/>
                      <a:t>2</a:t>
                    </a:r>
                    <a:endParaRPr lang="en-US" altLang="zh-CN" sz="2800" b="1" baseline="-25000"/>
                  </a:p>
                </p:txBody>
              </p:sp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8384" y="6732"/>
                    <a:ext cx="1627" cy="580"/>
                  </a:xfrm>
                  <a:prstGeom prst="rect">
                    <a:avLst/>
                  </a:prstGeom>
                  <a:noFill/>
                  <a:ln w="22225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endParaRPr lang="zh-CN" altLang="en-US"/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2572" y="6379"/>
                  <a:ext cx="2155" cy="822"/>
                  <a:chOff x="12636" y="6434"/>
                  <a:chExt cx="2155" cy="822"/>
                </a:xfrm>
              </p:grpSpPr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13434" y="6596"/>
                    <a:ext cx="1357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{X}</a:t>
                    </a:r>
                    <a:endParaRPr lang="en-US" altLang="zh-CN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2883" y="6434"/>
                    <a:ext cx="881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2800" b="1"/>
                      <a:t>P</a:t>
                    </a:r>
                    <a:r>
                      <a:rPr lang="en-US" altLang="zh-CN" sz="2800" b="1" baseline="-25000"/>
                      <a:t>3</a:t>
                    </a:r>
                    <a:endParaRPr lang="en-US" altLang="zh-CN" sz="2800" b="1" baseline="-25000"/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12636" y="6596"/>
                    <a:ext cx="1627" cy="580"/>
                  </a:xfrm>
                  <a:prstGeom prst="rect">
                    <a:avLst/>
                  </a:prstGeom>
                  <a:noFill/>
                  <a:ln w="22225"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endParaRPr lang="zh-CN" alt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3832" y="7423"/>
                    <a:ext cx="3328" cy="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charset="0"/>
                                  <a:sym typeface="+mn-ea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53" name="文本框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" y="7423"/>
                    <a:ext cx="3328" cy="55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1652" y="7306"/>
                    <a:ext cx="3328" cy="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2" y="7306"/>
                    <a:ext cx="3328" cy="55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7742" y="7353"/>
                    <a:ext cx="3328" cy="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charset="0"/>
                                  <a:sym typeface="+mn-ea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" y="7353"/>
                    <a:ext cx="3328" cy="55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5969" y="7901"/>
                    <a:ext cx="6678" cy="181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  <a:p>
                    <a:pPr algn="l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  <a:p>
                    <a:pPr algn="l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p>
                              </m:sSubSup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" y="7901"/>
                    <a:ext cx="6678" cy="1813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文本框 62"/>
            <p:cNvSpPr txBox="1"/>
            <p:nvPr/>
          </p:nvSpPr>
          <p:spPr>
            <a:xfrm>
              <a:off x="1100" y="6905"/>
              <a:ext cx="33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 b="1"/>
                <a:t>zero sharing:</a:t>
              </a:r>
              <a:endParaRPr lang="en-US" altLang="zh-CN" sz="2400" b="1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21990" y="2320925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9946005" y="2320925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b="1"/>
              <a:t>R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7096" y="5611398"/>
            <a:ext cx="981281" cy="306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318240" y="54991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[</a:t>
            </a:r>
            <a:r>
              <a:rPr lang="en-US" altLang="zh-CN" b="1" i="1"/>
              <a:t>23</a:t>
            </a:r>
            <a:r>
              <a:rPr lang="en-US" altLang="zh-CN" b="1"/>
              <a:t>]</a:t>
            </a:r>
            <a:endParaRPr lang="en-US" altLang="zh-CN" b="1"/>
          </a:p>
        </p:txBody>
      </p:sp>
      <p:grpSp>
        <p:nvGrpSpPr>
          <p:cNvPr id="63" name="组合 62"/>
          <p:cNvGrpSpPr/>
          <p:nvPr/>
        </p:nvGrpSpPr>
        <p:grpSpPr>
          <a:xfrm>
            <a:off x="19050" y="1918970"/>
            <a:ext cx="5544000" cy="4788000"/>
            <a:chOff x="153" y="2923"/>
            <a:chExt cx="9356" cy="7552"/>
          </a:xfrm>
        </p:grpSpPr>
        <p:grpSp>
          <p:nvGrpSpPr>
            <p:cNvPr id="60" name="组合 59"/>
            <p:cNvGrpSpPr/>
            <p:nvPr/>
          </p:nvGrpSpPr>
          <p:grpSpPr>
            <a:xfrm>
              <a:off x="153" y="2923"/>
              <a:ext cx="9356" cy="7552"/>
              <a:chOff x="1670" y="2109"/>
              <a:chExt cx="9356" cy="755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670" y="2109"/>
                <a:ext cx="9356" cy="7552"/>
                <a:chOff x="8746" y="2237"/>
                <a:chExt cx="9356" cy="7552"/>
              </a:xfrm>
            </p:grpSpPr>
            <p:pic>
              <p:nvPicPr>
                <p:cNvPr id="10" name="图片 9" descr="数据拥有者"/>
                <p:cNvPicPr>
                  <a:picLocks noChangeAspect="1"/>
                </p:cNvPicPr>
                <p:nvPr/>
              </p:nvPicPr>
              <p:blipFill>
                <a:blip r:embed="rId2"/>
                <a:srcRect l="6808" t="5606" r="5047" b="16970"/>
                <a:stretch>
                  <a:fillRect/>
                </a:stretch>
              </p:blipFill>
              <p:spPr>
                <a:xfrm>
                  <a:off x="8869" y="7441"/>
                  <a:ext cx="1741" cy="1728"/>
                </a:xfrm>
                <a:prstGeom prst="rect">
                  <a:avLst/>
                </a:prstGeom>
              </p:spPr>
            </p:pic>
            <p:grpSp>
              <p:nvGrpSpPr>
                <p:cNvPr id="2" name="组合 1"/>
                <p:cNvGrpSpPr/>
                <p:nvPr/>
              </p:nvGrpSpPr>
              <p:grpSpPr>
                <a:xfrm rot="0">
                  <a:off x="8746" y="2237"/>
                  <a:ext cx="9356" cy="7552"/>
                  <a:chOff x="8746" y="2237"/>
                  <a:chExt cx="9356" cy="7552"/>
                </a:xfrm>
              </p:grpSpPr>
              <p:pic>
                <p:nvPicPr>
                  <p:cNvPr id="7" name="图片 6" descr="数据拥有者"/>
                  <p:cNvPicPr>
                    <a:picLocks noChangeAspect="1"/>
                  </p:cNvPicPr>
                  <p:nvPr/>
                </p:nvPicPr>
                <p:blipFill>
                  <a:blip r:embed="rId2"/>
                  <a:srcRect l="6808" t="5606" r="5047" b="16970"/>
                  <a:stretch>
                    <a:fillRect/>
                  </a:stretch>
                </p:blipFill>
                <p:spPr>
                  <a:xfrm>
                    <a:off x="12910" y="2817"/>
                    <a:ext cx="1741" cy="1728"/>
                  </a:xfrm>
                  <a:prstGeom prst="rect">
                    <a:avLst/>
                  </a:prstGeom>
                </p:spPr>
              </p:pic>
              <p:pic>
                <p:nvPicPr>
                  <p:cNvPr id="11" name="图片 10" descr="数据拥有者"/>
                  <p:cNvPicPr>
                    <a:picLocks noChangeAspect="1"/>
                  </p:cNvPicPr>
                  <p:nvPr/>
                </p:nvPicPr>
                <p:blipFill>
                  <a:blip r:embed="rId2"/>
                  <a:srcRect l="6808" t="5606" r="5047" b="16970"/>
                  <a:stretch>
                    <a:fillRect/>
                  </a:stretch>
                </p:blipFill>
                <p:spPr>
                  <a:xfrm>
                    <a:off x="16361" y="7353"/>
                    <a:ext cx="1741" cy="1728"/>
                  </a:xfrm>
                  <a:prstGeom prst="rect">
                    <a:avLst/>
                  </a:prstGeom>
                </p:spPr>
              </p:pic>
              <p:cxnSp>
                <p:nvCxnSpPr>
                  <p:cNvPr id="16" name="直接箭头连接符 15"/>
                  <p:cNvCxnSpPr/>
                  <p:nvPr/>
                </p:nvCxnSpPr>
                <p:spPr>
                  <a:xfrm flipH="1">
                    <a:off x="12224" y="4633"/>
                    <a:ext cx="1134" cy="1277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/>
                  <p:cNvCxnSpPr/>
                  <p:nvPr/>
                </p:nvCxnSpPr>
                <p:spPr>
                  <a:xfrm>
                    <a:off x="13924" y="4751"/>
                    <a:ext cx="910" cy="1102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15400" y="5427"/>
                    <a:ext cx="629" cy="42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endParaRPr lang="zh-CN" altLang="en-US" baseline="-25000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13457" y="2237"/>
                    <a:ext cx="779" cy="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/>
                      <a:t>p</a:t>
                    </a:r>
                    <a:r>
                      <a:rPr lang="en-US" altLang="zh-CN" baseline="-25000"/>
                      <a:t>1</a:t>
                    </a:r>
                    <a:endParaRPr lang="en-US" altLang="zh-CN" baseline="-25000"/>
                  </a:p>
                </p:txBody>
              </p:sp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16946" y="9115"/>
                    <a:ext cx="967" cy="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</a:t>
                    </a:r>
                    <a:r>
                      <a:rPr lang="en-US" altLang="zh-CN" baseline="-25000"/>
                      <a:t>3</a:t>
                    </a:r>
                    <a:endParaRPr lang="en-US" altLang="zh-CN" baseline="-25000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8746" y="9169"/>
                    <a:ext cx="967" cy="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</a:t>
                    </a:r>
                    <a:r>
                      <a:rPr lang="en-US" altLang="zh-CN" baseline="-25000"/>
                      <a:t>2</a:t>
                    </a:r>
                    <a:endParaRPr lang="en-US" altLang="zh-CN" baseline="-2500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9713" y="9126"/>
                        <a:ext cx="3537" cy="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a:t>=</a:t>
                        </a:r>
                        <a14:m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{(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)}</m:t>
                            </m:r>
                          </m:oMath>
                        </a14:m>
                        <a:endParaRPr lang="en-US" altLang="zh-CN"/>
                      </a:p>
                    </p:txBody>
                  </p:sp>
                </mc:Choice>
                <mc:Fallback>
                  <p:sp>
                    <p:nvSpPr>
                      <p:cNvPr id="38" name="文本框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713" y="9126"/>
                        <a:ext cx="3537" cy="576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9" name="组合 58"/>
              <p:cNvGrpSpPr/>
              <p:nvPr/>
            </p:nvGrpSpPr>
            <p:grpSpPr>
              <a:xfrm>
                <a:off x="3534" y="3152"/>
                <a:ext cx="7305" cy="6272"/>
                <a:chOff x="3534" y="3152"/>
                <a:chExt cx="7305" cy="6272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3534" y="6502"/>
                  <a:ext cx="6232" cy="2922"/>
                  <a:chOff x="3534" y="6502"/>
                  <a:chExt cx="6232" cy="292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文本框 42"/>
                      <p:cNvSpPr txBox="1"/>
                      <p:nvPr/>
                    </p:nvSpPr>
                    <p:spPr>
                      <a:xfrm>
                        <a:off x="6458" y="8816"/>
                        <a:ext cx="3308" cy="60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a:t>=</a:t>
                        </a:r>
                        <a14:m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{(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)}</m:t>
                            </m:r>
                          </m:oMath>
                        </a14:m>
                        <a:endParaRPr lang="en-US" altLang="zh-CN"/>
                      </a:p>
                    </p:txBody>
                  </p:sp>
                </mc:Choice>
                <mc:Fallback>
                  <p:sp>
                    <p:nvSpPr>
                      <p:cNvPr id="43" name="文本框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58" y="8816"/>
                        <a:ext cx="3308" cy="608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直接箭头连接符 45"/>
                  <p:cNvCxnSpPr/>
                  <p:nvPr/>
                </p:nvCxnSpPr>
                <p:spPr>
                  <a:xfrm flipV="1">
                    <a:off x="3534" y="6502"/>
                    <a:ext cx="1437" cy="1702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/>
                  <p:nvPr/>
                </p:nvCxnSpPr>
                <p:spPr>
                  <a:xfrm flipH="1" flipV="1">
                    <a:off x="8141" y="6561"/>
                    <a:ext cx="1145" cy="1356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4320" y="3152"/>
                  <a:ext cx="6519" cy="3298"/>
                  <a:chOff x="4320" y="3152"/>
                  <a:chExt cx="6519" cy="3298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文本框 43"/>
                      <p:cNvSpPr txBox="1"/>
                      <p:nvPr/>
                    </p:nvSpPr>
                    <p:spPr>
                      <a:xfrm>
                        <a:off x="7160" y="3152"/>
                        <a:ext cx="3679" cy="6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a:t>=</a:t>
                        </a:r>
                        <a14:m>
                          <m:oMath xmlns:m="http://schemas.openxmlformats.org/officeDocument/2006/math"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{(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)}</m:t>
                            </m:r>
                          </m:oMath>
                        </a14:m>
                        <a:endParaRPr lang="en-US" altLang="zh-CN"/>
                      </a:p>
                    </p:txBody>
                  </p:sp>
                </mc:Choice>
                <mc:Fallback>
                  <p:sp>
                    <p:nvSpPr>
                      <p:cNvPr id="44" name="文本框 4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60" y="3152"/>
                        <a:ext cx="3679" cy="607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320" y="5830"/>
                    <a:ext cx="1853" cy="62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OPPRF</a:t>
                    </a:r>
                    <a:endParaRPr lang="en-US" altLang="zh-CN"/>
                  </a:p>
                </p:txBody>
              </p:sp>
              <p:cxnSp>
                <p:nvCxnSpPr>
                  <p:cNvPr id="48" name="直接箭头连接符 47"/>
                  <p:cNvCxnSpPr/>
                  <p:nvPr/>
                </p:nvCxnSpPr>
                <p:spPr>
                  <a:xfrm flipV="1">
                    <a:off x="5372" y="4600"/>
                    <a:ext cx="1086" cy="1230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7137" y="5799"/>
                    <a:ext cx="1720" cy="620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OPPRF</a:t>
                    </a:r>
                    <a:endParaRPr lang="en-US" altLang="zh-CN"/>
                  </a:p>
                </p:txBody>
              </p:sp>
              <p:cxnSp>
                <p:nvCxnSpPr>
                  <p:cNvPr id="52" name="直接箭头连接符 51"/>
                  <p:cNvCxnSpPr/>
                  <p:nvPr/>
                </p:nvCxnSpPr>
                <p:spPr>
                  <a:xfrm flipH="1" flipV="1">
                    <a:off x="6937" y="4473"/>
                    <a:ext cx="1038" cy="1261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6" name="组合 55"/>
                  <p:cNvGrpSpPr/>
                  <p:nvPr/>
                </p:nvGrpSpPr>
                <p:grpSpPr>
                  <a:xfrm>
                    <a:off x="4971" y="4598"/>
                    <a:ext cx="3886" cy="1141"/>
                    <a:chOff x="4971" y="4598"/>
                    <a:chExt cx="3886" cy="1141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4971" y="4598"/>
                          <a:ext cx="671" cy="6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t">
                          <a:spAutoFit/>
                        </a:bodyPr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1" y="4598"/>
                          <a:ext cx="671" cy="620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5642" y="5132"/>
                          <a:ext cx="1282" cy="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t">
                          <a:spAutoFit/>
                        </a:bodyPr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642" y="5132"/>
                          <a:ext cx="1282" cy="607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6740" y="4937"/>
                          <a:ext cx="671" cy="6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t">
                          <a:spAutoFit/>
                        </a:bodyPr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40" y="4937"/>
                          <a:ext cx="671" cy="641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5" name="文本框 54"/>
                        <p:cNvSpPr txBox="1"/>
                        <p:nvPr/>
                      </p:nvSpPr>
                      <p:spPr>
                        <a:xfrm>
                          <a:off x="7575" y="4763"/>
                          <a:ext cx="1282" cy="6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t">
                          <a:spAutoFit/>
                        </a:bodyPr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p:txBody>
                    </p:sp>
                  </mc:Choice>
                  <mc:Fallback>
                    <p:sp>
                      <p:nvSpPr>
                        <p:cNvPr id="55" name="文本框 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75" y="4763"/>
                          <a:ext cx="1282" cy="628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03" y="4296"/>
              <a:ext cx="1656" cy="483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896745" y="1248410"/>
            <a:ext cx="221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zero sharing +OPPRF</a:t>
            </a:r>
            <a:endParaRPr lang="en-US" altLang="zh-CN"/>
          </a:p>
        </p:txBody>
      </p:sp>
      <p:grpSp>
        <p:nvGrpSpPr>
          <p:cNvPr id="134" name="组合 133"/>
          <p:cNvGrpSpPr/>
          <p:nvPr/>
        </p:nvGrpSpPr>
        <p:grpSpPr>
          <a:xfrm>
            <a:off x="6474118" y="1906905"/>
            <a:ext cx="5545797" cy="4788000"/>
            <a:chOff x="10141" y="2436"/>
            <a:chExt cx="8734" cy="6986"/>
          </a:xfrm>
        </p:grpSpPr>
        <p:grpSp>
          <p:nvGrpSpPr>
            <p:cNvPr id="65" name="组合 64"/>
            <p:cNvGrpSpPr/>
            <p:nvPr/>
          </p:nvGrpSpPr>
          <p:grpSpPr>
            <a:xfrm rot="0">
              <a:off x="10141" y="2436"/>
              <a:ext cx="8522" cy="6986"/>
              <a:chOff x="1793" y="2109"/>
              <a:chExt cx="9404" cy="7556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1793" y="2109"/>
                <a:ext cx="9404" cy="7556"/>
                <a:chOff x="8869" y="2237"/>
                <a:chExt cx="9404" cy="7556"/>
              </a:xfrm>
            </p:grpSpPr>
            <p:pic>
              <p:nvPicPr>
                <p:cNvPr id="67" name="图片 66" descr="数据拥有者"/>
                <p:cNvPicPr>
                  <a:picLocks noChangeAspect="1"/>
                </p:cNvPicPr>
                <p:nvPr/>
              </p:nvPicPr>
              <p:blipFill>
                <a:blip r:embed="rId2"/>
                <a:srcRect l="6808" t="5606" r="5047" b="16970"/>
                <a:stretch>
                  <a:fillRect/>
                </a:stretch>
              </p:blipFill>
              <p:spPr>
                <a:xfrm>
                  <a:off x="8869" y="7222"/>
                  <a:ext cx="1962" cy="1947"/>
                </a:xfrm>
                <a:prstGeom prst="rect">
                  <a:avLst/>
                </a:prstGeom>
              </p:spPr>
            </p:pic>
            <p:grpSp>
              <p:nvGrpSpPr>
                <p:cNvPr id="68" name="组合 67"/>
                <p:cNvGrpSpPr/>
                <p:nvPr/>
              </p:nvGrpSpPr>
              <p:grpSpPr>
                <a:xfrm rot="0">
                  <a:off x="9255" y="2237"/>
                  <a:ext cx="9018" cy="7556"/>
                  <a:chOff x="9255" y="2237"/>
                  <a:chExt cx="9018" cy="7556"/>
                </a:xfrm>
              </p:grpSpPr>
              <p:pic>
                <p:nvPicPr>
                  <p:cNvPr id="69" name="图片 68" descr="数据拥有者"/>
                  <p:cNvPicPr>
                    <a:picLocks noChangeAspect="1"/>
                  </p:cNvPicPr>
                  <p:nvPr/>
                </p:nvPicPr>
                <p:blipFill>
                  <a:blip r:embed="rId2"/>
                  <a:srcRect l="6808" t="5606" r="5047" b="16970"/>
                  <a:stretch>
                    <a:fillRect/>
                  </a:stretch>
                </p:blipFill>
                <p:spPr>
                  <a:xfrm>
                    <a:off x="12805" y="2817"/>
                    <a:ext cx="1846" cy="1831"/>
                  </a:xfrm>
                  <a:prstGeom prst="rect">
                    <a:avLst/>
                  </a:prstGeom>
                </p:spPr>
              </p:pic>
              <p:pic>
                <p:nvPicPr>
                  <p:cNvPr id="70" name="图片 69" descr="数据拥有者"/>
                  <p:cNvPicPr>
                    <a:picLocks noChangeAspect="1"/>
                  </p:cNvPicPr>
                  <p:nvPr/>
                </p:nvPicPr>
                <p:blipFill>
                  <a:blip r:embed="rId2"/>
                  <a:srcRect l="6808" t="5606" r="5047" b="16970"/>
                  <a:stretch>
                    <a:fillRect/>
                  </a:stretch>
                </p:blipFill>
                <p:spPr>
                  <a:xfrm>
                    <a:off x="16397" y="7224"/>
                    <a:ext cx="1876" cy="1862"/>
                  </a:xfrm>
                  <a:prstGeom prst="rect">
                    <a:avLst/>
                  </a:prstGeom>
                </p:spPr>
              </p:pic>
              <p:cxnSp>
                <p:nvCxnSpPr>
                  <p:cNvPr id="72" name="直接箭头连接符 71"/>
                  <p:cNvCxnSpPr/>
                  <p:nvPr/>
                </p:nvCxnSpPr>
                <p:spPr>
                  <a:xfrm>
                    <a:off x="13981" y="4612"/>
                    <a:ext cx="1131" cy="1353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15400" y="5427"/>
                    <a:ext cx="629" cy="42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endParaRPr lang="zh-CN" altLang="en-US" baseline="-25000"/>
                  </a:p>
                </p:txBody>
              </p:sp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13457" y="2237"/>
                    <a:ext cx="1030" cy="6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>
                        <a:solidFill>
                          <a:srgbClr val="FF0000"/>
                        </a:solidFill>
                      </a:rPr>
                      <a:t>p</a:t>
                    </a:r>
                    <a:r>
                      <a:rPr lang="en-US" altLang="zh-CN" baseline="-25000">
                        <a:solidFill>
                          <a:srgbClr val="FF0000"/>
                        </a:solidFill>
                      </a:rPr>
                      <a:t>1</a:t>
                    </a:r>
                    <a:endParaRPr lang="en-US" altLang="zh-CN" baseline="-250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16946" y="9115"/>
                    <a:ext cx="967" cy="6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</a:t>
                    </a:r>
                    <a:r>
                      <a:rPr lang="en-US" altLang="zh-CN" baseline="-25000"/>
                      <a:t>3</a:t>
                    </a:r>
                    <a:endParaRPr lang="en-US" altLang="zh-CN" baseline="-25000"/>
                  </a:p>
                </p:txBody>
              </p:sp>
              <p:sp>
                <p:nvSpPr>
                  <p:cNvPr id="76" name="文本框 75"/>
                  <p:cNvSpPr txBox="1"/>
                  <p:nvPr/>
                </p:nvSpPr>
                <p:spPr>
                  <a:xfrm>
                    <a:off x="9255" y="9094"/>
                    <a:ext cx="967" cy="6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>
                        <a:solidFill>
                          <a:srgbClr val="FF0000"/>
                        </a:solidFill>
                      </a:rPr>
                      <a:t>p</a:t>
                    </a:r>
                    <a:r>
                      <a:rPr lang="en-US" altLang="zh-CN" baseline="-25000">
                        <a:solidFill>
                          <a:srgbClr val="FF0000"/>
                        </a:solidFill>
                      </a:rPr>
                      <a:t>2</a:t>
                    </a:r>
                    <a:endParaRPr lang="en-US" altLang="zh-CN" baseline="-2500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78" name="组合 77"/>
              <p:cNvGrpSpPr/>
              <p:nvPr/>
            </p:nvGrpSpPr>
            <p:grpSpPr>
              <a:xfrm>
                <a:off x="6757" y="4576"/>
                <a:ext cx="2564" cy="3354"/>
                <a:chOff x="6757" y="4576"/>
                <a:chExt cx="2564" cy="3354"/>
              </a:xfrm>
            </p:grpSpPr>
            <p:cxnSp>
              <p:nvCxnSpPr>
                <p:cNvPr id="82" name="直接箭头连接符 81"/>
                <p:cNvCxnSpPr>
                  <a:endCxn id="87" idx="2"/>
                </p:cNvCxnSpPr>
                <p:nvPr/>
              </p:nvCxnSpPr>
              <p:spPr>
                <a:xfrm flipH="1" flipV="1">
                  <a:off x="7990" y="6413"/>
                  <a:ext cx="1331" cy="1517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组合 82"/>
                <p:cNvGrpSpPr/>
                <p:nvPr/>
              </p:nvGrpSpPr>
              <p:grpSpPr>
                <a:xfrm>
                  <a:off x="6757" y="4576"/>
                  <a:ext cx="2197" cy="1882"/>
                  <a:chOff x="6757" y="4576"/>
                  <a:chExt cx="2197" cy="1882"/>
                </a:xfrm>
              </p:grpSpPr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7026" y="5831"/>
                    <a:ext cx="1928" cy="62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OPPRF</a:t>
                    </a:r>
                    <a:endParaRPr lang="en-US" altLang="zh-CN"/>
                  </a:p>
                </p:txBody>
              </p:sp>
              <p:cxnSp>
                <p:nvCxnSpPr>
                  <p:cNvPr id="88" name="直接箭头连接符 87"/>
                  <p:cNvCxnSpPr/>
                  <p:nvPr/>
                </p:nvCxnSpPr>
                <p:spPr>
                  <a:xfrm flipH="1" flipV="1">
                    <a:off x="6757" y="4576"/>
                    <a:ext cx="1038" cy="1261"/>
                  </a:xfrm>
                  <a:prstGeom prst="straightConnector1">
                    <a:avLst/>
                  </a:prstGeom>
                  <a:ln w="28575" cmpd="sng">
                    <a:solidFill>
                      <a:schemeClr val="accent1">
                        <a:shade val="50000"/>
                      </a:schemeClr>
                    </a:solidFill>
                    <a:prstDash val="solid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2" name="文本框 91"/>
                      <p:cNvSpPr txBox="1"/>
                      <p:nvPr/>
                    </p:nvSpPr>
                    <p:spPr>
                      <a:xfrm>
                        <a:off x="7411" y="4792"/>
                        <a:ext cx="671" cy="7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zh-CN" altLang="en-US"/>
                      </a:p>
                    </p:txBody>
                  </p:sp>
                </mc:Choice>
                <mc:Fallback>
                  <p:sp>
                    <p:nvSpPr>
                      <p:cNvPr id="92" name="文本框 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11" y="4792"/>
                        <a:ext cx="671" cy="737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文本框 94"/>
                <p:cNvSpPr txBox="1"/>
                <p:nvPr/>
              </p:nvSpPr>
              <p:spPr>
                <a:xfrm>
                  <a:off x="14942" y="2652"/>
                  <a:ext cx="110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</m:oMath>
                  </a14:m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95" name="文本框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2" y="2652"/>
                  <a:ext cx="1102" cy="5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16310" y="8232"/>
                  <a:ext cx="903" cy="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</m:oMath>
                  </a14:m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0" y="8232"/>
                  <a:ext cx="903" cy="53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/>
                <p:cNvSpPr txBox="1"/>
                <p:nvPr/>
              </p:nvSpPr>
              <p:spPr>
                <a:xfrm>
                  <a:off x="11565" y="7818"/>
                  <a:ext cx="110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{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a14:m>
                  <a:r>
                    <a:rPr lang="en-US" altLang="zh-CN"/>
                    <a:t>}</a:t>
                  </a:r>
                  <a:endParaRPr lang="en-US" altLang="zh-CN"/>
                </a:p>
              </p:txBody>
            </p:sp>
          </mc:Choice>
          <mc:Fallback>
            <p:sp>
              <p:nvSpPr>
                <p:cNvPr id="128" name="文本框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5" y="7818"/>
                  <a:ext cx="1102" cy="58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/>
                <p:cNvSpPr txBox="1"/>
                <p:nvPr/>
              </p:nvSpPr>
              <p:spPr>
                <a:xfrm>
                  <a:off x="15097" y="3232"/>
                  <a:ext cx="3328" cy="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129" name="文本框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7" y="3232"/>
                  <a:ext cx="3328" cy="555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/>
                <p:cNvSpPr txBox="1"/>
                <p:nvPr/>
              </p:nvSpPr>
              <p:spPr>
                <a:xfrm>
                  <a:off x="11280" y="8856"/>
                  <a:ext cx="3328" cy="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130" name="文本框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0" y="8856"/>
                  <a:ext cx="3328" cy="55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/>
                <p:cNvSpPr txBox="1"/>
                <p:nvPr/>
              </p:nvSpPr>
              <p:spPr>
                <a:xfrm>
                  <a:off x="14640" y="8867"/>
                  <a:ext cx="3328" cy="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131" name="文本框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0" y="8867"/>
                  <a:ext cx="3328" cy="555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/>
                <p:cNvSpPr txBox="1"/>
                <p:nvPr/>
              </p:nvSpPr>
              <p:spPr>
                <a:xfrm>
                  <a:off x="14942" y="3787"/>
                  <a:ext cx="3933" cy="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en-US" altLang="zh-CN"/>
                </a:p>
              </p:txBody>
            </p:sp>
          </mc:Choice>
          <mc:Fallback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2" y="3787"/>
                  <a:ext cx="3933" cy="621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/>
                <p:cNvSpPr txBox="1"/>
                <p:nvPr/>
              </p:nvSpPr>
              <p:spPr>
                <a:xfrm>
                  <a:off x="10491" y="5134"/>
                  <a:ext cx="4875" cy="74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)⨁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𝐹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bSup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3" name="文本框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" y="5134"/>
                  <a:ext cx="4875" cy="749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5" name="文本框 134"/>
          <p:cNvSpPr txBox="1"/>
          <p:nvPr/>
        </p:nvSpPr>
        <p:spPr>
          <a:xfrm>
            <a:off x="6306185" y="1089025"/>
            <a:ext cx="5885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半诚实设置下安全；不能抵抗恶意发送者（基于布谷鸟哈希实现的</a:t>
            </a:r>
            <a:r>
              <a:rPr lang="en-US" altLang="zh-CN" sz="1600">
                <a:solidFill>
                  <a:srgbClr val="FF0000"/>
                </a:solidFill>
              </a:rPr>
              <a:t>OPPRF</a:t>
            </a:r>
            <a:r>
              <a:rPr lang="zh-CN" altLang="en-US" sz="1600">
                <a:solidFill>
                  <a:srgbClr val="FF0000"/>
                </a:solidFill>
              </a:rPr>
              <a:t>中，恶意发送者会用非交集点代替交集点返回给接收者）；任意</a:t>
            </a:r>
            <a:r>
              <a:rPr lang="en-US" altLang="zh-CN" sz="1600">
                <a:solidFill>
                  <a:srgbClr val="FF0000"/>
                </a:solidFill>
              </a:rPr>
              <a:t>n-1</a:t>
            </a:r>
            <a:r>
              <a:rPr lang="zh-CN" altLang="en-US" sz="1600">
                <a:solidFill>
                  <a:srgbClr val="FF0000"/>
                </a:solidFill>
              </a:rPr>
              <a:t>方串通会造成信息泄露（得到全部密钥）</a:t>
            </a:r>
            <a:endParaRPr lang="zh-CN" altLang="en-US" sz="16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761097" y="5051096"/>
                <a:ext cx="1960192" cy="385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)}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097" y="5051096"/>
                <a:ext cx="1960192" cy="385475"/>
              </a:xfrm>
              <a:prstGeom prst="rect">
                <a:avLst/>
              </a:prstGeom>
              <a:blipFill rotWithShape="1">
                <a:blip r:embed="rId4"/>
                <a:stretch>
                  <a:fillRect t="-79" r="30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519" t="8272" r="12650" b="17125"/>
          <a:stretch>
            <a:fillRect/>
          </a:stretch>
        </p:blipFill>
        <p:spPr>
          <a:xfrm>
            <a:off x="3042920" y="1813560"/>
            <a:ext cx="6454775" cy="304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0" y="0"/>
            <a:ext cx="11958320" cy="6004560"/>
            <a:chOff x="0" y="0"/>
            <a:chExt cx="18832" cy="945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56" cy="1573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6946" y="817"/>
              <a:ext cx="188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b="1" i="1"/>
                <a:t>预备工作</a:t>
              </a:r>
              <a:endParaRPr lang="zh-CN" altLang="en-US" b="1" i="1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rcRect l="687" t="56215" r="1661" b="945"/>
            <a:stretch>
              <a:fillRect/>
            </a:stretch>
          </p:blipFill>
          <p:spPr>
            <a:xfrm>
              <a:off x="606" y="2325"/>
              <a:ext cx="6820" cy="2447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8803" y="1748"/>
              <a:ext cx="9440" cy="4697"/>
              <a:chOff x="8771" y="1685"/>
              <a:chExt cx="9440" cy="4697"/>
            </a:xfrm>
          </p:grpSpPr>
          <p:grpSp>
            <p:nvGrpSpPr>
              <p:cNvPr id="16" name="组合 15"/>
              <p:cNvGrpSpPr/>
              <p:nvPr/>
            </p:nvGrpSpPr>
            <p:grpSpPr>
              <a:xfrm rot="0">
                <a:off x="11566" y="1686"/>
                <a:ext cx="4967" cy="4696"/>
                <a:chOff x="12062" y="1776"/>
                <a:chExt cx="4828" cy="6957"/>
              </a:xfrm>
            </p:grpSpPr>
            <p:pic>
              <p:nvPicPr>
                <p:cNvPr id="7" name="图片 6" descr="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30" y="6693"/>
                  <a:ext cx="1311" cy="2040"/>
                </a:xfrm>
                <a:prstGeom prst="rect">
                  <a:avLst/>
                </a:prstGeom>
              </p:spPr>
            </p:pic>
            <p:sp>
              <p:nvSpPr>
                <p:cNvPr id="10" name="椭圆 9"/>
                <p:cNvSpPr/>
                <p:nvPr/>
              </p:nvSpPr>
              <p:spPr>
                <a:xfrm>
                  <a:off x="13231" y="1776"/>
                  <a:ext cx="3659" cy="307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2062" y="2630"/>
                  <a:ext cx="958" cy="1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 b="1"/>
                    <a:t>A</a:t>
                  </a:r>
                  <a:r>
                    <a:rPr lang="en-US" altLang="zh-CN" sz="2800" b="1" baseline="30000"/>
                    <a:t>1</a:t>
                  </a:r>
                  <a:endParaRPr lang="en-US" altLang="zh-CN" sz="2800" b="1" baseline="30000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5283" y="2630"/>
                  <a:ext cx="958" cy="1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 b="1"/>
                    <a:t>A</a:t>
                  </a:r>
                  <a:r>
                    <a:rPr lang="en-US" altLang="zh-CN" sz="2800" b="1" baseline="30000"/>
                    <a:t>3</a:t>
                  </a:r>
                  <a:endParaRPr lang="en-US" altLang="zh-CN" sz="2800" b="1" baseline="30000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3500" y="4807"/>
                  <a:ext cx="958" cy="1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800" b="1"/>
                    <a:t>A</a:t>
                  </a:r>
                  <a:r>
                    <a:rPr lang="en-US" altLang="zh-CN" sz="2800" b="1" baseline="30000"/>
                    <a:t>2</a:t>
                  </a:r>
                  <a:endParaRPr lang="en-US" altLang="zh-CN" sz="2800" b="1" baseline="3000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13495" y="3322"/>
                      <a:ext cx="782" cy="10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ea typeface="MS Mincho" panose="02020609040205080304" charset="-128"/>
                                <a:cs typeface="Cambria Math" panose="02040503050406030204" charset="0"/>
                              </a:rPr>
                              <m:t>∩</m:t>
                            </m:r>
                          </m:oMath>
                        </m:oMathPara>
                      </a14:m>
                      <a:endParaRPr lang="en-US" altLang="zh-CN" sz="2400" b="1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endParaRPr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95" y="3322"/>
                      <a:ext cx="782" cy="107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0" name="图片 19" descr="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63" y="2080"/>
                <a:ext cx="1349" cy="1377"/>
              </a:xfrm>
              <a:prstGeom prst="rect">
                <a:avLst/>
              </a:prstGeom>
            </p:spPr>
          </p:pic>
          <p:grpSp>
            <p:nvGrpSpPr>
              <p:cNvPr id="23" name="组合 22"/>
              <p:cNvGrpSpPr/>
              <p:nvPr/>
            </p:nvGrpSpPr>
            <p:grpSpPr>
              <a:xfrm>
                <a:off x="8771" y="1685"/>
                <a:ext cx="6553" cy="3216"/>
                <a:chOff x="8771" y="1685"/>
                <a:chExt cx="6553" cy="3216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10353" y="1685"/>
                  <a:ext cx="3764" cy="207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11560" y="2825"/>
                  <a:ext cx="3764" cy="2077"/>
                </a:xfrm>
                <a:prstGeom prst="ellipse">
                  <a:avLst/>
                </a:prstGeom>
                <a:noFill/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pic>
              <p:nvPicPr>
                <p:cNvPr id="21" name="图片 20" descr="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1" y="2080"/>
                  <a:ext cx="1349" cy="1377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rcRect l="7728" t="6255" r="4103" b="49033"/>
            <a:stretch>
              <a:fillRect/>
            </a:stretch>
          </p:blipFill>
          <p:spPr>
            <a:xfrm>
              <a:off x="501" y="6734"/>
              <a:ext cx="7030" cy="2722"/>
            </a:xfrm>
            <a:prstGeom prst="rect">
              <a:avLst/>
            </a:prstGeom>
          </p:spPr>
        </p:pic>
        <p:grpSp>
          <p:nvGrpSpPr>
            <p:cNvPr id="37" name="组合 36"/>
            <p:cNvGrpSpPr/>
            <p:nvPr/>
          </p:nvGrpSpPr>
          <p:grpSpPr>
            <a:xfrm>
              <a:off x="7531" y="7355"/>
              <a:ext cx="11266" cy="2101"/>
              <a:chOff x="7531" y="7355"/>
              <a:chExt cx="11266" cy="21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7531" y="7355"/>
                <a:ext cx="11266" cy="1480"/>
                <a:chOff x="7568" y="2307"/>
                <a:chExt cx="11266" cy="1480"/>
              </a:xfrm>
            </p:grpSpPr>
            <p:pic>
              <p:nvPicPr>
                <p:cNvPr id="26" name="图片 25" descr="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68" y="2307"/>
                  <a:ext cx="1480" cy="1480"/>
                </a:xfrm>
                <a:prstGeom prst="rect">
                  <a:avLst/>
                </a:prstGeom>
              </p:spPr>
            </p:pic>
            <p:pic>
              <p:nvPicPr>
                <p:cNvPr id="27" name="图片 26" descr="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54" y="2307"/>
                  <a:ext cx="1480" cy="1477"/>
                </a:xfrm>
                <a:prstGeom prst="rect">
                  <a:avLst/>
                </a:prstGeom>
              </p:spPr>
            </p:pic>
            <p:sp>
              <p:nvSpPr>
                <p:cNvPr id="28" name="矩形 27"/>
                <p:cNvSpPr/>
                <p:nvPr/>
              </p:nvSpPr>
              <p:spPr>
                <a:xfrm>
                  <a:off x="11779" y="2640"/>
                  <a:ext cx="2844" cy="813"/>
                </a:xfrm>
                <a:prstGeom prst="rect">
                  <a:avLst/>
                </a:prstGeom>
                <a:ln w="28575" cmpd="sng">
                  <a:solidFill>
                    <a:schemeClr val="accent6"/>
                  </a:solidFill>
                  <a:prstDash val="soli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000" b="1"/>
                    <a:t>OPRF</a:t>
                  </a:r>
                  <a:endParaRPr lang="en-US" altLang="zh-CN" sz="2000" b="1"/>
                </a:p>
              </p:txBody>
            </p:sp>
            <p:cxnSp>
              <p:nvCxnSpPr>
                <p:cNvPr id="29" name="直接箭头连接符 28"/>
                <p:cNvCxnSpPr/>
                <p:nvPr/>
              </p:nvCxnSpPr>
              <p:spPr>
                <a:xfrm flipH="1">
                  <a:off x="9336" y="3037"/>
                  <a:ext cx="2436" cy="2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 flipH="1">
                  <a:off x="14630" y="2881"/>
                  <a:ext cx="2492" cy="12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14630" y="3211"/>
                  <a:ext cx="2540" cy="0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本框 31"/>
                <p:cNvSpPr txBox="1"/>
                <p:nvPr/>
              </p:nvSpPr>
              <p:spPr>
                <a:xfrm>
                  <a:off x="10250" y="2429"/>
                  <a:ext cx="607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000" b="1"/>
                    <a:t>k</a:t>
                  </a:r>
                  <a:endParaRPr lang="en-US" altLang="zh-CN" sz="2000" b="1"/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7"/>
                <a:srcRect l="5039" t="7857" r="8333" b="19762"/>
                <a:stretch>
                  <a:fillRect/>
                </a:stretch>
              </p:blipFill>
              <p:spPr>
                <a:xfrm>
                  <a:off x="15082" y="2307"/>
                  <a:ext cx="1588" cy="540"/>
                </a:xfrm>
                <a:prstGeom prst="rect">
                  <a:avLst/>
                </a:prstGeom>
              </p:spPr>
            </p:pic>
            <p:pic>
              <p:nvPicPr>
                <p:cNvPr id="34" name="图片 33"/>
                <p:cNvPicPr>
                  <a:picLocks noChangeAspect="1"/>
                </p:cNvPicPr>
                <p:nvPr/>
              </p:nvPicPr>
              <p:blipFill>
                <a:blip r:embed="rId8"/>
                <a:srcRect l="3778" t="26322" r="1805" b="38373"/>
                <a:stretch>
                  <a:fillRect/>
                </a:stretch>
              </p:blipFill>
              <p:spPr>
                <a:xfrm>
                  <a:off x="14855" y="3320"/>
                  <a:ext cx="2091" cy="287"/>
                </a:xfrm>
                <a:prstGeom prst="rect">
                  <a:avLst/>
                </a:prstGeom>
              </p:spPr>
            </p:pic>
          </p:grpSp>
          <p:sp>
            <p:nvSpPr>
              <p:cNvPr id="35" name="文本框 34"/>
              <p:cNvSpPr txBox="1"/>
              <p:nvPr/>
            </p:nvSpPr>
            <p:spPr>
              <a:xfrm>
                <a:off x="8016" y="8876"/>
                <a:ext cx="5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S</a:t>
                </a:r>
                <a:endParaRPr lang="en-US" altLang="zh-CN" b="1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7802" y="8876"/>
                <a:ext cx="51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R</a:t>
                </a:r>
                <a:endParaRPr lang="en-US" altLang="zh-CN" b="1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5895340" y="2233930"/>
            <a:ext cx="42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8365490" y="4092575"/>
            <a:ext cx="38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P</a:t>
            </a:r>
            <a:r>
              <a:rPr lang="en-US" altLang="zh-CN" b="1" baseline="-25000">
                <a:sym typeface="+mn-ea"/>
              </a:rPr>
              <a:t>2</a:t>
            </a:r>
            <a:endParaRPr lang="en-US" altLang="zh-CN" b="1" baseline="-250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96295" y="2235200"/>
            <a:ext cx="3803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P</a:t>
            </a:r>
            <a:r>
              <a:rPr lang="en-US" altLang="zh-CN" b="1" baseline="-25000">
                <a:sym typeface="+mn-ea"/>
              </a:rPr>
              <a:t>3</a:t>
            </a:r>
            <a:endParaRPr lang="zh-CN" altLang="en-US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760710" y="518795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 i="1"/>
              <a:t>预备工作</a:t>
            </a:r>
            <a:endParaRPr lang="zh-CN" altLang="en-US" b="1" i="1"/>
          </a:p>
        </p:txBody>
      </p:sp>
      <p:sp>
        <p:nvSpPr>
          <p:cNvPr id="3" name="文本框 2"/>
          <p:cNvSpPr txBox="1"/>
          <p:nvPr/>
        </p:nvSpPr>
        <p:spPr>
          <a:xfrm>
            <a:off x="5207635" y="1838325"/>
            <a:ext cx="630872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PPRF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：可编程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PRF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进行了编程。输入的点的集合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提前经过了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60350" y="1069975"/>
            <a:ext cx="4391660" cy="5720080"/>
            <a:chOff x="314" y="1749"/>
            <a:chExt cx="6916" cy="900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rcRect l="1873" t="1910" r="3306" b="2894"/>
            <a:stretch>
              <a:fillRect/>
            </a:stretch>
          </p:blipFill>
          <p:spPr>
            <a:xfrm>
              <a:off x="314" y="1749"/>
              <a:ext cx="6917" cy="3290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rcRect l="6953" t="1865" r="1261" b="10688"/>
            <a:stretch>
              <a:fillRect/>
            </a:stretch>
          </p:blipFill>
          <p:spPr>
            <a:xfrm>
              <a:off x="314" y="5039"/>
              <a:ext cx="6917" cy="5719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</p:grpSp>
      <p:grpSp>
        <p:nvGrpSpPr>
          <p:cNvPr id="31" name="组合 30"/>
          <p:cNvGrpSpPr/>
          <p:nvPr/>
        </p:nvGrpSpPr>
        <p:grpSpPr>
          <a:xfrm>
            <a:off x="4695190" y="4030345"/>
            <a:ext cx="7315835" cy="1325334"/>
            <a:chOff x="7551" y="3812"/>
            <a:chExt cx="11426" cy="1831"/>
          </a:xfrm>
        </p:grpSpPr>
        <p:pic>
          <p:nvPicPr>
            <p:cNvPr id="32" name="图片 31" descr="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1" y="3812"/>
              <a:ext cx="1352" cy="1831"/>
            </a:xfrm>
            <a:prstGeom prst="rect">
              <a:avLst/>
            </a:prstGeom>
          </p:spPr>
        </p:pic>
        <p:pic>
          <p:nvPicPr>
            <p:cNvPr id="33" name="图片 32" descr="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57" y="3812"/>
              <a:ext cx="1320" cy="183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11858" y="4145"/>
              <a:ext cx="2840" cy="1356"/>
            </a:xfrm>
            <a:prstGeom prst="rect">
              <a:avLst/>
            </a:prstGeom>
            <a:ln w="28575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OPPRF</a:t>
              </a:r>
              <a:endParaRPr lang="en-US" altLang="zh-CN" sz="2000" b="1"/>
            </a:p>
            <a:p>
              <a:pPr algn="ctr"/>
              <a:r>
                <a:rPr lang="en-US" altLang="zh-CN" sz="2000" b="1"/>
                <a:t>(run KeyGen)</a:t>
              </a:r>
              <a:endParaRPr lang="en-US" altLang="zh-CN" sz="2000" b="1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 flipV="1">
              <a:off x="9136" y="5012"/>
              <a:ext cx="2711" cy="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H="1">
              <a:off x="14742" y="4564"/>
              <a:ext cx="2663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4698" y="5020"/>
              <a:ext cx="2771" cy="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9120" y="4564"/>
              <a:ext cx="2738" cy="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6"/>
            <a:srcRect l="3340" t="11624" r="3433" b="27229"/>
            <a:stretch>
              <a:fillRect/>
            </a:stretch>
          </p:blipFill>
          <p:spPr>
            <a:xfrm>
              <a:off x="9196" y="4145"/>
              <a:ext cx="2618" cy="336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7"/>
            <a:srcRect l="5116" t="21859" r="15842" b="41026"/>
            <a:stretch>
              <a:fillRect/>
            </a:stretch>
          </p:blipFill>
          <p:spPr>
            <a:xfrm>
              <a:off x="15144" y="4132"/>
              <a:ext cx="1723" cy="337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/>
            <a:srcRect l="10360" t="27260" r="19482" b="36723"/>
            <a:stretch>
              <a:fillRect/>
            </a:stretch>
          </p:blipFill>
          <p:spPr>
            <a:xfrm>
              <a:off x="9908" y="5115"/>
              <a:ext cx="944" cy="38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/>
            <a:srcRect l="2671" t="19836" r="7400" b="51995"/>
            <a:stretch>
              <a:fillRect/>
            </a:stretch>
          </p:blipFill>
          <p:spPr>
            <a:xfrm>
              <a:off x="14862" y="5115"/>
              <a:ext cx="2795" cy="31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966335" y="5355590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1426825" y="5355590"/>
            <a:ext cx="32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760710" y="518795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 i="1"/>
              <a:t>预备工作</a:t>
            </a:r>
            <a:endParaRPr lang="zh-CN" altLang="en-US" b="1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20005" y="1475740"/>
                <a:ext cx="6747510" cy="4411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Key-Value Store(KVS)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：能够在隐藏</a:t>
                </a: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key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的前提下保留映射关系的一种数据结构</a:t>
                </a:r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Encode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：将键值对列表编码成一种数据结构。</a:t>
                </a:r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Decode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：输入生成的数据结构和键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𝒳</m:t>
                    </m:r>
                  </m:oMath>
                </a14:m>
                <a:r>
                  <a:rPr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,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𝒴</m:t>
                    </m:r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。</a:t>
                </a:r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Encode{(k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,v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1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),(k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,v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),(k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,v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3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)}=S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   Decode(S,k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)=v</a:t>
                </a:r>
                <a:r>
                  <a:rPr lang="en-US" altLang="zh-CN" sz="2400" b="1" baseline="-2500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  <a:sym typeface="+mn-ea"/>
                  </a:rPr>
                  <a:t>2</a:t>
                </a:r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indent="-342900" algn="l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i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Oblivious KVS(OKVS)</a:t>
                </a:r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𝒾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被均匀选择，编码的输出中键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𝒾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的选择被隐藏。</a:t>
                </a:r>
                <a:endPara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indent="0" algn="l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endParaRPr lang="zh-CN" altLang="en-US" sz="24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005" y="1475740"/>
                <a:ext cx="6747510" cy="44113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475740"/>
            <a:ext cx="4410710" cy="4730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3486" t="2572" r="5310" b="7251"/>
          <a:stretch>
            <a:fillRect/>
          </a:stretch>
        </p:blipFill>
        <p:spPr>
          <a:xfrm>
            <a:off x="413385" y="1082040"/>
            <a:ext cx="4827905" cy="3113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611" t="8425" r="2556" b="3699"/>
          <a:stretch>
            <a:fillRect/>
          </a:stretch>
        </p:blipFill>
        <p:spPr>
          <a:xfrm>
            <a:off x="542290" y="4227830"/>
            <a:ext cx="4453255" cy="24441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60710" y="518795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 i="1"/>
              <a:t>预备工作</a:t>
            </a:r>
            <a:endParaRPr lang="zh-CN" altLang="en-US" b="1" i="1"/>
          </a:p>
        </p:txBody>
      </p:sp>
      <p:grpSp>
        <p:nvGrpSpPr>
          <p:cNvPr id="3" name="组合 2"/>
          <p:cNvGrpSpPr/>
          <p:nvPr/>
        </p:nvGrpSpPr>
        <p:grpSpPr>
          <a:xfrm>
            <a:off x="5307965" y="1384935"/>
            <a:ext cx="6903085" cy="4822190"/>
            <a:chOff x="8359" y="2181"/>
            <a:chExt cx="10871" cy="7594"/>
          </a:xfrm>
        </p:grpSpPr>
        <p:pic>
          <p:nvPicPr>
            <p:cNvPr id="10" name="图片 9" descr="数据拥有者"/>
            <p:cNvPicPr>
              <a:picLocks noChangeAspect="1"/>
            </p:cNvPicPr>
            <p:nvPr/>
          </p:nvPicPr>
          <p:blipFill>
            <a:blip r:embed="rId5"/>
            <a:srcRect l="6808" t="5606" r="5047" b="16970"/>
            <a:stretch>
              <a:fillRect/>
            </a:stretch>
          </p:blipFill>
          <p:spPr>
            <a:xfrm>
              <a:off x="8359" y="7387"/>
              <a:ext cx="1741" cy="1728"/>
            </a:xfrm>
            <a:prstGeom prst="rect">
              <a:avLst/>
            </a:prstGeom>
          </p:spPr>
        </p:pic>
        <p:grpSp>
          <p:nvGrpSpPr>
            <p:cNvPr id="36" name="组合 35"/>
            <p:cNvGrpSpPr/>
            <p:nvPr/>
          </p:nvGrpSpPr>
          <p:grpSpPr>
            <a:xfrm rot="0">
              <a:off x="8746" y="2181"/>
              <a:ext cx="10485" cy="7595"/>
              <a:chOff x="8746" y="2181"/>
              <a:chExt cx="10485" cy="7595"/>
            </a:xfrm>
          </p:grpSpPr>
          <p:pic>
            <p:nvPicPr>
              <p:cNvPr id="8" name="图片 7" descr="数据拥有者"/>
              <p:cNvPicPr>
                <a:picLocks noChangeAspect="1"/>
              </p:cNvPicPr>
              <p:nvPr/>
            </p:nvPicPr>
            <p:blipFill>
              <a:blip r:embed="rId5"/>
              <a:srcRect l="6808" t="5606" r="5047" b="16970"/>
              <a:stretch>
                <a:fillRect/>
              </a:stretch>
            </p:blipFill>
            <p:spPr>
              <a:xfrm>
                <a:off x="12623" y="2761"/>
                <a:ext cx="1741" cy="1728"/>
              </a:xfrm>
              <a:prstGeom prst="rect">
                <a:avLst/>
              </a:prstGeom>
            </p:spPr>
          </p:pic>
          <p:pic>
            <p:nvPicPr>
              <p:cNvPr id="9" name="图片 8" descr="数据拥有者"/>
              <p:cNvPicPr>
                <a:picLocks noChangeAspect="1"/>
              </p:cNvPicPr>
              <p:nvPr/>
            </p:nvPicPr>
            <p:blipFill>
              <a:blip r:embed="rId5"/>
              <a:srcRect l="6808" t="5606" r="5047" b="16970"/>
              <a:stretch>
                <a:fillRect/>
              </a:stretch>
            </p:blipFill>
            <p:spPr>
              <a:xfrm>
                <a:off x="16521" y="7324"/>
                <a:ext cx="1741" cy="1728"/>
              </a:xfrm>
              <a:prstGeom prst="rect">
                <a:avLst/>
              </a:prstGeom>
            </p:spPr>
          </p:pic>
          <p:cxnSp>
            <p:nvCxnSpPr>
              <p:cNvPr id="13" name="直接箭头连接符 12"/>
              <p:cNvCxnSpPr>
                <a:stCxn id="8" idx="2"/>
                <a:endCxn id="10" idx="3"/>
              </p:cNvCxnSpPr>
              <p:nvPr/>
            </p:nvCxnSpPr>
            <p:spPr>
              <a:xfrm flipH="1">
                <a:off x="10100" y="4489"/>
                <a:ext cx="3394" cy="3762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endCxn id="9" idx="1"/>
              </p:cNvCxnSpPr>
              <p:nvPr/>
            </p:nvCxnSpPr>
            <p:spPr>
              <a:xfrm>
                <a:off x="13496" y="4505"/>
                <a:ext cx="3025" cy="368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0260" y="8276"/>
                <a:ext cx="6160" cy="46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10957" y="5853"/>
                    <a:ext cx="792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aseline="-25000"/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7" y="5853"/>
                    <a:ext cx="792" cy="58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文本框 19"/>
              <p:cNvSpPr txBox="1"/>
              <p:nvPr/>
            </p:nvSpPr>
            <p:spPr>
              <a:xfrm>
                <a:off x="15400" y="5427"/>
                <a:ext cx="629" cy="4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endParaRPr lang="zh-CN" altLang="en-US" baseline="-25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3162" y="8292"/>
                    <a:ext cx="921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aseline="-25000"/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62" y="8292"/>
                    <a:ext cx="921" cy="58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文本框 25"/>
              <p:cNvSpPr txBox="1"/>
              <p:nvPr/>
            </p:nvSpPr>
            <p:spPr>
              <a:xfrm>
                <a:off x="13170" y="2181"/>
                <a:ext cx="64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946" y="9115"/>
                <a:ext cx="9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p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746" y="9169"/>
                <a:ext cx="9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4226" y="3457"/>
                    <a:ext cx="3060" cy="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charset="0"/>
                                  <a:sym typeface="+mn-ea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6" y="3457"/>
                    <a:ext cx="3060" cy="55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9713" y="9194"/>
                    <a:ext cx="2894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=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sym typeface="+mn-ea"/>
                              </a:rPr>
                              <m:t>𝐊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" y="9194"/>
                    <a:ext cx="2894" cy="582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5047" y="5853"/>
                    <a:ext cx="802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charset="0"/>
                                  <a:sym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47" y="5853"/>
                    <a:ext cx="802" cy="582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14452" y="9129"/>
                    <a:ext cx="2787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a:t>=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charset="0"/>
                                <a:sym typeface="+mn-ea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oMath>
                    </a14:m>
                    <a:endParaRPr lang="en-US" altLang="zh-CN"/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52" y="9129"/>
                    <a:ext cx="2787" cy="582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13703" y="4408"/>
                    <a:ext cx="5528" cy="60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03" y="4408"/>
                    <a:ext cx="5528" cy="602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70" y="6175"/>
                <a:ext cx="1656" cy="48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" name="图片 60" descr="数据拥有者"/>
          <p:cNvPicPr>
            <a:picLocks noChangeAspect="1"/>
          </p:cNvPicPr>
          <p:nvPr/>
        </p:nvPicPr>
        <p:blipFill>
          <a:blip r:embed="rId1"/>
          <a:srcRect l="6808" t="5606" r="5047" b="16970"/>
          <a:stretch>
            <a:fillRect/>
          </a:stretch>
        </p:blipFill>
        <p:spPr>
          <a:xfrm>
            <a:off x="5132070" y="1161415"/>
            <a:ext cx="1105535" cy="1097280"/>
          </a:xfrm>
          <a:prstGeom prst="rect">
            <a:avLst/>
          </a:prstGeom>
        </p:spPr>
      </p:pic>
      <p:pic>
        <p:nvPicPr>
          <p:cNvPr id="60" name="图片 59" descr="数据拥有者"/>
          <p:cNvPicPr>
            <a:picLocks noChangeAspect="1"/>
          </p:cNvPicPr>
          <p:nvPr/>
        </p:nvPicPr>
        <p:blipFill>
          <a:blip r:embed="rId1"/>
          <a:srcRect l="6808" t="5606" r="5047" b="16970"/>
          <a:stretch>
            <a:fillRect/>
          </a:stretch>
        </p:blipFill>
        <p:spPr>
          <a:xfrm>
            <a:off x="9834245" y="1196975"/>
            <a:ext cx="1105535" cy="1097280"/>
          </a:xfrm>
          <a:prstGeom prst="rect">
            <a:avLst/>
          </a:prstGeom>
        </p:spPr>
      </p:pic>
      <p:cxnSp>
        <p:nvCxnSpPr>
          <p:cNvPr id="62" name="直接箭头连接符 61"/>
          <p:cNvCxnSpPr/>
          <p:nvPr/>
        </p:nvCxnSpPr>
        <p:spPr>
          <a:xfrm flipV="1">
            <a:off x="8745855" y="2685415"/>
            <a:ext cx="1742440" cy="20307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8589645" y="2642870"/>
            <a:ext cx="1737995" cy="20478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793740" y="2539365"/>
            <a:ext cx="1720215" cy="21767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237605" y="2022475"/>
            <a:ext cx="3716655" cy="20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574915" y="5155565"/>
            <a:ext cx="41529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b="1"/>
              <a:t>K</a:t>
            </a:r>
            <a:endParaRPr lang="en-US" altLang="zh-CN" b="1" baseline="-25000"/>
          </a:p>
        </p:txBody>
      </p:sp>
      <p:cxnSp>
        <p:nvCxnSpPr>
          <p:cNvPr id="73" name="直接箭头连接符 72"/>
          <p:cNvCxnSpPr/>
          <p:nvPr/>
        </p:nvCxnSpPr>
        <p:spPr>
          <a:xfrm flipH="1" flipV="1">
            <a:off x="5652770" y="2590165"/>
            <a:ext cx="1732280" cy="219710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888605" y="5973445"/>
            <a:ext cx="415290" cy="399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S</a:t>
            </a:r>
            <a:endParaRPr lang="en-US" altLang="zh-CN" sz="2000" b="1"/>
          </a:p>
        </p:txBody>
      </p:sp>
      <p:sp>
        <p:nvSpPr>
          <p:cNvPr id="75" name="文本框 74"/>
          <p:cNvSpPr txBox="1"/>
          <p:nvPr/>
        </p:nvSpPr>
        <p:spPr>
          <a:xfrm>
            <a:off x="10100310" y="2258695"/>
            <a:ext cx="61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p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76" name="文本框 75"/>
          <p:cNvSpPr txBox="1"/>
          <p:nvPr/>
        </p:nvSpPr>
        <p:spPr>
          <a:xfrm>
            <a:off x="5377815" y="2195195"/>
            <a:ext cx="61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p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78" name="文本框 77"/>
          <p:cNvSpPr txBox="1"/>
          <p:nvPr/>
        </p:nvSpPr>
        <p:spPr>
          <a:xfrm>
            <a:off x="4707890" y="1654175"/>
            <a:ext cx="42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r>
              <a:rPr lang="en-US" altLang="zh-CN" b="1" baseline="30000"/>
              <a:t>1</a:t>
            </a:r>
            <a:endParaRPr lang="en-US" altLang="zh-CN" b="1" baseline="30000"/>
          </a:p>
        </p:txBody>
      </p:sp>
      <p:sp>
        <p:nvSpPr>
          <p:cNvPr id="79" name="文本框 78"/>
          <p:cNvSpPr txBox="1"/>
          <p:nvPr/>
        </p:nvSpPr>
        <p:spPr>
          <a:xfrm>
            <a:off x="10939780" y="1654175"/>
            <a:ext cx="42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</a:t>
            </a:r>
            <a:r>
              <a:rPr lang="en-US" altLang="zh-CN" b="1" baseline="30000"/>
              <a:t>2</a:t>
            </a:r>
            <a:endParaRPr lang="en-US" altLang="zh-CN" b="1" baseline="3000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rcRect l="9325" t="14894" r="12515" b="28704"/>
          <a:stretch>
            <a:fillRect/>
          </a:stretch>
        </p:blipFill>
        <p:spPr>
          <a:xfrm>
            <a:off x="7478395" y="6403340"/>
            <a:ext cx="1235710" cy="332740"/>
          </a:xfrm>
          <a:prstGeom prst="rect">
            <a:avLst/>
          </a:prstGeom>
        </p:spPr>
      </p:pic>
      <p:pic>
        <p:nvPicPr>
          <p:cNvPr id="8" name="图片 7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55" y="4779645"/>
            <a:ext cx="1104900" cy="1104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983605" y="3367405"/>
            <a:ext cx="38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X</a:t>
            </a:r>
            <a:endParaRPr lang="en-US" altLang="zh-CN" b="1"/>
          </a:p>
        </p:txBody>
      </p:sp>
      <p:sp>
        <p:nvSpPr>
          <p:cNvPr id="16" name="文本框 15"/>
          <p:cNvSpPr txBox="1"/>
          <p:nvPr/>
        </p:nvSpPr>
        <p:spPr>
          <a:xfrm>
            <a:off x="9942195" y="3367405"/>
            <a:ext cx="38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X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939780" y="541020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 i="1"/>
              <a:t>预备工作</a:t>
            </a:r>
            <a:endParaRPr lang="zh-CN" altLang="en-US" b="1" i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" y="2685415"/>
            <a:ext cx="4340860" cy="2040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59331" y="1561719"/>
                <a:ext cx="7594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𝑲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331" y="1561719"/>
                <a:ext cx="75946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75" t="-69" r="7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93740" y="2483485"/>
                <a:ext cx="2475230" cy="4438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40" y="2483485"/>
                <a:ext cx="2475230" cy="4438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385050" y="3067050"/>
                <a:ext cx="2475230" cy="4445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50" y="3067050"/>
                <a:ext cx="2475230" cy="4445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9208135" y="5358130"/>
            <a:ext cx="2540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[23] Vladimir Kolesnikov, Naor Matania, Benny Pinkas, Mike Rosulek, and Ni Trieu.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Practical multi-party private set intersection from symmetric-key techniques. In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CCS, 2017.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831195" y="528955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 i="1"/>
              <a:t>预备工作</a:t>
            </a:r>
            <a:endParaRPr lang="zh-CN" altLang="en-US" b="1" i="1"/>
          </a:p>
        </p:txBody>
      </p:sp>
      <p:grpSp>
        <p:nvGrpSpPr>
          <p:cNvPr id="2" name="组合 1"/>
          <p:cNvGrpSpPr/>
          <p:nvPr/>
        </p:nvGrpSpPr>
        <p:grpSpPr>
          <a:xfrm>
            <a:off x="192405" y="1161415"/>
            <a:ext cx="11698605" cy="5574665"/>
            <a:chOff x="303" y="1829"/>
            <a:chExt cx="18423" cy="877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" y="2244"/>
              <a:ext cx="6456" cy="4932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/>
          </p:nvGrpSpPr>
          <p:grpSpPr>
            <a:xfrm>
              <a:off x="6909" y="1829"/>
              <a:ext cx="11817" cy="8779"/>
              <a:chOff x="6909" y="1829"/>
              <a:chExt cx="11817" cy="8779"/>
            </a:xfrm>
          </p:grpSpPr>
          <p:pic>
            <p:nvPicPr>
              <p:cNvPr id="61" name="图片 60" descr="数据拥有者"/>
              <p:cNvPicPr>
                <a:picLocks noChangeAspect="1"/>
              </p:cNvPicPr>
              <p:nvPr/>
            </p:nvPicPr>
            <p:blipFill>
              <a:blip r:embed="rId3"/>
              <a:srcRect l="6808" t="5606" r="5047" b="16970"/>
              <a:stretch>
                <a:fillRect/>
              </a:stretch>
            </p:blipFill>
            <p:spPr>
              <a:xfrm>
                <a:off x="8082" y="1829"/>
                <a:ext cx="1741" cy="1728"/>
              </a:xfrm>
              <a:prstGeom prst="rect">
                <a:avLst/>
              </a:prstGeom>
            </p:spPr>
          </p:pic>
          <p:pic>
            <p:nvPicPr>
              <p:cNvPr id="60" name="图片 59" descr="数据拥有者"/>
              <p:cNvPicPr>
                <a:picLocks noChangeAspect="1"/>
              </p:cNvPicPr>
              <p:nvPr/>
            </p:nvPicPr>
            <p:blipFill>
              <a:blip r:embed="rId3"/>
              <a:srcRect l="6808" t="5606" r="5047" b="16970"/>
              <a:stretch>
                <a:fillRect/>
              </a:stretch>
            </p:blipFill>
            <p:spPr>
              <a:xfrm>
                <a:off x="15487" y="1885"/>
                <a:ext cx="1741" cy="1728"/>
              </a:xfrm>
              <a:prstGeom prst="rect">
                <a:avLst/>
              </a:prstGeom>
            </p:spPr>
          </p:pic>
          <p:cxnSp>
            <p:nvCxnSpPr>
              <p:cNvPr id="62" name="直接箭头连接符 61"/>
              <p:cNvCxnSpPr/>
              <p:nvPr/>
            </p:nvCxnSpPr>
            <p:spPr>
              <a:xfrm flipV="1">
                <a:off x="13773" y="4229"/>
                <a:ext cx="2744" cy="319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H="1">
                <a:off x="13527" y="4162"/>
                <a:ext cx="2737" cy="3225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9124" y="3999"/>
                <a:ext cx="2709" cy="3428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9823" y="3185"/>
                <a:ext cx="5853" cy="33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11929" y="8119"/>
                <a:ext cx="654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altLang="zh-CN" b="1"/>
                  <a:t>K</a:t>
                </a:r>
                <a:endParaRPr lang="en-US" altLang="zh-CN" b="1" baseline="-25000"/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 flipH="1" flipV="1">
                <a:off x="8902" y="4079"/>
                <a:ext cx="2728" cy="3460"/>
              </a:xfrm>
              <a:prstGeom prst="straightConnector1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/>
              <p:cNvSpPr txBox="1"/>
              <p:nvPr/>
            </p:nvSpPr>
            <p:spPr>
              <a:xfrm>
                <a:off x="12423" y="9407"/>
                <a:ext cx="654" cy="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000" b="1"/>
                  <a:t>S</a:t>
                </a:r>
                <a:endParaRPr lang="en-US" altLang="zh-CN" sz="2000" b="1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5906" y="3557"/>
                <a:ext cx="9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p</a:t>
                </a:r>
                <a:r>
                  <a:rPr lang="en-US" altLang="zh-CN" b="1" baseline="-25000"/>
                  <a:t>2</a:t>
                </a:r>
                <a:endParaRPr lang="en-US" altLang="zh-CN" b="1" baseline="-2500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8469" y="3457"/>
                <a:ext cx="9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/>
                  <a:t>p</a:t>
                </a:r>
                <a:r>
                  <a:rPr lang="en-US" altLang="zh-CN" b="1" baseline="-25000"/>
                  <a:t>1</a:t>
                </a:r>
                <a:endParaRPr lang="en-US" altLang="zh-CN" b="1" baseline="-2500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7589" y="2459"/>
                <a:ext cx="6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A</a:t>
                </a:r>
                <a:r>
                  <a:rPr lang="en-US" altLang="zh-CN" b="1" baseline="30000"/>
                  <a:t>1</a:t>
                </a:r>
                <a:endParaRPr lang="en-US" altLang="zh-CN" b="1" baseline="3000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7059" y="2605"/>
                <a:ext cx="6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A</a:t>
                </a:r>
                <a:r>
                  <a:rPr lang="en-US" altLang="zh-CN" b="1" baseline="30000"/>
                  <a:t>2</a:t>
                </a:r>
                <a:endParaRPr lang="en-US" altLang="zh-CN" b="1" baseline="30000"/>
              </a:p>
            </p:txBody>
          </p:sp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4"/>
              <a:srcRect l="9325" t="14894" r="12515" b="28704"/>
              <a:stretch>
                <a:fillRect/>
              </a:stretch>
            </p:blipFill>
            <p:spPr>
              <a:xfrm>
                <a:off x="11777" y="10084"/>
                <a:ext cx="1946" cy="524"/>
              </a:xfrm>
              <a:prstGeom prst="rect">
                <a:avLst/>
              </a:prstGeom>
            </p:spPr>
          </p:pic>
          <p:pic>
            <p:nvPicPr>
              <p:cNvPr id="8" name="图片 7" descr="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3" y="7527"/>
                <a:ext cx="1740" cy="174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6"/>
              <a:srcRect l="6335" t="30618" r="8821" b="42416"/>
              <a:stretch>
                <a:fillRect/>
              </a:stretch>
            </p:blipFill>
            <p:spPr>
              <a:xfrm>
                <a:off x="11519" y="2533"/>
                <a:ext cx="3062" cy="506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rcRect l="12482" t="17025" r="5753" b="33896"/>
              <a:stretch>
                <a:fillRect/>
              </a:stretch>
            </p:blipFill>
            <p:spPr>
              <a:xfrm>
                <a:off x="6909" y="3557"/>
                <a:ext cx="1677" cy="32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8"/>
              <a:srcRect l="7910" t="25719" r="11560" b="28257"/>
              <a:stretch>
                <a:fillRect/>
              </a:stretch>
            </p:blipFill>
            <p:spPr>
              <a:xfrm>
                <a:off x="16873" y="3745"/>
                <a:ext cx="1853" cy="272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9423" y="5303"/>
                <a:ext cx="6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X</a:t>
                </a:r>
                <a:endParaRPr lang="en-US" altLang="zh-CN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5657" y="5303"/>
                <a:ext cx="6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X</a:t>
                </a:r>
                <a:endParaRPr lang="en-US" altLang="zh-CN" b="1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40" y="8119"/>
              <a:ext cx="5782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[20] Seny Kamara, Payman Mohassel, Mariana Raykova, and Seyed Saeed Sadeghian.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Scaling private set intersection to billion-element sets. In Financial Cryptography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and Data Security - 18th International Conference, FC 2014, Christ Church, Barbados,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r>
                <a:rPr lang="zh-CN" altLang="en-US" sz="10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March 3-7, 2014, Revised Selected Papers, pages 195–215, 2014.</a:t>
              </a:r>
              <a:endPara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450850" y="34036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450850" y="3403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001385" y="2552700"/>
                <a:ext cx="2338705" cy="4438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85" y="2552700"/>
                <a:ext cx="2338705" cy="4438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385050" y="3067050"/>
                <a:ext cx="2475230" cy="4445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)}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∈[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50" y="3067050"/>
                <a:ext cx="2475230" cy="4445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-20320"/>
            <a:ext cx="1369060" cy="99885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0160" y="97853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378950" y="549910"/>
            <a:ext cx="2724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/>
              <a:t>PSI  WITH  NO  COLLUSION</a:t>
            </a:r>
            <a:endParaRPr lang="en-US" altLang="zh-CN" b="1" i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248" t="17821" r="2053" b="33077"/>
          <a:stretch>
            <a:fillRect/>
          </a:stretch>
        </p:blipFill>
        <p:spPr>
          <a:xfrm>
            <a:off x="3611245" y="997585"/>
            <a:ext cx="5850255" cy="389255"/>
          </a:xfrm>
          <a:prstGeom prst="snipRoundRect">
            <a:avLst/>
          </a:prstGeom>
        </p:spPr>
      </p:pic>
      <p:grpSp>
        <p:nvGrpSpPr>
          <p:cNvPr id="2" name="组合 1"/>
          <p:cNvGrpSpPr/>
          <p:nvPr/>
        </p:nvGrpSpPr>
        <p:grpSpPr>
          <a:xfrm rot="0">
            <a:off x="130175" y="1466215"/>
            <a:ext cx="3902710" cy="5276850"/>
            <a:chOff x="189" y="2341"/>
            <a:chExt cx="6146" cy="831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" y="7435"/>
              <a:ext cx="6146" cy="321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" y="2341"/>
              <a:ext cx="6108" cy="5040"/>
            </a:xfrm>
            <a:prstGeom prst="rect">
              <a:avLst/>
            </a:prstGeom>
          </p:spPr>
        </p:pic>
      </p:grpSp>
      <p:grpSp>
        <p:nvGrpSpPr>
          <p:cNvPr id="45" name="组合 44"/>
          <p:cNvGrpSpPr/>
          <p:nvPr/>
        </p:nvGrpSpPr>
        <p:grpSpPr>
          <a:xfrm rot="0">
            <a:off x="4808855" y="1607185"/>
            <a:ext cx="6826250" cy="1325880"/>
            <a:chOff x="6647" y="2555"/>
            <a:chExt cx="10750" cy="2088"/>
          </a:xfrm>
        </p:grpSpPr>
        <p:sp>
          <p:nvSpPr>
            <p:cNvPr id="11" name="文本框 10"/>
            <p:cNvSpPr txBox="1"/>
            <p:nvPr/>
          </p:nvSpPr>
          <p:spPr>
            <a:xfrm>
              <a:off x="8081" y="2714"/>
              <a:ext cx="7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P</a:t>
              </a:r>
              <a:r>
                <a:rPr lang="en-US" altLang="zh-CN" sz="2000" b="1" baseline="-25000"/>
                <a:t>1</a:t>
              </a:r>
              <a:endParaRPr lang="en-US" altLang="zh-CN" sz="2000" b="1" baseline="-25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5163" y="2557"/>
              <a:ext cx="758" cy="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P</a:t>
              </a:r>
              <a:r>
                <a:rPr lang="en-US" altLang="zh-CN" sz="2000" b="1" baseline="-25000"/>
                <a:t>2             </a:t>
              </a:r>
              <a:endParaRPr lang="en-US" altLang="zh-CN" sz="2000" b="1"/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P</a:t>
              </a:r>
              <a:r>
                <a:rPr lang="en-US" altLang="zh-CN" sz="2000" b="1" baseline="-25000"/>
                <a:t>3        </a:t>
              </a:r>
              <a:r>
                <a:rPr lang="en-US" altLang="zh-CN" sz="2000" b="1"/>
                <a:t>                                                    </a:t>
              </a:r>
              <a:endParaRPr lang="en-US" altLang="zh-CN" sz="2000" b="1"/>
            </a:p>
            <a:p>
              <a:pPr algn="l">
                <a:lnSpc>
                  <a:spcPct val="130000"/>
                </a:lnSpc>
              </a:pPr>
              <a:r>
                <a:rPr lang="en-US" altLang="zh-CN" sz="2000" b="1"/>
                <a:t>P</a:t>
              </a:r>
              <a:r>
                <a:rPr lang="en-US" altLang="zh-CN" sz="2000" b="1" baseline="-25000"/>
                <a:t>4    </a:t>
              </a:r>
              <a:endParaRPr lang="en-US" altLang="zh-CN" sz="2000" b="1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8784" y="3060"/>
              <a:ext cx="6246" cy="128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8851" y="3071"/>
              <a:ext cx="6131" cy="60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51" y="3040"/>
              <a:ext cx="6166" cy="20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2781" y="2555"/>
              <a:ext cx="65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K</a:t>
              </a:r>
              <a:endParaRPr lang="en-US" altLang="zh-CN" b="1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003" y="2755"/>
              <a:ext cx="702" cy="580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109" y="2755"/>
              <a:ext cx="958" cy="1888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781" y="3389"/>
              <a:ext cx="5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S</a:t>
              </a:r>
              <a:endParaRPr lang="en-US" altLang="zh-CN" sz="2000" b="1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781" y="2976"/>
              <a:ext cx="5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S</a:t>
              </a:r>
              <a:endParaRPr lang="en-US" altLang="zh-CN" sz="2000" b="1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647" y="2762"/>
              <a:ext cx="12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{a</a:t>
              </a:r>
              <a:r>
                <a:rPr lang="en-US" altLang="zh-CN" baseline="30000"/>
                <a:t>1</a:t>
              </a:r>
              <a:r>
                <a:rPr lang="en-US" altLang="zh-CN"/>
                <a:t>,b</a:t>
              </a:r>
              <a:r>
                <a:rPr lang="en-US" altLang="zh-CN" baseline="30000"/>
                <a:t>1</a:t>
              </a:r>
              <a:r>
                <a:rPr lang="en-US" altLang="zh-CN"/>
                <a:t>}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6159" y="2714"/>
              <a:ext cx="116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{a</a:t>
              </a:r>
              <a:r>
                <a:rPr lang="en-US" altLang="zh-CN" baseline="30000">
                  <a:sym typeface="+mn-ea"/>
                </a:rPr>
                <a:t>2</a:t>
              </a:r>
              <a:r>
                <a:rPr lang="en-US" altLang="zh-CN">
                  <a:sym typeface="+mn-ea"/>
                </a:rPr>
                <a:t>,c</a:t>
              </a:r>
              <a:r>
                <a:rPr lang="en-US" altLang="zh-CN" baseline="30000">
                  <a:sym typeface="+mn-ea"/>
                </a:rPr>
                <a:t>2</a:t>
              </a:r>
              <a:r>
                <a:rPr lang="en-US" altLang="zh-CN">
                  <a:sym typeface="+mn-ea"/>
                </a:rPr>
                <a:t>}</a:t>
              </a:r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194" y="4012"/>
              <a:ext cx="12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{a</a:t>
              </a:r>
              <a:r>
                <a:rPr lang="en-US" altLang="zh-CN" baseline="30000">
                  <a:sym typeface="+mn-ea"/>
                </a:rPr>
                <a:t>4</a:t>
              </a:r>
              <a:r>
                <a:rPr lang="en-US" altLang="zh-CN">
                  <a:sym typeface="+mn-ea"/>
                </a:rPr>
                <a:t>,b</a:t>
              </a:r>
              <a:r>
                <a:rPr lang="en-US" altLang="zh-CN" baseline="30000">
                  <a:sym typeface="+mn-ea"/>
                </a:rPr>
                <a:t>4</a:t>
              </a:r>
              <a:r>
                <a:rPr lang="en-US" altLang="zh-CN">
                  <a:sym typeface="+mn-ea"/>
                </a:rPr>
                <a:t>}</a:t>
              </a:r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6159" y="3363"/>
              <a:ext cx="120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{a</a:t>
              </a:r>
              <a:r>
                <a:rPr lang="en-US" altLang="zh-CN" baseline="30000">
                  <a:sym typeface="+mn-ea"/>
                </a:rPr>
                <a:t>3</a:t>
              </a:r>
              <a:r>
                <a:rPr lang="en-US" altLang="zh-CN">
                  <a:sym typeface="+mn-ea"/>
                </a:rPr>
                <a:t>,b</a:t>
              </a:r>
              <a:r>
                <a:rPr lang="en-US" altLang="zh-CN" baseline="30000">
                  <a:sym typeface="+mn-ea"/>
                </a:rPr>
                <a:t>3</a:t>
              </a:r>
              <a:r>
                <a:rPr lang="en-US" altLang="zh-CN">
                  <a:sym typeface="+mn-ea"/>
                </a:rPr>
                <a:t>}</a:t>
              </a:r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4496435" y="2613025"/>
            <a:ext cx="354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方求交问题转化为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n-1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方求交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676775" y="6225540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r>
              <a:rPr lang="en-US" altLang="zh-CN"/>
              <a:t>n-1</a:t>
            </a:r>
            <a:r>
              <a:rPr lang="zh-CN" altLang="en-US"/>
              <a:t>方如何使用</a:t>
            </a:r>
            <a:r>
              <a:rPr lang="en-US" altLang="zh-CN"/>
              <a:t>server-aided two-party PSI</a:t>
            </a:r>
            <a:r>
              <a:rPr lang="zh-CN" altLang="en-US"/>
              <a:t>协议进行递归求</a:t>
            </a:r>
            <a:r>
              <a:rPr lang="zh-CN" altLang="en-US"/>
              <a:t>交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669741" y="3113405"/>
            <a:ext cx="4695364" cy="2859405"/>
            <a:chOff x="6751" y="5040"/>
            <a:chExt cx="7231" cy="4503"/>
          </a:xfrm>
        </p:grpSpPr>
        <p:grpSp>
          <p:nvGrpSpPr>
            <p:cNvPr id="57" name="组合 56"/>
            <p:cNvGrpSpPr/>
            <p:nvPr/>
          </p:nvGrpSpPr>
          <p:grpSpPr>
            <a:xfrm rot="0">
              <a:off x="7113" y="5040"/>
              <a:ext cx="6869" cy="3229"/>
              <a:chOff x="7586" y="5085"/>
              <a:chExt cx="6888" cy="2782"/>
            </a:xfrm>
          </p:grpSpPr>
          <p:graphicFrame>
            <p:nvGraphicFramePr>
              <p:cNvPr id="48" name="对象 47"/>
              <p:cNvGraphicFramePr/>
              <p:nvPr/>
            </p:nvGraphicFramePr>
            <p:xfrm>
              <a:off x="7609" y="5085"/>
              <a:ext cx="6865" cy="8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" name="" r:id="rId5" imgW="2819400" imgH="405765" progId="Equation.DSMT4">
                      <p:embed/>
                    </p:oleObj>
                  </mc:Choice>
                  <mc:Fallback>
                    <p:oleObj name="" r:id="rId5" imgW="2819400" imgH="405765" progId="Equation.DSMT4">
                      <p:embed/>
                      <p:pic>
                        <p:nvPicPr>
                          <p:cNvPr id="0" name="图片 4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609" y="5085"/>
                            <a:ext cx="6865" cy="8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/>
              <p:cNvGraphicFramePr/>
              <p:nvPr/>
            </p:nvGraphicFramePr>
            <p:xfrm>
              <a:off x="7609" y="5835"/>
              <a:ext cx="4895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" name="" r:id="rId7" imgW="2120900" imgH="330200" progId="Equation.DSMT4">
                      <p:embed/>
                    </p:oleObj>
                  </mc:Choice>
                  <mc:Fallback>
                    <p:oleObj name="" r:id="rId7" imgW="2120900" imgH="330200" progId="Equation.DSMT4">
                      <p:embed/>
                      <p:pic>
                        <p:nvPicPr>
                          <p:cNvPr id="0" name="图片 5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609" y="5835"/>
                            <a:ext cx="4895" cy="688"/>
                          </a:xfrm>
                          <a:prstGeom prst="rect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51"/>
              <p:cNvGraphicFramePr/>
              <p:nvPr/>
            </p:nvGraphicFramePr>
            <p:xfrm>
              <a:off x="7586" y="6523"/>
              <a:ext cx="6111" cy="6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" name="" r:id="rId9" imgW="2831465" imgH="330200" progId="Equation.DSMT4">
                      <p:embed/>
                    </p:oleObj>
                  </mc:Choice>
                  <mc:Fallback>
                    <p:oleObj name="" r:id="rId9" imgW="2831465" imgH="330200" progId="Equation.DSMT4">
                      <p:embed/>
                      <p:pic>
                        <p:nvPicPr>
                          <p:cNvPr id="0" name="图片 5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586" y="6523"/>
                            <a:ext cx="6111" cy="65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/>
              <p:cNvGraphicFramePr/>
              <p:nvPr/>
            </p:nvGraphicFramePr>
            <p:xfrm>
              <a:off x="7609" y="7182"/>
              <a:ext cx="6004" cy="6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" name="" r:id="rId11" imgW="2857500" imgH="330200" progId="Equation.DSMT4">
                      <p:embed/>
                    </p:oleObj>
                  </mc:Choice>
                  <mc:Fallback>
                    <p:oleObj name="" r:id="rId11" imgW="2857500" imgH="330200" progId="Equation.DSMT4">
                      <p:embed/>
                      <p:pic>
                        <p:nvPicPr>
                          <p:cNvPr id="0" name="图片 5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609" y="7182"/>
                            <a:ext cx="6004" cy="68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6751" y="8192"/>
                  <a:ext cx="5472" cy="642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acc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={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||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||</m:t>
                        </m:r>
                        <m:r>
                          <a:rPr lang="zh-CN" altLang="en-US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随机数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endParaRPr lang="zh-CN" altLang="en-US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" y="8192"/>
                  <a:ext cx="5472" cy="642"/>
                </a:xfrm>
                <a:prstGeom prst="rect">
                  <a:avLst/>
                </a:prstGeom>
                <a:blipFill rotWithShape="1">
                  <a:blip r:embed="rId13"/>
                </a:blipFill>
                <a:ln w="127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752" y="8903"/>
                  <a:ext cx="5471" cy="640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acc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={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||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||</m:t>
                        </m:r>
                        <m:r>
                          <a:rPr lang="zh-CN" altLang="en-US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随机数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-128"/>
                            <a:cs typeface="Cambria Math" panose="02040503050406030204" charset="0"/>
                          </a:rPr>
                          <m:t>}</m:t>
                        </m:r>
                      </m:oMath>
                    </m:oMathPara>
                  </a14:m>
                  <a:endParaRPr lang="zh-CN" altLang="en-US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" y="8903"/>
                  <a:ext cx="5471" cy="640"/>
                </a:xfrm>
                <a:prstGeom prst="rect">
                  <a:avLst/>
                </a:prstGeom>
                <a:blipFill rotWithShape="1">
                  <a:blip r:embed="rId14"/>
                </a:blipFill>
                <a:ln w="127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" name="直接连接符 11"/>
          <p:cNvCxnSpPr/>
          <p:nvPr/>
        </p:nvCxnSpPr>
        <p:spPr>
          <a:xfrm>
            <a:off x="0" y="998855"/>
            <a:ext cx="12211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350375" y="600075"/>
            <a:ext cx="27247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i="1"/>
              <a:t>PSI  WITH  NO  COLLUSION</a:t>
            </a:r>
            <a:endParaRPr lang="en-US" altLang="zh-CN" b="1" i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9060" cy="9988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5724" t="17617" r="19316" b="42617"/>
          <a:stretch>
            <a:fillRect/>
          </a:stretch>
        </p:blipFill>
        <p:spPr>
          <a:xfrm>
            <a:off x="4268470" y="1029335"/>
            <a:ext cx="3593465" cy="507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482" t="1725" r="2542" b="2256"/>
          <a:stretch>
            <a:fillRect/>
          </a:stretch>
        </p:blipFill>
        <p:spPr>
          <a:xfrm>
            <a:off x="252730" y="1706245"/>
            <a:ext cx="4483100" cy="4594860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5645785" y="1815465"/>
            <a:ext cx="480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</a:t>
            </a:r>
            <a:r>
              <a:rPr lang="en-US" altLang="zh-CN" sz="2000" b="1" baseline="-25000"/>
              <a:t>1</a:t>
            </a:r>
            <a:endParaRPr lang="en-US" altLang="zh-CN" sz="2000" b="1" baseline="-25000"/>
          </a:p>
        </p:txBody>
      </p:sp>
      <p:sp>
        <p:nvSpPr>
          <p:cNvPr id="92" name="文本框 91"/>
          <p:cNvSpPr txBox="1"/>
          <p:nvPr/>
        </p:nvSpPr>
        <p:spPr>
          <a:xfrm>
            <a:off x="5645785" y="3082290"/>
            <a:ext cx="480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</a:t>
            </a:r>
            <a:r>
              <a:rPr lang="en-US" altLang="zh-CN" sz="2000" b="1" baseline="-25000"/>
              <a:t>5</a:t>
            </a:r>
            <a:endParaRPr lang="en-US" altLang="zh-CN" sz="2000" b="1" baseline="-25000"/>
          </a:p>
        </p:txBody>
      </p:sp>
      <p:sp>
        <p:nvSpPr>
          <p:cNvPr id="93" name="文本框 92"/>
          <p:cNvSpPr txBox="1"/>
          <p:nvPr/>
        </p:nvSpPr>
        <p:spPr>
          <a:xfrm>
            <a:off x="10132060" y="1778000"/>
            <a:ext cx="1411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 b="1"/>
              <a:t>P</a:t>
            </a:r>
            <a:r>
              <a:rPr lang="en-US" altLang="zh-CN" sz="2000" b="1" baseline="-25000"/>
              <a:t>2        </a:t>
            </a:r>
            <a:r>
              <a:rPr lang="en-US" altLang="zh-CN" sz="2000"/>
              <a:t>{a</a:t>
            </a:r>
            <a:r>
              <a:rPr lang="en-US" altLang="zh-CN" sz="2000" baseline="30000"/>
              <a:t>2</a:t>
            </a:r>
            <a:r>
              <a:rPr lang="en-US" altLang="zh-CN" sz="2000"/>
              <a:t>,c</a:t>
            </a:r>
            <a:r>
              <a:rPr lang="en-US" altLang="zh-CN" sz="2000" baseline="30000"/>
              <a:t>2</a:t>
            </a:r>
            <a:r>
              <a:rPr lang="en-US" altLang="zh-CN" sz="2000"/>
              <a:t>}</a:t>
            </a:r>
            <a:endParaRPr lang="en-US" altLang="zh-CN" sz="2000" b="1"/>
          </a:p>
          <a:p>
            <a:pPr algn="l">
              <a:lnSpc>
                <a:spcPct val="140000"/>
              </a:lnSpc>
            </a:pPr>
            <a:r>
              <a:rPr lang="en-US" altLang="zh-CN" sz="2000" b="1"/>
              <a:t>P</a:t>
            </a:r>
            <a:r>
              <a:rPr lang="en-US" altLang="zh-CN" sz="2000" b="1" baseline="-25000"/>
              <a:t>3       </a:t>
            </a:r>
            <a:r>
              <a:rPr lang="en-US" altLang="zh-CN" sz="2000" baseline="-25000"/>
              <a:t> </a:t>
            </a:r>
            <a:r>
              <a:rPr lang="en-US" altLang="zh-CN" sz="2000"/>
              <a:t>{a</a:t>
            </a:r>
            <a:r>
              <a:rPr lang="en-US" altLang="zh-CN" sz="2000" baseline="30000"/>
              <a:t>3</a:t>
            </a:r>
            <a:r>
              <a:rPr lang="en-US" altLang="zh-CN" sz="2000"/>
              <a:t>,d</a:t>
            </a:r>
            <a:r>
              <a:rPr lang="en-US" altLang="zh-CN" sz="2000" baseline="30000"/>
              <a:t>3</a:t>
            </a:r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94" name="文本框 93"/>
          <p:cNvSpPr txBox="1"/>
          <p:nvPr/>
        </p:nvSpPr>
        <p:spPr>
          <a:xfrm>
            <a:off x="10549255" y="3082290"/>
            <a:ext cx="5422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ym typeface="+mn-ea"/>
              </a:rPr>
              <a:t>P</a:t>
            </a:r>
            <a:r>
              <a:rPr lang="en-US" altLang="zh-CN" sz="2000" b="1" baseline="-25000">
                <a:sym typeface="+mn-ea"/>
              </a:rPr>
              <a:t>4</a:t>
            </a:r>
            <a:endParaRPr lang="zh-CN" altLang="en-US" sz="2000" b="1" baseline="-2500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6212840" y="3227070"/>
            <a:ext cx="407987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H="1">
            <a:off x="6191250" y="3349625"/>
            <a:ext cx="4102100" cy="20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53785" y="2020570"/>
            <a:ext cx="3867150" cy="4140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1" idx="3"/>
          </p:cNvCxnSpPr>
          <p:nvPr/>
        </p:nvCxnSpPr>
        <p:spPr>
          <a:xfrm>
            <a:off x="6126480" y="2014855"/>
            <a:ext cx="3954780" cy="2413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886960" y="1815465"/>
            <a:ext cx="828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{a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,b</a:t>
            </a:r>
            <a:r>
              <a:rPr lang="en-US" altLang="zh-CN" baseline="30000">
                <a:sym typeface="+mn-ea"/>
              </a:rPr>
              <a:t>1</a:t>
            </a:r>
            <a:r>
              <a:rPr lang="en-US" altLang="zh-CN">
                <a:sym typeface="+mn-ea"/>
              </a:rPr>
              <a:t>}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/>
              <p:cNvSpPr txBox="1"/>
              <p:nvPr/>
            </p:nvSpPr>
            <p:spPr>
              <a:xfrm>
                <a:off x="7946390" y="2781300"/>
                <a:ext cx="782955" cy="4330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𝑝𝑠𝑖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390" y="2781300"/>
                <a:ext cx="782955" cy="4330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/>
          <p:cNvSpPr txBox="1"/>
          <p:nvPr/>
        </p:nvSpPr>
        <p:spPr>
          <a:xfrm>
            <a:off x="8119110" y="162814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02" name="文本框 101"/>
          <p:cNvSpPr txBox="1"/>
          <p:nvPr/>
        </p:nvSpPr>
        <p:spPr>
          <a:xfrm>
            <a:off x="8130540" y="1923415"/>
            <a:ext cx="42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03" name="文本框 102"/>
          <p:cNvSpPr txBox="1"/>
          <p:nvPr/>
        </p:nvSpPr>
        <p:spPr>
          <a:xfrm>
            <a:off x="5606415" y="1816735"/>
            <a:ext cx="469265" cy="3797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0099040" y="1805305"/>
            <a:ext cx="481330" cy="9220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5841365" y="2214245"/>
            <a:ext cx="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10504805" y="3091180"/>
            <a:ext cx="469265" cy="3797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5606415" y="3112135"/>
            <a:ext cx="469265" cy="3797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8" name="右弧形箭头 107"/>
          <p:cNvSpPr/>
          <p:nvPr/>
        </p:nvSpPr>
        <p:spPr>
          <a:xfrm>
            <a:off x="11294745" y="2291715"/>
            <a:ext cx="680720" cy="1001395"/>
          </a:xfrm>
          <a:prstGeom prst="curvedLeftArrow">
            <a:avLst>
              <a:gd name="adj1" fmla="val 0"/>
              <a:gd name="adj2" fmla="val 52755"/>
              <a:gd name="adj3" fmla="val 9192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940415" y="3112770"/>
            <a:ext cx="76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{a</a:t>
            </a:r>
            <a:r>
              <a:rPr lang="en-US" altLang="zh-CN" baseline="30000">
                <a:sym typeface="+mn-ea"/>
              </a:rPr>
              <a:t>4</a:t>
            </a:r>
            <a:r>
              <a:rPr lang="en-US" altLang="zh-CN">
                <a:sym typeface="+mn-ea"/>
              </a:rPr>
              <a:t>,e</a:t>
            </a:r>
            <a:r>
              <a:rPr lang="en-US" altLang="zh-CN" baseline="30000">
                <a:sym typeface="+mn-ea"/>
              </a:rPr>
              <a:t>4</a:t>
            </a:r>
            <a:r>
              <a:rPr lang="en-US" altLang="zh-CN">
                <a:sym typeface="+mn-ea"/>
              </a:rPr>
              <a:t>}</a:t>
            </a: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4912995" y="3113405"/>
            <a:ext cx="7372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{a</a:t>
            </a:r>
            <a:r>
              <a:rPr lang="en-US" altLang="zh-CN" baseline="30000">
                <a:sym typeface="+mn-ea"/>
              </a:rPr>
              <a:t>5</a:t>
            </a:r>
            <a:r>
              <a:rPr lang="en-US" altLang="zh-CN">
                <a:sym typeface="+mn-ea"/>
              </a:rPr>
              <a:t>,f</a:t>
            </a:r>
            <a:r>
              <a:rPr lang="en-US" altLang="zh-CN" baseline="30000">
                <a:sym typeface="+mn-ea"/>
              </a:rPr>
              <a:t>5</a:t>
            </a:r>
            <a:r>
              <a:rPr lang="en-US" altLang="zh-CN">
                <a:sym typeface="+mn-ea"/>
              </a:rPr>
              <a:t>}</a:t>
            </a:r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11654790" y="2464435"/>
            <a:ext cx="39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r>
              <a:rPr lang="en-US" altLang="zh-CN" b="1" baseline="-25000"/>
              <a:t>i</a:t>
            </a:r>
            <a:endParaRPr lang="en-US" altLang="zh-CN" b="1" baseline="-25000"/>
          </a:p>
        </p:txBody>
      </p:sp>
      <p:sp>
        <p:nvSpPr>
          <p:cNvPr id="112" name="文本框 111"/>
          <p:cNvSpPr txBox="1"/>
          <p:nvPr/>
        </p:nvSpPr>
        <p:spPr>
          <a:xfrm>
            <a:off x="5528310" y="2372995"/>
            <a:ext cx="42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</a:t>
            </a:r>
            <a:r>
              <a:rPr lang="en-US" altLang="zh-CN" b="1" baseline="-25000"/>
              <a:t>5</a:t>
            </a:r>
            <a:endParaRPr lang="en-US" altLang="zh-CN" b="1" baseline="-25000"/>
          </a:p>
        </p:txBody>
      </p:sp>
      <p:grpSp>
        <p:nvGrpSpPr>
          <p:cNvPr id="128" name="组合 127"/>
          <p:cNvGrpSpPr/>
          <p:nvPr/>
        </p:nvGrpSpPr>
        <p:grpSpPr>
          <a:xfrm rot="0">
            <a:off x="4815084" y="3739269"/>
            <a:ext cx="6419343" cy="2180311"/>
            <a:chOff x="883" y="6778"/>
            <a:chExt cx="10982" cy="3534"/>
          </a:xfrm>
        </p:grpSpPr>
        <p:graphicFrame>
          <p:nvGraphicFramePr>
            <p:cNvPr id="113" name="对象 112"/>
            <p:cNvGraphicFramePr/>
            <p:nvPr/>
          </p:nvGraphicFramePr>
          <p:xfrm>
            <a:off x="883" y="6778"/>
            <a:ext cx="9885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5" imgW="4291965" imgH="381000" progId="Equation.DSMT4">
                    <p:embed/>
                  </p:oleObj>
                </mc:Choice>
                <mc:Fallback>
                  <p:oleObj name="" r:id="rId5" imgW="4291965" imgH="381000" progId="Equation.DSMT4">
                    <p:embed/>
                    <p:pic>
                      <p:nvPicPr>
                        <p:cNvPr id="0" name="图片 10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3" y="6778"/>
                          <a:ext cx="9885" cy="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对象 114"/>
            <p:cNvGraphicFramePr/>
            <p:nvPr/>
          </p:nvGraphicFramePr>
          <p:xfrm>
            <a:off x="929" y="7530"/>
            <a:ext cx="6628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" name="" r:id="rId7" imgW="2908300" imgH="381000" progId="Equation.DSMT4">
                    <p:embed/>
                  </p:oleObj>
                </mc:Choice>
                <mc:Fallback>
                  <p:oleObj name="" r:id="rId7" imgW="2908300" imgH="381000" progId="Equation.DSMT4">
                    <p:embed/>
                    <p:pic>
                      <p:nvPicPr>
                        <p:cNvPr id="0" name="图片 1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9" y="7530"/>
                          <a:ext cx="6628" cy="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/>
            <p:nvPr/>
          </p:nvGraphicFramePr>
          <p:xfrm>
            <a:off x="945" y="8216"/>
            <a:ext cx="6613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" name="" r:id="rId9" imgW="2920365" imgH="381000" progId="Equation.DSMT4">
                    <p:embed/>
                  </p:oleObj>
                </mc:Choice>
                <mc:Fallback>
                  <p:oleObj name="" r:id="rId9" imgW="2920365" imgH="381000" progId="Equation.DSMT4">
                    <p:embed/>
                    <p:pic>
                      <p:nvPicPr>
                        <p:cNvPr id="0" name="图片 1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45" y="8216"/>
                          <a:ext cx="6613" cy="8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对象 118"/>
            <p:cNvGraphicFramePr/>
            <p:nvPr/>
          </p:nvGraphicFramePr>
          <p:xfrm>
            <a:off x="945" y="8916"/>
            <a:ext cx="10920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" name="" r:id="rId11" imgW="5143500" imgH="330200" progId="Equation.DSMT4">
                    <p:embed/>
                  </p:oleObj>
                </mc:Choice>
                <mc:Fallback>
                  <p:oleObj name="" r:id="rId11" imgW="5143500" imgH="330200" progId="Equation.DSMT4">
                    <p:embed/>
                    <p:pic>
                      <p:nvPicPr>
                        <p:cNvPr id="0" name="图片 1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45" y="8916"/>
                          <a:ext cx="10920" cy="6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对象 125"/>
            <p:cNvGraphicFramePr/>
            <p:nvPr/>
          </p:nvGraphicFramePr>
          <p:xfrm>
            <a:off x="945" y="9608"/>
            <a:ext cx="6875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" name="" r:id="rId13" imgW="2997200" imgH="330200" progId="Equation.DSMT4">
                    <p:embed/>
                  </p:oleObj>
                </mc:Choice>
                <mc:Fallback>
                  <p:oleObj name="" r:id="rId13" imgW="2997200" imgH="330200" progId="Equation.DSMT4">
                    <p:embed/>
                    <p:pic>
                      <p:nvPicPr>
                        <p:cNvPr id="0" name="图片 1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45" y="9608"/>
                          <a:ext cx="6875" cy="7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6540500" y="6017895"/>
            <a:ext cx="3172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方求交问题转化为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方求交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55050" y="1105535"/>
            <a:ext cx="1849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  <a:highlight>
                  <a:srgbClr val="FFFF00"/>
                </a:highlight>
              </a:rPr>
              <a:t>可抵抗</a:t>
            </a:r>
            <a:r>
              <a:rPr lang="zh-CN" altLang="en-US" sz="1600">
                <a:solidFill>
                  <a:srgbClr val="FF0000"/>
                </a:solidFill>
                <a:highlight>
                  <a:srgbClr val="FFFF00"/>
                </a:highlight>
              </a:rPr>
              <a:t>不诚实输入</a:t>
            </a:r>
            <a:endParaRPr lang="zh-CN" altLang="en-US" sz="16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72,&quot;width&quot;:800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WPS 演示</Application>
  <PresentationFormat>宽屏</PresentationFormat>
  <Paragraphs>378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14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华文新魏</vt:lpstr>
      <vt:lpstr>楷体_GB2312</vt:lpstr>
      <vt:lpstr>Cambria Math</vt:lpstr>
      <vt:lpstr>MS Mincho</vt:lpstr>
      <vt:lpstr>Calibri</vt:lpstr>
      <vt:lpstr>微软雅黑</vt:lpstr>
      <vt:lpstr>Arial Unicode MS</vt:lpstr>
      <vt:lpstr>新宋体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Pavilion</dc:creator>
  <cp:lastModifiedBy>miss!</cp:lastModifiedBy>
  <cp:revision>489</cp:revision>
  <dcterms:created xsi:type="dcterms:W3CDTF">2021-12-14T08:49:00Z</dcterms:created>
  <dcterms:modified xsi:type="dcterms:W3CDTF">2022-02-14T07:30:44Z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4B42FB5225654F97A065A9247E5EB1B3</vt:lpwstr>
  </property>
  <property fmtid="{D5CDD505-2E9C-101B-9397-08002B2CF9AE}" pid="3" name="KSOProductBuildVer">
    <vt:lpwstr>2052-11.1.0.11294</vt:lpwstr>
  </property>
</Properties>
</file>