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92FD-1A63-4FF7-A0F5-C93036997FB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AC2E0-1F99-4208-9596-05725C33A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49.emf"/><Relationship Id="rId11" Type="http://schemas.openxmlformats.org/officeDocument/2006/relationships/image" Target="../media/image57.png"/><Relationship Id="rId5" Type="http://schemas.openxmlformats.org/officeDocument/2006/relationships/image" Target="../media/image48.emf"/><Relationship Id="rId10" Type="http://schemas.openxmlformats.org/officeDocument/2006/relationships/image" Target="../media/image56.png"/><Relationship Id="rId4" Type="http://schemas.openxmlformats.org/officeDocument/2006/relationships/image" Target="../media/image44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5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44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79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635" y="1122363"/>
            <a:ext cx="10800521" cy="23876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0000FF"/>
                </a:solidFill>
              </a:rPr>
              <a:t>Authenticated Keyword Search in Scalable</a:t>
            </a:r>
            <a:br>
              <a:rPr lang="zh-CN" altLang="en-US" sz="4800" dirty="0">
                <a:solidFill>
                  <a:srgbClr val="0000FF"/>
                </a:solidFill>
              </a:rPr>
            </a:br>
            <a:r>
              <a:rPr lang="zh-CN" altLang="en-US" sz="4800" dirty="0">
                <a:solidFill>
                  <a:srgbClr val="0000FF"/>
                </a:solidFill>
              </a:rPr>
              <a:t>Hybrid-Storage Blockchains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NimbusRomNo9L-Regu"/>
              </a:rPr>
              <a:t>Ce Zhang, Cheng Xu,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NimbusRomNo9L-Regu"/>
              </a:rPr>
              <a:t>Haixin</a:t>
            </a:r>
            <a:r>
              <a:rPr lang="en-US" altLang="zh-CN" dirty="0">
                <a:solidFill>
                  <a:srgbClr val="000000"/>
                </a:solidFill>
                <a:effectLst/>
                <a:latin typeface="NimbusRomNo9L-Regu"/>
              </a:rPr>
              <a:t> Wang,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NimbusRomNo9L-Regu"/>
              </a:rPr>
              <a:t>Jianliang</a:t>
            </a:r>
            <a:r>
              <a:rPr lang="en-US" altLang="zh-CN" dirty="0">
                <a:solidFill>
                  <a:srgbClr val="000000"/>
                </a:solidFill>
                <a:effectLst/>
                <a:latin typeface="NimbusRomNo9L-Regu"/>
              </a:rPr>
              <a:t> Xu, Byron Choi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2021 ICDE</a:t>
            </a:r>
          </a:p>
          <a:p>
            <a:endParaRPr lang="en-US" altLang="zh-CN" sz="2000" dirty="0">
              <a:solidFill>
                <a:srgbClr val="000000"/>
              </a:solidFill>
              <a:latin typeface="NimbusRomNo9L-Regu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NimbusRomNo9L-Regu"/>
              </a:rPr>
              <a:t>汇报人：唐琳</a:t>
            </a:r>
            <a:endParaRPr lang="en-US" altLang="zh-CN" sz="2000" dirty="0">
              <a:solidFill>
                <a:srgbClr val="000000"/>
              </a:solidFill>
              <a:latin typeface="NimbusRomNo9L-Reg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C8CCB-B95D-47DC-AEA4-6384CC66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AIM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（可验证的索引合并连接）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F22F1C3-7E8E-4359-B751-81B9C55BB912}"/>
              </a:ext>
            </a:extLst>
          </p:cNvPr>
          <p:cNvSpPr txBox="1"/>
          <p:nvPr/>
        </p:nvSpPr>
        <p:spPr>
          <a:xfrm>
            <a:off x="980658" y="1922430"/>
            <a:ext cx="1590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endParaRPr lang="zh-CN" altLang="en-US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7349FC2D-2E40-4AD8-922D-181983CB5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" r="29819"/>
          <a:stretch/>
        </p:blipFill>
        <p:spPr>
          <a:xfrm>
            <a:off x="5513984" y="1690688"/>
            <a:ext cx="6678016" cy="2854808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40CD3B2C-2A9F-4F13-B958-5EEC31F8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2" y="1935681"/>
            <a:ext cx="4914403" cy="380896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2D195FCA-D10A-4AD9-8B88-DAB2B9C9C7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000"/>
          <a:stretch/>
        </p:blipFill>
        <p:spPr>
          <a:xfrm>
            <a:off x="5938882" y="4386468"/>
            <a:ext cx="2914110" cy="2312022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5E75B9E9-EC85-47DA-872E-251CCEE3102C}"/>
              </a:ext>
            </a:extLst>
          </p:cNvPr>
          <p:cNvSpPr txBox="1"/>
          <p:nvPr/>
        </p:nvSpPr>
        <p:spPr>
          <a:xfrm>
            <a:off x="8992554" y="5542479"/>
            <a:ext cx="305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没有匹配的元素，就不用进行额外的叶子结点扫描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7E5EE18-88C6-4E48-A341-C1931EFBF70F}"/>
              </a:ext>
            </a:extLst>
          </p:cNvPr>
          <p:cNvSpPr txBox="1"/>
          <p:nvPr/>
        </p:nvSpPr>
        <p:spPr>
          <a:xfrm>
            <a:off x="387132" y="6052159"/>
            <a:ext cx="5082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索引遍历：为了将被跳过的条目的摘要放入</a:t>
            </a:r>
            <a:r>
              <a:rPr lang="en-US" altLang="zh-CN" dirty="0">
                <a:solidFill>
                  <a:srgbClr val="FF0000"/>
                </a:solidFill>
              </a:rPr>
              <a:t>VO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叶子扫描：将匹配对象和边界对象放入</a:t>
            </a:r>
            <a:r>
              <a:rPr lang="en-US" altLang="zh-CN" dirty="0">
                <a:solidFill>
                  <a:srgbClr val="FF0000"/>
                </a:solidFill>
              </a:rPr>
              <a:t>VO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63140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34378-70CC-4FF5-B945-19F020D6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4" y="404875"/>
            <a:ext cx="8676861" cy="101400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Baseline Solution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115140-9527-4CC4-A951-ABA4761B5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23" y="874742"/>
            <a:ext cx="6202639" cy="3342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A4B485-AEEE-4F3F-9EF0-81B8AB923E3E}"/>
                  </a:ext>
                </a:extLst>
              </p:cNvPr>
              <p:cNvSpPr txBox="1"/>
              <p:nvPr/>
            </p:nvSpPr>
            <p:spPr>
              <a:xfrm>
                <a:off x="826488" y="3057817"/>
                <a:ext cx="3697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= “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𝐶𝑂𝑉𝐼𝐷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−19” ∧ “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𝑆𝑦𝑚𝑝𝑡𝑜𝑚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A4B485-AEEE-4F3F-9EF0-81B8AB923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88" y="3057817"/>
                <a:ext cx="369735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4676F815-9C83-4E35-8CB6-C4D8CF38E7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43338" y="1418877"/>
            <a:ext cx="4523940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4C66D9-5AB9-4D52-B687-D2DC48F7A99C}"/>
                  </a:ext>
                </a:extLst>
              </p:cNvPr>
              <p:cNvSpPr txBox="1"/>
              <p:nvPr/>
            </p:nvSpPr>
            <p:spPr>
              <a:xfrm>
                <a:off x="302523" y="4424798"/>
                <a:ext cx="2769797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4C66D9-5AB9-4D52-B687-D2DC48F7A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23" y="4424798"/>
                <a:ext cx="2769797" cy="393121"/>
              </a:xfrm>
              <a:prstGeom prst="rect">
                <a:avLst/>
              </a:prstGeom>
              <a:blipFill>
                <a:blip r:embed="rId5"/>
                <a:stretch>
                  <a:fillRect l="-1982" t="-937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7A5A30A-9AA7-44F3-B28A-5125DD658340}"/>
                  </a:ext>
                </a:extLst>
              </p:cNvPr>
              <p:cNvSpPr txBox="1"/>
              <p:nvPr/>
            </p:nvSpPr>
            <p:spPr>
              <a:xfrm>
                <a:off x="302523" y="4784849"/>
                <a:ext cx="1201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7A5A30A-9AA7-44F3-B28A-5125DD65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23" y="4784849"/>
                <a:ext cx="1201034" cy="369332"/>
              </a:xfrm>
              <a:prstGeom prst="rect">
                <a:avLst/>
              </a:prstGeom>
              <a:blipFill>
                <a:blip r:embed="rId6"/>
                <a:stretch>
                  <a:fillRect l="-4569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5D7E704-3DF2-447E-A7F6-80CB286442DD}"/>
                  </a:ext>
                </a:extLst>
              </p:cNvPr>
              <p:cNvSpPr txBox="1"/>
              <p:nvPr/>
            </p:nvSpPr>
            <p:spPr>
              <a:xfrm>
                <a:off x="330420" y="5124727"/>
                <a:ext cx="1410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5D7E704-3DF2-447E-A7F6-80CB28644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20" y="5124727"/>
                <a:ext cx="1410130" cy="369332"/>
              </a:xfrm>
              <a:prstGeom prst="rect">
                <a:avLst/>
              </a:prstGeom>
              <a:blipFill>
                <a:blip r:embed="rId7"/>
                <a:stretch>
                  <a:fillRect l="-3448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1CC55D-DA44-46AE-956A-85A59B98739B}"/>
                  </a:ext>
                </a:extLst>
              </p:cNvPr>
              <p:cNvSpPr txBox="1"/>
              <p:nvPr/>
            </p:nvSpPr>
            <p:spPr>
              <a:xfrm>
                <a:off x="330420" y="5451372"/>
                <a:ext cx="13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Round4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1CC55D-DA44-46AE-956A-85A59B987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20" y="5451372"/>
                <a:ext cx="1391984" cy="369332"/>
              </a:xfrm>
              <a:prstGeom prst="rect">
                <a:avLst/>
              </a:prstGeom>
              <a:blipFill>
                <a:blip r:embed="rId8"/>
                <a:stretch>
                  <a:fillRect l="-3493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066A8D-C571-4EA4-8C99-78A8D6A4637F}"/>
                  </a:ext>
                </a:extLst>
              </p:cNvPr>
              <p:cNvSpPr txBox="1"/>
              <p:nvPr/>
            </p:nvSpPr>
            <p:spPr>
              <a:xfrm>
                <a:off x="330420" y="5778017"/>
                <a:ext cx="17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Round5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066A8D-C571-4EA4-8C99-78A8D6A4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20" y="5778017"/>
                <a:ext cx="1705788" cy="369332"/>
              </a:xfrm>
              <a:prstGeom prst="rect">
                <a:avLst/>
              </a:prstGeom>
              <a:blipFill>
                <a:blip r:embed="rId9"/>
                <a:stretch>
                  <a:fillRect l="-2857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B17B74-DDE9-4B75-B26C-405D2C8BA65C}"/>
                  </a:ext>
                </a:extLst>
              </p:cNvPr>
              <p:cNvSpPr txBox="1"/>
              <p:nvPr/>
            </p:nvSpPr>
            <p:spPr>
              <a:xfrm>
                <a:off x="3072804" y="4410795"/>
                <a:ext cx="1382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Round6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B17B74-DDE9-4B75-B26C-405D2C8B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04" y="4410795"/>
                <a:ext cx="1382110" cy="369332"/>
              </a:xfrm>
              <a:prstGeom prst="rect">
                <a:avLst/>
              </a:prstGeom>
              <a:blipFill>
                <a:blip r:embed="rId10"/>
                <a:stretch>
                  <a:fillRect l="-3524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E96D2D7-8CE4-44C6-BE2A-018AC4E2481B}"/>
                  </a:ext>
                </a:extLst>
              </p:cNvPr>
              <p:cNvSpPr txBox="1"/>
              <p:nvPr/>
            </p:nvSpPr>
            <p:spPr>
              <a:xfrm>
                <a:off x="3072804" y="4784849"/>
                <a:ext cx="1410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Round7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E96D2D7-8CE4-44C6-BE2A-018AC4E2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04" y="4784849"/>
                <a:ext cx="1410130" cy="369332"/>
              </a:xfrm>
              <a:prstGeom prst="rect">
                <a:avLst/>
              </a:prstGeom>
              <a:blipFill>
                <a:blip r:embed="rId11"/>
                <a:stretch>
                  <a:fillRect l="-3463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EB052B-FA10-431E-AD3A-0A642AC6BA54}"/>
                  </a:ext>
                </a:extLst>
              </p:cNvPr>
              <p:cNvSpPr txBox="1"/>
              <p:nvPr/>
            </p:nvSpPr>
            <p:spPr>
              <a:xfrm>
                <a:off x="3067867" y="5154181"/>
                <a:ext cx="13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Round8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7EB052B-FA10-431E-AD3A-0A642AC6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867" y="5154181"/>
                <a:ext cx="1391984" cy="369332"/>
              </a:xfrm>
              <a:prstGeom prst="rect">
                <a:avLst/>
              </a:prstGeom>
              <a:blipFill>
                <a:blip r:embed="rId12"/>
                <a:stretch>
                  <a:fillRect l="-3493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F3A0C84-A595-454E-97F2-CAF5BCCCC0D3}"/>
                  </a:ext>
                </a:extLst>
              </p:cNvPr>
              <p:cNvSpPr txBox="1"/>
              <p:nvPr/>
            </p:nvSpPr>
            <p:spPr>
              <a:xfrm>
                <a:off x="3072804" y="5475694"/>
                <a:ext cx="231172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Round9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F3A0C84-A595-454E-97F2-CAF5BCCC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04" y="5475694"/>
                <a:ext cx="2311723" cy="393121"/>
              </a:xfrm>
              <a:prstGeom prst="rect">
                <a:avLst/>
              </a:prstGeom>
              <a:blipFill>
                <a:blip r:embed="rId13"/>
                <a:stretch>
                  <a:fillRect l="-2111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1601B9-0816-476C-8C0C-E5D5E467B031}"/>
                  </a:ext>
                </a:extLst>
              </p:cNvPr>
              <p:cNvSpPr txBox="1"/>
              <p:nvPr/>
            </p:nvSpPr>
            <p:spPr>
              <a:xfrm>
                <a:off x="3067867" y="5814095"/>
                <a:ext cx="1617943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Round10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1601B9-0816-476C-8C0C-E5D5E467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867" y="5814095"/>
                <a:ext cx="1617943" cy="394660"/>
              </a:xfrm>
              <a:prstGeom prst="rect">
                <a:avLst/>
              </a:prstGeom>
              <a:blipFill>
                <a:blip r:embed="rId14"/>
                <a:stretch>
                  <a:fillRect l="-3008" t="-937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EB432E9-602D-4154-B5B1-C07D91433D47}"/>
                  </a:ext>
                </a:extLst>
              </p:cNvPr>
              <p:cNvSpPr txBox="1"/>
              <p:nvPr/>
            </p:nvSpPr>
            <p:spPr>
              <a:xfrm>
                <a:off x="320723" y="4021589"/>
                <a:ext cx="4995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root signature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/>
                  <a:t>, root signature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EB432E9-602D-4154-B5B1-C07D91433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3" y="4021589"/>
                <a:ext cx="4995674" cy="369332"/>
              </a:xfrm>
              <a:prstGeom prst="rect">
                <a:avLst/>
              </a:prstGeom>
              <a:blipFill>
                <a:blip r:embed="rId15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3F86BA67-7656-453D-8891-C3AAC02FB48F}"/>
              </a:ext>
            </a:extLst>
          </p:cNvPr>
          <p:cNvSpPr/>
          <p:nvPr/>
        </p:nvSpPr>
        <p:spPr>
          <a:xfrm>
            <a:off x="172278" y="3918623"/>
            <a:ext cx="5273745" cy="2295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9229E3F-947E-45CE-A24A-715A8CC482CA}"/>
                  </a:ext>
                </a:extLst>
              </p:cNvPr>
              <p:cNvSpPr txBox="1"/>
              <p:nvPr/>
            </p:nvSpPr>
            <p:spPr>
              <a:xfrm>
                <a:off x="330420" y="3510635"/>
                <a:ext cx="779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9229E3F-947E-45CE-A24A-715A8CC48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20" y="3510635"/>
                <a:ext cx="779059" cy="369332"/>
              </a:xfrm>
              <a:prstGeom prst="rect">
                <a:avLst/>
              </a:prstGeom>
              <a:blipFill>
                <a:blip r:embed="rId16"/>
                <a:stretch>
                  <a:fillRect l="-6250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3FFC5F7-9FA0-4249-97BB-DAEB0272DC47}"/>
                  </a:ext>
                </a:extLst>
              </p:cNvPr>
              <p:cNvSpPr txBox="1"/>
              <p:nvPr/>
            </p:nvSpPr>
            <p:spPr>
              <a:xfrm>
                <a:off x="5879423" y="4493373"/>
                <a:ext cx="612937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3FFC5F7-9FA0-4249-97BB-DAEB0272D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423" y="4493373"/>
                <a:ext cx="6129370" cy="300788"/>
              </a:xfrm>
              <a:prstGeom prst="rect">
                <a:avLst/>
              </a:prstGeom>
              <a:blipFill>
                <a:blip r:embed="rId17"/>
                <a:stretch>
                  <a:fillRect r="-298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E94701B-B7A5-4502-813D-BAD553C89AC9}"/>
                  </a:ext>
                </a:extLst>
              </p:cNvPr>
              <p:cNvSpPr txBox="1"/>
              <p:nvPr/>
            </p:nvSpPr>
            <p:spPr>
              <a:xfrm>
                <a:off x="5830478" y="5014361"/>
                <a:ext cx="2727464" cy="39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𝑐h𝑎𝑖𝑛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E94701B-B7A5-4502-813D-BAD553C8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78" y="5014361"/>
                <a:ext cx="2727464" cy="394852"/>
              </a:xfrm>
              <a:prstGeom prst="rect">
                <a:avLst/>
              </a:prstGeom>
              <a:blipFill>
                <a:blip r:embed="rId1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0B11095-30C6-4343-8E5C-DDD530FD283E}"/>
              </a:ext>
            </a:extLst>
          </p:cNvPr>
          <p:cNvSpPr txBox="1"/>
          <p:nvPr/>
        </p:nvSpPr>
        <p:spPr>
          <a:xfrm>
            <a:off x="5912814" y="5451372"/>
            <a:ext cx="594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检查每一轮的目标是否是前一轮的右边界对象，并且是否位于对应的边界内，从而确保数据完整性</a:t>
            </a:r>
          </a:p>
        </p:txBody>
      </p:sp>
    </p:spTree>
    <p:extLst>
      <p:ext uri="{BB962C8B-B14F-4D97-AF65-F5344CB8AC3E}">
        <p14:creationId xmlns:p14="http://schemas.microsoft.com/office/powerpoint/2010/main" val="210985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E15F9B-193B-4086-B330-11D977AB35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00FF"/>
                    </a:solidFill>
                  </a:rPr>
                  <a:t>Suppressed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𝑀𝑒𝑟𝑘𝑙𝑒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Index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E15F9B-193B-4086-B330-11D977AB3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26B8DA3-B8E9-4482-B97B-E6D7954F8398}"/>
              </a:ext>
            </a:extLst>
          </p:cNvPr>
          <p:cNvSpPr txBox="1"/>
          <p:nvPr/>
        </p:nvSpPr>
        <p:spPr>
          <a:xfrm>
            <a:off x="708992" y="1690688"/>
            <a:ext cx="4962938" cy="12945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在可验证的关键字搜索，只需要链上的根</a:t>
            </a:r>
            <a:r>
              <a:rPr lang="en-US" altLang="zh-CN" dirty="0"/>
              <a:t>Hash</a:t>
            </a:r>
            <a:r>
              <a:rPr lang="zh-CN" altLang="en-US" dirty="0"/>
              <a:t>；只存储</a:t>
            </a:r>
            <a:r>
              <a:rPr lang="en-US" altLang="zh-CN" dirty="0"/>
              <a:t>MB-Trees</a:t>
            </a:r>
            <a:r>
              <a:rPr lang="zh-CN" altLang="en-US" dirty="0"/>
              <a:t>上的</a:t>
            </a:r>
            <a:r>
              <a:rPr lang="en-US" altLang="zh-CN" dirty="0"/>
              <a:t>root </a:t>
            </a:r>
            <a:r>
              <a:rPr lang="en-US" altLang="zh-CN" dirty="0" err="1"/>
              <a:t>hashs</a:t>
            </a:r>
            <a:r>
              <a:rPr lang="zh-CN" altLang="en-US" dirty="0"/>
              <a:t>，节省了智能合约维护成本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83BCCE-92C2-49C9-950D-04F4A839872B}"/>
              </a:ext>
            </a:extLst>
          </p:cNvPr>
          <p:cNvSpPr txBox="1"/>
          <p:nvPr/>
        </p:nvSpPr>
        <p:spPr>
          <a:xfrm>
            <a:off x="92765" y="3787616"/>
            <a:ext cx="1209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问题：智能合约如何在不知道完整结构的情况下维护每一个</a:t>
            </a:r>
            <a:r>
              <a:rPr lang="en-US" altLang="zh-CN" sz="2800" dirty="0">
                <a:solidFill>
                  <a:srgbClr val="FF0000"/>
                </a:solidFill>
              </a:rPr>
              <a:t>MB</a:t>
            </a:r>
            <a:r>
              <a:rPr lang="zh-CN" altLang="en-US" sz="2800" dirty="0">
                <a:solidFill>
                  <a:srgbClr val="FF0000"/>
                </a:solidFill>
              </a:rPr>
              <a:t>树的</a:t>
            </a:r>
            <a:r>
              <a:rPr lang="en-US" altLang="zh-CN" sz="2800" dirty="0">
                <a:solidFill>
                  <a:srgbClr val="FF0000"/>
                </a:solidFill>
              </a:rPr>
              <a:t>root hash</a:t>
            </a:r>
            <a:r>
              <a:rPr lang="zh-CN" altLang="en-US" sz="28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1AA2FC-41BC-46B1-83F5-E2BD952C4C47}"/>
              </a:ext>
            </a:extLst>
          </p:cNvPr>
          <p:cNvSpPr txBox="1"/>
          <p:nvPr/>
        </p:nvSpPr>
        <p:spPr>
          <a:xfrm>
            <a:off x="3644348" y="4905702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6"/>
                </a:solidFill>
              </a:rPr>
              <a:t>SP</a:t>
            </a:r>
            <a:r>
              <a:rPr lang="zh-CN" altLang="en-US" sz="2800" dirty="0">
                <a:solidFill>
                  <a:schemeClr val="accent6"/>
                </a:solidFill>
              </a:rPr>
              <a:t>构造更新证明</a:t>
            </a:r>
          </a:p>
        </p:txBody>
      </p:sp>
    </p:spTree>
    <p:extLst>
      <p:ext uri="{BB962C8B-B14F-4D97-AF65-F5344CB8AC3E}">
        <p14:creationId xmlns:p14="http://schemas.microsoft.com/office/powerpoint/2010/main" val="141530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35E215-3475-4313-93A2-978F4AA4E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00FF"/>
                    </a:solidFill>
                  </a:rPr>
                  <a:t>Suppressed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𝑀𝑒𝑟𝑘𝑙𝑒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Index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35E215-3475-4313-93A2-978F4AA4E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162F923-F69C-4D4E-A4CF-EDD07698A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90"/>
          <a:stretch/>
        </p:blipFill>
        <p:spPr>
          <a:xfrm>
            <a:off x="5571200" y="2660783"/>
            <a:ext cx="6051038" cy="1920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43970C-5680-48A6-9833-D38061D4204E}"/>
                  </a:ext>
                </a:extLst>
              </p:cNvPr>
              <p:cNvSpPr txBox="1"/>
              <p:nvPr/>
            </p:nvSpPr>
            <p:spPr>
              <a:xfrm>
                <a:off x="6957392" y="1828800"/>
                <a:ext cx="3278654" cy="369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插入新对象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=23(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43970C-5680-48A6-9833-D38061D4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2" y="1828800"/>
                <a:ext cx="3278654" cy="369845"/>
              </a:xfrm>
              <a:prstGeom prst="rect">
                <a:avLst/>
              </a:prstGeom>
              <a:blipFill>
                <a:blip r:embed="rId4"/>
                <a:stretch>
                  <a:fillRect l="-1487" t="-8197" r="-37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D5C29D-3EBD-431B-83C7-B6328977EFB6}"/>
                  </a:ext>
                </a:extLst>
              </p:cNvPr>
              <p:cNvSpPr txBox="1"/>
              <p:nvPr/>
            </p:nvSpPr>
            <p:spPr>
              <a:xfrm>
                <a:off x="5994312" y="5551798"/>
                <a:ext cx="4927438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𝑈𝑝𝑑𝑉𝑂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&gt;;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D5C29D-3EBD-431B-83C7-B632897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12" y="5551798"/>
                <a:ext cx="4927438" cy="311880"/>
              </a:xfrm>
              <a:prstGeom prst="rect">
                <a:avLst/>
              </a:prstGeom>
              <a:blipFill>
                <a:blip r:embed="rId5"/>
                <a:stretch>
                  <a:fillRect l="-742" t="-1961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1B9F949-32B2-4835-83ED-F7DF6192B1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19"/>
          <a:stretch/>
        </p:blipFill>
        <p:spPr>
          <a:xfrm>
            <a:off x="435158" y="2013722"/>
            <a:ext cx="4799452" cy="34943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6D7287-499B-4CEF-ADA2-B091A00929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30" r="6851"/>
          <a:stretch/>
        </p:blipFill>
        <p:spPr>
          <a:xfrm>
            <a:off x="5734086" y="2639231"/>
            <a:ext cx="6022756" cy="22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62FA214-4F30-4DE6-A306-3F967754D0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00FF"/>
                    </a:solidFill>
                  </a:rPr>
                  <a:t>Suppressed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𝑀𝑒𝑟𝑘𝑙𝑒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Index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62FA214-4F30-4DE6-A306-3F967754D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60737AB-646A-4082-8378-1B5F6898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90" y="1546362"/>
            <a:ext cx="4424192" cy="4841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B13960-C981-4766-9963-248F10D7EF86}"/>
                  </a:ext>
                </a:extLst>
              </p:cNvPr>
              <p:cNvSpPr txBox="1"/>
              <p:nvPr/>
            </p:nvSpPr>
            <p:spPr>
              <a:xfrm>
                <a:off x="5466323" y="1493486"/>
                <a:ext cx="5384335" cy="394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𝑈𝑝𝑑𝑉𝑂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&gt;;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B13960-C981-4766-9963-248F10D7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23" y="1493486"/>
                <a:ext cx="5384335" cy="394403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691640-C740-4580-BC2F-D82A7A2AEB82}"/>
                  </a:ext>
                </a:extLst>
              </p:cNvPr>
              <p:cNvSpPr txBox="1"/>
              <p:nvPr/>
            </p:nvSpPr>
            <p:spPr>
              <a:xfrm>
                <a:off x="5337666" y="2070796"/>
                <a:ext cx="5287618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|| </m:t>
                      </m:r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|| </m:t>
                      </m:r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b>
                      </m:sSub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691640-C740-4580-BC2F-D82A7A2A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666" y="2070796"/>
                <a:ext cx="5287618" cy="393121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9BB8F36-9DF3-4F8F-9CEC-B08A2469E81E}"/>
              </a:ext>
            </a:extLst>
          </p:cNvPr>
          <p:cNvSpPr txBox="1"/>
          <p:nvPr/>
        </p:nvSpPr>
        <p:spPr>
          <a:xfrm>
            <a:off x="6704758" y="1959623"/>
            <a:ext cx="30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?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D45C-0663-49ED-A565-965BF0CF65C5}"/>
              </a:ext>
            </a:extLst>
          </p:cNvPr>
          <p:cNvSpPr txBox="1"/>
          <p:nvPr/>
        </p:nvSpPr>
        <p:spPr>
          <a:xfrm>
            <a:off x="10476637" y="2070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完整性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E0463E2-6AAF-43AC-8C19-C6A6D9444E71}"/>
                  </a:ext>
                </a:extLst>
              </p:cNvPr>
              <p:cNvSpPr txBox="1"/>
              <p:nvPr/>
            </p:nvSpPr>
            <p:spPr>
              <a:xfrm>
                <a:off x="5809737" y="2703367"/>
                <a:ext cx="2090124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E0463E2-6AAF-43AC-8C19-C6A6D9444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37" y="2703367"/>
                <a:ext cx="2090124" cy="302070"/>
              </a:xfrm>
              <a:prstGeom prst="rect">
                <a:avLst/>
              </a:prstGeom>
              <a:blipFill>
                <a:blip r:embed="rId6"/>
                <a:stretch>
                  <a:fillRect l="-3790" r="-875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1963756-BBB3-4CD7-A837-18160E8F8180}"/>
              </a:ext>
            </a:extLst>
          </p:cNvPr>
          <p:cNvSpPr txBox="1"/>
          <p:nvPr/>
        </p:nvSpPr>
        <p:spPr>
          <a:xfrm>
            <a:off x="5264779" y="273791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2063DB-D900-4DB9-9087-776C49B01519}"/>
              </a:ext>
            </a:extLst>
          </p:cNvPr>
          <p:cNvSpPr txBox="1"/>
          <p:nvPr/>
        </p:nvSpPr>
        <p:spPr>
          <a:xfrm>
            <a:off x="8444754" y="26361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可靠性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E024552-1231-4948-B3E2-B5E4C330B6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30" r="6851"/>
          <a:stretch/>
        </p:blipFill>
        <p:spPr>
          <a:xfrm>
            <a:off x="6490721" y="3244887"/>
            <a:ext cx="3908065" cy="1455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331DCB-5666-45E5-8667-E479EF076569}"/>
                  </a:ext>
                </a:extLst>
              </p:cNvPr>
              <p:cNvSpPr txBox="1"/>
              <p:nvPr/>
            </p:nvSpPr>
            <p:spPr>
              <a:xfrm>
                <a:off x="6217477" y="5063726"/>
                <a:ext cx="222727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b>
                      </m:sSub>
                      <m:r>
                        <a:rPr lang="pt-BR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7331DCB-5666-45E5-8667-E479EF076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477" y="5063726"/>
                <a:ext cx="2227276" cy="300788"/>
              </a:xfrm>
              <a:prstGeom prst="rect">
                <a:avLst/>
              </a:prstGeom>
              <a:blipFill>
                <a:blip r:embed="rId8"/>
                <a:stretch>
                  <a:fillRect l="-2192" t="-2041" r="-3562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6FB38E-308B-4AED-BBB0-31613F57384F}"/>
                  </a:ext>
                </a:extLst>
              </p:cNvPr>
              <p:cNvSpPr txBox="1"/>
              <p:nvPr/>
            </p:nvSpPr>
            <p:spPr>
              <a:xfrm>
                <a:off x="5850594" y="5463444"/>
                <a:ext cx="2756452" cy="371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6FB38E-308B-4AED-BBB0-31613F57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94" y="5463444"/>
                <a:ext cx="2756452" cy="371064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68C1C6-5279-4406-9F4F-3A150FB76E55}"/>
                  </a:ext>
                </a:extLst>
              </p:cNvPr>
              <p:cNvSpPr txBox="1"/>
              <p:nvPr/>
            </p:nvSpPr>
            <p:spPr>
              <a:xfrm>
                <a:off x="6068834" y="6015009"/>
                <a:ext cx="2319972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pt-BR" altLang="zh-CN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68C1C6-5279-4406-9F4F-3A150FB7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834" y="6015009"/>
                <a:ext cx="2319972" cy="372538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203B2B-4136-40F1-A2C5-6B40C7B278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𝐶𝐻𝐴𝑀𝐸𝐿𝐸𝑂𝑁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INDEX 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203B2B-4136-40F1-A2C5-6B40C7B27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AE945DA-2BA9-445D-B900-96235ACE2D73}"/>
              </a:ext>
            </a:extLst>
          </p:cNvPr>
          <p:cNvSpPr txBox="1"/>
          <p:nvPr/>
        </p:nvSpPr>
        <p:spPr>
          <a:xfrm>
            <a:off x="516835" y="2028446"/>
            <a:ext cx="18553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Chameleon tree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：用于索引单个关键词对象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175450-286F-4AE7-BDDB-853BF8E33B59}"/>
                  </a:ext>
                </a:extLst>
              </p:cNvPr>
              <p:cNvSpPr txBox="1"/>
              <p:nvPr/>
            </p:nvSpPr>
            <p:spPr>
              <a:xfrm>
                <a:off x="2941983" y="2028446"/>
                <a:ext cx="4222566" cy="602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root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𝐶𝑜𝑚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0,0,</m:t>
                            </m:r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⋯,0</m:t>
                            </m:r>
                            <m:r>
                              <a:rPr lang="en-US" altLang="zh-C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groupChr>
                      </m:e>
                      <m:lim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lim>
                    </m:limLow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175450-286F-4AE7-BDDB-853BF8E3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3" y="2028446"/>
                <a:ext cx="4222566" cy="602665"/>
              </a:xfrm>
              <a:prstGeom prst="rect">
                <a:avLst/>
              </a:prstGeom>
              <a:blipFill>
                <a:blip r:embed="rId3"/>
                <a:stretch>
                  <a:fillRect l="-1301" t="-6061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AF639C-5C40-4718-A8BE-31FFD5F18A37}"/>
                  </a:ext>
                </a:extLst>
              </p:cNvPr>
              <p:cNvSpPr txBox="1"/>
              <p:nvPr/>
            </p:nvSpPr>
            <p:spPr>
              <a:xfrm>
                <a:off x="7354957" y="2028446"/>
                <a:ext cx="27564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伪随机函数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AF639C-5C40-4718-A8BE-31FFD5F1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57" y="2028446"/>
                <a:ext cx="2756452" cy="369332"/>
              </a:xfrm>
              <a:prstGeom prst="rect">
                <a:avLst/>
              </a:prstGeom>
              <a:blipFill>
                <a:blip r:embed="rId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A241B1E-9102-4288-A7A5-3B0F37A8DE21}"/>
              </a:ext>
            </a:extLst>
          </p:cNvPr>
          <p:cNvSpPr txBox="1"/>
          <p:nvPr/>
        </p:nvSpPr>
        <p:spPr>
          <a:xfrm>
            <a:off x="2941983" y="2859443"/>
            <a:ext cx="254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For each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non-root node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31A7E3-9865-46A0-A454-7201E61C9C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05" r="17371"/>
          <a:stretch/>
        </p:blipFill>
        <p:spPr>
          <a:xfrm>
            <a:off x="5483962" y="2536277"/>
            <a:ext cx="3551583" cy="1015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AF0936-57D1-4F43-B869-9875232B24BA}"/>
                  </a:ext>
                </a:extLst>
              </p:cNvPr>
              <p:cNvSpPr txBox="1"/>
              <p:nvPr/>
            </p:nvSpPr>
            <p:spPr>
              <a:xfrm>
                <a:off x="4225005" y="3878548"/>
                <a:ext cx="6454587" cy="51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一个</a:t>
                </a:r>
                <a:r>
                  <a:rPr lang="en-US" altLang="zh-CN" dirty="0"/>
                  <a:t>CVC</a:t>
                </a:r>
                <a:r>
                  <a:rPr lang="zh-CN" altLang="en-US" dirty="0"/>
                  <a:t>承诺，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𝐶𝑜𝑚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&lt;0,0,</m:t>
                            </m:r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⋯,0</m:t>
                            </m:r>
                            <m:r>
                              <a:rPr lang="en-US" altLang="zh-CN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groupChr>
                      </m:e>
                      <m:lim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lim>
                    </m:limLow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AF0936-57D1-4F43-B869-9875232B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05" y="3878548"/>
                <a:ext cx="6454587" cy="510333"/>
              </a:xfrm>
              <a:prstGeom prst="rect">
                <a:avLst/>
              </a:prstGeom>
              <a:blipFill>
                <a:blip r:embed="rId6"/>
                <a:stretch>
                  <a:fillRect l="-944" t="-15476" r="-755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6406C02-70C7-4B44-89FB-DC3E5E64933D}"/>
                  </a:ext>
                </a:extLst>
              </p:cNvPr>
              <p:cNvSpPr txBox="1"/>
              <p:nvPr/>
            </p:nvSpPr>
            <p:spPr>
              <a:xfrm>
                <a:off x="4225005" y="4531949"/>
                <a:ext cx="4982711" cy="304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证明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存储在更新向量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第一个元素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6406C02-70C7-4B44-89FB-DC3E5E649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05" y="4531949"/>
                <a:ext cx="4982711" cy="304827"/>
              </a:xfrm>
              <a:prstGeom prst="rect">
                <a:avLst/>
              </a:prstGeom>
              <a:blipFill>
                <a:blip r:embed="rId7"/>
                <a:stretch>
                  <a:fillRect l="-1224" t="-24000" r="-2448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7275E2A-3164-4BC1-BB5A-A3F472B573B7}"/>
                  </a:ext>
                </a:extLst>
              </p:cNvPr>
              <p:cNvSpPr txBox="1"/>
              <p:nvPr/>
            </p:nvSpPr>
            <p:spPr>
              <a:xfrm>
                <a:off x="4103487" y="5149235"/>
                <a:ext cx="4569841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dirty="0"/>
                  <a:t>该结点位于父亲结点的第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个子结点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7275E2A-3164-4BC1-BB5A-A3F472B5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87" y="5149235"/>
                <a:ext cx="4569841" cy="302070"/>
              </a:xfrm>
              <a:prstGeom prst="rect">
                <a:avLst/>
              </a:prstGeom>
              <a:blipFill>
                <a:blip r:embed="rId8"/>
                <a:stretch>
                  <a:fillRect l="-1867" t="-26531" r="-2533" b="-38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6C2DBBE-4EB3-48ED-AC23-EBB487E4149E}"/>
              </a:ext>
            </a:extLst>
          </p:cNvPr>
          <p:cNvSpPr txBox="1"/>
          <p:nvPr/>
        </p:nvSpPr>
        <p:spPr>
          <a:xfrm>
            <a:off x="838200" y="6026993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根承诺保持不变，在对象插入期间可以使用陷门更新向量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2B59D4-1547-4ADA-824B-ACCC93465C40}"/>
              </a:ext>
            </a:extLst>
          </p:cNvPr>
          <p:cNvSpPr txBox="1"/>
          <p:nvPr/>
        </p:nvSpPr>
        <p:spPr>
          <a:xfrm>
            <a:off x="7922275" y="6026993"/>
            <a:ext cx="371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智能合约维护根承诺和总对象数</a:t>
            </a:r>
            <a:r>
              <a:rPr lang="en-US" altLang="zh-CN" dirty="0" err="1"/>
              <a:t>cnt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68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4217A1B-2F5A-4772-8C36-DF6513F93E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𝐶𝐻𝐴𝑀𝐸𝐿𝐸𝑂𝑁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INDEX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4217A1B-2F5A-4772-8C36-DF6513F93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2A389E6-09FA-442F-9603-1D0846942B3D}"/>
              </a:ext>
            </a:extLst>
          </p:cNvPr>
          <p:cNvSpPr txBox="1"/>
          <p:nvPr/>
        </p:nvSpPr>
        <p:spPr>
          <a:xfrm>
            <a:off x="967408" y="15060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创建一个初始变色龙树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68BF55-990E-4608-B708-2F0B68D96054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73547" y="2415904"/>
            <a:ext cx="564784" cy="831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367406-599E-459A-922C-1850A3C3FA03}"/>
              </a:ext>
            </a:extLst>
          </p:cNvPr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562949" y="2290741"/>
            <a:ext cx="469547" cy="7307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4DDA20-8A42-416C-9582-6C5CFB698FAE}"/>
              </a:ext>
            </a:extLst>
          </p:cNvPr>
          <p:cNvSpPr txBox="1"/>
          <p:nvPr/>
        </p:nvSpPr>
        <p:spPr>
          <a:xfrm>
            <a:off x="3007072" y="32538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6778EF-435C-4887-B306-189772CE3461}"/>
              </a:ext>
            </a:extLst>
          </p:cNvPr>
          <p:cNvSpPr txBox="1"/>
          <p:nvPr/>
        </p:nvSpPr>
        <p:spPr>
          <a:xfrm>
            <a:off x="9550348" y="307477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BD1648-434E-4D3E-B09B-F06D34182994}"/>
                  </a:ext>
                </a:extLst>
              </p:cNvPr>
              <p:cNvSpPr txBox="1"/>
              <p:nvPr/>
            </p:nvSpPr>
            <p:spPr>
              <a:xfrm>
                <a:off x="359645" y="3358443"/>
                <a:ext cx="1215526" cy="290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BD1648-434E-4D3E-B09B-F06D3418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45" y="3358443"/>
                <a:ext cx="1215526" cy="290272"/>
              </a:xfrm>
              <a:prstGeom prst="rect">
                <a:avLst/>
              </a:prstGeom>
              <a:blipFill>
                <a:blip r:embed="rId7"/>
                <a:stretch>
                  <a:fillRect l="-4523" t="-4167" r="-2010" b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8DCBCD-62E6-4FAA-BCB4-EB416AB20A97}"/>
                  </a:ext>
                </a:extLst>
              </p:cNvPr>
              <p:cNvSpPr txBox="1"/>
              <p:nvPr/>
            </p:nvSpPr>
            <p:spPr>
              <a:xfrm>
                <a:off x="359645" y="3911844"/>
                <a:ext cx="2738314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𝐶𝐺𝑒𝑛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8DCBCD-62E6-4FAA-BCB4-EB416AB20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45" y="3911844"/>
                <a:ext cx="2738314" cy="289951"/>
              </a:xfrm>
              <a:prstGeom prst="rect">
                <a:avLst/>
              </a:prstGeom>
              <a:blipFill>
                <a:blip r:embed="rId8"/>
                <a:stretch>
                  <a:fillRect l="-2673" t="-4255" r="-2673" b="-36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4D92ED-8AB3-47BD-9362-E288BDEE56F5}"/>
                  </a:ext>
                </a:extLst>
              </p:cNvPr>
              <p:cNvSpPr txBox="1"/>
              <p:nvPr/>
            </p:nvSpPr>
            <p:spPr>
              <a:xfrm>
                <a:off x="359645" y="4416625"/>
                <a:ext cx="839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4D92ED-8AB3-47BD-9362-E288BDEE5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45" y="4416625"/>
                <a:ext cx="839204" cy="276999"/>
              </a:xfrm>
              <a:prstGeom prst="rect">
                <a:avLst/>
              </a:prstGeom>
              <a:blipFill>
                <a:blip r:embed="rId9"/>
                <a:stretch>
                  <a:fillRect l="-5797" r="-579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3E6E8-84EF-4709-BFCB-0527DA80B380}"/>
                  </a:ext>
                </a:extLst>
              </p:cNvPr>
              <p:cNvSpPr txBox="1"/>
              <p:nvPr/>
            </p:nvSpPr>
            <p:spPr>
              <a:xfrm>
                <a:off x="359645" y="4953548"/>
                <a:ext cx="2066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3E6E8-84EF-4709-BFCB-0527DA80B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45" y="4953548"/>
                <a:ext cx="2066528" cy="276999"/>
              </a:xfrm>
              <a:prstGeom prst="rect">
                <a:avLst/>
              </a:prstGeom>
              <a:blipFill>
                <a:blip r:embed="rId10"/>
                <a:stretch>
                  <a:fillRect l="-1180" t="-4444" r="-354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0E3CAE-4285-40E1-9247-1530DF821706}"/>
                  </a:ext>
                </a:extLst>
              </p:cNvPr>
              <p:cNvSpPr txBox="1"/>
              <p:nvPr/>
            </p:nvSpPr>
            <p:spPr>
              <a:xfrm>
                <a:off x="353138" y="5381812"/>
                <a:ext cx="366953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𝑎𝑢𝑥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(&lt;0,0⋯,0&gt;,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0E3CAE-4285-40E1-9247-1530DF82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8" y="5381812"/>
                <a:ext cx="3669531" cy="298415"/>
              </a:xfrm>
              <a:prstGeom prst="rect">
                <a:avLst/>
              </a:prstGeom>
              <a:blipFill>
                <a:blip r:embed="rId11"/>
                <a:stretch>
                  <a:fillRect l="-1827" r="-1993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21354A-73B7-4482-B50E-DC3424BB1426}"/>
              </a:ext>
            </a:extLst>
          </p:cNvPr>
          <p:cNvCxnSpPr/>
          <p:nvPr/>
        </p:nvCxnSpPr>
        <p:spPr>
          <a:xfrm>
            <a:off x="3660507" y="2646777"/>
            <a:ext cx="5655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A34168-8038-4B1A-A410-FC587568E816}"/>
                  </a:ext>
                </a:extLst>
              </p:cNvPr>
              <p:cNvSpPr txBox="1"/>
              <p:nvPr/>
            </p:nvSpPr>
            <p:spPr>
              <a:xfrm>
                <a:off x="5547552" y="2206965"/>
                <a:ext cx="9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A34168-8038-4B1A-A410-FC587568E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52" y="2206965"/>
                <a:ext cx="998094" cy="276999"/>
              </a:xfrm>
              <a:prstGeom prst="rect">
                <a:avLst/>
              </a:prstGeom>
              <a:blipFill>
                <a:blip r:embed="rId12"/>
                <a:stretch>
                  <a:fillRect l="-4268" r="-365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E8D088-8199-4F81-95F5-C9E9E2B15DFF}"/>
                  </a:ext>
                </a:extLst>
              </p:cNvPr>
              <p:cNvSpPr txBox="1"/>
              <p:nvPr/>
            </p:nvSpPr>
            <p:spPr>
              <a:xfrm>
                <a:off x="1406690" y="6010958"/>
                <a:ext cx="2272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𝑡𝑑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保存在本地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E8D088-8199-4F81-95F5-C9E9E2B15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90" y="6010958"/>
                <a:ext cx="2272995" cy="369332"/>
              </a:xfrm>
              <a:prstGeom prst="rect">
                <a:avLst/>
              </a:prstGeom>
              <a:blipFill>
                <a:blip r:embed="rId13"/>
                <a:stretch>
                  <a:fillRect l="-2413" t="-9836" r="-1877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5F8839E-2F56-49F3-A24F-5DACD3636448}"/>
              </a:ext>
            </a:extLst>
          </p:cNvPr>
          <p:cNvCxnSpPr/>
          <p:nvPr/>
        </p:nvCxnSpPr>
        <p:spPr>
          <a:xfrm>
            <a:off x="3660507" y="3021473"/>
            <a:ext cx="5655771" cy="198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F29EA35-4BB5-4BAA-905E-E7E7AC7E01F2}"/>
                  </a:ext>
                </a:extLst>
              </p:cNvPr>
              <p:cNvSpPr txBox="1"/>
              <p:nvPr/>
            </p:nvSpPr>
            <p:spPr>
              <a:xfrm>
                <a:off x="6449674" y="3738398"/>
                <a:ext cx="9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F29EA35-4BB5-4BAA-905E-E7E7AC7E0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74" y="3738398"/>
                <a:ext cx="998094" cy="276999"/>
              </a:xfrm>
              <a:prstGeom prst="rect">
                <a:avLst/>
              </a:prstGeom>
              <a:blipFill>
                <a:blip r:embed="rId14"/>
                <a:stretch>
                  <a:fillRect l="-4268" r="-365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C90E9FF-6DE9-4A65-87A9-158115AC3F3B}"/>
              </a:ext>
            </a:extLst>
          </p:cNvPr>
          <p:cNvSpPr/>
          <p:nvPr/>
        </p:nvSpPr>
        <p:spPr>
          <a:xfrm>
            <a:off x="9435548" y="4359354"/>
            <a:ext cx="839204" cy="1325563"/>
          </a:xfrm>
          <a:prstGeom prst="round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EB5BF0-EF70-4617-8DC1-D01E07049411}"/>
              </a:ext>
            </a:extLst>
          </p:cNvPr>
          <p:cNvSpPr txBox="1"/>
          <p:nvPr/>
        </p:nvSpPr>
        <p:spPr>
          <a:xfrm>
            <a:off x="9624210" y="574343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2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7" grpId="0"/>
      <p:bldP spid="20" grpId="0"/>
      <p:bldP spid="21" grpId="0"/>
      <p:bldP spid="27" grpId="0"/>
      <p:bldP spid="28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F05D-BFDB-482F-9192-5E5BBA474F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𝐶𝐻𝐴𝑀𝐸𝐿𝐸𝑂𝑁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INDEX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F05D-BFDB-482F-9192-5E5BBA474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3657016-9C63-4310-9A08-0E7895EA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7" y="1993692"/>
            <a:ext cx="6099654" cy="1862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C1DEF3-5453-4E2C-8EB7-F34C210A7272}"/>
                  </a:ext>
                </a:extLst>
              </p:cNvPr>
              <p:cNvSpPr txBox="1"/>
              <p:nvPr/>
            </p:nvSpPr>
            <p:spPr>
              <a:xfrm>
                <a:off x="7136296" y="1716693"/>
                <a:ext cx="824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C1DEF3-5453-4E2C-8EB7-F34C210A7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296" y="1716693"/>
                <a:ext cx="824841" cy="276999"/>
              </a:xfrm>
              <a:prstGeom prst="rect">
                <a:avLst/>
              </a:prstGeom>
              <a:blipFill>
                <a:blip r:embed="rId4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3E6B12-A91B-4B3D-8027-AF43509C6244}"/>
                  </a:ext>
                </a:extLst>
              </p:cNvPr>
              <p:cNvSpPr txBox="1"/>
              <p:nvPr/>
            </p:nvSpPr>
            <p:spPr>
              <a:xfrm>
                <a:off x="9841204" y="1716692"/>
                <a:ext cx="946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3E6B12-A91B-4B3D-8027-AF43509C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204" y="1716692"/>
                <a:ext cx="946606" cy="276999"/>
              </a:xfrm>
              <a:prstGeom prst="rect">
                <a:avLst/>
              </a:prstGeom>
              <a:blipFill>
                <a:blip r:embed="rId5"/>
                <a:stretch>
                  <a:fillRect l="-4487" r="-576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50A50FD-7D5C-4B14-A0BB-3839035E4CB9}"/>
              </a:ext>
            </a:extLst>
          </p:cNvPr>
          <p:cNvSpPr txBox="1"/>
          <p:nvPr/>
        </p:nvSpPr>
        <p:spPr>
          <a:xfrm>
            <a:off x="7248939" y="235888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为对象创建一个新结点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5B883B-6ED2-4351-B1E7-EDB7D94575E4}"/>
                  </a:ext>
                </a:extLst>
              </p:cNvPr>
              <p:cNvSpPr txBox="1"/>
              <p:nvPr/>
            </p:nvSpPr>
            <p:spPr>
              <a:xfrm>
                <a:off x="7548716" y="2925037"/>
                <a:ext cx="1726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=13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5B883B-6ED2-4351-B1E7-EDB7D945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16" y="2925037"/>
                <a:ext cx="1726498" cy="276999"/>
              </a:xfrm>
              <a:prstGeom prst="rect">
                <a:avLst/>
              </a:prstGeom>
              <a:blipFill>
                <a:blip r:embed="rId6"/>
                <a:stretch>
                  <a:fillRect l="-4225" t="-28889" r="-739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389A08E-BF49-4FF3-988A-69823842A818}"/>
                  </a:ext>
                </a:extLst>
              </p:cNvPr>
              <p:cNvSpPr txBox="1"/>
              <p:nvPr/>
            </p:nvSpPr>
            <p:spPr>
              <a:xfrm>
                <a:off x="7596982" y="3257918"/>
                <a:ext cx="1611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389A08E-BF49-4FF3-988A-69823842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82" y="3257918"/>
                <a:ext cx="1611788" cy="276999"/>
              </a:xfrm>
              <a:prstGeom prst="rect">
                <a:avLst/>
              </a:prstGeom>
              <a:blipFill>
                <a:blip r:embed="rId7"/>
                <a:stretch>
                  <a:fillRect l="-3019" r="-3019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69B460-83DE-4643-9B82-000875DB3558}"/>
                  </a:ext>
                </a:extLst>
              </p:cNvPr>
              <p:cNvSpPr txBox="1"/>
              <p:nvPr/>
            </p:nvSpPr>
            <p:spPr>
              <a:xfrm>
                <a:off x="7596982" y="3795119"/>
                <a:ext cx="2287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,13∥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69B460-83DE-4643-9B82-000875DB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82" y="3795119"/>
                <a:ext cx="2287229" cy="276999"/>
              </a:xfrm>
              <a:prstGeom prst="rect">
                <a:avLst/>
              </a:prstGeom>
              <a:blipFill>
                <a:blip r:embed="rId8"/>
                <a:stretch>
                  <a:fillRect l="-1067" t="-4444" r="-32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D7538C-49A9-44D3-A4BF-CA43CD93C7DE}"/>
                  </a:ext>
                </a:extLst>
              </p:cNvPr>
              <p:cNvSpPr txBox="1"/>
              <p:nvPr/>
            </p:nvSpPr>
            <p:spPr>
              <a:xfrm>
                <a:off x="7136296" y="4177684"/>
                <a:ext cx="4075043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(&lt;0,0,0&gt;,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D7538C-49A9-44D3-A4BF-CA43CD93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296" y="4177684"/>
                <a:ext cx="4075043" cy="390748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E1120F-EA78-4A08-BB16-80D9853D385A}"/>
                  </a:ext>
                </a:extLst>
              </p:cNvPr>
              <p:cNvSpPr txBox="1"/>
              <p:nvPr/>
            </p:nvSpPr>
            <p:spPr>
              <a:xfrm>
                <a:off x="7453097" y="5109029"/>
                <a:ext cx="2902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E1120F-EA78-4A08-BB16-80D9853D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97" y="5109029"/>
                <a:ext cx="2902013" cy="276999"/>
              </a:xfrm>
              <a:prstGeom prst="rect">
                <a:avLst/>
              </a:prstGeom>
              <a:blipFill>
                <a:blip r:embed="rId10"/>
                <a:stretch>
                  <a:fillRect l="-630" t="-2174" r="-252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08139B3-04D7-4187-8E38-33BB939BF64F}"/>
                  </a:ext>
                </a:extLst>
              </p:cNvPr>
              <p:cNvSpPr txBox="1"/>
              <p:nvPr/>
            </p:nvSpPr>
            <p:spPr>
              <a:xfrm>
                <a:off x="7453097" y="4655236"/>
                <a:ext cx="424058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𝐶𝐶𝑜𝑙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,1,0,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08139B3-04D7-4187-8E38-33BB939BF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97" y="4655236"/>
                <a:ext cx="4240584" cy="298415"/>
              </a:xfrm>
              <a:prstGeom prst="rect">
                <a:avLst/>
              </a:prstGeom>
              <a:blipFill>
                <a:blip r:embed="rId11"/>
                <a:stretch>
                  <a:fillRect l="-288" t="-2041" r="-1727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7B7E52-D0DB-49A1-ABD8-F88C5DCE0A59}"/>
                  </a:ext>
                </a:extLst>
              </p:cNvPr>
              <p:cNvSpPr txBox="1"/>
              <p:nvPr/>
            </p:nvSpPr>
            <p:spPr>
              <a:xfrm>
                <a:off x="9125370" y="724641"/>
                <a:ext cx="335280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𝐶𝑜𝑙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𝑡𝑑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𝑎𝑢𝑥</m:t>
                      </m:r>
                      <m:r>
                        <a:rPr lang="en-US" altLang="zh-CN" sz="1800" i="1" dirty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7B7E52-D0DB-49A1-ABD8-F88C5DCE0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70" y="724641"/>
                <a:ext cx="3352800" cy="390748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0A963EF-AEF8-4AAF-B101-AAEE2213812F}"/>
                  </a:ext>
                </a:extLst>
              </p:cNvPr>
              <p:cNvSpPr txBox="1"/>
              <p:nvPr/>
            </p:nvSpPr>
            <p:spPr>
              <a:xfrm>
                <a:off x="8660687" y="168986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0A963EF-AEF8-4AAF-B101-AAEE22138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687" y="1689868"/>
                <a:ext cx="614527" cy="276999"/>
              </a:xfrm>
              <a:prstGeom prst="rect">
                <a:avLst/>
              </a:prstGeom>
              <a:blipFill>
                <a:blip r:embed="rId13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43F75F9-9978-4B91-BC96-C91A2AE85D40}"/>
                  </a:ext>
                </a:extLst>
              </p:cNvPr>
              <p:cNvSpPr txBox="1"/>
              <p:nvPr/>
            </p:nvSpPr>
            <p:spPr>
              <a:xfrm>
                <a:off x="1182161" y="4835830"/>
                <a:ext cx="3556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,6∥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43F75F9-9978-4B91-BC96-C91A2AE8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161" y="4835830"/>
                <a:ext cx="3556743" cy="276999"/>
              </a:xfrm>
              <a:prstGeom prst="rect">
                <a:avLst/>
              </a:prstGeom>
              <a:blipFill>
                <a:blip r:embed="rId14"/>
                <a:stretch>
                  <a:fillRect l="-1201" t="-2174" r="-205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91AF2498-5DE0-496A-A95B-F25090295B83}"/>
              </a:ext>
            </a:extLst>
          </p:cNvPr>
          <p:cNvSpPr txBox="1"/>
          <p:nvPr/>
        </p:nvSpPr>
        <p:spPr>
          <a:xfrm>
            <a:off x="798016" y="4384653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将新结点连接到相应父结点上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C924C88-805E-48FA-83BB-CE6ACCA7E8BE}"/>
                  </a:ext>
                </a:extLst>
              </p:cNvPr>
              <p:cNvSpPr txBox="1"/>
              <p:nvPr/>
            </p:nvSpPr>
            <p:spPr>
              <a:xfrm>
                <a:off x="1133441" y="5293894"/>
                <a:ext cx="345504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(&lt;0,0,0&gt;,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C924C88-805E-48FA-83BB-CE6ACCA7E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41" y="5293894"/>
                <a:ext cx="3455048" cy="298415"/>
              </a:xfrm>
              <a:prstGeom prst="rect">
                <a:avLst/>
              </a:prstGeom>
              <a:blipFill>
                <a:blip r:embed="rId15"/>
                <a:stretch>
                  <a:fillRect l="-1940" r="-211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9D694AE-7547-41AB-9427-83FACA5D141F}"/>
                  </a:ext>
                </a:extLst>
              </p:cNvPr>
              <p:cNvSpPr txBox="1"/>
              <p:nvPr/>
            </p:nvSpPr>
            <p:spPr>
              <a:xfrm>
                <a:off x="1215632" y="5773374"/>
                <a:ext cx="418698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𝐶𝐶𝑜𝑙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9D694AE-7547-41AB-9427-83FACA5D1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32" y="5773374"/>
                <a:ext cx="4186980" cy="298415"/>
              </a:xfrm>
              <a:prstGeom prst="rect">
                <a:avLst/>
              </a:prstGeom>
              <a:blipFill>
                <a:blip r:embed="rId16"/>
                <a:stretch>
                  <a:fillRect l="-1456" r="-160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EB29D30-40DC-410E-A1CA-20AA8A96109C}"/>
                  </a:ext>
                </a:extLst>
              </p:cNvPr>
              <p:cNvSpPr txBox="1"/>
              <p:nvPr/>
            </p:nvSpPr>
            <p:spPr>
              <a:xfrm>
                <a:off x="635373" y="6195264"/>
                <a:ext cx="370398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6,1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𝑎𝑢𝑥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EB29D30-40DC-410E-A1CA-20AA8A96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3" y="6195264"/>
                <a:ext cx="3703983" cy="381515"/>
              </a:xfrm>
              <a:prstGeom prst="rect">
                <a:avLst/>
              </a:prstGeom>
              <a:blipFill>
                <a:blip r:embed="rId1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243015-82A1-4A1E-8574-FE665D87DD97}"/>
                  </a:ext>
                </a:extLst>
              </p:cNvPr>
              <p:cNvSpPr txBox="1"/>
              <p:nvPr/>
            </p:nvSpPr>
            <p:spPr>
              <a:xfrm>
                <a:off x="6709047" y="5728715"/>
                <a:ext cx="409272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243015-82A1-4A1E-8574-FE665D87D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047" y="5728715"/>
                <a:ext cx="4092723" cy="289182"/>
              </a:xfrm>
              <a:prstGeom prst="rect">
                <a:avLst/>
              </a:prstGeom>
              <a:blipFill>
                <a:blip r:embed="rId18"/>
                <a:stretch>
                  <a:fillRect l="-894" r="-894"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A64790E-BD89-49A4-B9F8-701FD40F3E15}"/>
                  </a:ext>
                </a:extLst>
              </p:cNvPr>
              <p:cNvSpPr txBox="1"/>
              <p:nvPr/>
            </p:nvSpPr>
            <p:spPr>
              <a:xfrm>
                <a:off x="6545012" y="6189782"/>
                <a:ext cx="3972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𝑏𝑙𝑜𝑐𝑘𝑐h𝑎𝑖𝑛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A64790E-BD89-49A4-B9F8-701FD40F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12" y="6189782"/>
                <a:ext cx="397244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B27E3F4-BFA8-4860-B7F5-EF7F6B5544CA}"/>
                  </a:ext>
                </a:extLst>
              </p:cNvPr>
              <p:cNvSpPr txBox="1"/>
              <p:nvPr/>
            </p:nvSpPr>
            <p:spPr>
              <a:xfrm>
                <a:off x="798016" y="1457252"/>
                <a:ext cx="467387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=23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对象插入变色龙树中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B27E3F4-BFA8-4860-B7F5-EF7F6B554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16" y="1457252"/>
                <a:ext cx="4673870" cy="369397"/>
              </a:xfrm>
              <a:prstGeom prst="rect">
                <a:avLst/>
              </a:prstGeom>
              <a:blipFill>
                <a:blip r:embed="rId20"/>
                <a:stretch>
                  <a:fillRect l="-1173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0926561-6E4B-4E30-8CAE-7153DAF5123D}"/>
              </a:ext>
            </a:extLst>
          </p:cNvPr>
          <p:cNvSpPr/>
          <p:nvPr/>
        </p:nvSpPr>
        <p:spPr>
          <a:xfrm>
            <a:off x="6952343" y="2249714"/>
            <a:ext cx="4920343" cy="336476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0FB00CF-7D2C-4CB6-AC75-917D3195C5D9}"/>
              </a:ext>
            </a:extLst>
          </p:cNvPr>
          <p:cNvSpPr/>
          <p:nvPr/>
        </p:nvSpPr>
        <p:spPr>
          <a:xfrm>
            <a:off x="573157" y="4177684"/>
            <a:ext cx="5073832" cy="25279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8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53525D7-6490-466D-9954-757350EAC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5104" y="50517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Authenticated Keyword Search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𝐶𝐻𝐴𝑀𝐸𝐿𝐸𝑂𝑁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</m:oMath>
                </a14:m>
                <a:r>
                  <a:rPr lang="en-US" altLang="zh-CN" sz="28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Index</a:t>
                </a:r>
                <a:endParaRPr lang="zh-CN" altLang="en-US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53525D7-6490-466D-9954-757350EAC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5104" y="50517"/>
                <a:ext cx="10515600" cy="132556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485D34B-67B2-4590-A091-1E2BD946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0558"/>
            <a:ext cx="6527550" cy="3290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259E24-E59B-4DF0-A20E-28B355EE70B5}"/>
                  </a:ext>
                </a:extLst>
              </p:cNvPr>
              <p:cNvSpPr txBox="1"/>
              <p:nvPr/>
            </p:nvSpPr>
            <p:spPr>
              <a:xfrm>
                <a:off x="563217" y="2191288"/>
                <a:ext cx="4152996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端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𝐶𝑂𝑉𝐼𝐷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−19          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𝑆𝑦𝑚𝑝𝑡𝑜𝑚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259E24-E59B-4DF0-A20E-28B355EE7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17" y="2191288"/>
                <a:ext cx="4152996" cy="278153"/>
              </a:xfrm>
              <a:prstGeom prst="rect">
                <a:avLst/>
              </a:prstGeom>
              <a:blipFill>
                <a:blip r:embed="rId4"/>
                <a:stretch>
                  <a:fillRect l="-733" t="-10870" r="-146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A538D1C-FF1A-40C6-BE17-8E820B5E0D21}"/>
                  </a:ext>
                </a:extLst>
              </p:cNvPr>
              <p:cNvSpPr txBox="1"/>
              <p:nvPr/>
            </p:nvSpPr>
            <p:spPr>
              <a:xfrm>
                <a:off x="255104" y="1376080"/>
                <a:ext cx="4055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= “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𝐶𝑂𝑉𝐼𝐷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−19” ∧ “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𝑆𝑦𝑚𝑝𝑡𝑜𝑚</m:t>
                      </m:r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A538D1C-FF1A-40C6-BE17-8E820B5E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4" y="1376080"/>
                <a:ext cx="405516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60474E-B1FD-423E-BE37-01BB393ED435}"/>
                  </a:ext>
                </a:extLst>
              </p:cNvPr>
              <p:cNvSpPr txBox="1"/>
              <p:nvPr/>
            </p:nvSpPr>
            <p:spPr>
              <a:xfrm>
                <a:off x="6017356" y="1777143"/>
                <a:ext cx="313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60474E-B1FD-423E-BE37-01BB393E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356" y="1777143"/>
                <a:ext cx="3135538" cy="369332"/>
              </a:xfrm>
              <a:prstGeom prst="rect">
                <a:avLst/>
              </a:prstGeom>
              <a:blipFill>
                <a:blip r:embed="rId6"/>
                <a:stretch>
                  <a:fillRect l="-1556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B6D1ED-1BA9-4E81-845F-CC21100610D7}"/>
                  </a:ext>
                </a:extLst>
              </p:cNvPr>
              <p:cNvSpPr txBox="1"/>
              <p:nvPr/>
            </p:nvSpPr>
            <p:spPr>
              <a:xfrm>
                <a:off x="6017356" y="2137194"/>
                <a:ext cx="2197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B6D1ED-1BA9-4E81-845F-CC211006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356" y="2137194"/>
                <a:ext cx="2197076" cy="369332"/>
              </a:xfrm>
              <a:prstGeom prst="rect">
                <a:avLst/>
              </a:prstGeom>
              <a:blipFill>
                <a:blip r:embed="rId7"/>
                <a:stretch>
                  <a:fillRect l="-2216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83894AF-BD58-4560-AAE7-9346903A7CAE}"/>
                  </a:ext>
                </a:extLst>
              </p:cNvPr>
              <p:cNvSpPr txBox="1"/>
              <p:nvPr/>
            </p:nvSpPr>
            <p:spPr>
              <a:xfrm>
                <a:off x="6045253" y="2477072"/>
                <a:ext cx="2200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83894AF-BD58-4560-AAE7-9346903A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53" y="2477072"/>
                <a:ext cx="2200987" cy="369332"/>
              </a:xfrm>
              <a:prstGeom prst="rect">
                <a:avLst/>
              </a:prstGeom>
              <a:blipFill>
                <a:blip r:embed="rId8"/>
                <a:stretch>
                  <a:fillRect l="-2493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4FD7EEE-B56B-430A-98D8-806641393BB8}"/>
                  </a:ext>
                </a:extLst>
              </p:cNvPr>
              <p:cNvSpPr txBox="1"/>
              <p:nvPr/>
            </p:nvSpPr>
            <p:spPr>
              <a:xfrm>
                <a:off x="6045253" y="2803717"/>
                <a:ext cx="222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Round4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4FD7EEE-B56B-430A-98D8-806641393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53" y="2803717"/>
                <a:ext cx="2227276" cy="369332"/>
              </a:xfrm>
              <a:prstGeom prst="rect">
                <a:avLst/>
              </a:prstGeom>
              <a:blipFill>
                <a:blip r:embed="rId9"/>
                <a:stretch>
                  <a:fillRect l="-2466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689177-EF66-4E59-A522-5CA201D922EE}"/>
                  </a:ext>
                </a:extLst>
              </p:cNvPr>
              <p:cNvSpPr txBox="1"/>
              <p:nvPr/>
            </p:nvSpPr>
            <p:spPr>
              <a:xfrm>
                <a:off x="6045253" y="3130362"/>
                <a:ext cx="319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Round5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689177-EF66-4E59-A522-5CA201D9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53" y="3130362"/>
                <a:ext cx="3190553" cy="369332"/>
              </a:xfrm>
              <a:prstGeom prst="rect">
                <a:avLst/>
              </a:prstGeom>
              <a:blipFill>
                <a:blip r:embed="rId10"/>
                <a:stretch>
                  <a:fillRect l="-1721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C4BD8B-BC3D-44B4-B0AE-7ED83BD09993}"/>
                  </a:ext>
                </a:extLst>
              </p:cNvPr>
              <p:cNvSpPr txBox="1"/>
              <p:nvPr/>
            </p:nvSpPr>
            <p:spPr>
              <a:xfrm>
                <a:off x="9235806" y="1777143"/>
                <a:ext cx="212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Round6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C4BD8B-BC3D-44B4-B0AE-7ED83BD0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806" y="1777143"/>
                <a:ext cx="2124428" cy="369332"/>
              </a:xfrm>
              <a:prstGeom prst="rect">
                <a:avLst/>
              </a:prstGeom>
              <a:blipFill>
                <a:blip r:embed="rId11"/>
                <a:stretch>
                  <a:fillRect l="-2292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3953F7-27B0-45A3-AD73-36E7AD172C7A}"/>
                  </a:ext>
                </a:extLst>
              </p:cNvPr>
              <p:cNvSpPr txBox="1"/>
              <p:nvPr/>
            </p:nvSpPr>
            <p:spPr>
              <a:xfrm>
                <a:off x="9250534" y="2171569"/>
                <a:ext cx="2216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Round7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3953F7-27B0-45A3-AD73-36E7AD17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534" y="2171569"/>
                <a:ext cx="2216248" cy="369332"/>
              </a:xfrm>
              <a:prstGeom prst="rect">
                <a:avLst/>
              </a:prstGeom>
              <a:blipFill>
                <a:blip r:embed="rId12"/>
                <a:stretch>
                  <a:fillRect l="-219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7C4A3D5-802C-4B35-B385-E79E4787780A}"/>
                  </a:ext>
                </a:extLst>
              </p:cNvPr>
              <p:cNvSpPr txBox="1"/>
              <p:nvPr/>
            </p:nvSpPr>
            <p:spPr>
              <a:xfrm>
                <a:off x="9250534" y="2510503"/>
                <a:ext cx="222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Round8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7C4A3D5-802C-4B35-B385-E79E47877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534" y="2510503"/>
                <a:ext cx="2227276" cy="369332"/>
              </a:xfrm>
              <a:prstGeom prst="rect">
                <a:avLst/>
              </a:prstGeom>
              <a:blipFill>
                <a:blip r:embed="rId13"/>
                <a:stretch>
                  <a:fillRect l="-2186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6C67B78-F3A4-404D-BF63-54505BEE4247}"/>
                  </a:ext>
                </a:extLst>
              </p:cNvPr>
              <p:cNvSpPr txBox="1"/>
              <p:nvPr/>
            </p:nvSpPr>
            <p:spPr>
              <a:xfrm>
                <a:off x="9235806" y="2828937"/>
                <a:ext cx="3058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Round9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6C67B78-F3A4-404D-BF63-54505BEE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806" y="2828937"/>
                <a:ext cx="3058338" cy="369332"/>
              </a:xfrm>
              <a:prstGeom prst="rect">
                <a:avLst/>
              </a:prstGeom>
              <a:blipFill>
                <a:blip r:embed="rId14"/>
                <a:stretch>
                  <a:fillRect l="-159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54F5496-DB06-4F54-AE55-71299970BF82}"/>
                  </a:ext>
                </a:extLst>
              </p:cNvPr>
              <p:cNvSpPr txBox="1"/>
              <p:nvPr/>
            </p:nvSpPr>
            <p:spPr>
              <a:xfrm>
                <a:off x="6035556" y="1373934"/>
                <a:ext cx="4995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54F5496-DB06-4F54-AE55-71299970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56" y="1373934"/>
                <a:ext cx="4995674" cy="369332"/>
              </a:xfrm>
              <a:prstGeom prst="rect">
                <a:avLst/>
              </a:prstGeom>
              <a:blipFill>
                <a:blip r:embed="rId1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9E7FCB4-F492-43C6-BE7A-F6B375281FAE}"/>
                  </a:ext>
                </a:extLst>
              </p:cNvPr>
              <p:cNvSpPr txBox="1"/>
              <p:nvPr/>
            </p:nvSpPr>
            <p:spPr>
              <a:xfrm>
                <a:off x="7141515" y="4865555"/>
                <a:ext cx="243637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9E7FCB4-F492-43C6-BE7A-F6B375281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15" y="4865555"/>
                <a:ext cx="2436373" cy="300788"/>
              </a:xfrm>
              <a:prstGeom prst="rect">
                <a:avLst/>
              </a:prstGeom>
              <a:blipFill>
                <a:blip r:embed="rId16"/>
                <a:stretch>
                  <a:fillRect l="-251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AAE72A-D99D-41E8-9E4A-31E1B88F2CFA}"/>
                  </a:ext>
                </a:extLst>
              </p:cNvPr>
              <p:cNvSpPr txBox="1"/>
              <p:nvPr/>
            </p:nvSpPr>
            <p:spPr>
              <a:xfrm>
                <a:off x="6999748" y="5416946"/>
                <a:ext cx="3770956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AAE72A-D99D-41E8-9E4A-31E1B88F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48" y="5416946"/>
                <a:ext cx="3770956" cy="404213"/>
              </a:xfrm>
              <a:prstGeom prst="rect">
                <a:avLst/>
              </a:prstGeom>
              <a:blipFill>
                <a:blip r:embed="rId1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F5D99B3D-5B50-4B1E-ABB5-890775A03769}"/>
              </a:ext>
            </a:extLst>
          </p:cNvPr>
          <p:cNvSpPr txBox="1"/>
          <p:nvPr/>
        </p:nvSpPr>
        <p:spPr>
          <a:xfrm>
            <a:off x="7115894" y="4229252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为了证明</a:t>
            </a:r>
            <a:r>
              <a:rPr lang="en-US" altLang="zh-CN" dirty="0">
                <a:solidFill>
                  <a:srgbClr val="FF0000"/>
                </a:solidFill>
              </a:rPr>
              <a:t>pos</a:t>
            </a:r>
            <a:r>
              <a:rPr lang="zh-CN" altLang="en-US" dirty="0">
                <a:solidFill>
                  <a:srgbClr val="FF0000"/>
                </a:solidFill>
              </a:rPr>
              <a:t>位置上对象的存在性</a:t>
            </a:r>
          </a:p>
        </p:txBody>
      </p:sp>
    </p:spTree>
    <p:extLst>
      <p:ext uri="{BB962C8B-B14F-4D97-AF65-F5344CB8AC3E}">
        <p14:creationId xmlns:p14="http://schemas.microsoft.com/office/powerpoint/2010/main" val="325359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14E2243-190B-4694-8409-A0DACCBE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267274"/>
            <a:ext cx="5407831" cy="3239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F713AB-5F9F-4F50-8E65-346544F9C9D4}"/>
                  </a:ext>
                </a:extLst>
              </p:cNvPr>
              <p:cNvSpPr txBox="1"/>
              <p:nvPr/>
            </p:nvSpPr>
            <p:spPr>
              <a:xfrm>
                <a:off x="7533792" y="1527847"/>
                <a:ext cx="3236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𝑐h𝑎𝑖𝑛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&gt;,&lt;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F713AB-5F9F-4F50-8E65-346544F9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792" y="1527847"/>
                <a:ext cx="3236912" cy="276999"/>
              </a:xfrm>
              <a:prstGeom prst="rect">
                <a:avLst/>
              </a:prstGeom>
              <a:blipFill>
                <a:blip r:embed="rId3"/>
                <a:stretch>
                  <a:fillRect l="-1318" r="-94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3C1F56CA-FA1F-4F05-BD9A-8A40508C5E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5104" y="50517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Authenticated Keyword Search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𝐶𝐻𝐴𝑀𝐸𝐿𝐸𝑂𝑁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p>
                    </m:sSup>
                  </m:oMath>
                </a14:m>
                <a:r>
                  <a:rPr lang="en-US" altLang="zh-CN" sz="2800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Index</a:t>
                </a:r>
                <a:endParaRPr lang="zh-CN" altLang="en-US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3C1F56CA-FA1F-4F05-BD9A-8A40508C5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5104" y="50517"/>
                <a:ext cx="10515600" cy="1325563"/>
              </a:xfrm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9CAF15A-B84A-430A-93CF-6717981ADCE8}"/>
              </a:ext>
            </a:extLst>
          </p:cNvPr>
          <p:cNvSpPr txBox="1"/>
          <p:nvPr/>
        </p:nvSpPr>
        <p:spPr>
          <a:xfrm>
            <a:off x="6096000" y="2628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检查该一轮目标的位置为1或等于前一轮的边界位置；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7D7317-2967-4030-A0F6-83831CF2FC5C}"/>
              </a:ext>
            </a:extLst>
          </p:cNvPr>
          <p:cNvSpPr txBox="1"/>
          <p:nvPr/>
        </p:nvSpPr>
        <p:spPr>
          <a:xfrm>
            <a:off x="6092688" y="3131362"/>
            <a:ext cx="63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使用两个边界对象的成员证明验证它们的完整性；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9509F1-779E-4902-A361-BAC709177A14}"/>
              </a:ext>
            </a:extLst>
          </p:cNvPr>
          <p:cNvSpPr txBox="1"/>
          <p:nvPr/>
        </p:nvSpPr>
        <p:spPr>
          <a:xfrm>
            <a:off x="6092688" y="3668684"/>
            <a:ext cx="625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用成员证明验证目标对象的完整性，并在其ID匹配左边界ID的结果添加对象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595B4C-5D8D-4FA2-866E-618D0B10D631}"/>
              </a:ext>
            </a:extLst>
          </p:cNvPr>
          <p:cNvSpPr txBox="1"/>
          <p:nvPr/>
        </p:nvSpPr>
        <p:spPr>
          <a:xfrm>
            <a:off x="6134065" y="4453252"/>
            <a:ext cx="568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验证目标对象的ID位于边界对象的ID之间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6A1445-487E-41AA-95BB-801217E0127E}"/>
              </a:ext>
            </a:extLst>
          </p:cNvPr>
          <p:cNvSpPr txBox="1"/>
          <p:nvPr/>
        </p:nvSpPr>
        <p:spPr>
          <a:xfrm>
            <a:off x="6117500" y="4960821"/>
            <a:ext cx="499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在最后一轮，检查终止位置不小于对象计数cnt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2B0A773-1295-4FE7-A627-71CB10C4AF16}"/>
                  </a:ext>
                </a:extLst>
              </p:cNvPr>
              <p:cNvSpPr txBox="1"/>
              <p:nvPr/>
            </p:nvSpPr>
            <p:spPr>
              <a:xfrm>
                <a:off x="255104" y="4915109"/>
                <a:ext cx="313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2B0A773-1295-4FE7-A627-71CB10C4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4" y="4915109"/>
                <a:ext cx="3135538" cy="369332"/>
              </a:xfrm>
              <a:prstGeom prst="rect">
                <a:avLst/>
              </a:prstGeom>
              <a:blipFill>
                <a:blip r:embed="rId5"/>
                <a:stretch>
                  <a:fillRect l="-175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4DF9899-6CD4-4EBA-A003-0A04787F542B}"/>
                  </a:ext>
                </a:extLst>
              </p:cNvPr>
              <p:cNvSpPr txBox="1"/>
              <p:nvPr/>
            </p:nvSpPr>
            <p:spPr>
              <a:xfrm>
                <a:off x="255104" y="5275160"/>
                <a:ext cx="2197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4DF9899-6CD4-4EBA-A003-0A04787F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4" y="5275160"/>
                <a:ext cx="2197076" cy="369332"/>
              </a:xfrm>
              <a:prstGeom prst="rect">
                <a:avLst/>
              </a:prstGeom>
              <a:blipFill>
                <a:blip r:embed="rId6"/>
                <a:stretch>
                  <a:fillRect l="-250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6807EDD-CA0F-4BE6-8E66-77DA6E904FFD}"/>
                  </a:ext>
                </a:extLst>
              </p:cNvPr>
              <p:cNvSpPr txBox="1"/>
              <p:nvPr/>
            </p:nvSpPr>
            <p:spPr>
              <a:xfrm>
                <a:off x="283001" y="5615038"/>
                <a:ext cx="2200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6807EDD-CA0F-4BE6-8E66-77DA6E90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1" y="5615038"/>
                <a:ext cx="2200987" cy="369332"/>
              </a:xfrm>
              <a:prstGeom prst="rect">
                <a:avLst/>
              </a:prstGeom>
              <a:blipFill>
                <a:blip r:embed="rId7"/>
                <a:stretch>
                  <a:fillRect l="-221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559CFE-7679-421E-8E6D-CD55CBC21B62}"/>
                  </a:ext>
                </a:extLst>
              </p:cNvPr>
              <p:cNvSpPr txBox="1"/>
              <p:nvPr/>
            </p:nvSpPr>
            <p:spPr>
              <a:xfrm>
                <a:off x="283001" y="5941683"/>
                <a:ext cx="222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Round4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559CFE-7679-421E-8E6D-CD55CBC21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1" y="5941683"/>
                <a:ext cx="2227276" cy="369332"/>
              </a:xfrm>
              <a:prstGeom prst="rect">
                <a:avLst/>
              </a:prstGeom>
              <a:blipFill>
                <a:blip r:embed="rId8"/>
                <a:stretch>
                  <a:fillRect l="-2186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270277-C58D-4EC9-A4BE-1BF37F2C975A}"/>
                  </a:ext>
                </a:extLst>
              </p:cNvPr>
              <p:cNvSpPr txBox="1"/>
              <p:nvPr/>
            </p:nvSpPr>
            <p:spPr>
              <a:xfrm>
                <a:off x="283001" y="6268328"/>
                <a:ext cx="319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Round5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270277-C58D-4EC9-A4BE-1BF37F2C9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1" y="6268328"/>
                <a:ext cx="3190553" cy="369332"/>
              </a:xfrm>
              <a:prstGeom prst="rect">
                <a:avLst/>
              </a:prstGeom>
              <a:blipFill>
                <a:blip r:embed="rId9"/>
                <a:stretch>
                  <a:fillRect l="-152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AC2BAA-D4E3-47D5-AC9F-C31CE0ACA01D}"/>
                  </a:ext>
                </a:extLst>
              </p:cNvPr>
              <p:cNvSpPr txBox="1"/>
              <p:nvPr/>
            </p:nvSpPr>
            <p:spPr>
              <a:xfrm>
                <a:off x="3591130" y="4915109"/>
                <a:ext cx="212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Round6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AC2BAA-D4E3-47D5-AC9F-C31CE0ACA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30" y="4915109"/>
                <a:ext cx="2124428" cy="369332"/>
              </a:xfrm>
              <a:prstGeom prst="rect">
                <a:avLst/>
              </a:prstGeom>
              <a:blipFill>
                <a:blip r:embed="rId10"/>
                <a:stretch>
                  <a:fillRect l="-2292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D6EA132-B00C-426A-8D4F-E73455D5FC39}"/>
                  </a:ext>
                </a:extLst>
              </p:cNvPr>
              <p:cNvSpPr txBox="1"/>
              <p:nvPr/>
            </p:nvSpPr>
            <p:spPr>
              <a:xfrm>
                <a:off x="3622938" y="5277306"/>
                <a:ext cx="2216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Round7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D6EA132-B00C-426A-8D4F-E73455D5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38" y="5277306"/>
                <a:ext cx="2216248" cy="369332"/>
              </a:xfrm>
              <a:prstGeom prst="rect">
                <a:avLst/>
              </a:prstGeom>
              <a:blipFill>
                <a:blip r:embed="rId11"/>
                <a:stretch>
                  <a:fillRect l="-2198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29EEE7C-4EC0-4936-A6A3-EC3E6896D115}"/>
                  </a:ext>
                </a:extLst>
              </p:cNvPr>
              <p:cNvSpPr txBox="1"/>
              <p:nvPr/>
            </p:nvSpPr>
            <p:spPr>
              <a:xfrm>
                <a:off x="3618001" y="5646638"/>
                <a:ext cx="222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Round8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29EEE7C-4EC0-4936-A6A3-EC3E6896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1" y="5646638"/>
                <a:ext cx="2227276" cy="369332"/>
              </a:xfrm>
              <a:prstGeom prst="rect">
                <a:avLst/>
              </a:prstGeom>
              <a:blipFill>
                <a:blip r:embed="rId12"/>
                <a:stretch>
                  <a:fillRect l="-246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1976543-C46B-4E99-ADB7-5AB1051D7DC3}"/>
                  </a:ext>
                </a:extLst>
              </p:cNvPr>
              <p:cNvSpPr txBox="1"/>
              <p:nvPr/>
            </p:nvSpPr>
            <p:spPr>
              <a:xfrm>
                <a:off x="3622938" y="5968151"/>
                <a:ext cx="3058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Round9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1976543-C46B-4E99-ADB7-5AB1051D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38" y="5968151"/>
                <a:ext cx="3058338" cy="369332"/>
              </a:xfrm>
              <a:prstGeom prst="rect">
                <a:avLst/>
              </a:prstGeom>
              <a:blipFill>
                <a:blip r:embed="rId13"/>
                <a:stretch>
                  <a:fillRect l="-159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BE3D4CB-5C0F-48C8-B721-B50EFF3D515A}"/>
                  </a:ext>
                </a:extLst>
              </p:cNvPr>
              <p:cNvSpPr txBox="1"/>
              <p:nvPr/>
            </p:nvSpPr>
            <p:spPr>
              <a:xfrm>
                <a:off x="273304" y="4511900"/>
                <a:ext cx="4995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;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BE3D4CB-5C0F-48C8-B721-B50EFF3D5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" y="4511900"/>
                <a:ext cx="4995674" cy="369332"/>
              </a:xfrm>
              <a:prstGeom prst="rect">
                <a:avLst/>
              </a:prstGeom>
              <a:blipFill>
                <a:blip r:embed="rId1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C421A9A9-A496-424F-A33A-9F1B3800B2A1}"/>
              </a:ext>
            </a:extLst>
          </p:cNvPr>
          <p:cNvSpPr/>
          <p:nvPr/>
        </p:nvSpPr>
        <p:spPr>
          <a:xfrm>
            <a:off x="5976730" y="2438400"/>
            <a:ext cx="6215270" cy="2891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7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2672B-5FC3-49B1-9C2E-75F687E5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/>
                <a:latin typeface="NimbusRomNo9L-Medi"/>
              </a:rPr>
              <a:t>Vector Commitment (VC)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2A11A1-4D92-40F4-9177-AC2630FF9504}"/>
                  </a:ext>
                </a:extLst>
              </p:cNvPr>
              <p:cNvSpPr txBox="1"/>
              <p:nvPr/>
            </p:nvSpPr>
            <p:spPr>
              <a:xfrm>
                <a:off x="742120" y="1690688"/>
                <a:ext cx="10999306" cy="1235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NimbusRomNo9L-Regu"/>
                    <a:ea typeface="宋体" panose="02010600030101010101" pitchFamily="2" charset="-122"/>
                  </a:rPr>
                  <a:t>A VC maps a vector of mes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NimbusRomNo9L-Regu"/>
                  </a:rPr>
                  <a:t>sages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NimbusRomNo9L-Regu"/>
                  </a:rPr>
                  <a:t>to a </a:t>
                </a:r>
                <a:r>
                  <a:rPr lang="en-US" altLang="zh-CN" sz="2400" dirty="0" err="1">
                    <a:solidFill>
                      <a:srgbClr val="000000"/>
                    </a:solidFill>
                    <a:effectLst/>
                    <a:latin typeface="NimbusRomNo9L-Regu"/>
                  </a:rPr>
                  <a:t>fifixed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NimbusRomNo9L-Regu"/>
                  </a:rPr>
                  <a:t>-sized commitment, which can be opened at a </a:t>
                </a:r>
                <a:r>
                  <a:rPr lang="en-US" altLang="zh-CN" sz="2400" dirty="0" err="1">
                    <a:solidFill>
                      <a:srgbClr val="000000"/>
                    </a:solidFill>
                    <a:effectLst/>
                    <a:latin typeface="NimbusRomNo9L-Regu"/>
                  </a:rPr>
                  <a:t>specifific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NimbusRomNo9L-Regu"/>
                  </a:rPr>
                  <a:t> position (e.g., proving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NimbusRomNo9L-Regu"/>
                  </a:rPr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NimbusRomNo9L-Regu"/>
                  </a:rPr>
                  <a:t>committed message) 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2A11A1-4D92-40F4-9177-AC2630FF9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0" y="1690688"/>
                <a:ext cx="10999306" cy="1235403"/>
              </a:xfrm>
              <a:prstGeom prst="rect">
                <a:avLst/>
              </a:prstGeom>
              <a:blipFill>
                <a:blip r:embed="rId2"/>
                <a:stretch>
                  <a:fillRect l="-887" t="-3448" r="-831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E3C40D6-2068-43F4-8D80-9143D5C7A138}"/>
                  </a:ext>
                </a:extLst>
              </p:cNvPr>
              <p:cNvSpPr txBox="1"/>
              <p:nvPr/>
            </p:nvSpPr>
            <p:spPr>
              <a:xfrm>
                <a:off x="1229140" y="3016251"/>
                <a:ext cx="101246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 sz="18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The key generation function returns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the public parameters pp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with the input of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the security parameter 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and the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vector size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. </a:t>
                </a:r>
                <a:endParaRPr lang="zh-CN" altLang="en-US" sz="2000" dirty="0">
                  <a:solidFill>
                    <a:srgbClr val="000000"/>
                  </a:solidFill>
                  <a:latin typeface="NimbusRomNo9L-Regu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E3C40D6-2068-43F4-8D80-9143D5C7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3016251"/>
                <a:ext cx="10124660" cy="707886"/>
              </a:xfrm>
              <a:prstGeom prst="rect">
                <a:avLst/>
              </a:prstGeom>
              <a:blipFill>
                <a:blip r:embed="rId3"/>
                <a:stretch>
                  <a:fillRect l="-662" t="-5172" r="-60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E71787-30C5-4D38-A845-A84BB4CF9D11}"/>
                  </a:ext>
                </a:extLst>
              </p:cNvPr>
              <p:cNvSpPr txBox="1"/>
              <p:nvPr/>
            </p:nvSpPr>
            <p:spPr>
              <a:xfrm>
                <a:off x="1229140" y="3814297"/>
                <a:ext cx="1012466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𝐶𝑜𝑚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  <m:r>
                      <a:rPr lang="en-US" altLang="zh-CN" sz="1800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The commitment function takes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a vector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 messages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and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a random number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 as input and outputs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a commitment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some auxiliary information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solidFill>
                    <a:srgbClr val="000000"/>
                  </a:solidFill>
                  <a:latin typeface="NimbusRomNo9L-Regu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E71787-30C5-4D38-A845-A84BB4CF9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3814297"/>
                <a:ext cx="10124661" cy="707886"/>
              </a:xfrm>
              <a:prstGeom prst="rect">
                <a:avLst/>
              </a:prstGeom>
              <a:blipFill>
                <a:blip r:embed="rId4"/>
                <a:stretch>
                  <a:fillRect l="-662" t="-6034" r="-60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58E427-5A7B-45BD-8FFF-FEDB12E93441}"/>
                  </a:ext>
                </a:extLst>
              </p:cNvPr>
              <p:cNvSpPr txBox="1"/>
              <p:nvPr/>
            </p:nvSpPr>
            <p:spPr>
              <a:xfrm>
                <a:off x="1229140" y="4693500"/>
                <a:ext cx="10124660" cy="735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𝑂𝑝𝑒𝑛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𝑝𝑝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The opening function returns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a proof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iff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𝑡h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message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in a vector 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w.r.t.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. </a:t>
                </a:r>
                <a:endParaRPr lang="zh-CN" altLang="en-US" sz="2000" dirty="0">
                  <a:solidFill>
                    <a:srgbClr val="000000"/>
                  </a:solidFill>
                  <a:latin typeface="NimbusRomNo9L-Regu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58E427-5A7B-45BD-8FFF-FEDB12E9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4693500"/>
                <a:ext cx="10124660" cy="735394"/>
              </a:xfrm>
              <a:prstGeom prst="rect">
                <a:avLst/>
              </a:prstGeom>
              <a:blipFill>
                <a:blip r:embed="rId5"/>
                <a:stretch>
                  <a:fillRect l="-662" t="-4132" r="-662" b="-1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104AD5E-7771-4679-A672-C05E5548C46D}"/>
                  </a:ext>
                </a:extLst>
              </p:cNvPr>
              <p:cNvSpPr txBox="1"/>
              <p:nvPr/>
            </p:nvSpPr>
            <p:spPr>
              <a:xfrm>
                <a:off x="1229140" y="5600211"/>
                <a:ext cx="105122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𝑉𝑒𝑟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1800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The 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verifification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 function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returns 1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iff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 passes the 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verifification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 that c is computed based on a sequence of messages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 at position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solidFill>
                    <a:srgbClr val="000000"/>
                  </a:solidFill>
                  <a:latin typeface="NimbusRomNo9L-Regu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104AD5E-7771-4679-A672-C05E5548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5600211"/>
                <a:ext cx="10512286" cy="707886"/>
              </a:xfrm>
              <a:prstGeom prst="rect">
                <a:avLst/>
              </a:prstGeom>
              <a:blipFill>
                <a:blip r:embed="rId6"/>
                <a:stretch>
                  <a:fillRect l="-638" t="-6034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30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52E6D-DDB7-4D21-AEF1-B9D530DE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NimbusRomNo9L-Medi"/>
              </a:rPr>
              <a:t>Chameleon Vector Commitment (CVC)</a:t>
            </a:r>
            <a:endParaRPr lang="zh-CN" altLang="en-US" sz="3600" b="1" dirty="0">
              <a:solidFill>
                <a:srgbClr val="0000FF"/>
              </a:solidFill>
              <a:latin typeface="NimbusRomNo9L-Med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7E5FBF-2F3A-41FF-9ED8-12BDBF659133}"/>
              </a:ext>
            </a:extLst>
          </p:cNvPr>
          <p:cNvSpPr txBox="1"/>
          <p:nvPr/>
        </p:nvSpPr>
        <p:spPr>
          <a:xfrm>
            <a:off x="838200" y="1690688"/>
            <a:ext cx="10800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A CVC is </a:t>
            </a:r>
            <a:r>
              <a:rPr lang="en-US" altLang="zh-CN" sz="2400" dirty="0">
                <a:solidFill>
                  <a:srgbClr val="FF0000"/>
                </a:solidFill>
                <a:latin typeface="NimbusRomNo9L-Regu"/>
                <a:ea typeface="宋体" panose="02010600030101010101" pitchFamily="2" charset="-122"/>
              </a:rPr>
              <a:t>a trapdoor vector commitment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scheme. A user who owns a private </a:t>
            </a:r>
            <a:r>
              <a:rPr lang="en-US" altLang="zh-CN" sz="2400" dirty="0">
                <a:solidFill>
                  <a:srgbClr val="FF0000"/>
                </a:solidFill>
                <a:latin typeface="NimbusRomNo9L-Regu"/>
                <a:ea typeface="宋体" panose="02010600030101010101" pitchFamily="2" charset="-122"/>
              </a:rPr>
              <a:t>trapdoor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 can </a:t>
            </a:r>
            <a:r>
              <a:rPr lang="en-US" altLang="zh-CN" sz="2400" dirty="0">
                <a:solidFill>
                  <a:srgbClr val="FF0000"/>
                </a:solidFill>
                <a:latin typeface="NimbusRomNo9L-Regu"/>
                <a:ea typeface="宋体" panose="02010600030101010101" pitchFamily="2" charset="-122"/>
              </a:rPr>
              <a:t>update a message in a vector without changing the vector’s commitment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. it supports an additional collision finding algorithm: 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A174A7-229A-4F33-9346-4789B4EC866D}"/>
                  </a:ext>
                </a:extLst>
              </p:cNvPr>
              <p:cNvSpPr txBox="1"/>
              <p:nvPr/>
            </p:nvSpPr>
            <p:spPr>
              <a:xfrm>
                <a:off x="1152939" y="4347800"/>
                <a:ext cx="9687339" cy="1221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𝐶𝑜𝑙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𝑎𝑢𝑥</m:t>
                    </m:r>
                    <m:r>
                      <a:rPr lang="en-US" altLang="zh-CN" sz="1800" i="1" dirty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The collision finding algorithm computes a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NimbusRomNo9L-Regu"/>
                  </a:rPr>
                  <a:t>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𝑢𝑥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𝑎𝑢𝑥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800" i="1" dirty="0">
                    <a:solidFill>
                      <a:srgbClr val="000000"/>
                    </a:solidFill>
                    <a:effectLst/>
                    <a:latin typeface="CMSY7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corresponds to a vector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CMMI1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messages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instead of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CMMI10"/>
                  </a:rPr>
                  <a:t>m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at position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and the commitment remains to be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.</a:t>
                </a:r>
              </a:p>
              <a:p>
                <a:pPr algn="just"/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A174A7-229A-4F33-9346-4789B4EC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39" y="4347800"/>
                <a:ext cx="9687339" cy="1221745"/>
              </a:xfrm>
              <a:prstGeom prst="rect">
                <a:avLst/>
              </a:prstGeom>
              <a:blipFill>
                <a:blip r:embed="rId2"/>
                <a:stretch>
                  <a:fillRect l="-503" t="-1990" r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2F158C-B02D-4A1E-9651-32FDC083A9E2}"/>
                  </a:ext>
                </a:extLst>
              </p:cNvPr>
              <p:cNvSpPr txBox="1"/>
              <p:nvPr/>
            </p:nvSpPr>
            <p:spPr>
              <a:xfrm>
                <a:off x="1152938" y="3147471"/>
                <a:ext cx="9687339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The key generation function returns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the public parameters pp and </a:t>
                </a:r>
                <a:r>
                  <a:rPr lang="en-US" altLang="zh-CN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a private </a:t>
                </a:r>
                <a:r>
                  <a:rPr lang="en-US" altLang="zh-CN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trapdoor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𝑡𝑑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with the input of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the security parameter </a:t>
                </a:r>
                <a14:m>
                  <m:oMath xmlns:m="http://schemas.openxmlformats.org/officeDocument/2006/math">
                    <m:r>
                      <a:rPr lang="zh-CN" alt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and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NimbusRomNo9L-Regu"/>
                    <a:ea typeface="宋体" panose="02010600030101010101" pitchFamily="2" charset="-122"/>
                  </a:rPr>
                  <a:t>vector size </a:t>
                </a:r>
                <a14:m>
                  <m:oMath xmlns:m="http://schemas.openxmlformats.org/officeDocument/2006/math">
                    <m:r>
                      <a:rPr lang="en-US" altLang="zh-CN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NimbusRomNo9L-Regu"/>
                    <a:ea typeface="宋体" panose="02010600030101010101" pitchFamily="2" charset="-122"/>
                  </a:rPr>
                  <a:t>. </a:t>
                </a:r>
                <a:endParaRPr lang="zh-CN" altLang="en-US" sz="1800" dirty="0">
                  <a:solidFill>
                    <a:srgbClr val="000000"/>
                  </a:solidFill>
                  <a:latin typeface="NimbusRomNo9L-Regu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2F158C-B02D-4A1E-9651-32FDC083A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38" y="3147471"/>
                <a:ext cx="9687339" cy="659283"/>
              </a:xfrm>
              <a:prstGeom prst="rect">
                <a:avLst/>
              </a:prstGeom>
              <a:blipFill>
                <a:blip r:embed="rId3"/>
                <a:stretch>
                  <a:fillRect l="-503" t="-1852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80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E1E9-3DB4-4EDF-AE7E-1A2013C1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0000FF"/>
                </a:solidFill>
              </a:rPr>
              <a:t>B+</a:t>
            </a:r>
            <a:r>
              <a:rPr lang="zh-CN" altLang="en-US" sz="4800" dirty="0">
                <a:solidFill>
                  <a:srgbClr val="0000FF"/>
                </a:solidFill>
              </a:rPr>
              <a:t>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DCB4B6D-8419-4CFD-8439-85AC0E5E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33" y="1027907"/>
            <a:ext cx="7590798" cy="41276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E2FDBC8-D2B6-4472-B145-B7BD6F43F2B6}"/>
              </a:ext>
            </a:extLst>
          </p:cNvPr>
          <p:cNvSpPr txBox="1"/>
          <p:nvPr/>
        </p:nvSpPr>
        <p:spPr>
          <a:xfrm>
            <a:off x="1484244" y="5341857"/>
            <a:ext cx="6096000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一棵</a:t>
            </a:r>
            <a:r>
              <a:rPr lang="en-US" altLang="zh-CN" dirty="0"/>
              <a:t>m</a:t>
            </a:r>
            <a:r>
              <a:rPr lang="zh-CN" altLang="en-US" dirty="0"/>
              <a:t>阶</a:t>
            </a:r>
            <a:r>
              <a:rPr lang="en-US" altLang="zh-CN" dirty="0"/>
              <a:t>B+</a:t>
            </a:r>
            <a:r>
              <a:rPr lang="zh-CN" altLang="en-US" dirty="0"/>
              <a:t>树，如果不为空，就必须满足以下特性：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AECB2-8ECA-4A42-BAE1-763C05D694EA}"/>
              </a:ext>
            </a:extLst>
          </p:cNvPr>
          <p:cNvSpPr txBox="1"/>
          <p:nvPr/>
        </p:nvSpPr>
        <p:spPr>
          <a:xfrm>
            <a:off x="1490793" y="5991795"/>
            <a:ext cx="9316278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rgbClr val="FF0000"/>
                </a:solidFill>
              </a:rPr>
              <a:t>树中每个结点至多有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个关键字，即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棵子树（结点关键字个数与子树数量相同）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318A47-8EE6-4DC4-B5EC-F0EE47B5829E}"/>
                  </a:ext>
                </a:extLst>
              </p:cNvPr>
              <p:cNvSpPr txBox="1"/>
              <p:nvPr/>
            </p:nvSpPr>
            <p:spPr>
              <a:xfrm>
                <a:off x="1490793" y="5830093"/>
                <a:ext cx="9700591" cy="879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b)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除根节点外，所有非叶子结点至少含有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>
                        <a:solidFill>
                          <a:srgbClr val="FF0000"/>
                        </a:solidFill>
                      </a:rPr>
                      <m:t>⌈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</a:rPr>
                      <m:t>/2</m:t>
                    </m:r>
                    <m:r>
                      <m:rPr>
                        <m:nor/>
                      </m:rPr>
                      <a:rPr lang="zh-CN" altLang="en-US">
                        <a:solidFill>
                          <a:srgbClr val="FF0000"/>
                        </a:solidFill>
                      </a:rPr>
                      <m:t>⌉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关键字，即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>
                        <a:solidFill>
                          <a:srgbClr val="FF0000"/>
                        </a:solidFill>
                      </a:rPr>
                      <m:t>⌈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/2</m:t>
                    </m:r>
                    <m:r>
                      <m:rPr>
                        <m:nor/>
                      </m:rPr>
                      <a:rPr lang="zh-CN" altLang="en-US">
                        <a:solidFill>
                          <a:srgbClr val="FF0000"/>
                        </a:solidFill>
                      </a:rPr>
                      <m:t>⌉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棵子树（根节点的关键字个数至少为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，可以没有子树，如果有子树，则至少有两棵）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318A47-8EE6-4DC4-B5EC-F0EE47B58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793" y="5830093"/>
                <a:ext cx="9700591" cy="879087"/>
              </a:xfrm>
              <a:prstGeom prst="rect">
                <a:avLst/>
              </a:prstGeom>
              <a:blipFill>
                <a:blip r:embed="rId3"/>
                <a:stretch>
                  <a:fillRect l="-566" b="-9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95A36A67-F4C9-4C8B-BC4C-31CA21A17398}"/>
              </a:ext>
            </a:extLst>
          </p:cNvPr>
          <p:cNvSpPr txBox="1"/>
          <p:nvPr/>
        </p:nvSpPr>
        <p:spPr>
          <a:xfrm>
            <a:off x="1484244" y="5805445"/>
            <a:ext cx="9968871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c)    </a:t>
            </a:r>
            <a:r>
              <a:rPr lang="zh-CN" altLang="en-US" dirty="0">
                <a:solidFill>
                  <a:srgbClr val="FF0000"/>
                </a:solidFill>
              </a:rPr>
              <a:t>所有叶结点中包含了全部关键字和关键字指向记录的指针，叶结点内的关键字有序排列，叶结点之间也是有序排列，指针相连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417477-DE57-4BC2-879D-DA6792064267}"/>
              </a:ext>
            </a:extLst>
          </p:cNvPr>
          <p:cNvSpPr txBox="1"/>
          <p:nvPr/>
        </p:nvSpPr>
        <p:spPr>
          <a:xfrm>
            <a:off x="1490793" y="5967147"/>
            <a:ext cx="10237381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d)    </a:t>
            </a:r>
            <a:r>
              <a:rPr lang="zh-CN" altLang="en-US" dirty="0">
                <a:solidFill>
                  <a:srgbClr val="FF0000"/>
                </a:solidFill>
              </a:rPr>
              <a:t>所有非终端节点存储索引以及指向子结点的指针，仅包含了其子树中最大（或最小）关键字的值</a:t>
            </a:r>
          </a:p>
        </p:txBody>
      </p:sp>
    </p:spTree>
    <p:extLst>
      <p:ext uri="{BB962C8B-B14F-4D97-AF65-F5344CB8AC3E}">
        <p14:creationId xmlns:p14="http://schemas.microsoft.com/office/powerpoint/2010/main" val="27565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3" grpId="0" build="allAtOnce"/>
      <p:bldP spid="25" grpId="0"/>
      <p:bldP spid="25" grpId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8A29-1040-438A-A7FF-36191BA8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B+</a:t>
            </a:r>
            <a:r>
              <a:rPr lang="zh-CN" altLang="en-US" dirty="0">
                <a:solidFill>
                  <a:srgbClr val="0000FF"/>
                </a:solidFill>
              </a:rPr>
              <a:t>树查找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A139B1B-66DB-421D-9D7D-38A1E1936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66425"/>
              </p:ext>
            </p:extLst>
          </p:nvPr>
        </p:nvGraphicFramePr>
        <p:xfrm>
          <a:off x="5893045" y="144250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65D0BFF8-F2E5-4FB5-AE1A-380C49F0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73199"/>
              </p:ext>
            </p:extLst>
          </p:nvPr>
        </p:nvGraphicFramePr>
        <p:xfrm>
          <a:off x="3298269" y="260074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80805EA7-42AF-4C5F-8598-5BED67D5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13987"/>
              </p:ext>
            </p:extLst>
          </p:nvPr>
        </p:nvGraphicFramePr>
        <p:xfrm>
          <a:off x="8304609" y="260074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60742E2E-BB6B-4AB4-B6FA-19919199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9982"/>
              </p:ext>
            </p:extLst>
          </p:nvPr>
        </p:nvGraphicFramePr>
        <p:xfrm>
          <a:off x="92082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BA7A11C0-C78E-4663-AF2B-66FC94B85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17071"/>
              </p:ext>
            </p:extLst>
          </p:nvPr>
        </p:nvGraphicFramePr>
        <p:xfrm>
          <a:off x="329826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93CB78F2-3BF5-4217-9EF3-57FFA9030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65252"/>
              </p:ext>
            </p:extLst>
          </p:nvPr>
        </p:nvGraphicFramePr>
        <p:xfrm>
          <a:off x="561474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3BFF219D-46DB-41E0-9920-6D2416C3B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84198"/>
              </p:ext>
            </p:extLst>
          </p:nvPr>
        </p:nvGraphicFramePr>
        <p:xfrm>
          <a:off x="7931229" y="4131413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280CE258-7A6D-4CD9-A35D-EB3F4289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93625"/>
              </p:ext>
            </p:extLst>
          </p:nvPr>
        </p:nvGraphicFramePr>
        <p:xfrm>
          <a:off x="10323690" y="4131413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5B5001-28C1-416A-BC56-1BB62F36A394}"/>
              </a:ext>
            </a:extLst>
          </p:cNvPr>
          <p:cNvCxnSpPr>
            <a:endCxn id="12" idx="0"/>
          </p:cNvCxnSpPr>
          <p:nvPr/>
        </p:nvCxnSpPr>
        <p:spPr>
          <a:xfrm flipH="1">
            <a:off x="4148009" y="1813345"/>
            <a:ext cx="1905663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6B983A-4FE7-4FD3-BBF8-F58C8EEF4CEA}"/>
              </a:ext>
            </a:extLst>
          </p:cNvPr>
          <p:cNvCxnSpPr>
            <a:endCxn id="13" idx="0"/>
          </p:cNvCxnSpPr>
          <p:nvPr/>
        </p:nvCxnSpPr>
        <p:spPr>
          <a:xfrm>
            <a:off x="6464489" y="1813345"/>
            <a:ext cx="268986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D08F14-2F5E-438B-AD7F-0CD3B3D9B0BA}"/>
              </a:ext>
            </a:extLst>
          </p:cNvPr>
          <p:cNvCxnSpPr>
            <a:endCxn id="14" idx="0"/>
          </p:cNvCxnSpPr>
          <p:nvPr/>
        </p:nvCxnSpPr>
        <p:spPr>
          <a:xfrm flipH="1">
            <a:off x="1770569" y="2971585"/>
            <a:ext cx="1738685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B551D18-72CB-49E7-8907-7E1974374CB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875884" y="2971585"/>
            <a:ext cx="272125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8CC9E5-A5A5-4AD1-A73C-B9562CDDB182}"/>
              </a:ext>
            </a:extLst>
          </p:cNvPr>
          <p:cNvCxnSpPr>
            <a:endCxn id="16" idx="0"/>
          </p:cNvCxnSpPr>
          <p:nvPr/>
        </p:nvCxnSpPr>
        <p:spPr>
          <a:xfrm>
            <a:off x="4344141" y="2971585"/>
            <a:ext cx="2120348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FD821C3-84C8-4F2E-A53E-781C5C2A7359}"/>
              </a:ext>
            </a:extLst>
          </p:cNvPr>
          <p:cNvCxnSpPr>
            <a:endCxn id="17" idx="0"/>
          </p:cNvCxnSpPr>
          <p:nvPr/>
        </p:nvCxnSpPr>
        <p:spPr>
          <a:xfrm>
            <a:off x="8518576" y="2953488"/>
            <a:ext cx="262393" cy="11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6C25EFD-55C2-4380-A885-3BAF067AC434}"/>
              </a:ext>
            </a:extLst>
          </p:cNvPr>
          <p:cNvCxnSpPr>
            <a:endCxn id="18" idx="0"/>
          </p:cNvCxnSpPr>
          <p:nvPr/>
        </p:nvCxnSpPr>
        <p:spPr>
          <a:xfrm>
            <a:off x="8916141" y="2962537"/>
            <a:ext cx="2257289" cy="116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7D0E54B8-F24D-45CC-916B-C07A25309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9455"/>
              </p:ext>
            </p:extLst>
          </p:nvPr>
        </p:nvGraphicFramePr>
        <p:xfrm>
          <a:off x="98372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A81EA6E1-8960-4508-A494-EA46FC069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70572"/>
              </p:ext>
            </p:extLst>
          </p:nvPr>
        </p:nvGraphicFramePr>
        <p:xfrm>
          <a:off x="662258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6" name="表格 34">
            <a:extLst>
              <a:ext uri="{FF2B5EF4-FFF2-40B4-BE49-F238E27FC236}">
                <a16:creationId xmlns:a16="http://schemas.microsoft.com/office/drawing/2014/main" id="{481835F3-0625-44C1-9242-651C2307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54691"/>
              </p:ext>
            </p:extLst>
          </p:nvPr>
        </p:nvGraphicFramePr>
        <p:xfrm>
          <a:off x="8077887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7" name="表格 34">
            <a:extLst>
              <a:ext uri="{FF2B5EF4-FFF2-40B4-BE49-F238E27FC236}">
                <a16:creationId xmlns:a16="http://schemas.microsoft.com/office/drawing/2014/main" id="{51C855EB-DEE7-47C2-BD13-45156C16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77290"/>
              </p:ext>
            </p:extLst>
          </p:nvPr>
        </p:nvGraphicFramePr>
        <p:xfrm>
          <a:off x="854364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8" name="表格 34">
            <a:extLst>
              <a:ext uri="{FF2B5EF4-FFF2-40B4-BE49-F238E27FC236}">
                <a16:creationId xmlns:a16="http://schemas.microsoft.com/office/drawing/2014/main" id="{F919A802-0078-48D2-B47F-63524E626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74843"/>
              </p:ext>
            </p:extLst>
          </p:nvPr>
        </p:nvGraphicFramePr>
        <p:xfrm>
          <a:off x="889670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9" name="表格 34">
            <a:extLst>
              <a:ext uri="{FF2B5EF4-FFF2-40B4-BE49-F238E27FC236}">
                <a16:creationId xmlns:a16="http://schemas.microsoft.com/office/drawing/2014/main" id="{05428103-0FCA-45B0-9288-C2EE173B2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03952"/>
              </p:ext>
            </p:extLst>
          </p:nvPr>
        </p:nvGraphicFramePr>
        <p:xfrm>
          <a:off x="1044489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0" name="表格 34">
            <a:extLst>
              <a:ext uri="{FF2B5EF4-FFF2-40B4-BE49-F238E27FC236}">
                <a16:creationId xmlns:a16="http://schemas.microsoft.com/office/drawing/2014/main" id="{9F684BF8-B6AA-472A-A901-F8391BC4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92482"/>
              </p:ext>
            </p:extLst>
          </p:nvPr>
        </p:nvGraphicFramePr>
        <p:xfrm>
          <a:off x="1090209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1" name="表格 34">
            <a:extLst>
              <a:ext uri="{FF2B5EF4-FFF2-40B4-BE49-F238E27FC236}">
                <a16:creationId xmlns:a16="http://schemas.microsoft.com/office/drawing/2014/main" id="{42DD098B-F8A7-46FF-9958-5A20C7364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50561"/>
              </p:ext>
            </p:extLst>
          </p:nvPr>
        </p:nvGraphicFramePr>
        <p:xfrm>
          <a:off x="1131103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2" name="表格 34">
            <a:extLst>
              <a:ext uri="{FF2B5EF4-FFF2-40B4-BE49-F238E27FC236}">
                <a16:creationId xmlns:a16="http://schemas.microsoft.com/office/drawing/2014/main" id="{5761F974-49B8-4623-BFB0-D4D651776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23415"/>
              </p:ext>
            </p:extLst>
          </p:nvPr>
        </p:nvGraphicFramePr>
        <p:xfrm>
          <a:off x="425364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3" name="表格 34">
            <a:extLst>
              <a:ext uri="{FF2B5EF4-FFF2-40B4-BE49-F238E27FC236}">
                <a16:creationId xmlns:a16="http://schemas.microsoft.com/office/drawing/2014/main" id="{B48A7DCC-D8C6-4AA4-8C21-3C88320FB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07662"/>
              </p:ext>
            </p:extLst>
          </p:nvPr>
        </p:nvGraphicFramePr>
        <p:xfrm>
          <a:off x="4686269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4" name="表格 34">
            <a:extLst>
              <a:ext uri="{FF2B5EF4-FFF2-40B4-BE49-F238E27FC236}">
                <a16:creationId xmlns:a16="http://schemas.microsoft.com/office/drawing/2014/main" id="{95CD6225-5CFE-44E9-A317-CA327CF82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96863"/>
              </p:ext>
            </p:extLst>
          </p:nvPr>
        </p:nvGraphicFramePr>
        <p:xfrm>
          <a:off x="575337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5" name="表格 34">
            <a:extLst>
              <a:ext uri="{FF2B5EF4-FFF2-40B4-BE49-F238E27FC236}">
                <a16:creationId xmlns:a16="http://schemas.microsoft.com/office/drawing/2014/main" id="{51C1E212-D090-4FF5-9A5C-DAF7820C5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51022"/>
              </p:ext>
            </p:extLst>
          </p:nvPr>
        </p:nvGraphicFramePr>
        <p:xfrm>
          <a:off x="617896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6" name="表格 34">
            <a:extLst>
              <a:ext uri="{FF2B5EF4-FFF2-40B4-BE49-F238E27FC236}">
                <a16:creationId xmlns:a16="http://schemas.microsoft.com/office/drawing/2014/main" id="{36F95604-E4CF-4748-9E8E-01A2EA7BE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82112"/>
              </p:ext>
            </p:extLst>
          </p:nvPr>
        </p:nvGraphicFramePr>
        <p:xfrm>
          <a:off x="142916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7" name="表格 34">
            <a:extLst>
              <a:ext uri="{FF2B5EF4-FFF2-40B4-BE49-F238E27FC236}">
                <a16:creationId xmlns:a16="http://schemas.microsoft.com/office/drawing/2014/main" id="{1681D9E6-1F08-48BC-8565-0E7035A6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55907"/>
              </p:ext>
            </p:extLst>
          </p:nvPr>
        </p:nvGraphicFramePr>
        <p:xfrm>
          <a:off x="1857236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8" name="表格 34">
            <a:extLst>
              <a:ext uri="{FF2B5EF4-FFF2-40B4-BE49-F238E27FC236}">
                <a16:creationId xmlns:a16="http://schemas.microsoft.com/office/drawing/2014/main" id="{02322242-6AC7-4F57-97FF-330FEC92F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92873"/>
              </p:ext>
            </p:extLst>
          </p:nvPr>
        </p:nvGraphicFramePr>
        <p:xfrm>
          <a:off x="3388388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D3315605-6EA5-494E-A923-AA1E9FC7E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07845"/>
              </p:ext>
            </p:extLst>
          </p:nvPr>
        </p:nvGraphicFramePr>
        <p:xfrm>
          <a:off x="382101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D4A463-96CC-430E-AC00-C008DE77676F}"/>
              </a:ext>
            </a:extLst>
          </p:cNvPr>
          <p:cNvCxnSpPr>
            <a:endCxn id="34" idx="0"/>
          </p:cNvCxnSpPr>
          <p:nvPr/>
        </p:nvCxnSpPr>
        <p:spPr>
          <a:xfrm>
            <a:off x="108786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D45B9CA-3E58-425A-96D1-D46093F3F136}"/>
              </a:ext>
            </a:extLst>
          </p:cNvPr>
          <p:cNvCxnSpPr>
            <a:endCxn id="46" idx="0"/>
          </p:cNvCxnSpPr>
          <p:nvPr/>
        </p:nvCxnSpPr>
        <p:spPr>
          <a:xfrm>
            <a:off x="153330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38BEBF5-7D4A-4098-A6B2-0D25D5F7D3D8}"/>
              </a:ext>
            </a:extLst>
          </p:cNvPr>
          <p:cNvCxnSpPr>
            <a:endCxn id="47" idx="0"/>
          </p:cNvCxnSpPr>
          <p:nvPr/>
        </p:nvCxnSpPr>
        <p:spPr>
          <a:xfrm>
            <a:off x="1961376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DFAF38F-BEA3-4E34-8EC2-6A4EEFBA2801}"/>
              </a:ext>
            </a:extLst>
          </p:cNvPr>
          <p:cNvCxnSpPr>
            <a:endCxn id="48" idx="0"/>
          </p:cNvCxnSpPr>
          <p:nvPr/>
        </p:nvCxnSpPr>
        <p:spPr>
          <a:xfrm>
            <a:off x="3492528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6B3FE6A-0747-44C4-98F1-F5EA658DEB91}"/>
              </a:ext>
            </a:extLst>
          </p:cNvPr>
          <p:cNvCxnSpPr>
            <a:endCxn id="49" idx="0"/>
          </p:cNvCxnSpPr>
          <p:nvPr/>
        </p:nvCxnSpPr>
        <p:spPr>
          <a:xfrm>
            <a:off x="392515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35A4FC-43A8-4A64-A05F-FAC136F3FDE2}"/>
              </a:ext>
            </a:extLst>
          </p:cNvPr>
          <p:cNvCxnSpPr>
            <a:endCxn id="42" idx="0"/>
          </p:cNvCxnSpPr>
          <p:nvPr/>
        </p:nvCxnSpPr>
        <p:spPr>
          <a:xfrm>
            <a:off x="4344141" y="4502253"/>
            <a:ext cx="13641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98D43D3-A3A6-4A84-AF83-E2A37E28BBC7}"/>
              </a:ext>
            </a:extLst>
          </p:cNvPr>
          <p:cNvCxnSpPr>
            <a:endCxn id="43" idx="0"/>
          </p:cNvCxnSpPr>
          <p:nvPr/>
        </p:nvCxnSpPr>
        <p:spPr>
          <a:xfrm>
            <a:off x="4790409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7C7F5ED-EA7A-45FA-AB04-6F9CD703DBBB}"/>
              </a:ext>
            </a:extLst>
          </p:cNvPr>
          <p:cNvCxnSpPr>
            <a:endCxn id="44" idx="0"/>
          </p:cNvCxnSpPr>
          <p:nvPr/>
        </p:nvCxnSpPr>
        <p:spPr>
          <a:xfrm>
            <a:off x="585751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675C2D1-54E8-412F-9592-7AFB9276BF66}"/>
              </a:ext>
            </a:extLst>
          </p:cNvPr>
          <p:cNvCxnSpPr>
            <a:endCxn id="45" idx="0"/>
          </p:cNvCxnSpPr>
          <p:nvPr/>
        </p:nvCxnSpPr>
        <p:spPr>
          <a:xfrm>
            <a:off x="628310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04C330C-2D23-479F-B18A-2C6ABB5BCC73}"/>
              </a:ext>
            </a:extLst>
          </p:cNvPr>
          <p:cNvCxnSpPr>
            <a:endCxn id="35" idx="0"/>
          </p:cNvCxnSpPr>
          <p:nvPr/>
        </p:nvCxnSpPr>
        <p:spPr>
          <a:xfrm>
            <a:off x="672672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379F922-B247-4332-876F-930E7D4956CD}"/>
              </a:ext>
            </a:extLst>
          </p:cNvPr>
          <p:cNvCxnSpPr>
            <a:endCxn id="36" idx="0"/>
          </p:cNvCxnSpPr>
          <p:nvPr/>
        </p:nvCxnSpPr>
        <p:spPr>
          <a:xfrm>
            <a:off x="8182027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88BCDC1-DFC7-4059-95B0-F1D7D83BC6E1}"/>
              </a:ext>
            </a:extLst>
          </p:cNvPr>
          <p:cNvCxnSpPr>
            <a:endCxn id="37" idx="0"/>
          </p:cNvCxnSpPr>
          <p:nvPr/>
        </p:nvCxnSpPr>
        <p:spPr>
          <a:xfrm>
            <a:off x="864778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52BBDB1-B4F4-4403-B847-83338BEE8720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00084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F668160-5792-4E40-8B77-39753B7C0266}"/>
              </a:ext>
            </a:extLst>
          </p:cNvPr>
          <p:cNvCxnSpPr>
            <a:endCxn id="39" idx="0"/>
          </p:cNvCxnSpPr>
          <p:nvPr/>
        </p:nvCxnSpPr>
        <p:spPr>
          <a:xfrm>
            <a:off x="1054903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D25B46A-2B1F-4B7E-ACD2-BCB7F19F8C08}"/>
              </a:ext>
            </a:extLst>
          </p:cNvPr>
          <p:cNvCxnSpPr>
            <a:endCxn id="40" idx="0"/>
          </p:cNvCxnSpPr>
          <p:nvPr/>
        </p:nvCxnSpPr>
        <p:spPr>
          <a:xfrm>
            <a:off x="1100623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F51CD4D-E70D-44CB-8618-BC1084A29890}"/>
              </a:ext>
            </a:extLst>
          </p:cNvPr>
          <p:cNvCxnSpPr>
            <a:endCxn id="41" idx="0"/>
          </p:cNvCxnSpPr>
          <p:nvPr/>
        </p:nvCxnSpPr>
        <p:spPr>
          <a:xfrm>
            <a:off x="1141517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E9371FB1-BE51-4C0C-8999-55E3EFD5FF52}"/>
              </a:ext>
            </a:extLst>
          </p:cNvPr>
          <p:cNvSpPr txBox="1"/>
          <p:nvPr/>
        </p:nvSpPr>
        <p:spPr>
          <a:xfrm>
            <a:off x="10404783" y="75661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30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A366972-B7C5-4EFD-BD68-B69D23CFDA17}"/>
              </a:ext>
            </a:extLst>
          </p:cNvPr>
          <p:cNvCxnSpPr>
            <a:endCxn id="15" idx="1"/>
          </p:cNvCxnSpPr>
          <p:nvPr/>
        </p:nvCxnSpPr>
        <p:spPr>
          <a:xfrm>
            <a:off x="2620309" y="4304521"/>
            <a:ext cx="677960" cy="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ADD083D-77B0-4B61-8C89-5BF5B5DC2B1C}"/>
              </a:ext>
            </a:extLst>
          </p:cNvPr>
          <p:cNvCxnSpPr>
            <a:endCxn id="16" idx="1"/>
          </p:cNvCxnSpPr>
          <p:nvPr/>
        </p:nvCxnSpPr>
        <p:spPr>
          <a:xfrm>
            <a:off x="4997749" y="4315245"/>
            <a:ext cx="61700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3571B1B-40B0-49C0-915F-1417AE2D0983}"/>
              </a:ext>
            </a:extLst>
          </p:cNvPr>
          <p:cNvCxnSpPr>
            <a:endCxn id="17" idx="1"/>
          </p:cNvCxnSpPr>
          <p:nvPr/>
        </p:nvCxnSpPr>
        <p:spPr>
          <a:xfrm flipV="1">
            <a:off x="7314229" y="4316833"/>
            <a:ext cx="617000" cy="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00CA58E-6182-412B-A843-8374A316636C}"/>
              </a:ext>
            </a:extLst>
          </p:cNvPr>
          <p:cNvCxnSpPr>
            <a:endCxn id="18" idx="1"/>
          </p:cNvCxnSpPr>
          <p:nvPr/>
        </p:nvCxnSpPr>
        <p:spPr>
          <a:xfrm>
            <a:off x="9630709" y="4315245"/>
            <a:ext cx="69298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9B1CD57-16E5-457F-A991-5A671EE1E91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68830" y="4317785"/>
            <a:ext cx="75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A8A98B2-053D-4D36-9FF3-CE3C304391D7}"/>
              </a:ext>
            </a:extLst>
          </p:cNvPr>
          <p:cNvSpPr txBox="1"/>
          <p:nvPr/>
        </p:nvSpPr>
        <p:spPr>
          <a:xfrm>
            <a:off x="146286" y="3784753"/>
            <a:ext cx="76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4EC02A5-4DCC-451F-A76F-F62DB89F504B}"/>
              </a:ext>
            </a:extLst>
          </p:cNvPr>
          <p:cNvCxnSpPr/>
          <p:nvPr/>
        </p:nvCxnSpPr>
        <p:spPr>
          <a:xfrm>
            <a:off x="6622580" y="732822"/>
            <a:ext cx="0" cy="70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4B1C9513-3484-4863-8DA3-EFF2E1B700FC}"/>
              </a:ext>
            </a:extLst>
          </p:cNvPr>
          <p:cNvSpPr txBox="1"/>
          <p:nvPr/>
        </p:nvSpPr>
        <p:spPr>
          <a:xfrm>
            <a:off x="6769879" y="756613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1724F53-254C-4FD6-91B5-BF9C2B66F593}"/>
              </a:ext>
            </a:extLst>
          </p:cNvPr>
          <p:cNvSpPr/>
          <p:nvPr/>
        </p:nvSpPr>
        <p:spPr>
          <a:xfrm>
            <a:off x="5709707" y="1309582"/>
            <a:ext cx="212034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DB7F591-9E86-4515-9544-8DD45508FD81}"/>
              </a:ext>
            </a:extLst>
          </p:cNvPr>
          <p:cNvCxnSpPr>
            <a:cxnSpLocks/>
          </p:cNvCxnSpPr>
          <p:nvPr/>
        </p:nvCxnSpPr>
        <p:spPr>
          <a:xfrm flipH="1">
            <a:off x="4148009" y="1812075"/>
            <a:ext cx="1905663" cy="78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98F164A-875A-4DBF-A320-5A6C3267131E}"/>
              </a:ext>
            </a:extLst>
          </p:cNvPr>
          <p:cNvSpPr/>
          <p:nvPr/>
        </p:nvSpPr>
        <p:spPr>
          <a:xfrm>
            <a:off x="3056253" y="2448853"/>
            <a:ext cx="212034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9E373573-AAAB-4C25-8CB7-E10C1E46603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391629" y="3014115"/>
            <a:ext cx="2072860" cy="1118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4E9F1161-4EBA-4124-B591-D7FB442E19CB}"/>
              </a:ext>
            </a:extLst>
          </p:cNvPr>
          <p:cNvSpPr/>
          <p:nvPr/>
        </p:nvSpPr>
        <p:spPr>
          <a:xfrm>
            <a:off x="5436742" y="4025397"/>
            <a:ext cx="212034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ED5E677-2623-4F80-B012-24430DA316FE}"/>
              </a:ext>
            </a:extLst>
          </p:cNvPr>
          <p:cNvSpPr/>
          <p:nvPr/>
        </p:nvSpPr>
        <p:spPr>
          <a:xfrm>
            <a:off x="6028773" y="4131413"/>
            <a:ext cx="395072" cy="327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CA24934-71FE-4DD7-B7FC-49968E17485C}"/>
              </a:ext>
            </a:extLst>
          </p:cNvPr>
          <p:cNvSpPr txBox="1"/>
          <p:nvPr/>
        </p:nvSpPr>
        <p:spPr>
          <a:xfrm>
            <a:off x="234162" y="32304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顺序查找</a:t>
            </a:r>
          </a:p>
        </p:txBody>
      </p:sp>
    </p:spTree>
    <p:extLst>
      <p:ext uri="{BB962C8B-B14F-4D97-AF65-F5344CB8AC3E}">
        <p14:creationId xmlns:p14="http://schemas.microsoft.com/office/powerpoint/2010/main" val="25467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6" grpId="0"/>
      <p:bldP spid="100" grpId="0"/>
      <p:bldP spid="101" grpId="0" animBg="1"/>
      <p:bldP spid="101" grpId="1" animBg="1"/>
      <p:bldP spid="104" grpId="0" animBg="1"/>
      <p:bldP spid="104" grpId="1" animBg="1"/>
      <p:bldP spid="108" grpId="0" animBg="1"/>
      <p:bldP spid="108" grpId="1" animBg="1"/>
      <p:bldP spid="109" grpId="0" animBg="1"/>
      <p:bldP spid="109" grpId="1" animBg="1"/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D62C6-B7DF-41C8-B654-FA5DE0D6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B+</a:t>
            </a:r>
            <a:r>
              <a:rPr lang="zh-CN" altLang="en-US" dirty="0">
                <a:solidFill>
                  <a:srgbClr val="0000FF"/>
                </a:solidFill>
              </a:rPr>
              <a:t>树插入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727CC-51B9-4416-81E5-606700979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定位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查找插入该关键字的位置，即最底层中的某个叶子结点（规定一定是插入在最底层的某个叶子节点内）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插入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若插入后结点的关键字个数在区间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/>
                          <m:t>⌈</m:t>
                        </m:r>
                        <m:r>
                          <m:rPr>
                            <m:nor/>
                          </m:rPr>
                          <a:rPr lang="en-US" altLang="zh-CN" b="0" i="0" smtClean="0"/>
                          <m:t>m</m:t>
                        </m:r>
                        <m:r>
                          <m:rPr>
                            <m:nor/>
                          </m:rPr>
                          <a:rPr lang="en-US" altLang="zh-CN" b="0" i="0" smtClean="0"/>
                          <m:t>/2</m:t>
                        </m:r>
                        <m:r>
                          <m:rPr>
                            <m:nor/>
                          </m:rPr>
                          <a:rPr lang="zh-CN" altLang="en-US"/>
                          <m:t>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则直接插入；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若插入后，关键字数量大于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，则对插入后的结点进行分裂操作；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插入后的结点中间位置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mtClean="0"/>
                      <m:t>⌈</m:t>
                    </m:r>
                    <m:r>
                      <m:rPr>
                        <m:nor/>
                      </m:rPr>
                      <a:rPr lang="en-US" altLang="zh-CN" b="0" i="0" smtClean="0"/>
                      <m:t>m</m:t>
                    </m:r>
                    <m:r>
                      <m:rPr>
                        <m:nor/>
                      </m:rPr>
                      <a:rPr lang="en-US" altLang="zh-CN" b="0" i="0" smtClean="0"/>
                      <m:t>/2</m:t>
                    </m:r>
                    <m:r>
                      <m:rPr>
                        <m:nor/>
                      </m:rPr>
                      <a:rPr lang="zh-CN" altLang="en-US" smtClean="0"/>
                      <m:t>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关键字并入父结点 中，中间结点的左侧结点留在原先的结点中，右侧结点放入新的结点，若并入父节点后，父节点关键字数量超出范围，继续向上分裂，直到符合要求为止。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727CC-51B9-4416-81E5-606700979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8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C864-57B3-4250-BFD8-4BECE0EA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B+</a:t>
            </a:r>
            <a:r>
              <a:rPr lang="zh-CN" altLang="en-US" dirty="0">
                <a:solidFill>
                  <a:srgbClr val="0000FF"/>
                </a:solidFill>
              </a:rPr>
              <a:t>树插入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F1F1CEED-088D-406C-A3E1-5E415284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75692"/>
              </p:ext>
            </p:extLst>
          </p:nvPr>
        </p:nvGraphicFramePr>
        <p:xfrm>
          <a:off x="5893045" y="144250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011DEBA4-DAEE-4880-A988-98D4E179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07931"/>
              </p:ext>
            </p:extLst>
          </p:nvPr>
        </p:nvGraphicFramePr>
        <p:xfrm>
          <a:off x="3298269" y="260074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D34B32B-54E1-45D7-A97F-5EC81A72A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17666"/>
              </p:ext>
            </p:extLst>
          </p:nvPr>
        </p:nvGraphicFramePr>
        <p:xfrm>
          <a:off x="8304609" y="260074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2043EB2F-9BB7-4CF6-865D-9D32B288C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31368"/>
              </p:ext>
            </p:extLst>
          </p:nvPr>
        </p:nvGraphicFramePr>
        <p:xfrm>
          <a:off x="92082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E380963-5738-4EA4-B96F-FAC7C91A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30571"/>
              </p:ext>
            </p:extLst>
          </p:nvPr>
        </p:nvGraphicFramePr>
        <p:xfrm>
          <a:off x="329826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5355C2B-19EB-4092-971C-FDC00DD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92348"/>
              </p:ext>
            </p:extLst>
          </p:nvPr>
        </p:nvGraphicFramePr>
        <p:xfrm>
          <a:off x="561474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A76F2879-155B-4CD4-A9EC-A54380D54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86158"/>
              </p:ext>
            </p:extLst>
          </p:nvPr>
        </p:nvGraphicFramePr>
        <p:xfrm>
          <a:off x="7931229" y="4131413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B67FD782-A147-4BD0-A012-8CA97311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11471"/>
              </p:ext>
            </p:extLst>
          </p:nvPr>
        </p:nvGraphicFramePr>
        <p:xfrm>
          <a:off x="10323690" y="4131413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438444-9694-4A73-815D-0464E2F11134}"/>
              </a:ext>
            </a:extLst>
          </p:cNvPr>
          <p:cNvCxnSpPr>
            <a:endCxn id="5" idx="0"/>
          </p:cNvCxnSpPr>
          <p:nvPr/>
        </p:nvCxnSpPr>
        <p:spPr>
          <a:xfrm flipH="1">
            <a:off x="4148009" y="1813345"/>
            <a:ext cx="1905663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6EFE8C-5F8C-49C7-9253-A94A4B30D3A8}"/>
              </a:ext>
            </a:extLst>
          </p:cNvPr>
          <p:cNvCxnSpPr>
            <a:endCxn id="6" idx="0"/>
          </p:cNvCxnSpPr>
          <p:nvPr/>
        </p:nvCxnSpPr>
        <p:spPr>
          <a:xfrm>
            <a:off x="6464489" y="1813345"/>
            <a:ext cx="268986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D67A2C-56AC-4853-8AA4-FB3DD1D1C974}"/>
              </a:ext>
            </a:extLst>
          </p:cNvPr>
          <p:cNvCxnSpPr>
            <a:endCxn id="7" idx="0"/>
          </p:cNvCxnSpPr>
          <p:nvPr/>
        </p:nvCxnSpPr>
        <p:spPr>
          <a:xfrm flipH="1">
            <a:off x="1770569" y="2971585"/>
            <a:ext cx="1738685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1585D2E-1793-4A4F-B08A-644FE2CA679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75884" y="2971585"/>
            <a:ext cx="272125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9C7819-C083-4747-AD13-452298644FBC}"/>
              </a:ext>
            </a:extLst>
          </p:cNvPr>
          <p:cNvCxnSpPr>
            <a:endCxn id="9" idx="0"/>
          </p:cNvCxnSpPr>
          <p:nvPr/>
        </p:nvCxnSpPr>
        <p:spPr>
          <a:xfrm>
            <a:off x="4344141" y="2971585"/>
            <a:ext cx="2120348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CAC4DF-9098-4408-8064-B76C914A8B78}"/>
              </a:ext>
            </a:extLst>
          </p:cNvPr>
          <p:cNvCxnSpPr>
            <a:endCxn id="10" idx="0"/>
          </p:cNvCxnSpPr>
          <p:nvPr/>
        </p:nvCxnSpPr>
        <p:spPr>
          <a:xfrm>
            <a:off x="8518576" y="2953488"/>
            <a:ext cx="262393" cy="11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F47A9F-B97C-4EF5-9CE4-DE8794BFF57A}"/>
              </a:ext>
            </a:extLst>
          </p:cNvPr>
          <p:cNvCxnSpPr>
            <a:endCxn id="11" idx="0"/>
          </p:cNvCxnSpPr>
          <p:nvPr/>
        </p:nvCxnSpPr>
        <p:spPr>
          <a:xfrm>
            <a:off x="8916141" y="2962537"/>
            <a:ext cx="2257289" cy="116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34">
            <a:extLst>
              <a:ext uri="{FF2B5EF4-FFF2-40B4-BE49-F238E27FC236}">
                <a16:creationId xmlns:a16="http://schemas.microsoft.com/office/drawing/2014/main" id="{8873AFF2-A091-4659-9C8F-9C72E5A0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78565"/>
              </p:ext>
            </p:extLst>
          </p:nvPr>
        </p:nvGraphicFramePr>
        <p:xfrm>
          <a:off x="98372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DC23ED8-A657-4C23-B9E8-14FBB2D4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16254"/>
              </p:ext>
            </p:extLst>
          </p:nvPr>
        </p:nvGraphicFramePr>
        <p:xfrm>
          <a:off x="662258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995E8E5E-357E-4061-BA71-97BBBA48A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89753"/>
              </p:ext>
            </p:extLst>
          </p:nvPr>
        </p:nvGraphicFramePr>
        <p:xfrm>
          <a:off x="8077887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2" name="表格 34">
            <a:extLst>
              <a:ext uri="{FF2B5EF4-FFF2-40B4-BE49-F238E27FC236}">
                <a16:creationId xmlns:a16="http://schemas.microsoft.com/office/drawing/2014/main" id="{763EDCF2-AE30-4036-9AAE-2C20BE65B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0589"/>
              </p:ext>
            </p:extLst>
          </p:nvPr>
        </p:nvGraphicFramePr>
        <p:xfrm>
          <a:off x="854364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B1667C70-4B92-49AD-B981-F2227AE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96395"/>
              </p:ext>
            </p:extLst>
          </p:nvPr>
        </p:nvGraphicFramePr>
        <p:xfrm>
          <a:off x="889670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4" name="表格 34">
            <a:extLst>
              <a:ext uri="{FF2B5EF4-FFF2-40B4-BE49-F238E27FC236}">
                <a16:creationId xmlns:a16="http://schemas.microsoft.com/office/drawing/2014/main" id="{B3E85AAF-AB73-4EF6-8D49-ACD8B046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38011"/>
              </p:ext>
            </p:extLst>
          </p:nvPr>
        </p:nvGraphicFramePr>
        <p:xfrm>
          <a:off x="1044489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5" name="表格 34">
            <a:extLst>
              <a:ext uri="{FF2B5EF4-FFF2-40B4-BE49-F238E27FC236}">
                <a16:creationId xmlns:a16="http://schemas.microsoft.com/office/drawing/2014/main" id="{868BD979-43C3-4739-9C1C-8F12DC1B1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47311"/>
              </p:ext>
            </p:extLst>
          </p:nvPr>
        </p:nvGraphicFramePr>
        <p:xfrm>
          <a:off x="1090209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6" name="表格 34">
            <a:extLst>
              <a:ext uri="{FF2B5EF4-FFF2-40B4-BE49-F238E27FC236}">
                <a16:creationId xmlns:a16="http://schemas.microsoft.com/office/drawing/2014/main" id="{A6FE1AB8-3CC1-4871-AC99-AC04D75A0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55518"/>
              </p:ext>
            </p:extLst>
          </p:nvPr>
        </p:nvGraphicFramePr>
        <p:xfrm>
          <a:off x="1131103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7" name="表格 34">
            <a:extLst>
              <a:ext uri="{FF2B5EF4-FFF2-40B4-BE49-F238E27FC236}">
                <a16:creationId xmlns:a16="http://schemas.microsoft.com/office/drawing/2014/main" id="{62E36B03-80BA-4513-AC2E-E14C8A4D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17625"/>
              </p:ext>
            </p:extLst>
          </p:nvPr>
        </p:nvGraphicFramePr>
        <p:xfrm>
          <a:off x="425364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8" name="表格 34">
            <a:extLst>
              <a:ext uri="{FF2B5EF4-FFF2-40B4-BE49-F238E27FC236}">
                <a16:creationId xmlns:a16="http://schemas.microsoft.com/office/drawing/2014/main" id="{396B7854-E172-4F96-8DEC-81B2AD5E5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02669"/>
              </p:ext>
            </p:extLst>
          </p:nvPr>
        </p:nvGraphicFramePr>
        <p:xfrm>
          <a:off x="4686269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9" name="表格 34">
            <a:extLst>
              <a:ext uri="{FF2B5EF4-FFF2-40B4-BE49-F238E27FC236}">
                <a16:creationId xmlns:a16="http://schemas.microsoft.com/office/drawing/2014/main" id="{F3CC100E-05F9-4E5D-8743-C4793DE79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69656"/>
              </p:ext>
            </p:extLst>
          </p:nvPr>
        </p:nvGraphicFramePr>
        <p:xfrm>
          <a:off x="575337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0" name="表格 34">
            <a:extLst>
              <a:ext uri="{FF2B5EF4-FFF2-40B4-BE49-F238E27FC236}">
                <a16:creationId xmlns:a16="http://schemas.microsoft.com/office/drawing/2014/main" id="{2D41C78A-DC10-46B3-B9F8-7BABF20D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80033"/>
              </p:ext>
            </p:extLst>
          </p:nvPr>
        </p:nvGraphicFramePr>
        <p:xfrm>
          <a:off x="617896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1" name="表格 34">
            <a:extLst>
              <a:ext uri="{FF2B5EF4-FFF2-40B4-BE49-F238E27FC236}">
                <a16:creationId xmlns:a16="http://schemas.microsoft.com/office/drawing/2014/main" id="{33B6CDE3-ED79-45B9-8C50-C9A11281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74648"/>
              </p:ext>
            </p:extLst>
          </p:nvPr>
        </p:nvGraphicFramePr>
        <p:xfrm>
          <a:off x="142916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2" name="表格 34">
            <a:extLst>
              <a:ext uri="{FF2B5EF4-FFF2-40B4-BE49-F238E27FC236}">
                <a16:creationId xmlns:a16="http://schemas.microsoft.com/office/drawing/2014/main" id="{C830AC5D-7EFE-437E-8735-6004F194C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29873"/>
              </p:ext>
            </p:extLst>
          </p:nvPr>
        </p:nvGraphicFramePr>
        <p:xfrm>
          <a:off x="1857236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3" name="表格 34">
            <a:extLst>
              <a:ext uri="{FF2B5EF4-FFF2-40B4-BE49-F238E27FC236}">
                <a16:creationId xmlns:a16="http://schemas.microsoft.com/office/drawing/2014/main" id="{ACA366C4-A144-4DCF-A336-28311F41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61255"/>
              </p:ext>
            </p:extLst>
          </p:nvPr>
        </p:nvGraphicFramePr>
        <p:xfrm>
          <a:off x="3388388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EE3958F6-F668-4770-BBE4-F264330FE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91086"/>
              </p:ext>
            </p:extLst>
          </p:nvPr>
        </p:nvGraphicFramePr>
        <p:xfrm>
          <a:off x="382101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BEA606A-9677-402B-9FC1-9C3A7E24F4FB}"/>
              </a:ext>
            </a:extLst>
          </p:cNvPr>
          <p:cNvCxnSpPr>
            <a:endCxn id="19" idx="0"/>
          </p:cNvCxnSpPr>
          <p:nvPr/>
        </p:nvCxnSpPr>
        <p:spPr>
          <a:xfrm>
            <a:off x="108786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615738-94A3-4E96-BC49-3DC5D72F8E02}"/>
              </a:ext>
            </a:extLst>
          </p:cNvPr>
          <p:cNvCxnSpPr>
            <a:endCxn id="31" idx="0"/>
          </p:cNvCxnSpPr>
          <p:nvPr/>
        </p:nvCxnSpPr>
        <p:spPr>
          <a:xfrm>
            <a:off x="153330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A892594-FF55-487C-8225-DA0D5DFD1E72}"/>
              </a:ext>
            </a:extLst>
          </p:cNvPr>
          <p:cNvCxnSpPr>
            <a:endCxn id="32" idx="0"/>
          </p:cNvCxnSpPr>
          <p:nvPr/>
        </p:nvCxnSpPr>
        <p:spPr>
          <a:xfrm>
            <a:off x="1961376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1BC76A-9E20-4B92-BBAE-7C9684269056}"/>
              </a:ext>
            </a:extLst>
          </p:cNvPr>
          <p:cNvCxnSpPr>
            <a:endCxn id="33" idx="0"/>
          </p:cNvCxnSpPr>
          <p:nvPr/>
        </p:nvCxnSpPr>
        <p:spPr>
          <a:xfrm>
            <a:off x="3492528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C74A550-1E24-47DA-9134-AD1D951F7341}"/>
              </a:ext>
            </a:extLst>
          </p:cNvPr>
          <p:cNvCxnSpPr>
            <a:endCxn id="34" idx="0"/>
          </p:cNvCxnSpPr>
          <p:nvPr/>
        </p:nvCxnSpPr>
        <p:spPr>
          <a:xfrm>
            <a:off x="392515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A5CF44A-D50F-4CB0-BE4A-E0E616820EE8}"/>
              </a:ext>
            </a:extLst>
          </p:cNvPr>
          <p:cNvCxnSpPr>
            <a:endCxn id="27" idx="0"/>
          </p:cNvCxnSpPr>
          <p:nvPr/>
        </p:nvCxnSpPr>
        <p:spPr>
          <a:xfrm>
            <a:off x="4344141" y="4502253"/>
            <a:ext cx="13641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A5C2151-DD29-4F7E-886E-75D13243D82E}"/>
              </a:ext>
            </a:extLst>
          </p:cNvPr>
          <p:cNvCxnSpPr>
            <a:endCxn id="28" idx="0"/>
          </p:cNvCxnSpPr>
          <p:nvPr/>
        </p:nvCxnSpPr>
        <p:spPr>
          <a:xfrm>
            <a:off x="4790409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779B382-59D2-4460-8C87-829A9A8FC4C5}"/>
              </a:ext>
            </a:extLst>
          </p:cNvPr>
          <p:cNvCxnSpPr>
            <a:endCxn id="29" idx="0"/>
          </p:cNvCxnSpPr>
          <p:nvPr/>
        </p:nvCxnSpPr>
        <p:spPr>
          <a:xfrm>
            <a:off x="585751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2422C79-C097-4A22-BADF-C2A6E89D40C1}"/>
              </a:ext>
            </a:extLst>
          </p:cNvPr>
          <p:cNvCxnSpPr>
            <a:endCxn id="30" idx="0"/>
          </p:cNvCxnSpPr>
          <p:nvPr/>
        </p:nvCxnSpPr>
        <p:spPr>
          <a:xfrm>
            <a:off x="628310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4BD0ABA-30BB-478A-BDE4-0B46873276EA}"/>
              </a:ext>
            </a:extLst>
          </p:cNvPr>
          <p:cNvCxnSpPr>
            <a:endCxn id="20" idx="0"/>
          </p:cNvCxnSpPr>
          <p:nvPr/>
        </p:nvCxnSpPr>
        <p:spPr>
          <a:xfrm>
            <a:off x="672672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118898-E910-4149-9C13-34F2EC82DB77}"/>
              </a:ext>
            </a:extLst>
          </p:cNvPr>
          <p:cNvCxnSpPr>
            <a:endCxn id="21" idx="0"/>
          </p:cNvCxnSpPr>
          <p:nvPr/>
        </p:nvCxnSpPr>
        <p:spPr>
          <a:xfrm>
            <a:off x="8182027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15A03B3-64E3-4683-A91B-40D3886DDF06}"/>
              </a:ext>
            </a:extLst>
          </p:cNvPr>
          <p:cNvCxnSpPr>
            <a:endCxn id="22" idx="0"/>
          </p:cNvCxnSpPr>
          <p:nvPr/>
        </p:nvCxnSpPr>
        <p:spPr>
          <a:xfrm>
            <a:off x="864778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78E3066-E10E-4CE9-BF2C-E5CF3618145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0084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DF8E58-0AE7-475C-82A3-84907EFD3C18}"/>
              </a:ext>
            </a:extLst>
          </p:cNvPr>
          <p:cNvCxnSpPr>
            <a:endCxn id="24" idx="0"/>
          </p:cNvCxnSpPr>
          <p:nvPr/>
        </p:nvCxnSpPr>
        <p:spPr>
          <a:xfrm>
            <a:off x="1054903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581E56-25EC-462D-A16E-8B3661914347}"/>
              </a:ext>
            </a:extLst>
          </p:cNvPr>
          <p:cNvCxnSpPr>
            <a:endCxn id="25" idx="0"/>
          </p:cNvCxnSpPr>
          <p:nvPr/>
        </p:nvCxnSpPr>
        <p:spPr>
          <a:xfrm>
            <a:off x="1100623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AB8D435-68CF-4AB4-A877-B4A31D7AF742}"/>
              </a:ext>
            </a:extLst>
          </p:cNvPr>
          <p:cNvCxnSpPr>
            <a:endCxn id="26" idx="0"/>
          </p:cNvCxnSpPr>
          <p:nvPr/>
        </p:nvCxnSpPr>
        <p:spPr>
          <a:xfrm>
            <a:off x="1141517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C4828D-B4B6-4CCA-BB23-0CBB884A1FE2}"/>
              </a:ext>
            </a:extLst>
          </p:cNvPr>
          <p:cNvCxnSpPr>
            <a:endCxn id="8" idx="1"/>
          </p:cNvCxnSpPr>
          <p:nvPr/>
        </p:nvCxnSpPr>
        <p:spPr>
          <a:xfrm>
            <a:off x="2620309" y="4304521"/>
            <a:ext cx="677960" cy="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34DB565-3E19-4345-BB9D-8358C60F9DD8}"/>
              </a:ext>
            </a:extLst>
          </p:cNvPr>
          <p:cNvCxnSpPr>
            <a:endCxn id="9" idx="1"/>
          </p:cNvCxnSpPr>
          <p:nvPr/>
        </p:nvCxnSpPr>
        <p:spPr>
          <a:xfrm>
            <a:off x="4997749" y="4315245"/>
            <a:ext cx="61700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DE90214-2225-48BC-A4CF-00204F91965F}"/>
              </a:ext>
            </a:extLst>
          </p:cNvPr>
          <p:cNvCxnSpPr>
            <a:endCxn id="10" idx="1"/>
          </p:cNvCxnSpPr>
          <p:nvPr/>
        </p:nvCxnSpPr>
        <p:spPr>
          <a:xfrm flipV="1">
            <a:off x="7314229" y="4316833"/>
            <a:ext cx="617000" cy="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C976BC2-00C3-43D3-B601-52E7FC4670BE}"/>
              </a:ext>
            </a:extLst>
          </p:cNvPr>
          <p:cNvCxnSpPr>
            <a:endCxn id="11" idx="1"/>
          </p:cNvCxnSpPr>
          <p:nvPr/>
        </p:nvCxnSpPr>
        <p:spPr>
          <a:xfrm>
            <a:off x="9630709" y="4315245"/>
            <a:ext cx="69298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7A105B0-6F96-4019-992F-F04CA2C9985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8830" y="4317785"/>
            <a:ext cx="75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B87EADF-6F82-4723-A520-BA32F843BACC}"/>
              </a:ext>
            </a:extLst>
          </p:cNvPr>
          <p:cNvSpPr txBox="1"/>
          <p:nvPr/>
        </p:nvSpPr>
        <p:spPr>
          <a:xfrm>
            <a:off x="146286" y="3784753"/>
            <a:ext cx="76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A8B9CA9-31B0-4F63-A3B8-2B4D46BC324C}"/>
              </a:ext>
            </a:extLst>
          </p:cNvPr>
          <p:cNvCxnSpPr/>
          <p:nvPr/>
        </p:nvCxnSpPr>
        <p:spPr>
          <a:xfrm>
            <a:off x="6622580" y="732822"/>
            <a:ext cx="0" cy="70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A2C76040-E9EF-41EC-BA45-DB6150692236}"/>
              </a:ext>
            </a:extLst>
          </p:cNvPr>
          <p:cNvSpPr txBox="1"/>
          <p:nvPr/>
        </p:nvSpPr>
        <p:spPr>
          <a:xfrm>
            <a:off x="6769879" y="756613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0DAE919-9FC5-4A6A-BB0B-B69726B2CC95}"/>
              </a:ext>
            </a:extLst>
          </p:cNvPr>
          <p:cNvSpPr txBox="1"/>
          <p:nvPr/>
        </p:nvSpPr>
        <p:spPr>
          <a:xfrm>
            <a:off x="10404783" y="756613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插入</a:t>
            </a:r>
            <a:r>
              <a:rPr lang="en-US" altLang="zh-CN" sz="3200" dirty="0">
                <a:solidFill>
                  <a:srgbClr val="FF0000"/>
                </a:solidFill>
              </a:rPr>
              <a:t>40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B1A13D4-38BC-457D-A01D-338C77BCB712}"/>
              </a:ext>
            </a:extLst>
          </p:cNvPr>
          <p:cNvCxnSpPr/>
          <p:nvPr/>
        </p:nvCxnSpPr>
        <p:spPr>
          <a:xfrm>
            <a:off x="6415125" y="1804297"/>
            <a:ext cx="2689860" cy="78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FCC1C06-7DCF-4859-8D36-C9AA80A34228}"/>
              </a:ext>
            </a:extLst>
          </p:cNvPr>
          <p:cNvCxnSpPr/>
          <p:nvPr/>
        </p:nvCxnSpPr>
        <p:spPr>
          <a:xfrm>
            <a:off x="8516588" y="2944440"/>
            <a:ext cx="262393" cy="1177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8">
            <a:extLst>
              <a:ext uri="{FF2B5EF4-FFF2-40B4-BE49-F238E27FC236}">
                <a16:creationId xmlns:a16="http://schemas.microsoft.com/office/drawing/2014/main" id="{E830BED6-3CD5-482B-8B46-1C846C3DC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70948"/>
              </p:ext>
            </p:extLst>
          </p:nvPr>
        </p:nvGraphicFramePr>
        <p:xfrm>
          <a:off x="7926870" y="4113316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72" name="表格 34">
            <a:extLst>
              <a:ext uri="{FF2B5EF4-FFF2-40B4-BE49-F238E27FC236}">
                <a16:creationId xmlns:a16="http://schemas.microsoft.com/office/drawing/2014/main" id="{70176921-996F-445A-97E1-047076ABD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47704"/>
              </p:ext>
            </p:extLst>
          </p:nvPr>
        </p:nvGraphicFramePr>
        <p:xfrm>
          <a:off x="929134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D0BD29E-A673-4ABA-8D91-C4D807864CA4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39548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9C456A2-D1E6-42AA-BF02-57AC14E19D87}"/>
              </a:ext>
            </a:extLst>
          </p:cNvPr>
          <p:cNvSpPr/>
          <p:nvPr/>
        </p:nvSpPr>
        <p:spPr>
          <a:xfrm>
            <a:off x="8328214" y="4057018"/>
            <a:ext cx="482874" cy="434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6" grpId="0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F236-E957-4CB2-A5F5-2096CA40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B+</a:t>
            </a:r>
            <a:r>
              <a:rPr lang="zh-CN" altLang="en-US" dirty="0">
                <a:solidFill>
                  <a:srgbClr val="0000FF"/>
                </a:solidFill>
              </a:rPr>
              <a:t>树插入</a:t>
            </a:r>
            <a:endParaRPr lang="zh-CN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1F3023BC-2480-43A4-B046-CBBD8321D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4253"/>
              </p:ext>
            </p:extLst>
          </p:nvPr>
        </p:nvGraphicFramePr>
        <p:xfrm>
          <a:off x="5893045" y="144250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B535A128-1822-4A8D-86A8-6E425075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21140"/>
              </p:ext>
            </p:extLst>
          </p:nvPr>
        </p:nvGraphicFramePr>
        <p:xfrm>
          <a:off x="3298269" y="260074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94F38F14-73CD-4C81-9AF6-A87831D4C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60808"/>
              </p:ext>
            </p:extLst>
          </p:nvPr>
        </p:nvGraphicFramePr>
        <p:xfrm>
          <a:off x="8304609" y="260074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D5A05F7A-B0F3-4457-B445-8DE7EFD7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20782"/>
              </p:ext>
            </p:extLst>
          </p:nvPr>
        </p:nvGraphicFramePr>
        <p:xfrm>
          <a:off x="92082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E394255-4D28-4943-A8F2-2631F6543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96945"/>
              </p:ext>
            </p:extLst>
          </p:nvPr>
        </p:nvGraphicFramePr>
        <p:xfrm>
          <a:off x="329826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5B3AE3D-5901-4655-9CDB-EF614BA98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47611"/>
              </p:ext>
            </p:extLst>
          </p:nvPr>
        </p:nvGraphicFramePr>
        <p:xfrm>
          <a:off x="561474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61E43AFC-9CB5-45E8-8B12-560498E80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76522"/>
              </p:ext>
            </p:extLst>
          </p:nvPr>
        </p:nvGraphicFramePr>
        <p:xfrm>
          <a:off x="7931229" y="4131413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E46B6D3-E9DB-4751-9223-48EF1384A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45777"/>
              </p:ext>
            </p:extLst>
          </p:nvPr>
        </p:nvGraphicFramePr>
        <p:xfrm>
          <a:off x="10323690" y="4131413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02CC632-CC4F-44C5-826B-2D6F3E5441C9}"/>
              </a:ext>
            </a:extLst>
          </p:cNvPr>
          <p:cNvCxnSpPr>
            <a:endCxn id="5" idx="0"/>
          </p:cNvCxnSpPr>
          <p:nvPr/>
        </p:nvCxnSpPr>
        <p:spPr>
          <a:xfrm flipH="1">
            <a:off x="4148009" y="1813345"/>
            <a:ext cx="1905663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A3240FF-1C8E-4139-BF72-E9AB66BE0027}"/>
              </a:ext>
            </a:extLst>
          </p:cNvPr>
          <p:cNvCxnSpPr>
            <a:endCxn id="6" idx="0"/>
          </p:cNvCxnSpPr>
          <p:nvPr/>
        </p:nvCxnSpPr>
        <p:spPr>
          <a:xfrm>
            <a:off x="6464489" y="1813345"/>
            <a:ext cx="268986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58135C5-1C8D-4BC0-BFC1-F60BBC0B56B8}"/>
              </a:ext>
            </a:extLst>
          </p:cNvPr>
          <p:cNvCxnSpPr>
            <a:endCxn id="7" idx="0"/>
          </p:cNvCxnSpPr>
          <p:nvPr/>
        </p:nvCxnSpPr>
        <p:spPr>
          <a:xfrm flipH="1">
            <a:off x="1770569" y="2971585"/>
            <a:ext cx="1738685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0DDA8D-1BD7-47C0-9188-B7D23648822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75884" y="2971585"/>
            <a:ext cx="272125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97F629A-A1DC-4B90-B2C9-F53203B78DE0}"/>
              </a:ext>
            </a:extLst>
          </p:cNvPr>
          <p:cNvCxnSpPr>
            <a:endCxn id="9" idx="0"/>
          </p:cNvCxnSpPr>
          <p:nvPr/>
        </p:nvCxnSpPr>
        <p:spPr>
          <a:xfrm>
            <a:off x="4344141" y="2971585"/>
            <a:ext cx="2120348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1B256F-5FDD-404D-9625-63428E6FB46E}"/>
              </a:ext>
            </a:extLst>
          </p:cNvPr>
          <p:cNvCxnSpPr>
            <a:endCxn id="10" idx="0"/>
          </p:cNvCxnSpPr>
          <p:nvPr/>
        </p:nvCxnSpPr>
        <p:spPr>
          <a:xfrm>
            <a:off x="8518576" y="2953488"/>
            <a:ext cx="262393" cy="11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A4FFDD-37DD-4C0C-9A52-639909F3F88C}"/>
              </a:ext>
            </a:extLst>
          </p:cNvPr>
          <p:cNvCxnSpPr>
            <a:endCxn id="11" idx="0"/>
          </p:cNvCxnSpPr>
          <p:nvPr/>
        </p:nvCxnSpPr>
        <p:spPr>
          <a:xfrm>
            <a:off x="8916141" y="2962537"/>
            <a:ext cx="2257289" cy="116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34">
            <a:extLst>
              <a:ext uri="{FF2B5EF4-FFF2-40B4-BE49-F238E27FC236}">
                <a16:creationId xmlns:a16="http://schemas.microsoft.com/office/drawing/2014/main" id="{2C9C07F4-CD7F-40F4-B512-970828CFE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4519"/>
              </p:ext>
            </p:extLst>
          </p:nvPr>
        </p:nvGraphicFramePr>
        <p:xfrm>
          <a:off x="98372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AB72612-149C-43D6-9E7D-CFB8DEAC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9042"/>
              </p:ext>
            </p:extLst>
          </p:nvPr>
        </p:nvGraphicFramePr>
        <p:xfrm>
          <a:off x="662258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CA653277-67FD-4CCB-80CE-2AD2936C7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72812"/>
              </p:ext>
            </p:extLst>
          </p:nvPr>
        </p:nvGraphicFramePr>
        <p:xfrm>
          <a:off x="8077887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2" name="表格 34">
            <a:extLst>
              <a:ext uri="{FF2B5EF4-FFF2-40B4-BE49-F238E27FC236}">
                <a16:creationId xmlns:a16="http://schemas.microsoft.com/office/drawing/2014/main" id="{E226C1D8-6CF1-4D20-8DAC-EA8B02CEA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69522"/>
              </p:ext>
            </p:extLst>
          </p:nvPr>
        </p:nvGraphicFramePr>
        <p:xfrm>
          <a:off x="854364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C5C14C18-1A24-40E0-AAFB-01107C43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21237"/>
              </p:ext>
            </p:extLst>
          </p:nvPr>
        </p:nvGraphicFramePr>
        <p:xfrm>
          <a:off x="889670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4" name="表格 34">
            <a:extLst>
              <a:ext uri="{FF2B5EF4-FFF2-40B4-BE49-F238E27FC236}">
                <a16:creationId xmlns:a16="http://schemas.microsoft.com/office/drawing/2014/main" id="{8E07C3FA-6B48-4E4E-92AB-20D9CFB13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03384"/>
              </p:ext>
            </p:extLst>
          </p:nvPr>
        </p:nvGraphicFramePr>
        <p:xfrm>
          <a:off x="1044489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5" name="表格 34">
            <a:extLst>
              <a:ext uri="{FF2B5EF4-FFF2-40B4-BE49-F238E27FC236}">
                <a16:creationId xmlns:a16="http://schemas.microsoft.com/office/drawing/2014/main" id="{0703BFF5-95F5-4323-BEB9-DE97E7620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24659"/>
              </p:ext>
            </p:extLst>
          </p:nvPr>
        </p:nvGraphicFramePr>
        <p:xfrm>
          <a:off x="1090209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6" name="表格 34">
            <a:extLst>
              <a:ext uri="{FF2B5EF4-FFF2-40B4-BE49-F238E27FC236}">
                <a16:creationId xmlns:a16="http://schemas.microsoft.com/office/drawing/2014/main" id="{47450633-10E5-4CEE-958D-6CF448AB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55120"/>
              </p:ext>
            </p:extLst>
          </p:nvPr>
        </p:nvGraphicFramePr>
        <p:xfrm>
          <a:off x="1131103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7" name="表格 34">
            <a:extLst>
              <a:ext uri="{FF2B5EF4-FFF2-40B4-BE49-F238E27FC236}">
                <a16:creationId xmlns:a16="http://schemas.microsoft.com/office/drawing/2014/main" id="{4B4B96EF-5F9F-478C-B702-8C8D4811B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85224"/>
              </p:ext>
            </p:extLst>
          </p:nvPr>
        </p:nvGraphicFramePr>
        <p:xfrm>
          <a:off x="425364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8" name="表格 34">
            <a:extLst>
              <a:ext uri="{FF2B5EF4-FFF2-40B4-BE49-F238E27FC236}">
                <a16:creationId xmlns:a16="http://schemas.microsoft.com/office/drawing/2014/main" id="{EA8860AC-A404-4030-A925-C5BF7A743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38487"/>
              </p:ext>
            </p:extLst>
          </p:nvPr>
        </p:nvGraphicFramePr>
        <p:xfrm>
          <a:off x="4686269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9" name="表格 34">
            <a:extLst>
              <a:ext uri="{FF2B5EF4-FFF2-40B4-BE49-F238E27FC236}">
                <a16:creationId xmlns:a16="http://schemas.microsoft.com/office/drawing/2014/main" id="{F274B65D-263C-4364-B36A-DB7BB8806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98197"/>
              </p:ext>
            </p:extLst>
          </p:nvPr>
        </p:nvGraphicFramePr>
        <p:xfrm>
          <a:off x="575337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0" name="表格 34">
            <a:extLst>
              <a:ext uri="{FF2B5EF4-FFF2-40B4-BE49-F238E27FC236}">
                <a16:creationId xmlns:a16="http://schemas.microsoft.com/office/drawing/2014/main" id="{EC612DE1-8B37-4CED-A2D0-36F3C9AF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69757"/>
              </p:ext>
            </p:extLst>
          </p:nvPr>
        </p:nvGraphicFramePr>
        <p:xfrm>
          <a:off x="617896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1" name="表格 34">
            <a:extLst>
              <a:ext uri="{FF2B5EF4-FFF2-40B4-BE49-F238E27FC236}">
                <a16:creationId xmlns:a16="http://schemas.microsoft.com/office/drawing/2014/main" id="{01D9C1A0-4AAA-4AA4-A9FE-907E3D691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55203"/>
              </p:ext>
            </p:extLst>
          </p:nvPr>
        </p:nvGraphicFramePr>
        <p:xfrm>
          <a:off x="142916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2" name="表格 34">
            <a:extLst>
              <a:ext uri="{FF2B5EF4-FFF2-40B4-BE49-F238E27FC236}">
                <a16:creationId xmlns:a16="http://schemas.microsoft.com/office/drawing/2014/main" id="{AC8AE011-F3C8-4701-9FB1-C5943D1FA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27956"/>
              </p:ext>
            </p:extLst>
          </p:nvPr>
        </p:nvGraphicFramePr>
        <p:xfrm>
          <a:off x="1857236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3" name="表格 34">
            <a:extLst>
              <a:ext uri="{FF2B5EF4-FFF2-40B4-BE49-F238E27FC236}">
                <a16:creationId xmlns:a16="http://schemas.microsoft.com/office/drawing/2014/main" id="{960876B3-7CCE-404D-90FC-BA76961F0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78802"/>
              </p:ext>
            </p:extLst>
          </p:nvPr>
        </p:nvGraphicFramePr>
        <p:xfrm>
          <a:off x="3388388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548C084C-61A7-494D-8A8F-DAF78BACB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03236"/>
              </p:ext>
            </p:extLst>
          </p:nvPr>
        </p:nvGraphicFramePr>
        <p:xfrm>
          <a:off x="382101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A876BA8-5EE6-4ECF-B019-A267F3235C25}"/>
              </a:ext>
            </a:extLst>
          </p:cNvPr>
          <p:cNvCxnSpPr>
            <a:endCxn id="19" idx="0"/>
          </p:cNvCxnSpPr>
          <p:nvPr/>
        </p:nvCxnSpPr>
        <p:spPr>
          <a:xfrm>
            <a:off x="108786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B862338-3751-446E-9AB1-AF93DB396470}"/>
              </a:ext>
            </a:extLst>
          </p:cNvPr>
          <p:cNvCxnSpPr>
            <a:endCxn id="31" idx="0"/>
          </p:cNvCxnSpPr>
          <p:nvPr/>
        </p:nvCxnSpPr>
        <p:spPr>
          <a:xfrm>
            <a:off x="153330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A7EF8DA-714F-468C-9705-CC589BC34678}"/>
              </a:ext>
            </a:extLst>
          </p:cNvPr>
          <p:cNvCxnSpPr>
            <a:endCxn id="32" idx="0"/>
          </p:cNvCxnSpPr>
          <p:nvPr/>
        </p:nvCxnSpPr>
        <p:spPr>
          <a:xfrm>
            <a:off x="1961376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C49EC67-5003-454C-95B0-E6B9117CBCC3}"/>
              </a:ext>
            </a:extLst>
          </p:cNvPr>
          <p:cNvCxnSpPr>
            <a:endCxn id="33" idx="0"/>
          </p:cNvCxnSpPr>
          <p:nvPr/>
        </p:nvCxnSpPr>
        <p:spPr>
          <a:xfrm>
            <a:off x="3492528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9E3AC09-C583-41BB-9588-37DF63AF32AF}"/>
              </a:ext>
            </a:extLst>
          </p:cNvPr>
          <p:cNvCxnSpPr>
            <a:endCxn id="34" idx="0"/>
          </p:cNvCxnSpPr>
          <p:nvPr/>
        </p:nvCxnSpPr>
        <p:spPr>
          <a:xfrm>
            <a:off x="392515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70071E-3009-4009-9A5B-4B8452E5C42B}"/>
              </a:ext>
            </a:extLst>
          </p:cNvPr>
          <p:cNvCxnSpPr>
            <a:endCxn id="27" idx="0"/>
          </p:cNvCxnSpPr>
          <p:nvPr/>
        </p:nvCxnSpPr>
        <p:spPr>
          <a:xfrm>
            <a:off x="4344141" y="4502253"/>
            <a:ext cx="13641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8004341-DC0F-47F7-A346-C2E629B339C0}"/>
              </a:ext>
            </a:extLst>
          </p:cNvPr>
          <p:cNvCxnSpPr>
            <a:endCxn id="28" idx="0"/>
          </p:cNvCxnSpPr>
          <p:nvPr/>
        </p:nvCxnSpPr>
        <p:spPr>
          <a:xfrm>
            <a:off x="4790409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778CC0-09CB-4646-AB3B-8648813977FB}"/>
              </a:ext>
            </a:extLst>
          </p:cNvPr>
          <p:cNvCxnSpPr>
            <a:endCxn id="29" idx="0"/>
          </p:cNvCxnSpPr>
          <p:nvPr/>
        </p:nvCxnSpPr>
        <p:spPr>
          <a:xfrm>
            <a:off x="585751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93F99E-0F94-41A1-927F-E96589A9CFDA}"/>
              </a:ext>
            </a:extLst>
          </p:cNvPr>
          <p:cNvCxnSpPr>
            <a:endCxn id="30" idx="0"/>
          </p:cNvCxnSpPr>
          <p:nvPr/>
        </p:nvCxnSpPr>
        <p:spPr>
          <a:xfrm>
            <a:off x="628310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5BD352D-63FF-4F83-9F0B-3316594D03E1}"/>
              </a:ext>
            </a:extLst>
          </p:cNvPr>
          <p:cNvCxnSpPr>
            <a:endCxn id="20" idx="0"/>
          </p:cNvCxnSpPr>
          <p:nvPr/>
        </p:nvCxnSpPr>
        <p:spPr>
          <a:xfrm>
            <a:off x="672672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984422-7637-4D6C-A8D6-1CAB1FC3E236}"/>
              </a:ext>
            </a:extLst>
          </p:cNvPr>
          <p:cNvCxnSpPr>
            <a:endCxn id="21" idx="0"/>
          </p:cNvCxnSpPr>
          <p:nvPr/>
        </p:nvCxnSpPr>
        <p:spPr>
          <a:xfrm>
            <a:off x="8182027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3420CA-8F9A-4B0C-9B81-E78A4F9943F7}"/>
              </a:ext>
            </a:extLst>
          </p:cNvPr>
          <p:cNvCxnSpPr>
            <a:endCxn id="22" idx="0"/>
          </p:cNvCxnSpPr>
          <p:nvPr/>
        </p:nvCxnSpPr>
        <p:spPr>
          <a:xfrm>
            <a:off x="864778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C6A12FD-A25F-4A73-95B8-68FF9E4BA4A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0084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E7EDDD-804B-4FB7-ABB5-8FA8DDE43EFF}"/>
              </a:ext>
            </a:extLst>
          </p:cNvPr>
          <p:cNvCxnSpPr>
            <a:endCxn id="24" idx="0"/>
          </p:cNvCxnSpPr>
          <p:nvPr/>
        </p:nvCxnSpPr>
        <p:spPr>
          <a:xfrm>
            <a:off x="1054903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A618CC-5C0C-48D7-A6EB-8021A789FBBD}"/>
              </a:ext>
            </a:extLst>
          </p:cNvPr>
          <p:cNvCxnSpPr>
            <a:endCxn id="25" idx="0"/>
          </p:cNvCxnSpPr>
          <p:nvPr/>
        </p:nvCxnSpPr>
        <p:spPr>
          <a:xfrm>
            <a:off x="1100623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124FF2-01E1-4117-A315-E6C2F1F798F4}"/>
              </a:ext>
            </a:extLst>
          </p:cNvPr>
          <p:cNvCxnSpPr>
            <a:endCxn id="26" idx="0"/>
          </p:cNvCxnSpPr>
          <p:nvPr/>
        </p:nvCxnSpPr>
        <p:spPr>
          <a:xfrm>
            <a:off x="1141517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6A41C61-E98B-46B4-AF8E-A19A4EA04715}"/>
              </a:ext>
            </a:extLst>
          </p:cNvPr>
          <p:cNvCxnSpPr>
            <a:endCxn id="8" idx="1"/>
          </p:cNvCxnSpPr>
          <p:nvPr/>
        </p:nvCxnSpPr>
        <p:spPr>
          <a:xfrm>
            <a:off x="2620309" y="4304521"/>
            <a:ext cx="677960" cy="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13B4AD1-A575-47E2-AC37-503A98CB13B6}"/>
              </a:ext>
            </a:extLst>
          </p:cNvPr>
          <p:cNvCxnSpPr>
            <a:endCxn id="9" idx="1"/>
          </p:cNvCxnSpPr>
          <p:nvPr/>
        </p:nvCxnSpPr>
        <p:spPr>
          <a:xfrm>
            <a:off x="4997749" y="4315245"/>
            <a:ext cx="61700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4F616-F447-4365-8B0E-5D5A25821470}"/>
              </a:ext>
            </a:extLst>
          </p:cNvPr>
          <p:cNvCxnSpPr>
            <a:endCxn id="10" idx="1"/>
          </p:cNvCxnSpPr>
          <p:nvPr/>
        </p:nvCxnSpPr>
        <p:spPr>
          <a:xfrm flipV="1">
            <a:off x="7314229" y="4316833"/>
            <a:ext cx="617000" cy="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76FD992-AF7F-456E-B3B5-99CB5A653DE8}"/>
              </a:ext>
            </a:extLst>
          </p:cNvPr>
          <p:cNvCxnSpPr>
            <a:endCxn id="11" idx="1"/>
          </p:cNvCxnSpPr>
          <p:nvPr/>
        </p:nvCxnSpPr>
        <p:spPr>
          <a:xfrm>
            <a:off x="9630709" y="4315245"/>
            <a:ext cx="69298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EA1C9D0-03C1-47C5-9C45-062BF4AF4A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8830" y="4317785"/>
            <a:ext cx="75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6514E59-383C-4DDA-BFEB-9BB5E083D4AD}"/>
              </a:ext>
            </a:extLst>
          </p:cNvPr>
          <p:cNvSpPr txBox="1"/>
          <p:nvPr/>
        </p:nvSpPr>
        <p:spPr>
          <a:xfrm>
            <a:off x="146286" y="3784753"/>
            <a:ext cx="76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" name="表格 34">
            <a:extLst>
              <a:ext uri="{FF2B5EF4-FFF2-40B4-BE49-F238E27FC236}">
                <a16:creationId xmlns:a16="http://schemas.microsoft.com/office/drawing/2014/main" id="{9BFA306B-3B75-4D48-9D3A-ACB8448D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59206"/>
              </p:ext>
            </p:extLst>
          </p:nvPr>
        </p:nvGraphicFramePr>
        <p:xfrm>
          <a:off x="929134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B4E02D5-8B6C-4E9A-B1AC-AE04C171F72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39548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4897ACA-73EE-4EDD-BB23-C4415EE2F57C}"/>
              </a:ext>
            </a:extLst>
          </p:cNvPr>
          <p:cNvSpPr txBox="1"/>
          <p:nvPr/>
        </p:nvSpPr>
        <p:spPr>
          <a:xfrm>
            <a:off x="10404783" y="756613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插入</a:t>
            </a:r>
            <a:r>
              <a:rPr lang="en-US" altLang="zh-CN" sz="3200" dirty="0">
                <a:solidFill>
                  <a:srgbClr val="FF0000"/>
                </a:solidFill>
              </a:rPr>
              <a:t>21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64" name="表格 64">
            <a:extLst>
              <a:ext uri="{FF2B5EF4-FFF2-40B4-BE49-F238E27FC236}">
                <a16:creationId xmlns:a16="http://schemas.microsoft.com/office/drawing/2014/main" id="{114AD1F5-DD5C-4272-BA89-BDE11DF59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63324"/>
              </p:ext>
            </p:extLst>
          </p:nvPr>
        </p:nvGraphicFramePr>
        <p:xfrm>
          <a:off x="3175545" y="6127115"/>
          <a:ext cx="22287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54">
                  <a:extLst>
                    <a:ext uri="{9D8B030D-6E8A-4147-A177-3AD203B41FA5}">
                      <a16:colId xmlns:a16="http://schemas.microsoft.com/office/drawing/2014/main" val="2513156349"/>
                    </a:ext>
                  </a:extLst>
                </a:gridCol>
                <a:gridCol w="445754">
                  <a:extLst>
                    <a:ext uri="{9D8B030D-6E8A-4147-A177-3AD203B41FA5}">
                      <a16:colId xmlns:a16="http://schemas.microsoft.com/office/drawing/2014/main" val="64383442"/>
                    </a:ext>
                  </a:extLst>
                </a:gridCol>
                <a:gridCol w="445754">
                  <a:extLst>
                    <a:ext uri="{9D8B030D-6E8A-4147-A177-3AD203B41FA5}">
                      <a16:colId xmlns:a16="http://schemas.microsoft.com/office/drawing/2014/main" val="3087410096"/>
                    </a:ext>
                  </a:extLst>
                </a:gridCol>
                <a:gridCol w="445754">
                  <a:extLst>
                    <a:ext uri="{9D8B030D-6E8A-4147-A177-3AD203B41FA5}">
                      <a16:colId xmlns:a16="http://schemas.microsoft.com/office/drawing/2014/main" val="897912642"/>
                    </a:ext>
                  </a:extLst>
                </a:gridCol>
                <a:gridCol w="445754">
                  <a:extLst>
                    <a:ext uri="{9D8B030D-6E8A-4147-A177-3AD203B41FA5}">
                      <a16:colId xmlns:a16="http://schemas.microsoft.com/office/drawing/2014/main" val="1380387164"/>
                    </a:ext>
                  </a:extLst>
                </a:gridCol>
              </a:tblGrid>
              <a:tr h="276091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84887"/>
                  </a:ext>
                </a:extLst>
              </a:tr>
            </a:tbl>
          </a:graphicData>
        </a:graphic>
      </p:graphicFrame>
      <p:graphicFrame>
        <p:nvGraphicFramePr>
          <p:cNvPr id="185" name="表格 8">
            <a:extLst>
              <a:ext uri="{FF2B5EF4-FFF2-40B4-BE49-F238E27FC236}">
                <a16:creationId xmlns:a16="http://schemas.microsoft.com/office/drawing/2014/main" id="{DBA8F9A2-186C-40A8-9647-F0C1E35B5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12351"/>
              </p:ext>
            </p:extLst>
          </p:nvPr>
        </p:nvGraphicFramePr>
        <p:xfrm>
          <a:off x="5893045" y="144250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86" name="表格 8">
            <a:extLst>
              <a:ext uri="{FF2B5EF4-FFF2-40B4-BE49-F238E27FC236}">
                <a16:creationId xmlns:a16="http://schemas.microsoft.com/office/drawing/2014/main" id="{0EB8BA23-1A5E-4A64-B44A-2FF5613F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33635"/>
              </p:ext>
            </p:extLst>
          </p:nvPr>
        </p:nvGraphicFramePr>
        <p:xfrm>
          <a:off x="3298269" y="260074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87" name="表格 8">
            <a:extLst>
              <a:ext uri="{FF2B5EF4-FFF2-40B4-BE49-F238E27FC236}">
                <a16:creationId xmlns:a16="http://schemas.microsoft.com/office/drawing/2014/main" id="{471BF81E-FB11-44C3-A7B0-0870B2536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1896"/>
              </p:ext>
            </p:extLst>
          </p:nvPr>
        </p:nvGraphicFramePr>
        <p:xfrm>
          <a:off x="8304609" y="260074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88" name="表格 8">
            <a:extLst>
              <a:ext uri="{FF2B5EF4-FFF2-40B4-BE49-F238E27FC236}">
                <a16:creationId xmlns:a16="http://schemas.microsoft.com/office/drawing/2014/main" id="{9091CA5E-619A-4A52-9E1F-7642579CA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48568"/>
              </p:ext>
            </p:extLst>
          </p:nvPr>
        </p:nvGraphicFramePr>
        <p:xfrm>
          <a:off x="92082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52968697-DA2A-4CF4-9D1C-A6CF85465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66637"/>
              </p:ext>
            </p:extLst>
          </p:nvPr>
        </p:nvGraphicFramePr>
        <p:xfrm>
          <a:off x="5614749" y="4132365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90" name="表格 8">
            <a:extLst>
              <a:ext uri="{FF2B5EF4-FFF2-40B4-BE49-F238E27FC236}">
                <a16:creationId xmlns:a16="http://schemas.microsoft.com/office/drawing/2014/main" id="{541DCFA6-715A-4086-BEB4-46C889F1C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35795"/>
              </p:ext>
            </p:extLst>
          </p:nvPr>
        </p:nvGraphicFramePr>
        <p:xfrm>
          <a:off x="7931229" y="4131413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graphicFrame>
        <p:nvGraphicFramePr>
          <p:cNvPr id="191" name="表格 8">
            <a:extLst>
              <a:ext uri="{FF2B5EF4-FFF2-40B4-BE49-F238E27FC236}">
                <a16:creationId xmlns:a16="http://schemas.microsoft.com/office/drawing/2014/main" id="{2D0C7851-1760-4AD9-8C92-FBD0759D4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67626"/>
              </p:ext>
            </p:extLst>
          </p:nvPr>
        </p:nvGraphicFramePr>
        <p:xfrm>
          <a:off x="10323690" y="4131413"/>
          <a:ext cx="1699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0">
                  <a:extLst>
                    <a:ext uri="{9D8B030D-6E8A-4147-A177-3AD203B41FA5}">
                      <a16:colId xmlns:a16="http://schemas.microsoft.com/office/drawing/2014/main" val="1722303878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7408729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132479864"/>
                    </a:ext>
                  </a:extLst>
                </a:gridCol>
                <a:gridCol w="424870">
                  <a:extLst>
                    <a:ext uri="{9D8B030D-6E8A-4147-A177-3AD203B41FA5}">
                      <a16:colId xmlns:a16="http://schemas.microsoft.com/office/drawing/2014/main" val="353954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2286"/>
                  </a:ext>
                </a:extLst>
              </a:tr>
            </a:tbl>
          </a:graphicData>
        </a:graphic>
      </p:graphicFrame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A46AA83-F531-4DD4-9D8F-9206330F066A}"/>
              </a:ext>
            </a:extLst>
          </p:cNvPr>
          <p:cNvCxnSpPr>
            <a:endCxn id="186" idx="0"/>
          </p:cNvCxnSpPr>
          <p:nvPr/>
        </p:nvCxnSpPr>
        <p:spPr>
          <a:xfrm flipH="1">
            <a:off x="4148009" y="1813345"/>
            <a:ext cx="1905663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BF5E3711-2217-4BF3-98A4-0C3C98B6BE44}"/>
              </a:ext>
            </a:extLst>
          </p:cNvPr>
          <p:cNvCxnSpPr>
            <a:endCxn id="187" idx="0"/>
          </p:cNvCxnSpPr>
          <p:nvPr/>
        </p:nvCxnSpPr>
        <p:spPr>
          <a:xfrm>
            <a:off x="6464489" y="1813345"/>
            <a:ext cx="268986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AD8B8D29-0087-4272-9FDE-C559F6C899D9}"/>
              </a:ext>
            </a:extLst>
          </p:cNvPr>
          <p:cNvCxnSpPr>
            <a:endCxn id="188" idx="0"/>
          </p:cNvCxnSpPr>
          <p:nvPr/>
        </p:nvCxnSpPr>
        <p:spPr>
          <a:xfrm flipH="1">
            <a:off x="1770569" y="2971585"/>
            <a:ext cx="1738685" cy="116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4B3A3D9F-98F1-42E0-A184-F7DA8D0BA7CE}"/>
              </a:ext>
            </a:extLst>
          </p:cNvPr>
          <p:cNvCxnSpPr>
            <a:cxnSpLocks/>
            <a:endCxn id="189" idx="0"/>
          </p:cNvCxnSpPr>
          <p:nvPr/>
        </p:nvCxnSpPr>
        <p:spPr>
          <a:xfrm>
            <a:off x="4790409" y="2953488"/>
            <a:ext cx="1674080" cy="117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9807D463-9912-4D94-A26F-33AE956A4095}"/>
              </a:ext>
            </a:extLst>
          </p:cNvPr>
          <p:cNvCxnSpPr>
            <a:endCxn id="190" idx="0"/>
          </p:cNvCxnSpPr>
          <p:nvPr/>
        </p:nvCxnSpPr>
        <p:spPr>
          <a:xfrm>
            <a:off x="8518576" y="2953488"/>
            <a:ext cx="262393" cy="117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CB9BF06-77A3-4EF6-8EAD-8DB1CE40C776}"/>
              </a:ext>
            </a:extLst>
          </p:cNvPr>
          <p:cNvCxnSpPr>
            <a:endCxn id="191" idx="0"/>
          </p:cNvCxnSpPr>
          <p:nvPr/>
        </p:nvCxnSpPr>
        <p:spPr>
          <a:xfrm>
            <a:off x="8916141" y="2962537"/>
            <a:ext cx="2257289" cy="116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" name="表格 34">
            <a:extLst>
              <a:ext uri="{FF2B5EF4-FFF2-40B4-BE49-F238E27FC236}">
                <a16:creationId xmlns:a16="http://schemas.microsoft.com/office/drawing/2014/main" id="{0D261B5B-9E91-431C-B645-DB1AE599E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5242"/>
              </p:ext>
            </p:extLst>
          </p:nvPr>
        </p:nvGraphicFramePr>
        <p:xfrm>
          <a:off x="98372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E02B78EB-84C5-437A-8F77-308651DA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3620"/>
              </p:ext>
            </p:extLst>
          </p:nvPr>
        </p:nvGraphicFramePr>
        <p:xfrm>
          <a:off x="662258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0" name="表格 34">
            <a:extLst>
              <a:ext uri="{FF2B5EF4-FFF2-40B4-BE49-F238E27FC236}">
                <a16:creationId xmlns:a16="http://schemas.microsoft.com/office/drawing/2014/main" id="{7BB322F6-9C99-4EB0-9C4D-A39AE1074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4022"/>
              </p:ext>
            </p:extLst>
          </p:nvPr>
        </p:nvGraphicFramePr>
        <p:xfrm>
          <a:off x="8077887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1" name="表格 34">
            <a:extLst>
              <a:ext uri="{FF2B5EF4-FFF2-40B4-BE49-F238E27FC236}">
                <a16:creationId xmlns:a16="http://schemas.microsoft.com/office/drawing/2014/main" id="{CBF7E623-5722-463F-B631-A90FCC137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00028"/>
              </p:ext>
            </p:extLst>
          </p:nvPr>
        </p:nvGraphicFramePr>
        <p:xfrm>
          <a:off x="854364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2" name="表格 34">
            <a:extLst>
              <a:ext uri="{FF2B5EF4-FFF2-40B4-BE49-F238E27FC236}">
                <a16:creationId xmlns:a16="http://schemas.microsoft.com/office/drawing/2014/main" id="{F8D2BC59-DAB1-430F-9AD8-FC0E98AF2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74507"/>
              </p:ext>
            </p:extLst>
          </p:nvPr>
        </p:nvGraphicFramePr>
        <p:xfrm>
          <a:off x="889670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3" name="表格 34">
            <a:extLst>
              <a:ext uri="{FF2B5EF4-FFF2-40B4-BE49-F238E27FC236}">
                <a16:creationId xmlns:a16="http://schemas.microsoft.com/office/drawing/2014/main" id="{ECEA4FBA-860E-4655-A67F-58CED307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77156"/>
              </p:ext>
            </p:extLst>
          </p:nvPr>
        </p:nvGraphicFramePr>
        <p:xfrm>
          <a:off x="1044489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4" name="表格 34">
            <a:extLst>
              <a:ext uri="{FF2B5EF4-FFF2-40B4-BE49-F238E27FC236}">
                <a16:creationId xmlns:a16="http://schemas.microsoft.com/office/drawing/2014/main" id="{8AA0B314-5ACB-4529-B546-D18574F65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87416"/>
              </p:ext>
            </p:extLst>
          </p:nvPr>
        </p:nvGraphicFramePr>
        <p:xfrm>
          <a:off x="1090209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5" name="表格 34">
            <a:extLst>
              <a:ext uri="{FF2B5EF4-FFF2-40B4-BE49-F238E27FC236}">
                <a16:creationId xmlns:a16="http://schemas.microsoft.com/office/drawing/2014/main" id="{E62ED6D0-C3FD-479A-9003-546E8E75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51277"/>
              </p:ext>
            </p:extLst>
          </p:nvPr>
        </p:nvGraphicFramePr>
        <p:xfrm>
          <a:off x="1131103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6" name="表格 34">
            <a:extLst>
              <a:ext uri="{FF2B5EF4-FFF2-40B4-BE49-F238E27FC236}">
                <a16:creationId xmlns:a16="http://schemas.microsoft.com/office/drawing/2014/main" id="{967F3EEE-0C4B-4F57-A84C-29ECBA616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35972"/>
              </p:ext>
            </p:extLst>
          </p:nvPr>
        </p:nvGraphicFramePr>
        <p:xfrm>
          <a:off x="392236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7" name="表格 34">
            <a:extLst>
              <a:ext uri="{FF2B5EF4-FFF2-40B4-BE49-F238E27FC236}">
                <a16:creationId xmlns:a16="http://schemas.microsoft.com/office/drawing/2014/main" id="{D1F1C1E2-FEF0-4F88-A41C-ACDE7B04A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0264"/>
              </p:ext>
            </p:extLst>
          </p:nvPr>
        </p:nvGraphicFramePr>
        <p:xfrm>
          <a:off x="460570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8" name="表格 34">
            <a:extLst>
              <a:ext uri="{FF2B5EF4-FFF2-40B4-BE49-F238E27FC236}">
                <a16:creationId xmlns:a16="http://schemas.microsoft.com/office/drawing/2014/main" id="{E28CD3C8-506A-4390-A9BC-1BC47FDA0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3392"/>
              </p:ext>
            </p:extLst>
          </p:nvPr>
        </p:nvGraphicFramePr>
        <p:xfrm>
          <a:off x="5753375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09" name="表格 34">
            <a:extLst>
              <a:ext uri="{FF2B5EF4-FFF2-40B4-BE49-F238E27FC236}">
                <a16:creationId xmlns:a16="http://schemas.microsoft.com/office/drawing/2014/main" id="{0AEAB85A-E01B-4340-BB27-743D01E4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92574"/>
              </p:ext>
            </p:extLst>
          </p:nvPr>
        </p:nvGraphicFramePr>
        <p:xfrm>
          <a:off x="617896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10" name="表格 34">
            <a:extLst>
              <a:ext uri="{FF2B5EF4-FFF2-40B4-BE49-F238E27FC236}">
                <a16:creationId xmlns:a16="http://schemas.microsoft.com/office/drawing/2014/main" id="{B27E1ABA-B215-4D13-829C-76BEDB91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18151"/>
              </p:ext>
            </p:extLst>
          </p:nvPr>
        </p:nvGraphicFramePr>
        <p:xfrm>
          <a:off x="1429160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11" name="表格 34">
            <a:extLst>
              <a:ext uri="{FF2B5EF4-FFF2-40B4-BE49-F238E27FC236}">
                <a16:creationId xmlns:a16="http://schemas.microsoft.com/office/drawing/2014/main" id="{DB4579B8-6884-4DFC-BD77-03EEEC7B1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47670"/>
              </p:ext>
            </p:extLst>
          </p:nvPr>
        </p:nvGraphicFramePr>
        <p:xfrm>
          <a:off x="1857236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12" name="表格 34">
            <a:extLst>
              <a:ext uri="{FF2B5EF4-FFF2-40B4-BE49-F238E27FC236}">
                <a16:creationId xmlns:a16="http://schemas.microsoft.com/office/drawing/2014/main" id="{8B8AC33A-CF70-4088-A196-16A527171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89993"/>
              </p:ext>
            </p:extLst>
          </p:nvPr>
        </p:nvGraphicFramePr>
        <p:xfrm>
          <a:off x="3029638" y="4813656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graphicFrame>
        <p:nvGraphicFramePr>
          <p:cNvPr id="213" name="表格 34">
            <a:extLst>
              <a:ext uri="{FF2B5EF4-FFF2-40B4-BE49-F238E27FC236}">
                <a16:creationId xmlns:a16="http://schemas.microsoft.com/office/drawing/2014/main" id="{5EE533CE-54A0-4315-A779-CEF90BC9E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87029"/>
              </p:ext>
            </p:extLst>
          </p:nvPr>
        </p:nvGraphicFramePr>
        <p:xfrm>
          <a:off x="3502271" y="4824720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2A4FBB0-FA2D-4D1C-9886-55622FDA120B}"/>
              </a:ext>
            </a:extLst>
          </p:cNvPr>
          <p:cNvCxnSpPr>
            <a:endCxn id="198" idx="0"/>
          </p:cNvCxnSpPr>
          <p:nvPr/>
        </p:nvCxnSpPr>
        <p:spPr>
          <a:xfrm>
            <a:off x="108786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180C416-A630-42D3-9F6A-762D394DC25E}"/>
              </a:ext>
            </a:extLst>
          </p:cNvPr>
          <p:cNvCxnSpPr>
            <a:endCxn id="210" idx="0"/>
          </p:cNvCxnSpPr>
          <p:nvPr/>
        </p:nvCxnSpPr>
        <p:spPr>
          <a:xfrm>
            <a:off x="153330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F01030B-1CA3-4490-9841-D74728101FBF}"/>
              </a:ext>
            </a:extLst>
          </p:cNvPr>
          <p:cNvCxnSpPr>
            <a:endCxn id="211" idx="0"/>
          </p:cNvCxnSpPr>
          <p:nvPr/>
        </p:nvCxnSpPr>
        <p:spPr>
          <a:xfrm>
            <a:off x="1961376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A5CEC5B8-E771-4A54-9F63-449BF4AA857B}"/>
              </a:ext>
            </a:extLst>
          </p:cNvPr>
          <p:cNvCxnSpPr>
            <a:endCxn id="212" idx="0"/>
          </p:cNvCxnSpPr>
          <p:nvPr/>
        </p:nvCxnSpPr>
        <p:spPr>
          <a:xfrm>
            <a:off x="3133778" y="4493775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9E20FD64-2DA2-4BB0-B747-B72CA5279B29}"/>
              </a:ext>
            </a:extLst>
          </p:cNvPr>
          <p:cNvCxnSpPr>
            <a:endCxn id="213" idx="0"/>
          </p:cNvCxnSpPr>
          <p:nvPr/>
        </p:nvCxnSpPr>
        <p:spPr>
          <a:xfrm>
            <a:off x="3606411" y="4504839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021A4432-1FA0-4D1F-B27A-7F29E89ED673}"/>
              </a:ext>
            </a:extLst>
          </p:cNvPr>
          <p:cNvCxnSpPr>
            <a:endCxn id="206" idx="0"/>
          </p:cNvCxnSpPr>
          <p:nvPr/>
        </p:nvCxnSpPr>
        <p:spPr>
          <a:xfrm>
            <a:off x="4012859" y="4502253"/>
            <a:ext cx="13641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0A3533E0-E62D-41CF-9795-0D866A1E38FA}"/>
              </a:ext>
            </a:extLst>
          </p:cNvPr>
          <p:cNvCxnSpPr>
            <a:endCxn id="207" idx="0"/>
          </p:cNvCxnSpPr>
          <p:nvPr/>
        </p:nvCxnSpPr>
        <p:spPr>
          <a:xfrm>
            <a:off x="470984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E09101B4-28C3-462B-A50B-33355ECA27F4}"/>
              </a:ext>
            </a:extLst>
          </p:cNvPr>
          <p:cNvCxnSpPr>
            <a:endCxn id="208" idx="0"/>
          </p:cNvCxnSpPr>
          <p:nvPr/>
        </p:nvCxnSpPr>
        <p:spPr>
          <a:xfrm>
            <a:off x="585751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40290BDB-3093-44FA-B77E-9900D548218E}"/>
              </a:ext>
            </a:extLst>
          </p:cNvPr>
          <p:cNvCxnSpPr>
            <a:endCxn id="209" idx="0"/>
          </p:cNvCxnSpPr>
          <p:nvPr/>
        </p:nvCxnSpPr>
        <p:spPr>
          <a:xfrm>
            <a:off x="628310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1DDC514B-5ABB-4394-B1F4-B43F6ED20AD6}"/>
              </a:ext>
            </a:extLst>
          </p:cNvPr>
          <p:cNvCxnSpPr>
            <a:endCxn id="199" idx="0"/>
          </p:cNvCxnSpPr>
          <p:nvPr/>
        </p:nvCxnSpPr>
        <p:spPr>
          <a:xfrm>
            <a:off x="672672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67A42A14-2D07-4329-AAB3-B5290A7FF6D5}"/>
              </a:ext>
            </a:extLst>
          </p:cNvPr>
          <p:cNvCxnSpPr>
            <a:endCxn id="200" idx="0"/>
          </p:cNvCxnSpPr>
          <p:nvPr/>
        </p:nvCxnSpPr>
        <p:spPr>
          <a:xfrm>
            <a:off x="8182027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76F69D1B-EF49-4DF9-AB0A-25BD6A99FA70}"/>
              </a:ext>
            </a:extLst>
          </p:cNvPr>
          <p:cNvCxnSpPr>
            <a:endCxn id="201" idx="0"/>
          </p:cNvCxnSpPr>
          <p:nvPr/>
        </p:nvCxnSpPr>
        <p:spPr>
          <a:xfrm>
            <a:off x="864778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B2D3288E-5686-4FF9-8E18-BD9EB44573F0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00845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F179C8B2-BDE8-40AE-AA99-131716AF4F11}"/>
              </a:ext>
            </a:extLst>
          </p:cNvPr>
          <p:cNvCxnSpPr>
            <a:endCxn id="203" idx="0"/>
          </p:cNvCxnSpPr>
          <p:nvPr/>
        </p:nvCxnSpPr>
        <p:spPr>
          <a:xfrm>
            <a:off x="1054903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8154F0E2-4854-4AB3-8AA1-373568247C14}"/>
              </a:ext>
            </a:extLst>
          </p:cNvPr>
          <p:cNvCxnSpPr>
            <a:endCxn id="204" idx="0"/>
          </p:cNvCxnSpPr>
          <p:nvPr/>
        </p:nvCxnSpPr>
        <p:spPr>
          <a:xfrm>
            <a:off x="1100623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0EDEEB1D-A5E8-4675-AD9F-68293255F2D8}"/>
              </a:ext>
            </a:extLst>
          </p:cNvPr>
          <p:cNvCxnSpPr>
            <a:endCxn id="205" idx="0"/>
          </p:cNvCxnSpPr>
          <p:nvPr/>
        </p:nvCxnSpPr>
        <p:spPr>
          <a:xfrm>
            <a:off x="11415170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73ABFE06-DA34-4BAD-8011-C08EBE336CEC}"/>
              </a:ext>
            </a:extLst>
          </p:cNvPr>
          <p:cNvCxnSpPr>
            <a:endCxn id="189" idx="1"/>
          </p:cNvCxnSpPr>
          <p:nvPr/>
        </p:nvCxnSpPr>
        <p:spPr>
          <a:xfrm>
            <a:off x="4997749" y="4315245"/>
            <a:ext cx="61700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CCB96221-7911-41F3-AD05-988DE4AF9E2F}"/>
              </a:ext>
            </a:extLst>
          </p:cNvPr>
          <p:cNvCxnSpPr>
            <a:endCxn id="190" idx="1"/>
          </p:cNvCxnSpPr>
          <p:nvPr/>
        </p:nvCxnSpPr>
        <p:spPr>
          <a:xfrm flipV="1">
            <a:off x="7314229" y="4316833"/>
            <a:ext cx="617000" cy="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FD8DA24-28B8-4E33-92A3-634D6C692C97}"/>
              </a:ext>
            </a:extLst>
          </p:cNvPr>
          <p:cNvCxnSpPr>
            <a:endCxn id="191" idx="1"/>
          </p:cNvCxnSpPr>
          <p:nvPr/>
        </p:nvCxnSpPr>
        <p:spPr>
          <a:xfrm>
            <a:off x="9630709" y="4315245"/>
            <a:ext cx="69298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17A7ABC8-B362-4A81-AB14-568DDC7ACE18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168830" y="4317785"/>
            <a:ext cx="75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D4326CA1-333F-487D-97E4-6349FA35F2F6}"/>
              </a:ext>
            </a:extLst>
          </p:cNvPr>
          <p:cNvSpPr txBox="1"/>
          <p:nvPr/>
        </p:nvSpPr>
        <p:spPr>
          <a:xfrm>
            <a:off x="146286" y="3784753"/>
            <a:ext cx="76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" name="表格 34">
            <a:extLst>
              <a:ext uri="{FF2B5EF4-FFF2-40B4-BE49-F238E27FC236}">
                <a16:creationId xmlns:a16="http://schemas.microsoft.com/office/drawing/2014/main" id="{3CA64E33-89A0-46BA-931C-CA23D4B2F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88733"/>
              </p:ext>
            </p:extLst>
          </p:nvPr>
        </p:nvGraphicFramePr>
        <p:xfrm>
          <a:off x="9291342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12BFA26-D82F-4E14-802E-30C1EFD45F53}"/>
              </a:ext>
            </a:extLst>
          </p:cNvPr>
          <p:cNvCxnSpPr>
            <a:cxnSpLocks/>
            <a:endCxn id="235" idx="0"/>
          </p:cNvCxnSpPr>
          <p:nvPr/>
        </p:nvCxnSpPr>
        <p:spPr>
          <a:xfrm>
            <a:off x="9395482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7" name="表格 60">
            <a:extLst>
              <a:ext uri="{FF2B5EF4-FFF2-40B4-BE49-F238E27FC236}">
                <a16:creationId xmlns:a16="http://schemas.microsoft.com/office/drawing/2014/main" id="{79C5002C-BAD3-4B72-B3B5-ACE895852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0871"/>
              </p:ext>
            </p:extLst>
          </p:nvPr>
        </p:nvGraphicFramePr>
        <p:xfrm>
          <a:off x="2903222" y="4136493"/>
          <a:ext cx="14017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42">
                  <a:extLst>
                    <a:ext uri="{9D8B030D-6E8A-4147-A177-3AD203B41FA5}">
                      <a16:colId xmlns:a16="http://schemas.microsoft.com/office/drawing/2014/main" val="1264969636"/>
                    </a:ext>
                  </a:extLst>
                </a:gridCol>
                <a:gridCol w="467242">
                  <a:extLst>
                    <a:ext uri="{9D8B030D-6E8A-4147-A177-3AD203B41FA5}">
                      <a16:colId xmlns:a16="http://schemas.microsoft.com/office/drawing/2014/main" val="234888315"/>
                    </a:ext>
                  </a:extLst>
                </a:gridCol>
                <a:gridCol w="467242">
                  <a:extLst>
                    <a:ext uri="{9D8B030D-6E8A-4147-A177-3AD203B41FA5}">
                      <a16:colId xmlns:a16="http://schemas.microsoft.com/office/drawing/2014/main" val="2668502916"/>
                    </a:ext>
                  </a:extLst>
                </a:gridCol>
              </a:tblGrid>
              <a:tr h="276091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63401"/>
                  </a:ext>
                </a:extLst>
              </a:tr>
            </a:tbl>
          </a:graphicData>
        </a:graphic>
      </p:graphicFrame>
      <p:graphicFrame>
        <p:nvGraphicFramePr>
          <p:cNvPr id="238" name="表格 61">
            <a:extLst>
              <a:ext uri="{FF2B5EF4-FFF2-40B4-BE49-F238E27FC236}">
                <a16:creationId xmlns:a16="http://schemas.microsoft.com/office/drawing/2014/main" id="{CCBF51F7-EDDC-4423-8D6A-A263E087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40817"/>
              </p:ext>
            </p:extLst>
          </p:nvPr>
        </p:nvGraphicFramePr>
        <p:xfrm>
          <a:off x="4464629" y="4136493"/>
          <a:ext cx="868658" cy="38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29">
                  <a:extLst>
                    <a:ext uri="{9D8B030D-6E8A-4147-A177-3AD203B41FA5}">
                      <a16:colId xmlns:a16="http://schemas.microsoft.com/office/drawing/2014/main" val="2813635769"/>
                    </a:ext>
                  </a:extLst>
                </a:gridCol>
                <a:gridCol w="434329">
                  <a:extLst>
                    <a:ext uri="{9D8B030D-6E8A-4147-A177-3AD203B41FA5}">
                      <a16:colId xmlns:a16="http://schemas.microsoft.com/office/drawing/2014/main" val="288053838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94111"/>
                  </a:ext>
                </a:extLst>
              </a:tr>
            </a:tbl>
          </a:graphicData>
        </a:graphic>
      </p:graphicFrame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57787D21-F6A2-4EDE-B59B-2AF0D96E1F73}"/>
              </a:ext>
            </a:extLst>
          </p:cNvPr>
          <p:cNvCxnSpPr>
            <a:endCxn id="237" idx="0"/>
          </p:cNvCxnSpPr>
          <p:nvPr/>
        </p:nvCxnSpPr>
        <p:spPr>
          <a:xfrm flipH="1">
            <a:off x="3604085" y="2920626"/>
            <a:ext cx="288143" cy="121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B81723BA-CCD9-4E44-9CFD-2BA7457C7018}"/>
              </a:ext>
            </a:extLst>
          </p:cNvPr>
          <p:cNvCxnSpPr>
            <a:endCxn id="238" idx="0"/>
          </p:cNvCxnSpPr>
          <p:nvPr/>
        </p:nvCxnSpPr>
        <p:spPr>
          <a:xfrm>
            <a:off x="4333593" y="2920626"/>
            <a:ext cx="565365" cy="121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1" name="表格 34">
            <a:extLst>
              <a:ext uri="{FF2B5EF4-FFF2-40B4-BE49-F238E27FC236}">
                <a16:creationId xmlns:a16="http://schemas.microsoft.com/office/drawing/2014/main" id="{901C2EDE-C414-459F-9C37-29FCA077B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48499"/>
              </p:ext>
            </p:extLst>
          </p:nvPr>
        </p:nvGraphicFramePr>
        <p:xfrm>
          <a:off x="4997749" y="4822134"/>
          <a:ext cx="208280" cy="81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52761802"/>
                    </a:ext>
                  </a:extLst>
                </a:gridCol>
              </a:tblGrid>
              <a:tr h="817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89"/>
                  </a:ext>
                </a:extLst>
              </a:tr>
            </a:tbl>
          </a:graphicData>
        </a:graphic>
      </p:graphicFrame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0450E841-252D-4985-952F-E007220DD820}"/>
              </a:ext>
            </a:extLst>
          </p:cNvPr>
          <p:cNvCxnSpPr>
            <a:endCxn id="241" idx="0"/>
          </p:cNvCxnSpPr>
          <p:nvPr/>
        </p:nvCxnSpPr>
        <p:spPr>
          <a:xfrm>
            <a:off x="5101889" y="4502253"/>
            <a:ext cx="0" cy="31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62209D4-03FE-4EF1-993F-CB4CA7C70B90}"/>
              </a:ext>
            </a:extLst>
          </p:cNvPr>
          <p:cNvCxnSpPr>
            <a:cxnSpLocks/>
            <a:stCxn id="188" idx="3"/>
            <a:endCxn id="237" idx="1"/>
          </p:cNvCxnSpPr>
          <p:nvPr/>
        </p:nvCxnSpPr>
        <p:spPr>
          <a:xfrm>
            <a:off x="2620309" y="4317785"/>
            <a:ext cx="28291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17626EE3-15AD-4DA4-AC51-96968C70934A}"/>
              </a:ext>
            </a:extLst>
          </p:cNvPr>
          <p:cNvCxnSpPr>
            <a:endCxn id="238" idx="1"/>
          </p:cNvCxnSpPr>
          <p:nvPr/>
        </p:nvCxnSpPr>
        <p:spPr>
          <a:xfrm>
            <a:off x="4257655" y="4315245"/>
            <a:ext cx="206974" cy="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4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0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3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6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9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2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6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9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5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8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1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4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7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0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3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6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9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2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1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4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7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0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3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6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9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2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5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8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1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4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0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3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6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9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2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5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8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1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4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7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0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3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6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9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2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5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8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1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63" grpId="0"/>
      <p:bldP spid="2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4EF2E-820D-4025-82EF-194FF8E6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System Model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C861F0-EC0F-4037-9BA0-AD1CCBC1D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056" b="1"/>
          <a:stretch/>
        </p:blipFill>
        <p:spPr>
          <a:xfrm>
            <a:off x="2858050" y="1798180"/>
            <a:ext cx="6944139" cy="3476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25DE94-6751-4259-8BD2-0789BBFC7602}"/>
                  </a:ext>
                </a:extLst>
              </p:cNvPr>
              <p:cNvSpPr txBox="1"/>
              <p:nvPr/>
            </p:nvSpPr>
            <p:spPr>
              <a:xfrm>
                <a:off x="845300" y="1791197"/>
                <a:ext cx="2157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∨⋯∨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25DE94-6751-4259-8BD2-0789BBFC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00" y="1791197"/>
                <a:ext cx="2157898" cy="276999"/>
              </a:xfrm>
              <a:prstGeom prst="rect">
                <a:avLst/>
              </a:prstGeom>
              <a:blipFill>
                <a:blip r:embed="rId3"/>
                <a:stretch>
                  <a:fillRect l="-4802" t="-28889" r="-339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D691ADC-0529-41A8-AB54-CB905FD38A0B}"/>
                  </a:ext>
                </a:extLst>
              </p:cNvPr>
              <p:cNvSpPr txBox="1"/>
              <p:nvPr/>
            </p:nvSpPr>
            <p:spPr>
              <a:xfrm>
                <a:off x="813752" y="2401802"/>
                <a:ext cx="2220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∧⋯∧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D691ADC-0529-41A8-AB54-CB905FD38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2" y="2401802"/>
                <a:ext cx="2220993" cy="276999"/>
              </a:xfrm>
              <a:prstGeom prst="rect">
                <a:avLst/>
              </a:prstGeom>
              <a:blipFill>
                <a:blip r:embed="rId4"/>
                <a:stretch>
                  <a:fillRect l="-2192" r="-5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AC54D25-F74B-4995-9EB1-1DF4118B1EE1}"/>
              </a:ext>
            </a:extLst>
          </p:cNvPr>
          <p:cNvSpPr txBox="1"/>
          <p:nvPr/>
        </p:nvSpPr>
        <p:spPr>
          <a:xfrm>
            <a:off x="2762395" y="5607790"/>
            <a:ext cx="666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可靠性</a:t>
            </a:r>
            <a:r>
              <a:rPr lang="zh-CN" altLang="en-US" sz="2000" dirty="0"/>
              <a:t>：所有返回的结果均满足查询条件，并且来源于</a:t>
            </a:r>
            <a:r>
              <a:rPr lang="en-US" altLang="zh-CN" sz="2000" dirty="0"/>
              <a:t>DO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D1E5ED-E9A1-484F-9C46-89CAB9692A8B}"/>
              </a:ext>
            </a:extLst>
          </p:cNvPr>
          <p:cNvSpPr txBox="1"/>
          <p:nvPr/>
        </p:nvSpPr>
        <p:spPr>
          <a:xfrm>
            <a:off x="2762395" y="613851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完整性</a:t>
            </a:r>
            <a:r>
              <a:rPr lang="zh-CN" altLang="en-US" sz="2000" dirty="0"/>
              <a:t>：未缺少任何有效的结果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129B92-E3B7-4966-8EC8-CE46CB80F39C}"/>
              </a:ext>
            </a:extLst>
          </p:cNvPr>
          <p:cNvSpPr/>
          <p:nvPr/>
        </p:nvSpPr>
        <p:spPr>
          <a:xfrm>
            <a:off x="569843" y="1563757"/>
            <a:ext cx="2809461" cy="13255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7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4bdb50d-4acd-4e97-99bd-6572231f47a4" Revision="1" Stencil="System.MyShapes" StencilVersion="1.0"/>
</Control>
</file>

<file path=customXml/item2.xml><?xml version="1.0" encoding="utf-8"?>
<Control xmlns="http://schemas.microsoft.com/VisualStudio/2011/storyboarding/control">
  <Id Name="6fc55a7d-d165-4aca-af60-ac4558e9da2f" Revision="3" Stencil="System.MyShapes" StencilVersion="1.0"/>
</Control>
</file>

<file path=customXml/itemProps1.xml><?xml version="1.0" encoding="utf-8"?>
<ds:datastoreItem xmlns:ds="http://schemas.openxmlformats.org/officeDocument/2006/customXml" ds:itemID="{8D43A7A2-831F-4175-BA52-2D54F108FA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5DAC2D5-3EA4-481F-889F-5420F5E295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1871</Words>
  <Application>Microsoft Office PowerPoint</Application>
  <PresentationFormat>宽屏</PresentationFormat>
  <Paragraphs>264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CMMI10</vt:lpstr>
      <vt:lpstr>CMSY7</vt:lpstr>
      <vt:lpstr>NimbusRomNo9L-Medi</vt:lpstr>
      <vt:lpstr>NimbusRomNo9L-Regu</vt:lpstr>
      <vt:lpstr>TimesNewRomanPS-BoldMT</vt:lpstr>
      <vt:lpstr>等线</vt:lpstr>
      <vt:lpstr>Arial</vt:lpstr>
      <vt:lpstr>Calibri</vt:lpstr>
      <vt:lpstr>Cambria Math</vt:lpstr>
      <vt:lpstr>Times New Roman</vt:lpstr>
      <vt:lpstr>Office 主题</vt:lpstr>
      <vt:lpstr>Authenticated Keyword Search in Scalable Hybrid-Storage Blockchains</vt:lpstr>
      <vt:lpstr>Vector Commitment (VC)</vt:lpstr>
      <vt:lpstr>Chameleon Vector Commitment (CVC)</vt:lpstr>
      <vt:lpstr>B+树</vt:lpstr>
      <vt:lpstr>B+树查找</vt:lpstr>
      <vt:lpstr>B+树插入</vt:lpstr>
      <vt:lpstr>B+树插入</vt:lpstr>
      <vt:lpstr>B+树插入</vt:lpstr>
      <vt:lpstr>System Model</vt:lpstr>
      <vt:lpstr>AIM（可验证的索引合并连接）</vt:lpstr>
      <vt:lpstr>Baseline Solution </vt:lpstr>
      <vt:lpstr>Suppressed 〖Merkle〗^inv  Index</vt:lpstr>
      <vt:lpstr>Suppressed 〖Merkle〗^inv  Index</vt:lpstr>
      <vt:lpstr>Suppressed 〖Merkle〗^inv  Index</vt:lpstr>
      <vt:lpstr>〖CHAMELEON〗^inv INDEX </vt:lpstr>
      <vt:lpstr>〖CHAMELEON〗^inv INDEX</vt:lpstr>
      <vt:lpstr>〖CHAMELEON〗^inv INDEX</vt:lpstr>
      <vt:lpstr>Authenticated Keyword Search with 〖CHAMELEON〗^inv Index</vt:lpstr>
      <vt:lpstr>Authenticated Keyword Search with 〖CHAMELEON〗^inv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Authenticated Keyword Search in Scalable Hybrid-Storage Blockchains</dc:title>
  <dc:creator>tl</dc:creator>
  <cp:lastModifiedBy>唐 琳</cp:lastModifiedBy>
  <cp:revision>9</cp:revision>
  <dcterms:created xsi:type="dcterms:W3CDTF">2021-12-08T06:13:00Z</dcterms:created>
  <dcterms:modified xsi:type="dcterms:W3CDTF">2021-12-14T09:02:57Z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144292700E644B958C4C78DDCFE79C80</vt:lpwstr>
  </property>
  <property fmtid="{D5CDD505-2E9C-101B-9397-08002B2CF9AE}" pid="3" name="KSOProductBuildVer">
    <vt:lpwstr>2052-11.1.0.11115</vt:lpwstr>
  </property>
  <property fmtid="{D5CDD505-2E9C-101B-9397-08002B2CF9AE}" pid="4" name="Tfs.IsStoryboard">
    <vt:bool>true</vt:bool>
  </property>
</Properties>
</file>