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82799-AB16-4AA7-B0C3-063BA550A31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01118-A967-4133-B540-4FD7EF6185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23DF-B8B4-4E8C-9FAC-0AC381C9790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77B-F1D8-4C1F-90EF-D054C1F3E4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23DF-B8B4-4E8C-9FAC-0AC381C9790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77B-F1D8-4C1F-90EF-D054C1F3E4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23DF-B8B4-4E8C-9FAC-0AC381C9790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77B-F1D8-4C1F-90EF-D054C1F3E4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23DF-B8B4-4E8C-9FAC-0AC381C9790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77B-F1D8-4C1F-90EF-D054C1F3E4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23DF-B8B4-4E8C-9FAC-0AC381C9790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77B-F1D8-4C1F-90EF-D054C1F3E4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23DF-B8B4-4E8C-9FAC-0AC381C9790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77B-F1D8-4C1F-90EF-D054C1F3E4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23DF-B8B4-4E8C-9FAC-0AC381C9790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77B-F1D8-4C1F-90EF-D054C1F3E4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23DF-B8B4-4E8C-9FAC-0AC381C9790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77B-F1D8-4C1F-90EF-D054C1F3E4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23DF-B8B4-4E8C-9FAC-0AC381C9790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77B-F1D8-4C1F-90EF-D054C1F3E4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23DF-B8B4-4E8C-9FAC-0AC381C9790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77B-F1D8-4C1F-90EF-D054C1F3E4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23DF-B8B4-4E8C-9FAC-0AC381C9790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77B-F1D8-4C1F-90EF-D054C1F3E4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023DF-B8B4-4E8C-9FAC-0AC381C9790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777B-F1D8-4C1F-90EF-D054C1F3E4A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034" y="0"/>
            <a:ext cx="1214846" cy="12148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emf"/><Relationship Id="rId7" Type="http://schemas.openxmlformats.org/officeDocument/2006/relationships/image" Target="../media/image16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12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.emf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8.emf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9.emf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9.emf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8.emf"/><Relationship Id="rId9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85.png"/><Relationship Id="rId3" Type="http://schemas.openxmlformats.org/officeDocument/2006/relationships/image" Target="../media/image64.png"/><Relationship Id="rId21" Type="http://schemas.openxmlformats.org/officeDocument/2006/relationships/image" Target="../media/image8.emf"/><Relationship Id="rId34" Type="http://schemas.openxmlformats.org/officeDocument/2006/relationships/image" Target="../media/image93.png"/><Relationship Id="rId7" Type="http://schemas.openxmlformats.org/officeDocument/2006/relationships/image" Target="../media/image68.png"/><Relationship Id="rId12" Type="http://schemas.openxmlformats.org/officeDocument/2006/relationships/image" Target="../media/image13.emf"/><Relationship Id="rId17" Type="http://schemas.openxmlformats.org/officeDocument/2006/relationships/image" Target="../media/image78.png"/><Relationship Id="rId25" Type="http://schemas.openxmlformats.org/officeDocument/2006/relationships/image" Target="../media/image84.png"/><Relationship Id="rId33" Type="http://schemas.openxmlformats.org/officeDocument/2006/relationships/image" Target="../media/image92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9.emf"/><Relationship Id="rId29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3.png"/><Relationship Id="rId32" Type="http://schemas.openxmlformats.org/officeDocument/2006/relationships/image" Target="../media/image91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2.png"/><Relationship Id="rId28" Type="http://schemas.openxmlformats.org/officeDocument/2006/relationships/image" Target="../media/image87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31" Type="http://schemas.openxmlformats.org/officeDocument/2006/relationships/image" Target="../media/image90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1.png"/><Relationship Id="rId27" Type="http://schemas.openxmlformats.org/officeDocument/2006/relationships/image" Target="../media/image86.png"/><Relationship Id="rId30" Type="http://schemas.openxmlformats.org/officeDocument/2006/relationships/image" Target="../media/image89.png"/><Relationship Id="rId8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.emf"/><Relationship Id="rId7" Type="http://schemas.openxmlformats.org/officeDocument/2006/relationships/image" Target="../media/image97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5.png"/><Relationship Id="rId18" Type="http://schemas.openxmlformats.org/officeDocument/2006/relationships/image" Target="../media/image102.png"/><Relationship Id="rId3" Type="http://schemas.openxmlformats.org/officeDocument/2006/relationships/image" Target="../media/image64.png"/><Relationship Id="rId21" Type="http://schemas.openxmlformats.org/officeDocument/2006/relationships/image" Target="../media/image105.png"/><Relationship Id="rId7" Type="http://schemas.openxmlformats.org/officeDocument/2006/relationships/image" Target="../media/image68.png"/><Relationship Id="rId12" Type="http://schemas.openxmlformats.org/officeDocument/2006/relationships/image" Target="../media/image74.png"/><Relationship Id="rId17" Type="http://schemas.openxmlformats.org/officeDocument/2006/relationships/image" Target="../media/image101.png"/><Relationship Id="rId2" Type="http://schemas.openxmlformats.org/officeDocument/2006/relationships/image" Target="../media/image63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99.png"/><Relationship Id="rId10" Type="http://schemas.openxmlformats.org/officeDocument/2006/relationships/image" Target="../media/image71.png"/><Relationship Id="rId19" Type="http://schemas.openxmlformats.org/officeDocument/2006/relationships/image" Target="../media/image103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13.emf"/><Relationship Id="rId22" Type="http://schemas.openxmlformats.org/officeDocument/2006/relationships/image" Target="../media/image10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Encrypted Blockchain Databases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汇报人：唐琳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存储新补丁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补丁创建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436" y="3561522"/>
            <a:ext cx="874986" cy="12879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747" y="3561522"/>
            <a:ext cx="827618" cy="12879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39436" y="51683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6747" y="52101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189408" y="3645608"/>
                <a:ext cx="335107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||⟘||⟘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408" y="3645608"/>
                <a:ext cx="3351079" cy="786177"/>
              </a:xfrm>
              <a:prstGeom prst="rect">
                <a:avLst/>
              </a:prstGeom>
              <a:blipFill rotWithShape="1">
                <a:blip r:embed="rId4"/>
                <a:stretch>
                  <a:fillRect l="-9" t="-9" r="15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>
            <a:stCxn id="5" idx="3"/>
            <a:endCxn id="7" idx="1"/>
          </p:cNvCxnSpPr>
          <p:nvPr/>
        </p:nvCxnSpPr>
        <p:spPr>
          <a:xfrm>
            <a:off x="3314422" y="4205512"/>
            <a:ext cx="4942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314423" y="4558748"/>
            <a:ext cx="4942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234609" y="4722377"/>
                <a:ext cx="665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609" y="4722377"/>
                <a:ext cx="665374" cy="584775"/>
              </a:xfrm>
              <a:prstGeom prst="rect">
                <a:avLst/>
              </a:prstGeom>
              <a:blipFill rotWithShape="1">
                <a:blip r:embed="rId5"/>
                <a:stretch>
                  <a:fillRect l="-46" t="-88" r="30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创建新补丁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补丁位置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82" y="2718051"/>
            <a:ext cx="874986" cy="1287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813" y="2718051"/>
            <a:ext cx="827618" cy="1287980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4071268" y="3362041"/>
            <a:ext cx="540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071268" y="3635764"/>
            <a:ext cx="540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054780" y="2836942"/>
                <a:ext cx="1632242" cy="487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780" y="2836942"/>
                <a:ext cx="1632242" cy="487569"/>
              </a:xfrm>
              <a:prstGeom prst="rect">
                <a:avLst/>
              </a:prstGeom>
              <a:blipFill rotWithShape="1">
                <a:blip r:embed="rId4"/>
                <a:stretch>
                  <a:fillRect l="-3" t="-81" r="21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597041" y="3823693"/>
                <a:ext cx="4685770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𝑟𝑜𝑜𝑡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𝑟𝑜𝑜𝑡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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sub>
                          </m:s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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𝑟𝑝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041" y="3823693"/>
                <a:ext cx="4685770" cy="439736"/>
              </a:xfrm>
              <a:prstGeom prst="rect">
                <a:avLst/>
              </a:prstGeom>
              <a:blipFill rotWithShape="1">
                <a:blip r:embed="rId5"/>
                <a:stretch>
                  <a:fillRect l="-6" t="-81" r="8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196282" y="42634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72566" y="4182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78256" y="3956459"/>
                <a:ext cx="2358081" cy="19883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dirty="0"/>
                  <a:t>判断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大小</a:t>
                </a:r>
                <a:endParaRPr lang="en-US" altLang="zh-CN" sz="2000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</m:oMath>
                </a14:m>
                <a:r>
                  <a:rPr lang="en-US" altLang="zh-CN" sz="2000" dirty="0"/>
                  <a:t>: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     </a:t>
                </a:r>
                <a:r>
                  <a:rPr lang="zh-CN" altLang="en-US" sz="2000" dirty="0"/>
                  <a:t>发送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𝑙𝑝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  else: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     </a:t>
                </a:r>
                <a:r>
                  <a:rPr lang="zh-CN" altLang="en-US" sz="2000" dirty="0"/>
                  <a:t>发送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𝑟𝑝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56" y="3956459"/>
                <a:ext cx="2358081" cy="1988301"/>
              </a:xfrm>
              <a:prstGeom prst="rect">
                <a:avLst/>
              </a:prstGeom>
              <a:blipFill rotWithShape="1">
                <a:blip r:embed="rId6"/>
                <a:stretch>
                  <a:fillRect l="-207" t="-244" r="-183" b="-2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连接符: 肘形 15"/>
          <p:cNvCxnSpPr>
            <a:stCxn id="4" idx="0"/>
            <a:endCxn id="5" idx="0"/>
          </p:cNvCxnSpPr>
          <p:nvPr/>
        </p:nvCxnSpPr>
        <p:spPr>
          <a:xfrm rot="5400000" flipH="1" flipV="1">
            <a:off x="6762698" y="-410872"/>
            <a:ext cx="12700" cy="6257847"/>
          </a:xfrm>
          <a:prstGeom prst="bentConnector3">
            <a:avLst>
              <a:gd name="adj1" fmla="val 3365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054780" y="1825625"/>
                <a:ext cx="10145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𝑙𝑝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𝑟𝑝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780" y="1825625"/>
                <a:ext cx="1014573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5" r="53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连接符: 曲线 19"/>
          <p:cNvCxnSpPr>
            <a:stCxn id="11" idx="3"/>
          </p:cNvCxnSpPr>
          <p:nvPr/>
        </p:nvCxnSpPr>
        <p:spPr>
          <a:xfrm flipH="1" flipV="1">
            <a:off x="4071273" y="4006031"/>
            <a:ext cx="5211538" cy="37530"/>
          </a:xfrm>
          <a:prstGeom prst="curvedConnector5">
            <a:avLst>
              <a:gd name="adj1" fmla="val -4386"/>
              <a:gd name="adj2" fmla="val -1194959"/>
              <a:gd name="adj3" fmla="val 949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872951" y="5307944"/>
                <a:ext cx="924214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循环此过程，直到找到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可以插入的节点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𝑝𝑎𝑟𝑒𝑛𝑡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=((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𝑝𝑎𝑟𝑒𝑛𝑡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𝑝𝑎𝑟𝑒𝑛𝑡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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𝑝𝑎𝑟𝑒𝑛𝑡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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𝑝𝑎𝑟𝑒𝑛𝑡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51" y="5307944"/>
                <a:ext cx="9242145" cy="390748"/>
              </a:xfrm>
              <a:prstGeom prst="rect">
                <a:avLst/>
              </a:prstGeom>
              <a:blipFill>
                <a:blip r:embed="rId8"/>
                <a:stretch>
                  <a:fillRect l="-528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18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创建新补丁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708" y="2121590"/>
            <a:ext cx="7231949" cy="3364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956313" y="2121590"/>
                <a:ext cx="6096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𝑟𝑜𝑜𝑡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𝑟𝑜𝑜𝑡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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sub>
                          </m:sSub>
                          <m:r>
                            <a:rPr lang="en-US" altLang="zh-CN" sz="18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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𝑟𝑝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313" y="2121590"/>
                <a:ext cx="6096000" cy="404983"/>
              </a:xfrm>
              <a:prstGeom prst="rect">
                <a:avLst/>
              </a:prstGeom>
              <a:blipFill rotWithShape="1">
                <a:blip r:embed="rId3"/>
                <a:stretch>
                  <a:fillRect l="-2" t="-14" r="2" b="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5242360" y="23419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417983" y="252657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s=30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58817" y="361932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814038" y="487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875722" y="5531695"/>
                <a:ext cx="609600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𝑝𝑎𝑟𝑒𝑛𝑡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=((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𝑝𝑎𝑟𝑒𝑛𝑡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𝑝𝑎𝑟𝑒𝑛𝑡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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𝑝𝑎𝑟𝑒𝑛𝑡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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𝑝𝑎𝑟𝑒𝑛𝑡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722" y="5531695"/>
                <a:ext cx="6096000" cy="390748"/>
              </a:xfrm>
              <a:prstGeom prst="rect">
                <a:avLst/>
              </a:prstGeom>
              <a:blipFill rotWithShape="1">
                <a:blip r:embed="rId4"/>
                <a:stretch>
                  <a:fillRect l="-7" t="-54" r="7" b="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创建新补丁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39" y="1511089"/>
            <a:ext cx="10515600" cy="4351338"/>
          </a:xfrm>
        </p:spPr>
        <p:txBody>
          <a:bodyPr/>
          <a:lstStyle/>
          <a:p>
            <a:r>
              <a:rPr lang="zh-CN" altLang="en-US" dirty="0"/>
              <a:t>路径修改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537" y="1890234"/>
            <a:ext cx="6096000" cy="2836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089141" y="1890235"/>
                <a:ext cx="5138479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𝑟𝑜𝑜𝑡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𝑟𝑜𝑜𝑡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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sub>
                          </m:sSub>
                          <m:r>
                            <a:rPr lang="en-US" altLang="zh-CN" sz="18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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𝑟𝑝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141" y="1890235"/>
                <a:ext cx="5138479" cy="404983"/>
              </a:xfrm>
              <a:prstGeom prst="rect">
                <a:avLst/>
              </a:prstGeom>
              <a:blipFill rotWithShape="1">
                <a:blip r:embed="rId3"/>
                <a:stretch>
                  <a:fillRect l="-5" t="-117" r="6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833243" y="2027890"/>
            <a:ext cx="58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01581" y="2295218"/>
            <a:ext cx="118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s=30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20486" y="3193029"/>
            <a:ext cx="80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468429" y="4187383"/>
            <a:ext cx="73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060821" y="4124757"/>
                <a:ext cx="609600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𝑝𝑎𝑟𝑒𝑛𝑡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=((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𝑝𝑎𝑟𝑒𝑛𝑡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𝑝𝑎𝑟𝑒𝑛𝑡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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𝑝𝑎𝑟𝑒𝑛𝑡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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𝑝𝑎𝑟𝑒𝑛𝑡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821" y="4124757"/>
                <a:ext cx="6096000" cy="390748"/>
              </a:xfrm>
              <a:prstGeom prst="rect">
                <a:avLst/>
              </a:prstGeom>
              <a:blipFill rotWithShape="1">
                <a:blip r:embed="rId4"/>
                <a:stretch>
                  <a:fillRect l="-8" t="-111" r="8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>
            <a:off x="4913872" y="4588919"/>
            <a:ext cx="361044" cy="30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252" y="4798755"/>
            <a:ext cx="594628" cy="5946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235537" y="4904749"/>
            <a:ext cx="5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17" name="乘号 16"/>
          <p:cNvSpPr/>
          <p:nvPr/>
        </p:nvSpPr>
        <p:spPr>
          <a:xfrm>
            <a:off x="9252786" y="4005175"/>
            <a:ext cx="770772" cy="726276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9029380" y="4684221"/>
                <a:ext cx="131451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380" y="4684221"/>
                <a:ext cx="1314517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24" t="-79" r="2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120" y="5499608"/>
            <a:ext cx="719804" cy="719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414616" y="5774370"/>
                <a:ext cx="481349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𝑝𝑎𝑟𝑒𝑛𝑡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=((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𝑝𝑎𝑟𝑒𝑛𝑡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𝑝𝑎𝑟𝑒𝑛𝑡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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𝑝𝑎𝑟𝑒𝑛𝑡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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616" y="5774370"/>
                <a:ext cx="4813497" cy="390748"/>
              </a:xfrm>
              <a:prstGeom prst="rect">
                <a:avLst/>
              </a:prstGeom>
              <a:blipFill rotWithShape="1">
                <a:blip r:embed="rId8"/>
                <a:stretch>
                  <a:fillRect l="-10" t="-81" r="1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060821" y="4159636"/>
                <a:ext cx="481349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𝑝𝑎𝑟𝑒𝑛𝑡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=((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𝑝𝑎𝑟𝑒𝑛𝑡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𝑝𝑎𝑟𝑒𝑛𝑡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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𝑝𝑎𝑟𝑒𝑛𝑡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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821" y="4159636"/>
                <a:ext cx="4813497" cy="390748"/>
              </a:xfrm>
              <a:prstGeom prst="rect">
                <a:avLst/>
              </a:prstGeom>
              <a:blipFill rotWithShape="1">
                <a:blip r:embed="rId8"/>
                <a:stretch>
                  <a:fillRect l="-11" t="-99" r="1" b="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888021" y="3156390"/>
                <a:ext cx="301063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′=((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′)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𝑙𝑝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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𝑝𝑎𝑟𝑒𝑛𝑡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021" y="3156390"/>
                <a:ext cx="3010631" cy="390748"/>
              </a:xfrm>
              <a:prstGeom prst="rect">
                <a:avLst/>
              </a:prstGeom>
              <a:blipFill rotWithShape="1">
                <a:blip r:embed="rId9"/>
                <a:stretch>
                  <a:fillRect l="-18" t="-113" r="-9892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355538" y="1894490"/>
                <a:ext cx="3964996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𝑟𝑜𝑜𝑡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𝑟𝑜𝑜𝑡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</m:t>
                          </m:r>
                          <m:sSub>
                            <m:sSub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𝑃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’</m:t>
                              </m:r>
                            </m:sub>
                          </m:sSub>
                          <m:r>
                            <a:rPr lang="en-US" altLang="zh-CN" sz="18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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𝑟𝑝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538" y="1894490"/>
                <a:ext cx="3964996" cy="404983"/>
              </a:xfrm>
              <a:prstGeom prst="rect">
                <a:avLst/>
              </a:prstGeom>
              <a:blipFill rotWithShape="1">
                <a:blip r:embed="rId10"/>
                <a:stretch>
                  <a:fillRect l="-15" t="-70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/>
      <p:bldP spid="8" grpId="0"/>
      <p:bldP spid="9" grpId="0"/>
      <p:bldP spid="10" grpId="0"/>
      <p:bldP spid="10" grpId="1"/>
      <p:bldP spid="16" grpId="0"/>
      <p:bldP spid="17" grpId="0" animBg="1"/>
      <p:bldP spid="17" grpId="1" animBg="1"/>
      <p:bldP spid="19" grpId="0"/>
      <p:bldP spid="19" grpId="1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清理补丁树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清理补丁树就是删除一些补丁，实现效率最优化</a:t>
            </a:r>
          </a:p>
        </p:txBody>
      </p:sp>
      <p:sp>
        <p:nvSpPr>
          <p:cNvPr id="4" name="矩形 3"/>
          <p:cNvSpPr/>
          <p:nvPr/>
        </p:nvSpPr>
        <p:spPr>
          <a:xfrm>
            <a:off x="310652" y="3720354"/>
            <a:ext cx="1548601" cy="798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584712" y="3720354"/>
            <a:ext cx="1548601" cy="798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  </a:t>
            </a:r>
          </a:p>
        </p:txBody>
      </p:sp>
      <p:sp>
        <p:nvSpPr>
          <p:cNvPr id="6" name="矩形 5"/>
          <p:cNvSpPr/>
          <p:nvPr/>
        </p:nvSpPr>
        <p:spPr>
          <a:xfrm>
            <a:off x="6787017" y="3720354"/>
            <a:ext cx="1548601" cy="798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408955" y="3714003"/>
            <a:ext cx="0" cy="78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696054" y="3738538"/>
            <a:ext cx="13619" cy="786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00643" y="3732187"/>
            <a:ext cx="0" cy="786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1"/>
            <a:endCxn id="4" idx="3"/>
          </p:cNvCxnSpPr>
          <p:nvPr/>
        </p:nvCxnSpPr>
        <p:spPr>
          <a:xfrm flipH="1">
            <a:off x="1859253" y="4119673"/>
            <a:ext cx="17254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1"/>
            <a:endCxn id="5" idx="3"/>
          </p:cNvCxnSpPr>
          <p:nvPr/>
        </p:nvCxnSpPr>
        <p:spPr>
          <a:xfrm flipH="1">
            <a:off x="5133313" y="4119673"/>
            <a:ext cx="16537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989322" y="3714003"/>
            <a:ext cx="1548601" cy="798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1102948" y="3725836"/>
            <a:ext cx="0" cy="786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1"/>
          </p:cNvCxnSpPr>
          <p:nvPr/>
        </p:nvCxnSpPr>
        <p:spPr>
          <a:xfrm flipH="1">
            <a:off x="8335618" y="4113322"/>
            <a:ext cx="16537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35453" y="3845533"/>
                <a:ext cx="6333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3" y="3845533"/>
                <a:ext cx="63337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3" t="-116" r="68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781297" y="3845533"/>
                <a:ext cx="6416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97" y="3845533"/>
                <a:ext cx="641651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79" t="-116" r="27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7010902" y="3870330"/>
                <a:ext cx="6416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902" y="3870330"/>
                <a:ext cx="641651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78" t="-1" r="26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0286852" y="3842795"/>
                <a:ext cx="6263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852" y="3842795"/>
                <a:ext cx="626325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78" t="-78" r="11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乘号 27"/>
          <p:cNvSpPr/>
          <p:nvPr/>
        </p:nvSpPr>
        <p:spPr>
          <a:xfrm>
            <a:off x="7011729" y="3320136"/>
            <a:ext cx="1192141" cy="158637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曲线 29"/>
          <p:cNvCxnSpPr>
            <a:stCxn id="21" idx="0"/>
            <a:endCxn id="5" idx="0"/>
          </p:cNvCxnSpPr>
          <p:nvPr/>
        </p:nvCxnSpPr>
        <p:spPr>
          <a:xfrm rot="16200000" flipH="1" flipV="1">
            <a:off x="7558142" y="514873"/>
            <a:ext cx="6351" cy="6404610"/>
          </a:xfrm>
          <a:prstGeom prst="curvedConnector3">
            <a:avLst>
              <a:gd name="adj1" fmla="val -1131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乘号 31"/>
          <p:cNvSpPr/>
          <p:nvPr/>
        </p:nvSpPr>
        <p:spPr>
          <a:xfrm>
            <a:off x="3893113" y="3355838"/>
            <a:ext cx="953475" cy="15863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连接符: 肘形 47"/>
          <p:cNvCxnSpPr>
            <a:endCxn id="4" idx="2"/>
          </p:cNvCxnSpPr>
          <p:nvPr/>
        </p:nvCxnSpPr>
        <p:spPr>
          <a:xfrm rot="10800000" flipV="1">
            <a:off x="1084954" y="4494807"/>
            <a:ext cx="9452731" cy="24184"/>
          </a:xfrm>
          <a:prstGeom prst="bentConnector4">
            <a:avLst>
              <a:gd name="adj1" fmla="val 60"/>
              <a:gd name="adj2" fmla="val 3565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21" grpId="0" animBg="1"/>
      <p:bldP spid="21" grpId="1" animBg="1"/>
      <p:bldP spid="24" grpId="0"/>
      <p:bldP spid="25" grpId="0"/>
      <p:bldP spid="26" grpId="0"/>
      <p:bldP spid="27" grpId="0"/>
      <p:bldP spid="28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PAX</a:t>
                </a:r>
                <a:r>
                  <a:rPr lang="zh-CN" altLang="en-US" dirty="0"/>
                  <a:t>方案使用了私钥加密方案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𝑆𝐾𝐸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和仅添加数据存储方案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𝐴𝐷𝑆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𝑃𝑢𝑡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PAX</a:t>
                </a:r>
                <a:r>
                  <a:rPr lang="zh-CN" altLang="en-US" dirty="0"/>
                  <a:t>方案共有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个算法，分别为初始化、添加、查询、删除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𝐼𝑛𝑖𝑡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⊥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078" y="3357304"/>
            <a:ext cx="874986" cy="1287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4261" y="3429000"/>
            <a:ext cx="827618" cy="12879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55078" y="47802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82924" y="47802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250096" y="3599494"/>
                <a:ext cx="4418197" cy="928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𝑅𝑜𝑜𝑡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存储每个补丁树的根地址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b="0" dirty="0"/>
                  <a:t>存储每个链表的最后一个节点的地址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𝑆𝐾𝐸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096" y="3599494"/>
                <a:ext cx="4418197" cy="928267"/>
              </a:xfrm>
              <a:prstGeom prst="rect">
                <a:avLst/>
              </a:prstGeom>
              <a:blipFill rotWithShape="1">
                <a:blip r:embed="rId5"/>
                <a:stretch>
                  <a:fillRect l="-4" t="-34" r="1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176793" y="2909930"/>
                <a:ext cx="2574936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𝐴𝐷𝑆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𝐴𝐷𝑆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793" y="2909930"/>
                <a:ext cx="2574936" cy="392993"/>
              </a:xfrm>
              <a:prstGeom prst="rect">
                <a:avLst/>
              </a:prstGeom>
              <a:blipFill rotWithShape="1">
                <a:blip r:embed="rId6"/>
                <a:stretch>
                  <a:fillRect l="-21" t="-92" r="21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𝐸𝑑𝑖𝑡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𝐴𝐷𝑆</m:t>
                        </m:r>
                      </m:e>
                    </m:d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365" y="3357304"/>
            <a:ext cx="510102" cy="7508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635" y="3315166"/>
            <a:ext cx="555633" cy="86470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96834" y="43467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435453" y="4346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69110" y="3557452"/>
                <a:ext cx="2011255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𝑅𝑜𝑜𝑡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10" y="3557452"/>
                <a:ext cx="2011255" cy="669992"/>
              </a:xfrm>
              <a:prstGeom prst="rect">
                <a:avLst/>
              </a:prstGeom>
              <a:blipFill rotWithShape="1">
                <a:blip r:embed="rId5"/>
                <a:stretch>
                  <a:fillRect l="-24" t="-27" r="3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519180" y="3539280"/>
                <a:ext cx="166924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𝐴𝐷𝑆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𝐴𝐷𝑆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180" y="3539280"/>
                <a:ext cx="1669240" cy="380810"/>
              </a:xfrm>
              <a:prstGeom prst="rect">
                <a:avLst/>
              </a:prstGeom>
              <a:blipFill rotWithShape="1">
                <a:blip r:embed="rId6"/>
                <a:stretch>
                  <a:fillRect l="-24" t="-112" r="14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>
            <a:stCxn id="8" idx="3"/>
            <a:endCxn id="9" idx="1"/>
          </p:cNvCxnSpPr>
          <p:nvPr/>
        </p:nvCxnSpPr>
        <p:spPr>
          <a:xfrm>
            <a:off x="2990467" y="3732739"/>
            <a:ext cx="6721168" cy="1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175529" y="3359318"/>
                <a:ext cx="294010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𝑆𝐾𝐸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529" y="3359318"/>
                <a:ext cx="2940100" cy="380810"/>
              </a:xfrm>
              <a:prstGeom prst="rect">
                <a:avLst/>
              </a:prstGeom>
              <a:blipFill rotWithShape="1">
                <a:blip r:embed="rId7"/>
                <a:stretch>
                  <a:fillRect l="-9" t="-44" r="11" b="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718896" y="2476163"/>
                <a:ext cx="1040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96" y="2476163"/>
                <a:ext cx="104028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2" t="-81" r="47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 flipH="1">
            <a:off x="2990467" y="4001294"/>
            <a:ext cx="6721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755912" y="4786770"/>
                <a:ext cx="4242828" cy="604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𝐴𝐷𝑆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𝐷𝑆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𝑃𝑢𝑡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𝐴𝐷𝑆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912" y="4786770"/>
                <a:ext cx="4242828" cy="604717"/>
              </a:xfrm>
              <a:prstGeom prst="rect">
                <a:avLst/>
              </a:prstGeom>
              <a:blipFill rotWithShape="1">
                <a:blip r:embed="rId9"/>
                <a:stretch>
                  <a:fillRect l="-9" t="-23" r="4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728208" y="4108174"/>
                <a:ext cx="58317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208" y="4108174"/>
                <a:ext cx="583172" cy="380810"/>
              </a:xfrm>
              <a:prstGeom prst="rect">
                <a:avLst/>
              </a:prstGeom>
              <a:blipFill rotWithShape="1">
                <a:blip r:embed="rId10"/>
                <a:stretch>
                  <a:fillRect l="-87" t="-94" r="20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842052" y="5114688"/>
                <a:ext cx="1580176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052" y="5114688"/>
                <a:ext cx="1580176" cy="380810"/>
              </a:xfrm>
              <a:prstGeom prst="rect">
                <a:avLst/>
              </a:prstGeom>
              <a:blipFill rotWithShape="1">
                <a:blip r:embed="rId11"/>
                <a:stretch>
                  <a:fillRect l="-35" t="-105" r="13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6" grpId="0"/>
      <p:bldP spid="17" grpId="0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45705" y="1815548"/>
                <a:ext cx="1969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=(1,2,3,4)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05" y="1815548"/>
                <a:ext cx="1969257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4" t="-18" r="30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993915" y="3230797"/>
            <a:ext cx="1417982" cy="556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092217" y="3224446"/>
            <a:ext cx="0" cy="54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18717" y="3271430"/>
                <a:ext cx="5799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717" y="3271430"/>
                <a:ext cx="579956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6" t="-104" r="61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95296" y="4094107"/>
                <a:ext cx="2587661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96" y="4094107"/>
                <a:ext cx="2587661" cy="476990"/>
              </a:xfrm>
              <a:prstGeom prst="rect">
                <a:avLst/>
              </a:prstGeom>
              <a:blipFill rotWithShape="1">
                <a:blip r:embed="rId4"/>
                <a:stretch>
                  <a:fillRect l="-14" t="-55" r="15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4943061" y="1815548"/>
            <a:ext cx="5320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将元组</a:t>
            </a:r>
            <a:r>
              <a:rPr lang="en-US" altLang="zh-CN" sz="2800" dirty="0"/>
              <a:t>v</a:t>
            </a:r>
            <a:r>
              <a:rPr lang="zh-CN" altLang="en-US" sz="2800" dirty="0"/>
              <a:t>中的值随机添加进</a:t>
            </a:r>
            <a:r>
              <a:rPr lang="en-US" altLang="zh-CN" sz="2800" dirty="0"/>
              <a:t>ADS</a:t>
            </a:r>
            <a:r>
              <a:rPr lang="zh-CN" altLang="en-US" sz="2800" dirty="0"/>
              <a:t>中</a:t>
            </a:r>
          </a:p>
        </p:txBody>
      </p:sp>
      <p:sp>
        <p:nvSpPr>
          <p:cNvPr id="11" name="矩形 10"/>
          <p:cNvSpPr/>
          <p:nvPr/>
        </p:nvSpPr>
        <p:spPr>
          <a:xfrm>
            <a:off x="3326298" y="3224446"/>
            <a:ext cx="1417982" cy="556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4424600" y="3218095"/>
            <a:ext cx="0" cy="54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658680" y="3209481"/>
            <a:ext cx="1417982" cy="556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6756982" y="3203130"/>
            <a:ext cx="0" cy="54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883482" y="3250114"/>
                <a:ext cx="5799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482" y="3250114"/>
                <a:ext cx="579956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36" t="-35" r="70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8148461" y="3224446"/>
            <a:ext cx="1417982" cy="556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9246763" y="3218095"/>
            <a:ext cx="0" cy="54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8373263" y="3265079"/>
                <a:ext cx="5799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263" y="3265079"/>
                <a:ext cx="57995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26" t="-104" r="61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0345066" y="3224446"/>
            <a:ext cx="1417982" cy="556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11443368" y="3218095"/>
            <a:ext cx="0" cy="54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0569868" y="3265079"/>
                <a:ext cx="5799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9868" y="3265079"/>
                <a:ext cx="579956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51" t="-104" r="85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598539" y="4094107"/>
                <a:ext cx="87350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539" y="4094107"/>
                <a:ext cx="873500" cy="476990"/>
              </a:xfrm>
              <a:prstGeom prst="rect">
                <a:avLst/>
              </a:prstGeom>
              <a:blipFill rotWithShape="1">
                <a:blip r:embed="rId8"/>
                <a:stretch>
                  <a:fillRect l="-72" t="-55" r="42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844209" y="4094107"/>
                <a:ext cx="87350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209" y="4094107"/>
                <a:ext cx="873500" cy="476990"/>
              </a:xfrm>
              <a:prstGeom prst="rect">
                <a:avLst/>
              </a:prstGeom>
              <a:blipFill rotWithShape="1">
                <a:blip r:embed="rId9"/>
                <a:stretch>
                  <a:fillRect l="-35" t="-55" r="5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8373263" y="4094107"/>
                <a:ext cx="87350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263" y="4094107"/>
                <a:ext cx="873500" cy="476990"/>
              </a:xfrm>
              <a:prstGeom prst="rect">
                <a:avLst/>
              </a:prstGeom>
              <a:blipFill rotWithShape="1">
                <a:blip r:embed="rId10"/>
                <a:stretch>
                  <a:fillRect l="-18" t="-55" r="60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0619622" y="4094107"/>
                <a:ext cx="87350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622" y="4094107"/>
                <a:ext cx="873500" cy="476990"/>
              </a:xfrm>
              <a:prstGeom prst="rect">
                <a:avLst/>
              </a:prstGeom>
              <a:blipFill rotWithShape="1">
                <a:blip r:embed="rId11"/>
                <a:stretch>
                  <a:fillRect l="-59" t="-55" r="29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565021" y="3258011"/>
                <a:ext cx="5799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21" y="3258011"/>
                <a:ext cx="57995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3" t="-88" r="57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/>
          <p:cNvCxnSpPr>
            <a:stCxn id="11" idx="1"/>
            <a:endCxn id="5" idx="3"/>
          </p:cNvCxnSpPr>
          <p:nvPr/>
        </p:nvCxnSpPr>
        <p:spPr>
          <a:xfrm flipH="1">
            <a:off x="2411897" y="3502839"/>
            <a:ext cx="914401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1"/>
            <a:endCxn id="11" idx="3"/>
          </p:cNvCxnSpPr>
          <p:nvPr/>
        </p:nvCxnSpPr>
        <p:spPr>
          <a:xfrm flipH="1">
            <a:off x="4744280" y="3487874"/>
            <a:ext cx="914400" cy="1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7" idx="1"/>
            <a:endCxn id="14" idx="3"/>
          </p:cNvCxnSpPr>
          <p:nvPr/>
        </p:nvCxnSpPr>
        <p:spPr>
          <a:xfrm flipH="1" flipV="1">
            <a:off x="7076662" y="3487874"/>
            <a:ext cx="1071799" cy="1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0" idx="1"/>
            <a:endCxn id="17" idx="3"/>
          </p:cNvCxnSpPr>
          <p:nvPr/>
        </p:nvCxnSpPr>
        <p:spPr>
          <a:xfrm flipH="1">
            <a:off x="9566443" y="3502839"/>
            <a:ext cx="778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2050464" y="5480905"/>
                <a:ext cx="3144388" cy="541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𝐷𝑋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464" y="5480905"/>
                <a:ext cx="3144388" cy="541110"/>
              </a:xfrm>
              <a:prstGeom prst="rect">
                <a:avLst/>
              </a:prstGeom>
              <a:blipFill rotWithShape="1">
                <a:blip r:embed="rId13"/>
                <a:stretch>
                  <a:fillRect l="-2" t="-41" r="18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7" grpId="0"/>
      <p:bldP spid="8" grpId="0"/>
      <p:bldP spid="10" grpId="0"/>
      <p:bldP spid="11" grpId="0" animBg="1"/>
      <p:bldP spid="11" grpId="1" animBg="1"/>
      <p:bldP spid="14" grpId="0" animBg="1"/>
      <p:bldP spid="14" grpId="1" animBg="1"/>
      <p:bldP spid="16" grpId="0"/>
      <p:bldP spid="17" grpId="0" animBg="1"/>
      <p:bldP spid="17" grpId="1" animBg="1"/>
      <p:bldP spid="19" grpId="0"/>
      <p:bldP spid="20" grpId="0" animBg="1"/>
      <p:bldP spid="20" grpId="1" animBg="1"/>
      <p:bldP spid="22" grpId="0"/>
      <p:bldP spid="25" grpId="0"/>
      <p:bldP spid="26" grpId="0"/>
      <p:bldP spid="27" grpId="0"/>
      <p:bldP spid="28" grpId="0"/>
      <p:bldP spid="29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4655" y="1548192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𝑄𝑢𝑒𝑟𝑦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𝐴𝐷𝑆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655" y="1548192"/>
                <a:ext cx="10515600" cy="4351338"/>
              </a:xfrm>
              <a:blipFill rotWithShape="1">
                <a:blip r:embed="rId2"/>
                <a:stretch>
                  <a:fillRect l="-4" t="-1" r="4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161" y="3010452"/>
            <a:ext cx="535054" cy="8326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095" y="3010452"/>
            <a:ext cx="484653" cy="7134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64839" y="38711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858261" y="4027797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61110" y="4505077"/>
                <a:ext cx="3399969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𝑅𝑜𝑜𝑡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algn="just"/>
                <a:endParaRPr lang="en-US" altLang="zh-CN" b="0" dirty="0"/>
              </a:p>
              <a:p>
                <a:pPr algn="just"/>
                <a:r>
                  <a:rPr lang="zh-CN" altLang="en-US" b="0" dirty="0"/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𝑅𝑜𝑜𝑡</m:t>
                        </m:r>
                      </m:sub>
                    </m:sSub>
                  </m:oMath>
                </a14:m>
                <a:r>
                  <a:rPr lang="zh-CN" altLang="en-US" b="0" dirty="0"/>
                  <a:t>开始，将所有补丁读取并保存到本地字典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𝑃𝑇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b="0" dirty="0"/>
                  <a:t>，对于补丁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以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/>
                  <a:t>形式存储</a:t>
                </a:r>
                <a:endParaRPr lang="en-US" altLang="zh-CN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𝐷𝑋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10" y="4505077"/>
                <a:ext cx="3399969" cy="2031325"/>
              </a:xfrm>
              <a:prstGeom prst="rect">
                <a:avLst/>
              </a:prstGeom>
              <a:blipFill rotWithShape="1">
                <a:blip r:embed="rId5"/>
                <a:stretch>
                  <a:fillRect l="-2" t="-19" r="7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3042002" y="3286538"/>
            <a:ext cx="6816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042002" y="3631094"/>
            <a:ext cx="6816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479234" y="2093641"/>
                <a:ext cx="1295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while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∉⊥: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234" y="2093641"/>
                <a:ext cx="129580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5" t="-12" r="-4531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311343" y="2748842"/>
                <a:ext cx="461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343" y="2748842"/>
                <a:ext cx="461858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17" t="-107" r="63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9097187" y="4515392"/>
                <a:ext cx="2630144" cy="604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𝐷𝑆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𝐺𝑒𝑡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𝐴𝐷𝑆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187" y="4515392"/>
                <a:ext cx="2630144" cy="604717"/>
              </a:xfrm>
              <a:prstGeom prst="rect">
                <a:avLst/>
              </a:prstGeom>
              <a:blipFill rotWithShape="1">
                <a:blip r:embed="rId8"/>
                <a:stretch>
                  <a:fillRect l="-7" t="-90" r="6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231036" y="3683262"/>
                <a:ext cx="5094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036" y="3683262"/>
                <a:ext cx="509498" cy="584775"/>
              </a:xfrm>
              <a:prstGeom prst="rect">
                <a:avLst/>
              </a:prstGeom>
              <a:blipFill rotWithShape="1">
                <a:blip r:embed="rId9"/>
                <a:stretch>
                  <a:fillRect l="-82" t="-45" r="-4859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479234" y="4819247"/>
                <a:ext cx="27334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𝑆𝐾𝐸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zh-CN" altLang="en-US" dirty="0"/>
                  <a:t>，将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添加进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中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检查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是否在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𝑃𝑇</m:t>
                        </m:r>
                      </m:sub>
                    </m:sSub>
                  </m:oMath>
                </a14:m>
                <a:r>
                  <a:rPr lang="zh-CN" altLang="en-US" dirty="0"/>
                  <a:t>中，如果在，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否则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234" y="4819247"/>
                <a:ext cx="2733434" cy="1200329"/>
              </a:xfrm>
              <a:prstGeom prst="rect">
                <a:avLst/>
              </a:prstGeom>
              <a:blipFill rotWithShape="1">
                <a:blip r:embed="rId10"/>
                <a:stretch>
                  <a:fillRect l="-21" t="-19" r="12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479234" y="6129492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最后，客户端输出集合</a:t>
            </a:r>
            <a:r>
              <a:rPr lang="en-US" altLang="zh-CN" dirty="0"/>
              <a:t>V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4" grpId="0"/>
      <p:bldP spid="15" grpId="0"/>
      <p:bldP spid="22" grpId="0"/>
      <p:bldP spid="23" grpId="0"/>
      <p:bldP spid="2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PAX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400" dirty="0"/>
                  <a:t>与</a:t>
                </a:r>
                <a:r>
                  <a:rPr lang="en-US" altLang="zh-CN" sz="2400" dirty="0"/>
                  <a:t>LSX</a:t>
                </a:r>
                <a:r>
                  <a:rPr lang="zh-CN" altLang="en-US" sz="2400" dirty="0"/>
                  <a:t>一样，</a:t>
                </a:r>
                <a:r>
                  <a:rPr lang="en-US" altLang="zh-CN" sz="2400" dirty="0"/>
                  <a:t>PAX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将需要添加的值存储在一个链表中</a:t>
                </a:r>
                <a:r>
                  <a:rPr lang="zh-CN" altLang="en-US" sz="2400" dirty="0"/>
                  <a:t>。不同的是，</a:t>
                </a:r>
                <a:r>
                  <a:rPr lang="en-US" altLang="zh-CN" sz="2400" dirty="0"/>
                  <a:t>PAX</a:t>
                </a:r>
                <a:r>
                  <a:rPr lang="zh-CN" altLang="en-US" sz="2400" dirty="0"/>
                  <a:t>没有使用包装，包装的意思就是在一个</a:t>
                </a:r>
                <a:r>
                  <a:rPr lang="en-US" altLang="zh-CN" sz="2400" dirty="0"/>
                  <a:t>ADS</a:t>
                </a:r>
                <a:r>
                  <a:rPr lang="zh-CN" altLang="en-US" sz="2400" dirty="0"/>
                  <a:t>条目中存储多个元组值。</a:t>
                </a:r>
                <a:endParaRPr lang="en-US" altLang="zh-CN" sz="2400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sz="2400" dirty="0"/>
                  <a:t>PAX</a:t>
                </a:r>
                <a:r>
                  <a:rPr lang="zh-CN" altLang="en-US" sz="2400" dirty="0"/>
                  <a:t>在执行删除操作时，会创建一组补丁并存储在</a:t>
                </a:r>
                <a:r>
                  <a:rPr lang="en-US" altLang="zh-CN" sz="2400" dirty="0"/>
                  <a:t>ADS</a:t>
                </a:r>
                <a:r>
                  <a:rPr lang="zh-CN" altLang="en-US" sz="2400" dirty="0"/>
                  <a:t>中。补丁是一对地址</a:t>
                </a:r>
                <a:r>
                  <a:rPr lang="en-US" altLang="zh-CN" sz="2400" dirty="0"/>
                  <a:t>s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d</a:t>
                </a:r>
                <a:r>
                  <a:rPr lang="zh-CN" altLang="en-US" sz="2400" dirty="0"/>
                  <a:t>，记为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sz="2400" dirty="0"/>
                  <a:t>。其中</a:t>
                </a:r>
                <a:r>
                  <a:rPr lang="en-US" altLang="zh-CN" sz="2400" dirty="0"/>
                  <a:t>s</a:t>
                </a:r>
                <a:r>
                  <a:rPr lang="zh-CN" altLang="en-US" sz="2400" dirty="0"/>
                  <a:t>是起始地址，</a:t>
                </a:r>
                <a:r>
                  <a:rPr lang="en-US" altLang="zh-CN" sz="2400" dirty="0"/>
                  <a:t>d</a:t>
                </a:r>
                <a:r>
                  <a:rPr lang="zh-CN" altLang="en-US" sz="2400" dirty="0"/>
                  <a:t>是目标地址。补丁的作用就是遍历链表时不读取已删除的值。查询操作将使用补丁集跳过已经删除的值，只读取所需的值。在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补丁本身叠加一个二叉排序树，这样方便快速查找补丁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</a:p>
        </p:txBody>
      </p:sp>
      <p:sp>
        <p:nvSpPr>
          <p:cNvPr id="4" name="矩形 3"/>
          <p:cNvSpPr/>
          <p:nvPr/>
        </p:nvSpPr>
        <p:spPr>
          <a:xfrm>
            <a:off x="175592" y="1994564"/>
            <a:ext cx="1313536" cy="556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273894" y="1988213"/>
            <a:ext cx="0" cy="54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00394" y="2035197"/>
                <a:ext cx="5372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94" y="2035197"/>
                <a:ext cx="537237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4" t="-4" r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080088" y="2001632"/>
            <a:ext cx="1313536" cy="556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178390" y="1995281"/>
            <a:ext cx="0" cy="54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081792" y="1987781"/>
            <a:ext cx="1313536" cy="556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180094" y="1981430"/>
            <a:ext cx="0" cy="54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306594" y="2028414"/>
                <a:ext cx="5372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94" y="2028414"/>
                <a:ext cx="537237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" t="-43" r="9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6124599" y="1987781"/>
            <a:ext cx="1313536" cy="556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7222901" y="1981430"/>
            <a:ext cx="0" cy="54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349401" y="2028414"/>
                <a:ext cx="5372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401" y="2028414"/>
                <a:ext cx="537237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7" t="-43" r="12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7975877" y="1987781"/>
            <a:ext cx="1313536" cy="556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9074179" y="1981430"/>
            <a:ext cx="0" cy="54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8200679" y="2028414"/>
                <a:ext cx="5372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679" y="2028414"/>
                <a:ext cx="537237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54" t="-43" r="59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00394" y="2829742"/>
                <a:ext cx="80916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94" y="2829742"/>
                <a:ext cx="809160" cy="476990"/>
              </a:xfrm>
              <a:prstGeom prst="rect">
                <a:avLst/>
              </a:prstGeom>
              <a:blipFill rotWithShape="1">
                <a:blip r:embed="rId6"/>
                <a:stretch>
                  <a:fillRect l="-43" t="-38" r="64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206486" y="2828874"/>
                <a:ext cx="80916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486" y="2828874"/>
                <a:ext cx="809160" cy="476990"/>
              </a:xfrm>
              <a:prstGeom prst="rect">
                <a:avLst/>
              </a:prstGeom>
              <a:blipFill rotWithShape="1">
                <a:blip r:embed="rId7"/>
                <a:stretch>
                  <a:fillRect l="-61" t="-122" r="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306594" y="2829742"/>
                <a:ext cx="80916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94" y="2829742"/>
                <a:ext cx="809160" cy="476990"/>
              </a:xfrm>
              <a:prstGeom prst="rect">
                <a:avLst/>
              </a:prstGeom>
              <a:blipFill rotWithShape="1">
                <a:blip r:embed="rId8"/>
                <a:stretch>
                  <a:fillRect l="-3" t="-38" r="24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213439" y="2852737"/>
                <a:ext cx="80916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39" y="2852737"/>
                <a:ext cx="809160" cy="476990"/>
              </a:xfrm>
              <a:prstGeom prst="rect">
                <a:avLst/>
              </a:prstGeom>
              <a:blipFill rotWithShape="1">
                <a:blip r:embed="rId9"/>
                <a:stretch>
                  <a:fillRect l="-74" t="-66" r="17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318811" y="2035197"/>
                <a:ext cx="5372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11" y="2035197"/>
                <a:ext cx="537237" cy="523220"/>
              </a:xfrm>
              <a:prstGeom prst="rect">
                <a:avLst/>
              </a:prstGeom>
              <a:blipFill rotWithShape="1">
                <a:blip r:embed="rId10"/>
                <a:stretch>
                  <a:fillRect l="-79" t="-4" r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>
            <a:stCxn id="7" idx="1"/>
            <a:endCxn id="4" idx="3"/>
          </p:cNvCxnSpPr>
          <p:nvPr/>
        </p:nvCxnSpPr>
        <p:spPr>
          <a:xfrm flipH="1" flipV="1">
            <a:off x="1489128" y="2272957"/>
            <a:ext cx="590960" cy="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1"/>
            <a:endCxn id="7" idx="3"/>
          </p:cNvCxnSpPr>
          <p:nvPr/>
        </p:nvCxnSpPr>
        <p:spPr>
          <a:xfrm flipH="1">
            <a:off x="3393624" y="2266174"/>
            <a:ext cx="688168" cy="1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1"/>
            <a:endCxn id="9" idx="3"/>
          </p:cNvCxnSpPr>
          <p:nvPr/>
        </p:nvCxnSpPr>
        <p:spPr>
          <a:xfrm flipH="1">
            <a:off x="5395328" y="2266174"/>
            <a:ext cx="729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1"/>
            <a:endCxn id="12" idx="3"/>
          </p:cNvCxnSpPr>
          <p:nvPr/>
        </p:nvCxnSpPr>
        <p:spPr>
          <a:xfrm flipH="1">
            <a:off x="7438135" y="2266174"/>
            <a:ext cx="537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8120284" y="2828874"/>
                <a:ext cx="80916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284" y="2828874"/>
                <a:ext cx="809160" cy="476990"/>
              </a:xfrm>
              <a:prstGeom prst="rect">
                <a:avLst/>
              </a:prstGeom>
              <a:blipFill rotWithShape="1">
                <a:blip r:embed="rId11"/>
                <a:stretch>
                  <a:fillRect l="-67" t="-122" r="9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838200" y="3869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补丁树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6486" y="3775908"/>
            <a:ext cx="556785" cy="55678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58109" y="4578194"/>
            <a:ext cx="556785" cy="556785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9844283" y="1979599"/>
            <a:ext cx="1313536" cy="556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10942585" y="1973248"/>
            <a:ext cx="0" cy="54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10069085" y="2020232"/>
                <a:ext cx="5372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085" y="2020232"/>
                <a:ext cx="537237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98" t="-64" r="10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/>
          <p:cNvCxnSpPr>
            <a:stCxn id="50" idx="1"/>
          </p:cNvCxnSpPr>
          <p:nvPr/>
        </p:nvCxnSpPr>
        <p:spPr>
          <a:xfrm flipH="1">
            <a:off x="9306541" y="2257992"/>
            <a:ext cx="537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10027129" y="2828874"/>
                <a:ext cx="80916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(6)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129" y="2828874"/>
                <a:ext cx="809160" cy="476990"/>
              </a:xfrm>
              <a:prstGeom prst="rect">
                <a:avLst/>
              </a:prstGeom>
              <a:blipFill rotWithShape="1">
                <a:blip r:embed="rId14"/>
                <a:stretch>
                  <a:fillRect l="-59" t="-122" r="2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2903317" y="3775908"/>
                <a:ext cx="227677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(6)</m:t>
                              </m:r>
                            </m:sup>
                          </m:s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(4)</m:t>
                              </m:r>
                            </m:sup>
                          </m:s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317" y="3775908"/>
                <a:ext cx="2276777" cy="404983"/>
              </a:xfrm>
              <a:prstGeom prst="rect">
                <a:avLst/>
              </a:prstGeom>
              <a:blipFill rotWithShape="1">
                <a:blip r:embed="rId15"/>
                <a:stretch>
                  <a:fillRect l="-4" t="-49" r="18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乘号 55"/>
          <p:cNvSpPr/>
          <p:nvPr/>
        </p:nvSpPr>
        <p:spPr>
          <a:xfrm>
            <a:off x="4061676" y="1671419"/>
            <a:ext cx="1142118" cy="11574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乘号 57"/>
          <p:cNvSpPr/>
          <p:nvPr/>
        </p:nvSpPr>
        <p:spPr>
          <a:xfrm>
            <a:off x="7993004" y="1594033"/>
            <a:ext cx="1048111" cy="13506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175592" y="5123149"/>
                <a:ext cx="279459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2" y="5123149"/>
                <a:ext cx="2794598" cy="404983"/>
              </a:xfrm>
              <a:prstGeom prst="rect">
                <a:avLst/>
              </a:prstGeom>
              <a:blipFill rotWithShape="1">
                <a:blip r:embed="rId16"/>
                <a:stretch>
                  <a:fillRect l="-12" t="-149" r="11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1038748" y="4711676"/>
                <a:ext cx="45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48" y="4711676"/>
                <a:ext cx="450380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116" t="-165" r="12" b="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/>
          <p:cNvCxnSpPr/>
          <p:nvPr/>
        </p:nvCxnSpPr>
        <p:spPr>
          <a:xfrm flipH="1">
            <a:off x="2066440" y="4238967"/>
            <a:ext cx="252372" cy="33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6459147" y="3500468"/>
                <a:ext cx="3033459" cy="728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𝑃𝑇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中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147" y="3500468"/>
                <a:ext cx="3033459" cy="728020"/>
              </a:xfrm>
              <a:prstGeom prst="rect">
                <a:avLst/>
              </a:prstGeom>
              <a:blipFill rotWithShape="1">
                <a:blip r:embed="rId18"/>
                <a:stretch>
                  <a:fillRect l="-19" t="-48" r="21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468018" y="4209849"/>
                <a:ext cx="1705865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𝐷𝑋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18" y="4209849"/>
                <a:ext cx="1705865" cy="387927"/>
              </a:xfrm>
              <a:prstGeom prst="rect">
                <a:avLst/>
              </a:prstGeom>
              <a:blipFill rotWithShape="1">
                <a:blip r:embed="rId19"/>
                <a:stretch>
                  <a:fillRect l="-32" t="-112" r="10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图片 6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980304" y="4814723"/>
            <a:ext cx="535054" cy="832678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74296" y="4791939"/>
            <a:ext cx="484653" cy="713409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5378040" y="56526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0811404" y="5832068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服务器端</a:t>
            </a: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6124599" y="5076333"/>
            <a:ext cx="4686805" cy="1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6096000" y="5435365"/>
            <a:ext cx="4715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/>
              <p:cNvSpPr txBox="1"/>
              <p:nvPr/>
            </p:nvSpPr>
            <p:spPr>
              <a:xfrm>
                <a:off x="7756037" y="4681197"/>
                <a:ext cx="1550504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037" y="4681197"/>
                <a:ext cx="1550504" cy="387927"/>
              </a:xfrm>
              <a:prstGeom prst="rect">
                <a:avLst/>
              </a:prstGeom>
              <a:blipFill rotWithShape="1">
                <a:blip r:embed="rId22"/>
                <a:stretch>
                  <a:fillRect l="-9" t="-158" r="40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8137252" y="5512088"/>
                <a:ext cx="621773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(6)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252" y="5512088"/>
                <a:ext cx="621773" cy="380810"/>
              </a:xfrm>
              <a:prstGeom prst="rect">
                <a:avLst/>
              </a:prstGeom>
              <a:blipFill rotWithShape="1">
                <a:blip r:embed="rId23"/>
                <a:stretch>
                  <a:fillRect l="-58" t="-76" r="76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/>
              <p:cNvSpPr txBox="1"/>
              <p:nvPr/>
            </p:nvSpPr>
            <p:spPr>
              <a:xfrm>
                <a:off x="3085747" y="6123543"/>
                <a:ext cx="459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47" y="6123543"/>
                <a:ext cx="459678" cy="369332"/>
              </a:xfrm>
              <a:prstGeom prst="rect">
                <a:avLst/>
              </a:prstGeom>
              <a:blipFill rotWithShape="1">
                <a:blip r:embed="rId24"/>
                <a:stretch>
                  <a:fillRect l="-61" t="-64" r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/>
              <p:cNvSpPr txBox="1"/>
              <p:nvPr/>
            </p:nvSpPr>
            <p:spPr>
              <a:xfrm>
                <a:off x="3499053" y="6098077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053" y="6098077"/>
                <a:ext cx="477310" cy="369332"/>
              </a:xfrm>
              <a:prstGeom prst="rect">
                <a:avLst/>
              </a:prstGeom>
              <a:blipFill rotWithShape="1">
                <a:blip r:embed="rId25"/>
                <a:stretch>
                  <a:fillRect l="-43" t="-47" r="132" b="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/>
              <p:cNvSpPr txBox="1"/>
              <p:nvPr/>
            </p:nvSpPr>
            <p:spPr>
              <a:xfrm>
                <a:off x="7975876" y="4673598"/>
                <a:ext cx="1168123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876" y="4673598"/>
                <a:ext cx="1168123" cy="392993"/>
              </a:xfrm>
              <a:prstGeom prst="rect">
                <a:avLst/>
              </a:prstGeom>
              <a:blipFill rotWithShape="1">
                <a:blip r:embed="rId26"/>
                <a:stretch>
                  <a:fillRect l="-24" t="-161" r="54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/>
              <p:cNvSpPr txBox="1"/>
              <p:nvPr/>
            </p:nvSpPr>
            <p:spPr>
              <a:xfrm>
                <a:off x="7756379" y="5494771"/>
                <a:ext cx="1510748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379" y="5494771"/>
                <a:ext cx="1510748" cy="380810"/>
              </a:xfrm>
              <a:prstGeom prst="rect">
                <a:avLst/>
              </a:prstGeom>
              <a:blipFill rotWithShape="1">
                <a:blip r:embed="rId27"/>
                <a:stretch>
                  <a:fillRect l="-32" t="-30" r="38" b="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3704455" y="6098077"/>
                <a:ext cx="9312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455" y="6098077"/>
                <a:ext cx="931206" cy="369332"/>
              </a:xfrm>
              <a:prstGeom prst="rect">
                <a:avLst/>
              </a:prstGeom>
              <a:blipFill rotWithShape="1">
                <a:blip r:embed="rId28"/>
                <a:stretch>
                  <a:fillRect l="-54" t="-47" r="17" b="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8129271" y="4656281"/>
                <a:ext cx="1006748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271" y="4656281"/>
                <a:ext cx="1006748" cy="392993"/>
              </a:xfrm>
              <a:prstGeom prst="rect">
                <a:avLst/>
              </a:prstGeom>
              <a:blipFill rotWithShape="1">
                <a:blip r:embed="rId29"/>
                <a:stretch>
                  <a:fillRect t="-117" r="27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>
              <a:xfrm>
                <a:off x="8048245" y="5494771"/>
                <a:ext cx="970117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245" y="5494771"/>
                <a:ext cx="970117" cy="380810"/>
              </a:xfrm>
              <a:prstGeom prst="rect">
                <a:avLst/>
              </a:prstGeom>
              <a:blipFill rotWithShape="1">
                <a:blip r:embed="rId30"/>
                <a:stretch>
                  <a:fillRect l="-26" t="-30" r="9" b="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/>
              <p:cNvSpPr txBox="1"/>
              <p:nvPr/>
            </p:nvSpPr>
            <p:spPr>
              <a:xfrm>
                <a:off x="4432619" y="6098077"/>
                <a:ext cx="4060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619" y="6098077"/>
                <a:ext cx="406084" cy="369332"/>
              </a:xfrm>
              <a:prstGeom prst="rect">
                <a:avLst/>
              </a:prstGeom>
              <a:blipFill rotWithShape="1">
                <a:blip r:embed="rId31"/>
                <a:stretch>
                  <a:fillRect l="-79" t="-47" r="1" b="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/>
              <p:cNvSpPr txBox="1"/>
              <p:nvPr/>
            </p:nvSpPr>
            <p:spPr>
              <a:xfrm>
                <a:off x="8200679" y="4669437"/>
                <a:ext cx="695862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679" y="4669437"/>
                <a:ext cx="695862" cy="392993"/>
              </a:xfrm>
              <a:prstGeom prst="rect">
                <a:avLst/>
              </a:prstGeom>
              <a:blipFill rotWithShape="1">
                <a:blip r:embed="rId32"/>
                <a:stretch>
                  <a:fillRect l="-42" t="-72" r="27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8148317" y="5535343"/>
                <a:ext cx="830453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317" y="5535343"/>
                <a:ext cx="830453" cy="380810"/>
              </a:xfrm>
              <a:prstGeom prst="rect">
                <a:avLst/>
              </a:prstGeom>
              <a:blipFill rotWithShape="1">
                <a:blip r:embed="rId33"/>
                <a:stretch>
                  <a:fillRect l="-76" t="-13" r="61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4886660" y="6098077"/>
                <a:ext cx="4060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660" y="6098077"/>
                <a:ext cx="406084" cy="369332"/>
              </a:xfrm>
              <a:prstGeom prst="rect">
                <a:avLst/>
              </a:prstGeom>
              <a:blipFill rotWithShape="1">
                <a:blip r:embed="rId34"/>
                <a:stretch>
                  <a:fillRect l="-82" t="-47" r="5" b="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7" grpId="0" animBg="1"/>
      <p:bldP spid="7" grpId="1" animBg="1"/>
      <p:bldP spid="9" grpId="0" animBg="1"/>
      <p:bldP spid="9" grpId="1" animBg="1"/>
      <p:bldP spid="11" grpId="0"/>
      <p:bldP spid="12" grpId="0" animBg="1"/>
      <p:bldP spid="12" grpId="1" animBg="1"/>
      <p:bldP spid="14" grpId="0"/>
      <p:bldP spid="15" grpId="0" animBg="1"/>
      <p:bldP spid="15" grpId="1" animBg="1"/>
      <p:bldP spid="17" grpId="0"/>
      <p:bldP spid="18" grpId="0"/>
      <p:bldP spid="19" grpId="0"/>
      <p:bldP spid="20" grpId="0"/>
      <p:bldP spid="21" grpId="0"/>
      <p:bldP spid="22" grpId="0"/>
      <p:bldP spid="27" grpId="0"/>
      <p:bldP spid="28" grpId="0"/>
      <p:bldP spid="50" grpId="0" animBg="1"/>
      <p:bldP spid="50" grpId="1" animBg="1"/>
      <p:bldP spid="52" grpId="0"/>
      <p:bldP spid="54" grpId="0"/>
      <p:bldP spid="55" grpId="0"/>
      <p:bldP spid="56" grpId="0" animBg="1"/>
      <p:bldP spid="58" grpId="0" animBg="1"/>
      <p:bldP spid="60" grpId="0"/>
      <p:bldP spid="61" grpId="0"/>
      <p:bldP spid="67" grpId="0"/>
      <p:bldP spid="69" grpId="0"/>
      <p:bldP spid="72" grpId="0"/>
      <p:bldP spid="73" grpId="0"/>
      <p:bldP spid="83" grpId="0"/>
      <p:bldP spid="83" grpId="1"/>
      <p:bldP spid="84" grpId="0"/>
      <p:bldP spid="84" grpId="1"/>
      <p:bldP spid="85" grpId="0"/>
      <p:bldP spid="86" grpId="0"/>
      <p:bldP spid="90" grpId="0"/>
      <p:bldP spid="90" grpId="1"/>
      <p:bldP spid="92" grpId="0"/>
      <p:bldP spid="92" grpId="1"/>
      <p:bldP spid="94" grpId="0"/>
      <p:bldP spid="96" grpId="0"/>
      <p:bldP spid="96" grpId="1"/>
      <p:bldP spid="98" grpId="0"/>
      <p:bldP spid="98" grpId="1"/>
      <p:bldP spid="100" grpId="0"/>
      <p:bldP spid="102" grpId="0"/>
      <p:bldP spid="104" grpId="0"/>
      <p:bldP spid="1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7869" y="1547330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𝐸𝑑𝑖𝑡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𝐴𝐷𝑆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869" y="1547330"/>
                <a:ext cx="10515600" cy="4351338"/>
              </a:xfrm>
              <a:blipFill rotWithShape="1">
                <a:blip r:embed="rId2"/>
                <a:stretch>
                  <a:fillRect l="-5" t="-11" r="5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578" y="2215321"/>
            <a:ext cx="535054" cy="8326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512" y="2215321"/>
            <a:ext cx="484653" cy="7134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61256" y="30760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54678" y="3232666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服务器端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538419" y="2491407"/>
            <a:ext cx="6816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538419" y="2835963"/>
            <a:ext cx="6816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69375" y="3453363"/>
                <a:ext cx="3484375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𝑅𝑜𝑜𝑡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algn="just">
                  <a:lnSpc>
                    <a:spcPct val="125000"/>
                  </a:lnSpc>
                </a:pPr>
                <a:r>
                  <a:rPr lang="zh-CN" altLang="en-US" b="0" dirty="0"/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𝑅𝑜𝑜𝑡</m:t>
                        </m:r>
                      </m:sub>
                    </m:sSub>
                  </m:oMath>
                </a14:m>
                <a:r>
                  <a:rPr lang="zh-CN" altLang="en-US" b="0" dirty="0"/>
                  <a:t>开始，将所有补丁读取并保存到本地字典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𝑃𝑇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b="0" dirty="0"/>
                  <a:t>，对于补丁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以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/>
                  <a:t>形式存储</a:t>
                </a:r>
                <a:endParaRPr lang="en-US" altLang="zh-CN" b="0" dirty="0"/>
              </a:p>
              <a:p>
                <a:pPr algn="just">
                  <a:lnSpc>
                    <a:spcPct val="125000"/>
                  </a:lnSpc>
                </a:pPr>
                <a:r>
                  <a:rPr lang="zh-CN" altLang="en-US" b="0" dirty="0"/>
                  <a:t>读取并存储从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𝐷𝑋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zh-CN" altLang="en-US" b="0" dirty="0"/>
                  <a:t>开始所有存储在</a:t>
                </a:r>
                <a:r>
                  <a:rPr lang="en-US" altLang="zh-CN" b="0" dirty="0"/>
                  <a:t>ADS</a:t>
                </a:r>
                <a:r>
                  <a:rPr lang="zh-CN" altLang="en-US" b="0" dirty="0"/>
                  <a:t>中的值并计算</a:t>
                </a:r>
                <a:endParaRPr lang="en-US" altLang="zh-CN" b="0" dirty="0"/>
              </a:p>
              <a:p>
                <a:pPr algn="just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𝑠𝑢𝑐𝑐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algn="just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𝑎𝑑𝑑𝑟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5" y="3453363"/>
                <a:ext cx="3484375" cy="3139321"/>
              </a:xfrm>
              <a:prstGeom prst="rect">
                <a:avLst/>
              </a:prstGeom>
              <a:blipFill rotWithShape="1">
                <a:blip r:embed="rId5"/>
                <a:stretch>
                  <a:fillRect l="-12" t="-7" r="16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544081" y="3637549"/>
                <a:ext cx="4979497" cy="110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对于所有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ea typeface="Cambria Math" panose="02040503050406030204" pitchFamily="18" charset="0"/>
                  </a:rPr>
                  <a:t>      </a:t>
                </a:r>
                <a:r>
                  <a:rPr lang="zh-CN" altLang="en-US" dirty="0">
                    <a:ea typeface="Cambria Math" panose="02040503050406030204" pitchFamily="18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𝑃𝑇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存在</m:t>
                    </m:r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补丁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则客户端删除存储在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𝐴𝐷𝑆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𝑅𝑜𝑜𝑡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b="0" dirty="0">
                    <a:ea typeface="Cambria Math" panose="02040503050406030204" pitchFamily="18" charset="0"/>
                  </a:rPr>
                  <a:t>的补丁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081" y="3637549"/>
                <a:ext cx="4979497" cy="1101520"/>
              </a:xfrm>
              <a:prstGeom prst="rect">
                <a:avLst/>
              </a:prstGeom>
              <a:blipFill rotWithShape="1">
                <a:blip r:embed="rId6"/>
                <a:stretch>
                  <a:fillRect t="-24" r="10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544081" y="4998651"/>
                <a:ext cx="699582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对于所有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</a:t>
                </a: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𝑃𝑇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存在</m:t>
                    </m:r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补丁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客户端</m:t>
                    </m:r>
                  </m:oMath>
                </a14:m>
                <a:r>
                  <a:rPr lang="zh-CN" altLang="en-US" dirty="0"/>
                  <a:t>会用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替换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zh-CN" altLang="en-US" dirty="0"/>
                  <a:t>否则，客户端会在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𝐴𝐷𝑆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𝑅𝑜𝑜𝑡</m:t>
                        </m:r>
                      </m:sub>
                    </m:sSub>
                  </m:oMath>
                </a14:m>
                <a:r>
                  <a:rPr lang="zh-CN" altLang="en-US" dirty="0"/>
                  <a:t>中添加补丁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081" y="4998651"/>
                <a:ext cx="6995826" cy="923330"/>
              </a:xfrm>
              <a:prstGeom prst="rect">
                <a:avLst/>
              </a:prstGeom>
              <a:blipFill rotWithShape="1">
                <a:blip r:embed="rId7"/>
                <a:stretch>
                  <a:fillRect t="-61" r="1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128591" y="2067201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𝑅𝑜𝑜𝑡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591" y="2067201"/>
                <a:ext cx="118333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8" t="-75" r="2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5397093" y="29173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</a:p>
        </p:txBody>
      </p:sp>
      <p:sp>
        <p:nvSpPr>
          <p:cNvPr id="4" name="矩形 3"/>
          <p:cNvSpPr/>
          <p:nvPr/>
        </p:nvSpPr>
        <p:spPr>
          <a:xfrm>
            <a:off x="175592" y="1994564"/>
            <a:ext cx="1313536" cy="556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273894" y="1988213"/>
            <a:ext cx="0" cy="54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00394" y="2035197"/>
                <a:ext cx="5372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94" y="2035197"/>
                <a:ext cx="537237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4" t="-4" r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080088" y="2001632"/>
            <a:ext cx="1313536" cy="556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178390" y="1995281"/>
            <a:ext cx="0" cy="54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081792" y="1987781"/>
            <a:ext cx="1313536" cy="556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180094" y="1981430"/>
            <a:ext cx="0" cy="54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306594" y="2028414"/>
                <a:ext cx="5372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94" y="2028414"/>
                <a:ext cx="537237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" t="-43" r="9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6124599" y="1987781"/>
            <a:ext cx="1313536" cy="556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7222901" y="1981430"/>
            <a:ext cx="0" cy="54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349401" y="2028414"/>
                <a:ext cx="5372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401" y="2028414"/>
                <a:ext cx="537237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7" t="-43" r="12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7975877" y="1987781"/>
            <a:ext cx="1313536" cy="556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9074179" y="1981430"/>
            <a:ext cx="0" cy="54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8200679" y="2028414"/>
                <a:ext cx="5372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679" y="2028414"/>
                <a:ext cx="537237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54" t="-43" r="59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00394" y="2829742"/>
                <a:ext cx="80916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94" y="2829742"/>
                <a:ext cx="809160" cy="476990"/>
              </a:xfrm>
              <a:prstGeom prst="rect">
                <a:avLst/>
              </a:prstGeom>
              <a:blipFill rotWithShape="1">
                <a:blip r:embed="rId6"/>
                <a:stretch>
                  <a:fillRect l="-43" t="-38" r="64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206486" y="2828874"/>
                <a:ext cx="80916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486" y="2828874"/>
                <a:ext cx="809160" cy="476990"/>
              </a:xfrm>
              <a:prstGeom prst="rect">
                <a:avLst/>
              </a:prstGeom>
              <a:blipFill rotWithShape="1">
                <a:blip r:embed="rId7"/>
                <a:stretch>
                  <a:fillRect l="-61" t="-122" r="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306594" y="2829742"/>
                <a:ext cx="80916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94" y="2829742"/>
                <a:ext cx="809160" cy="476990"/>
              </a:xfrm>
              <a:prstGeom prst="rect">
                <a:avLst/>
              </a:prstGeom>
              <a:blipFill rotWithShape="1">
                <a:blip r:embed="rId8"/>
                <a:stretch>
                  <a:fillRect l="-3" t="-38" r="24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213439" y="2852737"/>
                <a:ext cx="80916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39" y="2852737"/>
                <a:ext cx="809160" cy="476990"/>
              </a:xfrm>
              <a:prstGeom prst="rect">
                <a:avLst/>
              </a:prstGeom>
              <a:blipFill rotWithShape="1">
                <a:blip r:embed="rId9"/>
                <a:stretch>
                  <a:fillRect l="-74" t="-66" r="17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318811" y="2035197"/>
                <a:ext cx="5372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11" y="2035197"/>
                <a:ext cx="537237" cy="523220"/>
              </a:xfrm>
              <a:prstGeom prst="rect">
                <a:avLst/>
              </a:prstGeom>
              <a:blipFill rotWithShape="1">
                <a:blip r:embed="rId10"/>
                <a:stretch>
                  <a:fillRect l="-79" t="-4" r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>
            <a:stCxn id="7" idx="1"/>
            <a:endCxn id="4" idx="3"/>
          </p:cNvCxnSpPr>
          <p:nvPr/>
        </p:nvCxnSpPr>
        <p:spPr>
          <a:xfrm flipH="1" flipV="1">
            <a:off x="1489128" y="2272957"/>
            <a:ext cx="590960" cy="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1"/>
            <a:endCxn id="7" idx="3"/>
          </p:cNvCxnSpPr>
          <p:nvPr/>
        </p:nvCxnSpPr>
        <p:spPr>
          <a:xfrm flipH="1">
            <a:off x="3393624" y="2266174"/>
            <a:ext cx="688168" cy="1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1"/>
            <a:endCxn id="9" idx="3"/>
          </p:cNvCxnSpPr>
          <p:nvPr/>
        </p:nvCxnSpPr>
        <p:spPr>
          <a:xfrm flipH="1">
            <a:off x="5395328" y="2266174"/>
            <a:ext cx="729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1"/>
            <a:endCxn id="12" idx="3"/>
          </p:cNvCxnSpPr>
          <p:nvPr/>
        </p:nvCxnSpPr>
        <p:spPr>
          <a:xfrm flipH="1">
            <a:off x="7438135" y="2266174"/>
            <a:ext cx="537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8120284" y="2828874"/>
                <a:ext cx="80916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284" y="2828874"/>
                <a:ext cx="809160" cy="476990"/>
              </a:xfrm>
              <a:prstGeom prst="rect">
                <a:avLst/>
              </a:prstGeom>
              <a:blipFill rotWithShape="1">
                <a:blip r:embed="rId11"/>
                <a:stretch>
                  <a:fillRect l="-67" t="-122" r="9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9844283" y="1979599"/>
            <a:ext cx="1313536" cy="556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10942585" y="1973248"/>
            <a:ext cx="0" cy="54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0069085" y="2020232"/>
                <a:ext cx="5372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085" y="2020232"/>
                <a:ext cx="537237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98" t="-64" r="10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/>
          <p:cNvCxnSpPr>
            <a:stCxn id="28" idx="1"/>
          </p:cNvCxnSpPr>
          <p:nvPr/>
        </p:nvCxnSpPr>
        <p:spPr>
          <a:xfrm flipH="1">
            <a:off x="9306541" y="2257992"/>
            <a:ext cx="537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0027129" y="2828874"/>
                <a:ext cx="80916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(6)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129" y="2828874"/>
                <a:ext cx="809160" cy="476990"/>
              </a:xfrm>
              <a:prstGeom prst="rect">
                <a:avLst/>
              </a:prstGeom>
              <a:blipFill rotWithShape="1">
                <a:blip r:embed="rId13"/>
                <a:stretch>
                  <a:fillRect l="-59" t="-122" r="2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乘号 33"/>
          <p:cNvSpPr/>
          <p:nvPr/>
        </p:nvSpPr>
        <p:spPr>
          <a:xfrm>
            <a:off x="2081357" y="1586965"/>
            <a:ext cx="1048111" cy="13506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38200" y="3869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补丁树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06486" y="3775908"/>
            <a:ext cx="556785" cy="556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903317" y="3775908"/>
                <a:ext cx="2097626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⊥∥⊥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317" y="3775908"/>
                <a:ext cx="2097626" cy="404983"/>
              </a:xfrm>
              <a:prstGeom prst="rect">
                <a:avLst/>
              </a:prstGeom>
              <a:blipFill rotWithShape="1">
                <a:blip r:embed="rId15"/>
                <a:stretch>
                  <a:fillRect l="-5" t="-49" r="15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乘号 41"/>
          <p:cNvSpPr/>
          <p:nvPr/>
        </p:nvSpPr>
        <p:spPr>
          <a:xfrm>
            <a:off x="8025775" y="1594322"/>
            <a:ext cx="921637" cy="13914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乘号 42"/>
          <p:cNvSpPr/>
          <p:nvPr/>
        </p:nvSpPr>
        <p:spPr>
          <a:xfrm>
            <a:off x="6161203" y="1540235"/>
            <a:ext cx="921637" cy="13914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386254" y="3528274"/>
                <a:ext cx="1780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254" y="3528274"/>
                <a:ext cx="1780937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10" t="-58" r="33" b="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5115754" y="4168238"/>
                <a:ext cx="3273287" cy="415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𝑃𝑇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中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754" y="4168238"/>
                <a:ext cx="3273287" cy="415242"/>
              </a:xfrm>
              <a:prstGeom prst="rect">
                <a:avLst/>
              </a:prstGeom>
              <a:blipFill rotWithShape="1">
                <a:blip r:embed="rId17"/>
                <a:stretch>
                  <a:fillRect l="-6" t="-24" r="2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395328" y="4738422"/>
                <a:ext cx="1732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328" y="4738422"/>
                <a:ext cx="1732718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1" t="-14" r="10" b="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8516700" y="3803655"/>
                <a:ext cx="2885084" cy="877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→⊥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700" y="3803655"/>
                <a:ext cx="2885084" cy="877933"/>
              </a:xfrm>
              <a:prstGeom prst="rect">
                <a:avLst/>
              </a:prstGeom>
              <a:blipFill rotWithShape="1">
                <a:blip r:embed="rId19"/>
                <a:stretch>
                  <a:fillRect l="-3" t="-1" r="12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乘号 49"/>
          <p:cNvSpPr/>
          <p:nvPr/>
        </p:nvSpPr>
        <p:spPr>
          <a:xfrm>
            <a:off x="195610" y="1540235"/>
            <a:ext cx="921637" cy="13914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407686" y="5114562"/>
                <a:ext cx="2197726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→⊥∥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⊥∥⊥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86" y="5114562"/>
                <a:ext cx="2197726" cy="404983"/>
              </a:xfrm>
              <a:prstGeom prst="rect">
                <a:avLst/>
              </a:prstGeom>
              <a:blipFill rotWithShape="1">
                <a:blip r:embed="rId20"/>
                <a:stretch>
                  <a:fillRect l="-1" t="-67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2778596" y="5121237"/>
                <a:ext cx="2349580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(6)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∥⊥∥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596" y="5121237"/>
                <a:ext cx="2349580" cy="380810"/>
              </a:xfrm>
              <a:prstGeom prst="rect">
                <a:avLst/>
              </a:prstGeom>
              <a:blipFill rotWithShape="1">
                <a:blip r:embed="rId21"/>
                <a:stretch>
                  <a:fillRect l="-20" t="-157" r="23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图片 5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78596" y="4564452"/>
            <a:ext cx="556785" cy="556785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27823" y="4577976"/>
            <a:ext cx="556785" cy="556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344762" y="5114562"/>
                <a:ext cx="2511286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𝑟𝑝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62" y="5114562"/>
                <a:ext cx="2511286" cy="404983"/>
              </a:xfrm>
              <a:prstGeom prst="rect">
                <a:avLst/>
              </a:prstGeom>
              <a:blipFill rotWithShape="1">
                <a:blip r:embed="rId22"/>
                <a:stretch>
                  <a:fillRect l="-24" t="-67" r="18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/>
          <p:cNvCxnSpPr>
            <a:stCxn id="59" idx="3"/>
            <a:endCxn id="56" idx="1"/>
          </p:cNvCxnSpPr>
          <p:nvPr/>
        </p:nvCxnSpPr>
        <p:spPr>
          <a:xfrm flipV="1">
            <a:off x="1784608" y="4842845"/>
            <a:ext cx="993988" cy="1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7" grpId="0" animBg="1"/>
      <p:bldP spid="7" grpId="1" animBg="1"/>
      <p:bldP spid="9" grpId="0" animBg="1"/>
      <p:bldP spid="9" grpId="1" animBg="1"/>
      <p:bldP spid="11" grpId="0"/>
      <p:bldP spid="12" grpId="0" animBg="1"/>
      <p:bldP spid="12" grpId="1" animBg="1"/>
      <p:bldP spid="14" grpId="0"/>
      <p:bldP spid="15" grpId="0" animBg="1"/>
      <p:bldP spid="15" grpId="1" animBg="1"/>
      <p:bldP spid="17" grpId="0"/>
      <p:bldP spid="18" grpId="0"/>
      <p:bldP spid="19" grpId="0"/>
      <p:bldP spid="20" grpId="0"/>
      <p:bldP spid="21" grpId="0"/>
      <p:bldP spid="22" grpId="0"/>
      <p:bldP spid="27" grpId="0"/>
      <p:bldP spid="28" grpId="0" animBg="1"/>
      <p:bldP spid="28" grpId="1" animBg="1"/>
      <p:bldP spid="30" grpId="0"/>
      <p:bldP spid="32" grpId="0"/>
      <p:bldP spid="34" grpId="0" animBg="1"/>
      <p:bldP spid="35" grpId="0"/>
      <p:bldP spid="38" grpId="0"/>
      <p:bldP spid="38" grpId="1"/>
      <p:bldP spid="42" grpId="0" animBg="1"/>
      <p:bldP spid="43" grpId="0" animBg="1"/>
      <p:bldP spid="44" grpId="0"/>
      <p:bldP spid="46" grpId="0"/>
      <p:bldP spid="47" grpId="0"/>
      <p:bldP spid="49" grpId="0"/>
      <p:bldP spid="50" grpId="0" animBg="1"/>
      <p:bldP spid="53" grpId="0"/>
      <p:bldP spid="55" grpId="0"/>
      <p:bldP spid="61" grpId="0"/>
      <p:bldP spid="6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二叉排序树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74704" cy="48269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一棵空树，或者是具有下列性质的二叉树：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）若左子树不空，则左子树上所有结点的值均小于它的根结点的值；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）若右子树不空，则右子树上所有结点的值均大于它的根结点的值；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）左、右子树也分别为二叉排序树；</a:t>
            </a:r>
          </a:p>
          <a:p>
            <a:pPr marL="0" indent="0">
              <a:buNone/>
            </a:pPr>
            <a:r>
              <a:rPr lang="zh-CN" altLang="en-US" sz="1600" b="1" dirty="0"/>
              <a:t>中序遍历二叉树可以得到一个结点值递增的有序序列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66" y="2130425"/>
            <a:ext cx="5406887" cy="30202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二叉排序树</a:t>
            </a:r>
            <a:r>
              <a:rPr lang="en-US" altLang="zh-CN" dirty="0"/>
              <a:t>-</a:t>
            </a:r>
            <a:r>
              <a:rPr lang="zh-CN" altLang="en-US" dirty="0"/>
              <a:t>查找算法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417" y="2141537"/>
            <a:ext cx="5456583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）若二叉树排序树为空，则查找失败，返回空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）若二叉排序树非空，将给定的值</a:t>
            </a:r>
            <a:r>
              <a:rPr lang="en-US" altLang="zh-CN" dirty="0"/>
              <a:t>e</a:t>
            </a:r>
            <a:r>
              <a:rPr lang="zh-CN" altLang="en-US" dirty="0"/>
              <a:t>与根节点的值</a:t>
            </a:r>
            <a:r>
              <a:rPr lang="en-US" altLang="zh-CN" dirty="0" err="1"/>
              <a:t>T.data</a:t>
            </a:r>
            <a:r>
              <a:rPr lang="zh-CN" altLang="en-US" dirty="0"/>
              <a:t>比较：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        ①如果</a:t>
            </a:r>
            <a:r>
              <a:rPr lang="en-US" altLang="zh-CN" dirty="0"/>
              <a:t>e == </a:t>
            </a:r>
            <a:r>
              <a:rPr lang="en-US" altLang="zh-CN" dirty="0" err="1"/>
              <a:t>T.data</a:t>
            </a:r>
            <a:r>
              <a:rPr lang="zh-CN" altLang="en-US" dirty="0"/>
              <a:t>，返回</a:t>
            </a:r>
            <a:r>
              <a:rPr lang="en-US" altLang="zh-CN" dirty="0"/>
              <a:t>T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   ②</a:t>
            </a:r>
            <a:r>
              <a:rPr lang="zh-CN" altLang="en-US" dirty="0"/>
              <a:t>如果</a:t>
            </a:r>
            <a:r>
              <a:rPr lang="en-US" altLang="zh-CN" dirty="0"/>
              <a:t>e &lt; </a:t>
            </a:r>
            <a:r>
              <a:rPr lang="en-US" altLang="zh-CN" dirty="0" err="1"/>
              <a:t>T.data</a:t>
            </a:r>
            <a:r>
              <a:rPr lang="zh-CN" altLang="en-US" dirty="0"/>
              <a:t>，递归查询</a:t>
            </a:r>
            <a:r>
              <a:rPr lang="en-US" altLang="zh-CN" dirty="0"/>
              <a:t>T</a:t>
            </a:r>
            <a:r>
              <a:rPr lang="zh-CN" altLang="en-US" dirty="0"/>
              <a:t>的左子树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        ③如果</a:t>
            </a:r>
            <a:r>
              <a:rPr lang="en-US" altLang="zh-CN" dirty="0"/>
              <a:t>e &gt; </a:t>
            </a:r>
            <a:r>
              <a:rPr lang="en-US" altLang="zh-CN" dirty="0" err="1"/>
              <a:t>T.data</a:t>
            </a:r>
            <a:r>
              <a:rPr lang="zh-CN" altLang="en-US" dirty="0"/>
              <a:t>，递归查询</a:t>
            </a:r>
            <a:r>
              <a:rPr lang="en-US" altLang="zh-CN" dirty="0"/>
              <a:t>T</a:t>
            </a:r>
            <a:r>
              <a:rPr lang="zh-CN" altLang="en-US" dirty="0"/>
              <a:t>的右子树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258417" y="2615095"/>
          <a:ext cx="5095383" cy="2646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3" imgW="7404735" imgH="3445510" progId="Visio.Drawing.15">
                  <p:embed/>
                </p:oleObj>
              </mc:Choice>
              <mc:Fallback>
                <p:oleObj name="Visio" r:id="rId3" imgW="7404735" imgH="3445510" progId="Visio.Drawing.15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8417" y="2615095"/>
                        <a:ext cx="5095383" cy="2646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>
          <a:xfrm flipH="1">
            <a:off x="7580243" y="3114261"/>
            <a:ext cx="861392" cy="662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6705600" y="4187687"/>
            <a:ext cx="503583" cy="530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二叉排序树</a:t>
            </a:r>
            <a:r>
              <a:rPr lang="en-US" altLang="zh-CN" dirty="0"/>
              <a:t>-</a:t>
            </a:r>
            <a:r>
              <a:rPr lang="zh-CN" altLang="en-US" dirty="0"/>
              <a:t>插入算法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28861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首先执行查找算法，找出插入结点的父亲结点。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判断插入结点是父亲结点的左、右儿子。将被插结点作为叶子结点插入。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若二叉树为空。则首先单独生成根结点。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注意：</a:t>
            </a:r>
            <a:r>
              <a:rPr lang="zh-CN" altLang="en-US" dirty="0">
                <a:solidFill>
                  <a:srgbClr val="FF0000"/>
                </a:solidFill>
              </a:rPr>
              <a:t>新插入的结点总是叶子结点。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65" y="1892230"/>
            <a:ext cx="5406887" cy="30202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558" y="5248378"/>
            <a:ext cx="619332" cy="619332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>
            <a:off x="8971722" y="4837043"/>
            <a:ext cx="450574" cy="46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9197008" y="2423632"/>
            <a:ext cx="1150506" cy="808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9846365" y="3699253"/>
            <a:ext cx="472212" cy="58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178889" y="4104099"/>
            <a:ext cx="906015" cy="808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99DCD0-531C-4919-A618-BE5771C041BA}"/>
              </a:ext>
            </a:extLst>
          </p:cNvPr>
          <p:cNvSpPr txBox="1"/>
          <p:nvPr/>
        </p:nvSpPr>
        <p:spPr>
          <a:xfrm>
            <a:off x="7460974" y="169068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s=53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5009" y="17858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 err="1">
                <a:solidFill>
                  <a:srgbClr val="000000"/>
                </a:solidFill>
                <a:effectLst/>
                <a:latin typeface="CMBX10"/>
              </a:rPr>
              <a:t>Defifinition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MBX10"/>
              </a:rPr>
              <a:t> 3.1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10"/>
              </a:rPr>
              <a:t>(Append-only data store)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MBX10"/>
              </a:rPr>
              <a:t>.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TI10"/>
              </a:rPr>
              <a:t>An append-only data store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10"/>
              </a:rPr>
              <a:t>Σ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SS8"/>
              </a:rPr>
              <a:t>ADS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10"/>
              </a:rPr>
              <a:t>= 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SS10"/>
              </a:rPr>
              <a:t>Init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10"/>
              </a:rPr>
              <a:t>,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SS10"/>
              </a:rPr>
              <a:t>Get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10"/>
              </a:rPr>
              <a:t>,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SS10"/>
              </a:rPr>
              <a:t>Put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10"/>
              </a:rPr>
              <a:t>)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TI10"/>
              </a:rPr>
              <a:t>consists of three algorithms that work as follows: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i="1" dirty="0">
                <a:effectLst/>
                <a:latin typeface="CMSY10"/>
              </a:rPr>
              <a:t>• </a:t>
            </a:r>
            <a:r>
              <a:rPr lang="en-US" altLang="zh-CN" sz="1800" b="1" dirty="0">
                <a:effectLst/>
                <a:latin typeface="CMSS10"/>
              </a:rPr>
              <a:t>ADS </a:t>
            </a:r>
            <a:r>
              <a:rPr lang="en-US" altLang="zh-CN" sz="1800" b="1" i="1" dirty="0">
                <a:effectLst/>
                <a:latin typeface="CMSY10"/>
              </a:rPr>
              <a:t>← </a:t>
            </a:r>
            <a:r>
              <a:rPr lang="en-US" altLang="zh-CN" sz="1800" b="1" dirty="0">
                <a:effectLst/>
                <a:latin typeface="CMSS10"/>
              </a:rPr>
              <a:t>Init</a:t>
            </a:r>
            <a:r>
              <a:rPr lang="en-US" altLang="zh-CN" sz="1800" b="1" dirty="0">
                <a:effectLst/>
                <a:latin typeface="CMR10"/>
              </a:rPr>
              <a:t>(</a:t>
            </a:r>
            <a:r>
              <a:rPr lang="en-US" altLang="zh-CN" sz="1800" b="1" i="1" dirty="0">
                <a:effectLst/>
                <a:latin typeface="CMMI10"/>
              </a:rPr>
              <a:t>λ</a:t>
            </a:r>
            <a:r>
              <a:rPr lang="en-US" altLang="zh-CN" sz="1800" b="1" dirty="0">
                <a:effectLst/>
                <a:latin typeface="CMR10"/>
              </a:rPr>
              <a:t>)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TI10"/>
              </a:rPr>
              <a:t>is an algorithm that takes as input a public parameter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10"/>
              </a:rPr>
              <a:t>λ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TI10"/>
              </a:rPr>
              <a:t>, and outputs an empty append-only data store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SS10"/>
              </a:rPr>
              <a:t>ADS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TI10"/>
              </a:rPr>
              <a:t>. </a:t>
            </a:r>
            <a:endParaRPr lang="en-US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i="1" dirty="0">
                <a:effectLst/>
                <a:latin typeface="CMSY10"/>
              </a:rPr>
              <a:t>• </a:t>
            </a:r>
            <a:r>
              <a:rPr lang="en-US" altLang="zh-CN" sz="1800" b="1" i="1" dirty="0">
                <a:effectLst/>
                <a:latin typeface="CMMI10"/>
              </a:rPr>
              <a:t>v </a:t>
            </a:r>
            <a:r>
              <a:rPr lang="en-US" altLang="zh-CN" sz="1800" b="1" i="1" dirty="0">
                <a:effectLst/>
                <a:latin typeface="CMSY10"/>
              </a:rPr>
              <a:t>← </a:t>
            </a:r>
            <a:r>
              <a:rPr lang="en-US" altLang="zh-CN" sz="1800" b="1" dirty="0">
                <a:effectLst/>
                <a:latin typeface="CMSS10"/>
              </a:rPr>
              <a:t>Get</a:t>
            </a:r>
            <a:r>
              <a:rPr lang="en-US" altLang="zh-CN" sz="1800" b="1" dirty="0">
                <a:effectLst/>
                <a:latin typeface="CMR10"/>
              </a:rPr>
              <a:t>(</a:t>
            </a:r>
            <a:r>
              <a:rPr lang="en-US" altLang="zh-CN" sz="1800" b="1" dirty="0">
                <a:effectLst/>
                <a:latin typeface="CMSS10"/>
              </a:rPr>
              <a:t>ADS</a:t>
            </a:r>
            <a:r>
              <a:rPr lang="en-US" altLang="zh-CN" sz="1800" b="1" i="1" dirty="0">
                <a:effectLst/>
                <a:latin typeface="CMMI10"/>
              </a:rPr>
              <a:t>, r</a:t>
            </a:r>
            <a:r>
              <a:rPr lang="en-US" altLang="zh-CN" sz="1800" b="1" dirty="0">
                <a:effectLst/>
                <a:latin typeface="CMR10"/>
              </a:rPr>
              <a:t>)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TI10"/>
              </a:rPr>
              <a:t>is an algorithm that takes as input an append-only data store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SS10"/>
              </a:rPr>
              <a:t>ADS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TI10"/>
              </a:rPr>
              <a:t>and an address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10"/>
              </a:rPr>
              <a:t>r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TI10"/>
              </a:rPr>
              <a:t>and outputs a response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10"/>
              </a:rPr>
              <a:t>v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TI10"/>
              </a:rPr>
              <a:t>that corresponds to the value stored at address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10"/>
              </a:rPr>
              <a:t>r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TI10"/>
              </a:rPr>
              <a:t>.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i="1" dirty="0">
                <a:effectLst/>
                <a:latin typeface="CMSY10"/>
              </a:rPr>
              <a:t>•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SY10"/>
              </a:rPr>
              <a:t> </a:t>
            </a:r>
            <a:r>
              <a:rPr lang="en-US" altLang="zh-CN" sz="1800" b="1" dirty="0">
                <a:effectLst/>
                <a:latin typeface="CMR10"/>
              </a:rPr>
              <a:t>(</a:t>
            </a:r>
            <a:r>
              <a:rPr lang="en-US" altLang="zh-CN" sz="1800" b="1" dirty="0">
                <a:effectLst/>
                <a:latin typeface="CMSS10"/>
              </a:rPr>
              <a:t>ADS</a:t>
            </a:r>
            <a:r>
              <a:rPr lang="en-US" altLang="zh-CN" sz="1800" b="1" i="1" dirty="0">
                <a:effectLst/>
                <a:latin typeface="CMSY8"/>
              </a:rPr>
              <a:t>’,</a:t>
            </a:r>
            <a:r>
              <a:rPr lang="en-US" altLang="zh-CN" sz="1800" b="1" i="1" dirty="0">
                <a:effectLst/>
                <a:latin typeface="CMMI10"/>
              </a:rPr>
              <a:t> r</a:t>
            </a:r>
            <a:r>
              <a:rPr lang="en-US" altLang="zh-CN" sz="1800" b="1" dirty="0">
                <a:effectLst/>
                <a:latin typeface="CMR10"/>
              </a:rPr>
              <a:t>) </a:t>
            </a:r>
            <a:r>
              <a:rPr lang="en-US" altLang="zh-CN" sz="1800" b="1" i="1" dirty="0">
                <a:effectLst/>
                <a:latin typeface="CMSY10"/>
              </a:rPr>
              <a:t>← </a:t>
            </a:r>
            <a:r>
              <a:rPr lang="en-US" altLang="zh-CN" sz="1800" b="1" dirty="0">
                <a:effectLst/>
                <a:latin typeface="CMSS10"/>
              </a:rPr>
              <a:t>Put</a:t>
            </a:r>
            <a:r>
              <a:rPr lang="en-US" altLang="zh-CN" sz="1800" b="1" dirty="0">
                <a:effectLst/>
                <a:latin typeface="CMR10"/>
              </a:rPr>
              <a:t>(</a:t>
            </a:r>
            <a:r>
              <a:rPr lang="en-US" altLang="zh-CN" sz="1800" b="1" dirty="0">
                <a:effectLst/>
                <a:latin typeface="CMSS10"/>
              </a:rPr>
              <a:t>ADS</a:t>
            </a:r>
            <a:r>
              <a:rPr lang="en-US" altLang="zh-CN" sz="1800" b="1" i="1" dirty="0">
                <a:effectLst/>
                <a:latin typeface="CMMI10"/>
              </a:rPr>
              <a:t>, v</a:t>
            </a:r>
            <a:r>
              <a:rPr lang="en-US" altLang="zh-CN" sz="1800" b="1" dirty="0">
                <a:effectLst/>
                <a:latin typeface="CMR10"/>
              </a:rPr>
              <a:t>)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TI10"/>
              </a:rPr>
              <a:t>is an algorithm that takes as input an append-only data store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SS10"/>
              </a:rPr>
              <a:t>ADS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TI10"/>
              </a:rPr>
              <a:t>and a value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10"/>
              </a:rPr>
              <a:t>v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TI10"/>
              </a:rPr>
              <a:t>, and outputs an address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10"/>
              </a:rPr>
              <a:t>r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TI10"/>
              </a:rPr>
              <a:t>and an updated append-only data store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SS10"/>
              </a:rPr>
              <a:t>ADS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SY8"/>
              </a:rPr>
              <a:t>0’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TI1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MSS10"/>
              </a:rPr>
              <a:t>ADS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10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10"/>
              </a:rPr>
              <a:t>] denotes the value stored at location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10"/>
              </a:rPr>
              <a:t>r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10"/>
              </a:rPr>
              <a:t>and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MSS10"/>
              </a:rPr>
              <a:t>addr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10"/>
              </a:rPr>
              <a:t>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10"/>
              </a:rPr>
              <a:t>) to denote the address at which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10"/>
              </a:rPr>
              <a:t>v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10"/>
              </a:rPr>
              <a:t>is stored in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SS10"/>
              </a:rPr>
              <a:t>ADS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10"/>
              </a:rPr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创建补丁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4105" y="1972283"/>
                <a:ext cx="10515600" cy="4351338"/>
              </a:xfrm>
            </p:spPr>
            <p:txBody>
              <a:bodyPr/>
              <a:lstStyle/>
              <a:p>
                <a:pPr marL="0" indent="0" fontAlgn="auto">
                  <a:lnSpc>
                    <a:spcPct val="125000"/>
                  </a:lnSpc>
                  <a:buNone/>
                </a:pPr>
                <a:r>
                  <a:rPr lang="en-US" altLang="zh-CN" sz="2400" dirty="0"/>
                  <a:t>	</a:t>
                </a:r>
                <a:r>
                  <a:rPr lang="zh-CN" altLang="en-US" sz="2400" dirty="0"/>
                  <a:t>存储在</a:t>
                </a:r>
                <a:r>
                  <a:rPr lang="en-US" altLang="zh-CN" sz="2400" dirty="0"/>
                  <a:t>ADS</a:t>
                </a:r>
                <a:r>
                  <a:rPr lang="zh-CN" altLang="en-US" sz="2400" dirty="0"/>
                  <a:t>中的每一个值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都有一个</a:t>
                </a:r>
                <a:r>
                  <a:rPr lang="en-US" altLang="zh-CN" sz="2400" dirty="0"/>
                  <a:t>predecessor</a:t>
                </a:r>
                <a:r>
                  <a:rPr lang="zh-CN" altLang="en-US" sz="2400" dirty="0"/>
                  <a:t>地址和</a:t>
                </a:r>
                <a:r>
                  <a:rPr lang="en-US" altLang="zh-CN" sz="2400" dirty="0"/>
                  <a:t>successor</a:t>
                </a:r>
                <a:r>
                  <a:rPr lang="zh-CN" altLang="en-US" sz="2400" dirty="0"/>
                  <a:t>地址。</a:t>
                </a:r>
                <a:r>
                  <a:rPr lang="en-US" altLang="zh-CN" sz="2400" dirty="0"/>
                  <a:t> predecessor</a:t>
                </a:r>
                <a:r>
                  <a:rPr lang="zh-CN" altLang="en-US" sz="2400" dirty="0"/>
                  <a:t>地址是在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之前添加且尚未删除的值的地址，</a:t>
                </a:r>
                <a:r>
                  <a:rPr lang="en-US" altLang="zh-CN" sz="2400" dirty="0"/>
                  <a:t> successor</a:t>
                </a:r>
                <a:r>
                  <a:rPr lang="zh-CN" altLang="en-US" sz="2400" dirty="0"/>
                  <a:t>地址是在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之后添加且尚未删除的值的地址。当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被删除时，将创建一个补丁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𝑠𝑢𝑐𝑐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𝑝𝑟𝑒𝑑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4105" y="1972283"/>
                <a:ext cx="10515600" cy="4351338"/>
              </a:xfrm>
              <a:blipFill>
                <a:blip r:embed="rId2"/>
                <a:stretch>
                  <a:fillRect l="-870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059940" y="4515485"/>
            <a:ext cx="1551940" cy="902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334000" y="4515485"/>
            <a:ext cx="1551940" cy="902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  v</a:t>
            </a:r>
          </a:p>
        </p:txBody>
      </p:sp>
      <p:sp>
        <p:nvSpPr>
          <p:cNvPr id="6" name="矩形 5"/>
          <p:cNvSpPr/>
          <p:nvPr/>
        </p:nvSpPr>
        <p:spPr>
          <a:xfrm>
            <a:off x="8536305" y="4515485"/>
            <a:ext cx="1551940" cy="902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118485" y="4515485"/>
            <a:ext cx="0" cy="88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351905" y="4496435"/>
            <a:ext cx="30480" cy="935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623425" y="4515485"/>
            <a:ext cx="0" cy="917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1"/>
            <a:endCxn id="4" idx="3"/>
          </p:cNvCxnSpPr>
          <p:nvPr/>
        </p:nvCxnSpPr>
        <p:spPr>
          <a:xfrm flipH="1">
            <a:off x="3611880" y="4966970"/>
            <a:ext cx="1722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1"/>
            <a:endCxn id="5" idx="3"/>
          </p:cNvCxnSpPr>
          <p:nvPr/>
        </p:nvCxnSpPr>
        <p:spPr>
          <a:xfrm flipH="1">
            <a:off x="6885940" y="4966970"/>
            <a:ext cx="1650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64410" y="5673090"/>
            <a:ext cx="1143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pred(v)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71585" y="5673090"/>
            <a:ext cx="10699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succ(v)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584825" y="5673090"/>
            <a:ext cx="11093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addr(v)</a:t>
            </a:r>
          </a:p>
        </p:txBody>
      </p:sp>
      <p:sp>
        <p:nvSpPr>
          <p:cNvPr id="15" name="乘号 14"/>
          <p:cNvSpPr/>
          <p:nvPr/>
        </p:nvSpPr>
        <p:spPr>
          <a:xfrm>
            <a:off x="5412023" y="3429000"/>
            <a:ext cx="1297470" cy="3040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曲线 16"/>
          <p:cNvCxnSpPr>
            <a:stCxn id="6" idx="0"/>
            <a:endCxn id="4" idx="0"/>
          </p:cNvCxnSpPr>
          <p:nvPr/>
        </p:nvCxnSpPr>
        <p:spPr>
          <a:xfrm rot="16200000" flipV="1">
            <a:off x="6074093" y="1277302"/>
            <a:ext cx="12700" cy="6476365"/>
          </a:xfrm>
          <a:prstGeom prst="curvedConnector3">
            <a:avLst>
              <a:gd name="adj1" fmla="val 6808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5" grpId="1" animBg="1"/>
      <p:bldP spid="5" grpId="2" animBg="1"/>
      <p:bldP spid="6" grpId="1" animBg="1"/>
      <p:bldP spid="6" grpId="2" animBg="1"/>
      <p:bldP spid="12" grpId="1"/>
      <p:bldP spid="12" grpId="2"/>
      <p:bldP spid="13" grpId="1"/>
      <p:bldP spid="13" grpId="2"/>
      <p:bldP spid="14" grpId="1"/>
      <p:bldP spid="14" grpId="2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使用补丁查询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         执行查询操作时，客户端首先查询本地字典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𝑃𝑇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是否存在补丁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succ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如果存在，则跳过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𝑎𝑑𝑑𝑟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直接</m:t>
                    </m:r>
                  </m:oMath>
                </a14:m>
                <a:r>
                  <a:rPr lang="zh-CN" altLang="en-US" dirty="0"/>
                  <a:t>查询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𝑝𝑟𝑒𝑑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059940" y="4515485"/>
            <a:ext cx="1551940" cy="902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334000" y="4515485"/>
            <a:ext cx="1551940" cy="902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  v</a:t>
            </a:r>
          </a:p>
        </p:txBody>
      </p:sp>
      <p:sp>
        <p:nvSpPr>
          <p:cNvPr id="6" name="矩形 5"/>
          <p:cNvSpPr/>
          <p:nvPr/>
        </p:nvSpPr>
        <p:spPr>
          <a:xfrm>
            <a:off x="8536305" y="4515485"/>
            <a:ext cx="1551940" cy="902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118485" y="4515485"/>
            <a:ext cx="0" cy="88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351905" y="4496435"/>
            <a:ext cx="30480" cy="935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623425" y="4515485"/>
            <a:ext cx="0" cy="917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1"/>
            <a:endCxn id="4" idx="3"/>
          </p:cNvCxnSpPr>
          <p:nvPr/>
        </p:nvCxnSpPr>
        <p:spPr>
          <a:xfrm flipH="1">
            <a:off x="3611880" y="4966970"/>
            <a:ext cx="1722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1"/>
            <a:endCxn id="5" idx="3"/>
          </p:cNvCxnSpPr>
          <p:nvPr/>
        </p:nvCxnSpPr>
        <p:spPr>
          <a:xfrm flipH="1">
            <a:off x="6885940" y="4966970"/>
            <a:ext cx="1650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64410" y="5673090"/>
            <a:ext cx="1143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pred(v)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71585" y="5673090"/>
            <a:ext cx="10699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succ(v)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584825" y="5673090"/>
            <a:ext cx="11093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addr(v)</a:t>
            </a:r>
          </a:p>
        </p:txBody>
      </p:sp>
      <p:cxnSp>
        <p:nvCxnSpPr>
          <p:cNvPr id="15" name="连接符: 曲线 14"/>
          <p:cNvCxnSpPr>
            <a:stCxn id="6" idx="0"/>
            <a:endCxn id="4" idx="0"/>
          </p:cNvCxnSpPr>
          <p:nvPr/>
        </p:nvCxnSpPr>
        <p:spPr>
          <a:xfrm rot="16200000" flipV="1">
            <a:off x="6074093" y="1277302"/>
            <a:ext cx="12700" cy="6476365"/>
          </a:xfrm>
          <a:prstGeom prst="curvedConnector3">
            <a:avLst>
              <a:gd name="adj1" fmla="val 6808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乘号 15"/>
          <p:cNvSpPr/>
          <p:nvPr/>
        </p:nvSpPr>
        <p:spPr>
          <a:xfrm>
            <a:off x="5412023" y="3429000"/>
            <a:ext cx="1297470" cy="3040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2" grpId="0"/>
      <p:bldP spid="12" grpId="1"/>
      <p:bldP spid="13" grpId="0"/>
      <p:bldP spid="13" grpId="1"/>
      <p:bldP spid="14" grpId="0"/>
      <p:bldP spid="14" grpId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存储补丁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不能在本地存储，因为需要占用太大的内存</a:t>
            </a:r>
            <a:endParaRPr lang="en-US" altLang="zh-CN" dirty="0"/>
          </a:p>
          <a:p>
            <a:r>
              <a:rPr lang="zh-CN" altLang="en-US" dirty="0"/>
              <a:t>需要将补丁存储到</a:t>
            </a:r>
            <a:r>
              <a:rPr lang="en-US" altLang="zh-CN" dirty="0"/>
              <a:t>ADS</a:t>
            </a:r>
            <a:r>
              <a:rPr lang="zh-CN" altLang="en-US" dirty="0"/>
              <a:t>中，用树状结构链接起来，方便查找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28768" y="3141041"/>
          <a:ext cx="4276725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3" imgW="3674110" imgH="2498090" progId="Visio.Drawing.15">
                  <p:embed/>
                </p:oleObj>
              </mc:Choice>
              <mc:Fallback>
                <p:oleObj name="Visio" r:id="rId3" imgW="3674110" imgH="2498090" progId="Visio.Drawing.15">
                  <p:embed/>
                  <p:pic>
                    <p:nvPicPr>
                      <p:cNvPr id="0" name="图片 20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8768" y="3141041"/>
                        <a:ext cx="4276725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785113" y="34290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补丁的顺序是由补丁的起始地址决定的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94713" y="438647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客户端只需要存储补丁树的根节点的地址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1423</Words>
  <Application>Microsoft Office PowerPoint</Application>
  <PresentationFormat>宽屏</PresentationFormat>
  <Paragraphs>222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CMBX10</vt:lpstr>
      <vt:lpstr>CMMI10</vt:lpstr>
      <vt:lpstr>CMR10</vt:lpstr>
      <vt:lpstr>CMSS10</vt:lpstr>
      <vt:lpstr>CMSS8</vt:lpstr>
      <vt:lpstr>CMSY10</vt:lpstr>
      <vt:lpstr>CMSY8</vt:lpstr>
      <vt:lpstr>CMTI10</vt:lpstr>
      <vt:lpstr>等线</vt:lpstr>
      <vt:lpstr>等线 Light</vt:lpstr>
      <vt:lpstr>宋体</vt:lpstr>
      <vt:lpstr>Arial</vt:lpstr>
      <vt:lpstr>Cambria Math</vt:lpstr>
      <vt:lpstr>Office 主题​​</vt:lpstr>
      <vt:lpstr>Visio</vt:lpstr>
      <vt:lpstr>Encrypted Blockchain Databases</vt:lpstr>
      <vt:lpstr>PAX</vt:lpstr>
      <vt:lpstr>二叉排序树</vt:lpstr>
      <vt:lpstr>二叉排序树-查找算法</vt:lpstr>
      <vt:lpstr>二叉排序树-插入算法</vt:lpstr>
      <vt:lpstr>ADS</vt:lpstr>
      <vt:lpstr>创建补丁</vt:lpstr>
      <vt:lpstr>使用补丁查询</vt:lpstr>
      <vt:lpstr>存储补丁</vt:lpstr>
      <vt:lpstr>存储新补丁</vt:lpstr>
      <vt:lpstr>创建新补丁</vt:lpstr>
      <vt:lpstr>创建新补丁</vt:lpstr>
      <vt:lpstr>创建新补丁</vt:lpstr>
      <vt:lpstr>清理补丁树</vt:lpstr>
      <vt:lpstr>PAX</vt:lpstr>
      <vt:lpstr>初始化</vt:lpstr>
      <vt:lpstr>添加</vt:lpstr>
      <vt:lpstr>添加</vt:lpstr>
      <vt:lpstr>查询</vt:lpstr>
      <vt:lpstr>查询</vt:lpstr>
      <vt:lpstr>删除</vt:lpstr>
      <vt:lpstr>删除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Encrypted Blockchain Databases</dc:title>
  <dc:creator>唐 琳</dc:creator>
  <cp:lastModifiedBy>唐 琳</cp:lastModifiedBy>
  <cp:revision>12</cp:revision>
  <dcterms:created xsi:type="dcterms:W3CDTF">2021-10-27T08:16:00Z</dcterms:created>
  <dcterms:modified xsi:type="dcterms:W3CDTF">2021-11-01T10:57:12Z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D638B9CC963D4198A3D3F4E3EF00F953</vt:lpwstr>
  </property>
  <property fmtid="{D5CDD505-2E9C-101B-9397-08002B2CF9AE}" pid="3" name="KSOProductBuildVer">
    <vt:lpwstr>2052-11.1.0.10938</vt:lpwstr>
  </property>
  <property fmtid="{D5CDD505-2E9C-101B-9397-08002B2CF9AE}" pid="4" name="Tfs.IsStoryboard">
    <vt:bool>true</vt:bool>
  </property>
</Properties>
</file>