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57" r:id="rId4"/>
    <p:sldId id="259" r:id="rId5"/>
    <p:sldId id="258" r:id="rId6"/>
    <p:sldId id="260" r:id="rId7"/>
    <p:sldId id="262" r:id="rId8"/>
    <p:sldId id="261" r:id="rId9"/>
    <p:sldId id="264" r:id="rId10"/>
    <p:sldId id="265" r:id="rId11"/>
    <p:sldId id="274" r:id="rId12"/>
    <p:sldId id="269" r:id="rId13"/>
    <p:sldId id="266" r:id="rId14"/>
    <p:sldId id="267" r:id="rId15"/>
    <p:sldId id="263" r:id="rId16"/>
    <p:sldId id="273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0812DB"/>
    <a:srgbClr val="1206BA"/>
    <a:srgbClr val="170CF8"/>
    <a:srgbClr val="4A0CF8"/>
    <a:srgbClr val="4B4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Q和U分别是整个系统能支持的合法的查询集合和更新集合。对于系统不支持的查询和更新的操作，系统是不能识别并执行的，所以在声明时，要加上q∈Q，u∈U，这样具体的查询q和具体的更新u在本系统才是合法的，才能执行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683026" y="21866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16.wmf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>
                <a:solidFill>
                  <a:srgbClr val="170CF8"/>
                </a:solidFill>
              </a:rPr>
              <a:t>FalconDB: Blockchain-based Collaborative Database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1900"/>
            <a:ext cx="9144000" cy="965200"/>
          </a:xfrm>
        </p:spPr>
        <p:txBody>
          <a:bodyPr>
            <a:noAutofit/>
          </a:bodyPr>
          <a:lstStyle/>
          <a:p>
            <a:r>
              <a:rPr lang="zh-CN" altLang="en-US"/>
              <a:t>Yanqing Peng，Min Du，Feifei Li</a:t>
            </a:r>
          </a:p>
          <a:p>
            <a:r>
              <a:rPr lang="en-US" altLang="zh-CN"/>
              <a:t>SIGMOD 2020</a:t>
            </a:r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961880" y="5407025"/>
            <a:ext cx="1552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2022.1.17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zh-CN" altLang="en-US">
                <a:solidFill>
                  <a:srgbClr val="0812DB"/>
                </a:solidFill>
              </a:rPr>
              <a:t>Queries in FalconDB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D91B59-9EB8-4342-A6D1-A921312F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670" y="2550305"/>
            <a:ext cx="852146" cy="13255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5AB0AF-CB28-446F-AD74-D25E19EC5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44" y="2563556"/>
            <a:ext cx="877298" cy="129128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16900DA-159E-45F6-B0A2-2B0BB74AB28C}"/>
              </a:ext>
            </a:extLst>
          </p:cNvPr>
          <p:cNvCxnSpPr>
            <a:cxnSpLocks/>
          </p:cNvCxnSpPr>
          <p:nvPr/>
        </p:nvCxnSpPr>
        <p:spPr>
          <a:xfrm>
            <a:off x="2437142" y="2616565"/>
            <a:ext cx="7852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1D5E6E-8462-4C9A-B244-DE01C3121A84}"/>
              </a:ext>
            </a:extLst>
          </p:cNvPr>
          <p:cNvCxnSpPr>
            <a:cxnSpLocks/>
          </p:cNvCxnSpPr>
          <p:nvPr/>
        </p:nvCxnSpPr>
        <p:spPr>
          <a:xfrm flipH="1" flipV="1">
            <a:off x="2437142" y="3017744"/>
            <a:ext cx="7852528" cy="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E46422-E17C-4136-963F-8DFEE4FFB8C3}"/>
              </a:ext>
            </a:extLst>
          </p:cNvPr>
          <p:cNvCxnSpPr>
            <a:cxnSpLocks/>
          </p:cNvCxnSpPr>
          <p:nvPr/>
        </p:nvCxnSpPr>
        <p:spPr>
          <a:xfrm>
            <a:off x="2437142" y="3552092"/>
            <a:ext cx="7852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7B8F84-E39A-4811-9791-D19B19FB46A2}"/>
              </a:ext>
            </a:extLst>
          </p:cNvPr>
          <p:cNvCxnSpPr>
            <a:cxnSpLocks/>
          </p:cNvCxnSpPr>
          <p:nvPr/>
        </p:nvCxnSpPr>
        <p:spPr>
          <a:xfrm flipH="1">
            <a:off x="2437142" y="3836621"/>
            <a:ext cx="7753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B69F59B-DEA3-44BC-BE5A-E6D04D9F8C06}"/>
                  </a:ext>
                </a:extLst>
              </p:cNvPr>
              <p:cNvSpPr txBox="1"/>
              <p:nvPr/>
            </p:nvSpPr>
            <p:spPr>
              <a:xfrm>
                <a:off x="5625548" y="225226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B69F59B-DEA3-44BC-BE5A-E6D04D9F8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48" y="2252268"/>
                <a:ext cx="184922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2E8B5FE-8661-4AB0-B890-5F41EF05CBA5}"/>
                  </a:ext>
                </a:extLst>
              </p:cNvPr>
              <p:cNvSpPr txBox="1"/>
              <p:nvPr/>
            </p:nvSpPr>
            <p:spPr>
              <a:xfrm>
                <a:off x="5888892" y="2757057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2E8B5FE-8661-4AB0-B890-5F41EF05C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892" y="2757057"/>
                <a:ext cx="207108" cy="276999"/>
              </a:xfrm>
              <a:prstGeom prst="rect">
                <a:avLst/>
              </a:prstGeom>
              <a:blipFill>
                <a:blip r:embed="rId5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CFC680D-8D1C-4AAD-8B78-70AD35A2CD59}"/>
                  </a:ext>
                </a:extLst>
              </p:cNvPr>
              <p:cNvSpPr txBox="1"/>
              <p:nvPr/>
            </p:nvSpPr>
            <p:spPr>
              <a:xfrm>
                <a:off x="5625804" y="3249348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CFC680D-8D1C-4AAD-8B78-70AD35A2C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804" y="3249348"/>
                <a:ext cx="184666" cy="276999"/>
              </a:xfrm>
              <a:prstGeom prst="rect">
                <a:avLst/>
              </a:prstGeom>
              <a:blipFill>
                <a:blip r:embed="rId6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AA3DEFA-7F38-442D-828B-896AFF4505EC}"/>
                  </a:ext>
                </a:extLst>
              </p:cNvPr>
              <p:cNvSpPr txBox="1"/>
              <p:nvPr/>
            </p:nvSpPr>
            <p:spPr>
              <a:xfrm>
                <a:off x="5901909" y="3931629"/>
                <a:ext cx="194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AA3DEFA-7F38-442D-828B-896AFF45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09" y="3931629"/>
                <a:ext cx="194091" cy="276999"/>
              </a:xfrm>
              <a:prstGeom prst="rect">
                <a:avLst/>
              </a:prstGeom>
              <a:blipFill>
                <a:blip r:embed="rId7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E9F3C77-AA29-4632-8DF7-963D9E0C3ADE}"/>
              </a:ext>
            </a:extLst>
          </p:cNvPr>
          <p:cNvSpPr txBox="1"/>
          <p:nvPr/>
        </p:nvSpPr>
        <p:spPr>
          <a:xfrm>
            <a:off x="1559844" y="407012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23AC2EF-309F-4719-9E68-A81F402F2998}"/>
              </a:ext>
            </a:extLst>
          </p:cNvPr>
          <p:cNvSpPr txBox="1"/>
          <p:nvPr/>
        </p:nvSpPr>
        <p:spPr>
          <a:xfrm>
            <a:off x="10356152" y="407012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FB5D-819A-4E35-B60D-B59989C8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812DB"/>
                </a:solidFill>
                <a:sym typeface="+mn-ea"/>
              </a:rPr>
              <a:t>Updates in FalconDB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FC723E-33CB-400E-BD9E-DF168B3D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026341"/>
            <a:ext cx="10020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812DB"/>
                </a:solidFill>
                <a:sym typeface="+mn-ea"/>
              </a:rPr>
              <a:t>Updates in FalconDB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9418" y="1505158"/>
            <a:ext cx="3919330" cy="5081172"/>
            <a:chOff x="939868" y="1690688"/>
            <a:chExt cx="4048126" cy="5705938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69" y="1690688"/>
              <a:ext cx="4048125" cy="157208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868" y="3262776"/>
              <a:ext cx="4048125" cy="41338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936657" y="1568517"/>
                <a:ext cx="6844525" cy="87966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客户端节点：请求更新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 dirty="0"/>
                  <a:t>，并在服务器检查权限后进行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charset="0"/>
                      </a:rPr>
                      <m:t>𝑈𝑝𝑑𝐶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(</m:t>
                    </m:r>
                    <m:r>
                      <a:rPr lang="zh-CN" altLang="en-US" b="0" i="1" smtClean="0">
                        <a:latin typeface="Cambria Math" panose="02040503050406030204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)→</m:t>
                    </m:r>
                    <m:r>
                      <a:rPr lang="zh-CN" altLang="en-US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′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657" y="1568517"/>
                <a:ext cx="6844525" cy="879664"/>
              </a:xfrm>
              <a:prstGeom prst="rect">
                <a:avLst/>
              </a:prstGeom>
              <a:blipFill rotWithShape="1">
                <a:blip r:embed="rId5"/>
                <a:stretch>
                  <a:fillRect l="-77" t="-585" r="-65" b="-47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936658" y="2588044"/>
                <a:ext cx="6844526" cy="212705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服务器端节点：收到客户端的更新请求后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首先检查客户端是否具有更新权限（通过特权函数）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charset="0"/>
                      </a:rPr>
                      <m:t>计算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𝑈𝑝𝑑𝑆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)→</m:t>
                    </m:r>
                    <m:r>
                      <a:rPr lang="en-US" altLang="zh-CN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′，</m:t>
                    </m:r>
                  </m:oMath>
                </a14:m>
                <a:r>
                  <a:rPr lang="zh-CN" altLang="en-US" dirty="0"/>
                  <a:t>更新数据库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构造一个新的区块，将新区块、交互日志和中间摘要全部上传到区块链网络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658" y="2588044"/>
                <a:ext cx="6844526" cy="2127057"/>
              </a:xfrm>
              <a:prstGeom prst="rect">
                <a:avLst/>
              </a:prstGeom>
              <a:blipFill rotWithShape="1">
                <a:blip r:embed="rId6"/>
                <a:stretch>
                  <a:fillRect l="-77" t="-229" r="-65" b="-5930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936657" y="4745721"/>
                <a:ext cx="7030055" cy="175323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其他验证节点：在收到新区块、交互日志和中间摘要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首先检查客户端是否具有更新权限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检查相应的交互日志验证新摘要的正确性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所有的客户端验证节点通过重放交互日志，查看是否遵循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charset="0"/>
                      </a:rPr>
                      <m:t>𝑈𝑝𝑑𝐶</m:t>
                    </m:r>
                  </m:oMath>
                </a14:m>
                <a:r>
                  <a:rPr lang="zh-CN" altLang="en-US" dirty="0"/>
                  <a:t>算法</a:t>
                </a: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657" y="4745721"/>
                <a:ext cx="7030055" cy="1753235"/>
              </a:xfrm>
              <a:prstGeom prst="rect">
                <a:avLst/>
              </a:prstGeom>
              <a:blipFill rotWithShape="1">
                <a:blip r:embed="rId7"/>
                <a:stretch>
                  <a:fillRect l="-75" t="-274" r="-61" b="-269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812DB"/>
                </a:solidFill>
              </a:rPr>
              <a:t>Updates in FalconDB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57225" y="4013835"/>
          <a:ext cx="1493520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Update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3394710" y="3152775"/>
          <a:ext cx="27203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3394710" y="4041140"/>
          <a:ext cx="2719705" cy="36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Deletion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394710" y="4931410"/>
          <a:ext cx="27203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Record value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肘形连接符 9"/>
          <p:cNvCxnSpPr>
            <a:stCxn id="5" idx="3"/>
            <a:endCxn id="6" idx="1"/>
          </p:cNvCxnSpPr>
          <p:nvPr/>
        </p:nvCxnSpPr>
        <p:spPr>
          <a:xfrm flipV="1">
            <a:off x="2150745" y="3335655"/>
            <a:ext cx="1243965" cy="878205"/>
          </a:xfrm>
          <a:prstGeom prst="bentConnector3">
            <a:avLst>
              <a:gd name="adj1" fmla="val 50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5" idx="3"/>
            <a:endCxn id="7" idx="1"/>
          </p:cNvCxnSpPr>
          <p:nvPr/>
        </p:nvCxnSpPr>
        <p:spPr>
          <a:xfrm>
            <a:off x="2150745" y="4213860"/>
            <a:ext cx="1243965" cy="11430"/>
          </a:xfrm>
          <a:prstGeom prst="bentConnector3">
            <a:avLst>
              <a:gd name="adj1" fmla="val 50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3"/>
            <a:endCxn id="8" idx="1"/>
          </p:cNvCxnSpPr>
          <p:nvPr/>
        </p:nvCxnSpPr>
        <p:spPr>
          <a:xfrm>
            <a:off x="2150745" y="4213860"/>
            <a:ext cx="1243965" cy="900430"/>
          </a:xfrm>
          <a:prstGeom prst="bentConnector3">
            <a:avLst>
              <a:gd name="adj1" fmla="val 50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970387" y="1843691"/>
            <a:ext cx="3046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假设在块</a:t>
            </a:r>
            <a:r>
              <a:rPr lang="en-US" altLang="zh-CN" dirty="0"/>
              <a:t>h</a:t>
            </a:r>
            <a:r>
              <a:rPr lang="zh-CN" altLang="en-US" dirty="0"/>
              <a:t>上请求的更新操作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182421" y="3101594"/>
                <a:ext cx="174688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𝑉𝐹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𝑉𝑇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=∞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421" y="3101594"/>
                <a:ext cx="1746885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33" t="-69" r="3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182421" y="4014089"/>
                <a:ext cx="88646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𝑉𝑇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h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421" y="4014089"/>
                <a:ext cx="886460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64" t="-69" r="6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6603365" y="492633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删除原始数据，修改的数据插入数据库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0812DB"/>
                </a:solidFill>
                <a:sym typeface="+mn-ea"/>
              </a:rPr>
              <a:t>Updates in FalconDB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09" y="1900872"/>
            <a:ext cx="4798695" cy="1103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4" y="4372197"/>
            <a:ext cx="4701540" cy="1076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0DD3E0F2-7BAF-4D2E-BCFE-D17C3F376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0752735"/>
                  </p:ext>
                </p:extLst>
              </p:nvPr>
            </p:nvGraphicFramePr>
            <p:xfrm>
              <a:off x="6620993" y="1582118"/>
              <a:ext cx="3529068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67">
                      <a:extLst>
                        <a:ext uri="{9D8B030D-6E8A-4147-A177-3AD203B41FA5}">
                          <a16:colId xmlns:a16="http://schemas.microsoft.com/office/drawing/2014/main" val="387647750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4113345099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2947811673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2762156999"/>
                        </a:ext>
                      </a:extLst>
                    </a:gridCol>
                  </a:tblGrid>
                  <a:tr h="304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Name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224231"/>
                      </a:ext>
                    </a:extLst>
                  </a:tr>
                  <a:tr h="30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Alice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5922581"/>
                      </a:ext>
                    </a:extLst>
                  </a:tr>
                  <a:tr h="30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Bob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1435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0DD3E0F2-7BAF-4D2E-BCFE-D17C3F376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0752735"/>
                  </p:ext>
                </p:extLst>
              </p:nvPr>
            </p:nvGraphicFramePr>
            <p:xfrm>
              <a:off x="6620993" y="1582118"/>
              <a:ext cx="3529068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67">
                      <a:extLst>
                        <a:ext uri="{9D8B030D-6E8A-4147-A177-3AD203B41FA5}">
                          <a16:colId xmlns:a16="http://schemas.microsoft.com/office/drawing/2014/main" val="387647750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4113345099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2947811673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27621569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Name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2242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Alice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690" t="-106557" r="-275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9225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Bob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690" t="-210000" r="-2759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314358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6B4D99A-2110-4336-A839-7B88980D2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5935"/>
              </p:ext>
            </p:extLst>
          </p:nvPr>
        </p:nvGraphicFramePr>
        <p:xfrm>
          <a:off x="4394200" y="2362200"/>
          <a:ext cx="914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914400" imgH="181440" progId="Equation.DSMT4">
                  <p:embed/>
                </p:oleObj>
              </mc:Choice>
              <mc:Fallback>
                <p:oleObj name="Equation" r:id="rId6" imgW="914400" imgH="18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37704D1C-5071-4A36-8F94-2A54C67AAB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746238"/>
                  </p:ext>
                </p:extLst>
              </p:nvPr>
            </p:nvGraphicFramePr>
            <p:xfrm>
              <a:off x="6506817" y="3271801"/>
              <a:ext cx="364324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811">
                      <a:extLst>
                        <a:ext uri="{9D8B030D-6E8A-4147-A177-3AD203B41FA5}">
                          <a16:colId xmlns:a16="http://schemas.microsoft.com/office/drawing/2014/main" val="481646973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3416053538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64919279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1153718749"/>
                        </a:ext>
                      </a:extLst>
                    </a:gridCol>
                  </a:tblGrid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Score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9470021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075144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3634063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161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37704D1C-5071-4A36-8F94-2A54C67AAB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746238"/>
                  </p:ext>
                </p:extLst>
              </p:nvPr>
            </p:nvGraphicFramePr>
            <p:xfrm>
              <a:off x="6506817" y="3271801"/>
              <a:ext cx="364324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811">
                      <a:extLst>
                        <a:ext uri="{9D8B030D-6E8A-4147-A177-3AD203B41FA5}">
                          <a16:colId xmlns:a16="http://schemas.microsoft.com/office/drawing/2014/main" val="481646973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3416053538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64919279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115371874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Score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94700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0000" t="-106557" r="-2667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40751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0000" t="-210000" r="-2667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36340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0000" t="-310000" r="-266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61614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455BFC68-55C3-45E5-8CA0-FB4E646192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224506"/>
                  </p:ext>
                </p:extLst>
              </p:nvPr>
            </p:nvGraphicFramePr>
            <p:xfrm>
              <a:off x="6506817" y="3221302"/>
              <a:ext cx="3643244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811">
                      <a:extLst>
                        <a:ext uri="{9D8B030D-6E8A-4147-A177-3AD203B41FA5}">
                          <a16:colId xmlns:a16="http://schemas.microsoft.com/office/drawing/2014/main" val="676549250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248579158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3663410595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4273310737"/>
                        </a:ext>
                      </a:extLst>
                    </a:gridCol>
                  </a:tblGrid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Score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6720649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8537322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490178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502734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3876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455BFC68-55C3-45E5-8CA0-FB4E646192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224506"/>
                  </p:ext>
                </p:extLst>
              </p:nvPr>
            </p:nvGraphicFramePr>
            <p:xfrm>
              <a:off x="6506817" y="3221302"/>
              <a:ext cx="3643244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811">
                      <a:extLst>
                        <a:ext uri="{9D8B030D-6E8A-4147-A177-3AD203B41FA5}">
                          <a16:colId xmlns:a16="http://schemas.microsoft.com/office/drawing/2014/main" val="676549250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248579158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3663410595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427331073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Score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67206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108333" r="-2667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5373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204918" r="-2667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490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310000" r="-2667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02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410000" r="-266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3876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89D6297E-3615-4F6B-8246-911A831B00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650047"/>
                  </p:ext>
                </p:extLst>
              </p:nvPr>
            </p:nvGraphicFramePr>
            <p:xfrm>
              <a:off x="6620993" y="1357831"/>
              <a:ext cx="3529068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67">
                      <a:extLst>
                        <a:ext uri="{9D8B030D-6E8A-4147-A177-3AD203B41FA5}">
                          <a16:colId xmlns:a16="http://schemas.microsoft.com/office/drawing/2014/main" val="3753428459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2351602989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3563198386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2259224951"/>
                        </a:ext>
                      </a:extLst>
                    </a:gridCol>
                  </a:tblGrid>
                  <a:tr h="304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Name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7333694"/>
                      </a:ext>
                    </a:extLst>
                  </a:tr>
                  <a:tr h="30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Alice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9429300"/>
                      </a:ext>
                    </a:extLst>
                  </a:tr>
                  <a:tr h="30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Bob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7561796"/>
                      </a:ext>
                    </a:extLst>
                  </a:tr>
                  <a:tr h="30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Charlie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1639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89D6297E-3615-4F6B-8246-911A831B00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650047"/>
                  </p:ext>
                </p:extLst>
              </p:nvPr>
            </p:nvGraphicFramePr>
            <p:xfrm>
              <a:off x="6620993" y="1357831"/>
              <a:ext cx="3529068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67">
                      <a:extLst>
                        <a:ext uri="{9D8B030D-6E8A-4147-A177-3AD203B41FA5}">
                          <a16:colId xmlns:a16="http://schemas.microsoft.com/office/drawing/2014/main" val="3753428459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2351602989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3563198386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22592249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Name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73336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Alice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300690" t="-106557" r="-275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94293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Bob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300690" t="-210000" r="-2759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75617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Charlie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300690" t="-310000" r="-2759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1639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B153EDE2-32F7-4F87-B0CD-400658E000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0360501"/>
                  </p:ext>
                </p:extLst>
              </p:nvPr>
            </p:nvGraphicFramePr>
            <p:xfrm>
              <a:off x="6506817" y="3255110"/>
              <a:ext cx="3643244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811">
                      <a:extLst>
                        <a:ext uri="{9D8B030D-6E8A-4147-A177-3AD203B41FA5}">
                          <a16:colId xmlns:a16="http://schemas.microsoft.com/office/drawing/2014/main" val="621678947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3914119752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502235674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2125012725"/>
                        </a:ext>
                      </a:extLst>
                    </a:gridCol>
                  </a:tblGrid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Score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587967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604897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2786212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624327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879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B153EDE2-32F7-4F87-B0CD-400658E000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0360501"/>
                  </p:ext>
                </p:extLst>
              </p:nvPr>
            </p:nvGraphicFramePr>
            <p:xfrm>
              <a:off x="6506817" y="3255110"/>
              <a:ext cx="3643244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811">
                      <a:extLst>
                        <a:ext uri="{9D8B030D-6E8A-4147-A177-3AD203B41FA5}">
                          <a16:colId xmlns:a16="http://schemas.microsoft.com/office/drawing/2014/main" val="621678947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3914119752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502235674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212501272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Score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5879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300000" t="-108333" r="-2667" b="-3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6048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300000" t="-204918" r="-2667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7862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300000" t="-310000" r="-2667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6243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300000" t="-410000" r="-266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28791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6C19FFE7-8D12-4131-B36F-7FD3F322DE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2384395"/>
                  </p:ext>
                </p:extLst>
              </p:nvPr>
            </p:nvGraphicFramePr>
            <p:xfrm>
              <a:off x="6620993" y="1374735"/>
              <a:ext cx="3529068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67">
                      <a:extLst>
                        <a:ext uri="{9D8B030D-6E8A-4147-A177-3AD203B41FA5}">
                          <a16:colId xmlns:a16="http://schemas.microsoft.com/office/drawing/2014/main" val="3730940540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754092113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2549380472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3255059444"/>
                        </a:ext>
                      </a:extLst>
                    </a:gridCol>
                  </a:tblGrid>
                  <a:tr h="304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Name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231412"/>
                      </a:ext>
                    </a:extLst>
                  </a:tr>
                  <a:tr h="30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Alice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6462797"/>
                      </a:ext>
                    </a:extLst>
                  </a:tr>
                  <a:tr h="30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Bob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0102975"/>
                      </a:ext>
                    </a:extLst>
                  </a:tr>
                  <a:tr h="30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Charlie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8882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6C19FFE7-8D12-4131-B36F-7FD3F322DE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2384395"/>
                  </p:ext>
                </p:extLst>
              </p:nvPr>
            </p:nvGraphicFramePr>
            <p:xfrm>
              <a:off x="6620993" y="1374735"/>
              <a:ext cx="3529068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67">
                      <a:extLst>
                        <a:ext uri="{9D8B030D-6E8A-4147-A177-3AD203B41FA5}">
                          <a16:colId xmlns:a16="http://schemas.microsoft.com/office/drawing/2014/main" val="3730940540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754092113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2549380472"/>
                        </a:ext>
                      </a:extLst>
                    </a:gridCol>
                    <a:gridCol w="882267">
                      <a:extLst>
                        <a:ext uri="{9D8B030D-6E8A-4147-A177-3AD203B41FA5}">
                          <a16:colId xmlns:a16="http://schemas.microsoft.com/office/drawing/2014/main" val="325505944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Name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2314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Alice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300690" t="-106557" r="-275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4627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Bob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300690" t="-210000" r="-2759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01029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Charlie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300690" t="-310000" r="-2759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8823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17E5C020-4FA4-4A33-876C-FA2E88130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493670"/>
                  </p:ext>
                </p:extLst>
              </p:nvPr>
            </p:nvGraphicFramePr>
            <p:xfrm>
              <a:off x="6506817" y="3228556"/>
              <a:ext cx="3643244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811">
                      <a:extLst>
                        <a:ext uri="{9D8B030D-6E8A-4147-A177-3AD203B41FA5}">
                          <a16:colId xmlns:a16="http://schemas.microsoft.com/office/drawing/2014/main" val="1534593008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2924622547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2464416165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300228807"/>
                        </a:ext>
                      </a:extLst>
                    </a:gridCol>
                  </a:tblGrid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Score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7763544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79921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24366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677061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99526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885837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363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17E5C020-4FA4-4A33-876C-FA2E88130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493670"/>
                  </p:ext>
                </p:extLst>
              </p:nvPr>
            </p:nvGraphicFramePr>
            <p:xfrm>
              <a:off x="6506817" y="3228556"/>
              <a:ext cx="3643244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811">
                      <a:extLst>
                        <a:ext uri="{9D8B030D-6E8A-4147-A177-3AD203B41FA5}">
                          <a16:colId xmlns:a16="http://schemas.microsoft.com/office/drawing/2014/main" val="1534593008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2924622547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2464416165"/>
                        </a:ext>
                      </a:extLst>
                    </a:gridCol>
                    <a:gridCol w="910811">
                      <a:extLst>
                        <a:ext uri="{9D8B030D-6E8A-4147-A177-3AD203B41FA5}">
                          <a16:colId xmlns:a16="http://schemas.microsoft.com/office/drawing/2014/main" val="30022880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Score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77635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3"/>
                          <a:stretch>
                            <a:fillRect l="-300000" t="-108333" r="-2667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9799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3"/>
                          <a:stretch>
                            <a:fillRect l="-300000" t="-208333" r="-2667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9243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3"/>
                          <a:stretch>
                            <a:fillRect l="-300000" t="-303279" r="-2667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6770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3"/>
                          <a:stretch>
                            <a:fillRect l="-300000" t="-410000" r="-2667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995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3"/>
                          <a:stretch>
                            <a:fillRect l="-300000" t="-510000" r="-2667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78858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3"/>
                          <a:stretch>
                            <a:fillRect l="-300000" t="-610000" r="-266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036392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0812DB"/>
                </a:solidFill>
              </a:rPr>
              <a:t>Incentive Model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0910" y="169100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作用：激励服务器为客户进行服务，以及对服务器不诚实行为进行惩罚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838200" y="2821305"/>
            <a:ext cx="1077976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fontAlgn="auto">
              <a:lnSpc>
                <a:spcPct val="150000"/>
              </a:lnSpc>
            </a:pPr>
            <a:r>
              <a:rPr lang="zh-CN" altLang="en-US" sz="1600" b="0" dirty="0"/>
              <a:t>FalconDB依赖</a:t>
            </a:r>
            <a:r>
              <a:rPr lang="zh-CN" altLang="en-US" sz="1600" b="0" dirty="0">
                <a:solidFill>
                  <a:srgbClr val="FF0000"/>
                </a:solidFill>
              </a:rPr>
              <a:t>智能合约</a:t>
            </a:r>
            <a:r>
              <a:rPr lang="zh-CN" altLang="en-US" sz="1600" b="0" dirty="0"/>
              <a:t>来执行激励模型。</a:t>
            </a:r>
          </a:p>
          <a:p>
            <a:pPr indent="266700" fontAlgn="auto">
              <a:lnSpc>
                <a:spcPct val="150000"/>
              </a:lnSpc>
            </a:pPr>
            <a:r>
              <a:rPr lang="zh-CN" altLang="en-US" sz="1600" b="0" dirty="0"/>
              <a:t>所有的服务器和客户端都向一个智能合约进行</a:t>
            </a:r>
            <a:r>
              <a:rPr lang="zh-CN" altLang="en-US" sz="1600" b="0" dirty="0">
                <a:solidFill>
                  <a:srgbClr val="FF0000"/>
                </a:solidFill>
              </a:rPr>
              <a:t>存款</a:t>
            </a:r>
            <a:r>
              <a:rPr lang="zh-CN" altLang="en-US" sz="1600" dirty="0">
                <a:solidFill>
                  <a:srgbClr val="FF0000"/>
                </a:solidFill>
              </a:rPr>
              <a:t>。</a:t>
            </a:r>
            <a:endParaRPr lang="zh-CN" altLang="en-US" sz="1600" b="0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</a:rPr>
              <a:t>Service fee contract.</a:t>
            </a:r>
            <a:endParaRPr lang="zh-CN" altLang="en-US" sz="1600" dirty="0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客户端向服务器</a:t>
            </a:r>
            <a:r>
              <a:rPr lang="zh-CN" altLang="en-US" sz="1600" dirty="0">
                <a:solidFill>
                  <a:srgbClr val="00B0F0"/>
                </a:solidFill>
              </a:rPr>
              <a:t>发送查询请求</a:t>
            </a:r>
            <a:r>
              <a:rPr lang="zh-CN" altLang="en-US" sz="1600" dirty="0"/>
              <a:t>时，向服务器支付一定的费用；</a:t>
            </a: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客户端向服务器</a:t>
            </a:r>
            <a:r>
              <a:rPr lang="zh-CN" altLang="en-US" sz="1600" dirty="0">
                <a:solidFill>
                  <a:srgbClr val="00B0F0"/>
                </a:solidFill>
              </a:rPr>
              <a:t>发送查询结果验证</a:t>
            </a:r>
            <a:r>
              <a:rPr lang="zh-CN" altLang="en-US" sz="1600" dirty="0"/>
              <a:t>时，</a:t>
            </a:r>
            <a:r>
              <a:rPr lang="zh-CN" altLang="en-US" sz="1600" dirty="0">
                <a:sym typeface="+mn-ea"/>
              </a:rPr>
              <a:t>向服务器支付一定的费用；</a:t>
            </a: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客户端和服务器因参与区块链共识协议并</a:t>
            </a:r>
            <a:r>
              <a:rPr lang="zh-CN" altLang="en-US" sz="1600" dirty="0">
                <a:solidFill>
                  <a:srgbClr val="00B0F0"/>
                </a:solidFill>
                <a:sym typeface="+mn-ea"/>
              </a:rPr>
              <a:t>验证新区块</a:t>
            </a:r>
            <a:r>
              <a:rPr lang="zh-CN" altLang="en-US" sz="1600" dirty="0">
                <a:sym typeface="+mn-ea"/>
              </a:rPr>
              <a:t>获得奖励；</a:t>
            </a:r>
            <a:endParaRPr lang="zh-CN" altLang="en-US" sz="1600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</a:rPr>
              <a:t>Authentication contract</a:t>
            </a:r>
            <a:r>
              <a:rPr lang="zh-CN" altLang="en-US" sz="1600" dirty="0"/>
              <a:t>.</a:t>
            </a: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用户将查询结果提交给智能合约请求证明</a:t>
            </a: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服务器将给智能合约提供证明</a:t>
            </a: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在提交证明之前，服务器在智能合约中的资金将被冻结，因此恶意服务器丢失智能合约中所有资金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0910" y="2059305"/>
            <a:ext cx="104228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800" b="0" dirty="0">
                <a:solidFill>
                  <a:srgbClr val="FF0000"/>
                </a:solidFill>
              </a:rPr>
              <a:t>特权函数（网络中的所有节点都同意）：</a:t>
            </a:r>
            <a:r>
              <a:rPr lang="zh-CN" altLang="en-US" sz="1800" b="0" dirty="0">
                <a:solidFill>
                  <a:schemeClr val="tx1"/>
                </a:solidFill>
              </a:rPr>
              <a:t>定义</a:t>
            </a:r>
            <a:r>
              <a:rPr lang="zh-CN" altLang="en-US" sz="1800" b="0" dirty="0"/>
              <a:t>特定客户端可以进行的更新类型。该权限功能是动态的，可以进行调整。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CB22F-0E25-44D5-B27B-FB6EF87F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812DB"/>
                </a:solidFill>
              </a:rPr>
              <a:t>Incentive Model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4D2747-0929-4526-B330-477D9AEE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01" y="1888055"/>
            <a:ext cx="1183352" cy="9081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C4583B-6B5F-45D3-AA24-C233559C0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939" y="4597676"/>
            <a:ext cx="1057275" cy="762000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F38F8B1-1057-4A1C-8198-6C127245299E}"/>
              </a:ext>
            </a:extLst>
          </p:cNvPr>
          <p:cNvCxnSpPr>
            <a:cxnSpLocks/>
          </p:cNvCxnSpPr>
          <p:nvPr/>
        </p:nvCxnSpPr>
        <p:spPr>
          <a:xfrm>
            <a:off x="9329530" y="2775105"/>
            <a:ext cx="0" cy="182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47915D-2A56-4598-AA7E-66C3CAB25015}"/>
              </a:ext>
            </a:extLst>
          </p:cNvPr>
          <p:cNvSpPr txBox="1"/>
          <p:nvPr/>
        </p:nvSpPr>
        <p:spPr>
          <a:xfrm>
            <a:off x="8274342" y="3429000"/>
            <a:ext cx="118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1.Sent </a:t>
            </a:r>
            <a:r>
              <a:rPr lang="en-US" altLang="zh-CN" dirty="0" err="1"/>
              <a:t>query:Q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133BAEF-EBF3-4345-BA12-B40F773CFE6E}"/>
              </a:ext>
            </a:extLst>
          </p:cNvPr>
          <p:cNvCxnSpPr/>
          <p:nvPr/>
        </p:nvCxnSpPr>
        <p:spPr>
          <a:xfrm flipV="1">
            <a:off x="9621078" y="2775105"/>
            <a:ext cx="0" cy="180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E2DA55-46B1-42D6-B5C9-519D8386D846}"/>
              </a:ext>
            </a:extLst>
          </p:cNvPr>
          <p:cNvSpPr txBox="1"/>
          <p:nvPr/>
        </p:nvSpPr>
        <p:spPr>
          <a:xfrm>
            <a:off x="9780160" y="3415461"/>
            <a:ext cx="105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2.Return </a:t>
            </a:r>
            <a:r>
              <a:rPr lang="en-US" altLang="zh-CN" dirty="0" err="1"/>
              <a:t>result:R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BEE4BD4-0BB2-4E16-BAC8-E854D2D772C5}"/>
              </a:ext>
            </a:extLst>
          </p:cNvPr>
          <p:cNvCxnSpPr/>
          <p:nvPr/>
        </p:nvCxnSpPr>
        <p:spPr>
          <a:xfrm flipH="1">
            <a:off x="5062330" y="2385391"/>
            <a:ext cx="3551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974DF8B-2D43-43A4-910B-60E4DA0F3C3B}"/>
              </a:ext>
            </a:extLst>
          </p:cNvPr>
          <p:cNvSpPr txBox="1"/>
          <p:nvPr/>
        </p:nvSpPr>
        <p:spPr>
          <a:xfrm>
            <a:off x="5499652" y="2067339"/>
            <a:ext cx="190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3.Query Challenge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7513064-D138-4568-B50D-0226BA1B60D7}"/>
              </a:ext>
            </a:extLst>
          </p:cNvPr>
          <p:cNvCxnSpPr/>
          <p:nvPr/>
        </p:nvCxnSpPr>
        <p:spPr>
          <a:xfrm flipH="1">
            <a:off x="5062329" y="5082209"/>
            <a:ext cx="3551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D0D5F70-39C8-4CB9-8848-E1CC241B216D}"/>
              </a:ext>
            </a:extLst>
          </p:cNvPr>
          <p:cNvSpPr txBox="1"/>
          <p:nvPr/>
        </p:nvSpPr>
        <p:spPr>
          <a:xfrm>
            <a:off x="5865604" y="5239963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4.Submit Proof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E2CAD1-65C9-4F1D-A245-27EE1DB746B6}"/>
              </a:ext>
            </a:extLst>
          </p:cNvPr>
          <p:cNvSpPr/>
          <p:nvPr/>
        </p:nvSpPr>
        <p:spPr>
          <a:xfrm>
            <a:off x="1656522" y="1690688"/>
            <a:ext cx="3173447" cy="40740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Smart Contract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Deposit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C4C9FFC8-BDBA-44BA-A5E4-744560256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57328"/>
              </p:ext>
            </p:extLst>
          </p:nvPr>
        </p:nvGraphicFramePr>
        <p:xfrm>
          <a:off x="2257703" y="3752165"/>
          <a:ext cx="20600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028">
                  <a:extLst>
                    <a:ext uri="{9D8B030D-6E8A-4147-A177-3AD203B41FA5}">
                      <a16:colId xmlns:a16="http://schemas.microsoft.com/office/drawing/2014/main" val="1877828381"/>
                    </a:ext>
                  </a:extLst>
                </a:gridCol>
                <a:gridCol w="1030028">
                  <a:extLst>
                    <a:ext uri="{9D8B030D-6E8A-4147-A177-3AD203B41FA5}">
                      <a16:colId xmlns:a16="http://schemas.microsoft.com/office/drawing/2014/main" val="1413325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1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Client1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Client2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36725"/>
                  </a:ext>
                </a:extLst>
              </a:tr>
            </a:tbl>
          </a:graphicData>
        </a:graphic>
      </p:graphicFrame>
      <p:sp>
        <p:nvSpPr>
          <p:cNvPr id="27" name="乘号 26">
            <a:extLst>
              <a:ext uri="{FF2B5EF4-FFF2-40B4-BE49-F238E27FC236}">
                <a16:creationId xmlns:a16="http://schemas.microsoft.com/office/drawing/2014/main" id="{BCED8A29-1A1E-4DB3-A407-376C5303EEEF}"/>
              </a:ext>
            </a:extLst>
          </p:cNvPr>
          <p:cNvSpPr/>
          <p:nvPr/>
        </p:nvSpPr>
        <p:spPr>
          <a:xfrm>
            <a:off x="5963478" y="4602133"/>
            <a:ext cx="1258957" cy="100716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乘号 27">
            <a:extLst>
              <a:ext uri="{FF2B5EF4-FFF2-40B4-BE49-F238E27FC236}">
                <a16:creationId xmlns:a16="http://schemas.microsoft.com/office/drawing/2014/main" id="{67046CDB-D9EF-41E1-AF1F-3C544633323B}"/>
              </a:ext>
            </a:extLst>
          </p:cNvPr>
          <p:cNvSpPr/>
          <p:nvPr/>
        </p:nvSpPr>
        <p:spPr>
          <a:xfrm>
            <a:off x="3409985" y="3562944"/>
            <a:ext cx="702365" cy="6942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7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ED3C8C-D5DA-443D-91B0-5DB119262215}"/>
              </a:ext>
            </a:extLst>
          </p:cNvPr>
          <p:cNvSpPr/>
          <p:nvPr/>
        </p:nvSpPr>
        <p:spPr>
          <a:xfrm>
            <a:off x="4379393" y="2397492"/>
            <a:ext cx="369825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zh-CN" alt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732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812DB"/>
                </a:solidFill>
              </a:rPr>
              <a:t>预备工作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E57E1D4-F3FA-49BD-922A-43360086E6BD}"/>
              </a:ext>
            </a:extLst>
          </p:cNvPr>
          <p:cNvSpPr txBox="1"/>
          <p:nvPr/>
        </p:nvSpPr>
        <p:spPr>
          <a:xfrm>
            <a:off x="5658155" y="1912834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客户和服务器必须</a:t>
            </a:r>
            <a:r>
              <a:rPr lang="zh-CN" altLang="en-US" sz="1400" dirty="0">
                <a:solidFill>
                  <a:srgbClr val="FF0000"/>
                </a:solidFill>
              </a:rPr>
              <a:t>完全可信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2D690D-17E1-464E-BBCF-85FE29564F69}"/>
              </a:ext>
            </a:extLst>
          </p:cNvPr>
          <p:cNvSpPr txBox="1"/>
          <p:nvPr/>
        </p:nvSpPr>
        <p:spPr>
          <a:xfrm>
            <a:off x="5658155" y="227149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客户端可以</a:t>
            </a:r>
            <a:r>
              <a:rPr lang="zh-CN" altLang="en-US" sz="1400" dirty="0">
                <a:solidFill>
                  <a:srgbClr val="FF0000"/>
                </a:solidFill>
              </a:rPr>
              <a:t>执行任意更新操作</a:t>
            </a:r>
          </a:p>
        </p:txBody>
      </p:sp>
      <p:graphicFrame>
        <p:nvGraphicFramePr>
          <p:cNvPr id="47" name="表格 47">
            <a:extLst>
              <a:ext uri="{FF2B5EF4-FFF2-40B4-BE49-F238E27FC236}">
                <a16:creationId xmlns:a16="http://schemas.microsoft.com/office/drawing/2014/main" id="{33193CC1-E2AD-460A-B307-F894448BC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71247"/>
              </p:ext>
            </p:extLst>
          </p:nvPr>
        </p:nvGraphicFramePr>
        <p:xfrm>
          <a:off x="9482326" y="719665"/>
          <a:ext cx="677673" cy="447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673">
                  <a:extLst>
                    <a:ext uri="{9D8B030D-6E8A-4147-A177-3AD203B41FA5}">
                      <a16:colId xmlns:a16="http://schemas.microsoft.com/office/drawing/2014/main" val="3923640124"/>
                    </a:ext>
                  </a:extLst>
                </a:gridCol>
              </a:tblGrid>
              <a:tr h="4477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668110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294BCF42-7CA9-4839-AA30-B02791DF5992}"/>
              </a:ext>
            </a:extLst>
          </p:cNvPr>
          <p:cNvSpPr txBox="1"/>
          <p:nvPr/>
        </p:nvSpPr>
        <p:spPr>
          <a:xfrm>
            <a:off x="7997257" y="3863794"/>
            <a:ext cx="481948" cy="33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EC3987E-DB98-4EA2-BDF8-1AD3D9A164DF}"/>
              </a:ext>
            </a:extLst>
          </p:cNvPr>
          <p:cNvSpPr txBox="1"/>
          <p:nvPr/>
        </p:nvSpPr>
        <p:spPr>
          <a:xfrm>
            <a:off x="8907184" y="3863794"/>
            <a:ext cx="481948" cy="33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0454176-50FE-428D-9744-024FAECCE0BD}"/>
              </a:ext>
            </a:extLst>
          </p:cNvPr>
          <p:cNvSpPr txBox="1"/>
          <p:nvPr/>
        </p:nvSpPr>
        <p:spPr>
          <a:xfrm>
            <a:off x="9546706" y="3863794"/>
            <a:ext cx="481948" cy="33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09B6CB8-B56A-4263-9F6E-40FA6A30207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9389132" y="4029769"/>
            <a:ext cx="157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A16BEAD-434D-4596-B17A-8BD092AF327E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8479205" y="4029769"/>
            <a:ext cx="42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B71C836-1C4D-4B04-B6C3-ED7EB3C8F5D2}"/>
                  </a:ext>
                </a:extLst>
              </p:cNvPr>
              <p:cNvSpPr txBox="1"/>
              <p:nvPr/>
            </p:nvSpPr>
            <p:spPr>
              <a:xfrm>
                <a:off x="8554644" y="38176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B71C836-1C4D-4B04-B6C3-ED7EB3C8F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644" y="3817627"/>
                <a:ext cx="250068" cy="276999"/>
              </a:xfrm>
              <a:prstGeom prst="rect">
                <a:avLst/>
              </a:prstGeom>
              <a:blipFill>
                <a:blip r:embed="rId2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AA777CA5-B8FC-4E8F-8600-59C1D983F760}"/>
              </a:ext>
            </a:extLst>
          </p:cNvPr>
          <p:cNvSpPr txBox="1"/>
          <p:nvPr/>
        </p:nvSpPr>
        <p:spPr>
          <a:xfrm>
            <a:off x="2814107" y="5157156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怎样保证服务器返回结果的完整性？</a:t>
            </a: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E13E3059-8F90-42CE-B8EB-520DF7C81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45" y="3197369"/>
            <a:ext cx="416346" cy="612814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3117C961-32CE-4FC4-A541-E7F2E4F89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885" y="2153373"/>
            <a:ext cx="380082" cy="591239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8A5A846-55CE-4915-9114-D304B7D5A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2" y="2226847"/>
            <a:ext cx="416346" cy="612814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4CDB0251-C892-479C-8EBB-B71716BAA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629" y="3484691"/>
            <a:ext cx="416346" cy="612814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52953E16-9611-47D6-9100-8525D715A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249" y="2808244"/>
            <a:ext cx="416346" cy="612814"/>
          </a:xfrm>
          <a:prstGeom prst="rect">
            <a:avLst/>
          </a:prstGeom>
        </p:spPr>
      </p:pic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BCC18AB-20DA-4730-8970-4E026A42C6E0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 flipV="1">
            <a:off x="1139708" y="2448993"/>
            <a:ext cx="1585177" cy="8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9736082-1ACC-4F71-A401-70F077CE3058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1604618" y="2698046"/>
            <a:ext cx="1102135" cy="49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54F5264-078F-4050-9BDC-33F96ADE81F8}"/>
              </a:ext>
            </a:extLst>
          </p:cNvPr>
          <p:cNvCxnSpPr>
            <a:stCxn id="78" idx="0"/>
            <a:endCxn id="76" idx="2"/>
          </p:cNvCxnSpPr>
          <p:nvPr/>
        </p:nvCxnSpPr>
        <p:spPr>
          <a:xfrm flipH="1" flipV="1">
            <a:off x="2914926" y="2744612"/>
            <a:ext cx="239876" cy="74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60BF6F8-8C41-4B5C-B143-4D3D0FEC78B3}"/>
              </a:ext>
            </a:extLst>
          </p:cNvPr>
          <p:cNvCxnSpPr>
            <a:cxnSpLocks/>
            <a:stCxn id="79" idx="0"/>
            <a:endCxn id="76" idx="3"/>
          </p:cNvCxnSpPr>
          <p:nvPr/>
        </p:nvCxnSpPr>
        <p:spPr>
          <a:xfrm flipH="1" flipV="1">
            <a:off x="3104967" y="2448993"/>
            <a:ext cx="1373455" cy="35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图片 83">
            <a:extLst>
              <a:ext uri="{FF2B5EF4-FFF2-40B4-BE49-F238E27FC236}">
                <a16:creationId xmlns:a16="http://schemas.microsoft.com/office/drawing/2014/main" id="{DE39A1E0-1F91-4A11-9F99-35B24A84C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348" y="5512837"/>
            <a:ext cx="416346" cy="612814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92C54483-F9A8-4C05-8DD2-5C5722022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788" y="4468841"/>
            <a:ext cx="380082" cy="591239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1F84280A-B54B-49D8-86D4-79946EA57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265" y="4542315"/>
            <a:ext cx="416346" cy="612814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037FA49D-D960-4753-93FB-9C1CB82E2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532" y="5800159"/>
            <a:ext cx="416346" cy="612814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DD0BAFFE-5283-49B3-B3A4-FA4B0562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152" y="5123712"/>
            <a:ext cx="416346" cy="612814"/>
          </a:xfrm>
          <a:prstGeom prst="rect">
            <a:avLst/>
          </a:prstGeom>
        </p:spPr>
      </p:pic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BCAB410-A629-4CDB-9125-7B16149E8CE0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 flipV="1">
            <a:off x="7211611" y="4764461"/>
            <a:ext cx="1585177" cy="8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CCE1B77-3AF9-43D2-93CD-EA909741F42D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7676521" y="5013514"/>
            <a:ext cx="1102135" cy="49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7C2AF25-9CAB-429A-A3C9-40C6668CBA7C}"/>
              </a:ext>
            </a:extLst>
          </p:cNvPr>
          <p:cNvCxnSpPr>
            <a:stCxn id="87" idx="0"/>
            <a:endCxn id="85" idx="2"/>
          </p:cNvCxnSpPr>
          <p:nvPr/>
        </p:nvCxnSpPr>
        <p:spPr>
          <a:xfrm flipH="1" flipV="1">
            <a:off x="8986829" y="5060080"/>
            <a:ext cx="239876" cy="74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F4073DF3-60B0-4AF5-9667-07FCE95F0466}"/>
              </a:ext>
            </a:extLst>
          </p:cNvPr>
          <p:cNvCxnSpPr>
            <a:cxnSpLocks/>
            <a:stCxn id="88" idx="0"/>
            <a:endCxn id="85" idx="3"/>
          </p:cNvCxnSpPr>
          <p:nvPr/>
        </p:nvCxnSpPr>
        <p:spPr>
          <a:xfrm flipH="1" flipV="1">
            <a:off x="9176870" y="4764461"/>
            <a:ext cx="1373455" cy="35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812DB"/>
                </a:solidFill>
              </a:rPr>
              <a:t>预备工作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3156" y="2160815"/>
            <a:ext cx="4288353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现有共享数据库存在的缺点：</a:t>
            </a:r>
          </a:p>
          <a:p>
            <a:pPr marL="457200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/>
              <a:t>对用户硬件要求较高</a:t>
            </a:r>
          </a:p>
          <a:p>
            <a:pPr marL="457200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/>
              <a:t>需要信任他人</a:t>
            </a:r>
            <a:endParaRPr lang="en-US" altLang="zh-CN" sz="2000" dirty="0"/>
          </a:p>
          <a:p>
            <a:pPr marL="457200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/>
              <a:t>高延迟、高气体消耗</a:t>
            </a:r>
            <a:endParaRPr lang="en-US" altLang="zh-CN" sz="2000" dirty="0"/>
          </a:p>
          <a:p>
            <a:pPr marL="457200" indent="-457200" fontAlgn="auto">
              <a:lnSpc>
                <a:spcPct val="150000"/>
              </a:lnSpc>
              <a:buFont typeface="+mj-lt"/>
              <a:buAutoNum type="alphaLcParenR"/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无法同时满足安全性、兼容性和效率</a:t>
            </a:r>
          </a:p>
          <a:p>
            <a:pPr fontAlgn="auto">
              <a:lnSpc>
                <a:spcPct val="150000"/>
              </a:lnSpc>
            </a:pP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788909" y="1946330"/>
            <a:ext cx="5829935" cy="23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000" dirty="0" err="1"/>
              <a:t>FalconDB</a:t>
            </a:r>
            <a:r>
              <a:rPr lang="en-US" altLang="zh-CN" sz="2000" dirty="0"/>
              <a:t>:</a:t>
            </a: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dirty="0" err="1"/>
              <a:t>低存储成本、效率高的</a:t>
            </a:r>
            <a:r>
              <a:rPr lang="zh-CN" altLang="en-US" sz="2000" dirty="0"/>
              <a:t>协作</a:t>
            </a:r>
            <a:r>
              <a:rPr lang="en-US" altLang="zh-CN" sz="2000" dirty="0" err="1"/>
              <a:t>数据库</a:t>
            </a:r>
            <a:endParaRPr lang="en-US" altLang="zh-CN" sz="2000" dirty="0"/>
          </a:p>
          <a:p>
            <a:pPr marL="457200" indent="-457200" algn="l" fontAlgn="auto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dirty="0"/>
              <a:t>基于</a:t>
            </a:r>
            <a:r>
              <a:rPr lang="en-US" altLang="zh-CN" sz="2000" dirty="0">
                <a:solidFill>
                  <a:srgbClr val="00B050"/>
                </a:solidFill>
              </a:rPr>
              <a:t>区块链</a:t>
            </a:r>
            <a:r>
              <a:rPr lang="en-US" altLang="zh-CN" sz="2000" dirty="0"/>
              <a:t>，可容忍1/3的恶意节点，并提供数据库的</a:t>
            </a:r>
            <a:r>
              <a:rPr lang="en-US" altLang="zh-CN" sz="2000" dirty="0">
                <a:solidFill>
                  <a:srgbClr val="00B050"/>
                </a:solidFill>
              </a:rPr>
              <a:t>透明历史记录</a:t>
            </a: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dirty="0" err="1"/>
              <a:t>提供了一定的激励机制，防止服务器节点作恶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858520" y="5800725"/>
            <a:ext cx="1049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</a:rPr>
              <a:t>如何使一组具有</a:t>
            </a:r>
            <a:r>
              <a:rPr lang="zh-CN" altLang="en-US" sz="2800" dirty="0">
                <a:solidFill>
                  <a:srgbClr val="0812DB"/>
                </a:solidFill>
              </a:rPr>
              <a:t>有限硬件资源</a:t>
            </a:r>
            <a:r>
              <a:rPr lang="zh-CN" altLang="en-US" sz="2800" dirty="0">
                <a:solidFill>
                  <a:srgbClr val="FF0000"/>
                </a:solidFill>
              </a:rPr>
              <a:t>的客户端共同</a:t>
            </a:r>
            <a:r>
              <a:rPr lang="zh-CN" altLang="en-US" sz="2800" dirty="0">
                <a:solidFill>
                  <a:srgbClr val="0812DB"/>
                </a:solidFill>
              </a:rPr>
              <a:t>高效安全</a:t>
            </a:r>
            <a:r>
              <a:rPr lang="zh-CN" altLang="en-US" sz="2800" dirty="0">
                <a:solidFill>
                  <a:srgbClr val="FF0000"/>
                </a:solidFill>
              </a:rPr>
              <a:t>地维护数据库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812DB"/>
                </a:solidFill>
              </a:rPr>
              <a:t> Design goals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577215" y="1691005"/>
            <a:ext cx="11341735" cy="46612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不变性</a:t>
            </a:r>
            <a:r>
              <a:rPr lang="zh-CN" sz="2000" b="0" dirty="0">
                <a:ea typeface="宋体" panose="02010600030101010101" pitchFamily="2" charset="-122"/>
              </a:rPr>
              <a:t>。在区块链上提交的对数据库的</a:t>
            </a:r>
            <a:r>
              <a:rPr lang="zh-CN" sz="2000" b="0" dirty="0">
                <a:solidFill>
                  <a:srgbClr val="00B0F0"/>
                </a:solidFill>
                <a:ea typeface="宋体" panose="02010600030101010101" pitchFamily="2" charset="-122"/>
              </a:rPr>
              <a:t>任何更新</a:t>
            </a:r>
            <a:r>
              <a:rPr lang="zh-CN" sz="2000" b="0" dirty="0">
                <a:ea typeface="宋体" panose="02010600030101010101" pitchFamily="2" charset="-122"/>
              </a:rPr>
              <a:t>都是不可变的</a:t>
            </a:r>
          </a:p>
          <a:p>
            <a:pPr marL="457200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透明性</a:t>
            </a:r>
            <a:r>
              <a:rPr lang="zh-CN" sz="2000" b="0" dirty="0">
                <a:ea typeface="宋体" panose="02010600030101010101" pitchFamily="2" charset="-122"/>
              </a:rPr>
              <a:t>。数据库的</a:t>
            </a:r>
            <a:r>
              <a:rPr lang="zh-CN" sz="2000" b="0" dirty="0">
                <a:solidFill>
                  <a:srgbClr val="00B0F0"/>
                </a:solidFill>
                <a:ea typeface="宋体" panose="02010600030101010101" pitchFamily="2" charset="-122"/>
              </a:rPr>
              <a:t>更新</a:t>
            </a:r>
            <a:r>
              <a:rPr lang="zh-CN" sz="2000" b="0" dirty="0">
                <a:ea typeface="宋体" panose="02010600030101010101" pitchFamily="2" charset="-122"/>
              </a:rPr>
              <a:t>对所有人都是</a:t>
            </a:r>
            <a:r>
              <a:rPr lang="zh-CN" sz="2000" b="0" dirty="0">
                <a:solidFill>
                  <a:srgbClr val="00B0F0"/>
                </a:solidFill>
                <a:ea typeface="宋体" panose="02010600030101010101" pitchFamily="2" charset="-122"/>
              </a:rPr>
              <a:t>透明</a:t>
            </a:r>
            <a:r>
              <a:rPr lang="zh-CN" sz="2000" b="0" dirty="0">
                <a:ea typeface="宋体" panose="02010600030101010101" pitchFamily="2" charset="-122"/>
              </a:rPr>
              <a:t>的。对于数据库中</a:t>
            </a:r>
            <a:r>
              <a:rPr lang="zh-CN" altLang="en-US" sz="2000" b="0" dirty="0">
                <a:ea typeface="宋体" panose="02010600030101010101" pitchFamily="2" charset="-122"/>
              </a:rPr>
              <a:t>存在</a:t>
            </a:r>
            <a:r>
              <a:rPr lang="zh-CN" sz="2000" b="0" dirty="0">
                <a:ea typeface="宋体" panose="02010600030101010101" pitchFamily="2" charset="-122"/>
              </a:rPr>
              <a:t>的任何记录，用户都能够获得其所有</a:t>
            </a:r>
            <a:r>
              <a:rPr lang="zh-CN" sz="2000" b="0" dirty="0">
                <a:solidFill>
                  <a:srgbClr val="00B0F0"/>
                </a:solidFill>
                <a:ea typeface="宋体" panose="02010600030101010101" pitchFamily="2" charset="-122"/>
              </a:rPr>
              <a:t>历史值</a:t>
            </a:r>
            <a:r>
              <a:rPr lang="zh-CN" sz="2000" b="0" dirty="0">
                <a:ea typeface="宋体" panose="02010600030101010101" pitchFamily="2" charset="-122"/>
              </a:rPr>
              <a:t>以及更新时间和更新发布者的身份。</a:t>
            </a:r>
          </a:p>
          <a:p>
            <a:pPr marL="457200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数据的完整性</a:t>
            </a:r>
            <a:r>
              <a:rPr lang="zh-CN" sz="2000" b="0" dirty="0">
                <a:ea typeface="宋体" panose="02010600030101010101" pitchFamily="2" charset="-122"/>
              </a:rPr>
              <a:t>。客户端能够验证数据库</a:t>
            </a:r>
            <a:r>
              <a:rPr lang="zh-CN" sz="2000" b="0" dirty="0">
                <a:solidFill>
                  <a:srgbClr val="00B0F0"/>
                </a:solidFill>
                <a:ea typeface="宋体" panose="02010600030101010101" pitchFamily="2" charset="-122"/>
              </a:rPr>
              <a:t>是否根据提交的事务进行了更新</a:t>
            </a:r>
            <a:r>
              <a:rPr lang="zh-CN" altLang="en-US" sz="2000" b="0" dirty="0">
                <a:ea typeface="宋体" panose="02010600030101010101" pitchFamily="2" charset="-122"/>
              </a:rPr>
              <a:t>；</a:t>
            </a:r>
            <a:r>
              <a:rPr lang="zh-CN" sz="2000" b="0" dirty="0">
                <a:ea typeface="宋体" panose="02010600030101010101" pitchFamily="2" charset="-122"/>
              </a:rPr>
              <a:t>服务器没有对数据库进行</a:t>
            </a:r>
            <a:r>
              <a:rPr lang="zh-CN" sz="2000" b="0" dirty="0">
                <a:solidFill>
                  <a:srgbClr val="00B0F0"/>
                </a:solidFill>
                <a:ea typeface="宋体" panose="02010600030101010101" pitchFamily="2" charset="-122"/>
              </a:rPr>
              <a:t>未经授权的更新</a:t>
            </a:r>
            <a:r>
              <a:rPr lang="zh-CN" sz="2000" b="0" dirty="0">
                <a:ea typeface="宋体" panose="02010600030101010101" pitchFamily="2" charset="-122"/>
              </a:rPr>
              <a:t>。</a:t>
            </a:r>
          </a:p>
          <a:p>
            <a:pPr marL="457200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查询的正确性</a:t>
            </a:r>
            <a:r>
              <a:rPr lang="zh-CN" sz="2000" b="0" dirty="0">
                <a:ea typeface="宋体" panose="02010600030101010101" pitchFamily="2" charset="-122"/>
              </a:rPr>
              <a:t>。当客户端收到来自服务器的查询结果时，</a:t>
            </a:r>
            <a:r>
              <a:rPr lang="zh-CN" sz="2000" b="0" dirty="0">
                <a:solidFill>
                  <a:srgbClr val="00B0F0"/>
                </a:solidFill>
                <a:ea typeface="宋体" panose="02010600030101010101" pitchFamily="2" charset="-122"/>
              </a:rPr>
              <a:t>验证查询结果的正确性</a:t>
            </a:r>
            <a:r>
              <a:rPr 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:1)</a:t>
            </a:r>
            <a:r>
              <a:rPr lang="zh-CN" sz="2000" b="0" dirty="0">
                <a:ea typeface="宋体" panose="02010600030101010101" pitchFamily="2" charset="-122"/>
              </a:rPr>
              <a:t>查询结果中的答案都没有被修改过，且都满足查询条件</a:t>
            </a:r>
            <a:r>
              <a:rPr 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;2)</a:t>
            </a:r>
            <a:r>
              <a:rPr lang="zh-CN" sz="2000" b="0" dirty="0">
                <a:ea typeface="宋体" panose="02010600030101010101" pitchFamily="2" charset="-122"/>
              </a:rPr>
              <a:t>结果中没有遗漏任何答案</a:t>
            </a:r>
            <a:r>
              <a:rPr 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;3)</a:t>
            </a:r>
            <a:r>
              <a:rPr lang="zh-CN" sz="2000" b="0" dirty="0">
                <a:ea typeface="宋体" panose="02010600030101010101" pitchFamily="2" charset="-122"/>
              </a:rPr>
              <a:t>结果基于最新版本的数据库。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marL="457200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客户成本低</a:t>
            </a:r>
            <a:r>
              <a:rPr lang="zh-CN" sz="2000" b="0" dirty="0">
                <a:ea typeface="宋体" panose="02010600030101010101" pitchFamily="2" charset="-122"/>
              </a:rPr>
              <a:t>。客户端的</a:t>
            </a:r>
            <a:r>
              <a:rPr lang="zh-CN" sz="2000" b="0" dirty="0">
                <a:solidFill>
                  <a:srgbClr val="00B0F0"/>
                </a:solidFill>
                <a:ea typeface="宋体" panose="02010600030101010101" pitchFamily="2" charset="-122"/>
              </a:rPr>
              <a:t>空间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sz="2000" b="0" dirty="0">
                <a:solidFill>
                  <a:srgbClr val="00B0F0"/>
                </a:solidFill>
                <a:ea typeface="宋体" panose="02010600030101010101" pitchFamily="2" charset="-122"/>
              </a:rPr>
              <a:t>计算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sz="2000" b="0" dirty="0">
                <a:solidFill>
                  <a:srgbClr val="00B0F0"/>
                </a:solidFill>
                <a:ea typeface="宋体" panose="02010600030101010101" pitchFamily="2" charset="-122"/>
              </a:rPr>
              <a:t>网络开销</a:t>
            </a:r>
            <a:r>
              <a:rPr lang="zh-CN" sz="2000" b="0" dirty="0">
                <a:ea typeface="宋体" panose="02010600030101010101" pitchFamily="2" charset="-122"/>
              </a:rPr>
              <a:t>很小</a:t>
            </a:r>
            <a:r>
              <a:rPr lang="zh-CN" altLang="en-US" sz="2000" b="0" dirty="0">
                <a:ea typeface="宋体" panose="02010600030101010101" pitchFamily="2" charset="-122"/>
              </a:rPr>
              <a:t>。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marL="457200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高度表达</a:t>
            </a:r>
            <a:r>
              <a:rPr lang="zh-CN" altLang="en-US" sz="2000" b="0" dirty="0">
                <a:ea typeface="宋体" panose="02010600030101010101" pitchFamily="2" charset="-122"/>
              </a:rPr>
              <a:t>。该系统可以支持广泛的查询和更新。</a:t>
            </a:r>
            <a:endParaRPr lang="zh-CN" sz="20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0812DB"/>
                </a:solidFill>
              </a:rPr>
              <a:t>Authenticated Data Structures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" y="1534795"/>
            <a:ext cx="3463290" cy="4919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504484" y="2229167"/>
                <a:ext cx="6144177" cy="308251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charset="0"/>
                      </a:rPr>
                      <m:t>𝛿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000" smtClean="0">
                        <a:latin typeface="Cambria Math" panose="02040503050406030204" charset="0"/>
                        <a:cs typeface="Cambria Math" panose="02040503050406030204" charset="0"/>
                      </a:rPr>
                      <m:t>Sum</m:t>
                    </m:r>
                    <m:r>
                      <a:rPr lang="en-US" altLang="zh-CN" sz="2000" smtClean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D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：求数据库的摘要</a:t>
                </a:r>
              </a:p>
              <a:p>
                <a:pPr fontAlgn="auto">
                  <a:lnSpc>
                    <a:spcPct val="2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Qry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q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D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：执行查询的函数</a:t>
                </a:r>
              </a:p>
              <a:p>
                <a:pPr fontAlgn="auto">
                  <a:lnSpc>
                    <a:spcPct val="2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VerifyQuery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R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charset="0"/>
                      </a:rPr>
                      <m:t>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charset="0"/>
                      </a:rPr>
                      <m:t>,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charset="0"/>
                      </a:rPr>
                      <m:t>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：验证查询结果的函数</a:t>
                </a:r>
              </a:p>
              <a:p>
                <a:pPr fontAlgn="auto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UpdS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D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u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：执行数据库更新的函数</a:t>
                </a:r>
              </a:p>
              <a:p>
                <a:pPr fontAlgn="auto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UpdC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charset="0"/>
                      </a:rPr>
                      <m:t>δ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u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：执行摘要更新的函数</a:t>
                </a: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484" y="2229167"/>
                <a:ext cx="6144177" cy="3082511"/>
              </a:xfrm>
              <a:prstGeom prst="rect">
                <a:avLst/>
              </a:prstGeom>
              <a:blipFill>
                <a:blip r:embed="rId4"/>
                <a:stretch>
                  <a:fillRect b="-2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812DB"/>
                </a:solidFill>
              </a:rPr>
              <a:t>System Overview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916430"/>
            <a:ext cx="5895975" cy="4269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90030" y="832485"/>
            <a:ext cx="5105400" cy="29997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客户端节点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存储内容：</a:t>
            </a:r>
            <a:r>
              <a:rPr lang="en-US" altLang="zh-CN" dirty="0"/>
              <a:t>Block Headers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作用：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/>
              <a:t>对任何的服务器发送请求访问数据库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/>
              <a:t>通过</a:t>
            </a:r>
            <a:r>
              <a:rPr lang="en-US" altLang="zh-CN" dirty="0"/>
              <a:t>ADS</a:t>
            </a:r>
            <a:r>
              <a:rPr lang="zh-CN" altLang="en-US" dirty="0"/>
              <a:t>接口验证查询或更新的结果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/>
              <a:t>部分节点可以加入区块链网络，验证区块（为了提高出块速度）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90030" y="3978910"/>
            <a:ext cx="5106035" cy="25844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ClrTx/>
              <a:buSzTx/>
              <a:buFont typeface="+mj-lt"/>
              <a:buNone/>
            </a:pPr>
            <a:r>
              <a:rPr lang="zh-CN" altLang="en-US" dirty="0"/>
              <a:t>服务器节点</a:t>
            </a:r>
          </a:p>
          <a:p>
            <a:pPr indent="0" algn="l">
              <a:lnSpc>
                <a:spcPct val="150000"/>
              </a:lnSpc>
              <a:buClrTx/>
              <a:buSzTx/>
              <a:buFont typeface="+mj-lt"/>
              <a:buNone/>
            </a:pPr>
            <a:r>
              <a:rPr lang="zh-CN" altLang="en-US" dirty="0"/>
              <a:t>存储内容：完整的区块链数据和数据库</a:t>
            </a:r>
          </a:p>
          <a:p>
            <a:pPr indent="0" algn="l">
              <a:lnSpc>
                <a:spcPct val="150000"/>
              </a:lnSpc>
              <a:buClrTx/>
              <a:buSzTx/>
              <a:buFont typeface="+mj-lt"/>
              <a:buNone/>
            </a:pPr>
            <a:r>
              <a:rPr lang="zh-CN" altLang="en-US" dirty="0"/>
              <a:t>作用：</a:t>
            </a:r>
          </a:p>
          <a:p>
            <a:pPr marL="342900" indent="-342900" algn="l">
              <a:lnSpc>
                <a:spcPct val="150000"/>
              </a:lnSpc>
              <a:buClrTx/>
              <a:buSzTx/>
              <a:buFont typeface="+mj-lt"/>
              <a:buAutoNum type="alphaLcParenR"/>
            </a:pPr>
            <a:r>
              <a:rPr lang="zh-CN" altLang="en-US" dirty="0"/>
              <a:t>返回客户端查询和更新的结果</a:t>
            </a:r>
          </a:p>
          <a:p>
            <a:pPr marL="342900" indent="-342900" algn="l">
              <a:lnSpc>
                <a:spcPct val="150000"/>
              </a:lnSpc>
              <a:buClrTx/>
              <a:buSzTx/>
              <a:buFont typeface="+mj-lt"/>
              <a:buAutoNum type="alphaLcParenR"/>
            </a:pPr>
            <a:r>
              <a:rPr lang="zh-CN" altLang="en-US" dirty="0"/>
              <a:t>验证新区块</a:t>
            </a:r>
          </a:p>
          <a:p>
            <a:pPr marL="342900" indent="-342900" algn="l">
              <a:lnSpc>
                <a:spcPct val="150000"/>
              </a:lnSpc>
              <a:buClrTx/>
              <a:buSzTx/>
              <a:buFont typeface="+mj-lt"/>
              <a:buAutoNum type="alphaLcParenR"/>
            </a:pPr>
            <a:r>
              <a:rPr lang="zh-CN" altLang="en-US" dirty="0"/>
              <a:t>为查询结果生成证明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812DB"/>
                </a:solidFill>
              </a:rPr>
              <a:t>Blockchain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8200" y="1507490"/>
                <a:ext cx="10859135" cy="47078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 fontAlgn="auto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To setup the system, the following parameters and functions</a:t>
                </a:r>
                <a:r>
                  <a:rPr lang="en-US" altLang="zh-CN" sz="2000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need to be agreed on by all nodes before running the blockchain protocol:</a:t>
                </a:r>
              </a:p>
              <a:p>
                <a:pPr marL="342900" indent="-342900" algn="just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, a hardcoded genesis block.</a:t>
                </a:r>
              </a:p>
              <a:p>
                <a:pPr marL="342900" indent="-342900" algn="just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h𝑎𝑠h</m:t>
                    </m:r>
                    <m:r>
                      <a:rPr lang="en-US" altLang="zh-CN" sz="2000" i="1">
                        <a:solidFill>
                          <a:srgbClr val="00B05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srgbClr val="00B05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sz="2000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srgbClr val="00B05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, a cryptographic hash function that converts</a:t>
                </a:r>
                <a:r>
                  <a:rPr lang="en-US" altLang="zh-CN" sz="2000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a string to a hashed string.</a:t>
                </a:r>
              </a:p>
              <a:p>
                <a:pPr marL="342900" indent="-342900" algn="just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B05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𝑝𝑘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B05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𝑠𝑘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B05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, a pair of public/private keys for node i.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is</a:t>
                </a:r>
                <a:r>
                  <a:rPr lang="en-US" altLang="zh-CN" sz="2000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revealed to all participants in the</a:t>
                </a:r>
                <a:r>
                  <a:rPr lang="en-US" altLang="zh-CN" sz="2000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network, and can be used</a:t>
                </a:r>
                <a:r>
                  <a:rPr lang="en-US" altLang="zh-CN" sz="2000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to verify identities using the following two functions.</a:t>
                </a:r>
              </a:p>
              <a:p>
                <a:pPr marL="342900" indent="-342900" algn="just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sign</m:t>
                    </m:r>
                    <m: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sk</m:t>
                    </m:r>
                    <m: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→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′</m:t>
                    </m:r>
                    <m:r>
                      <a:rPr lang="en-US" altLang="zh-CN" sz="20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 a function that takes a secret key and a</a:t>
                </a:r>
                <a:r>
                  <a:rPr lang="en-US" altLang="zh-CN" sz="2000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string, and outputs the signed string.</a:t>
                </a:r>
              </a:p>
              <a:p>
                <a:pPr marL="342900" indent="-342900" algn="just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VerifySig</m:t>
                    </m:r>
                    <m: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pk</m:t>
                    </m:r>
                    <m: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′) → {0, 1}</m:t>
                    </m:r>
                  </m:oMath>
                </a14:m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 verifies the signature. It guarantees</a:t>
                </a:r>
                <a:r>
                  <a:rPr lang="en-US" altLang="zh-CN" sz="2000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en-US" altLang="zh-CN" sz="2000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VerifySig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pk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′)=1</m:t>
                    </m:r>
                  </m:oMath>
                </a14:m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 if and only ifsign(sk,s)=s′. </a:t>
                </a:r>
              </a:p>
              <a:p>
                <a:pPr marL="342900" indent="-342900" algn="just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00B05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zh-CN" altLang="en-US" sz="2000" dirty="0">
                    <a:latin typeface="Times New Roman" panose="02020603050405020304" charset="0"/>
                    <a:cs typeface="Times New Roman" panose="02020603050405020304" charset="0"/>
                  </a:rPr>
                  <a:t>, the number of validators for each block.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7490"/>
                <a:ext cx="10859135" cy="47078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812DB"/>
                </a:solidFill>
              </a:rPr>
              <a:t>Blockchain Construction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38200" y="2088515"/>
            <a:ext cx="2075180" cy="368013"/>
            <a:chOff x="9354" y="3422"/>
            <a:chExt cx="1868" cy="399"/>
          </a:xfrm>
        </p:grpSpPr>
        <p:sp>
          <p:nvSpPr>
            <p:cNvPr id="5" name="文本框 4"/>
            <p:cNvSpPr txBox="1"/>
            <p:nvPr/>
          </p:nvSpPr>
          <p:spPr>
            <a:xfrm>
              <a:off x="9354" y="3422"/>
              <a:ext cx="934" cy="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288" y="3422"/>
              <a:ext cx="934" cy="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40480" y="2088515"/>
            <a:ext cx="2201545" cy="368013"/>
            <a:chOff x="9354" y="3422"/>
            <a:chExt cx="1868" cy="399"/>
          </a:xfrm>
        </p:grpSpPr>
        <p:sp>
          <p:nvSpPr>
            <p:cNvPr id="9" name="文本框 8"/>
            <p:cNvSpPr txBox="1"/>
            <p:nvPr/>
          </p:nvSpPr>
          <p:spPr>
            <a:xfrm>
              <a:off x="9354" y="3422"/>
              <a:ext cx="934" cy="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288" y="3422"/>
              <a:ext cx="934" cy="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842760" y="2088515"/>
            <a:ext cx="1962150" cy="368013"/>
            <a:chOff x="9354" y="3422"/>
            <a:chExt cx="1868" cy="399"/>
          </a:xfrm>
        </p:grpSpPr>
        <p:sp>
          <p:nvSpPr>
            <p:cNvPr id="12" name="文本框 11"/>
            <p:cNvSpPr txBox="1"/>
            <p:nvPr/>
          </p:nvSpPr>
          <p:spPr>
            <a:xfrm>
              <a:off x="9354" y="3422"/>
              <a:ext cx="934" cy="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8" y="3422"/>
              <a:ext cx="934" cy="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94215" y="2088515"/>
            <a:ext cx="1722120" cy="368728"/>
            <a:chOff x="9354" y="3422"/>
            <a:chExt cx="1868" cy="400"/>
          </a:xfrm>
        </p:grpSpPr>
        <p:sp>
          <p:nvSpPr>
            <p:cNvPr id="15" name="文本框 14"/>
            <p:cNvSpPr txBox="1"/>
            <p:nvPr/>
          </p:nvSpPr>
          <p:spPr>
            <a:xfrm>
              <a:off x="9354" y="3422"/>
              <a:ext cx="934" cy="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8" y="3422"/>
              <a:ext cx="934" cy="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cxnSp>
        <p:nvCxnSpPr>
          <p:cNvPr id="17" name="直接箭头连接符 16"/>
          <p:cNvCxnSpPr>
            <a:stCxn id="6" idx="3"/>
            <a:endCxn id="9" idx="1"/>
          </p:cNvCxnSpPr>
          <p:nvPr/>
        </p:nvCxnSpPr>
        <p:spPr>
          <a:xfrm>
            <a:off x="2913380" y="2272665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2" idx="1"/>
          </p:cNvCxnSpPr>
          <p:nvPr/>
        </p:nvCxnSpPr>
        <p:spPr>
          <a:xfrm>
            <a:off x="6042660" y="2272665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3"/>
            <a:endCxn id="15" idx="1"/>
          </p:cNvCxnSpPr>
          <p:nvPr/>
        </p:nvCxnSpPr>
        <p:spPr>
          <a:xfrm>
            <a:off x="8804910" y="2272665"/>
            <a:ext cx="7893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/>
              <p:cNvGraphicFramePr/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1540929255"/>
                  </p:ext>
                </p:extLst>
              </p:nvPr>
            </p:nvGraphicFramePr>
            <p:xfrm>
              <a:off x="1829435" y="4077970"/>
              <a:ext cx="2011045" cy="22885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10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0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latin typeface="Cambria Math" panose="02040503050406030204" charset="0"/>
                              <a:ea typeface="+mn-ea"/>
                            </a:rPr>
                            <a:t>height</a:t>
                          </a: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909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dirty="0" err="1"/>
                            <a:t>lastBlockHash</a:t>
                          </a:r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909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en-US" altLang="zh-CN"/>
                            <a:t>=hash(C)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909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909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hash</m:t>
                                </m:r>
                                <m:r>
                                  <a:rPr lang="en-US" altLang="zh-CN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RW</m:t>
                                </m:r>
                                <m:r>
                                  <a:rPr lang="en-US" altLang="zh-CN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909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/>
              <p:cNvGraphicFramePr/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1540929255"/>
                  </p:ext>
                </p:extLst>
              </p:nvPr>
            </p:nvGraphicFramePr>
            <p:xfrm>
              <a:off x="1829435" y="4077970"/>
              <a:ext cx="2011045" cy="22885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10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0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latin typeface="Cambria Math" panose="02040503050406030204" charset="0"/>
                              <a:ea typeface="+mn-ea"/>
                            </a:rPr>
                            <a:t>height</a:t>
                          </a: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909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dirty="0" err="1"/>
                            <a:t>lastBlockHash</a:t>
                          </a:r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9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3" t="-211111" r="-151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9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3" t="-316129" r="-1515" b="-2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9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3" t="-409524" r="-1515" b="-1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9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3" t="-517742" r="-151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9" name="表格 28"/>
          <p:cNvGraphicFramePr/>
          <p:nvPr/>
        </p:nvGraphicFramePr>
        <p:xfrm>
          <a:off x="3291840" y="2854325"/>
          <a:ext cx="21983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/>
              <p:cNvGraphicFramePr/>
              <p:nvPr>
                <p:extLst>
                  <p:ext uri="{D42A27DB-BD31-4B8C-83A1-F6EECF244321}">
                    <p14:modId xmlns:p14="http://schemas.microsoft.com/office/powerpoint/2010/main" val="265172937"/>
                  </p:ext>
                </p:extLst>
              </p:nvPr>
            </p:nvGraphicFramePr>
            <p:xfrm>
              <a:off x="5208104" y="4077970"/>
              <a:ext cx="2455711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557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8608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charset="0"/>
                                      <a:ea typeface="+mn-ea"/>
                                      <a:cs typeface="Cambria Math" panose="02040503050406030204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zh-CN" sz="1800" b="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charset="0"/>
                                      <a:ea typeface="+mn-ea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latin typeface="Cambria Math" panose="02040503050406030204" charset="0"/>
                              <a:ea typeface="+mn-ea"/>
                              <a:cs typeface="Cambria Math" panose="02040503050406030204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800" b="0" i="0" kern="1200">
                                  <a:solidFill>
                                    <a:schemeClr val="dk1"/>
                                  </a:solidFill>
                                  <a:latin typeface="Cambria Math" panose="02040503050406030204" charset="0"/>
                                  <a:ea typeface="+mn-ea"/>
                                  <a:cs typeface="Cambria Math" panose="02040503050406030204" charset="0"/>
                                </a:rPr>
                                <m:t>sign</m:t>
                              </m:r>
                              <m:r>
                                <a:rPr lang="en-US" altLang="zh-CN" sz="1800" b="0" i="0" kern="1200">
                                  <a:solidFill>
                                    <a:schemeClr val="dk1"/>
                                  </a:solidFill>
                                  <a:latin typeface="Cambria Math" panose="02040503050406030204" charset="0"/>
                                  <a:ea typeface="+mn-ea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b="0" i="0" kern="1200">
                                  <a:solidFill>
                                    <a:schemeClr val="dk1"/>
                                  </a:solidFill>
                                  <a:latin typeface="Cambria Math" panose="02040503050406030204" charset="0"/>
                                  <a:ea typeface="+mn-ea"/>
                                  <a:cs typeface="Cambria Math" panose="02040503050406030204" charset="0"/>
                                </a:rPr>
                                <m:t>sk</m:t>
                              </m:r>
                              <m:r>
                                <a:rPr lang="en-US" altLang="zh-CN" sz="1800" b="0" i="0" kern="1200">
                                  <a:solidFill>
                                    <a:schemeClr val="dk1"/>
                                  </a:solidFill>
                                  <a:latin typeface="Cambria Math" panose="02040503050406030204" charset="0"/>
                                  <a:ea typeface="+mn-ea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800" b="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charset="0"/>
                                      <a:ea typeface="+mn-ea"/>
                                      <a:cs typeface="Cambria Math" panose="02040503050406030204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altLang="zh-CN" sz="1800" b="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charset="0"/>
                                      <a:ea typeface="+mn-ea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800" b="0" i="0" kern="1200">
                                  <a:solidFill>
                                    <a:schemeClr val="dk1"/>
                                  </a:solidFill>
                                  <a:latin typeface="Cambria Math" panose="02040503050406030204" charset="0"/>
                                  <a:ea typeface="+mn-ea"/>
                                  <a:cs typeface="Cambria Math" panose="02040503050406030204" charset="0"/>
                                </a:rPr>
                                <m:t>),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b="0" i="0" kern="1200">
                                  <a:solidFill>
                                    <a:schemeClr val="dk1"/>
                                  </a:solidFill>
                                  <a:latin typeface="Cambria Math" panose="02040503050406030204" charset="0"/>
                                  <a:ea typeface="+mn-ea"/>
                                  <a:cs typeface="Cambria Math" panose="02040503050406030204" charset="0"/>
                                </a:rPr>
                                <m:t>M</m:t>
                              </m:r>
                              <m:r>
                                <a:rPr lang="en-US" altLang="zh-CN" sz="1800" b="0" i="0" kern="1200">
                                  <a:solidFill>
                                    <a:schemeClr val="dk1"/>
                                  </a:solidFill>
                                  <a:latin typeface="Cambria Math" panose="02040503050406030204" charset="0"/>
                                  <a:ea typeface="+mn-ea"/>
                                  <a:cs typeface="Cambria Math" panose="02040503050406030204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800" b="0" i="0" kern="1200" dirty="0">
                            <a:solidFill>
                              <a:schemeClr val="dk1"/>
                            </a:solidFill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endParaRPr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charset="0"/>
                                    <a:ea typeface="+mn-ea"/>
                                    <a:cs typeface="Cambria Math" panose="02040503050406030204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charset="0"/>
                                        <a:ea typeface="+mn-ea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charset="0"/>
                                        <a:ea typeface="+mn-ea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charset="0"/>
                                    <a:ea typeface="+mn-ea"/>
                                    <a:cs typeface="Cambria Math" panose="02040503050406030204" charset="0"/>
                                  </a:rPr>
                                  <m:t>,⋯⋯,</m:t>
                                </m:r>
                                <m:sSub>
                                  <m:sSubPr>
                                    <m:ctrlP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charset="0"/>
                                        <a:ea typeface="+mn-ea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charset="0"/>
                                        <a:ea typeface="+mn-ea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charset="0"/>
                                    <a:ea typeface="+mn-ea"/>
                                    <a:cs typeface="Cambria Math" panose="02040503050406030204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,⋯⋯,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/>
              <p:cNvGraphicFramePr/>
              <p:nvPr>
                <p:extLst>
                  <p:ext uri="{D42A27DB-BD31-4B8C-83A1-F6EECF244321}">
                    <p14:modId xmlns:p14="http://schemas.microsoft.com/office/powerpoint/2010/main" val="265172937"/>
                  </p:ext>
                </p:extLst>
              </p:nvPr>
            </p:nvGraphicFramePr>
            <p:xfrm>
              <a:off x="5208104" y="4077970"/>
              <a:ext cx="2455711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557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86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48" t="-9375" r="-990" b="-20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48" t="-111111" r="-990" b="-112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48" t="-207813" r="-990" b="-10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" name="直接箭头连接符 30"/>
          <p:cNvCxnSpPr>
            <a:stCxn id="9" idx="2"/>
            <a:endCxn id="29" idx="0"/>
          </p:cNvCxnSpPr>
          <p:nvPr/>
        </p:nvCxnSpPr>
        <p:spPr>
          <a:xfrm>
            <a:off x="4391025" y="2456815"/>
            <a:ext cx="0" cy="39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5400000">
            <a:off x="2976880" y="3216910"/>
            <a:ext cx="889000" cy="832485"/>
          </a:xfrm>
          <a:prstGeom prst="bentConnector3">
            <a:avLst>
              <a:gd name="adj1" fmla="val 50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rot="5400000" flipV="1">
            <a:off x="4945380" y="3209290"/>
            <a:ext cx="889635" cy="8750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812DB"/>
                </a:solidFill>
              </a:rPr>
              <a:t>Queries in FalconDB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57225" y="4013835"/>
          <a:ext cx="1493520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Query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3394710" y="2531745"/>
          <a:ext cx="27203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Standard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3394710" y="3420110"/>
          <a:ext cx="2719705" cy="36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Full historical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394710" y="4310380"/>
          <a:ext cx="27203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Range historical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3394710" y="5353685"/>
          <a:ext cx="27190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Delta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肘形连接符 9"/>
          <p:cNvCxnSpPr>
            <a:stCxn id="5" idx="3"/>
            <a:endCxn id="6" idx="1"/>
          </p:cNvCxnSpPr>
          <p:nvPr/>
        </p:nvCxnSpPr>
        <p:spPr>
          <a:xfrm flipV="1">
            <a:off x="2150745" y="2714625"/>
            <a:ext cx="1243965" cy="1499235"/>
          </a:xfrm>
          <a:prstGeom prst="bentConnector3">
            <a:avLst>
              <a:gd name="adj1" fmla="val 50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5" idx="3"/>
            <a:endCxn id="7" idx="1"/>
          </p:cNvCxnSpPr>
          <p:nvPr/>
        </p:nvCxnSpPr>
        <p:spPr>
          <a:xfrm flipV="1">
            <a:off x="2150745" y="3604260"/>
            <a:ext cx="1243965" cy="609600"/>
          </a:xfrm>
          <a:prstGeom prst="bentConnector3">
            <a:avLst>
              <a:gd name="adj1" fmla="val 50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3"/>
            <a:endCxn id="8" idx="1"/>
          </p:cNvCxnSpPr>
          <p:nvPr/>
        </p:nvCxnSpPr>
        <p:spPr>
          <a:xfrm>
            <a:off x="2150745" y="4213860"/>
            <a:ext cx="1243965" cy="279400"/>
          </a:xfrm>
          <a:prstGeom prst="bentConnector3">
            <a:avLst>
              <a:gd name="adj1" fmla="val 50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9" idx="1"/>
          </p:cNvCxnSpPr>
          <p:nvPr/>
        </p:nvCxnSpPr>
        <p:spPr>
          <a:xfrm>
            <a:off x="2150745" y="4213860"/>
            <a:ext cx="1243965" cy="1322705"/>
          </a:xfrm>
          <a:prstGeom prst="bentConnector3">
            <a:avLst>
              <a:gd name="adj1" fmla="val 50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15" y="528955"/>
            <a:ext cx="4998085" cy="200279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009765" y="2511425"/>
                <a:ext cx="95377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𝑉𝑇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65" y="2511425"/>
                <a:ext cx="953770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7009765" y="5351145"/>
            <a:ext cx="3484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select * from S where VF=h or VT=h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009765" y="4310380"/>
            <a:ext cx="3711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select * from S where VF&lt;=h or VT&gt;=h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009765" y="3410585"/>
            <a:ext cx="3207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select * from S where Score&gt;=90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2*91"/>
  <p:tag name="TABLE_ENDDRAG_RECT" val="406*325*192*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4*25"/>
  <p:tag name="TABLE_ENDDRAG_RECT" val="266*346*214*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4*25"/>
  <p:tag name="TABLE_ENDDRAG_RECT" val="266*346*214*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1292</Words>
  <Application>Microsoft Office PowerPoint</Application>
  <PresentationFormat>宽屏</PresentationFormat>
  <Paragraphs>274</Paragraphs>
  <Slides>17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Office 主题</vt:lpstr>
      <vt:lpstr>Equation</vt:lpstr>
      <vt:lpstr>FalconDB: Blockchain-based Collaborative Database</vt:lpstr>
      <vt:lpstr>预备工作</vt:lpstr>
      <vt:lpstr>预备工作</vt:lpstr>
      <vt:lpstr> Design goals</vt:lpstr>
      <vt:lpstr>Authenticated Data Structures</vt:lpstr>
      <vt:lpstr>System Overview</vt:lpstr>
      <vt:lpstr>Blockchain Construction</vt:lpstr>
      <vt:lpstr>Blockchain Construction</vt:lpstr>
      <vt:lpstr>Queries in FalconDB</vt:lpstr>
      <vt:lpstr> Queries in FalconDB</vt:lpstr>
      <vt:lpstr>Updates in FalconDB</vt:lpstr>
      <vt:lpstr>Updates in FalconDB</vt:lpstr>
      <vt:lpstr>Updates in FalconDB</vt:lpstr>
      <vt:lpstr>Updates in FalconDB</vt:lpstr>
      <vt:lpstr> Incentive Model</vt:lpstr>
      <vt:lpstr>Incentive Model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FalconDB: Blockchain-based Collaborative Database</dc:title>
  <dc:creator>tl</dc:creator>
  <cp:lastModifiedBy>唐 琳</cp:lastModifiedBy>
  <cp:revision>12</cp:revision>
  <dcterms:created xsi:type="dcterms:W3CDTF">2022-01-06T04:52:00Z</dcterms:created>
  <dcterms:modified xsi:type="dcterms:W3CDTF">2022-01-17T03:45:27Z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8C424AC2F70146A28E768354028F596F</vt:lpwstr>
  </property>
  <property fmtid="{D5CDD505-2E9C-101B-9397-08002B2CF9AE}" pid="3" name="KSOProductBuildVer">
    <vt:lpwstr>2052-11.1.0.11194</vt:lpwstr>
  </property>
</Properties>
</file>