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838" r:id="rId3"/>
    <p:sldId id="257" r:id="rId4"/>
    <p:sldId id="259" r:id="rId5"/>
    <p:sldId id="260" r:id="rId6"/>
    <p:sldId id="83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859B92-D9B4-40E0-A721-B59FAF75D3B7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445805-F7AC-49E3-A55C-9DACEE398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009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352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837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B5F184-6F0A-4231-BF12-0075943BEB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FEF2DC-0337-40DD-A629-DD9E975450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740DB9-92E4-42E3-AFD4-E88E92E8F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693D-ADD6-427C-93D1-116E2B11579E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59ACF1-00EA-4FB2-8F7F-4D86F4E8D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9095E1-B182-4AE1-8D76-0BC9101C5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1898-3132-4573-8E42-10EB12987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671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B9094F-11E4-4A91-BADF-A61B7C2FC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9C8037-508D-4B84-B4B1-1A5F37FF5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009DB9-31F3-43B3-BF54-2354D6A14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693D-ADD6-427C-93D1-116E2B11579E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1A33D5-E0B2-44E2-BEE3-CAF88D78F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C64FD1-575E-4EC9-A9D5-F5487E38A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1898-3132-4573-8E42-10EB12987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879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1B1F61F-F197-4614-A860-56C2018658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4730A7-6260-47E8-9495-4E166987E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E576F7-8D51-499E-8942-0782B7066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693D-ADD6-427C-93D1-116E2B11579E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683D05-0608-4D13-816D-943DEF995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33D10D-692A-4A06-90D9-F46B0002D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1898-3132-4573-8E42-10EB12987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145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4CF94D-7984-4DA8-9563-B7AAC880D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89BE26-2B84-46AA-B78A-07C5D2FFA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5698EB-1BF1-4AB9-9C8D-49FFFD7E6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693D-ADD6-427C-93D1-116E2B11579E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235E43-6707-4CB7-B090-772DADFB0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7613A9-9ECD-49DB-9080-48682863A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1898-3132-4573-8E42-10EB12987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715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9F258F-D47E-44CC-A812-96E8322B6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F9C152-334C-426A-BCF0-A2A87313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4B2A31-63D5-4872-8350-A878F57BB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693D-ADD6-427C-93D1-116E2B11579E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64C7FE-3FEE-4096-B8EE-3CF067E78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848B8E-CB5B-4B4D-9AC6-96AD8C908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1898-3132-4573-8E42-10EB12987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791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5DBDA4-519A-41F6-90AD-F30AEF183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323D24-B214-47DF-B577-5E16BB90F0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000328-CA85-4088-9787-92FC5C56F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1FC5E8-B33C-4FE1-9C96-BE4C2EA04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693D-ADD6-427C-93D1-116E2B11579E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CD47CC-7922-40C0-A6CB-F8C9CF287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4FEB0C-D5C6-474C-9BF9-F2A1BA2A9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1898-3132-4573-8E42-10EB12987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97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113D88-7FC5-4CDE-8F88-A2FD5B386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25FDF6-E36D-453C-B3F9-DFD6ACEEC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A6D876-BB64-4BE8-BB65-398F6282C1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2C9F587-AB68-4E89-ABDB-66E400BCF4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C7F2962-71D0-411E-A60C-1DDF14EF83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D6E3867-348A-449B-918C-16829036A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693D-ADD6-427C-93D1-116E2B11579E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E2F5B77-4637-44ED-BF03-4822A862C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C50584-BA85-49E0-A4EE-806BA0084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1898-3132-4573-8E42-10EB12987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210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E0448B-6042-495A-92D3-23CB0FF4F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53D1D90-0A36-4757-88C1-090145B97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693D-ADD6-427C-93D1-116E2B11579E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42E5B4-A61C-4446-831A-821DC3F5E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B29C4D2-F14A-41E9-838E-BA4540CE3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1898-3132-4573-8E42-10EB12987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460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A0D32EF-20B1-407C-903A-8D1A94E40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693D-ADD6-427C-93D1-116E2B11579E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2384F2-0424-4C1F-A165-35DE6152C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F6A61B-4744-4B43-A3C5-AA809D43D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1898-3132-4573-8E42-10EB12987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651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556D42-3977-494C-B792-51CDD56A3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BAD400-628E-46AC-9BE7-955A01F24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53EC9A-C93A-4839-9F82-B08AC948D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214C9F-9CF9-4F0A-9BC6-391071365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693D-ADD6-427C-93D1-116E2B11579E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C120C6-F810-4801-AE3C-3A5E7DA85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739359-D5BC-4A39-A82D-7893612D0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1898-3132-4573-8E42-10EB12987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203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A8393-8B04-4740-B966-F9F443297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A0AB21-B792-4FE2-9764-DF1E19F3A3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9B2EFE-3732-4BBB-9575-51B6307F8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EB0957-4EC5-42F2-A995-323E291E2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693D-ADD6-427C-93D1-116E2B11579E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52FF64-0D4E-46B1-817C-045240C30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0C4D21-5E22-4441-8484-47C1EEFE4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1898-3132-4573-8E42-10EB12987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750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7F94918-7D4E-409C-917B-0986C08A3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0E3D4C-F189-46CA-96EB-89D58EC4C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D4B816-7CBD-4D6A-A3FD-E01930610C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8693D-ADD6-427C-93D1-116E2B11579E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439E00-5C3A-4CCF-A8B0-EFC4C7DFFF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105A90-FA54-4084-BCFD-F0E4591D83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D1898-3132-4573-8E42-10EB12987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084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4.tmp"/><Relationship Id="rId11" Type="http://schemas.openxmlformats.org/officeDocument/2006/relationships/image" Target="../media/image9.png"/><Relationship Id="rId5" Type="http://schemas.openxmlformats.org/officeDocument/2006/relationships/image" Target="../media/image3.tmp"/><Relationship Id="rId10" Type="http://schemas.openxmlformats.org/officeDocument/2006/relationships/image" Target="../media/image8.png"/><Relationship Id="rId4" Type="http://schemas.openxmlformats.org/officeDocument/2006/relationships/image" Target="../media/image2.tmp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21.tmp"/><Relationship Id="rId4" Type="http://schemas.openxmlformats.org/officeDocument/2006/relationships/image" Target="../media/image20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21.tmp"/><Relationship Id="rId4" Type="http://schemas.openxmlformats.org/officeDocument/2006/relationships/image" Target="../media/image22.tm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6A50134-56B2-4CDF-81DB-BA9718BC2C47}"/>
                  </a:ext>
                </a:extLst>
              </p:cNvPr>
              <p:cNvSpPr txBox="1"/>
              <p:nvPr/>
            </p:nvSpPr>
            <p:spPr>
              <a:xfrm>
                <a:off x="1457739" y="2147717"/>
                <a:ext cx="10416209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3600" b="1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∑</m:t>
                    </m:r>
                    <m:r>
                      <a:rPr lang="en-US" altLang="zh-CN" sz="3600" b="1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𝑜</m:t>
                    </m:r>
                    <m:r>
                      <a:rPr lang="en-US" altLang="zh-CN" sz="3600" b="1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𝜙</m:t>
                    </m:r>
                    <m:r>
                      <a:rPr lang="en-US" altLang="zh-CN" sz="3600" b="1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𝑜</m:t>
                    </m:r>
                    <m:r>
                      <a:rPr lang="zh-CN" altLang="en-US" sz="3600" b="1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𝜍</m:t>
                    </m:r>
                  </m:oMath>
                </a14:m>
                <a:r>
                  <a:rPr lang="en-US" altLang="zh-CN" sz="3600" b="1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Forward Secure Searchable Encryption</a:t>
                </a:r>
                <a:endParaRPr lang="zh-CN" altLang="en-US" sz="3600" b="1" dirty="0">
                  <a:solidFill>
                    <a:srgbClr val="0009B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:endPara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6A50134-56B2-4CDF-81DB-BA9718BC2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739" y="2147717"/>
                <a:ext cx="10416209" cy="923330"/>
              </a:xfrm>
              <a:prstGeom prst="rect">
                <a:avLst/>
              </a:prstGeom>
              <a:blipFill>
                <a:blip r:embed="rId2"/>
                <a:stretch>
                  <a:fillRect t="-111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6CA65D95-D00B-4D9E-B603-356F0C35A81A}"/>
              </a:ext>
            </a:extLst>
          </p:cNvPr>
          <p:cNvSpPr txBox="1"/>
          <p:nvPr/>
        </p:nvSpPr>
        <p:spPr>
          <a:xfrm>
            <a:off x="3048000" y="3048560"/>
            <a:ext cx="6096000" cy="439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fr-FR" altLang="zh-CN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Raphael Bost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A94F7B1-B292-4A97-9DD4-DF208C7A88C8}"/>
              </a:ext>
            </a:extLst>
          </p:cNvPr>
          <p:cNvSpPr txBox="1"/>
          <p:nvPr/>
        </p:nvSpPr>
        <p:spPr>
          <a:xfrm>
            <a:off x="5456573" y="3785706"/>
            <a:ext cx="1278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/>
            <a:r>
              <a:rPr lang="en-US" altLang="zh-CN" sz="1350" b="1" dirty="0">
                <a:solidFill>
                  <a:srgbClr val="333333"/>
                </a:solidFill>
                <a:latin typeface="Arial" panose="020B0604020202020204" pitchFamily="34" charset="0"/>
              </a:rPr>
              <a:t> </a:t>
            </a:r>
            <a:r>
              <a:rPr lang="en-US" altLang="zh-CN" dirty="0">
                <a:solidFill>
                  <a:srgbClr val="94C600">
                    <a:lumMod val="50000"/>
                  </a:srgbClr>
                </a:solidFill>
                <a:latin typeface="inherit"/>
              </a:rPr>
              <a:t>CCS 2016</a:t>
            </a:r>
            <a:endParaRPr lang="en-US" altLang="zh-CN" sz="1350" dirty="0">
              <a:solidFill>
                <a:srgbClr val="94C600">
                  <a:lumMod val="50000"/>
                </a:srgbClr>
              </a:solidFill>
              <a:latin typeface="inheri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05C90F0-B308-4558-BA4A-A29A55735F5E}"/>
              </a:ext>
            </a:extLst>
          </p:cNvPr>
          <p:cNvSpPr txBox="1"/>
          <p:nvPr/>
        </p:nvSpPr>
        <p:spPr>
          <a:xfrm>
            <a:off x="1523999" y="5628533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85800"/>
            <a:r>
              <a:rPr lang="zh-CN" altLang="en-US" sz="2400" dirty="0">
                <a:solidFill>
                  <a:srgbClr val="0009B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汇报人：魏佩</a:t>
            </a:r>
          </a:p>
        </p:txBody>
      </p:sp>
    </p:spTree>
    <p:extLst>
      <p:ext uri="{BB962C8B-B14F-4D97-AF65-F5344CB8AC3E}">
        <p14:creationId xmlns:p14="http://schemas.microsoft.com/office/powerpoint/2010/main" val="930484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BE5AF8D2-E795-4942-886B-BE371EEB47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319" y="2482016"/>
            <a:ext cx="566009" cy="660344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5088280F-0ECB-4D61-80A0-005441FE4D01}"/>
              </a:ext>
            </a:extLst>
          </p:cNvPr>
          <p:cNvSpPr txBox="1"/>
          <p:nvPr/>
        </p:nvSpPr>
        <p:spPr>
          <a:xfrm>
            <a:off x="2531319" y="3148729"/>
            <a:ext cx="9530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用户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9D800210-5FA5-4B55-8D3F-1FDEF1B8AE8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4984" y="2408790"/>
            <a:ext cx="940343" cy="871055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BD12484B-4AC6-44A6-94BE-68BB163A1A68}"/>
              </a:ext>
            </a:extLst>
          </p:cNvPr>
          <p:cNvSpPr txBox="1"/>
          <p:nvPr/>
        </p:nvSpPr>
        <p:spPr>
          <a:xfrm>
            <a:off x="8542763" y="3241545"/>
            <a:ext cx="145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Server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19DB896-2C23-4A90-9954-EEEFCB5A5D07}"/>
              </a:ext>
            </a:extLst>
          </p:cNvPr>
          <p:cNvSpPr/>
          <p:nvPr/>
        </p:nvSpPr>
        <p:spPr>
          <a:xfrm>
            <a:off x="5395927" y="1897396"/>
            <a:ext cx="1344149" cy="4513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19F3E7D2-B34B-4548-99FE-918C712D32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295" y="1758578"/>
            <a:ext cx="173781" cy="268571"/>
          </a:xfrm>
          <a:prstGeom prst="rect">
            <a:avLst/>
          </a:prstGeom>
        </p:spPr>
      </p:pic>
      <p:sp>
        <p:nvSpPr>
          <p:cNvPr id="34" name="矩形 33">
            <a:extLst>
              <a:ext uri="{FF2B5EF4-FFF2-40B4-BE49-F238E27FC236}">
                <a16:creationId xmlns:a16="http://schemas.microsoft.com/office/drawing/2014/main" id="{101A759D-4C22-49AB-B388-DEEC86779154}"/>
              </a:ext>
            </a:extLst>
          </p:cNvPr>
          <p:cNvSpPr/>
          <p:nvPr/>
        </p:nvSpPr>
        <p:spPr>
          <a:xfrm>
            <a:off x="5654188" y="1939528"/>
            <a:ext cx="827627" cy="3671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C742A208-700E-4195-A06A-DFA90C0471C6}"/>
                  </a:ext>
                </a:extLst>
              </p:cNvPr>
              <p:cNvSpPr txBox="1"/>
              <p:nvPr/>
            </p:nvSpPr>
            <p:spPr>
              <a:xfrm>
                <a:off x="5615951" y="1939528"/>
                <a:ext cx="9303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C742A208-700E-4195-A06A-DFA90C047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5951" y="1939528"/>
                <a:ext cx="930336" cy="338554"/>
              </a:xfrm>
              <a:prstGeom prst="rect">
                <a:avLst/>
              </a:prstGeom>
              <a:blipFill>
                <a:blip r:embed="rId7"/>
                <a:stretch>
                  <a:fillRect r="-654"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箭头: 右 37">
            <a:extLst>
              <a:ext uri="{FF2B5EF4-FFF2-40B4-BE49-F238E27FC236}">
                <a16:creationId xmlns:a16="http://schemas.microsoft.com/office/drawing/2014/main" id="{BCB39060-7423-421D-92FE-975893CE3DE8}"/>
              </a:ext>
            </a:extLst>
          </p:cNvPr>
          <p:cNvSpPr/>
          <p:nvPr/>
        </p:nvSpPr>
        <p:spPr>
          <a:xfrm>
            <a:off x="5160587" y="2430626"/>
            <a:ext cx="1896229" cy="6095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0CECCB3-268A-44EC-B65D-E65EB5086A27}"/>
              </a:ext>
            </a:extLst>
          </p:cNvPr>
          <p:cNvSpPr txBox="1"/>
          <p:nvPr/>
        </p:nvSpPr>
        <p:spPr>
          <a:xfrm>
            <a:off x="5652679" y="2411780"/>
            <a:ext cx="94186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67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endParaRPr lang="zh-CN" altLang="en-US" sz="1867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51D2D91D-C32B-4F15-87DE-CEDDA95CB3D9}"/>
              </a:ext>
            </a:extLst>
          </p:cNvPr>
          <p:cNvSpPr/>
          <p:nvPr/>
        </p:nvSpPr>
        <p:spPr>
          <a:xfrm>
            <a:off x="5160587" y="3463340"/>
            <a:ext cx="1896229" cy="6095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55D9169-2744-470B-A9B6-6A69A7A8F0BE}"/>
              </a:ext>
            </a:extLst>
          </p:cNvPr>
          <p:cNvSpPr/>
          <p:nvPr/>
        </p:nvSpPr>
        <p:spPr>
          <a:xfrm>
            <a:off x="5699777" y="2996296"/>
            <a:ext cx="827627" cy="367132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C5F48EE7-95CF-4C15-B45D-4B84F876A9FD}"/>
              </a:ext>
            </a:extLst>
          </p:cNvPr>
          <p:cNvSpPr/>
          <p:nvPr/>
        </p:nvSpPr>
        <p:spPr>
          <a:xfrm>
            <a:off x="5932555" y="3057772"/>
            <a:ext cx="382116" cy="242036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62726985-B1F5-4D5C-96B2-CB2D4555AF3A}"/>
                  </a:ext>
                </a:extLst>
              </p:cNvPr>
              <p:cNvSpPr txBox="1"/>
              <p:nvPr/>
            </p:nvSpPr>
            <p:spPr>
              <a:xfrm>
                <a:off x="5892844" y="2976732"/>
                <a:ext cx="484792" cy="3796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67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67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867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62726985-B1F5-4D5C-96B2-CB2D4555A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844" y="2976732"/>
                <a:ext cx="484792" cy="37965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8" name="图片 47">
            <a:extLst>
              <a:ext uri="{FF2B5EF4-FFF2-40B4-BE49-F238E27FC236}">
                <a16:creationId xmlns:a16="http://schemas.microsoft.com/office/drawing/2014/main" id="{7FAD9DDE-3043-4896-B7A7-F3124618B5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440" y="2839196"/>
            <a:ext cx="173781" cy="268571"/>
          </a:xfrm>
          <a:prstGeom prst="rect">
            <a:avLst/>
          </a:prstGeom>
        </p:spPr>
      </p:pic>
      <p:sp>
        <p:nvSpPr>
          <p:cNvPr id="49" name="文本框 48">
            <a:extLst>
              <a:ext uri="{FF2B5EF4-FFF2-40B4-BE49-F238E27FC236}">
                <a16:creationId xmlns:a16="http://schemas.microsoft.com/office/drawing/2014/main" id="{3FF4DDEA-8B6D-4443-8F4D-160C321FBF5E}"/>
              </a:ext>
            </a:extLst>
          </p:cNvPr>
          <p:cNvSpPr txBox="1"/>
          <p:nvPr/>
        </p:nvSpPr>
        <p:spPr>
          <a:xfrm>
            <a:off x="5711319" y="3484258"/>
            <a:ext cx="94186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67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endParaRPr lang="zh-CN" altLang="en-US" sz="1867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箭头: 右 49">
            <a:extLst>
              <a:ext uri="{FF2B5EF4-FFF2-40B4-BE49-F238E27FC236}">
                <a16:creationId xmlns:a16="http://schemas.microsoft.com/office/drawing/2014/main" id="{909A422F-CF23-4F24-9D47-C71F240690B2}"/>
              </a:ext>
            </a:extLst>
          </p:cNvPr>
          <p:cNvSpPr/>
          <p:nvPr/>
        </p:nvSpPr>
        <p:spPr>
          <a:xfrm>
            <a:off x="5173960" y="4350281"/>
            <a:ext cx="1896229" cy="6095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ADB7E66B-C7BC-4024-B41F-5C757AB5FC6C}"/>
              </a:ext>
            </a:extLst>
          </p:cNvPr>
          <p:cNvSpPr/>
          <p:nvPr/>
        </p:nvSpPr>
        <p:spPr>
          <a:xfrm>
            <a:off x="5430913" y="3841647"/>
            <a:ext cx="1344149" cy="4513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52" name="图片 51">
            <a:extLst>
              <a:ext uri="{FF2B5EF4-FFF2-40B4-BE49-F238E27FC236}">
                <a16:creationId xmlns:a16="http://schemas.microsoft.com/office/drawing/2014/main" id="{65ABF574-3890-4068-B7A2-CDE9A9BDA1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281" y="3702829"/>
            <a:ext cx="173781" cy="268571"/>
          </a:xfrm>
          <a:prstGeom prst="rect">
            <a:avLst/>
          </a:prstGeom>
        </p:spPr>
      </p:pic>
      <p:sp>
        <p:nvSpPr>
          <p:cNvPr id="53" name="矩形 52">
            <a:extLst>
              <a:ext uri="{FF2B5EF4-FFF2-40B4-BE49-F238E27FC236}">
                <a16:creationId xmlns:a16="http://schemas.microsoft.com/office/drawing/2014/main" id="{4A21060A-A7A9-4DD7-985C-94F8417E1280}"/>
              </a:ext>
            </a:extLst>
          </p:cNvPr>
          <p:cNvSpPr/>
          <p:nvPr/>
        </p:nvSpPr>
        <p:spPr>
          <a:xfrm>
            <a:off x="5650774" y="3879044"/>
            <a:ext cx="827627" cy="3671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9B16F9B7-85E9-4275-A0AE-11C6839B5F80}"/>
                  </a:ext>
                </a:extLst>
              </p:cNvPr>
              <p:cNvSpPr txBox="1"/>
              <p:nvPr/>
            </p:nvSpPr>
            <p:spPr>
              <a:xfrm>
                <a:off x="5510826" y="3884822"/>
                <a:ext cx="110341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defTabSz="121917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600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9B16F9B7-85E9-4275-A0AE-11C6839B5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0826" y="3884822"/>
                <a:ext cx="1103416" cy="338554"/>
              </a:xfrm>
              <a:prstGeom prst="rect">
                <a:avLst/>
              </a:prstGeom>
              <a:blipFill>
                <a:blip r:embed="rId9"/>
                <a:stretch>
                  <a:fillRect b="-89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文本框 58">
            <a:extLst>
              <a:ext uri="{FF2B5EF4-FFF2-40B4-BE49-F238E27FC236}">
                <a16:creationId xmlns:a16="http://schemas.microsoft.com/office/drawing/2014/main" id="{2A59CFB2-4FFC-460B-AD69-DA0D0508AA13}"/>
              </a:ext>
            </a:extLst>
          </p:cNvPr>
          <p:cNvSpPr txBox="1"/>
          <p:nvPr/>
        </p:nvSpPr>
        <p:spPr>
          <a:xfrm>
            <a:off x="5711319" y="4371189"/>
            <a:ext cx="94186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67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endParaRPr lang="zh-CN" altLang="en-US" sz="1867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FCEB0D72-F97A-4609-AFB7-26EDAC5F8283}"/>
                  </a:ext>
                </a:extLst>
              </p:cNvPr>
              <p:cNvSpPr txBox="1"/>
              <p:nvPr/>
            </p:nvSpPr>
            <p:spPr>
              <a:xfrm>
                <a:off x="4279287" y="2169347"/>
                <a:ext cx="6700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FCEB0D72-F97A-4609-AFB7-26EDAC5F8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287" y="2169347"/>
                <a:ext cx="670013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86018DB3-D978-4B6F-ABA6-9A82F7922BAC}"/>
                  </a:ext>
                </a:extLst>
              </p:cNvPr>
              <p:cNvSpPr txBox="1"/>
              <p:nvPr/>
            </p:nvSpPr>
            <p:spPr>
              <a:xfrm>
                <a:off x="4311932" y="3179297"/>
                <a:ext cx="6700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86018DB3-D978-4B6F-ABA6-9A82F7922B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932" y="3179297"/>
                <a:ext cx="670013" cy="461665"/>
              </a:xfrm>
              <a:prstGeom prst="rect">
                <a:avLst/>
              </a:prstGeom>
              <a:blipFill>
                <a:blip r:embed="rId11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16C1DDB3-F991-4411-AD16-CEFBEDFEA1AA}"/>
                  </a:ext>
                </a:extLst>
              </p:cNvPr>
              <p:cNvSpPr txBox="1"/>
              <p:nvPr/>
            </p:nvSpPr>
            <p:spPr>
              <a:xfrm>
                <a:off x="4335092" y="4065264"/>
                <a:ext cx="6700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16C1DDB3-F991-4411-AD16-CEFBEDFEA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092" y="4065264"/>
                <a:ext cx="670013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4E7CD633-6A9C-429B-B188-CFDC29A7B4BD}"/>
                  </a:ext>
                </a:extLst>
              </p:cNvPr>
              <p:cNvSpPr txBox="1"/>
              <p:nvPr/>
            </p:nvSpPr>
            <p:spPr>
              <a:xfrm>
                <a:off x="4571948" y="5517393"/>
                <a:ext cx="3145364" cy="666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67" b="1" dirty="0">
                    <a:solidFill>
                      <a:srgbClr val="FF0000"/>
                    </a:solidFill>
                  </a:rPr>
                  <a:t>Insertion during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67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67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sz="1867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altLang="zh-CN" sz="1867" b="1" dirty="0">
                    <a:solidFill>
                      <a:srgbClr val="FF0000"/>
                    </a:solidFill>
                  </a:rPr>
                  <a:t> cannot </a:t>
                </a:r>
              </a:p>
              <a:p>
                <a:r>
                  <a:rPr lang="en-US" altLang="zh-CN" sz="1867" b="1" dirty="0">
                    <a:solidFill>
                      <a:srgbClr val="FF0000"/>
                    </a:solidFill>
                  </a:rPr>
                  <a:t>be linked to search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67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67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sz="1867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1867" b="1" dirty="0">
                    <a:solidFill>
                      <a:srgbClr val="FF0000"/>
                    </a:solidFill>
                  </a:rPr>
                  <a:t> </a:t>
                </a:r>
                <a:endParaRPr lang="zh-CN" altLang="en-US" sz="1867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4E7CD633-6A9C-429B-B188-CFDC29A7B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48" y="5517393"/>
                <a:ext cx="3145364" cy="666977"/>
              </a:xfrm>
              <a:prstGeom prst="rect">
                <a:avLst/>
              </a:prstGeom>
              <a:blipFill>
                <a:blip r:embed="rId13"/>
                <a:stretch>
                  <a:fillRect l="-1744" t="-5505" b="-146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云形 63">
            <a:extLst>
              <a:ext uri="{FF2B5EF4-FFF2-40B4-BE49-F238E27FC236}">
                <a16:creationId xmlns:a16="http://schemas.microsoft.com/office/drawing/2014/main" id="{CF8C4810-6709-4EBA-BFE6-93E96AECBBAF}"/>
              </a:ext>
            </a:extLst>
          </p:cNvPr>
          <p:cNvSpPr/>
          <p:nvPr/>
        </p:nvSpPr>
        <p:spPr>
          <a:xfrm>
            <a:off x="4311932" y="5163843"/>
            <a:ext cx="3559484" cy="1439097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26570D4-5D7F-4320-B1DC-74E1EC2A623E}"/>
              </a:ext>
            </a:extLst>
          </p:cNvPr>
          <p:cNvSpPr txBox="1"/>
          <p:nvPr/>
        </p:nvSpPr>
        <p:spPr>
          <a:xfrm>
            <a:off x="490600" y="1129592"/>
            <a:ext cx="3525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 Privacy</a:t>
            </a:r>
            <a:endParaRPr lang="zh-CN" altLang="en-US" sz="2800" b="1" dirty="0"/>
          </a:p>
        </p:txBody>
      </p:sp>
      <p:pic>
        <p:nvPicPr>
          <p:cNvPr id="71" name="图片 70">
            <a:extLst>
              <a:ext uri="{FF2B5EF4-FFF2-40B4-BE49-F238E27FC236}">
                <a16:creationId xmlns:a16="http://schemas.microsoft.com/office/drawing/2014/main" id="{52E71ED3-4167-4661-AB40-57A7F6AC7CC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22" y="219938"/>
            <a:ext cx="692497" cy="692497"/>
          </a:xfrm>
          <a:prstGeom prst="rect">
            <a:avLst/>
          </a:prstGeom>
        </p:spPr>
      </p:pic>
      <p:sp>
        <p:nvSpPr>
          <p:cNvPr id="72" name="文本框 71">
            <a:extLst>
              <a:ext uri="{FF2B5EF4-FFF2-40B4-BE49-F238E27FC236}">
                <a16:creationId xmlns:a16="http://schemas.microsoft.com/office/drawing/2014/main" id="{F5063AD7-286A-4314-8978-CFB97083AC8B}"/>
              </a:ext>
            </a:extLst>
          </p:cNvPr>
          <p:cNvSpPr txBox="1"/>
          <p:nvPr/>
        </p:nvSpPr>
        <p:spPr>
          <a:xfrm>
            <a:off x="1046084" y="258378"/>
            <a:ext cx="593918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行楷" panose="02010800040101010101" pitchFamily="2" charset="-122"/>
                <a:ea typeface="华文行楷" panose="02010800040101010101" pitchFamily="2" charset="-122"/>
              </a:rPr>
              <a:t>西安邮电大学</a:t>
            </a:r>
            <a:endParaRPr lang="en-US" altLang="zh-CN" sz="2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Xi'an University of Posts and Telecommunications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2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858DAC9-7089-4CFE-9844-40534E3B475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22" y="219938"/>
            <a:ext cx="692497" cy="69249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73BBD04-0982-49EC-BC0C-EA6C796312CA}"/>
              </a:ext>
            </a:extLst>
          </p:cNvPr>
          <p:cNvSpPr txBox="1"/>
          <p:nvPr/>
        </p:nvSpPr>
        <p:spPr>
          <a:xfrm>
            <a:off x="1046084" y="258378"/>
            <a:ext cx="593918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行楷" panose="02010800040101010101" pitchFamily="2" charset="-122"/>
                <a:ea typeface="华文行楷" panose="02010800040101010101" pitchFamily="2" charset="-122"/>
              </a:rPr>
              <a:t>西安邮电大学</a:t>
            </a:r>
            <a:endParaRPr lang="en-US" altLang="zh-CN" sz="2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Xi'an University of Posts and Telecommunications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6B9D19E-F59F-4FB8-9587-17EE9117C203}"/>
                  </a:ext>
                </a:extLst>
              </p:cNvPr>
              <p:cNvSpPr txBox="1"/>
              <p:nvPr/>
            </p:nvSpPr>
            <p:spPr>
              <a:xfrm>
                <a:off x="322322" y="1797039"/>
                <a:ext cx="11005320" cy="808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sz="200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攻击思想：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敌手注入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𝑙𝑜𝑔𝐾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文档，其中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K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是总关键词的数量，每个文档中包含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K/2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个关键词，从而使攻击者高效精确的判断用户查询的关键词内容。</a:t>
                </a: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6B9D19E-F59F-4FB8-9587-17EE9117C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22" y="1797039"/>
                <a:ext cx="11005320" cy="808876"/>
              </a:xfrm>
              <a:prstGeom prst="rect">
                <a:avLst/>
              </a:prstGeom>
              <a:blipFill>
                <a:blip r:embed="rId4"/>
                <a:stretch>
                  <a:fillRect l="-609" t="-1515" r="-2825" b="-128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C55A0360-4CAC-4E30-BF61-054187BFFF64}"/>
              </a:ext>
            </a:extLst>
          </p:cNvPr>
          <p:cNvSpPr txBox="1"/>
          <p:nvPr/>
        </p:nvSpPr>
        <p:spPr>
          <a:xfrm>
            <a:off x="322322" y="1181596"/>
            <a:ext cx="60937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文件注入攻击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表格 10">
                <a:extLst>
                  <a:ext uri="{FF2B5EF4-FFF2-40B4-BE49-F238E27FC236}">
                    <a16:creationId xmlns:a16="http://schemas.microsoft.com/office/drawing/2014/main" id="{E6902AA4-EFE7-42A1-ABD8-39327095CC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9710904"/>
                  </p:ext>
                </p:extLst>
              </p:nvPr>
            </p:nvGraphicFramePr>
            <p:xfrm>
              <a:off x="1760982" y="3243580"/>
              <a:ext cx="8128000" cy="37084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016000">
                      <a:extLst>
                        <a:ext uri="{9D8B030D-6E8A-4147-A177-3AD203B41FA5}">
                          <a16:colId xmlns:a16="http://schemas.microsoft.com/office/drawing/2014/main" val="3871985951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599166065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564443156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018699739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997499693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69336345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26642066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7906674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320686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表格 10">
                <a:extLst>
                  <a:ext uri="{FF2B5EF4-FFF2-40B4-BE49-F238E27FC236}">
                    <a16:creationId xmlns:a16="http://schemas.microsoft.com/office/drawing/2014/main" id="{E6902AA4-EFE7-42A1-ABD8-39327095CC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9710904"/>
                  </p:ext>
                </p:extLst>
              </p:nvPr>
            </p:nvGraphicFramePr>
            <p:xfrm>
              <a:off x="1760982" y="3243580"/>
              <a:ext cx="8128000" cy="37084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016000">
                      <a:extLst>
                        <a:ext uri="{9D8B030D-6E8A-4147-A177-3AD203B41FA5}">
                          <a16:colId xmlns:a16="http://schemas.microsoft.com/office/drawing/2014/main" val="3871985951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599166065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564443156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018699739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997499693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69336345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26642066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7906674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99" t="-1639" r="-70059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599" t="-1639" r="-60059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0599" t="-1639" r="-50059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0599" t="-1639" r="-40059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03012" t="-1639" r="-30301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00000" t="-1639" r="-201198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00000" t="-1639" r="-101198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700000" t="-1639" r="-1198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320686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表格 10">
                <a:extLst>
                  <a:ext uri="{FF2B5EF4-FFF2-40B4-BE49-F238E27FC236}">
                    <a16:creationId xmlns:a16="http://schemas.microsoft.com/office/drawing/2014/main" id="{05EBF69F-8855-4AB6-9ED8-7581751970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8625867"/>
                  </p:ext>
                </p:extLst>
              </p:nvPr>
            </p:nvGraphicFramePr>
            <p:xfrm>
              <a:off x="1760982" y="4272076"/>
              <a:ext cx="8128000" cy="37084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016000">
                      <a:extLst>
                        <a:ext uri="{9D8B030D-6E8A-4147-A177-3AD203B41FA5}">
                          <a16:colId xmlns:a16="http://schemas.microsoft.com/office/drawing/2014/main" val="3871985951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599166065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564443156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018699739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997499693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69336345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26642066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7906674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320686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表格 10">
                <a:extLst>
                  <a:ext uri="{FF2B5EF4-FFF2-40B4-BE49-F238E27FC236}">
                    <a16:creationId xmlns:a16="http://schemas.microsoft.com/office/drawing/2014/main" id="{05EBF69F-8855-4AB6-9ED8-7581751970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8625867"/>
                  </p:ext>
                </p:extLst>
              </p:nvPr>
            </p:nvGraphicFramePr>
            <p:xfrm>
              <a:off x="1760982" y="4272076"/>
              <a:ext cx="8128000" cy="37084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016000">
                      <a:extLst>
                        <a:ext uri="{9D8B030D-6E8A-4147-A177-3AD203B41FA5}">
                          <a16:colId xmlns:a16="http://schemas.microsoft.com/office/drawing/2014/main" val="3871985951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599166065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564443156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018699739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997499693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69336345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26642066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7906674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599" t="-1613" r="-700599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0599" t="-1613" r="-600599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00599" t="-1613" r="-500599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00599" t="-1613" r="-400599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403012" t="-1613" r="-303012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500000" t="-1613" r="-201198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600000" t="-1613" r="-101198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700000" t="-1613" r="-1198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320686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" name="表格 10">
                <a:extLst>
                  <a:ext uri="{FF2B5EF4-FFF2-40B4-BE49-F238E27FC236}">
                    <a16:creationId xmlns:a16="http://schemas.microsoft.com/office/drawing/2014/main" id="{742C2A1B-9189-48B0-A8B1-C57AE3D816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1831522"/>
                  </p:ext>
                </p:extLst>
              </p:nvPr>
            </p:nvGraphicFramePr>
            <p:xfrm>
              <a:off x="1760982" y="5305564"/>
              <a:ext cx="8128000" cy="37084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016000">
                      <a:extLst>
                        <a:ext uri="{9D8B030D-6E8A-4147-A177-3AD203B41FA5}">
                          <a16:colId xmlns:a16="http://schemas.microsoft.com/office/drawing/2014/main" val="3871985951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599166065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564443156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018699739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997499693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69336345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26642066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7906674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320686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3" name="表格 10">
                <a:extLst>
                  <a:ext uri="{FF2B5EF4-FFF2-40B4-BE49-F238E27FC236}">
                    <a16:creationId xmlns:a16="http://schemas.microsoft.com/office/drawing/2014/main" id="{742C2A1B-9189-48B0-A8B1-C57AE3D816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1831522"/>
                  </p:ext>
                </p:extLst>
              </p:nvPr>
            </p:nvGraphicFramePr>
            <p:xfrm>
              <a:off x="1760982" y="5305564"/>
              <a:ext cx="8128000" cy="37084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016000">
                      <a:extLst>
                        <a:ext uri="{9D8B030D-6E8A-4147-A177-3AD203B41FA5}">
                          <a16:colId xmlns:a16="http://schemas.microsoft.com/office/drawing/2014/main" val="3871985951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599166065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564443156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018699739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997499693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69336345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26642066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7906674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599" t="-1613" r="-700599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0599" t="-1613" r="-600599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0599" t="-1613" r="-500599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00599" t="-1613" r="-400599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403012" t="-1613" r="-303012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500000" t="-1613" r="-201198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600000" t="-1613" r="-101198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700000" t="-1613" r="-1198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320686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52188C3-9C3C-49C7-B742-FADC05A7C0C7}"/>
                  </a:ext>
                </a:extLst>
              </p:cNvPr>
              <p:cNvSpPr txBox="1"/>
              <p:nvPr/>
            </p:nvSpPr>
            <p:spPr>
              <a:xfrm>
                <a:off x="432177" y="3152755"/>
                <a:ext cx="11652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52188C3-9C3C-49C7-B742-FADC05A7C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177" y="3152755"/>
                <a:ext cx="1165284" cy="461665"/>
              </a:xfrm>
              <a:prstGeom prst="rect">
                <a:avLst/>
              </a:prstGeom>
              <a:blipFill>
                <a:blip r:embed="rId8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6D2D561-E5AC-44FA-BF90-4B487D5AC63D}"/>
                  </a:ext>
                </a:extLst>
              </p:cNvPr>
              <p:cNvSpPr txBox="1"/>
              <p:nvPr/>
            </p:nvSpPr>
            <p:spPr>
              <a:xfrm>
                <a:off x="432177" y="5260151"/>
                <a:ext cx="11652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6D2D561-E5AC-44FA-BF90-4B487D5AC6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177" y="5260151"/>
                <a:ext cx="1165284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167BA2E-6AA6-4FDB-B8E6-DB6A911AB8C1}"/>
                  </a:ext>
                </a:extLst>
              </p:cNvPr>
              <p:cNvSpPr txBox="1"/>
              <p:nvPr/>
            </p:nvSpPr>
            <p:spPr>
              <a:xfrm>
                <a:off x="463442" y="4161260"/>
                <a:ext cx="11652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167BA2E-6AA6-4FDB-B8E6-DB6A911AB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42" y="4161260"/>
                <a:ext cx="1165284" cy="461665"/>
              </a:xfrm>
              <a:prstGeom prst="rect">
                <a:avLst/>
              </a:prstGeom>
              <a:blipFill>
                <a:blip r:embed="rId10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箭头: 下 16">
            <a:extLst>
              <a:ext uri="{FF2B5EF4-FFF2-40B4-BE49-F238E27FC236}">
                <a16:creationId xmlns:a16="http://schemas.microsoft.com/office/drawing/2014/main" id="{D3B28C66-54D4-4BB1-A00A-924D2FDF7413}"/>
              </a:ext>
            </a:extLst>
          </p:cNvPr>
          <p:cNvSpPr/>
          <p:nvPr/>
        </p:nvSpPr>
        <p:spPr>
          <a:xfrm>
            <a:off x="4189863" y="2738323"/>
            <a:ext cx="313898" cy="45049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1A6DD2F-862D-4B51-A935-415DE35EA43D}"/>
              </a:ext>
            </a:extLst>
          </p:cNvPr>
          <p:cNvSpPr txBox="1"/>
          <p:nvPr/>
        </p:nvSpPr>
        <p:spPr>
          <a:xfrm>
            <a:off x="10304059" y="2730395"/>
            <a:ext cx="1787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检索结果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7FB5E48-B451-4EED-8424-53453AD76FB7}"/>
              </a:ext>
            </a:extLst>
          </p:cNvPr>
          <p:cNvSpPr txBox="1"/>
          <p:nvPr/>
        </p:nvSpPr>
        <p:spPr>
          <a:xfrm>
            <a:off x="10625960" y="3283795"/>
            <a:ext cx="415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C350D8D-0E8D-464A-899B-919BAF7B6E36}"/>
              </a:ext>
            </a:extLst>
          </p:cNvPr>
          <p:cNvSpPr txBox="1"/>
          <p:nvPr/>
        </p:nvSpPr>
        <p:spPr>
          <a:xfrm>
            <a:off x="10625960" y="5286271"/>
            <a:ext cx="415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89F84F7-706C-4D0F-B501-949683E66943}"/>
              </a:ext>
            </a:extLst>
          </p:cNvPr>
          <p:cNvSpPr txBox="1"/>
          <p:nvPr/>
        </p:nvSpPr>
        <p:spPr>
          <a:xfrm>
            <a:off x="10625960" y="4285033"/>
            <a:ext cx="415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7079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F643397-8A58-410C-91FF-1BD7FD10BFB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22" y="219938"/>
            <a:ext cx="692497" cy="69249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2BC8426-9E27-415B-9357-29E70B5C7189}"/>
              </a:ext>
            </a:extLst>
          </p:cNvPr>
          <p:cNvSpPr txBox="1"/>
          <p:nvPr/>
        </p:nvSpPr>
        <p:spPr>
          <a:xfrm>
            <a:off x="1046084" y="258378"/>
            <a:ext cx="593918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行楷" panose="02010800040101010101" pitchFamily="2" charset="-122"/>
                <a:ea typeface="华文行楷" panose="02010800040101010101" pitchFamily="2" charset="-122"/>
              </a:rPr>
              <a:t>西安邮电大学</a:t>
            </a:r>
            <a:endParaRPr lang="en-US" altLang="zh-CN" sz="2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Xi'an University of Posts and Telecommunications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B33FEE6-790B-4B9A-B061-ECDDBCD44A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36" y="1437137"/>
            <a:ext cx="4734548" cy="469070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38235D1-FA40-41E6-A3A2-10C039C77F2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6" t="1858" r="961" b="7313"/>
          <a:stretch/>
        </p:blipFill>
        <p:spPr>
          <a:xfrm>
            <a:off x="6002033" y="2574243"/>
            <a:ext cx="5670700" cy="1845991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C48DE3F6-C2C7-4912-B4E2-CCEFE462615A}"/>
              </a:ext>
            </a:extLst>
          </p:cNvPr>
          <p:cNvSpPr txBox="1"/>
          <p:nvPr/>
        </p:nvSpPr>
        <p:spPr>
          <a:xfrm>
            <a:off x="5836692" y="2210938"/>
            <a:ext cx="5954973" cy="2729552"/>
          </a:xfrm>
          <a:prstGeom prst="rect">
            <a:avLst/>
          </a:prstGeom>
          <a:noFill/>
          <a:ln>
            <a:solidFill>
              <a:srgbClr val="0070C0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1656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E1C5C42-0077-4FDB-87DA-D181CBA4427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22" y="219938"/>
            <a:ext cx="692497" cy="69249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9D86D7C-F838-4AB0-AF93-5F1EFC420571}"/>
              </a:ext>
            </a:extLst>
          </p:cNvPr>
          <p:cNvSpPr txBox="1"/>
          <p:nvPr/>
        </p:nvSpPr>
        <p:spPr>
          <a:xfrm>
            <a:off x="1046084" y="258378"/>
            <a:ext cx="593918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行楷" panose="02010800040101010101" pitchFamily="2" charset="-122"/>
                <a:ea typeface="华文行楷" panose="02010800040101010101" pitchFamily="2" charset="-122"/>
              </a:rPr>
              <a:t>西安邮电大学</a:t>
            </a:r>
            <a:endParaRPr lang="en-US" altLang="zh-CN" sz="2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Xi'an University of Posts and Telecommunications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51AE1F9-A7CD-4067-BB2B-8480C461ED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91" y="1832787"/>
            <a:ext cx="3903430" cy="348176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BCF36C3-1F23-4171-ACEF-76140FDC22E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6" t="1858" r="961" b="7313"/>
          <a:stretch/>
        </p:blipFill>
        <p:spPr>
          <a:xfrm>
            <a:off x="5660839" y="2683425"/>
            <a:ext cx="5670700" cy="184599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2A50E9B-9567-4093-9F10-A49A6298CC38}"/>
              </a:ext>
            </a:extLst>
          </p:cNvPr>
          <p:cNvSpPr txBox="1"/>
          <p:nvPr/>
        </p:nvSpPr>
        <p:spPr>
          <a:xfrm>
            <a:off x="5495498" y="2320120"/>
            <a:ext cx="5954973" cy="2729552"/>
          </a:xfrm>
          <a:prstGeom prst="rect">
            <a:avLst/>
          </a:prstGeom>
          <a:noFill/>
          <a:ln>
            <a:solidFill>
              <a:srgbClr val="0070C0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8525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B817B2D-1C44-4534-82B3-DD6C637CDD59}"/>
              </a:ext>
            </a:extLst>
          </p:cNvPr>
          <p:cNvSpPr txBox="1"/>
          <p:nvPr/>
        </p:nvSpPr>
        <p:spPr>
          <a:xfrm>
            <a:off x="3407702" y="2644170"/>
            <a:ext cx="609546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9600" b="1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THANKS!</a:t>
            </a:r>
            <a:endParaRPr lang="zh-CN" altLang="en-US" sz="9600" b="1" dirty="0">
              <a:solidFill>
                <a:srgbClr val="0009B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855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376.6299212598426,&quot;width&quot;:1376.6299212598426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376.6299212598426,&quot;width&quot;:1376.6299212598426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376.6299212598426,&quot;width&quot;:1376.6299212598426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376.6299212598426,&quot;width&quot;:1376.6299212598426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161</Words>
  <Application>Microsoft Office PowerPoint</Application>
  <PresentationFormat>宽屏</PresentationFormat>
  <Paragraphs>62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inherit</vt:lpstr>
      <vt:lpstr>等线</vt:lpstr>
      <vt:lpstr>等线 Light</vt:lpstr>
      <vt:lpstr>黑体</vt:lpstr>
      <vt:lpstr>华文行楷</vt:lpstr>
      <vt:lpstr>宋体</vt:lpstr>
      <vt:lpstr>微软雅黑</vt:lpstr>
      <vt:lpstr>Arial</vt:lpstr>
      <vt:lpstr>Calibri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8</cp:revision>
  <dcterms:created xsi:type="dcterms:W3CDTF">2022-01-17T02:50:47Z</dcterms:created>
  <dcterms:modified xsi:type="dcterms:W3CDTF">2022-01-17T03:42:31Z</dcterms:modified>
</cp:coreProperties>
</file>