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830" r:id="rId3"/>
    <p:sldId id="809" r:id="rId4"/>
    <p:sldId id="834" r:id="rId5"/>
    <p:sldId id="831" r:id="rId6"/>
    <p:sldId id="829" r:id="rId7"/>
    <p:sldId id="83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3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14B28B"/>
    <a:srgbClr val="414455"/>
    <a:srgbClr val="FBFBFB"/>
    <a:srgbClr val="5B5E77"/>
    <a:srgbClr val="4C4F64"/>
    <a:srgbClr val="C00000"/>
    <a:srgbClr val="A6A6A6"/>
    <a:srgbClr val="E200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90" d="100"/>
          <a:sy n="90" d="100"/>
        </p:scale>
        <p:origin x="840" y="174"/>
      </p:cViewPr>
      <p:guideLst>
        <p:guide orient="horz" pos="1773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81C5E-ABEC-406E-876A-C0540989C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6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6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9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3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35B-0EFC-4AE1-AB1E-AE42B75B16B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71C7-2F08-4A66-81F6-74220D70825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DAD3-758B-4018-A3BB-E7F3303DFD7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23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BBE6-54EC-4D43-A699-AD85DDDF8C07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BCE-A2E8-4B7A-9BAA-B4D1F39E8E3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573-F7DA-48E6-9081-B847B14C29DD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CF94-52EB-4888-BD4A-BF28DC2CAD9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93C-8C00-4438-8793-9625DA4B089E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6A07-A80C-4C53-B9AD-62BA5838498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D0B3-6A76-458C-8AAD-C627F6316C1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0A2-FC1F-4F9F-8F21-C5E4A93D7B96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7D64-5F5E-42DC-A6EA-2F23E51418F2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conhome/6864/proceed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tmp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tmp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tmp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7b0a202020202262756c6c6574223a20227b5c2263617465676f727949645c223a31303031322c5c2274656d706c61746549645c223a32303233313239377d220a7d0a"/>
          <p:cNvSpPr txBox="1"/>
          <p:nvPr/>
        </p:nvSpPr>
        <p:spPr>
          <a:xfrm>
            <a:off x="164544" y="1580786"/>
            <a:ext cx="8814911" cy="64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n-US" altLang="zh-CN" sz="27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Practical Techniques for Searches on Encrypted Data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1" y="437195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汇报人：魏佩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575CC-2EB1-4FEA-BECE-07511C4EC3E3}"/>
              </a:ext>
            </a:extLst>
          </p:cNvPr>
          <p:cNvSpPr txBox="1"/>
          <p:nvPr/>
        </p:nvSpPr>
        <p:spPr>
          <a:xfrm>
            <a:off x="2025791" y="2916071"/>
            <a:ext cx="510212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1350" b="1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1350" dirty="0">
                <a:solidFill>
                  <a:srgbClr val="94C600">
                    <a:lumMod val="50000"/>
                  </a:srgbClr>
                </a:solidFill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Proceeding 2000 IEEE Symposium on Security and Privacy. S&amp;P 2000</a:t>
            </a:r>
            <a:endParaRPr lang="en-US" altLang="zh-CN" sz="1350" dirty="0">
              <a:solidFill>
                <a:srgbClr val="94C600">
                  <a:lumMod val="50000"/>
                </a:srgbClr>
              </a:solidFill>
              <a:latin typeface="inheri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2AAFA-5539-48E2-8C86-1117C8ADFC86}"/>
              </a:ext>
            </a:extLst>
          </p:cNvPr>
          <p:cNvSpPr txBox="1"/>
          <p:nvPr/>
        </p:nvSpPr>
        <p:spPr>
          <a:xfrm>
            <a:off x="2493874" y="2433250"/>
            <a:ext cx="462918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1350" dirty="0">
                <a:solidFill>
                  <a:srgbClr val="333333"/>
                </a:solidFill>
                <a:latin typeface="Arial" panose="020B0604020202020204" pitchFamily="34" charset="0"/>
              </a:rPr>
              <a:t> Dawn Xiaodong Song/David Wagner/Adrian Perrig</a:t>
            </a:r>
            <a:endParaRPr lang="zh-CN" altLang="en-US" sz="135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F4972E54-2C40-4724-A499-43D7648E28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1" y="140543"/>
            <a:ext cx="692497" cy="69249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8F7A70B-E92C-44E1-A185-8336F422036E}"/>
              </a:ext>
            </a:extLst>
          </p:cNvPr>
          <p:cNvSpPr txBox="1"/>
          <p:nvPr/>
        </p:nvSpPr>
        <p:spPr>
          <a:xfrm>
            <a:off x="835643" y="178983"/>
            <a:ext cx="5939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9A4F6A-1D1E-4F50-81AF-701F229B085D}"/>
              </a:ext>
            </a:extLst>
          </p:cNvPr>
          <p:cNvSpPr txBox="1"/>
          <p:nvPr/>
        </p:nvSpPr>
        <p:spPr>
          <a:xfrm>
            <a:off x="111881" y="994324"/>
            <a:ext cx="3983264" cy="4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Symmetric Searchable Encryption</a:t>
            </a:r>
            <a:endParaRPr lang="en-US" altLang="zh-CN" sz="27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B1A8EADB-C934-457A-BB82-24D1900EAD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/>
          <a:stretch/>
        </p:blipFill>
        <p:spPr>
          <a:xfrm>
            <a:off x="526967" y="2199993"/>
            <a:ext cx="465029" cy="549757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8EEB7FD-8342-4B61-906A-FD5A8C16D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38" y="2169984"/>
            <a:ext cx="705257" cy="65329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93BA7402-129D-4FD6-BE1E-4FB9CD91970B}"/>
              </a:ext>
            </a:extLst>
          </p:cNvPr>
          <p:cNvSpPr txBox="1"/>
          <p:nvPr/>
        </p:nvSpPr>
        <p:spPr>
          <a:xfrm>
            <a:off x="360252" y="2740110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owner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7D7B80-C66D-4119-9FD4-4C7161F8E6E4}"/>
              </a:ext>
            </a:extLst>
          </p:cNvPr>
          <p:cNvSpPr txBox="1"/>
          <p:nvPr/>
        </p:nvSpPr>
        <p:spPr>
          <a:xfrm>
            <a:off x="7437646" y="2843422"/>
            <a:ext cx="109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7569E14-0103-45A9-B4D3-964A39049876}"/>
              </a:ext>
            </a:extLst>
          </p:cNvPr>
          <p:cNvSpPr/>
          <p:nvPr/>
        </p:nvSpPr>
        <p:spPr>
          <a:xfrm>
            <a:off x="5144300" y="4370532"/>
            <a:ext cx="152928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F13C8287-AD3A-4EA7-A6C0-998925BB92D3}"/>
              </a:ext>
            </a:extLst>
          </p:cNvPr>
          <p:cNvCxnSpPr>
            <a:cxnSpLocks/>
          </p:cNvCxnSpPr>
          <p:nvPr/>
        </p:nvCxnSpPr>
        <p:spPr>
          <a:xfrm>
            <a:off x="6135889" y="4377237"/>
            <a:ext cx="1711" cy="30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1CAEF71D-C4DD-4DB6-B23F-1DA3A93E4247}"/>
              </a:ext>
            </a:extLst>
          </p:cNvPr>
          <p:cNvCxnSpPr>
            <a:cxnSpLocks/>
          </p:cNvCxnSpPr>
          <p:nvPr/>
        </p:nvCxnSpPr>
        <p:spPr>
          <a:xfrm>
            <a:off x="5624588" y="4370532"/>
            <a:ext cx="0" cy="315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3F2D642-D53D-4EA3-B240-C9B1FD49F394}"/>
                  </a:ext>
                </a:extLst>
              </p:cNvPr>
              <p:cNvSpPr txBox="1"/>
              <p:nvPr/>
            </p:nvSpPr>
            <p:spPr>
              <a:xfrm>
                <a:off x="5512263" y="4352634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3F2D642-D53D-4EA3-B240-C9B1FD49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63" y="4352634"/>
                <a:ext cx="69757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53A4163-9187-4104-8E86-2FCEBD6E6D3E}"/>
                  </a:ext>
                </a:extLst>
              </p:cNvPr>
              <p:cNvSpPr txBox="1"/>
              <p:nvPr/>
            </p:nvSpPr>
            <p:spPr>
              <a:xfrm>
                <a:off x="5042171" y="4354912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153A4163-9187-4104-8E86-2FCEBD6E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171" y="4354912"/>
                <a:ext cx="69757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AAC57BE-C645-4CF7-9EC0-32D5BC5000FC}"/>
                  </a:ext>
                </a:extLst>
              </p:cNvPr>
              <p:cNvSpPr txBox="1"/>
              <p:nvPr/>
            </p:nvSpPr>
            <p:spPr>
              <a:xfrm>
                <a:off x="6181605" y="4348440"/>
                <a:ext cx="5000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AAC57BE-C645-4CF7-9EC0-32D5BC50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605" y="4348440"/>
                <a:ext cx="50008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8B455D9-C2E0-4E50-8C7D-6D251DEBB5F9}"/>
              </a:ext>
            </a:extLst>
          </p:cNvPr>
          <p:cNvSpPr txBox="1"/>
          <p:nvPr/>
        </p:nvSpPr>
        <p:spPr>
          <a:xfrm>
            <a:off x="5039383" y="4253437"/>
            <a:ext cx="3282100" cy="557959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53144D2-C383-4C1E-964E-8B38CA0EF864}"/>
                  </a:ext>
                </a:extLst>
              </p:cNvPr>
              <p:cNvSpPr txBox="1"/>
              <p:nvPr/>
            </p:nvSpPr>
            <p:spPr>
              <a:xfrm>
                <a:off x="3954315" y="2520041"/>
                <a:ext cx="576062" cy="3077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53144D2-C383-4C1E-964E-8B38CA0EF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15" y="2520041"/>
                <a:ext cx="57606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7E1C123-F0E6-457C-A50B-10012A8F3A20}"/>
                  </a:ext>
                </a:extLst>
              </p:cNvPr>
              <p:cNvSpPr txBox="1"/>
              <p:nvPr/>
            </p:nvSpPr>
            <p:spPr>
              <a:xfrm>
                <a:off x="3953913" y="3000738"/>
                <a:ext cx="576062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7E1C123-F0E6-457C-A50B-10012A8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13" y="3000738"/>
                <a:ext cx="57606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C3F6D19-5504-43B3-8D8F-A92A3302CC90}"/>
                  </a:ext>
                </a:extLst>
              </p:cNvPr>
              <p:cNvSpPr txBox="1"/>
              <p:nvPr/>
            </p:nvSpPr>
            <p:spPr>
              <a:xfrm>
                <a:off x="3955007" y="2023069"/>
                <a:ext cx="576062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1C3F6D19-5504-43B3-8D8F-A92A3302C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07" y="2023069"/>
                <a:ext cx="57606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5" name="图片 174">
            <a:extLst>
              <a:ext uri="{FF2B5EF4-FFF2-40B4-BE49-F238E27FC236}">
                <a16:creationId xmlns:a16="http://schemas.microsoft.com/office/drawing/2014/main" id="{DAC4934F-5C78-45A9-9186-CFE22D4E83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68" y="1877993"/>
            <a:ext cx="154638" cy="238986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3A03EB1C-4A0B-47A4-9AF7-5182106A70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49" y="2878610"/>
            <a:ext cx="154638" cy="238986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34C2706-3AC8-4C72-9222-5B0377E514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68" y="2389768"/>
            <a:ext cx="154638" cy="238986"/>
          </a:xfrm>
          <a:prstGeom prst="rect">
            <a:avLst/>
          </a:prstGeom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BBC622C5-EE09-4427-81C3-304F3DACF7D6}"/>
              </a:ext>
            </a:extLst>
          </p:cNvPr>
          <p:cNvSpPr/>
          <p:nvPr/>
        </p:nvSpPr>
        <p:spPr>
          <a:xfrm>
            <a:off x="4985150" y="2013533"/>
            <a:ext cx="2016224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DF89ED05-0569-4250-A3E3-CCBE832A1D84}"/>
              </a:ext>
            </a:extLst>
          </p:cNvPr>
          <p:cNvCxnSpPr>
            <a:cxnSpLocks/>
          </p:cNvCxnSpPr>
          <p:nvPr/>
        </p:nvCxnSpPr>
        <p:spPr>
          <a:xfrm>
            <a:off x="6454947" y="2020677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85C7B68-60D0-4F34-BEE8-716B4B0AC8C8}"/>
              </a:ext>
            </a:extLst>
          </p:cNvPr>
          <p:cNvCxnSpPr>
            <a:cxnSpLocks/>
          </p:cNvCxnSpPr>
          <p:nvPr/>
        </p:nvCxnSpPr>
        <p:spPr>
          <a:xfrm>
            <a:off x="5460563" y="2020677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7D9CD023-5E74-405E-822C-A75AF41F3D03}"/>
              </a:ext>
            </a:extLst>
          </p:cNvPr>
          <p:cNvCxnSpPr>
            <a:cxnSpLocks/>
          </p:cNvCxnSpPr>
          <p:nvPr/>
        </p:nvCxnSpPr>
        <p:spPr>
          <a:xfrm>
            <a:off x="5981295" y="2013532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2EECA98-C216-4DAC-A8EC-C9E4B44CED6C}"/>
                  </a:ext>
                </a:extLst>
              </p:cNvPr>
              <p:cNvSpPr txBox="1"/>
              <p:nvPr/>
            </p:nvSpPr>
            <p:spPr>
              <a:xfrm>
                <a:off x="4948665" y="2006544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2EECA98-C216-4DAC-A8EC-C9E4B44CE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65" y="2006544"/>
                <a:ext cx="5760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F87E584-CE74-4E30-A91A-1658DE5F23F6}"/>
                  </a:ext>
                </a:extLst>
              </p:cNvPr>
              <p:cNvSpPr txBox="1"/>
              <p:nvPr/>
            </p:nvSpPr>
            <p:spPr>
              <a:xfrm>
                <a:off x="6454947" y="1999107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F87E584-CE74-4E30-A91A-1658DE5F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47" y="1999107"/>
                <a:ext cx="5760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412B316C-60FC-4838-A129-0EDA51543EAB}"/>
                  </a:ext>
                </a:extLst>
              </p:cNvPr>
              <p:cNvSpPr txBox="1"/>
              <p:nvPr/>
            </p:nvSpPr>
            <p:spPr>
              <a:xfrm>
                <a:off x="5939961" y="2006388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412B316C-60FC-4838-A129-0EDA51543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61" y="2006388"/>
                <a:ext cx="5760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3DF4876A-9664-4E4A-9833-2F0FC841A31A}"/>
                  </a:ext>
                </a:extLst>
              </p:cNvPr>
              <p:cNvSpPr txBox="1"/>
              <p:nvPr/>
            </p:nvSpPr>
            <p:spPr>
              <a:xfrm>
                <a:off x="5434660" y="2006388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3DF4876A-9664-4E4A-9833-2F0FC841A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60" y="2006388"/>
                <a:ext cx="57605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矩形 185">
            <a:extLst>
              <a:ext uri="{FF2B5EF4-FFF2-40B4-BE49-F238E27FC236}">
                <a16:creationId xmlns:a16="http://schemas.microsoft.com/office/drawing/2014/main" id="{D62EDCB2-D9FF-4791-8461-DDA2C2150937}"/>
              </a:ext>
            </a:extLst>
          </p:cNvPr>
          <p:cNvSpPr/>
          <p:nvPr/>
        </p:nvSpPr>
        <p:spPr>
          <a:xfrm>
            <a:off x="4992962" y="2512831"/>
            <a:ext cx="2034211" cy="307777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AF3D40C-A132-4105-9C63-66DA92213CDC}"/>
              </a:ext>
            </a:extLst>
          </p:cNvPr>
          <p:cNvCxnSpPr>
            <a:cxnSpLocks/>
          </p:cNvCxnSpPr>
          <p:nvPr/>
        </p:nvCxnSpPr>
        <p:spPr>
          <a:xfrm>
            <a:off x="6458816" y="2512831"/>
            <a:ext cx="0" cy="31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B604284F-4CD1-4FE1-B468-DC7D58D83F94}"/>
              </a:ext>
            </a:extLst>
          </p:cNvPr>
          <p:cNvCxnSpPr>
            <a:cxnSpLocks/>
          </p:cNvCxnSpPr>
          <p:nvPr/>
        </p:nvCxnSpPr>
        <p:spPr>
          <a:xfrm>
            <a:off x="5460563" y="2512831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19E676A8-CC9A-48F6-BF56-2A8309C7DE99}"/>
              </a:ext>
            </a:extLst>
          </p:cNvPr>
          <p:cNvCxnSpPr>
            <a:cxnSpLocks/>
          </p:cNvCxnSpPr>
          <p:nvPr/>
        </p:nvCxnSpPr>
        <p:spPr>
          <a:xfrm>
            <a:off x="5996743" y="2527694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30503FCA-609D-4328-BC3B-2AF5F96B9B58}"/>
                  </a:ext>
                </a:extLst>
              </p:cNvPr>
              <p:cNvSpPr txBox="1"/>
              <p:nvPr/>
            </p:nvSpPr>
            <p:spPr>
              <a:xfrm>
                <a:off x="5378509" y="2512831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30503FCA-609D-4328-BC3B-2AF5F96B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509" y="2512831"/>
                <a:ext cx="69757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EC77C4CD-5345-46F3-90FB-31A5F6E656E4}"/>
                  </a:ext>
                </a:extLst>
              </p:cNvPr>
              <p:cNvSpPr txBox="1"/>
              <p:nvPr/>
            </p:nvSpPr>
            <p:spPr>
              <a:xfrm>
                <a:off x="4904788" y="2520041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EC77C4CD-5345-46F3-90FB-31A5F6E6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88" y="2520041"/>
                <a:ext cx="69757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4CABCDD-3708-4358-8405-5FFA7979A32F}"/>
                  </a:ext>
                </a:extLst>
              </p:cNvPr>
              <p:cNvSpPr txBox="1"/>
              <p:nvPr/>
            </p:nvSpPr>
            <p:spPr>
              <a:xfrm>
                <a:off x="5914716" y="2499135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4CABCDD-3708-4358-8405-5FFA7979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16" y="2499135"/>
                <a:ext cx="69757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17384ADC-1DD1-47C6-AB78-76259F020BD5}"/>
                  </a:ext>
                </a:extLst>
              </p:cNvPr>
              <p:cNvSpPr txBox="1"/>
              <p:nvPr/>
            </p:nvSpPr>
            <p:spPr>
              <a:xfrm>
                <a:off x="6394186" y="2477317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17384ADC-1DD1-47C6-AB78-76259F02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86" y="2477317"/>
                <a:ext cx="69757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>
            <a:extLst>
              <a:ext uri="{FF2B5EF4-FFF2-40B4-BE49-F238E27FC236}">
                <a16:creationId xmlns:a16="http://schemas.microsoft.com/office/drawing/2014/main" id="{8C704A22-5B00-4EAA-9367-B3831ABB1088}"/>
              </a:ext>
            </a:extLst>
          </p:cNvPr>
          <p:cNvSpPr/>
          <p:nvPr/>
        </p:nvSpPr>
        <p:spPr>
          <a:xfrm>
            <a:off x="5001311" y="3006914"/>
            <a:ext cx="152928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08D234A2-A125-4682-9167-AA6F8A26AAAB}"/>
              </a:ext>
            </a:extLst>
          </p:cNvPr>
          <p:cNvCxnSpPr>
            <a:cxnSpLocks/>
          </p:cNvCxnSpPr>
          <p:nvPr/>
        </p:nvCxnSpPr>
        <p:spPr>
          <a:xfrm>
            <a:off x="5985614" y="3000873"/>
            <a:ext cx="8997" cy="315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8DB166A-D206-4790-9A57-3AE620039481}"/>
              </a:ext>
            </a:extLst>
          </p:cNvPr>
          <p:cNvCxnSpPr>
            <a:cxnSpLocks/>
          </p:cNvCxnSpPr>
          <p:nvPr/>
        </p:nvCxnSpPr>
        <p:spPr>
          <a:xfrm>
            <a:off x="5481599" y="3006914"/>
            <a:ext cx="0" cy="315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213F88BF-7F67-4E5E-B18A-C08A828AF821}"/>
                  </a:ext>
                </a:extLst>
              </p:cNvPr>
              <p:cNvSpPr txBox="1"/>
              <p:nvPr/>
            </p:nvSpPr>
            <p:spPr>
              <a:xfrm>
                <a:off x="5406060" y="3000095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213F88BF-7F67-4E5E-B18A-C08A828AF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060" y="3000095"/>
                <a:ext cx="69757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22165F79-6670-4A15-A30E-FC8AB4A64B29}"/>
                  </a:ext>
                </a:extLst>
              </p:cNvPr>
              <p:cNvSpPr txBox="1"/>
              <p:nvPr/>
            </p:nvSpPr>
            <p:spPr>
              <a:xfrm>
                <a:off x="4895323" y="2989016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22165F79-6670-4A15-A30E-FC8AB4A6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23" y="2989016"/>
                <a:ext cx="69757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4FE0A60-66F8-4323-8C1D-61E0ECC5B29C}"/>
                  </a:ext>
                </a:extLst>
              </p:cNvPr>
              <p:cNvSpPr txBox="1"/>
              <p:nvPr/>
            </p:nvSpPr>
            <p:spPr>
              <a:xfrm>
                <a:off x="6037866" y="3002438"/>
                <a:ext cx="5000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4FE0A60-66F8-4323-8C1D-61E0ECC5B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6" y="3002438"/>
                <a:ext cx="50008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0" name="图片 199">
            <a:extLst>
              <a:ext uri="{FF2B5EF4-FFF2-40B4-BE49-F238E27FC236}">
                <a16:creationId xmlns:a16="http://schemas.microsoft.com/office/drawing/2014/main" id="{C579A628-967B-4C38-AE6B-C81015C1FB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38" y="1858444"/>
            <a:ext cx="154638" cy="238986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630AEE93-0237-457E-B5C2-35743715B1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26" y="2356206"/>
            <a:ext cx="154638" cy="238986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60274BD7-CBC0-4DCD-A113-1D517C9E83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90" y="2892636"/>
            <a:ext cx="154638" cy="238986"/>
          </a:xfrm>
          <a:prstGeom prst="rect">
            <a:avLst/>
          </a:prstGeom>
        </p:spPr>
      </p:pic>
      <p:sp>
        <p:nvSpPr>
          <p:cNvPr id="203" name="矩形 202">
            <a:extLst>
              <a:ext uri="{FF2B5EF4-FFF2-40B4-BE49-F238E27FC236}">
                <a16:creationId xmlns:a16="http://schemas.microsoft.com/office/drawing/2014/main" id="{0E2CE0C1-F725-482F-B543-FDBD91D5AD6F}"/>
              </a:ext>
            </a:extLst>
          </p:cNvPr>
          <p:cNvSpPr/>
          <p:nvPr/>
        </p:nvSpPr>
        <p:spPr>
          <a:xfrm>
            <a:off x="6660111" y="4370429"/>
            <a:ext cx="152928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67A7FE8-3F04-468A-9335-224B41F38AEE}"/>
              </a:ext>
            </a:extLst>
          </p:cNvPr>
          <p:cNvCxnSpPr>
            <a:cxnSpLocks/>
          </p:cNvCxnSpPr>
          <p:nvPr/>
        </p:nvCxnSpPr>
        <p:spPr>
          <a:xfrm>
            <a:off x="7653410" y="4377237"/>
            <a:ext cx="2" cy="302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09918CCC-5036-4563-A80C-473E55EAE8D2}"/>
              </a:ext>
            </a:extLst>
          </p:cNvPr>
          <p:cNvCxnSpPr>
            <a:cxnSpLocks/>
          </p:cNvCxnSpPr>
          <p:nvPr/>
        </p:nvCxnSpPr>
        <p:spPr>
          <a:xfrm>
            <a:off x="7140399" y="4370429"/>
            <a:ext cx="0" cy="315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0A724221-F758-49EC-B603-95DA92BA82D8}"/>
                  </a:ext>
                </a:extLst>
              </p:cNvPr>
              <p:cNvSpPr txBox="1"/>
              <p:nvPr/>
            </p:nvSpPr>
            <p:spPr>
              <a:xfrm>
                <a:off x="7057964" y="4348439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0A724221-F758-49EC-B603-95DA92BA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964" y="4348439"/>
                <a:ext cx="69757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B97F20EC-863F-46A1-9462-8E6BF67E91B7}"/>
                  </a:ext>
                </a:extLst>
              </p:cNvPr>
              <p:cNvSpPr txBox="1"/>
              <p:nvPr/>
            </p:nvSpPr>
            <p:spPr>
              <a:xfrm>
                <a:off x="6557878" y="4355541"/>
                <a:ext cx="697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B97F20EC-863F-46A1-9462-8E6BF67E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78" y="4355541"/>
                <a:ext cx="69757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A8472E32-5D2E-481A-B7EC-95A52A7B205C}"/>
                  </a:ext>
                </a:extLst>
              </p:cNvPr>
              <p:cNvSpPr txBox="1"/>
              <p:nvPr/>
            </p:nvSpPr>
            <p:spPr>
              <a:xfrm>
                <a:off x="7669264" y="4355438"/>
                <a:ext cx="5000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A8472E32-5D2E-481A-B7EC-95A52A7B2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264" y="4355438"/>
                <a:ext cx="500086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D33C9D3E-6FF2-4437-A4F7-859C133B717C}"/>
              </a:ext>
            </a:extLst>
          </p:cNvPr>
          <p:cNvSpPr/>
          <p:nvPr/>
        </p:nvSpPr>
        <p:spPr>
          <a:xfrm>
            <a:off x="1539095" y="2272364"/>
            <a:ext cx="2077990" cy="802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73FEF80E-3A64-42B9-ABA6-6C1BED4ABC7E}"/>
                  </a:ext>
                </a:extLst>
              </p:cNvPr>
              <p:cNvSpPr txBox="1"/>
              <p:nvPr/>
            </p:nvSpPr>
            <p:spPr>
              <a:xfrm>
                <a:off x="1950457" y="1865798"/>
                <a:ext cx="576062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73FEF80E-3A64-42B9-ABA6-6C1BED4A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57" y="1865798"/>
                <a:ext cx="576062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图片 209">
            <a:extLst>
              <a:ext uri="{FF2B5EF4-FFF2-40B4-BE49-F238E27FC236}">
                <a16:creationId xmlns:a16="http://schemas.microsoft.com/office/drawing/2014/main" id="{3B76A4B5-A424-4D8A-9AB8-09A9486FEB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18" y="1720722"/>
            <a:ext cx="154638" cy="23898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27D6A6-C17D-4176-A599-C2551AE62C85}"/>
              </a:ext>
            </a:extLst>
          </p:cNvPr>
          <p:cNvSpPr txBox="1"/>
          <p:nvPr/>
        </p:nvSpPr>
        <p:spPr>
          <a:xfrm>
            <a:off x="2155182" y="1647136"/>
            <a:ext cx="836885" cy="54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CC4257-70C1-4100-99E2-9F396700A5C6}"/>
              </a:ext>
            </a:extLst>
          </p:cNvPr>
          <p:cNvSpPr txBox="1"/>
          <p:nvPr/>
        </p:nvSpPr>
        <p:spPr>
          <a:xfrm>
            <a:off x="2585324" y="1916225"/>
            <a:ext cx="75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箭头: 右 210">
            <a:extLst>
              <a:ext uri="{FF2B5EF4-FFF2-40B4-BE49-F238E27FC236}">
                <a16:creationId xmlns:a16="http://schemas.microsoft.com/office/drawing/2014/main" id="{9FB514C3-3082-4645-AAF6-0A0326122FA8}"/>
              </a:ext>
            </a:extLst>
          </p:cNvPr>
          <p:cNvSpPr/>
          <p:nvPr/>
        </p:nvSpPr>
        <p:spPr>
          <a:xfrm rot="10800000">
            <a:off x="1539096" y="2726035"/>
            <a:ext cx="2082337" cy="4571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499C463B-D4BC-4E58-9FEC-85129C22DC26}"/>
              </a:ext>
            </a:extLst>
          </p:cNvPr>
          <p:cNvSpPr/>
          <p:nvPr/>
        </p:nvSpPr>
        <p:spPr>
          <a:xfrm>
            <a:off x="1575581" y="3007084"/>
            <a:ext cx="2016224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BB445B8B-1D31-48E3-9F20-4CA4BDEE53D4}"/>
              </a:ext>
            </a:extLst>
          </p:cNvPr>
          <p:cNvCxnSpPr>
            <a:cxnSpLocks/>
          </p:cNvCxnSpPr>
          <p:nvPr/>
        </p:nvCxnSpPr>
        <p:spPr>
          <a:xfrm>
            <a:off x="3045378" y="3014228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7F6B87DD-D508-464A-8F8A-973B0765A9E2}"/>
              </a:ext>
            </a:extLst>
          </p:cNvPr>
          <p:cNvCxnSpPr>
            <a:cxnSpLocks/>
          </p:cNvCxnSpPr>
          <p:nvPr/>
        </p:nvCxnSpPr>
        <p:spPr>
          <a:xfrm>
            <a:off x="2050994" y="3014228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758CE2D7-EEDB-440D-AD7D-59EA11EB3919}"/>
              </a:ext>
            </a:extLst>
          </p:cNvPr>
          <p:cNvCxnSpPr>
            <a:cxnSpLocks/>
          </p:cNvCxnSpPr>
          <p:nvPr/>
        </p:nvCxnSpPr>
        <p:spPr>
          <a:xfrm>
            <a:off x="2571726" y="3007083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9DD05BA7-A02A-4A9B-B36F-A06731C49670}"/>
                  </a:ext>
                </a:extLst>
              </p:cNvPr>
              <p:cNvSpPr txBox="1"/>
              <p:nvPr/>
            </p:nvSpPr>
            <p:spPr>
              <a:xfrm>
                <a:off x="1539096" y="3000095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9DD05BA7-A02A-4A9B-B36F-A06731C4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96" y="3000095"/>
                <a:ext cx="576055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4974DCC-7701-439F-A511-8FB08FEE81C7}"/>
                  </a:ext>
                </a:extLst>
              </p:cNvPr>
              <p:cNvSpPr txBox="1"/>
              <p:nvPr/>
            </p:nvSpPr>
            <p:spPr>
              <a:xfrm>
                <a:off x="3045378" y="2992658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4974DCC-7701-439F-A511-8FB08FEE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378" y="2992658"/>
                <a:ext cx="57605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8ACC3262-2BE3-4712-8F54-663CD666761F}"/>
                  </a:ext>
                </a:extLst>
              </p:cNvPr>
              <p:cNvSpPr txBox="1"/>
              <p:nvPr/>
            </p:nvSpPr>
            <p:spPr>
              <a:xfrm>
                <a:off x="2530392" y="2999939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8ACC3262-2BE3-4712-8F54-663CD6667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392" y="2999939"/>
                <a:ext cx="576055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F2417FBF-BDDB-45A1-9E42-7C8A9EF03D70}"/>
                  </a:ext>
                </a:extLst>
              </p:cNvPr>
              <p:cNvSpPr txBox="1"/>
              <p:nvPr/>
            </p:nvSpPr>
            <p:spPr>
              <a:xfrm>
                <a:off x="2025091" y="2999939"/>
                <a:ext cx="57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F2417FBF-BDDB-45A1-9E42-7C8A9EF0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091" y="2999939"/>
                <a:ext cx="576055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0" name="图片 219">
            <a:extLst>
              <a:ext uri="{FF2B5EF4-FFF2-40B4-BE49-F238E27FC236}">
                <a16:creationId xmlns:a16="http://schemas.microsoft.com/office/drawing/2014/main" id="{0304BE63-A60E-4FAB-AC0F-4E05409BE3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69" y="2851995"/>
            <a:ext cx="154638" cy="2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F4972E54-2C40-4724-A499-43D7648E28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" y="163627"/>
            <a:ext cx="692497" cy="692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EF39BB-5800-41B4-BF27-8E6A5B9E5F00}"/>
              </a:ext>
            </a:extLst>
          </p:cNvPr>
          <p:cNvSpPr txBox="1"/>
          <p:nvPr/>
        </p:nvSpPr>
        <p:spPr>
          <a:xfrm>
            <a:off x="251391" y="1062497"/>
            <a:ext cx="3384376" cy="330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）本文方案：</a:t>
            </a:r>
            <a:r>
              <a:rPr lang="en-US" altLang="zh-CN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四种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the basic scheme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the Controlled Searching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c) the scheme for hidden search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d) the final scheme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）优势（安全性优势）：</a:t>
            </a:r>
            <a:endParaRPr lang="en-US" altLang="zh-CN" sz="14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）可证明安全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(provably secure)</a:t>
            </a:r>
            <a:endParaRPr lang="en-US" altLang="zh-CN" sz="1400" b="1" dirty="0"/>
          </a:p>
          <a:p>
            <a:pPr algn="just"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）控制搜索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(controlled searching)</a:t>
            </a:r>
            <a:endParaRPr lang="en-US" altLang="zh-CN" sz="1400" b="1" dirty="0"/>
          </a:p>
          <a:p>
            <a:pPr algn="just"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）隐藏查询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(hidden queries)</a:t>
            </a:r>
            <a:endParaRPr lang="en-US" altLang="zh-CN" sz="1400" b="1" dirty="0"/>
          </a:p>
          <a:p>
            <a:pPr algn="just"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）查询独立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 isolation)</a:t>
            </a:r>
            <a:endParaRPr lang="en-US" altLang="zh-CN" sz="1400" b="1" dirty="0"/>
          </a:p>
          <a:p>
            <a:pPr algn="just">
              <a:lnSpc>
                <a:spcPct val="125000"/>
              </a:lnSpc>
            </a:pPr>
            <a:endParaRPr lang="zh-CN" altLang="en-US" sz="1400" b="1" dirty="0">
              <a:solidFill>
                <a:schemeClr val="tx2"/>
              </a:solidFill>
            </a:endParaRPr>
          </a:p>
          <a:p>
            <a:pPr algn="just">
              <a:lnSpc>
                <a:spcPct val="125000"/>
              </a:lnSpc>
            </a:pP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1BDEC0-FD24-4237-8C94-6EF9830068A6}"/>
              </a:ext>
            </a:extLst>
          </p:cNvPr>
          <p:cNvSpPr txBox="1"/>
          <p:nvPr/>
        </p:nvSpPr>
        <p:spPr>
          <a:xfrm>
            <a:off x="937067" y="202098"/>
            <a:ext cx="5939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45B818B-CE1C-428A-8622-617A9FB9083C}"/>
              </a:ext>
            </a:extLst>
          </p:cNvPr>
          <p:cNvCxnSpPr>
            <a:cxnSpLocks/>
          </p:cNvCxnSpPr>
          <p:nvPr/>
        </p:nvCxnSpPr>
        <p:spPr>
          <a:xfrm>
            <a:off x="4572000" y="1081938"/>
            <a:ext cx="0" cy="301177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D3BB01-F6D5-4D76-BBAF-5BEA72BB8228}"/>
              </a:ext>
            </a:extLst>
          </p:cNvPr>
          <p:cNvSpPr txBox="1"/>
          <p:nvPr/>
        </p:nvSpPr>
        <p:spPr>
          <a:xfrm>
            <a:off x="5037874" y="1081938"/>
            <a:ext cx="4572000" cy="875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目前有两种方案： </a:t>
            </a:r>
            <a:endParaRPr lang="en-US" altLang="zh-CN" sz="14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）基于索引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的实现方案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）没有索引的序列扫描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(sequential scan)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59C80-635E-444F-9076-5DE1FE1289F2}"/>
              </a:ext>
            </a:extLst>
          </p:cNvPr>
          <p:cNvSpPr txBox="1"/>
          <p:nvPr/>
        </p:nvSpPr>
        <p:spPr>
          <a:xfrm>
            <a:off x="395536" y="4258057"/>
            <a:ext cx="4642338" cy="40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我们接下来主要介绍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方案。</a:t>
            </a:r>
          </a:p>
        </p:txBody>
      </p:sp>
    </p:spTree>
    <p:extLst>
      <p:ext uri="{BB962C8B-B14F-4D97-AF65-F5344CB8AC3E}">
        <p14:creationId xmlns:p14="http://schemas.microsoft.com/office/powerpoint/2010/main" val="303795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F4972E54-2C40-4724-A499-43D7648E28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7" y="69360"/>
            <a:ext cx="635105" cy="6351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5905C1-1EB7-48D4-85F0-DDE02DAA37DE}"/>
              </a:ext>
            </a:extLst>
          </p:cNvPr>
          <p:cNvSpPr txBox="1"/>
          <p:nvPr/>
        </p:nvSpPr>
        <p:spPr>
          <a:xfrm>
            <a:off x="792950" y="81233"/>
            <a:ext cx="5939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D3CE4-6FFB-4E9D-9F0C-082F866DCF6E}"/>
              </a:ext>
            </a:extLst>
          </p:cNvPr>
          <p:cNvSpPr txBox="1"/>
          <p:nvPr/>
        </p:nvSpPr>
        <p:spPr>
          <a:xfrm>
            <a:off x="253322" y="716222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四种方案对比：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C8AB5E-7027-4DA4-A0F3-54F868822612}"/>
              </a:ext>
            </a:extLst>
          </p:cNvPr>
          <p:cNvSpPr/>
          <p:nvPr/>
        </p:nvSpPr>
        <p:spPr>
          <a:xfrm>
            <a:off x="1362781" y="1038933"/>
            <a:ext cx="158748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8AF490-A3AF-4147-9EC5-DCE273734B06}"/>
                  </a:ext>
                </a:extLst>
              </p:cNvPr>
              <p:cNvSpPr txBox="1"/>
              <p:nvPr/>
            </p:nvSpPr>
            <p:spPr>
              <a:xfrm>
                <a:off x="1465198" y="1024594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8AF490-A3AF-4147-9EC5-DCE273734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98" y="1024594"/>
                <a:ext cx="136815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A02707B3-8027-4C45-A4CF-69077FBEF1FD}"/>
              </a:ext>
            </a:extLst>
          </p:cNvPr>
          <p:cNvSpPr/>
          <p:nvPr/>
        </p:nvSpPr>
        <p:spPr>
          <a:xfrm>
            <a:off x="1355716" y="1491176"/>
            <a:ext cx="86740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A8BF26-D1D8-44B1-9960-4EEA95D858C1}"/>
                  </a:ext>
                </a:extLst>
              </p:cNvPr>
              <p:cNvSpPr txBox="1"/>
              <p:nvPr/>
            </p:nvSpPr>
            <p:spPr>
              <a:xfrm>
                <a:off x="1335278" y="1481641"/>
                <a:ext cx="936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A8BF26-D1D8-44B1-9960-4EEA95D8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78" y="1481641"/>
                <a:ext cx="93610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B049C7F-2507-439E-A0F5-16F425E59DC1}"/>
              </a:ext>
            </a:extLst>
          </p:cNvPr>
          <p:cNvSpPr/>
          <p:nvPr/>
        </p:nvSpPr>
        <p:spPr>
          <a:xfrm>
            <a:off x="7008096" y="3585992"/>
            <a:ext cx="648072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0B5F5D-6F4B-4FCC-85E8-49AA89F26CD9}"/>
              </a:ext>
            </a:extLst>
          </p:cNvPr>
          <p:cNvCxnSpPr>
            <a:cxnSpLocks/>
          </p:cNvCxnSpPr>
          <p:nvPr/>
        </p:nvCxnSpPr>
        <p:spPr>
          <a:xfrm>
            <a:off x="764001" y="1208210"/>
            <a:ext cx="579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9773DFC-FA19-4FA8-8C87-D10D5AE5E599}"/>
              </a:ext>
            </a:extLst>
          </p:cNvPr>
          <p:cNvSpPr txBox="1"/>
          <p:nvPr/>
        </p:nvSpPr>
        <p:spPr>
          <a:xfrm>
            <a:off x="77064" y="1054005"/>
            <a:ext cx="101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3FB0FB-CA5C-4F23-8378-7A240E1DA939}"/>
              </a:ext>
            </a:extLst>
          </p:cNvPr>
          <p:cNvSpPr txBox="1"/>
          <p:nvPr/>
        </p:nvSpPr>
        <p:spPr>
          <a:xfrm>
            <a:off x="86444" y="1472442"/>
            <a:ext cx="67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AB5079-0245-4E6D-9A1E-80FFFE3C186B}"/>
              </a:ext>
            </a:extLst>
          </p:cNvPr>
          <p:cNvCxnSpPr>
            <a:cxnSpLocks/>
          </p:cNvCxnSpPr>
          <p:nvPr/>
        </p:nvCxnSpPr>
        <p:spPr>
          <a:xfrm>
            <a:off x="752868" y="1652865"/>
            <a:ext cx="59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箭头: 下弧形 26">
            <a:extLst>
              <a:ext uri="{FF2B5EF4-FFF2-40B4-BE49-F238E27FC236}">
                <a16:creationId xmlns:a16="http://schemas.microsoft.com/office/drawing/2014/main" id="{5C36080C-2B09-4AE9-9A42-48825C5D45DE}"/>
              </a:ext>
            </a:extLst>
          </p:cNvPr>
          <p:cNvSpPr/>
          <p:nvPr/>
        </p:nvSpPr>
        <p:spPr>
          <a:xfrm>
            <a:off x="1760481" y="1844069"/>
            <a:ext cx="792088" cy="323191"/>
          </a:xfrm>
          <a:prstGeom prst="curved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227CB3A-E97F-489E-B8B7-013E455BD032}"/>
                  </a:ext>
                </a:extLst>
              </p:cNvPr>
              <p:cNvSpPr txBox="1"/>
              <p:nvPr/>
            </p:nvSpPr>
            <p:spPr>
              <a:xfrm>
                <a:off x="2112014" y="1960084"/>
                <a:ext cx="936104" cy="32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227CB3A-E97F-489E-B8B7-013E455B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014" y="1960084"/>
                <a:ext cx="936104" cy="328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3DC64A-B3A5-475B-9DF4-161D4E28A26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50270" y="1208210"/>
            <a:ext cx="374481" cy="21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1C2B01-D4E4-41B2-8267-E47C268B2727}"/>
                  </a:ext>
                </a:extLst>
              </p:cNvPr>
              <p:cNvSpPr txBox="1"/>
              <p:nvPr/>
            </p:nvSpPr>
            <p:spPr>
              <a:xfrm>
                <a:off x="3090253" y="1262630"/>
                <a:ext cx="634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1C2B01-D4E4-41B2-8267-E47C268B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253" y="1262630"/>
                <a:ext cx="634119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3C213A3-11D3-4E83-BBBD-9FC214CBB1AC}"/>
              </a:ext>
            </a:extLst>
          </p:cNvPr>
          <p:cNvCxnSpPr>
            <a:cxnSpLocks/>
          </p:cNvCxnSpPr>
          <p:nvPr/>
        </p:nvCxnSpPr>
        <p:spPr>
          <a:xfrm flipV="1">
            <a:off x="2950270" y="1496299"/>
            <a:ext cx="374481" cy="19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2213881-256A-459E-A264-C52A8DF8AC1F}"/>
              </a:ext>
            </a:extLst>
          </p:cNvPr>
          <p:cNvSpPr txBox="1"/>
          <p:nvPr/>
        </p:nvSpPr>
        <p:spPr>
          <a:xfrm>
            <a:off x="3661065" y="13188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D7B603-A475-411E-BB8A-6551944E0216}"/>
              </a:ext>
            </a:extLst>
          </p:cNvPr>
          <p:cNvSpPr/>
          <p:nvPr/>
        </p:nvSpPr>
        <p:spPr>
          <a:xfrm>
            <a:off x="1211147" y="2998283"/>
            <a:ext cx="158748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A8A20D8-F9E1-4C0F-89A6-0B82744D0059}"/>
                  </a:ext>
                </a:extLst>
              </p:cNvPr>
              <p:cNvSpPr txBox="1"/>
              <p:nvPr/>
            </p:nvSpPr>
            <p:spPr>
              <a:xfrm>
                <a:off x="1406716" y="2985051"/>
                <a:ext cx="11635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A8A20D8-F9E1-4C0F-89A6-0B82744D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16" y="2985051"/>
                <a:ext cx="116358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0ED8565D-7AE9-4076-852A-464A80C42D65}"/>
              </a:ext>
            </a:extLst>
          </p:cNvPr>
          <p:cNvSpPr/>
          <p:nvPr/>
        </p:nvSpPr>
        <p:spPr>
          <a:xfrm>
            <a:off x="1194765" y="3521177"/>
            <a:ext cx="158748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70FFA1F-F7A2-4AAD-9919-03BAB0BEF64B}"/>
              </a:ext>
            </a:extLst>
          </p:cNvPr>
          <p:cNvSpPr txBox="1"/>
          <p:nvPr/>
        </p:nvSpPr>
        <p:spPr>
          <a:xfrm>
            <a:off x="1615113" y="2547203"/>
            <a:ext cx="101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6A57CC5-1D53-40A4-9310-DCE57114D230}"/>
              </a:ext>
            </a:extLst>
          </p:cNvPr>
          <p:cNvCxnSpPr>
            <a:cxnSpLocks/>
          </p:cNvCxnSpPr>
          <p:nvPr/>
        </p:nvCxnSpPr>
        <p:spPr>
          <a:xfrm>
            <a:off x="1965188" y="2800873"/>
            <a:ext cx="2" cy="20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16BAE0-2835-4609-BD3F-11D6214F7CA3}"/>
              </a:ext>
            </a:extLst>
          </p:cNvPr>
          <p:cNvSpPr txBox="1"/>
          <p:nvPr/>
        </p:nvSpPr>
        <p:spPr>
          <a:xfrm>
            <a:off x="6399607" y="329757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3AE60A5-7C3A-46EF-8F04-3D7705E300E1}"/>
              </a:ext>
            </a:extLst>
          </p:cNvPr>
          <p:cNvSpPr/>
          <p:nvPr/>
        </p:nvSpPr>
        <p:spPr>
          <a:xfrm>
            <a:off x="1195089" y="3965152"/>
            <a:ext cx="79374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985FF1F-0419-4CD2-86E3-DB85D3FC8DF2}"/>
                  </a:ext>
                </a:extLst>
              </p:cNvPr>
              <p:cNvSpPr txBox="1"/>
              <p:nvPr/>
            </p:nvSpPr>
            <p:spPr>
              <a:xfrm>
                <a:off x="1133522" y="3943863"/>
                <a:ext cx="936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985FF1F-0419-4CD2-86E3-DB85D3FC8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22" y="3943863"/>
                <a:ext cx="93610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799825AB-0246-49EC-A7B1-4DB75DF79B18}"/>
              </a:ext>
            </a:extLst>
          </p:cNvPr>
          <p:cNvSpPr/>
          <p:nvPr/>
        </p:nvSpPr>
        <p:spPr>
          <a:xfrm>
            <a:off x="2041412" y="3965152"/>
            <a:ext cx="727930" cy="33855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4D46F72-35F5-4591-B675-29485EAD48C5}"/>
                  </a:ext>
                </a:extLst>
              </p:cNvPr>
              <p:cNvSpPr txBox="1"/>
              <p:nvPr/>
            </p:nvSpPr>
            <p:spPr>
              <a:xfrm>
                <a:off x="2075898" y="3975334"/>
                <a:ext cx="767632" cy="32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4D46F72-35F5-4591-B675-29485EAD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898" y="3975334"/>
                <a:ext cx="767632" cy="328808"/>
              </a:xfrm>
              <a:prstGeom prst="rect">
                <a:avLst/>
              </a:prstGeom>
              <a:blipFill>
                <a:blip r:embed="rId11"/>
                <a:stretch>
                  <a:fillRect t="-1852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9EB58BA-9628-4208-A5C3-0BE9A88898C5}"/>
                  </a:ext>
                </a:extLst>
              </p:cNvPr>
              <p:cNvSpPr txBox="1"/>
              <p:nvPr/>
            </p:nvSpPr>
            <p:spPr>
              <a:xfrm>
                <a:off x="1736624" y="3527538"/>
                <a:ext cx="988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9EB58BA-9628-4208-A5C3-0BE9A888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24" y="3527538"/>
                <a:ext cx="988166" cy="307777"/>
              </a:xfrm>
              <a:prstGeom prst="rect">
                <a:avLst/>
              </a:prstGeom>
              <a:blipFill>
                <a:blip r:embed="rId12"/>
                <a:stretch>
                  <a:fillRect l="-1852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6AAEDA9B-EA61-4345-839C-CB7B9EDED154}"/>
              </a:ext>
            </a:extLst>
          </p:cNvPr>
          <p:cNvSpPr txBox="1"/>
          <p:nvPr/>
        </p:nvSpPr>
        <p:spPr>
          <a:xfrm>
            <a:off x="277284" y="3948135"/>
            <a:ext cx="68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84A05AE-2013-4AF2-A804-925F859D00DC}"/>
              </a:ext>
            </a:extLst>
          </p:cNvPr>
          <p:cNvCxnSpPr/>
          <p:nvPr/>
        </p:nvCxnSpPr>
        <p:spPr>
          <a:xfrm>
            <a:off x="902015" y="4154998"/>
            <a:ext cx="28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箭头: 下弧形 73">
            <a:extLst>
              <a:ext uri="{FF2B5EF4-FFF2-40B4-BE49-F238E27FC236}">
                <a16:creationId xmlns:a16="http://schemas.microsoft.com/office/drawing/2014/main" id="{FFA470DD-7A08-4182-B19D-3B07DB0937F6}"/>
              </a:ext>
            </a:extLst>
          </p:cNvPr>
          <p:cNvSpPr/>
          <p:nvPr/>
        </p:nvSpPr>
        <p:spPr>
          <a:xfrm>
            <a:off x="1555184" y="4322851"/>
            <a:ext cx="792088" cy="323191"/>
          </a:xfrm>
          <a:prstGeom prst="curved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055BC9B-CD75-4737-B23E-FF8ED7658899}"/>
                  </a:ext>
                </a:extLst>
              </p:cNvPr>
              <p:cNvSpPr txBox="1"/>
              <p:nvPr/>
            </p:nvSpPr>
            <p:spPr>
              <a:xfrm>
                <a:off x="2849802" y="3789166"/>
                <a:ext cx="634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055BC9B-CD75-4737-B23E-FF8ED765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02" y="3789166"/>
                <a:ext cx="634119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D2FD0B7-B4F6-471E-AFA2-4E9D849885B4}"/>
              </a:ext>
            </a:extLst>
          </p:cNvPr>
          <p:cNvCxnSpPr>
            <a:cxnSpLocks/>
          </p:cNvCxnSpPr>
          <p:nvPr/>
        </p:nvCxnSpPr>
        <p:spPr>
          <a:xfrm>
            <a:off x="2795166" y="3686377"/>
            <a:ext cx="311209" cy="21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D9ECE81-61A3-43D7-9905-98E474EAD897}"/>
              </a:ext>
            </a:extLst>
          </p:cNvPr>
          <p:cNvSpPr txBox="1"/>
          <p:nvPr/>
        </p:nvSpPr>
        <p:spPr>
          <a:xfrm>
            <a:off x="3437678" y="383034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67AB435-D811-4455-BDF3-D60DF5B4667D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3258861" y="3964988"/>
            <a:ext cx="225060" cy="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4BE8706-F6CD-440C-BEFF-87927C9C9A1D}"/>
              </a:ext>
            </a:extLst>
          </p:cNvPr>
          <p:cNvCxnSpPr>
            <a:cxnSpLocks/>
          </p:cNvCxnSpPr>
          <p:nvPr/>
        </p:nvCxnSpPr>
        <p:spPr>
          <a:xfrm flipH="1">
            <a:off x="1959332" y="3357054"/>
            <a:ext cx="1" cy="18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0CA64256-1170-4C9A-B691-AC682274112E}"/>
              </a:ext>
            </a:extLst>
          </p:cNvPr>
          <p:cNvCxnSpPr>
            <a:cxnSpLocks/>
          </p:cNvCxnSpPr>
          <p:nvPr/>
        </p:nvCxnSpPr>
        <p:spPr>
          <a:xfrm flipV="1">
            <a:off x="2783995" y="4015670"/>
            <a:ext cx="286092" cy="18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8ACA431-0652-4CCD-9E15-9F27A389065A}"/>
              </a:ext>
            </a:extLst>
          </p:cNvPr>
          <p:cNvSpPr txBox="1"/>
          <p:nvPr/>
        </p:nvSpPr>
        <p:spPr>
          <a:xfrm>
            <a:off x="1156981" y="2259751"/>
            <a:ext cx="23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Figure1 the basic scheme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6B65411-6D3D-41A6-9BA2-0E8CCE88327D}"/>
              </a:ext>
            </a:extLst>
          </p:cNvPr>
          <p:cNvSpPr txBox="1"/>
          <p:nvPr/>
        </p:nvSpPr>
        <p:spPr>
          <a:xfrm>
            <a:off x="811008" y="4740520"/>
            <a:ext cx="325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Figure3 the scheme for hidden search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2E0764E-F2A1-4D41-9273-FA3AEEBD6C08}"/>
              </a:ext>
            </a:extLst>
          </p:cNvPr>
          <p:cNvSpPr txBox="1"/>
          <p:nvPr/>
        </p:nvSpPr>
        <p:spPr>
          <a:xfrm>
            <a:off x="6476704" y="24963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386A743-8548-4835-A5EB-4E345F87B2EA}"/>
              </a:ext>
            </a:extLst>
          </p:cNvPr>
          <p:cNvSpPr/>
          <p:nvPr/>
        </p:nvSpPr>
        <p:spPr>
          <a:xfrm>
            <a:off x="6033563" y="2970814"/>
            <a:ext cx="158748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3C7A2FB-F6B4-4EBE-B89C-FC5D4F4BF640}"/>
              </a:ext>
            </a:extLst>
          </p:cNvPr>
          <p:cNvSpPr/>
          <p:nvPr/>
        </p:nvSpPr>
        <p:spPr>
          <a:xfrm>
            <a:off x="6062874" y="3579013"/>
            <a:ext cx="86740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D495CAA-6080-42DA-9512-81DB5EE7BD81}"/>
              </a:ext>
            </a:extLst>
          </p:cNvPr>
          <p:cNvSpPr/>
          <p:nvPr/>
        </p:nvSpPr>
        <p:spPr>
          <a:xfrm>
            <a:off x="2302198" y="1493207"/>
            <a:ext cx="648072" cy="33855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2293B8-52F1-49C9-A825-801B796BCEA8}"/>
                  </a:ext>
                </a:extLst>
              </p:cNvPr>
              <p:cNvSpPr txBox="1"/>
              <p:nvPr/>
            </p:nvSpPr>
            <p:spPr>
              <a:xfrm>
                <a:off x="2323193" y="1519501"/>
                <a:ext cx="1558246" cy="32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2293B8-52F1-49C9-A825-801B796BC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93" y="1519501"/>
                <a:ext cx="1558246" cy="328808"/>
              </a:xfrm>
              <a:prstGeom prst="rect">
                <a:avLst/>
              </a:prstGeom>
              <a:blipFill>
                <a:blip r:embed="rId1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3655FD4E-9233-4D3A-9B98-D3B7A1E36E7A}"/>
              </a:ext>
            </a:extLst>
          </p:cNvPr>
          <p:cNvSpPr/>
          <p:nvPr/>
        </p:nvSpPr>
        <p:spPr>
          <a:xfrm>
            <a:off x="6062873" y="4081116"/>
            <a:ext cx="86740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C83EA10-12D1-402F-A7E6-E2438C7F2C91}"/>
              </a:ext>
            </a:extLst>
          </p:cNvPr>
          <p:cNvSpPr/>
          <p:nvPr/>
        </p:nvSpPr>
        <p:spPr>
          <a:xfrm>
            <a:off x="7002291" y="4090661"/>
            <a:ext cx="648072" cy="33855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2B7571-F241-4EAF-9FF9-C9AEC21146A2}"/>
                  </a:ext>
                </a:extLst>
              </p:cNvPr>
              <p:cNvSpPr txBox="1"/>
              <p:nvPr/>
            </p:nvSpPr>
            <p:spPr>
              <a:xfrm>
                <a:off x="5922171" y="4067502"/>
                <a:ext cx="1080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2B7571-F241-4EAF-9FF9-C9AEC2114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71" y="4067502"/>
                <a:ext cx="108012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FACA67-DBB5-4383-A614-CBF3DA4EB121}"/>
                  </a:ext>
                </a:extLst>
              </p:cNvPr>
              <p:cNvSpPr txBox="1"/>
              <p:nvPr/>
            </p:nvSpPr>
            <p:spPr>
              <a:xfrm>
                <a:off x="7028772" y="4106336"/>
                <a:ext cx="1558246" cy="32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FACA67-DBB5-4383-A614-CBF3DA4EB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72" y="4106336"/>
                <a:ext cx="1558246" cy="328808"/>
              </a:xfrm>
              <a:prstGeom prst="rect">
                <a:avLst/>
              </a:prstGeom>
              <a:blipFill>
                <a:blip r:embed="rId14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07CB58-F61A-49AA-A6EE-51766340EF26}"/>
                  </a:ext>
                </a:extLst>
              </p:cNvPr>
              <p:cNvSpPr txBox="1"/>
              <p:nvPr/>
            </p:nvSpPr>
            <p:spPr>
              <a:xfrm>
                <a:off x="5846515" y="3571905"/>
                <a:ext cx="12314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07CB58-F61A-49AA-A6EE-51766340E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515" y="3571905"/>
                <a:ext cx="123143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72BC86B-44BC-43C2-8A42-9EFE7671BE90}"/>
              </a:ext>
            </a:extLst>
          </p:cNvPr>
          <p:cNvCxnSpPr/>
          <p:nvPr/>
        </p:nvCxnSpPr>
        <p:spPr>
          <a:xfrm>
            <a:off x="5766775" y="4250393"/>
            <a:ext cx="28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42C2858-43D8-4BE4-953E-2636A9DC4C66}"/>
              </a:ext>
            </a:extLst>
          </p:cNvPr>
          <p:cNvSpPr txBox="1"/>
          <p:nvPr/>
        </p:nvSpPr>
        <p:spPr>
          <a:xfrm>
            <a:off x="5168010" y="4011888"/>
            <a:ext cx="83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箭头: 下弧形 64">
            <a:extLst>
              <a:ext uri="{FF2B5EF4-FFF2-40B4-BE49-F238E27FC236}">
                <a16:creationId xmlns:a16="http://schemas.microsoft.com/office/drawing/2014/main" id="{107F7EF2-1FF0-417A-8542-986645923713}"/>
              </a:ext>
            </a:extLst>
          </p:cNvPr>
          <p:cNvSpPr/>
          <p:nvPr/>
        </p:nvSpPr>
        <p:spPr>
          <a:xfrm>
            <a:off x="6518912" y="4434437"/>
            <a:ext cx="792088" cy="323191"/>
          </a:xfrm>
          <a:prstGeom prst="curved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7888140-9E8E-4FA3-A1D9-F588B8928BA9}"/>
                  </a:ext>
                </a:extLst>
              </p:cNvPr>
              <p:cNvSpPr txBox="1"/>
              <p:nvPr/>
            </p:nvSpPr>
            <p:spPr>
              <a:xfrm>
                <a:off x="7484867" y="3789329"/>
                <a:ext cx="753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7888140-9E8E-4FA3-A1D9-F588B8928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67" y="3789329"/>
                <a:ext cx="753305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16A51B51-1850-4463-98DF-2A5988244CF1}"/>
              </a:ext>
            </a:extLst>
          </p:cNvPr>
          <p:cNvSpPr txBox="1"/>
          <p:nvPr/>
        </p:nvSpPr>
        <p:spPr>
          <a:xfrm>
            <a:off x="8087722" y="38428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A530316-D11E-4D83-9098-64B3E355BA9E}"/>
              </a:ext>
            </a:extLst>
          </p:cNvPr>
          <p:cNvCxnSpPr>
            <a:cxnSpLocks/>
          </p:cNvCxnSpPr>
          <p:nvPr/>
        </p:nvCxnSpPr>
        <p:spPr>
          <a:xfrm>
            <a:off x="3489854" y="1447296"/>
            <a:ext cx="225060" cy="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DAD1481-4781-491D-99DD-AA74E9587075}"/>
                  </a:ext>
                </a:extLst>
              </p:cNvPr>
              <p:cNvSpPr txBox="1"/>
              <p:nvPr/>
            </p:nvSpPr>
            <p:spPr>
              <a:xfrm>
                <a:off x="6485250" y="3558630"/>
                <a:ext cx="17531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DAD1481-4781-491D-99DD-AA74E958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250" y="3558630"/>
                <a:ext cx="175317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6C9CAB6-6C89-4D98-BD1D-6ECCE104A9F6}"/>
              </a:ext>
            </a:extLst>
          </p:cNvPr>
          <p:cNvCxnSpPr/>
          <p:nvPr/>
        </p:nvCxnSpPr>
        <p:spPr>
          <a:xfrm>
            <a:off x="6062873" y="3528718"/>
            <a:ext cx="159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2771466-45DB-4943-BB70-574F628C3094}"/>
                  </a:ext>
                </a:extLst>
              </p:cNvPr>
              <p:cNvSpPr txBox="1"/>
              <p:nvPr/>
            </p:nvSpPr>
            <p:spPr>
              <a:xfrm>
                <a:off x="6849952" y="3280819"/>
                <a:ext cx="7358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2771466-45DB-4943-BB70-574F628C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952" y="3280819"/>
                <a:ext cx="735887" cy="553998"/>
              </a:xfrm>
              <a:prstGeom prst="rect">
                <a:avLst/>
              </a:prstGeom>
              <a:blipFill>
                <a:blip r:embed="rId19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94686B4-1061-457B-BB03-8495CDA21476}"/>
              </a:ext>
            </a:extLst>
          </p:cNvPr>
          <p:cNvCxnSpPr/>
          <p:nvPr/>
        </p:nvCxnSpPr>
        <p:spPr>
          <a:xfrm flipH="1">
            <a:off x="6760291" y="3321507"/>
            <a:ext cx="1" cy="18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6EDE349-F22B-4FE1-9260-429EBBB5E366}"/>
              </a:ext>
            </a:extLst>
          </p:cNvPr>
          <p:cNvSpPr txBox="1"/>
          <p:nvPr/>
        </p:nvSpPr>
        <p:spPr>
          <a:xfrm>
            <a:off x="6062873" y="4738551"/>
            <a:ext cx="325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Figure4 the final scheme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DB82696-6000-493F-9178-22F7538C6ED2}"/>
              </a:ext>
            </a:extLst>
          </p:cNvPr>
          <p:cNvSpPr/>
          <p:nvPr/>
        </p:nvSpPr>
        <p:spPr>
          <a:xfrm>
            <a:off x="6110599" y="1097558"/>
            <a:ext cx="158748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5EEC0-F7B7-41B5-9A21-2A010DD311C1}"/>
                  </a:ext>
                </a:extLst>
              </p:cNvPr>
              <p:cNvSpPr txBox="1"/>
              <p:nvPr/>
            </p:nvSpPr>
            <p:spPr>
              <a:xfrm>
                <a:off x="6230880" y="106262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5EEC0-F7B7-41B5-9A21-2A010DD3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880" y="1062628"/>
                <a:ext cx="136815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59285AAF-9FB9-4C4D-A0F6-AED16A6CE015}"/>
              </a:ext>
            </a:extLst>
          </p:cNvPr>
          <p:cNvSpPr/>
          <p:nvPr/>
        </p:nvSpPr>
        <p:spPr>
          <a:xfrm>
            <a:off x="6103534" y="1549801"/>
            <a:ext cx="86740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04C85D54-C458-4ABD-9D36-C631508D6F7A}"/>
                  </a:ext>
                </a:extLst>
              </p:cNvPr>
              <p:cNvSpPr txBox="1"/>
              <p:nvPr/>
            </p:nvSpPr>
            <p:spPr>
              <a:xfrm>
                <a:off x="6051150" y="1550052"/>
                <a:ext cx="936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04C85D54-C458-4ABD-9D36-C631508D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50" y="1550052"/>
                <a:ext cx="936104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9210001-2CF5-445C-B779-EE1B6182C390}"/>
              </a:ext>
            </a:extLst>
          </p:cNvPr>
          <p:cNvCxnSpPr>
            <a:cxnSpLocks/>
          </p:cNvCxnSpPr>
          <p:nvPr/>
        </p:nvCxnSpPr>
        <p:spPr>
          <a:xfrm>
            <a:off x="5527332" y="1272044"/>
            <a:ext cx="579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93E714E-7126-44C0-B1F5-DDDF905D27CC}"/>
              </a:ext>
            </a:extLst>
          </p:cNvPr>
          <p:cNvSpPr txBox="1"/>
          <p:nvPr/>
        </p:nvSpPr>
        <p:spPr>
          <a:xfrm>
            <a:off x="4780867" y="1114458"/>
            <a:ext cx="101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2EDBD5A-EF90-482B-9A9B-25CC621B50BD}"/>
              </a:ext>
            </a:extLst>
          </p:cNvPr>
          <p:cNvSpPr txBox="1"/>
          <p:nvPr/>
        </p:nvSpPr>
        <p:spPr>
          <a:xfrm>
            <a:off x="4839735" y="1521570"/>
            <a:ext cx="165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箭头: 下弧形 105">
            <a:extLst>
              <a:ext uri="{FF2B5EF4-FFF2-40B4-BE49-F238E27FC236}">
                <a16:creationId xmlns:a16="http://schemas.microsoft.com/office/drawing/2014/main" id="{50E206A2-8A33-40F3-996F-7D1B258EB734}"/>
              </a:ext>
            </a:extLst>
          </p:cNvPr>
          <p:cNvSpPr/>
          <p:nvPr/>
        </p:nvSpPr>
        <p:spPr>
          <a:xfrm>
            <a:off x="6508299" y="1902694"/>
            <a:ext cx="792088" cy="323191"/>
          </a:xfrm>
          <a:prstGeom prst="curved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4842FA4-8AC6-4579-8898-4A5A91D1F06A}"/>
                  </a:ext>
                </a:extLst>
              </p:cNvPr>
              <p:cNvSpPr txBox="1"/>
              <p:nvPr/>
            </p:nvSpPr>
            <p:spPr>
              <a:xfrm>
                <a:off x="7177442" y="1956935"/>
                <a:ext cx="1437017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4842FA4-8AC6-4579-8898-4A5A91D1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442" y="1956935"/>
                <a:ext cx="1437017" cy="310341"/>
              </a:xfrm>
              <a:prstGeom prst="rect">
                <a:avLst/>
              </a:prstGeom>
              <a:blipFill>
                <a:blip r:embed="rId2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3BEDA1C-B004-4F49-9D40-45F150916535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7698088" y="1266835"/>
            <a:ext cx="187240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44FFE20-5016-4188-9725-48BB0917E242}"/>
                  </a:ext>
                </a:extLst>
              </p:cNvPr>
              <p:cNvSpPr txBox="1"/>
              <p:nvPr/>
            </p:nvSpPr>
            <p:spPr>
              <a:xfrm>
                <a:off x="7622822" y="1311249"/>
                <a:ext cx="634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44FFE20-5016-4188-9725-48BB0917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22" y="1311249"/>
                <a:ext cx="634119" cy="369332"/>
              </a:xfrm>
              <a:prstGeom prst="rect">
                <a:avLst/>
              </a:prstGeom>
              <a:blipFill>
                <a:blip r:embed="rId2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C8B226E-44E3-4F8E-AC5B-D1E885E1DB92}"/>
              </a:ext>
            </a:extLst>
          </p:cNvPr>
          <p:cNvCxnSpPr>
            <a:cxnSpLocks/>
          </p:cNvCxnSpPr>
          <p:nvPr/>
        </p:nvCxnSpPr>
        <p:spPr>
          <a:xfrm flipV="1">
            <a:off x="7698088" y="1569804"/>
            <a:ext cx="187240" cy="18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4B9613D-621E-4D68-B881-F000CF599AED}"/>
              </a:ext>
            </a:extLst>
          </p:cNvPr>
          <p:cNvSpPr txBox="1"/>
          <p:nvPr/>
        </p:nvSpPr>
        <p:spPr>
          <a:xfrm>
            <a:off x="8179399" y="13587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18AD220-F319-4B90-A842-6BEDD6973A3C}"/>
              </a:ext>
            </a:extLst>
          </p:cNvPr>
          <p:cNvSpPr txBox="1"/>
          <p:nvPr/>
        </p:nvSpPr>
        <p:spPr>
          <a:xfrm>
            <a:off x="5668271" y="2266746"/>
            <a:ext cx="288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Figure2 the Controlled Searching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ED6BACD-58FE-4338-95B2-6240B9FCE92C}"/>
              </a:ext>
            </a:extLst>
          </p:cNvPr>
          <p:cNvSpPr/>
          <p:nvPr/>
        </p:nvSpPr>
        <p:spPr>
          <a:xfrm>
            <a:off x="7050016" y="1551832"/>
            <a:ext cx="648072" cy="33855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41C3EEA-20D1-470A-9A51-BA4327AAD1A3}"/>
                  </a:ext>
                </a:extLst>
              </p:cNvPr>
              <p:cNvSpPr txBox="1"/>
              <p:nvPr/>
            </p:nvSpPr>
            <p:spPr>
              <a:xfrm>
                <a:off x="7043808" y="1569804"/>
                <a:ext cx="1558246" cy="32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41C3EEA-20D1-470A-9A51-BA4327AA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08" y="1569804"/>
                <a:ext cx="1558246" cy="328808"/>
              </a:xfrm>
              <a:prstGeom prst="rect">
                <a:avLst/>
              </a:prstGeom>
              <a:blipFill>
                <a:blip r:embed="rId24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D82860F-841E-4297-BFC6-D50ECCF91DFB}"/>
              </a:ext>
            </a:extLst>
          </p:cNvPr>
          <p:cNvCxnSpPr>
            <a:cxnSpLocks/>
          </p:cNvCxnSpPr>
          <p:nvPr/>
        </p:nvCxnSpPr>
        <p:spPr>
          <a:xfrm>
            <a:off x="8009557" y="1495798"/>
            <a:ext cx="225060" cy="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1355C71-E85D-4200-B856-083F11EB3DDF}"/>
              </a:ext>
            </a:extLst>
          </p:cNvPr>
          <p:cNvCxnSpPr>
            <a:cxnSpLocks/>
          </p:cNvCxnSpPr>
          <p:nvPr/>
        </p:nvCxnSpPr>
        <p:spPr>
          <a:xfrm flipV="1">
            <a:off x="7909310" y="3993990"/>
            <a:ext cx="235071" cy="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DF20B76-EC1B-4562-96DB-E17EFF2B380E}"/>
              </a:ext>
            </a:extLst>
          </p:cNvPr>
          <p:cNvCxnSpPr>
            <a:cxnSpLocks/>
          </p:cNvCxnSpPr>
          <p:nvPr/>
        </p:nvCxnSpPr>
        <p:spPr>
          <a:xfrm>
            <a:off x="7660477" y="3753320"/>
            <a:ext cx="187240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0C3634E-427E-46C4-8989-D4C258D15F9A}"/>
              </a:ext>
            </a:extLst>
          </p:cNvPr>
          <p:cNvCxnSpPr>
            <a:cxnSpLocks/>
          </p:cNvCxnSpPr>
          <p:nvPr/>
        </p:nvCxnSpPr>
        <p:spPr>
          <a:xfrm flipV="1">
            <a:off x="7648797" y="4066075"/>
            <a:ext cx="187240" cy="18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1B91D45-C833-4D20-826B-2B0659FB5B58}"/>
                  </a:ext>
                </a:extLst>
              </p:cNvPr>
              <p:cNvSpPr txBox="1"/>
              <p:nvPr/>
            </p:nvSpPr>
            <p:spPr>
              <a:xfrm>
                <a:off x="6259576" y="2959017"/>
                <a:ext cx="11635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1B91D45-C833-4D20-826B-2B0659FB5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76" y="2959017"/>
                <a:ext cx="1163585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6A511FD-C082-4721-8CF4-35A531BC1431}"/>
              </a:ext>
            </a:extLst>
          </p:cNvPr>
          <p:cNvCxnSpPr>
            <a:cxnSpLocks/>
          </p:cNvCxnSpPr>
          <p:nvPr/>
        </p:nvCxnSpPr>
        <p:spPr>
          <a:xfrm>
            <a:off x="6827305" y="2756027"/>
            <a:ext cx="2" cy="20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40105E-B443-4BA9-8C12-E267D80CF00D}"/>
                  </a:ext>
                </a:extLst>
              </p:cNvPr>
              <p:cNvSpPr txBox="1"/>
              <p:nvPr/>
            </p:nvSpPr>
            <p:spPr>
              <a:xfrm>
                <a:off x="2264751" y="4450642"/>
                <a:ext cx="1437017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40105E-B443-4BA9-8C12-E267D80C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51" y="4450642"/>
                <a:ext cx="1437017" cy="310341"/>
              </a:xfrm>
              <a:prstGeom prst="rect">
                <a:avLst/>
              </a:prstGeom>
              <a:blipFill>
                <a:blip r:embed="rId2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243544E-5E24-4FB5-A95E-CA5C79CFCAC7}"/>
                  </a:ext>
                </a:extLst>
              </p:cNvPr>
              <p:cNvSpPr txBox="1"/>
              <p:nvPr/>
            </p:nvSpPr>
            <p:spPr>
              <a:xfrm>
                <a:off x="7257655" y="4457127"/>
                <a:ext cx="1437017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243544E-5E24-4FB5-A95E-CA5C79CF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655" y="4457127"/>
                <a:ext cx="1437017" cy="310341"/>
              </a:xfrm>
              <a:prstGeom prst="rect">
                <a:avLst/>
              </a:prstGeom>
              <a:blipFill>
                <a:blip r:embed="rId2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C8F0D2-C200-42E9-B47B-A2B4285FAE69}"/>
                  </a:ext>
                </a:extLst>
              </p:cNvPr>
              <p:cNvSpPr txBox="1"/>
              <p:nvPr/>
            </p:nvSpPr>
            <p:spPr>
              <a:xfrm>
                <a:off x="507891" y="3500960"/>
                <a:ext cx="764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C8F0D2-C200-42E9-B47B-A2B4285FA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1" y="3500960"/>
                <a:ext cx="76456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4B0E132-1C50-4186-B083-8E9F0F5103F2}"/>
                  </a:ext>
                </a:extLst>
              </p:cNvPr>
              <p:cNvSpPr txBox="1"/>
              <p:nvPr/>
            </p:nvSpPr>
            <p:spPr>
              <a:xfrm>
                <a:off x="5484652" y="3579107"/>
                <a:ext cx="764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4B0E132-1C50-4186-B083-8E9F0F510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52" y="3579107"/>
                <a:ext cx="764567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77D733-A0C0-46FE-9C5F-0109EAFA9223}"/>
                  </a:ext>
                </a:extLst>
              </p:cNvPr>
              <p:cNvSpPr txBox="1"/>
              <p:nvPr/>
            </p:nvSpPr>
            <p:spPr>
              <a:xfrm>
                <a:off x="537989" y="4430774"/>
                <a:ext cx="1479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77D733-A0C0-46FE-9C5F-0109EAFA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9" y="4430774"/>
                <a:ext cx="1479476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D5ACCC-6249-4B87-88B2-0BD5DA68B9B4}"/>
              </a:ext>
            </a:extLst>
          </p:cNvPr>
          <p:cNvCxnSpPr/>
          <p:nvPr/>
        </p:nvCxnSpPr>
        <p:spPr>
          <a:xfrm flipV="1">
            <a:off x="1369510" y="4372938"/>
            <a:ext cx="10483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8748C5-BACD-4FA3-9B2E-7FE94A60BD18}"/>
              </a:ext>
            </a:extLst>
          </p:cNvPr>
          <p:cNvCxnSpPr/>
          <p:nvPr/>
        </p:nvCxnSpPr>
        <p:spPr>
          <a:xfrm flipV="1">
            <a:off x="1369510" y="4372938"/>
            <a:ext cx="72320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CF9CFF7-52E0-4C26-B9F6-C36787B40ACD}"/>
                  </a:ext>
                </a:extLst>
              </p:cNvPr>
              <p:cNvSpPr txBox="1"/>
              <p:nvPr/>
            </p:nvSpPr>
            <p:spPr>
              <a:xfrm>
                <a:off x="5466756" y="4484912"/>
                <a:ext cx="1479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CF9CFF7-52E0-4C26-B9F6-C36787B4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56" y="4484912"/>
                <a:ext cx="1479476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2DE073B-0A62-4639-BED7-3752F5DF30E4}"/>
              </a:ext>
            </a:extLst>
          </p:cNvPr>
          <p:cNvCxnSpPr/>
          <p:nvPr/>
        </p:nvCxnSpPr>
        <p:spPr>
          <a:xfrm flipV="1">
            <a:off x="6272360" y="4424451"/>
            <a:ext cx="10483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04E6D11-110F-4690-8323-7BE3F2961506}"/>
              </a:ext>
            </a:extLst>
          </p:cNvPr>
          <p:cNvCxnSpPr/>
          <p:nvPr/>
        </p:nvCxnSpPr>
        <p:spPr>
          <a:xfrm flipV="1">
            <a:off x="6293038" y="4435579"/>
            <a:ext cx="72320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42584B-02F2-4C97-8A2B-0D3833E59908}"/>
                  </a:ext>
                </a:extLst>
              </p:cNvPr>
              <p:cNvSpPr txBox="1"/>
              <p:nvPr/>
            </p:nvSpPr>
            <p:spPr>
              <a:xfrm>
                <a:off x="3566366" y="1548712"/>
                <a:ext cx="918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42584B-02F2-4C97-8A2B-0D3833E5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66" y="1548712"/>
                <a:ext cx="918806" cy="307777"/>
              </a:xfrm>
              <a:prstGeom prst="rect">
                <a:avLst/>
              </a:prstGeom>
              <a:blipFill>
                <a:blip r:embed="rId3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46EA2B9-F7ED-4C6E-A098-A5AAA1A18CC6}"/>
                  </a:ext>
                </a:extLst>
              </p:cNvPr>
              <p:cNvSpPr txBox="1"/>
              <p:nvPr/>
            </p:nvSpPr>
            <p:spPr>
              <a:xfrm>
                <a:off x="801980" y="1975952"/>
                <a:ext cx="1479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46EA2B9-F7ED-4C6E-A098-A5AAA1A18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0" y="1975952"/>
                <a:ext cx="147947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37D472F2-DB8A-41B1-93BC-7AE9E114DA2D}"/>
              </a:ext>
            </a:extLst>
          </p:cNvPr>
          <p:cNvCxnSpPr/>
          <p:nvPr/>
        </p:nvCxnSpPr>
        <p:spPr>
          <a:xfrm flipV="1">
            <a:off x="1602632" y="1896148"/>
            <a:ext cx="72320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E1AB499-B04C-49F2-A459-E468E63F3D57}"/>
              </a:ext>
            </a:extLst>
          </p:cNvPr>
          <p:cNvCxnSpPr/>
          <p:nvPr/>
        </p:nvCxnSpPr>
        <p:spPr>
          <a:xfrm flipV="1">
            <a:off x="1616107" y="1886317"/>
            <a:ext cx="10483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1FDAD04-04BE-4DA2-A211-071D9E284582}"/>
                  </a:ext>
                </a:extLst>
              </p:cNvPr>
              <p:cNvSpPr txBox="1"/>
              <p:nvPr/>
            </p:nvSpPr>
            <p:spPr>
              <a:xfrm>
                <a:off x="5458052" y="1996623"/>
                <a:ext cx="14794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1FDAD04-04BE-4DA2-A211-071D9E28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052" y="1996623"/>
                <a:ext cx="1479476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9C6F2E2-359B-4622-8FE9-5CB3C9DC58E2}"/>
              </a:ext>
            </a:extLst>
          </p:cNvPr>
          <p:cNvCxnSpPr/>
          <p:nvPr/>
        </p:nvCxnSpPr>
        <p:spPr>
          <a:xfrm flipV="1">
            <a:off x="6328104" y="1916478"/>
            <a:ext cx="10483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EFC8E50-9B5C-458B-AB5B-AD64CCA58A5C}"/>
              </a:ext>
            </a:extLst>
          </p:cNvPr>
          <p:cNvCxnSpPr/>
          <p:nvPr/>
        </p:nvCxnSpPr>
        <p:spPr>
          <a:xfrm flipV="1">
            <a:off x="6332405" y="1937790"/>
            <a:ext cx="723208" cy="1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F6EEC65-4EA7-4E28-9A9E-BE277FC04A62}"/>
              </a:ext>
            </a:extLst>
          </p:cNvPr>
          <p:cNvCxnSpPr>
            <a:cxnSpLocks/>
          </p:cNvCxnSpPr>
          <p:nvPr/>
        </p:nvCxnSpPr>
        <p:spPr>
          <a:xfrm>
            <a:off x="5513025" y="1752152"/>
            <a:ext cx="59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CBAE88B1-7257-489A-931D-0BB2AB93326A}"/>
                  </a:ext>
                </a:extLst>
              </p:cNvPr>
              <p:cNvSpPr txBox="1"/>
              <p:nvPr/>
            </p:nvSpPr>
            <p:spPr>
              <a:xfrm>
                <a:off x="8113268" y="1604981"/>
                <a:ext cx="918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CBAE88B1-7257-489A-931D-0BB2AB93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68" y="1604981"/>
                <a:ext cx="918806" cy="307777"/>
              </a:xfrm>
              <a:prstGeom prst="rect">
                <a:avLst/>
              </a:prstGeom>
              <a:blipFill>
                <a:blip r:embed="rId3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E783A4B-21CE-4643-8700-AAA768C7DF32}"/>
                  </a:ext>
                </a:extLst>
              </p:cNvPr>
              <p:cNvSpPr txBox="1"/>
              <p:nvPr/>
            </p:nvSpPr>
            <p:spPr>
              <a:xfrm>
                <a:off x="3408599" y="4054262"/>
                <a:ext cx="918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E783A4B-21CE-4643-8700-AAA768C7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99" y="4054262"/>
                <a:ext cx="918806" cy="307777"/>
              </a:xfrm>
              <a:prstGeom prst="rect">
                <a:avLst/>
              </a:prstGeom>
              <a:blipFill>
                <a:blip r:embed="rId3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A7CB3E6-239D-4795-9D38-A53E5315040C}"/>
                  </a:ext>
                </a:extLst>
              </p:cNvPr>
              <p:cNvSpPr txBox="1"/>
              <p:nvPr/>
            </p:nvSpPr>
            <p:spPr>
              <a:xfrm>
                <a:off x="8006389" y="4103944"/>
                <a:ext cx="9188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A7CB3E6-239D-4795-9D38-A53E53150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89" y="4103944"/>
                <a:ext cx="918806" cy="307777"/>
              </a:xfrm>
              <a:prstGeom prst="rect">
                <a:avLst/>
              </a:prstGeom>
              <a:blipFill>
                <a:blip r:embed="rId3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2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F4972E54-2C40-4724-A499-43D7648E28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" y="163627"/>
            <a:ext cx="692497" cy="6924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71613A-F172-4666-B238-B91F4385C498}"/>
                  </a:ext>
                </a:extLst>
              </p:cNvPr>
              <p:cNvSpPr txBox="1"/>
              <p:nvPr/>
            </p:nvSpPr>
            <p:spPr>
              <a:xfrm>
                <a:off x="248045" y="1059582"/>
                <a:ext cx="8647910" cy="2781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总结：</a:t>
                </a:r>
                <a:endPara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sz="1400" b="1" dirty="0">
                    <a:latin typeface="+mn-ea"/>
                  </a:rPr>
                  <a:t>该方案实现了密文中关键词搜索，存在以下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+mn-ea"/>
                  </a:rPr>
                  <a:t>不足之处：</a:t>
                </a:r>
                <a:endParaRPr lang="en-US" altLang="zh-CN" sz="1400" b="1" dirty="0">
                  <a:solidFill>
                    <a:srgbClr val="FF0000"/>
                  </a:solidFill>
                  <a:latin typeface="+mn-ea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sz="1400" dirty="0">
                    <a:latin typeface="+mn-ea"/>
                  </a:rPr>
                  <a:t>（</a:t>
                </a:r>
                <a:r>
                  <a:rPr lang="en-US" altLang="zh-CN" sz="1400" dirty="0">
                    <a:latin typeface="+mn-ea"/>
                  </a:rPr>
                  <a:t>1</a:t>
                </a:r>
                <a:r>
                  <a:rPr lang="zh-CN" altLang="en-US" sz="1400" dirty="0">
                    <a:latin typeface="+mn-ea"/>
                  </a:rPr>
                  <a:t>）检索效率低下：在检索时，服务器需要根据检索陷门进行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+mn-ea"/>
                  </a:rPr>
                  <a:t>逐文档逐关键词</a:t>
                </a:r>
                <a:r>
                  <a:rPr lang="zh-CN" altLang="en-US" sz="1400" dirty="0">
                    <a:latin typeface="+mn-ea"/>
                  </a:rPr>
                  <a:t>的检索。</a:t>
                </a:r>
                <a:endParaRPr lang="en-US" altLang="zh-CN" sz="1400" dirty="0">
                  <a:latin typeface="+mn-ea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后续改进：倒排索引（键值对</a:t>
                </a:r>
                <a:r>
                  <a:rPr lang="en-US" altLang="zh-CN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））</a:t>
                </a:r>
                <a:endParaRPr lang="en-US" altLang="zh-CN" sz="14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sz="1400" dirty="0">
                    <a:latin typeface="+mn-ea"/>
                  </a:rPr>
                  <a:t>（</a:t>
                </a:r>
                <a:r>
                  <a:rPr lang="en-US" altLang="zh-CN" sz="1400" dirty="0">
                    <a:latin typeface="+mn-ea"/>
                  </a:rPr>
                  <a:t>2</a:t>
                </a:r>
                <a:r>
                  <a:rPr lang="zh-CN" altLang="en-US" sz="1400" dirty="0">
                    <a:latin typeface="+mn-ea"/>
                  </a:rPr>
                  <a:t>）此方案适用于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+mn-ea"/>
                  </a:rPr>
                  <a:t>单关键词</a:t>
                </a:r>
                <a:r>
                  <a:rPr lang="zh-CN" altLang="en-US" sz="1400" dirty="0">
                    <a:latin typeface="+mn-ea"/>
                  </a:rPr>
                  <a:t>检索。</a:t>
                </a:r>
                <a:endParaRPr lang="en-US" altLang="zh-CN" sz="1400" dirty="0">
                  <a:latin typeface="+mn-ea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后续改进：适合布尔查询（构建</a:t>
                </a:r>
                <a:r>
                  <a:rPr lang="en-US" altLang="zh-CN" sz="1400" b="1" dirty="0" err="1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TSet</a:t>
                </a:r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400" b="1" dirty="0" err="1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XSet</a:t>
                </a:r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4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sz="1400" dirty="0">
                    <a:latin typeface="+mn-ea"/>
                  </a:rPr>
                  <a:t>（</a:t>
                </a:r>
                <a:r>
                  <a:rPr lang="en-US" altLang="zh-CN" sz="1400" dirty="0">
                    <a:latin typeface="+mn-ea"/>
                  </a:rPr>
                  <a:t>3</a:t>
                </a:r>
                <a:r>
                  <a:rPr lang="zh-CN" altLang="en-US" sz="1400" dirty="0">
                    <a:latin typeface="+mn-ea"/>
                  </a:rPr>
                  <a:t>）针对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+mn-ea"/>
                  </a:rPr>
                  <a:t>静态</a:t>
                </a:r>
                <a:r>
                  <a:rPr lang="zh-CN" altLang="en-US" sz="1400" dirty="0">
                    <a:latin typeface="+mn-ea"/>
                  </a:rPr>
                  <a:t>的数据，对于文档的添加和删除则不支持，</a:t>
                </a:r>
                <a:endParaRPr lang="en-US" altLang="zh-CN" sz="1400" dirty="0">
                  <a:latin typeface="+mn-ea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后续改进：前向安全和后向安全的</a:t>
                </a:r>
                <a:r>
                  <a:rPr lang="en-US" altLang="zh-CN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SSE</a:t>
                </a:r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∑</m:t>
                    </m:r>
                    <m:r>
                      <a:rPr lang="en-US" altLang="zh-CN" sz="1400" b="1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𝒐</m:t>
                    </m:r>
                    <m:r>
                      <a:rPr lang="en-US" altLang="zh-CN" sz="1400" b="1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zh-CN" sz="1400" b="1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r>
                      <a:rPr lang="zh-CN" altLang="en-US" sz="1400" b="1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𝜻</m:t>
                    </m:r>
                  </m:oMath>
                </a14:m>
                <a:r>
                  <a:rPr lang="zh-CN" altLang="en-US" sz="1400" b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方案等）</a:t>
                </a:r>
                <a:endParaRPr lang="en-US" altLang="zh-CN" sz="1400" dirty="0">
                  <a:latin typeface="+mn-ea"/>
                </a:endParaRPr>
              </a:p>
              <a:p>
                <a:pPr algn="just">
                  <a:lnSpc>
                    <a:spcPct val="125000"/>
                  </a:lnSpc>
                </a:pPr>
                <a:endParaRPr lang="en-US" altLang="zh-CN" sz="1400" dirty="0">
                  <a:latin typeface="+mn-ea"/>
                </a:endParaRPr>
              </a:p>
              <a:p>
                <a:pPr algn="just">
                  <a:lnSpc>
                    <a:spcPct val="125000"/>
                  </a:lnSpc>
                </a:pPr>
                <a:endParaRPr lang="en-US" altLang="zh-CN" sz="1600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71613A-F172-4666-B238-B91F4385C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5" y="1059582"/>
                <a:ext cx="8647910" cy="2781531"/>
              </a:xfrm>
              <a:prstGeom prst="rect">
                <a:avLst/>
              </a:prstGeom>
              <a:blipFill>
                <a:blip r:embed="rId5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C6354DE-CC63-417A-B51F-BEBDA6D838D1}"/>
              </a:ext>
            </a:extLst>
          </p:cNvPr>
          <p:cNvSpPr txBox="1"/>
          <p:nvPr/>
        </p:nvSpPr>
        <p:spPr>
          <a:xfrm>
            <a:off x="950953" y="202098"/>
            <a:ext cx="5939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西安邮电大学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Xi'an University of Posts and Telecommunications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817B2D-1C44-4534-82B3-DD6C637CDD59}"/>
              </a:ext>
            </a:extLst>
          </p:cNvPr>
          <p:cNvSpPr txBox="1"/>
          <p:nvPr/>
        </p:nvSpPr>
        <p:spPr>
          <a:xfrm>
            <a:off x="2555776" y="1971585"/>
            <a:ext cx="45715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72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72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5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10000</TotalTime>
  <Words>448</Words>
  <Application>Microsoft Office PowerPoint</Application>
  <PresentationFormat>全屏显示(16:9)</PresentationFormat>
  <Paragraphs>126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inherit</vt:lpstr>
      <vt:lpstr>等线</vt:lpstr>
      <vt:lpstr>黑体</vt:lpstr>
      <vt:lpstr>华文行楷</vt:lpstr>
      <vt:lpstr>宋体</vt:lpstr>
      <vt:lpstr>微软雅黑</vt:lpstr>
      <vt:lpstr>字魂59号-创粗黑</vt:lpstr>
      <vt:lpstr>Arial</vt:lpstr>
      <vt:lpstr>Calibri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Administrator</cp:lastModifiedBy>
  <cp:revision>377</cp:revision>
  <dcterms:created xsi:type="dcterms:W3CDTF">2015-11-26T04:19:00Z</dcterms:created>
  <dcterms:modified xsi:type="dcterms:W3CDTF">2022-01-17T02:31:24Z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