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47" r:id="rId3"/>
    <p:sldId id="358" r:id="rId4"/>
    <p:sldId id="348" r:id="rId5"/>
    <p:sldId id="349" r:id="rId6"/>
    <p:sldId id="350" r:id="rId7"/>
    <p:sldId id="351" r:id="rId8"/>
    <p:sldId id="352" r:id="rId9"/>
    <p:sldId id="356" r:id="rId10"/>
    <p:sldId id="355" r:id="rId11"/>
    <p:sldId id="353" r:id="rId12"/>
    <p:sldId id="354" r:id="rId13"/>
    <p:sldId id="3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3" autoAdjust="0"/>
    <p:restoredTop sz="94660"/>
  </p:normalViewPr>
  <p:slideViewPr>
    <p:cSldViewPr snapToGrid="0" showGuides="1">
      <p:cViewPr varScale="1">
        <p:scale>
          <a:sx n="116" d="100"/>
          <a:sy n="116" d="100"/>
        </p:scale>
        <p:origin x="570" y="108"/>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 xmlns:a16="http://schemas.microsoft.com/office/drawing/2014/main"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 xmlns:a16="http://schemas.microsoft.com/office/drawing/2014/main"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 xmlns:a16="http://schemas.microsoft.com/office/drawing/2014/main"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 xmlns:a16="http://schemas.microsoft.com/office/drawing/2014/main"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 xmlns:a16="http://schemas.microsoft.com/office/drawing/2014/main"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82" r:id="rId9"/>
    <p:sldLayoutId id="2147483684" r:id="rId10"/>
    <p:sldLayoutId id="2147483687" r:id="rId11"/>
    <p:sldLayoutId id="2147483688"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7F82C53E-6891-4695-A1B4-3BB471D7FA35}"/>
              </a:ext>
            </a:extLst>
          </p:cNvPr>
          <p:cNvSpPr txBox="1"/>
          <p:nvPr/>
        </p:nvSpPr>
        <p:spPr>
          <a:xfrm>
            <a:off x="6761286" y="3487247"/>
            <a:ext cx="5096276" cy="1754326"/>
          </a:xfrm>
          <a:prstGeom prst="rect">
            <a:avLst/>
          </a:prstGeom>
          <a:noFill/>
        </p:spPr>
        <p:txBody>
          <a:bodyPr wrap="square" rtlCol="0" anchor="ctr">
            <a:spAutoFit/>
          </a:bodyPr>
          <a:lstStyle/>
          <a:p>
            <a:pPr algn="r"/>
            <a:r>
              <a:rPr lang="en-US" sz="5400" dirty="0">
                <a:solidFill>
                  <a:schemeClr val="bg1"/>
                </a:solidFill>
              </a:rPr>
              <a:t>Battle of Neighborhoods</a:t>
            </a:r>
            <a:endParaRPr lang="ko-KR" altLang="en-US" sz="5400" dirty="0">
              <a:solidFill>
                <a:schemeClr val="bg1"/>
              </a:solidFill>
              <a:latin typeface="+mj-lt"/>
              <a:cs typeface="Arial" pitchFamily="34" charset="0"/>
            </a:endParaRPr>
          </a:p>
        </p:txBody>
      </p:sp>
      <p:sp>
        <p:nvSpPr>
          <p:cNvPr id="15" name="TextBox 14">
            <a:extLst>
              <a:ext uri="{FF2B5EF4-FFF2-40B4-BE49-F238E27FC236}">
                <a16:creationId xmlns="" xmlns:a16="http://schemas.microsoft.com/office/drawing/2014/main" id="{E1D76FB9-48AC-45CA-8F0D-FD198B4F22AE}"/>
              </a:ext>
            </a:extLst>
          </p:cNvPr>
          <p:cNvSpPr txBox="1"/>
          <p:nvPr/>
        </p:nvSpPr>
        <p:spPr>
          <a:xfrm>
            <a:off x="6728388" y="5748042"/>
            <a:ext cx="5096214"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Shyam Sundar 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438049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Population Filter</a:t>
            </a:r>
            <a:endParaRPr lang="en-US" dirty="0"/>
          </a:p>
        </p:txBody>
      </p:sp>
      <p:pic>
        <p:nvPicPr>
          <p:cNvPr id="5" name="Picture 4"/>
          <p:cNvPicPr>
            <a:picLocks noChangeAspect="1"/>
          </p:cNvPicPr>
          <p:nvPr/>
        </p:nvPicPr>
        <p:blipFill>
          <a:blip r:embed="rId2"/>
          <a:stretch>
            <a:fillRect/>
          </a:stretch>
        </p:blipFill>
        <p:spPr>
          <a:xfrm>
            <a:off x="1715210" y="1633151"/>
            <a:ext cx="3392250" cy="2605641"/>
          </a:xfrm>
          <a:prstGeom prst="rect">
            <a:avLst/>
          </a:prstGeom>
        </p:spPr>
      </p:pic>
      <p:pic>
        <p:nvPicPr>
          <p:cNvPr id="7" name="Picture 6"/>
          <p:cNvPicPr>
            <a:picLocks noChangeAspect="1"/>
          </p:cNvPicPr>
          <p:nvPr/>
        </p:nvPicPr>
        <p:blipFill>
          <a:blip r:embed="rId3"/>
          <a:stretch>
            <a:fillRect/>
          </a:stretch>
        </p:blipFill>
        <p:spPr>
          <a:xfrm>
            <a:off x="5856137" y="1534297"/>
            <a:ext cx="3800474" cy="3800474"/>
          </a:xfrm>
          <a:prstGeom prst="rect">
            <a:avLst/>
          </a:prstGeom>
        </p:spPr>
      </p:pic>
    </p:spTree>
    <p:extLst>
      <p:ext uri="{BB962C8B-B14F-4D97-AF65-F5344CB8AC3E}">
        <p14:creationId xmlns:p14="http://schemas.microsoft.com/office/powerpoint/2010/main" val="4117015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Housing Filter</a:t>
            </a:r>
            <a:endParaRPr lang="en-US" dirty="0"/>
          </a:p>
        </p:txBody>
      </p:sp>
      <p:pic>
        <p:nvPicPr>
          <p:cNvPr id="8" name="Picture 7"/>
          <p:cNvPicPr>
            <a:picLocks noChangeAspect="1"/>
          </p:cNvPicPr>
          <p:nvPr/>
        </p:nvPicPr>
        <p:blipFill>
          <a:blip r:embed="rId2"/>
          <a:stretch>
            <a:fillRect/>
          </a:stretch>
        </p:blipFill>
        <p:spPr>
          <a:xfrm>
            <a:off x="1645640" y="1848236"/>
            <a:ext cx="3264532" cy="2513690"/>
          </a:xfrm>
          <a:prstGeom prst="rect">
            <a:avLst/>
          </a:prstGeom>
        </p:spPr>
      </p:pic>
      <p:pic>
        <p:nvPicPr>
          <p:cNvPr id="3" name="Picture 2"/>
          <p:cNvPicPr>
            <a:picLocks noChangeAspect="1"/>
          </p:cNvPicPr>
          <p:nvPr/>
        </p:nvPicPr>
        <p:blipFill>
          <a:blip r:embed="rId3"/>
          <a:stretch>
            <a:fillRect/>
          </a:stretch>
        </p:blipFill>
        <p:spPr>
          <a:xfrm>
            <a:off x="6110127" y="1577674"/>
            <a:ext cx="3914775" cy="4295775"/>
          </a:xfrm>
          <a:prstGeom prst="rect">
            <a:avLst/>
          </a:prstGeom>
        </p:spPr>
      </p:pic>
    </p:spTree>
    <p:extLst>
      <p:ext uri="{BB962C8B-B14F-4D97-AF65-F5344CB8AC3E}">
        <p14:creationId xmlns:p14="http://schemas.microsoft.com/office/powerpoint/2010/main" val="284166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9819" y="323033"/>
            <a:ext cx="11573197" cy="724247"/>
          </a:xfrm>
        </p:spPr>
        <p:txBody>
          <a:bodyPr/>
          <a:lstStyle/>
          <a:p>
            <a:r>
              <a:rPr lang="en-US" dirty="0" smtClean="0"/>
              <a:t>Conclusion</a:t>
            </a:r>
            <a:endParaRPr lang="en-US" dirty="0"/>
          </a:p>
        </p:txBody>
      </p:sp>
      <p:sp>
        <p:nvSpPr>
          <p:cNvPr id="3" name="TextBox 2"/>
          <p:cNvSpPr txBox="1"/>
          <p:nvPr/>
        </p:nvSpPr>
        <p:spPr>
          <a:xfrm>
            <a:off x="527222" y="1524000"/>
            <a:ext cx="11145794" cy="1394228"/>
          </a:xfrm>
          <a:prstGeom prst="rect">
            <a:avLst/>
          </a:prstGeom>
          <a:noFill/>
        </p:spPr>
        <p:txBody>
          <a:bodyPr wrap="square" rtlCol="0">
            <a:spAutoFit/>
          </a:bodyPr>
          <a:lstStyle/>
          <a:p>
            <a:r>
              <a:rPr lang="en-US" dirty="0"/>
              <a:t>This analysis concludes that </a:t>
            </a:r>
            <a:r>
              <a:rPr lang="en-US" dirty="0" err="1"/>
              <a:t>Banashankari</a:t>
            </a:r>
            <a:r>
              <a:rPr lang="en-US" dirty="0"/>
              <a:t> III Stage, Bangalore is a better place to live than other 3 places in terms of population, Housing prices, kind of amenities available in the neighborhood </a:t>
            </a:r>
            <a:r>
              <a:rPr lang="en-US" dirty="0" err="1"/>
              <a:t>etc</a:t>
            </a:r>
            <a:endParaRPr lang="en-US" dirty="0"/>
          </a:p>
          <a:p>
            <a:pPr lvl="1">
              <a:lnSpc>
                <a:spcPct val="90000"/>
              </a:lnSpc>
            </a:pPr>
            <a:r>
              <a:rPr lang="en-US" sz="1700" dirty="0"/>
              <a:t/>
            </a:r>
            <a:br>
              <a:rPr lang="en-US" sz="1700" dirty="0"/>
            </a:br>
            <a:endParaRPr lang="en-US" sz="1700" dirty="0"/>
          </a:p>
          <a:p>
            <a:endParaRPr lang="en-US" dirty="0"/>
          </a:p>
        </p:txBody>
      </p:sp>
    </p:spTree>
    <p:extLst>
      <p:ext uri="{BB962C8B-B14F-4D97-AF65-F5344CB8AC3E}">
        <p14:creationId xmlns:p14="http://schemas.microsoft.com/office/powerpoint/2010/main" val="1637097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F6915FD2-D0E6-4DEB-B1C9-9340552A3344}"/>
              </a:ext>
            </a:extLst>
          </p:cNvPr>
          <p:cNvGrpSpPr/>
          <p:nvPr/>
        </p:nvGrpSpPr>
        <p:grpSpPr>
          <a:xfrm>
            <a:off x="1584276" y="1392195"/>
            <a:ext cx="2564080" cy="4411362"/>
            <a:chOff x="896897" y="372794"/>
            <a:chExt cx="2425766" cy="6145697"/>
          </a:xfrm>
        </p:grpSpPr>
        <p:sp>
          <p:nvSpPr>
            <p:cNvPr id="19" name="Freeform: Shape 3">
              <a:extLst>
                <a:ext uri="{FF2B5EF4-FFF2-40B4-BE49-F238E27FC236}">
                  <a16:creationId xmlns="" xmlns:a16="http://schemas.microsoft.com/office/drawing/2014/main"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0" name="Freeform: Shape 4">
              <a:extLst>
                <a:ext uri="{FF2B5EF4-FFF2-40B4-BE49-F238E27FC236}">
                  <a16:creationId xmlns="" xmlns:a16="http://schemas.microsoft.com/office/drawing/2014/main"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1" name="Freeform: Shape 5">
              <a:extLst>
                <a:ext uri="{FF2B5EF4-FFF2-40B4-BE49-F238E27FC236}">
                  <a16:creationId xmlns="" xmlns:a16="http://schemas.microsoft.com/office/drawing/2014/main"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22" name="Freeform: Shape 6">
              <a:extLst>
                <a:ext uri="{FF2B5EF4-FFF2-40B4-BE49-F238E27FC236}">
                  <a16:creationId xmlns="" xmlns:a16="http://schemas.microsoft.com/office/drawing/2014/main"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23" name="Freeform: Shape 7">
              <a:extLst>
                <a:ext uri="{FF2B5EF4-FFF2-40B4-BE49-F238E27FC236}">
                  <a16:creationId xmlns="" xmlns:a16="http://schemas.microsoft.com/office/drawing/2014/main"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24" name="Freeform: Shape 8">
              <a:extLst>
                <a:ext uri="{FF2B5EF4-FFF2-40B4-BE49-F238E27FC236}">
                  <a16:creationId xmlns="" xmlns:a16="http://schemas.microsoft.com/office/drawing/2014/main"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25" name="Freeform: Shape 9">
              <a:extLst>
                <a:ext uri="{FF2B5EF4-FFF2-40B4-BE49-F238E27FC236}">
                  <a16:creationId xmlns="" xmlns:a16="http://schemas.microsoft.com/office/drawing/2014/main"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26" name="Freeform: Shape 10">
              <a:extLst>
                <a:ext uri="{FF2B5EF4-FFF2-40B4-BE49-F238E27FC236}">
                  <a16:creationId xmlns="" xmlns:a16="http://schemas.microsoft.com/office/drawing/2014/main"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41" name="Group 40">
              <a:extLst>
                <a:ext uri="{FF2B5EF4-FFF2-40B4-BE49-F238E27FC236}">
                  <a16:creationId xmlns="" xmlns:a16="http://schemas.microsoft.com/office/drawing/2014/main" id="{E5F9C0EC-A17E-433A-8DA0-F9E36EE2B618}"/>
                </a:ext>
              </a:extLst>
            </p:cNvPr>
            <p:cNvGrpSpPr/>
            <p:nvPr/>
          </p:nvGrpSpPr>
          <p:grpSpPr>
            <a:xfrm>
              <a:off x="1314164" y="2864343"/>
              <a:ext cx="1013391" cy="285088"/>
              <a:chOff x="8963351" y="2835327"/>
              <a:chExt cx="1121835" cy="315595"/>
            </a:xfrm>
          </p:grpSpPr>
          <p:sp>
            <p:nvSpPr>
              <p:cNvPr id="45" name="Freeform: Shape 15">
                <a:extLst>
                  <a:ext uri="{FF2B5EF4-FFF2-40B4-BE49-F238E27FC236}">
                    <a16:creationId xmlns="" xmlns:a16="http://schemas.microsoft.com/office/drawing/2014/main"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46" name="Freeform: Shape 16">
                <a:extLst>
                  <a:ext uri="{FF2B5EF4-FFF2-40B4-BE49-F238E27FC236}">
                    <a16:creationId xmlns="" xmlns:a16="http://schemas.microsoft.com/office/drawing/2014/main"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47" name="Freeform: Shape 17">
                <a:extLst>
                  <a:ext uri="{FF2B5EF4-FFF2-40B4-BE49-F238E27FC236}">
                    <a16:creationId xmlns="" xmlns:a16="http://schemas.microsoft.com/office/drawing/2014/main"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48" name="Freeform: Shape 18">
                <a:extLst>
                  <a:ext uri="{FF2B5EF4-FFF2-40B4-BE49-F238E27FC236}">
                    <a16:creationId xmlns="" xmlns:a16="http://schemas.microsoft.com/office/drawing/2014/main"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49" name="Freeform: Shape 19">
                <a:extLst>
                  <a:ext uri="{FF2B5EF4-FFF2-40B4-BE49-F238E27FC236}">
                    <a16:creationId xmlns="" xmlns:a16="http://schemas.microsoft.com/office/drawing/2014/main"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50" name="Freeform: Shape 20">
                <a:extLst>
                  <a:ext uri="{FF2B5EF4-FFF2-40B4-BE49-F238E27FC236}">
                    <a16:creationId xmlns="" xmlns:a16="http://schemas.microsoft.com/office/drawing/2014/main"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42" name="Freeform: Shape 12">
              <a:extLst>
                <a:ext uri="{FF2B5EF4-FFF2-40B4-BE49-F238E27FC236}">
                  <a16:creationId xmlns="" xmlns:a16="http://schemas.microsoft.com/office/drawing/2014/main"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43" name="Freeform: Shape 13">
              <a:extLst>
                <a:ext uri="{FF2B5EF4-FFF2-40B4-BE49-F238E27FC236}">
                  <a16:creationId xmlns="" xmlns:a16="http://schemas.microsoft.com/office/drawing/2014/main"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44" name="Freeform: Shape 14">
              <a:extLst>
                <a:ext uri="{FF2B5EF4-FFF2-40B4-BE49-F238E27FC236}">
                  <a16:creationId xmlns="" xmlns:a16="http://schemas.microsoft.com/office/drawing/2014/main"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
        <p:nvSpPr>
          <p:cNvPr id="51"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4800" dirty="0" smtClean="0"/>
              <a:t>Objective and Problem Description</a:t>
            </a:r>
            <a:endParaRPr lang="en-US" sz="4800" dirty="0"/>
          </a:p>
        </p:txBody>
      </p:sp>
      <p:sp>
        <p:nvSpPr>
          <p:cNvPr id="52" name="TextBox 51"/>
          <p:cNvSpPr txBox="1"/>
          <p:nvPr/>
        </p:nvSpPr>
        <p:spPr>
          <a:xfrm>
            <a:off x="5690586" y="1464816"/>
            <a:ext cx="6206140" cy="4801314"/>
          </a:xfrm>
          <a:prstGeom prst="rect">
            <a:avLst/>
          </a:prstGeom>
          <a:noFill/>
        </p:spPr>
        <p:txBody>
          <a:bodyPr wrap="square" rtlCol="0">
            <a:spAutoFit/>
          </a:bodyPr>
          <a:lstStyle/>
          <a:p>
            <a:r>
              <a:rPr lang="en-US" dirty="0" smtClean="0"/>
              <a:t>To help someone choose </a:t>
            </a:r>
          </a:p>
          <a:p>
            <a:pPr marL="742950" lvl="1" indent="-285750">
              <a:buFont typeface="Wingdings" panose="05000000000000000000" pitchFamily="2" charset="2"/>
              <a:buChar char="Ø"/>
            </a:pPr>
            <a:r>
              <a:rPr lang="en-US" dirty="0" smtClean="0"/>
              <a:t>The </a:t>
            </a:r>
            <a:r>
              <a:rPr lang="en-US" dirty="0"/>
              <a:t>best neighborhood to </a:t>
            </a:r>
            <a:r>
              <a:rPr lang="en-US" dirty="0" smtClean="0"/>
              <a:t>live</a:t>
            </a:r>
          </a:p>
          <a:p>
            <a:pPr marL="742950" lvl="1" indent="-285750">
              <a:buFont typeface="Wingdings" panose="05000000000000000000" pitchFamily="2" charset="2"/>
              <a:buChar char="Ø"/>
            </a:pPr>
            <a:r>
              <a:rPr lang="en-US" dirty="0" smtClean="0"/>
              <a:t>Choosing </a:t>
            </a:r>
            <a:r>
              <a:rPr lang="en-US" dirty="0"/>
              <a:t>a rental apartment/house </a:t>
            </a:r>
          </a:p>
          <a:p>
            <a:pPr marL="742950" lvl="1" indent="-285750">
              <a:buFont typeface="Wingdings" panose="05000000000000000000" pitchFamily="2" charset="2"/>
              <a:buChar char="Ø"/>
            </a:pPr>
            <a:r>
              <a:rPr lang="en-US" dirty="0"/>
              <a:t>Buy a house/apartment</a:t>
            </a:r>
          </a:p>
          <a:p>
            <a:pPr marL="742950" lvl="1" indent="-285750">
              <a:buFont typeface="Wingdings" panose="05000000000000000000" pitchFamily="2" charset="2"/>
              <a:buChar char="Ø"/>
            </a:pPr>
            <a:r>
              <a:rPr lang="en-US" dirty="0"/>
              <a:t>Start a Super market</a:t>
            </a:r>
          </a:p>
          <a:p>
            <a:pPr marL="742950" lvl="1" indent="-285750">
              <a:buFont typeface="Wingdings" panose="05000000000000000000" pitchFamily="2" charset="2"/>
              <a:buChar char="Ø"/>
            </a:pPr>
            <a:r>
              <a:rPr lang="en-US" dirty="0"/>
              <a:t>Start a Playschool</a:t>
            </a:r>
          </a:p>
          <a:p>
            <a:pPr marL="742950" lvl="1" indent="-285750">
              <a:buFont typeface="Wingdings" panose="05000000000000000000" pitchFamily="2" charset="2"/>
              <a:buChar char="Ø"/>
            </a:pPr>
            <a:r>
              <a:rPr lang="en-US" dirty="0"/>
              <a:t>Start a gymnasium</a:t>
            </a:r>
          </a:p>
          <a:p>
            <a:endParaRPr lang="en-US" dirty="0"/>
          </a:p>
          <a:p>
            <a:r>
              <a:rPr lang="en-US" dirty="0"/>
              <a:t>These could be based on the distribution of various facilities available around the neighborhood. </a:t>
            </a:r>
          </a:p>
          <a:p>
            <a:r>
              <a:rPr lang="en-US" dirty="0"/>
              <a:t> </a:t>
            </a:r>
          </a:p>
          <a:p>
            <a:r>
              <a:rPr lang="en-US" dirty="0"/>
              <a:t>As an example, this project would compare 2 randomly picked neighborhoods and analyze the top 10 most common venues in each of those </a:t>
            </a:r>
            <a:r>
              <a:rPr lang="en-US" dirty="0" smtClean="0"/>
              <a:t>two </a:t>
            </a:r>
            <a:r>
              <a:rPr lang="en-US" dirty="0"/>
              <a:t>neighborhoods </a:t>
            </a:r>
          </a:p>
          <a:p>
            <a:r>
              <a:rPr lang="en-US" dirty="0"/>
              <a:t> </a:t>
            </a:r>
          </a:p>
          <a:p>
            <a:endParaRPr lang="en-US" dirty="0"/>
          </a:p>
          <a:p>
            <a:endParaRPr lang="en-US" dirty="0"/>
          </a:p>
        </p:txBody>
      </p:sp>
    </p:spTree>
    <p:extLst>
      <p:ext uri="{BB962C8B-B14F-4D97-AF65-F5344CB8AC3E}">
        <p14:creationId xmlns:p14="http://schemas.microsoft.com/office/powerpoint/2010/main" val="412402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a:t>Target </a:t>
            </a:r>
            <a:r>
              <a:rPr lang="en-US" dirty="0" smtClean="0"/>
              <a:t>Audience</a:t>
            </a:r>
            <a:endParaRPr lang="en-US" dirty="0"/>
          </a:p>
        </p:txBody>
      </p:sp>
      <p:sp>
        <p:nvSpPr>
          <p:cNvPr id="8" name="TextBox 7"/>
          <p:cNvSpPr txBox="1"/>
          <p:nvPr/>
        </p:nvSpPr>
        <p:spPr>
          <a:xfrm>
            <a:off x="5690586" y="1464816"/>
            <a:ext cx="6206140" cy="1754326"/>
          </a:xfrm>
          <a:prstGeom prst="rect">
            <a:avLst/>
          </a:prstGeom>
          <a:noFill/>
        </p:spPr>
        <p:txBody>
          <a:bodyPr wrap="square" rtlCol="0">
            <a:spAutoFit/>
          </a:bodyPr>
          <a:lstStyle/>
          <a:p>
            <a:r>
              <a:rPr lang="en-US" dirty="0"/>
              <a:t>Target audiences for this are not limited to an individual or a group of people who are looking for the information. It could be anyone who wishes to rent a place, buy a house or anyone who wishes to open a new business. </a:t>
            </a:r>
          </a:p>
          <a:p>
            <a:endParaRPr lang="en-US" dirty="0"/>
          </a:p>
          <a:p>
            <a:endParaRPr lang="en-US" dirty="0"/>
          </a:p>
        </p:txBody>
      </p:sp>
      <p:grpSp>
        <p:nvGrpSpPr>
          <p:cNvPr id="27" name="Group 26">
            <a:extLst>
              <a:ext uri="{FF2B5EF4-FFF2-40B4-BE49-F238E27FC236}">
                <a16:creationId xmlns="" xmlns:a16="http://schemas.microsoft.com/office/drawing/2014/main" id="{74019515-C708-4224-96AF-FB25D0CFC55C}"/>
              </a:ext>
            </a:extLst>
          </p:cNvPr>
          <p:cNvGrpSpPr/>
          <p:nvPr/>
        </p:nvGrpSpPr>
        <p:grpSpPr>
          <a:xfrm rot="19110401">
            <a:off x="810412" y="1443635"/>
            <a:ext cx="1759794" cy="1618391"/>
            <a:chOff x="6563619" y="1067070"/>
            <a:chExt cx="1784092" cy="1847925"/>
          </a:xfrm>
        </p:grpSpPr>
        <p:sp>
          <p:nvSpPr>
            <p:cNvPr id="28" name="Freeform: Shape 7">
              <a:extLst>
                <a:ext uri="{FF2B5EF4-FFF2-40B4-BE49-F238E27FC236}">
                  <a16:creationId xmlns="" xmlns:a16="http://schemas.microsoft.com/office/drawing/2014/main"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29" name="Freeform: Shape 8">
              <a:extLst>
                <a:ext uri="{FF2B5EF4-FFF2-40B4-BE49-F238E27FC236}">
                  <a16:creationId xmlns="" xmlns:a16="http://schemas.microsoft.com/office/drawing/2014/main"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30" name="Freeform: Shape 15">
              <a:extLst>
                <a:ext uri="{FF2B5EF4-FFF2-40B4-BE49-F238E27FC236}">
                  <a16:creationId xmlns="" xmlns:a16="http://schemas.microsoft.com/office/drawing/2014/main"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31" name="Freeform: Shape 25">
              <a:extLst>
                <a:ext uri="{FF2B5EF4-FFF2-40B4-BE49-F238E27FC236}">
                  <a16:creationId xmlns="" xmlns:a16="http://schemas.microsoft.com/office/drawing/2014/main"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32" name="Group 31">
            <a:extLst>
              <a:ext uri="{FF2B5EF4-FFF2-40B4-BE49-F238E27FC236}">
                <a16:creationId xmlns="" xmlns:a16="http://schemas.microsoft.com/office/drawing/2014/main" id="{1CD48630-98A5-49A8-8875-F76A88E89403}"/>
              </a:ext>
            </a:extLst>
          </p:cNvPr>
          <p:cNvGrpSpPr/>
          <p:nvPr/>
        </p:nvGrpSpPr>
        <p:grpSpPr>
          <a:xfrm rot="2567110">
            <a:off x="2844204" y="1518784"/>
            <a:ext cx="1376272" cy="1646389"/>
            <a:chOff x="4200129" y="1047775"/>
            <a:chExt cx="1554866" cy="1860035"/>
          </a:xfrm>
        </p:grpSpPr>
        <p:sp>
          <p:nvSpPr>
            <p:cNvPr id="33" name="Freeform: Shape 258">
              <a:extLst>
                <a:ext uri="{FF2B5EF4-FFF2-40B4-BE49-F238E27FC236}">
                  <a16:creationId xmlns="" xmlns:a16="http://schemas.microsoft.com/office/drawing/2014/main" id="{DA05075D-B224-423E-999D-E971743A190F}"/>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34" name="Freeform: Shape 259">
              <a:extLst>
                <a:ext uri="{FF2B5EF4-FFF2-40B4-BE49-F238E27FC236}">
                  <a16:creationId xmlns="" xmlns:a16="http://schemas.microsoft.com/office/drawing/2014/main" id="{AAA1B918-197D-4EB1-BB80-41C0ABD6C895}"/>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35" name="Freeform: Shape 260">
              <a:extLst>
                <a:ext uri="{FF2B5EF4-FFF2-40B4-BE49-F238E27FC236}">
                  <a16:creationId xmlns="" xmlns:a16="http://schemas.microsoft.com/office/drawing/2014/main" id="{D7C8822F-F1CD-4A63-8EE6-7C0DEE6CEEB1}"/>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36" name="Freeform: Shape 261">
              <a:extLst>
                <a:ext uri="{FF2B5EF4-FFF2-40B4-BE49-F238E27FC236}">
                  <a16:creationId xmlns="" xmlns:a16="http://schemas.microsoft.com/office/drawing/2014/main" id="{95D94FDD-821A-4843-8F55-B3BB99795A6D}"/>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37" name="Freeform: Shape 262">
              <a:extLst>
                <a:ext uri="{FF2B5EF4-FFF2-40B4-BE49-F238E27FC236}">
                  <a16:creationId xmlns="" xmlns:a16="http://schemas.microsoft.com/office/drawing/2014/main" id="{01BC69FB-3C0B-4747-9DA2-5D2BE13E52DF}"/>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38" name="Graphic 81">
              <a:extLst>
                <a:ext uri="{FF2B5EF4-FFF2-40B4-BE49-F238E27FC236}">
                  <a16:creationId xmlns="" xmlns:a16="http://schemas.microsoft.com/office/drawing/2014/main" id="{5D098C22-BD9C-41DE-AC34-3E00A692D954}"/>
                </a:ext>
              </a:extLst>
            </p:cNvPr>
            <p:cNvGrpSpPr/>
            <p:nvPr/>
          </p:nvGrpSpPr>
          <p:grpSpPr>
            <a:xfrm>
              <a:off x="4459237" y="2148217"/>
              <a:ext cx="1295758" cy="759593"/>
              <a:chOff x="6513334" y="1100346"/>
              <a:chExt cx="1295758" cy="759593"/>
            </a:xfrm>
            <a:solidFill>
              <a:srgbClr val="1B4760"/>
            </a:solidFill>
          </p:grpSpPr>
          <p:sp>
            <p:nvSpPr>
              <p:cNvPr id="39" name="Freeform: Shape 264">
                <a:extLst>
                  <a:ext uri="{FF2B5EF4-FFF2-40B4-BE49-F238E27FC236}">
                    <a16:creationId xmlns="" xmlns:a16="http://schemas.microsoft.com/office/drawing/2014/main" id="{1BEED036-AD1F-49F6-8F64-1E686860ADC9}"/>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40" name="Freeform: Shape 265">
                <a:extLst>
                  <a:ext uri="{FF2B5EF4-FFF2-40B4-BE49-F238E27FC236}">
                    <a16:creationId xmlns="" xmlns:a16="http://schemas.microsoft.com/office/drawing/2014/main" id="{7AF1BE1C-E9B0-4782-BB31-A33ACDF0EC6C}"/>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72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smtClean="0"/>
              <a:t>Methodology</a:t>
            </a:r>
            <a:endParaRPr lang="en-US" dirty="0"/>
          </a:p>
        </p:txBody>
      </p:sp>
      <p:grpSp>
        <p:nvGrpSpPr>
          <p:cNvPr id="3" name="Group 2">
            <a:extLst>
              <a:ext uri="{FF2B5EF4-FFF2-40B4-BE49-F238E27FC236}">
                <a16:creationId xmlns="" xmlns:a16="http://schemas.microsoft.com/office/drawing/2014/main" id="{55D59553-A039-471C-AE26-F96ADECAB6CF}"/>
              </a:ext>
            </a:extLst>
          </p:cNvPr>
          <p:cNvGrpSpPr/>
          <p:nvPr/>
        </p:nvGrpSpPr>
        <p:grpSpPr>
          <a:xfrm>
            <a:off x="801250" y="1287288"/>
            <a:ext cx="4701308" cy="3689499"/>
            <a:chOff x="668085" y="2077401"/>
            <a:chExt cx="4701308" cy="3689499"/>
          </a:xfrm>
          <a:effectLst>
            <a:outerShdw blurRad="254000" dist="38100" algn="l" rotWithShape="0">
              <a:prstClr val="black">
                <a:alpha val="0"/>
              </a:prstClr>
            </a:outerShdw>
            <a:reflection blurRad="6350" stA="50000" endA="300" endPos="38500" dist="50800" dir="5400000" sy="-100000" algn="bl" rotWithShape="0"/>
          </a:effectLst>
        </p:grpSpPr>
        <p:sp>
          <p:nvSpPr>
            <p:cNvPr id="94" name="Freeform: Shape 93">
              <a:extLst>
                <a:ext uri="{FF2B5EF4-FFF2-40B4-BE49-F238E27FC236}">
                  <a16:creationId xmlns=""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a:extLst>
                <a:ext uri="{FF2B5EF4-FFF2-40B4-BE49-F238E27FC236}">
                  <a16:creationId xmlns="" xmlns:a16="http://schemas.microsoft.com/office/drawing/2014/main" id="{3480DBFD-B6D4-420D-95A4-9DD9E200101D}"/>
                </a:ext>
              </a:extLst>
            </p:cNvPr>
            <p:cNvGrpSpPr/>
            <p:nvPr/>
          </p:nvGrpSpPr>
          <p:grpSpPr>
            <a:xfrm>
              <a:off x="2042984" y="2974608"/>
              <a:ext cx="1275678" cy="1121578"/>
              <a:chOff x="3983887" y="4061275"/>
              <a:chExt cx="2122406" cy="1866023"/>
            </a:xfrm>
          </p:grpSpPr>
          <p:grpSp>
            <p:nvGrpSpPr>
              <p:cNvPr id="53" name="Group 52">
                <a:extLst>
                  <a:ext uri="{FF2B5EF4-FFF2-40B4-BE49-F238E27FC236}">
                    <a16:creationId xmlns="" xmlns:a16="http://schemas.microsoft.com/office/drawing/2014/main" id="{694CA47E-15C9-45B7-9685-1DD17B02D1DB}"/>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a:extLst>
                    <a:ext uri="{FF2B5EF4-FFF2-40B4-BE49-F238E27FC236}">
                      <a16:creationId xmlns="" xmlns:a16="http://schemas.microsoft.com/office/drawing/2014/main" id="{8CFA59E0-877E-4828-8E8F-D9749F56B681}"/>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 name="Rectangle 22">
                  <a:extLst>
                    <a:ext uri="{FF2B5EF4-FFF2-40B4-BE49-F238E27FC236}">
                      <a16:creationId xmlns="" xmlns:a16="http://schemas.microsoft.com/office/drawing/2014/main" id="{C067EB7C-7925-4A0A-8C7D-4F28711D249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4" name="Group 53">
                <a:extLst>
                  <a:ext uri="{FF2B5EF4-FFF2-40B4-BE49-F238E27FC236}">
                    <a16:creationId xmlns="" xmlns:a16="http://schemas.microsoft.com/office/drawing/2014/main" id="{679EE6A1-8171-4DFB-AABD-9E9CA0B26E0D}"/>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a:extLst>
                    <a:ext uri="{FF2B5EF4-FFF2-40B4-BE49-F238E27FC236}">
                      <a16:creationId xmlns="" xmlns:a16="http://schemas.microsoft.com/office/drawing/2014/main" id="{EDBF89F9-BAE3-4F56-AD8E-8228F08B05E8}"/>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Freeform 19">
                  <a:extLst>
                    <a:ext uri="{FF2B5EF4-FFF2-40B4-BE49-F238E27FC236}">
                      <a16:creationId xmlns="" xmlns:a16="http://schemas.microsoft.com/office/drawing/2014/main" id="{52AC83ED-6081-44AB-AE10-D94D76014E84}"/>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5" name="Group 54">
                <a:extLst>
                  <a:ext uri="{FF2B5EF4-FFF2-40B4-BE49-F238E27FC236}">
                    <a16:creationId xmlns="" xmlns:a16="http://schemas.microsoft.com/office/drawing/2014/main" id="{C672A13F-8FB6-452C-90A9-9E1404B1DB7F}"/>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a:extLst>
                    <a:ext uri="{FF2B5EF4-FFF2-40B4-BE49-F238E27FC236}">
                      <a16:creationId xmlns="" xmlns:a16="http://schemas.microsoft.com/office/drawing/2014/main" id="{EA8532AC-8DFF-4DE3-A652-7810AC0B6027}"/>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 xmlns:a16="http://schemas.microsoft.com/office/drawing/2014/main" id="{BF033FB8-301F-4737-A1A1-F8EEAB2A337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6" name="Group 55">
                <a:extLst>
                  <a:ext uri="{FF2B5EF4-FFF2-40B4-BE49-F238E27FC236}">
                    <a16:creationId xmlns="" xmlns:a16="http://schemas.microsoft.com/office/drawing/2014/main" id="{BD6F8D50-52F5-4102-B5DD-5834564E86EA}"/>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a:extLst>
                    <a:ext uri="{FF2B5EF4-FFF2-40B4-BE49-F238E27FC236}">
                      <a16:creationId xmlns="" xmlns:a16="http://schemas.microsoft.com/office/drawing/2014/main" id="{5F3DC716-76B9-455D-BE45-C99D9E48B53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 name="Rectangle 22">
                  <a:extLst>
                    <a:ext uri="{FF2B5EF4-FFF2-40B4-BE49-F238E27FC236}">
                      <a16:creationId xmlns="" xmlns:a16="http://schemas.microsoft.com/office/drawing/2014/main" id="{38EF642D-56BE-4E6D-A977-BBCCF9C73E4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7" name="Group 56">
                <a:extLst>
                  <a:ext uri="{FF2B5EF4-FFF2-40B4-BE49-F238E27FC236}">
                    <a16:creationId xmlns="" xmlns:a16="http://schemas.microsoft.com/office/drawing/2014/main" id="{B0757341-3EF7-412E-A2DC-1324573192D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a:extLst>
                    <a:ext uri="{FF2B5EF4-FFF2-40B4-BE49-F238E27FC236}">
                      <a16:creationId xmlns="" xmlns:a16="http://schemas.microsoft.com/office/drawing/2014/main" id="{DF03E9CA-4223-4A49-B27F-8970C5CA10F4}"/>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9" name="Freeform 28">
                  <a:extLst>
                    <a:ext uri="{FF2B5EF4-FFF2-40B4-BE49-F238E27FC236}">
                      <a16:creationId xmlns="" xmlns:a16="http://schemas.microsoft.com/office/drawing/2014/main" id="{FA682260-64ED-4EBF-BB39-C2BC429B7AB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4" name="Freeform: Shape 3">
              <a:extLst>
                <a:ext uri="{FF2B5EF4-FFF2-40B4-BE49-F238E27FC236}">
                  <a16:creationId xmlns=""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a:extLst>
                <a:ext uri="{FF2B5EF4-FFF2-40B4-BE49-F238E27FC236}">
                  <a16:creationId xmlns=""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a:extLst>
                <a:ext uri="{FF2B5EF4-FFF2-40B4-BE49-F238E27FC236}">
                  <a16:creationId xmlns=""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7F11E029-EE4E-47A8-A49D-2624DDFB95CC}"/>
                </a:ext>
              </a:extLst>
            </p:cNvPr>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a:extLst>
                <a:ext uri="{FF2B5EF4-FFF2-40B4-BE49-F238E27FC236}">
                  <a16:creationId xmlns="" xmlns:a16="http://schemas.microsoft.com/office/drawing/2014/main" id="{DF375085-4E9E-4CD4-B48E-19513A46CF85}"/>
                </a:ext>
              </a:extLst>
            </p:cNvPr>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sp>
        <p:nvSpPr>
          <p:cNvPr id="8" name="TextBox 7"/>
          <p:cNvSpPr txBox="1"/>
          <p:nvPr/>
        </p:nvSpPr>
        <p:spPr>
          <a:xfrm>
            <a:off x="5690586" y="1464816"/>
            <a:ext cx="6206140" cy="3416320"/>
          </a:xfrm>
          <a:prstGeom prst="rect">
            <a:avLst/>
          </a:prstGeom>
          <a:noFill/>
        </p:spPr>
        <p:txBody>
          <a:bodyPr wrap="square" rtlCol="0">
            <a:spAutoFit/>
          </a:bodyPr>
          <a:lstStyle/>
          <a:p>
            <a:r>
              <a:rPr lang="en-US" dirty="0"/>
              <a:t>The project proposes to use K-mean clustering unsupervised machine learning algorithm to cluster the venues based on the place category such as restaurants, park, coffee shop, gym, clubs etc. </a:t>
            </a:r>
          </a:p>
          <a:p>
            <a:r>
              <a:rPr lang="en-US" dirty="0"/>
              <a:t> </a:t>
            </a:r>
          </a:p>
          <a:p>
            <a:r>
              <a:rPr lang="en-US" dirty="0"/>
              <a:t>This would give a better understanding of the pros and cons between the two chosen neighborhoods and present the much wanted insights into the neighborhoods and conclude which one is better and which has the edge over the other.</a:t>
            </a:r>
          </a:p>
          <a:p>
            <a:endParaRPr lang="en-US" dirty="0"/>
          </a:p>
          <a:p>
            <a:endParaRPr lang="en-US" dirty="0"/>
          </a:p>
        </p:txBody>
      </p:sp>
    </p:spTree>
    <p:extLst>
      <p:ext uri="{BB962C8B-B14F-4D97-AF65-F5344CB8AC3E}">
        <p14:creationId xmlns:p14="http://schemas.microsoft.com/office/powerpoint/2010/main" val="177634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249657"/>
            <a:ext cx="11573197" cy="724247"/>
          </a:xfrm>
        </p:spPr>
        <p:txBody>
          <a:bodyPr/>
          <a:lstStyle/>
          <a:p>
            <a:r>
              <a:rPr lang="en-US" dirty="0" smtClean="0"/>
              <a:t>Data Sources and the Approach</a:t>
            </a:r>
            <a:endParaRPr lang="en-US" dirty="0"/>
          </a:p>
        </p:txBody>
      </p:sp>
      <p:sp>
        <p:nvSpPr>
          <p:cNvPr id="8" name="TextBox 7"/>
          <p:cNvSpPr txBox="1"/>
          <p:nvPr/>
        </p:nvSpPr>
        <p:spPr>
          <a:xfrm>
            <a:off x="5690586" y="1093221"/>
            <a:ext cx="6206140" cy="6124754"/>
          </a:xfrm>
          <a:prstGeom prst="rect">
            <a:avLst/>
          </a:prstGeom>
          <a:noFill/>
        </p:spPr>
        <p:txBody>
          <a:bodyPr wrap="square" rtlCol="0">
            <a:spAutoFit/>
          </a:bodyPr>
          <a:lstStyle/>
          <a:p>
            <a:r>
              <a:rPr lang="en-IN" sz="1400" dirty="0"/>
              <a:t>The data requirements for this project would be satisfied by multiple sources</a:t>
            </a:r>
            <a:endParaRPr lang="en-US" sz="1400" dirty="0"/>
          </a:p>
          <a:p>
            <a:pPr lvl="0"/>
            <a:endParaRPr lang="en-IN" sz="1400" dirty="0" smtClean="0"/>
          </a:p>
          <a:p>
            <a:pPr marL="285750" lvl="0" indent="-285750">
              <a:buFont typeface="Wingdings" panose="05000000000000000000" pitchFamily="2" charset="2"/>
              <a:buChar char="Ø"/>
            </a:pPr>
            <a:r>
              <a:rPr lang="en-IN" sz="1400" dirty="0" smtClean="0"/>
              <a:t>Kaggle </a:t>
            </a:r>
            <a:r>
              <a:rPr lang="en-IN" sz="1400" dirty="0"/>
              <a:t>Dataset – By using this data </a:t>
            </a:r>
            <a:r>
              <a:rPr lang="en-IN" sz="1400" dirty="0" smtClean="0"/>
              <a:t>set, </a:t>
            </a:r>
            <a:r>
              <a:rPr lang="en-IN" sz="1400" dirty="0"/>
              <a:t>neighbourhoods, co-ordinates of each </a:t>
            </a:r>
            <a:r>
              <a:rPr lang="en-IN" sz="1400" dirty="0" smtClean="0"/>
              <a:t>neighbourhood</a:t>
            </a:r>
          </a:p>
          <a:p>
            <a:pPr marL="285750" indent="-285750">
              <a:buFont typeface="Wingdings" panose="05000000000000000000" pitchFamily="2" charset="2"/>
              <a:buChar char="Ø"/>
            </a:pPr>
            <a:endParaRPr lang="en-IN" sz="1400" dirty="0" smtClean="0"/>
          </a:p>
          <a:p>
            <a:pPr marL="285750" indent="-285750">
              <a:buFont typeface="Wingdings" panose="05000000000000000000" pitchFamily="2" charset="2"/>
              <a:buChar char="Ø"/>
            </a:pPr>
            <a:r>
              <a:rPr lang="en-IN" sz="1400" dirty="0" smtClean="0"/>
              <a:t>Geocoder </a:t>
            </a:r>
            <a:r>
              <a:rPr lang="en-IN" sz="1400" dirty="0"/>
              <a:t>python - Neighbourhood coordinates of each locality of Bangalore city</a:t>
            </a:r>
            <a:endParaRPr lang="en-US" sz="1400" dirty="0"/>
          </a:p>
          <a:p>
            <a:pPr marL="285750" lvl="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IN" sz="1400" dirty="0"/>
              <a:t> </a:t>
            </a:r>
            <a:r>
              <a:rPr lang="en-IN" sz="1400" dirty="0" smtClean="0"/>
              <a:t>Foursquare </a:t>
            </a:r>
            <a:r>
              <a:rPr lang="en-IN" sz="1400" dirty="0"/>
              <a:t>API - By using this API, we will get all the venues in each neighbourhood</a:t>
            </a:r>
            <a:endParaRPr lang="en-US" sz="1400" dirty="0"/>
          </a:p>
          <a:p>
            <a:pPr marL="28575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IN" sz="1400" dirty="0"/>
              <a:t>Population data for each neighbourhood in Bangalore – This is a difficult one to get but have taken approximate values given the size of Bangalore today which is around 12 </a:t>
            </a:r>
            <a:r>
              <a:rPr lang="en-IN" sz="1400" dirty="0" smtClean="0"/>
              <a:t>million</a:t>
            </a:r>
          </a:p>
          <a:p>
            <a:pPr marL="285750" indent="-285750">
              <a:buFont typeface="Wingdings" panose="05000000000000000000" pitchFamily="2" charset="2"/>
              <a:buChar char="Ø"/>
            </a:pPr>
            <a:endParaRPr lang="en-IN" sz="1400" dirty="0" smtClean="0"/>
          </a:p>
          <a:p>
            <a:pPr marL="285750" indent="-285750">
              <a:buFont typeface="Wingdings" panose="05000000000000000000" pitchFamily="2" charset="2"/>
              <a:buChar char="Ø"/>
            </a:pPr>
            <a:r>
              <a:rPr lang="en-IN" sz="1400" dirty="0" smtClean="0"/>
              <a:t>Housing </a:t>
            </a:r>
            <a:r>
              <a:rPr lang="en-IN" sz="1400" dirty="0"/>
              <a:t>prices in </a:t>
            </a:r>
            <a:r>
              <a:rPr lang="en-IN" sz="1400" dirty="0" smtClean="0"/>
              <a:t>Bangalore</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Get the no.of clusters using K-means clustering</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Compare the neighbourhoods using the above data and K-means Clustering</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Find the best neighbourhood</a:t>
            </a:r>
            <a:endParaRPr lang="en-US" sz="1400" dirty="0"/>
          </a:p>
          <a:p>
            <a:pPr lvl="0"/>
            <a:endParaRPr lang="en-IN" sz="1400" dirty="0" smtClean="0"/>
          </a:p>
          <a:p>
            <a:pPr marL="285750" lvl="0" indent="-285750">
              <a:buFont typeface="Wingdings" panose="05000000000000000000" pitchFamily="2" charset="2"/>
              <a:buChar char="Ø"/>
            </a:pPr>
            <a:endParaRPr lang="en-IN" sz="1400" dirty="0"/>
          </a:p>
          <a:p>
            <a:r>
              <a:rPr lang="en-IN" sz="1400" dirty="0"/>
              <a:t> </a:t>
            </a:r>
            <a:endParaRPr lang="en-US" sz="1400" dirty="0"/>
          </a:p>
          <a:p>
            <a:endParaRPr lang="en-US" sz="1400" dirty="0"/>
          </a:p>
          <a:p>
            <a:endParaRPr lang="en-US" sz="1400" dirty="0"/>
          </a:p>
        </p:txBody>
      </p:sp>
      <p:grpSp>
        <p:nvGrpSpPr>
          <p:cNvPr id="5" name="Group 4"/>
          <p:cNvGrpSpPr/>
          <p:nvPr/>
        </p:nvGrpSpPr>
        <p:grpSpPr>
          <a:xfrm>
            <a:off x="781236" y="1458438"/>
            <a:ext cx="3968318" cy="3967890"/>
            <a:chOff x="816746" y="1644869"/>
            <a:chExt cx="3968318" cy="3967890"/>
          </a:xfrm>
        </p:grpSpPr>
        <p:grpSp>
          <p:nvGrpSpPr>
            <p:cNvPr id="43" name="Group 42"/>
            <p:cNvGrpSpPr/>
            <p:nvPr/>
          </p:nvGrpSpPr>
          <p:grpSpPr>
            <a:xfrm>
              <a:off x="1882066" y="4407945"/>
              <a:ext cx="1926454" cy="547691"/>
              <a:chOff x="8350448" y="4763181"/>
              <a:chExt cx="1630988" cy="547691"/>
            </a:xfrm>
          </p:grpSpPr>
          <p:sp>
            <p:nvSpPr>
              <p:cNvPr id="44" name="Shape 1993"/>
              <p:cNvSpPr/>
              <p:nvPr/>
            </p:nvSpPr>
            <p:spPr>
              <a:xfrm>
                <a:off x="8350448" y="4763181"/>
                <a:ext cx="1630988" cy="5476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307" y="21600"/>
                    </a:lnTo>
                    <a:lnTo>
                      <a:pt x="18400" y="21441"/>
                    </a:lnTo>
                    <a:lnTo>
                      <a:pt x="21600" y="0"/>
                    </a:lnTo>
                    <a:lnTo>
                      <a:pt x="0" y="0"/>
                    </a:lnTo>
                    <a:close/>
                  </a:path>
                </a:pathLst>
              </a:custGeom>
              <a:solidFill>
                <a:srgbClr val="2F5698"/>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45" name="TextBox 44"/>
              <p:cNvSpPr txBox="1"/>
              <p:nvPr/>
            </p:nvSpPr>
            <p:spPr>
              <a:xfrm>
                <a:off x="8599608" y="4965823"/>
                <a:ext cx="1197427" cy="33855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Clusters</a:t>
                </a:r>
                <a:endParaRPr lang="ru-RU" sz="1600" b="1" dirty="0">
                  <a:solidFill>
                    <a:schemeClr val="bg1"/>
                  </a:solidFill>
                  <a:latin typeface="+mj-lt"/>
                  <a:ea typeface="Roboto Light" panose="02000000000000000000" pitchFamily="2" charset="0"/>
                </a:endParaRPr>
              </a:p>
            </p:txBody>
          </p:sp>
        </p:grpSp>
        <p:grpSp>
          <p:nvGrpSpPr>
            <p:cNvPr id="46" name="Group 45"/>
            <p:cNvGrpSpPr/>
            <p:nvPr/>
          </p:nvGrpSpPr>
          <p:grpSpPr>
            <a:xfrm>
              <a:off x="2127454" y="5053121"/>
              <a:ext cx="1630985" cy="559638"/>
              <a:chOff x="8599608" y="5371278"/>
              <a:chExt cx="1197427" cy="925238"/>
            </a:xfrm>
          </p:grpSpPr>
          <p:sp>
            <p:nvSpPr>
              <p:cNvPr id="47" name="Shape 1990"/>
              <p:cNvSpPr/>
              <p:nvPr/>
            </p:nvSpPr>
            <p:spPr>
              <a:xfrm>
                <a:off x="8624291" y="5371278"/>
                <a:ext cx="1079272" cy="9252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00" y="21453"/>
                    </a:lnTo>
                    <a:lnTo>
                      <a:pt x="16442" y="21600"/>
                    </a:lnTo>
                    <a:lnTo>
                      <a:pt x="21600" y="0"/>
                    </a:lnTo>
                    <a:lnTo>
                      <a:pt x="0" y="0"/>
                    </a:lnTo>
                    <a:close/>
                  </a:path>
                </a:pathLst>
              </a:custGeom>
              <a:solidFill>
                <a:srgbClr val="548235"/>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48" name="TextBox 47"/>
              <p:cNvSpPr txBox="1"/>
              <p:nvPr/>
            </p:nvSpPr>
            <p:spPr>
              <a:xfrm>
                <a:off x="8599608" y="5565661"/>
                <a:ext cx="1197427" cy="338554"/>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Best Place</a:t>
                </a:r>
                <a:endParaRPr lang="ru-RU" sz="1600" b="1" dirty="0">
                  <a:solidFill>
                    <a:schemeClr val="bg1"/>
                  </a:solidFill>
                  <a:latin typeface="+mj-lt"/>
                  <a:ea typeface="Roboto Light" panose="02000000000000000000" pitchFamily="2" charset="0"/>
                </a:endParaRPr>
              </a:p>
            </p:txBody>
          </p:sp>
        </p:grpSp>
        <p:grpSp>
          <p:nvGrpSpPr>
            <p:cNvPr id="50" name="Group 49"/>
            <p:cNvGrpSpPr/>
            <p:nvPr/>
          </p:nvGrpSpPr>
          <p:grpSpPr>
            <a:xfrm>
              <a:off x="816746" y="3695399"/>
              <a:ext cx="3968318" cy="539635"/>
              <a:chOff x="7173157" y="4146171"/>
              <a:chExt cx="3968318" cy="539635"/>
            </a:xfrm>
          </p:grpSpPr>
          <p:sp>
            <p:nvSpPr>
              <p:cNvPr id="51" name="Shape 1996"/>
              <p:cNvSpPr/>
              <p:nvPr/>
            </p:nvSpPr>
            <p:spPr>
              <a:xfrm>
                <a:off x="8016535" y="4146171"/>
                <a:ext cx="2269111" cy="5396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440" y="21600"/>
                    </a:lnTo>
                    <a:lnTo>
                      <a:pt x="19320" y="21439"/>
                    </a:lnTo>
                    <a:lnTo>
                      <a:pt x="21600" y="161"/>
                    </a:lnTo>
                    <a:lnTo>
                      <a:pt x="0" y="0"/>
                    </a:lnTo>
                    <a:close/>
                  </a:path>
                </a:pathLst>
              </a:custGeom>
              <a:solidFill>
                <a:srgbClr val="FFC000"/>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68" name="TextBox 67"/>
              <p:cNvSpPr txBox="1"/>
              <p:nvPr/>
            </p:nvSpPr>
            <p:spPr>
              <a:xfrm>
                <a:off x="7173157" y="4329371"/>
                <a:ext cx="3968318" cy="338554"/>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K-means Clustering</a:t>
                </a:r>
                <a:endParaRPr lang="ru-RU" sz="1600" b="1" dirty="0">
                  <a:solidFill>
                    <a:schemeClr val="bg1"/>
                  </a:solidFill>
                  <a:latin typeface="+mj-lt"/>
                  <a:ea typeface="Roboto Light" panose="02000000000000000000" pitchFamily="2" charset="0"/>
                </a:endParaRPr>
              </a:p>
            </p:txBody>
          </p:sp>
        </p:grpSp>
        <p:grpSp>
          <p:nvGrpSpPr>
            <p:cNvPr id="69" name="Group 68"/>
            <p:cNvGrpSpPr/>
            <p:nvPr/>
          </p:nvGrpSpPr>
          <p:grpSpPr>
            <a:xfrm>
              <a:off x="1454401" y="3026411"/>
              <a:ext cx="2710258" cy="523527"/>
              <a:chOff x="7810812" y="3559071"/>
              <a:chExt cx="2710258" cy="523527"/>
            </a:xfrm>
          </p:grpSpPr>
          <p:sp>
            <p:nvSpPr>
              <p:cNvPr id="70" name="Shape 1999"/>
              <p:cNvSpPr/>
              <p:nvPr/>
            </p:nvSpPr>
            <p:spPr>
              <a:xfrm>
                <a:off x="7810812" y="3559071"/>
                <a:ext cx="2710258" cy="523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94" y="21600"/>
                    </a:lnTo>
                    <a:lnTo>
                      <a:pt x="19738" y="21600"/>
                    </a:lnTo>
                    <a:lnTo>
                      <a:pt x="21600" y="332"/>
                    </a:lnTo>
                    <a:lnTo>
                      <a:pt x="0" y="0"/>
                    </a:lnTo>
                    <a:close/>
                  </a:path>
                </a:pathLst>
              </a:custGeom>
              <a:solidFill>
                <a:srgbClr val="A5A5A5"/>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71" name="TextBox 70"/>
              <p:cNvSpPr txBox="1"/>
              <p:nvPr/>
            </p:nvSpPr>
            <p:spPr>
              <a:xfrm>
                <a:off x="7901126" y="3721274"/>
                <a:ext cx="2547891" cy="33855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Foursquare API</a:t>
                </a:r>
                <a:endParaRPr lang="ru-RU" sz="1600" b="1" dirty="0">
                  <a:solidFill>
                    <a:schemeClr val="bg1"/>
                  </a:solidFill>
                  <a:latin typeface="+mj-lt"/>
                  <a:ea typeface="Roboto Light" panose="02000000000000000000" pitchFamily="2" charset="0"/>
                </a:endParaRPr>
              </a:p>
            </p:txBody>
          </p:sp>
        </p:grpSp>
        <p:grpSp>
          <p:nvGrpSpPr>
            <p:cNvPr id="72" name="Group 71"/>
            <p:cNvGrpSpPr/>
            <p:nvPr/>
          </p:nvGrpSpPr>
          <p:grpSpPr>
            <a:xfrm>
              <a:off x="1170160" y="2332846"/>
              <a:ext cx="3296999" cy="611007"/>
              <a:chOff x="7526571" y="2961042"/>
              <a:chExt cx="3296999" cy="611007"/>
            </a:xfrm>
          </p:grpSpPr>
          <p:sp>
            <p:nvSpPr>
              <p:cNvPr id="73" name="Shape 2002"/>
              <p:cNvSpPr/>
              <p:nvPr/>
            </p:nvSpPr>
            <p:spPr>
              <a:xfrm>
                <a:off x="7549051" y="2961042"/>
                <a:ext cx="3241837" cy="523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83" y="21600"/>
                    </a:lnTo>
                    <a:lnTo>
                      <a:pt x="20071" y="21102"/>
                    </a:lnTo>
                    <a:cubicBezTo>
                      <a:pt x="20840" y="10218"/>
                      <a:pt x="20804" y="10800"/>
                      <a:pt x="21600" y="249"/>
                    </a:cubicBezTo>
                    <a:lnTo>
                      <a:pt x="18058" y="332"/>
                    </a:lnTo>
                    <a:lnTo>
                      <a:pt x="0" y="0"/>
                    </a:lnTo>
                    <a:close/>
                  </a:path>
                </a:pathLst>
              </a:custGeom>
              <a:solidFill>
                <a:srgbClr val="ED7D31"/>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74" name="TextBox 73"/>
              <p:cNvSpPr txBox="1"/>
              <p:nvPr/>
            </p:nvSpPr>
            <p:spPr>
              <a:xfrm>
                <a:off x="7526571" y="2987274"/>
                <a:ext cx="3296999" cy="58477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Bangalore Neighborhoods - EDA</a:t>
                </a:r>
                <a:endParaRPr lang="ru-RU" sz="1600" b="1" dirty="0">
                  <a:solidFill>
                    <a:schemeClr val="bg1"/>
                  </a:solidFill>
                  <a:latin typeface="+mj-lt"/>
                  <a:ea typeface="Roboto Light" panose="02000000000000000000" pitchFamily="2" charset="0"/>
                </a:endParaRPr>
              </a:p>
            </p:txBody>
          </p:sp>
        </p:grpSp>
        <p:grpSp>
          <p:nvGrpSpPr>
            <p:cNvPr id="75" name="Group 74"/>
            <p:cNvGrpSpPr/>
            <p:nvPr/>
          </p:nvGrpSpPr>
          <p:grpSpPr>
            <a:xfrm>
              <a:off x="922823" y="1644869"/>
              <a:ext cx="3781473" cy="529569"/>
              <a:chOff x="7279234" y="2354958"/>
              <a:chExt cx="3781473" cy="529569"/>
            </a:xfrm>
          </p:grpSpPr>
          <p:sp>
            <p:nvSpPr>
              <p:cNvPr id="76" name="Shape 2005"/>
              <p:cNvSpPr/>
              <p:nvPr/>
            </p:nvSpPr>
            <p:spPr>
              <a:xfrm>
                <a:off x="7279234" y="2354958"/>
                <a:ext cx="3781473" cy="529569"/>
              </a:xfrm>
              <a:custGeom>
                <a:avLst/>
                <a:gdLst/>
                <a:ahLst/>
                <a:cxnLst>
                  <a:cxn ang="0">
                    <a:pos x="wd2" y="hd2"/>
                  </a:cxn>
                  <a:cxn ang="5400000">
                    <a:pos x="wd2" y="hd2"/>
                  </a:cxn>
                  <a:cxn ang="10800000">
                    <a:pos x="wd2" y="hd2"/>
                  </a:cxn>
                  <a:cxn ang="16200000">
                    <a:pos x="wd2" y="hd2"/>
                  </a:cxn>
                </a:cxnLst>
                <a:rect l="0" t="0" r="r" b="b"/>
                <a:pathLst>
                  <a:path w="21600" h="21600" extrusionOk="0">
                    <a:moveTo>
                      <a:pt x="0" y="246"/>
                    </a:moveTo>
                    <a:lnTo>
                      <a:pt x="1357" y="21600"/>
                    </a:lnTo>
                    <a:lnTo>
                      <a:pt x="20312" y="21107"/>
                    </a:lnTo>
                    <a:cubicBezTo>
                      <a:pt x="20971" y="10348"/>
                      <a:pt x="20918" y="10430"/>
                      <a:pt x="21600" y="0"/>
                    </a:cubicBezTo>
                    <a:lnTo>
                      <a:pt x="15481" y="575"/>
                    </a:lnTo>
                    <a:lnTo>
                      <a:pt x="0" y="246"/>
                    </a:lnTo>
                    <a:close/>
                  </a:path>
                </a:pathLst>
              </a:custGeom>
              <a:solidFill>
                <a:srgbClr val="00B0F0"/>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dirty="0"/>
              </a:p>
            </p:txBody>
          </p:sp>
          <p:sp>
            <p:nvSpPr>
              <p:cNvPr id="77" name="TextBox 76"/>
              <p:cNvSpPr txBox="1"/>
              <p:nvPr/>
            </p:nvSpPr>
            <p:spPr>
              <a:xfrm>
                <a:off x="7488394" y="2506466"/>
                <a:ext cx="3302494" cy="338554"/>
              </a:xfrm>
              <a:prstGeom prst="rect">
                <a:avLst/>
              </a:prstGeom>
              <a:noFill/>
            </p:spPr>
            <p:txBody>
              <a:bodyPr wrap="square" rtlCol="0">
                <a:spAutoFit/>
              </a:bodyPr>
              <a:lstStyle/>
              <a:p>
                <a:pPr algn="ctr"/>
                <a:r>
                  <a:rPr lang="en-US" sz="1600" b="1" dirty="0" err="1" smtClean="0">
                    <a:solidFill>
                      <a:schemeClr val="bg1"/>
                    </a:solidFill>
                    <a:latin typeface="+mj-lt"/>
                    <a:ea typeface="Roboto Light" panose="02000000000000000000" pitchFamily="2" charset="0"/>
                  </a:rPr>
                  <a:t>Kaggle</a:t>
                </a:r>
                <a:r>
                  <a:rPr lang="en-US" sz="1600" b="1" dirty="0" smtClean="0">
                    <a:solidFill>
                      <a:schemeClr val="bg1"/>
                    </a:solidFill>
                    <a:latin typeface="+mj-lt"/>
                    <a:ea typeface="Roboto Light" panose="02000000000000000000" pitchFamily="2" charset="0"/>
                  </a:rPr>
                  <a:t> Dataset for Bangalore </a:t>
                </a:r>
                <a:endParaRPr lang="ru-RU" sz="1600" b="1" dirty="0">
                  <a:solidFill>
                    <a:schemeClr val="bg1"/>
                  </a:solidFill>
                  <a:latin typeface="+mj-lt"/>
                  <a:ea typeface="Roboto Light" panose="02000000000000000000" pitchFamily="2" charset="0"/>
                </a:endParaRPr>
              </a:p>
            </p:txBody>
          </p:sp>
        </p:grpSp>
      </p:grpSp>
    </p:spTree>
    <p:extLst>
      <p:ext uri="{BB962C8B-B14F-4D97-AF65-F5344CB8AC3E}">
        <p14:creationId xmlns:p14="http://schemas.microsoft.com/office/powerpoint/2010/main" val="1904667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249657"/>
            <a:ext cx="11573197" cy="724247"/>
          </a:xfrm>
        </p:spPr>
        <p:txBody>
          <a:bodyPr/>
          <a:lstStyle/>
          <a:p>
            <a:r>
              <a:rPr lang="en-US" dirty="0" smtClean="0"/>
              <a:t>Exploratory Data Analysis</a:t>
            </a:r>
            <a:endParaRPr lang="en-US" dirty="0"/>
          </a:p>
        </p:txBody>
      </p:sp>
      <p:pic>
        <p:nvPicPr>
          <p:cNvPr id="3" name="Picture 2"/>
          <p:cNvPicPr>
            <a:picLocks noChangeAspect="1"/>
          </p:cNvPicPr>
          <p:nvPr/>
        </p:nvPicPr>
        <p:blipFill>
          <a:blip r:embed="rId2"/>
          <a:stretch>
            <a:fillRect/>
          </a:stretch>
        </p:blipFill>
        <p:spPr>
          <a:xfrm>
            <a:off x="480852" y="1796663"/>
            <a:ext cx="5629275" cy="2749810"/>
          </a:xfrm>
          <a:prstGeom prst="rect">
            <a:avLst/>
          </a:prstGeom>
        </p:spPr>
      </p:pic>
      <p:pic>
        <p:nvPicPr>
          <p:cNvPr id="4" name="Picture 3"/>
          <p:cNvPicPr>
            <a:picLocks noChangeAspect="1"/>
          </p:cNvPicPr>
          <p:nvPr/>
        </p:nvPicPr>
        <p:blipFill>
          <a:blip r:embed="rId3"/>
          <a:stretch>
            <a:fillRect/>
          </a:stretch>
        </p:blipFill>
        <p:spPr>
          <a:xfrm>
            <a:off x="7350982" y="1748049"/>
            <a:ext cx="3926617" cy="4240859"/>
          </a:xfrm>
          <a:prstGeom prst="rect">
            <a:avLst/>
          </a:prstGeom>
        </p:spPr>
      </p:pic>
      <p:sp>
        <p:nvSpPr>
          <p:cNvPr id="9" name="Right Arrow 8"/>
          <p:cNvSpPr/>
          <p:nvPr/>
        </p:nvSpPr>
        <p:spPr>
          <a:xfrm>
            <a:off x="6343135" y="2718486"/>
            <a:ext cx="708454" cy="45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29384" y="1285103"/>
            <a:ext cx="3418702" cy="369332"/>
          </a:xfrm>
          <a:prstGeom prst="rect">
            <a:avLst/>
          </a:prstGeom>
          <a:noFill/>
        </p:spPr>
        <p:txBody>
          <a:bodyPr wrap="square" rtlCol="0">
            <a:spAutoFit/>
          </a:bodyPr>
          <a:lstStyle/>
          <a:p>
            <a:r>
              <a:rPr lang="en-US" dirty="0" smtClean="0"/>
              <a:t>Folium Map of Bangalore</a:t>
            </a:r>
            <a:endParaRPr lang="en-US" dirty="0"/>
          </a:p>
        </p:txBody>
      </p:sp>
      <p:sp>
        <p:nvSpPr>
          <p:cNvPr id="29" name="TextBox 28"/>
          <p:cNvSpPr txBox="1"/>
          <p:nvPr/>
        </p:nvSpPr>
        <p:spPr>
          <a:xfrm>
            <a:off x="1280984" y="1285103"/>
            <a:ext cx="3418702" cy="369332"/>
          </a:xfrm>
          <a:prstGeom prst="rect">
            <a:avLst/>
          </a:prstGeom>
          <a:noFill/>
        </p:spPr>
        <p:txBody>
          <a:bodyPr wrap="square" rtlCol="0">
            <a:spAutoFit/>
          </a:bodyPr>
          <a:lstStyle/>
          <a:p>
            <a:r>
              <a:rPr lang="en-US" dirty="0" smtClean="0"/>
              <a:t>Data Extraction from Data set</a:t>
            </a:r>
            <a:endParaRPr lang="en-US" dirty="0"/>
          </a:p>
        </p:txBody>
      </p:sp>
    </p:spTree>
    <p:extLst>
      <p:ext uri="{BB962C8B-B14F-4D97-AF65-F5344CB8AC3E}">
        <p14:creationId xmlns:p14="http://schemas.microsoft.com/office/powerpoint/2010/main" val="3590286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Foursquare </a:t>
            </a:r>
            <a:r>
              <a:rPr lang="en-US" smtClean="0"/>
              <a:t>API usage and K-Means</a:t>
            </a:r>
            <a:endParaRPr lang="en-US" dirty="0"/>
          </a:p>
        </p:txBody>
      </p:sp>
      <p:pic>
        <p:nvPicPr>
          <p:cNvPr id="3" name="Picture 2"/>
          <p:cNvPicPr>
            <a:picLocks noChangeAspect="1"/>
          </p:cNvPicPr>
          <p:nvPr/>
        </p:nvPicPr>
        <p:blipFill>
          <a:blip r:embed="rId2"/>
          <a:stretch>
            <a:fillRect/>
          </a:stretch>
        </p:blipFill>
        <p:spPr>
          <a:xfrm>
            <a:off x="821978" y="2125103"/>
            <a:ext cx="4314825" cy="2295525"/>
          </a:xfrm>
          <a:prstGeom prst="rect">
            <a:avLst/>
          </a:prstGeom>
        </p:spPr>
      </p:pic>
      <p:pic>
        <p:nvPicPr>
          <p:cNvPr id="4" name="Picture 3"/>
          <p:cNvPicPr>
            <a:picLocks noChangeAspect="1"/>
          </p:cNvPicPr>
          <p:nvPr/>
        </p:nvPicPr>
        <p:blipFill>
          <a:blip r:embed="rId3"/>
          <a:stretch>
            <a:fillRect/>
          </a:stretch>
        </p:blipFill>
        <p:spPr>
          <a:xfrm>
            <a:off x="6503130" y="2001773"/>
            <a:ext cx="3654126" cy="2542187"/>
          </a:xfrm>
          <a:prstGeom prst="rect">
            <a:avLst/>
          </a:prstGeom>
        </p:spPr>
      </p:pic>
      <p:pic>
        <p:nvPicPr>
          <p:cNvPr id="5" name="Picture 4"/>
          <p:cNvPicPr>
            <a:picLocks noChangeAspect="1"/>
          </p:cNvPicPr>
          <p:nvPr/>
        </p:nvPicPr>
        <p:blipFill>
          <a:blip r:embed="rId4"/>
          <a:stretch>
            <a:fillRect/>
          </a:stretch>
        </p:blipFill>
        <p:spPr>
          <a:xfrm>
            <a:off x="4223243" y="4873324"/>
            <a:ext cx="1971675" cy="1514475"/>
          </a:xfrm>
          <a:prstGeom prst="rect">
            <a:avLst/>
          </a:prstGeom>
        </p:spPr>
      </p:pic>
      <p:pic>
        <p:nvPicPr>
          <p:cNvPr id="6" name="Picture 5"/>
          <p:cNvPicPr>
            <a:picLocks noChangeAspect="1"/>
          </p:cNvPicPr>
          <p:nvPr/>
        </p:nvPicPr>
        <p:blipFill>
          <a:blip r:embed="rId5"/>
          <a:stretch>
            <a:fillRect/>
          </a:stretch>
        </p:blipFill>
        <p:spPr>
          <a:xfrm>
            <a:off x="1332082" y="4897137"/>
            <a:ext cx="1905000" cy="1466850"/>
          </a:xfrm>
          <a:prstGeom prst="rect">
            <a:avLst/>
          </a:prstGeom>
        </p:spPr>
      </p:pic>
      <p:sp>
        <p:nvSpPr>
          <p:cNvPr id="7" name="Right Arrow 6"/>
          <p:cNvSpPr/>
          <p:nvPr/>
        </p:nvSpPr>
        <p:spPr>
          <a:xfrm>
            <a:off x="5288692" y="3272866"/>
            <a:ext cx="963827" cy="41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Left Arrow 7"/>
          <p:cNvSpPr/>
          <p:nvPr/>
        </p:nvSpPr>
        <p:spPr>
          <a:xfrm>
            <a:off x="10320379" y="3690551"/>
            <a:ext cx="1136822" cy="25372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Left Arrow 8"/>
          <p:cNvSpPr/>
          <p:nvPr/>
        </p:nvSpPr>
        <p:spPr>
          <a:xfrm>
            <a:off x="3323966" y="5463973"/>
            <a:ext cx="799071" cy="417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68627" y="1664043"/>
            <a:ext cx="2663264" cy="369332"/>
          </a:xfrm>
          <a:prstGeom prst="rect">
            <a:avLst/>
          </a:prstGeom>
          <a:noFill/>
        </p:spPr>
        <p:txBody>
          <a:bodyPr wrap="square" rtlCol="0">
            <a:spAutoFit/>
          </a:bodyPr>
          <a:lstStyle/>
          <a:p>
            <a:r>
              <a:rPr lang="en-US" dirty="0" smtClean="0"/>
              <a:t>Get the venues nearby</a:t>
            </a:r>
            <a:endParaRPr lang="en-US" dirty="0"/>
          </a:p>
        </p:txBody>
      </p:sp>
      <p:sp>
        <p:nvSpPr>
          <p:cNvPr id="11" name="TextBox 10"/>
          <p:cNvSpPr txBox="1"/>
          <p:nvPr/>
        </p:nvSpPr>
        <p:spPr>
          <a:xfrm>
            <a:off x="7904657" y="1536043"/>
            <a:ext cx="1170995" cy="369332"/>
          </a:xfrm>
          <a:prstGeom prst="rect">
            <a:avLst/>
          </a:prstGeom>
          <a:noFill/>
        </p:spPr>
        <p:txBody>
          <a:bodyPr wrap="square" rtlCol="0">
            <a:spAutoFit/>
          </a:bodyPr>
          <a:lstStyle/>
          <a:p>
            <a:r>
              <a:rPr lang="en-US" dirty="0" smtClean="0"/>
              <a:t>Clusters</a:t>
            </a:r>
            <a:endParaRPr lang="en-US" dirty="0"/>
          </a:p>
        </p:txBody>
      </p:sp>
      <p:pic>
        <p:nvPicPr>
          <p:cNvPr id="12" name="Picture 11"/>
          <p:cNvPicPr>
            <a:picLocks noChangeAspect="1"/>
          </p:cNvPicPr>
          <p:nvPr/>
        </p:nvPicPr>
        <p:blipFill>
          <a:blip r:embed="rId6"/>
          <a:stretch>
            <a:fillRect/>
          </a:stretch>
        </p:blipFill>
        <p:spPr>
          <a:xfrm>
            <a:off x="7217537" y="4713353"/>
            <a:ext cx="2896085" cy="1918922"/>
          </a:xfrm>
          <a:prstGeom prst="rect">
            <a:avLst/>
          </a:prstGeom>
        </p:spPr>
      </p:pic>
      <p:sp>
        <p:nvSpPr>
          <p:cNvPr id="13" name="Left Arrow 12"/>
          <p:cNvSpPr/>
          <p:nvPr/>
        </p:nvSpPr>
        <p:spPr>
          <a:xfrm>
            <a:off x="6321375" y="5421720"/>
            <a:ext cx="799071" cy="417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250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1767" y="232417"/>
            <a:ext cx="11573197" cy="350283"/>
          </a:xfrm>
        </p:spPr>
        <p:txBody>
          <a:bodyPr/>
          <a:lstStyle/>
          <a:p>
            <a:r>
              <a:rPr lang="en-US" dirty="0" smtClean="0"/>
              <a:t>Clusters</a:t>
            </a:r>
            <a:endParaRPr lang="en-US" dirty="0"/>
          </a:p>
        </p:txBody>
      </p:sp>
      <p:pic>
        <p:nvPicPr>
          <p:cNvPr id="3" name="Picture 2"/>
          <p:cNvPicPr>
            <a:picLocks noChangeAspect="1"/>
          </p:cNvPicPr>
          <p:nvPr/>
        </p:nvPicPr>
        <p:blipFill>
          <a:blip r:embed="rId2"/>
          <a:stretch>
            <a:fillRect/>
          </a:stretch>
        </p:blipFill>
        <p:spPr>
          <a:xfrm>
            <a:off x="860468" y="1144803"/>
            <a:ext cx="10125075" cy="2273900"/>
          </a:xfrm>
          <a:prstGeom prst="rect">
            <a:avLst/>
          </a:prstGeom>
        </p:spPr>
      </p:pic>
      <p:pic>
        <p:nvPicPr>
          <p:cNvPr id="4" name="Picture 3"/>
          <p:cNvPicPr>
            <a:picLocks noChangeAspect="1"/>
          </p:cNvPicPr>
          <p:nvPr/>
        </p:nvPicPr>
        <p:blipFill>
          <a:blip r:embed="rId3"/>
          <a:stretch>
            <a:fillRect/>
          </a:stretch>
        </p:blipFill>
        <p:spPr>
          <a:xfrm>
            <a:off x="860468" y="3873714"/>
            <a:ext cx="10277475" cy="2419995"/>
          </a:xfrm>
          <a:prstGeom prst="rect">
            <a:avLst/>
          </a:prstGeom>
        </p:spPr>
      </p:pic>
      <p:sp>
        <p:nvSpPr>
          <p:cNvPr id="6" name="TextBox 5"/>
          <p:cNvSpPr txBox="1"/>
          <p:nvPr/>
        </p:nvSpPr>
        <p:spPr>
          <a:xfrm>
            <a:off x="860468" y="732632"/>
            <a:ext cx="1100137" cy="369332"/>
          </a:xfrm>
          <a:prstGeom prst="rect">
            <a:avLst/>
          </a:prstGeom>
          <a:noFill/>
        </p:spPr>
        <p:txBody>
          <a:bodyPr wrap="square" rtlCol="0">
            <a:spAutoFit/>
          </a:bodyPr>
          <a:lstStyle/>
          <a:p>
            <a:r>
              <a:rPr lang="en-US" dirty="0" smtClean="0"/>
              <a:t>Cluster 1</a:t>
            </a:r>
            <a:endParaRPr lang="en-US" dirty="0"/>
          </a:p>
        </p:txBody>
      </p:sp>
      <p:sp>
        <p:nvSpPr>
          <p:cNvPr id="7" name="TextBox 6"/>
          <p:cNvSpPr txBox="1"/>
          <p:nvPr/>
        </p:nvSpPr>
        <p:spPr>
          <a:xfrm>
            <a:off x="860468" y="3461542"/>
            <a:ext cx="1100137" cy="369332"/>
          </a:xfrm>
          <a:prstGeom prst="rect">
            <a:avLst/>
          </a:prstGeom>
          <a:noFill/>
        </p:spPr>
        <p:txBody>
          <a:bodyPr wrap="square" rtlCol="0">
            <a:spAutoFit/>
          </a:bodyPr>
          <a:lstStyle/>
          <a:p>
            <a:r>
              <a:rPr lang="en-US" dirty="0" smtClean="0"/>
              <a:t>Cluster 2</a:t>
            </a:r>
            <a:endParaRPr lang="en-US" dirty="0"/>
          </a:p>
        </p:txBody>
      </p:sp>
    </p:spTree>
    <p:extLst>
      <p:ext uri="{BB962C8B-B14F-4D97-AF65-F5344CB8AC3E}">
        <p14:creationId xmlns:p14="http://schemas.microsoft.com/office/powerpoint/2010/main" val="2923643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249657"/>
            <a:ext cx="11573197" cy="724247"/>
          </a:xfrm>
        </p:spPr>
        <p:txBody>
          <a:bodyPr/>
          <a:lstStyle/>
          <a:p>
            <a:r>
              <a:rPr lang="en-US" dirty="0" smtClean="0"/>
              <a:t>How the different neighborhoods fare</a:t>
            </a:r>
            <a:endParaRPr lang="en-US" dirty="0"/>
          </a:p>
        </p:txBody>
      </p:sp>
      <p:pic>
        <p:nvPicPr>
          <p:cNvPr id="5" name="Picture 4"/>
          <p:cNvPicPr>
            <a:picLocks noChangeAspect="1"/>
          </p:cNvPicPr>
          <p:nvPr/>
        </p:nvPicPr>
        <p:blipFill>
          <a:blip r:embed="rId2"/>
          <a:stretch>
            <a:fillRect/>
          </a:stretch>
        </p:blipFill>
        <p:spPr>
          <a:xfrm>
            <a:off x="930876" y="1171574"/>
            <a:ext cx="10363200" cy="4734955"/>
          </a:xfrm>
          <a:prstGeom prst="rect">
            <a:avLst/>
          </a:prstGeom>
        </p:spPr>
      </p:pic>
    </p:spTree>
    <p:extLst>
      <p:ext uri="{BB962C8B-B14F-4D97-AF65-F5344CB8AC3E}">
        <p14:creationId xmlns:p14="http://schemas.microsoft.com/office/powerpoint/2010/main" val="220969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264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 Unicode MS</vt:lpstr>
      <vt:lpstr>Arial</vt:lpstr>
      <vt:lpstr>Calibri</vt:lpstr>
      <vt:lpstr>Roboto Light</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Narasimhan, Shyamsundar</cp:lastModifiedBy>
  <cp:revision>88</cp:revision>
  <dcterms:created xsi:type="dcterms:W3CDTF">2020-01-20T05:08:25Z</dcterms:created>
  <dcterms:modified xsi:type="dcterms:W3CDTF">2020-06-19T15:48:39Z</dcterms:modified>
</cp:coreProperties>
</file>