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57" r:id="rId4"/>
    <p:sldId id="262" r:id="rId5"/>
    <p:sldId id="273" r:id="rId6"/>
    <p:sldId id="263" r:id="rId7"/>
    <p:sldId id="268" r:id="rId8"/>
    <p:sldId id="272" r:id="rId9"/>
    <p:sldId id="277" r:id="rId10"/>
    <p:sldId id="264" r:id="rId11"/>
    <p:sldId id="278" r:id="rId12"/>
    <p:sldId id="259" r:id="rId13"/>
    <p:sldId id="266" r:id="rId14"/>
    <p:sldId id="274" r:id="rId15"/>
    <p:sldId id="279" r:id="rId16"/>
    <p:sldId id="265" r:id="rId17"/>
    <p:sldId id="269" r:id="rId18"/>
    <p:sldId id="260" r:id="rId19"/>
    <p:sldId id="280" r:id="rId20"/>
    <p:sldId id="281" r:id="rId21"/>
    <p:sldId id="282" r:id="rId22"/>
    <p:sldId id="283" r:id="rId23"/>
    <p:sldId id="285" r:id="rId24"/>
    <p:sldId id="286" r:id="rId25"/>
    <p:sldId id="287" r:id="rId26"/>
    <p:sldId id="275"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4B8"/>
    <a:srgbClr val="15B1B8"/>
    <a:srgbClr val="24B0D2"/>
    <a:srgbClr val="067ABA"/>
    <a:srgbClr val="DDE9E8"/>
    <a:srgbClr val="DFE4E9"/>
    <a:srgbClr val="F2F7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76"/>
  </p:normalViewPr>
  <p:slideViewPr>
    <p:cSldViewPr snapToGrid="0" snapToObjects="1">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xueyang\Desktop\&#31995;&#32479;&#25968;&#20540;&#35774;&#35745;&#24605;&#3633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xueyang\Desktop\&#31995;&#32479;&#25968;&#20540;&#35774;&#35745;&#24605;&#3633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zh-CN"/>
              <a:t>理想游戏曲线（天</a:t>
            </a:r>
            <a:r>
              <a:rPr lang="en-US"/>
              <a:t>,</a:t>
            </a:r>
            <a:r>
              <a:rPr lang="zh-CN"/>
              <a:t>完成度</a:t>
            </a:r>
            <a:r>
              <a:rPr lang="en-US"/>
              <a:t>)</a:t>
            </a:r>
            <a:endParaRPr lang="zh-CN"/>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zh-CN"/>
        </a:p>
      </c:txPr>
    </c:title>
    <c:autoTitleDeleted val="0"/>
    <c:plotArea>
      <c:layout/>
      <c:lineChart>
        <c:grouping val="standard"/>
        <c:varyColors val="0"/>
        <c:ser>
          <c:idx val="0"/>
          <c:order val="0"/>
          <c:tx>
            <c:strRef>
              <c:f>Sheet2!$U$5</c:f>
              <c:strCache>
                <c:ptCount val="1"/>
                <c:pt idx="0">
                  <c:v>等级</c:v>
                </c:pt>
              </c:strCache>
            </c:strRef>
          </c:tx>
          <c:spPr>
            <a:ln w="22225" cap="rnd">
              <a:solidFill>
                <a:schemeClr val="accent1"/>
              </a:solidFill>
            </a:ln>
            <a:effectLst>
              <a:glow rad="139700">
                <a:schemeClr val="accent1">
                  <a:satMod val="175000"/>
                  <a:alpha val="14000"/>
                </a:schemeClr>
              </a:glow>
            </a:effectLst>
          </c:spPr>
          <c:marker>
            <c:symbol val="none"/>
          </c:marker>
          <c:val>
            <c:numRef>
              <c:f>Sheet2!$U$6:$U$105</c:f>
              <c:numCache>
                <c:formatCode>0%</c:formatCode>
                <c:ptCount val="100"/>
                <c:pt idx="0">
                  <c:v>0.10666666666666667</c:v>
                </c:pt>
                <c:pt idx="1">
                  <c:v>0.17333333333333334</c:v>
                </c:pt>
                <c:pt idx="2">
                  <c:v>0.2</c:v>
                </c:pt>
                <c:pt idx="3">
                  <c:v>0.22</c:v>
                </c:pt>
                <c:pt idx="4">
                  <c:v>0.23333333333333334</c:v>
                </c:pt>
                <c:pt idx="5">
                  <c:v>0.24</c:v>
                </c:pt>
                <c:pt idx="6">
                  <c:v>0.25333333333333335</c:v>
                </c:pt>
                <c:pt idx="7">
                  <c:v>0.26</c:v>
                </c:pt>
                <c:pt idx="8">
                  <c:v>0.26666666666666666</c:v>
                </c:pt>
                <c:pt idx="9">
                  <c:v>0.27333333333333332</c:v>
                </c:pt>
                <c:pt idx="10">
                  <c:v>0.28000000000000003</c:v>
                </c:pt>
                <c:pt idx="11">
                  <c:v>0.28000000000000003</c:v>
                </c:pt>
                <c:pt idx="12">
                  <c:v>0.28666666666666668</c:v>
                </c:pt>
                <c:pt idx="13">
                  <c:v>0.29333333333333333</c:v>
                </c:pt>
                <c:pt idx="14">
                  <c:v>0.3</c:v>
                </c:pt>
                <c:pt idx="15">
                  <c:v>0.3</c:v>
                </c:pt>
                <c:pt idx="16">
                  <c:v>0.30666666666666664</c:v>
                </c:pt>
                <c:pt idx="17">
                  <c:v>0.31333333333333335</c:v>
                </c:pt>
                <c:pt idx="18">
                  <c:v>0.32</c:v>
                </c:pt>
                <c:pt idx="19">
                  <c:v>0.32</c:v>
                </c:pt>
                <c:pt idx="20">
                  <c:v>0.32666666666666666</c:v>
                </c:pt>
                <c:pt idx="21">
                  <c:v>0.32666666666666666</c:v>
                </c:pt>
                <c:pt idx="22">
                  <c:v>0.33333333333333331</c:v>
                </c:pt>
                <c:pt idx="23">
                  <c:v>0.34</c:v>
                </c:pt>
                <c:pt idx="24">
                  <c:v>0.34</c:v>
                </c:pt>
                <c:pt idx="25">
                  <c:v>0.34666666666666668</c:v>
                </c:pt>
                <c:pt idx="26">
                  <c:v>0.34666666666666668</c:v>
                </c:pt>
                <c:pt idx="27">
                  <c:v>0.35333333333333333</c:v>
                </c:pt>
                <c:pt idx="28">
                  <c:v>0.36</c:v>
                </c:pt>
                <c:pt idx="29">
                  <c:v>0.36</c:v>
                </c:pt>
                <c:pt idx="30">
                  <c:v>0.36666666666666664</c:v>
                </c:pt>
                <c:pt idx="31">
                  <c:v>0.36666666666666664</c:v>
                </c:pt>
                <c:pt idx="32">
                  <c:v>0.37333333333333335</c:v>
                </c:pt>
                <c:pt idx="33">
                  <c:v>0.37333333333333335</c:v>
                </c:pt>
                <c:pt idx="34">
                  <c:v>0.38</c:v>
                </c:pt>
                <c:pt idx="35">
                  <c:v>0.38</c:v>
                </c:pt>
                <c:pt idx="36">
                  <c:v>0.38</c:v>
                </c:pt>
                <c:pt idx="37">
                  <c:v>0.38666666666666666</c:v>
                </c:pt>
                <c:pt idx="38">
                  <c:v>0.38666666666666666</c:v>
                </c:pt>
                <c:pt idx="39">
                  <c:v>0.39333333333333331</c:v>
                </c:pt>
                <c:pt idx="40">
                  <c:v>0.39333333333333331</c:v>
                </c:pt>
                <c:pt idx="41">
                  <c:v>0.4</c:v>
                </c:pt>
                <c:pt idx="42">
                  <c:v>0.4</c:v>
                </c:pt>
                <c:pt idx="43">
                  <c:v>0.4</c:v>
                </c:pt>
                <c:pt idx="44">
                  <c:v>0.40666666666666668</c:v>
                </c:pt>
                <c:pt idx="45">
                  <c:v>0.40666666666666668</c:v>
                </c:pt>
                <c:pt idx="46">
                  <c:v>0.41333333333333333</c:v>
                </c:pt>
                <c:pt idx="47">
                  <c:v>0.41333333333333333</c:v>
                </c:pt>
                <c:pt idx="48">
                  <c:v>0.42</c:v>
                </c:pt>
                <c:pt idx="49">
                  <c:v>0.42</c:v>
                </c:pt>
                <c:pt idx="50">
                  <c:v>0.42</c:v>
                </c:pt>
                <c:pt idx="51">
                  <c:v>0.42666666666666669</c:v>
                </c:pt>
                <c:pt idx="52">
                  <c:v>0.42666666666666669</c:v>
                </c:pt>
                <c:pt idx="53">
                  <c:v>0.42666666666666669</c:v>
                </c:pt>
                <c:pt idx="54">
                  <c:v>0.43333333333333335</c:v>
                </c:pt>
                <c:pt idx="55">
                  <c:v>0.43333333333333335</c:v>
                </c:pt>
                <c:pt idx="56">
                  <c:v>0.43333333333333335</c:v>
                </c:pt>
                <c:pt idx="57">
                  <c:v>0.44</c:v>
                </c:pt>
                <c:pt idx="58">
                  <c:v>0.44</c:v>
                </c:pt>
                <c:pt idx="59">
                  <c:v>0.44666666666666666</c:v>
                </c:pt>
                <c:pt idx="60">
                  <c:v>0.44666666666666666</c:v>
                </c:pt>
                <c:pt idx="61">
                  <c:v>0.44666666666666666</c:v>
                </c:pt>
                <c:pt idx="62">
                  <c:v>0.45333333333333331</c:v>
                </c:pt>
                <c:pt idx="63">
                  <c:v>0.45333333333333331</c:v>
                </c:pt>
                <c:pt idx="64">
                  <c:v>0.45333333333333331</c:v>
                </c:pt>
                <c:pt idx="65">
                  <c:v>0.45333333333333331</c:v>
                </c:pt>
                <c:pt idx="66">
                  <c:v>0.46</c:v>
                </c:pt>
                <c:pt idx="67">
                  <c:v>0.46</c:v>
                </c:pt>
                <c:pt idx="68">
                  <c:v>0.46</c:v>
                </c:pt>
                <c:pt idx="69">
                  <c:v>0.46666666666666667</c:v>
                </c:pt>
                <c:pt idx="70">
                  <c:v>0.46666666666666667</c:v>
                </c:pt>
                <c:pt idx="71">
                  <c:v>0.46666666666666667</c:v>
                </c:pt>
                <c:pt idx="72">
                  <c:v>0.47333333333333333</c:v>
                </c:pt>
                <c:pt idx="73">
                  <c:v>0.47333333333333333</c:v>
                </c:pt>
                <c:pt idx="74">
                  <c:v>0.47333333333333333</c:v>
                </c:pt>
                <c:pt idx="75">
                  <c:v>0.48</c:v>
                </c:pt>
                <c:pt idx="76">
                  <c:v>0.48</c:v>
                </c:pt>
                <c:pt idx="77">
                  <c:v>0.48</c:v>
                </c:pt>
                <c:pt idx="78">
                  <c:v>0.48</c:v>
                </c:pt>
                <c:pt idx="79">
                  <c:v>0.48666666666666669</c:v>
                </c:pt>
                <c:pt idx="80">
                  <c:v>0.48666666666666669</c:v>
                </c:pt>
                <c:pt idx="81">
                  <c:v>0.48666666666666669</c:v>
                </c:pt>
                <c:pt idx="82">
                  <c:v>0.49333333333333335</c:v>
                </c:pt>
                <c:pt idx="83">
                  <c:v>0.49333333333333335</c:v>
                </c:pt>
                <c:pt idx="84">
                  <c:v>0.49333333333333335</c:v>
                </c:pt>
                <c:pt idx="85">
                  <c:v>0.5</c:v>
                </c:pt>
                <c:pt idx="86">
                  <c:v>0.5</c:v>
                </c:pt>
                <c:pt idx="87">
                  <c:v>0.5</c:v>
                </c:pt>
                <c:pt idx="88">
                  <c:v>0.5</c:v>
                </c:pt>
                <c:pt idx="89">
                  <c:v>0.50666666666666671</c:v>
                </c:pt>
                <c:pt idx="90">
                  <c:v>0.50666666666666671</c:v>
                </c:pt>
                <c:pt idx="91">
                  <c:v>0.50666666666666671</c:v>
                </c:pt>
                <c:pt idx="92">
                  <c:v>0.51333333333333331</c:v>
                </c:pt>
                <c:pt idx="93">
                  <c:v>0.51333333333333331</c:v>
                </c:pt>
                <c:pt idx="94">
                  <c:v>0.51333333333333331</c:v>
                </c:pt>
                <c:pt idx="95">
                  <c:v>0.52</c:v>
                </c:pt>
                <c:pt idx="96">
                  <c:v>0.52</c:v>
                </c:pt>
                <c:pt idx="97">
                  <c:v>0.52</c:v>
                </c:pt>
                <c:pt idx="98">
                  <c:v>0.52</c:v>
                </c:pt>
                <c:pt idx="99">
                  <c:v>0.52666666666666662</c:v>
                </c:pt>
              </c:numCache>
            </c:numRef>
          </c:val>
          <c:smooth val="0"/>
          <c:extLst>
            <c:ext xmlns:c16="http://schemas.microsoft.com/office/drawing/2014/chart" uri="{C3380CC4-5D6E-409C-BE32-E72D297353CC}">
              <c16:uniqueId val="{00000000-622C-4EF1-AD94-CA8B5D1345C7}"/>
            </c:ext>
          </c:extLst>
        </c:ser>
        <c:ser>
          <c:idx val="1"/>
          <c:order val="1"/>
          <c:tx>
            <c:strRef>
              <c:f>Sheet2!$V$5</c:f>
              <c:strCache>
                <c:ptCount val="1"/>
                <c:pt idx="0">
                  <c:v>系统1</c:v>
                </c:pt>
              </c:strCache>
            </c:strRef>
          </c:tx>
          <c:spPr>
            <a:ln w="22225" cap="rnd">
              <a:solidFill>
                <a:schemeClr val="accent2"/>
              </a:solidFill>
            </a:ln>
            <a:effectLst>
              <a:glow rad="139700">
                <a:schemeClr val="accent2">
                  <a:satMod val="175000"/>
                  <a:alpha val="14000"/>
                </a:schemeClr>
              </a:glow>
            </a:effectLst>
          </c:spPr>
          <c:marker>
            <c:symbol val="none"/>
          </c:marker>
          <c:val>
            <c:numRef>
              <c:f>Sheet2!$V$6:$V$105</c:f>
              <c:numCache>
                <c:formatCode>0%</c:formatCode>
                <c:ptCount val="100"/>
                <c:pt idx="0">
                  <c:v>1.4285714285714285E-2</c:v>
                </c:pt>
                <c:pt idx="1">
                  <c:v>2.8571428571428571E-2</c:v>
                </c:pt>
                <c:pt idx="2">
                  <c:v>2.8571428571428571E-2</c:v>
                </c:pt>
                <c:pt idx="3">
                  <c:v>4.2857142857142858E-2</c:v>
                </c:pt>
                <c:pt idx="4">
                  <c:v>4.2857142857142858E-2</c:v>
                </c:pt>
                <c:pt idx="5">
                  <c:v>4.2857142857142858E-2</c:v>
                </c:pt>
                <c:pt idx="6">
                  <c:v>5.7142857142857141E-2</c:v>
                </c:pt>
                <c:pt idx="7">
                  <c:v>5.7142857142857141E-2</c:v>
                </c:pt>
                <c:pt idx="8">
                  <c:v>5.7142857142857141E-2</c:v>
                </c:pt>
                <c:pt idx="9">
                  <c:v>5.7142857142857141E-2</c:v>
                </c:pt>
                <c:pt idx="10">
                  <c:v>7.1428571428571425E-2</c:v>
                </c:pt>
                <c:pt idx="11">
                  <c:v>7.1428571428571425E-2</c:v>
                </c:pt>
                <c:pt idx="12">
                  <c:v>7.1428571428571425E-2</c:v>
                </c:pt>
                <c:pt idx="13">
                  <c:v>7.1428571428571425E-2</c:v>
                </c:pt>
                <c:pt idx="14">
                  <c:v>8.5714285714285715E-2</c:v>
                </c:pt>
                <c:pt idx="15">
                  <c:v>8.5714285714285715E-2</c:v>
                </c:pt>
                <c:pt idx="16">
                  <c:v>8.5714285714285715E-2</c:v>
                </c:pt>
                <c:pt idx="17">
                  <c:v>8.5714285714285715E-2</c:v>
                </c:pt>
                <c:pt idx="18">
                  <c:v>8.5714285714285715E-2</c:v>
                </c:pt>
                <c:pt idx="19">
                  <c:v>0.1</c:v>
                </c:pt>
                <c:pt idx="20">
                  <c:v>0.1</c:v>
                </c:pt>
                <c:pt idx="21">
                  <c:v>0.1</c:v>
                </c:pt>
                <c:pt idx="22">
                  <c:v>0.1</c:v>
                </c:pt>
                <c:pt idx="23">
                  <c:v>0.1</c:v>
                </c:pt>
                <c:pt idx="24">
                  <c:v>0.1</c:v>
                </c:pt>
                <c:pt idx="25">
                  <c:v>0.11428571428571428</c:v>
                </c:pt>
                <c:pt idx="26">
                  <c:v>0.11428571428571428</c:v>
                </c:pt>
                <c:pt idx="27">
                  <c:v>0.11428571428571428</c:v>
                </c:pt>
                <c:pt idx="28">
                  <c:v>0.11428571428571428</c:v>
                </c:pt>
                <c:pt idx="29">
                  <c:v>0.11428571428571428</c:v>
                </c:pt>
                <c:pt idx="30">
                  <c:v>0.11428571428571428</c:v>
                </c:pt>
                <c:pt idx="31">
                  <c:v>0.11428571428571428</c:v>
                </c:pt>
                <c:pt idx="32">
                  <c:v>0.12857142857142856</c:v>
                </c:pt>
                <c:pt idx="33">
                  <c:v>0.12857142857142856</c:v>
                </c:pt>
                <c:pt idx="34">
                  <c:v>0.12857142857142856</c:v>
                </c:pt>
                <c:pt idx="35">
                  <c:v>0.12857142857142856</c:v>
                </c:pt>
                <c:pt idx="36">
                  <c:v>0.12857142857142856</c:v>
                </c:pt>
                <c:pt idx="37">
                  <c:v>0.12857142857142856</c:v>
                </c:pt>
                <c:pt idx="38">
                  <c:v>0.14285714285714285</c:v>
                </c:pt>
                <c:pt idx="39">
                  <c:v>0.14285714285714285</c:v>
                </c:pt>
                <c:pt idx="40">
                  <c:v>0.14285714285714285</c:v>
                </c:pt>
                <c:pt idx="41">
                  <c:v>0.14285714285714285</c:v>
                </c:pt>
                <c:pt idx="42">
                  <c:v>0.14285714285714285</c:v>
                </c:pt>
                <c:pt idx="43">
                  <c:v>0.14285714285714285</c:v>
                </c:pt>
                <c:pt idx="44">
                  <c:v>0.14285714285714285</c:v>
                </c:pt>
                <c:pt idx="45">
                  <c:v>0.14285714285714285</c:v>
                </c:pt>
                <c:pt idx="46">
                  <c:v>0.15714285714285714</c:v>
                </c:pt>
                <c:pt idx="47">
                  <c:v>0.15714285714285714</c:v>
                </c:pt>
                <c:pt idx="48">
                  <c:v>0.15714285714285714</c:v>
                </c:pt>
                <c:pt idx="49">
                  <c:v>0.15714285714285714</c:v>
                </c:pt>
                <c:pt idx="50">
                  <c:v>0.15714285714285714</c:v>
                </c:pt>
                <c:pt idx="51">
                  <c:v>0.15714285714285714</c:v>
                </c:pt>
                <c:pt idx="52">
                  <c:v>0.15714285714285714</c:v>
                </c:pt>
                <c:pt idx="53">
                  <c:v>0.15714285714285714</c:v>
                </c:pt>
                <c:pt idx="54">
                  <c:v>0.17142857142857143</c:v>
                </c:pt>
                <c:pt idx="55">
                  <c:v>0.17142857142857143</c:v>
                </c:pt>
                <c:pt idx="56">
                  <c:v>0.17142857142857143</c:v>
                </c:pt>
                <c:pt idx="57">
                  <c:v>0.17142857142857143</c:v>
                </c:pt>
                <c:pt idx="58">
                  <c:v>0.17142857142857143</c:v>
                </c:pt>
                <c:pt idx="59">
                  <c:v>0.17142857142857143</c:v>
                </c:pt>
                <c:pt idx="60">
                  <c:v>0.17142857142857143</c:v>
                </c:pt>
                <c:pt idx="61">
                  <c:v>0.17142857142857143</c:v>
                </c:pt>
                <c:pt idx="62">
                  <c:v>0.18571428571428572</c:v>
                </c:pt>
                <c:pt idx="63">
                  <c:v>0.18571428571428572</c:v>
                </c:pt>
                <c:pt idx="64">
                  <c:v>0.18571428571428572</c:v>
                </c:pt>
                <c:pt idx="65">
                  <c:v>0.18571428571428572</c:v>
                </c:pt>
                <c:pt idx="66">
                  <c:v>0.18571428571428572</c:v>
                </c:pt>
                <c:pt idx="67">
                  <c:v>0.18571428571428572</c:v>
                </c:pt>
                <c:pt idx="68">
                  <c:v>0.18571428571428572</c:v>
                </c:pt>
                <c:pt idx="69">
                  <c:v>0.18571428571428572</c:v>
                </c:pt>
                <c:pt idx="70">
                  <c:v>0.18571428571428572</c:v>
                </c:pt>
                <c:pt idx="71">
                  <c:v>0.2</c:v>
                </c:pt>
                <c:pt idx="72">
                  <c:v>0.2</c:v>
                </c:pt>
                <c:pt idx="73">
                  <c:v>0.2</c:v>
                </c:pt>
                <c:pt idx="74">
                  <c:v>0.2</c:v>
                </c:pt>
                <c:pt idx="75">
                  <c:v>0.2</c:v>
                </c:pt>
                <c:pt idx="76">
                  <c:v>0.2</c:v>
                </c:pt>
                <c:pt idx="77">
                  <c:v>0.2</c:v>
                </c:pt>
                <c:pt idx="78">
                  <c:v>0.2</c:v>
                </c:pt>
                <c:pt idx="79">
                  <c:v>0.2</c:v>
                </c:pt>
                <c:pt idx="80">
                  <c:v>0.2</c:v>
                </c:pt>
                <c:pt idx="81">
                  <c:v>0.21428571428571427</c:v>
                </c:pt>
                <c:pt idx="82">
                  <c:v>0.21428571428571427</c:v>
                </c:pt>
                <c:pt idx="83">
                  <c:v>0.21428571428571427</c:v>
                </c:pt>
                <c:pt idx="84">
                  <c:v>0.21428571428571427</c:v>
                </c:pt>
                <c:pt idx="85">
                  <c:v>0.21428571428571427</c:v>
                </c:pt>
                <c:pt idx="86">
                  <c:v>0.21428571428571427</c:v>
                </c:pt>
                <c:pt idx="87">
                  <c:v>0.21428571428571427</c:v>
                </c:pt>
                <c:pt idx="88">
                  <c:v>0.21428571428571427</c:v>
                </c:pt>
                <c:pt idx="89">
                  <c:v>0.21428571428571427</c:v>
                </c:pt>
                <c:pt idx="90">
                  <c:v>0.21428571428571427</c:v>
                </c:pt>
                <c:pt idx="91">
                  <c:v>0.22857142857142856</c:v>
                </c:pt>
                <c:pt idx="92">
                  <c:v>0.22857142857142856</c:v>
                </c:pt>
                <c:pt idx="93">
                  <c:v>0.22857142857142856</c:v>
                </c:pt>
                <c:pt idx="94">
                  <c:v>0.22857142857142856</c:v>
                </c:pt>
                <c:pt idx="95">
                  <c:v>0.22857142857142856</c:v>
                </c:pt>
                <c:pt idx="96">
                  <c:v>0.22857142857142856</c:v>
                </c:pt>
                <c:pt idx="97">
                  <c:v>0.22857142857142856</c:v>
                </c:pt>
                <c:pt idx="98">
                  <c:v>0.22857142857142856</c:v>
                </c:pt>
                <c:pt idx="99">
                  <c:v>0.22857142857142856</c:v>
                </c:pt>
              </c:numCache>
            </c:numRef>
          </c:val>
          <c:smooth val="0"/>
          <c:extLst>
            <c:ext xmlns:c16="http://schemas.microsoft.com/office/drawing/2014/chart" uri="{C3380CC4-5D6E-409C-BE32-E72D297353CC}">
              <c16:uniqueId val="{00000001-622C-4EF1-AD94-CA8B5D1345C7}"/>
            </c:ext>
          </c:extLst>
        </c:ser>
        <c:ser>
          <c:idx val="2"/>
          <c:order val="2"/>
          <c:tx>
            <c:strRef>
              <c:f>Sheet2!$W$5</c:f>
              <c:strCache>
                <c:ptCount val="1"/>
                <c:pt idx="0">
                  <c:v>系统2</c:v>
                </c:pt>
              </c:strCache>
            </c:strRef>
          </c:tx>
          <c:spPr>
            <a:ln w="22225" cap="rnd">
              <a:solidFill>
                <a:schemeClr val="accent3"/>
              </a:solidFill>
            </a:ln>
            <a:effectLst>
              <a:glow rad="139700">
                <a:schemeClr val="accent3">
                  <a:satMod val="175000"/>
                  <a:alpha val="14000"/>
                </a:schemeClr>
              </a:glow>
            </a:effectLst>
          </c:spPr>
          <c:marker>
            <c:symbol val="none"/>
          </c:marker>
          <c:val>
            <c:numRef>
              <c:f>Sheet2!$W$6:$W$105</c:f>
              <c:numCache>
                <c:formatCode>0%</c:formatCode>
                <c:ptCount val="100"/>
                <c:pt idx="0">
                  <c:v>0</c:v>
                </c:pt>
                <c:pt idx="1">
                  <c:v>0</c:v>
                </c:pt>
                <c:pt idx="2">
                  <c:v>0</c:v>
                </c:pt>
                <c:pt idx="3">
                  <c:v>0</c:v>
                </c:pt>
                <c:pt idx="4">
                  <c:v>1.4285714285714285E-2</c:v>
                </c:pt>
                <c:pt idx="5">
                  <c:v>2.8571428571428571E-2</c:v>
                </c:pt>
                <c:pt idx="6">
                  <c:v>2.8571428571428571E-2</c:v>
                </c:pt>
                <c:pt idx="7">
                  <c:v>4.2857142857142858E-2</c:v>
                </c:pt>
                <c:pt idx="8">
                  <c:v>4.2857142857142858E-2</c:v>
                </c:pt>
                <c:pt idx="9">
                  <c:v>4.2857142857142858E-2</c:v>
                </c:pt>
                <c:pt idx="10">
                  <c:v>5.7142857142857141E-2</c:v>
                </c:pt>
                <c:pt idx="11">
                  <c:v>5.7142857142857141E-2</c:v>
                </c:pt>
                <c:pt idx="12">
                  <c:v>5.7142857142857141E-2</c:v>
                </c:pt>
                <c:pt idx="13">
                  <c:v>5.7142857142857141E-2</c:v>
                </c:pt>
                <c:pt idx="14">
                  <c:v>7.1428571428571425E-2</c:v>
                </c:pt>
                <c:pt idx="15">
                  <c:v>7.1428571428571425E-2</c:v>
                </c:pt>
                <c:pt idx="16">
                  <c:v>7.1428571428571425E-2</c:v>
                </c:pt>
                <c:pt idx="17">
                  <c:v>7.1428571428571425E-2</c:v>
                </c:pt>
                <c:pt idx="18">
                  <c:v>8.5714285714285715E-2</c:v>
                </c:pt>
                <c:pt idx="19">
                  <c:v>8.5714285714285715E-2</c:v>
                </c:pt>
                <c:pt idx="20">
                  <c:v>8.5714285714285715E-2</c:v>
                </c:pt>
                <c:pt idx="21">
                  <c:v>8.5714285714285715E-2</c:v>
                </c:pt>
                <c:pt idx="22">
                  <c:v>8.5714285714285715E-2</c:v>
                </c:pt>
                <c:pt idx="23">
                  <c:v>0.1</c:v>
                </c:pt>
                <c:pt idx="24">
                  <c:v>0.1</c:v>
                </c:pt>
                <c:pt idx="25">
                  <c:v>0.1</c:v>
                </c:pt>
                <c:pt idx="26">
                  <c:v>0.1</c:v>
                </c:pt>
                <c:pt idx="27">
                  <c:v>0.1</c:v>
                </c:pt>
                <c:pt idx="28">
                  <c:v>0.1</c:v>
                </c:pt>
                <c:pt idx="29">
                  <c:v>0.11428571428571428</c:v>
                </c:pt>
                <c:pt idx="30">
                  <c:v>0.11428571428571428</c:v>
                </c:pt>
                <c:pt idx="31">
                  <c:v>0.11428571428571428</c:v>
                </c:pt>
                <c:pt idx="32">
                  <c:v>0.11428571428571428</c:v>
                </c:pt>
                <c:pt idx="33">
                  <c:v>0.11428571428571428</c:v>
                </c:pt>
                <c:pt idx="34">
                  <c:v>0.11428571428571428</c:v>
                </c:pt>
                <c:pt idx="35">
                  <c:v>0.11428571428571428</c:v>
                </c:pt>
                <c:pt idx="36">
                  <c:v>0.12857142857142856</c:v>
                </c:pt>
                <c:pt idx="37">
                  <c:v>0.12857142857142856</c:v>
                </c:pt>
                <c:pt idx="38">
                  <c:v>0.12857142857142856</c:v>
                </c:pt>
                <c:pt idx="39">
                  <c:v>0.12857142857142856</c:v>
                </c:pt>
                <c:pt idx="40">
                  <c:v>0.12857142857142856</c:v>
                </c:pt>
                <c:pt idx="41">
                  <c:v>0.12857142857142856</c:v>
                </c:pt>
                <c:pt idx="42">
                  <c:v>0.14285714285714285</c:v>
                </c:pt>
                <c:pt idx="43">
                  <c:v>0.14285714285714285</c:v>
                </c:pt>
                <c:pt idx="44">
                  <c:v>0.14285714285714285</c:v>
                </c:pt>
                <c:pt idx="45">
                  <c:v>0.14285714285714285</c:v>
                </c:pt>
                <c:pt idx="46">
                  <c:v>0.14285714285714285</c:v>
                </c:pt>
                <c:pt idx="47">
                  <c:v>0.14285714285714285</c:v>
                </c:pt>
                <c:pt idx="48">
                  <c:v>0.14285714285714285</c:v>
                </c:pt>
                <c:pt idx="49">
                  <c:v>0.14285714285714285</c:v>
                </c:pt>
                <c:pt idx="50">
                  <c:v>0.15714285714285714</c:v>
                </c:pt>
                <c:pt idx="51">
                  <c:v>0.15714285714285714</c:v>
                </c:pt>
                <c:pt idx="52">
                  <c:v>0.15714285714285714</c:v>
                </c:pt>
                <c:pt idx="53">
                  <c:v>0.15714285714285714</c:v>
                </c:pt>
                <c:pt idx="54">
                  <c:v>0.15714285714285714</c:v>
                </c:pt>
                <c:pt idx="55">
                  <c:v>0.15714285714285714</c:v>
                </c:pt>
                <c:pt idx="56">
                  <c:v>0.15714285714285714</c:v>
                </c:pt>
                <c:pt idx="57">
                  <c:v>0.15714285714285714</c:v>
                </c:pt>
                <c:pt idx="58">
                  <c:v>0.17142857142857143</c:v>
                </c:pt>
                <c:pt idx="59">
                  <c:v>0.17142857142857143</c:v>
                </c:pt>
                <c:pt idx="60">
                  <c:v>0.17142857142857143</c:v>
                </c:pt>
                <c:pt idx="61">
                  <c:v>0.17142857142857143</c:v>
                </c:pt>
                <c:pt idx="62">
                  <c:v>0.17142857142857143</c:v>
                </c:pt>
                <c:pt idx="63">
                  <c:v>0.17142857142857143</c:v>
                </c:pt>
                <c:pt idx="64">
                  <c:v>0.17142857142857143</c:v>
                </c:pt>
                <c:pt idx="65">
                  <c:v>0.17142857142857143</c:v>
                </c:pt>
                <c:pt idx="66">
                  <c:v>0.18571428571428572</c:v>
                </c:pt>
                <c:pt idx="67">
                  <c:v>0.18571428571428572</c:v>
                </c:pt>
                <c:pt idx="68">
                  <c:v>0.18571428571428572</c:v>
                </c:pt>
                <c:pt idx="69">
                  <c:v>0.18571428571428572</c:v>
                </c:pt>
                <c:pt idx="70">
                  <c:v>0.18571428571428572</c:v>
                </c:pt>
                <c:pt idx="71">
                  <c:v>0.18571428571428572</c:v>
                </c:pt>
                <c:pt idx="72">
                  <c:v>0.18571428571428572</c:v>
                </c:pt>
                <c:pt idx="73">
                  <c:v>0.18571428571428572</c:v>
                </c:pt>
                <c:pt idx="74">
                  <c:v>0.18571428571428572</c:v>
                </c:pt>
                <c:pt idx="75">
                  <c:v>0.2</c:v>
                </c:pt>
                <c:pt idx="76">
                  <c:v>0.2</c:v>
                </c:pt>
                <c:pt idx="77">
                  <c:v>0.2</c:v>
                </c:pt>
                <c:pt idx="78">
                  <c:v>0.2</c:v>
                </c:pt>
                <c:pt idx="79">
                  <c:v>0.2</c:v>
                </c:pt>
                <c:pt idx="80">
                  <c:v>0.2</c:v>
                </c:pt>
                <c:pt idx="81">
                  <c:v>0.2</c:v>
                </c:pt>
                <c:pt idx="82">
                  <c:v>0.2</c:v>
                </c:pt>
                <c:pt idx="83">
                  <c:v>0.2</c:v>
                </c:pt>
                <c:pt idx="84">
                  <c:v>0.2</c:v>
                </c:pt>
                <c:pt idx="85">
                  <c:v>0.21428571428571427</c:v>
                </c:pt>
                <c:pt idx="86">
                  <c:v>0.21428571428571427</c:v>
                </c:pt>
                <c:pt idx="87">
                  <c:v>0.21428571428571427</c:v>
                </c:pt>
                <c:pt idx="88">
                  <c:v>0.21428571428571427</c:v>
                </c:pt>
                <c:pt idx="89">
                  <c:v>0.21428571428571427</c:v>
                </c:pt>
                <c:pt idx="90">
                  <c:v>0.21428571428571427</c:v>
                </c:pt>
                <c:pt idx="91">
                  <c:v>0.21428571428571427</c:v>
                </c:pt>
                <c:pt idx="92">
                  <c:v>0.21428571428571427</c:v>
                </c:pt>
                <c:pt idx="93">
                  <c:v>0.21428571428571427</c:v>
                </c:pt>
                <c:pt idx="94">
                  <c:v>0.21428571428571427</c:v>
                </c:pt>
                <c:pt idx="95">
                  <c:v>0.22857142857142856</c:v>
                </c:pt>
                <c:pt idx="96">
                  <c:v>0.22857142857142856</c:v>
                </c:pt>
                <c:pt idx="97">
                  <c:v>0.22857142857142856</c:v>
                </c:pt>
                <c:pt idx="98">
                  <c:v>0.22857142857142856</c:v>
                </c:pt>
                <c:pt idx="99">
                  <c:v>0.22857142857142856</c:v>
                </c:pt>
              </c:numCache>
            </c:numRef>
          </c:val>
          <c:smooth val="0"/>
          <c:extLst>
            <c:ext xmlns:c16="http://schemas.microsoft.com/office/drawing/2014/chart" uri="{C3380CC4-5D6E-409C-BE32-E72D297353CC}">
              <c16:uniqueId val="{00000002-622C-4EF1-AD94-CA8B5D1345C7}"/>
            </c:ext>
          </c:extLst>
        </c:ser>
        <c:ser>
          <c:idx val="3"/>
          <c:order val="3"/>
          <c:tx>
            <c:strRef>
              <c:f>Sheet2!$X$5</c:f>
              <c:strCache>
                <c:ptCount val="1"/>
                <c:pt idx="0">
                  <c:v>系统3</c:v>
                </c:pt>
              </c:strCache>
            </c:strRef>
          </c:tx>
          <c:spPr>
            <a:ln w="22225" cap="rnd">
              <a:solidFill>
                <a:schemeClr val="accent4"/>
              </a:solidFill>
            </a:ln>
            <a:effectLst>
              <a:glow rad="139700">
                <a:schemeClr val="accent4">
                  <a:satMod val="175000"/>
                  <a:alpha val="14000"/>
                </a:schemeClr>
              </a:glow>
            </a:effectLst>
          </c:spPr>
          <c:marker>
            <c:symbol val="none"/>
          </c:marker>
          <c:val>
            <c:numRef>
              <c:f>Sheet2!$X$6:$X$105</c:f>
              <c:numCache>
                <c:formatCode>0%</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4.2857142857142858E-2</c:v>
                </c:pt>
                <c:pt idx="15">
                  <c:v>5.7142857142857141E-2</c:v>
                </c:pt>
                <c:pt idx="16">
                  <c:v>5.7142857142857141E-2</c:v>
                </c:pt>
                <c:pt idx="17">
                  <c:v>7.1428571428571425E-2</c:v>
                </c:pt>
                <c:pt idx="18">
                  <c:v>7.1428571428571425E-2</c:v>
                </c:pt>
                <c:pt idx="19">
                  <c:v>7.1428571428571425E-2</c:v>
                </c:pt>
                <c:pt idx="20">
                  <c:v>8.5714285714285715E-2</c:v>
                </c:pt>
                <c:pt idx="21">
                  <c:v>8.5714285714285715E-2</c:v>
                </c:pt>
                <c:pt idx="22">
                  <c:v>8.5714285714285715E-2</c:v>
                </c:pt>
                <c:pt idx="23">
                  <c:v>8.5714285714285715E-2</c:v>
                </c:pt>
                <c:pt idx="24">
                  <c:v>0.1</c:v>
                </c:pt>
                <c:pt idx="25">
                  <c:v>0.1</c:v>
                </c:pt>
                <c:pt idx="26">
                  <c:v>0.1</c:v>
                </c:pt>
                <c:pt idx="27">
                  <c:v>0.1</c:v>
                </c:pt>
                <c:pt idx="28">
                  <c:v>0.11428571428571428</c:v>
                </c:pt>
                <c:pt idx="29">
                  <c:v>0.11428571428571428</c:v>
                </c:pt>
                <c:pt idx="30">
                  <c:v>0.11428571428571428</c:v>
                </c:pt>
                <c:pt idx="31">
                  <c:v>0.11428571428571428</c:v>
                </c:pt>
                <c:pt idx="32">
                  <c:v>0.11428571428571428</c:v>
                </c:pt>
                <c:pt idx="33">
                  <c:v>0.12857142857142856</c:v>
                </c:pt>
                <c:pt idx="34">
                  <c:v>0.12857142857142856</c:v>
                </c:pt>
                <c:pt idx="35">
                  <c:v>0.12857142857142856</c:v>
                </c:pt>
                <c:pt idx="36">
                  <c:v>0.12857142857142856</c:v>
                </c:pt>
                <c:pt idx="37">
                  <c:v>0.12857142857142856</c:v>
                </c:pt>
                <c:pt idx="38">
                  <c:v>0.12857142857142856</c:v>
                </c:pt>
                <c:pt idx="39">
                  <c:v>0.14285714285714285</c:v>
                </c:pt>
                <c:pt idx="40">
                  <c:v>0.14285714285714285</c:v>
                </c:pt>
                <c:pt idx="41">
                  <c:v>0.14285714285714285</c:v>
                </c:pt>
                <c:pt idx="42">
                  <c:v>0.14285714285714285</c:v>
                </c:pt>
                <c:pt idx="43">
                  <c:v>0.14285714285714285</c:v>
                </c:pt>
                <c:pt idx="44">
                  <c:v>0.14285714285714285</c:v>
                </c:pt>
                <c:pt idx="45">
                  <c:v>0.14285714285714285</c:v>
                </c:pt>
                <c:pt idx="46">
                  <c:v>0.15714285714285714</c:v>
                </c:pt>
                <c:pt idx="47">
                  <c:v>0.15714285714285714</c:v>
                </c:pt>
                <c:pt idx="48">
                  <c:v>0.15714285714285714</c:v>
                </c:pt>
                <c:pt idx="49">
                  <c:v>0.15714285714285714</c:v>
                </c:pt>
                <c:pt idx="50">
                  <c:v>0.15714285714285714</c:v>
                </c:pt>
                <c:pt idx="51">
                  <c:v>0.15714285714285714</c:v>
                </c:pt>
                <c:pt idx="52">
                  <c:v>0.17142857142857143</c:v>
                </c:pt>
                <c:pt idx="53">
                  <c:v>0.17142857142857143</c:v>
                </c:pt>
                <c:pt idx="54">
                  <c:v>0.17142857142857143</c:v>
                </c:pt>
                <c:pt idx="55">
                  <c:v>0.17142857142857143</c:v>
                </c:pt>
                <c:pt idx="56">
                  <c:v>0.17142857142857143</c:v>
                </c:pt>
                <c:pt idx="57">
                  <c:v>0.17142857142857143</c:v>
                </c:pt>
                <c:pt idx="58">
                  <c:v>0.17142857142857143</c:v>
                </c:pt>
                <c:pt idx="59">
                  <c:v>0.17142857142857143</c:v>
                </c:pt>
                <c:pt idx="60">
                  <c:v>0.18571428571428572</c:v>
                </c:pt>
                <c:pt idx="61">
                  <c:v>0.18571428571428572</c:v>
                </c:pt>
                <c:pt idx="62">
                  <c:v>0.18571428571428572</c:v>
                </c:pt>
                <c:pt idx="63">
                  <c:v>0.18571428571428572</c:v>
                </c:pt>
                <c:pt idx="64">
                  <c:v>0.18571428571428572</c:v>
                </c:pt>
                <c:pt idx="65">
                  <c:v>0.18571428571428572</c:v>
                </c:pt>
                <c:pt idx="66">
                  <c:v>0.18571428571428572</c:v>
                </c:pt>
                <c:pt idx="67">
                  <c:v>0.18571428571428572</c:v>
                </c:pt>
                <c:pt idx="68">
                  <c:v>0.2</c:v>
                </c:pt>
                <c:pt idx="69">
                  <c:v>0.2</c:v>
                </c:pt>
                <c:pt idx="70">
                  <c:v>0.2</c:v>
                </c:pt>
                <c:pt idx="71">
                  <c:v>0.2</c:v>
                </c:pt>
                <c:pt idx="72">
                  <c:v>0.2</c:v>
                </c:pt>
                <c:pt idx="73">
                  <c:v>0.2</c:v>
                </c:pt>
                <c:pt idx="74">
                  <c:v>0.2</c:v>
                </c:pt>
                <c:pt idx="75">
                  <c:v>0.2</c:v>
                </c:pt>
                <c:pt idx="76">
                  <c:v>0.21428571428571427</c:v>
                </c:pt>
                <c:pt idx="77">
                  <c:v>0.21428571428571427</c:v>
                </c:pt>
                <c:pt idx="78">
                  <c:v>0.21428571428571427</c:v>
                </c:pt>
                <c:pt idx="79">
                  <c:v>0.21428571428571427</c:v>
                </c:pt>
                <c:pt idx="80">
                  <c:v>0.21428571428571427</c:v>
                </c:pt>
                <c:pt idx="81">
                  <c:v>0.21428571428571427</c:v>
                </c:pt>
                <c:pt idx="82">
                  <c:v>0.21428571428571427</c:v>
                </c:pt>
                <c:pt idx="83">
                  <c:v>0.21428571428571427</c:v>
                </c:pt>
                <c:pt idx="84">
                  <c:v>0.21428571428571427</c:v>
                </c:pt>
                <c:pt idx="85">
                  <c:v>0.22857142857142856</c:v>
                </c:pt>
                <c:pt idx="86">
                  <c:v>0.22857142857142856</c:v>
                </c:pt>
                <c:pt idx="87">
                  <c:v>0.22857142857142856</c:v>
                </c:pt>
                <c:pt idx="88">
                  <c:v>0.22857142857142856</c:v>
                </c:pt>
                <c:pt idx="89">
                  <c:v>0.22857142857142856</c:v>
                </c:pt>
                <c:pt idx="90">
                  <c:v>0.22857142857142856</c:v>
                </c:pt>
                <c:pt idx="91">
                  <c:v>0.22857142857142856</c:v>
                </c:pt>
                <c:pt idx="92">
                  <c:v>0.22857142857142856</c:v>
                </c:pt>
                <c:pt idx="93">
                  <c:v>0.22857142857142856</c:v>
                </c:pt>
                <c:pt idx="94">
                  <c:v>0.22857142857142856</c:v>
                </c:pt>
                <c:pt idx="95">
                  <c:v>0.24285714285714285</c:v>
                </c:pt>
                <c:pt idx="96">
                  <c:v>0.24285714285714285</c:v>
                </c:pt>
                <c:pt idx="97">
                  <c:v>0.24285714285714285</c:v>
                </c:pt>
                <c:pt idx="98">
                  <c:v>0.24285714285714285</c:v>
                </c:pt>
                <c:pt idx="99">
                  <c:v>0.24285714285714285</c:v>
                </c:pt>
              </c:numCache>
            </c:numRef>
          </c:val>
          <c:smooth val="0"/>
          <c:extLst>
            <c:ext xmlns:c16="http://schemas.microsoft.com/office/drawing/2014/chart" uri="{C3380CC4-5D6E-409C-BE32-E72D297353CC}">
              <c16:uniqueId val="{00000003-622C-4EF1-AD94-CA8B5D1345C7}"/>
            </c:ext>
          </c:extLst>
        </c:ser>
        <c:ser>
          <c:idx val="4"/>
          <c:order val="4"/>
          <c:tx>
            <c:strRef>
              <c:f>Sheet2!$Y$5</c:f>
              <c:strCache>
                <c:ptCount val="1"/>
                <c:pt idx="0">
                  <c:v>系统4</c:v>
                </c:pt>
              </c:strCache>
            </c:strRef>
          </c:tx>
          <c:spPr>
            <a:ln w="22225" cap="rnd">
              <a:solidFill>
                <a:schemeClr val="accent5"/>
              </a:solidFill>
            </a:ln>
            <a:effectLst>
              <a:glow rad="139700">
                <a:schemeClr val="accent5">
                  <a:satMod val="175000"/>
                  <a:alpha val="14000"/>
                </a:schemeClr>
              </a:glow>
            </a:effectLst>
          </c:spPr>
          <c:marker>
            <c:symbol val="none"/>
          </c:marker>
          <c:val>
            <c:numRef>
              <c:f>Sheet2!$Y$6:$Y$105</c:f>
              <c:numCache>
                <c:formatCode>0%</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1.4285714285714285E-2</c:v>
                </c:pt>
                <c:pt idx="60">
                  <c:v>2.8571428571428571E-2</c:v>
                </c:pt>
                <c:pt idx="61">
                  <c:v>2.8571428571428571E-2</c:v>
                </c:pt>
                <c:pt idx="62">
                  <c:v>4.2857142857142858E-2</c:v>
                </c:pt>
                <c:pt idx="63">
                  <c:v>4.2857142857142858E-2</c:v>
                </c:pt>
                <c:pt idx="64">
                  <c:v>4.2857142857142858E-2</c:v>
                </c:pt>
                <c:pt idx="65">
                  <c:v>5.7142857142857141E-2</c:v>
                </c:pt>
                <c:pt idx="66">
                  <c:v>5.7142857142857141E-2</c:v>
                </c:pt>
                <c:pt idx="67">
                  <c:v>5.7142857142857141E-2</c:v>
                </c:pt>
                <c:pt idx="68">
                  <c:v>5.7142857142857141E-2</c:v>
                </c:pt>
                <c:pt idx="69">
                  <c:v>7.1428571428571425E-2</c:v>
                </c:pt>
                <c:pt idx="70">
                  <c:v>7.1428571428571425E-2</c:v>
                </c:pt>
                <c:pt idx="71">
                  <c:v>7.1428571428571425E-2</c:v>
                </c:pt>
                <c:pt idx="72">
                  <c:v>7.1428571428571425E-2</c:v>
                </c:pt>
                <c:pt idx="73">
                  <c:v>8.5714285714285715E-2</c:v>
                </c:pt>
                <c:pt idx="74">
                  <c:v>8.5714285714285715E-2</c:v>
                </c:pt>
                <c:pt idx="75">
                  <c:v>8.5714285714285715E-2</c:v>
                </c:pt>
                <c:pt idx="76">
                  <c:v>8.5714285714285715E-2</c:v>
                </c:pt>
                <c:pt idx="77">
                  <c:v>8.5714285714285715E-2</c:v>
                </c:pt>
                <c:pt idx="78">
                  <c:v>0.1</c:v>
                </c:pt>
                <c:pt idx="79">
                  <c:v>0.1</c:v>
                </c:pt>
                <c:pt idx="80">
                  <c:v>0.1</c:v>
                </c:pt>
                <c:pt idx="81">
                  <c:v>0.1</c:v>
                </c:pt>
                <c:pt idx="82">
                  <c:v>0.1</c:v>
                </c:pt>
                <c:pt idx="83">
                  <c:v>0.1</c:v>
                </c:pt>
                <c:pt idx="84">
                  <c:v>0.11428571428571428</c:v>
                </c:pt>
                <c:pt idx="85">
                  <c:v>0.11428571428571428</c:v>
                </c:pt>
                <c:pt idx="86">
                  <c:v>0.11428571428571428</c:v>
                </c:pt>
                <c:pt idx="87">
                  <c:v>0.11428571428571428</c:v>
                </c:pt>
                <c:pt idx="88">
                  <c:v>0.11428571428571428</c:v>
                </c:pt>
                <c:pt idx="89">
                  <c:v>0.11428571428571428</c:v>
                </c:pt>
                <c:pt idx="90">
                  <c:v>0.11428571428571428</c:v>
                </c:pt>
                <c:pt idx="91">
                  <c:v>0.12857142857142856</c:v>
                </c:pt>
                <c:pt idx="92">
                  <c:v>0.12857142857142856</c:v>
                </c:pt>
                <c:pt idx="93">
                  <c:v>0.12857142857142856</c:v>
                </c:pt>
                <c:pt idx="94">
                  <c:v>0.12857142857142856</c:v>
                </c:pt>
                <c:pt idx="95">
                  <c:v>0.12857142857142856</c:v>
                </c:pt>
                <c:pt idx="96">
                  <c:v>0.12857142857142856</c:v>
                </c:pt>
                <c:pt idx="97">
                  <c:v>0.14285714285714285</c:v>
                </c:pt>
                <c:pt idx="98">
                  <c:v>0.14285714285714285</c:v>
                </c:pt>
                <c:pt idx="99">
                  <c:v>0.14285714285714285</c:v>
                </c:pt>
              </c:numCache>
            </c:numRef>
          </c:val>
          <c:smooth val="0"/>
          <c:extLst>
            <c:ext xmlns:c16="http://schemas.microsoft.com/office/drawing/2014/chart" uri="{C3380CC4-5D6E-409C-BE32-E72D297353CC}">
              <c16:uniqueId val="{00000004-622C-4EF1-AD94-CA8B5D1345C7}"/>
            </c:ext>
          </c:extLst>
        </c:ser>
        <c:ser>
          <c:idx val="5"/>
          <c:order val="5"/>
          <c:tx>
            <c:strRef>
              <c:f>Sheet2!$Z$5</c:f>
              <c:strCache>
                <c:ptCount val="1"/>
                <c:pt idx="0">
                  <c:v>系统5</c:v>
                </c:pt>
              </c:strCache>
            </c:strRef>
          </c:tx>
          <c:spPr>
            <a:ln w="22225" cap="rnd">
              <a:solidFill>
                <a:schemeClr val="accent6"/>
              </a:solidFill>
            </a:ln>
            <a:effectLst>
              <a:glow rad="139700">
                <a:schemeClr val="accent6">
                  <a:satMod val="175000"/>
                  <a:alpha val="14000"/>
                </a:schemeClr>
              </a:glow>
            </a:effectLst>
          </c:spPr>
          <c:marker>
            <c:symbol val="none"/>
          </c:marker>
          <c:val>
            <c:numRef>
              <c:f>Sheet2!$Z$6:$Z$105</c:f>
              <c:numCache>
                <c:formatCode>0%</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1.4285714285714285E-2</c:v>
                </c:pt>
                <c:pt idx="80">
                  <c:v>2.8571428571428571E-2</c:v>
                </c:pt>
                <c:pt idx="81">
                  <c:v>2.8571428571428571E-2</c:v>
                </c:pt>
                <c:pt idx="82">
                  <c:v>4.2857142857142858E-2</c:v>
                </c:pt>
                <c:pt idx="83">
                  <c:v>4.2857142857142858E-2</c:v>
                </c:pt>
                <c:pt idx="84">
                  <c:v>4.2857142857142858E-2</c:v>
                </c:pt>
                <c:pt idx="85">
                  <c:v>5.7142857142857141E-2</c:v>
                </c:pt>
                <c:pt idx="86">
                  <c:v>5.7142857142857141E-2</c:v>
                </c:pt>
                <c:pt idx="87">
                  <c:v>5.7142857142857141E-2</c:v>
                </c:pt>
                <c:pt idx="88">
                  <c:v>5.7142857142857141E-2</c:v>
                </c:pt>
                <c:pt idx="89">
                  <c:v>7.1428571428571425E-2</c:v>
                </c:pt>
                <c:pt idx="90">
                  <c:v>7.1428571428571425E-2</c:v>
                </c:pt>
                <c:pt idx="91">
                  <c:v>7.1428571428571425E-2</c:v>
                </c:pt>
                <c:pt idx="92">
                  <c:v>7.1428571428571425E-2</c:v>
                </c:pt>
                <c:pt idx="93">
                  <c:v>8.5714285714285715E-2</c:v>
                </c:pt>
                <c:pt idx="94">
                  <c:v>8.5714285714285715E-2</c:v>
                </c:pt>
                <c:pt idx="95">
                  <c:v>8.5714285714285715E-2</c:v>
                </c:pt>
                <c:pt idx="96">
                  <c:v>8.5714285714285715E-2</c:v>
                </c:pt>
                <c:pt idx="97">
                  <c:v>8.5714285714285715E-2</c:v>
                </c:pt>
                <c:pt idx="98">
                  <c:v>0.1</c:v>
                </c:pt>
                <c:pt idx="99">
                  <c:v>0.1</c:v>
                </c:pt>
              </c:numCache>
            </c:numRef>
          </c:val>
          <c:smooth val="0"/>
          <c:extLst>
            <c:ext xmlns:c16="http://schemas.microsoft.com/office/drawing/2014/chart" uri="{C3380CC4-5D6E-409C-BE32-E72D297353CC}">
              <c16:uniqueId val="{00000005-622C-4EF1-AD94-CA8B5D1345C7}"/>
            </c:ext>
          </c:extLst>
        </c:ser>
        <c:ser>
          <c:idx val="6"/>
          <c:order val="6"/>
          <c:tx>
            <c:strRef>
              <c:f>Sheet2!$AA$5</c:f>
              <c:strCache>
                <c:ptCount val="1"/>
                <c:pt idx="0">
                  <c:v>系统6</c:v>
                </c:pt>
              </c:strCache>
            </c:strRef>
          </c:tx>
          <c:spPr>
            <a:ln w="22225" cap="rnd">
              <a:solidFill>
                <a:schemeClr val="accent1">
                  <a:lumMod val="60000"/>
                </a:schemeClr>
              </a:solidFill>
            </a:ln>
            <a:effectLst>
              <a:glow rad="139700">
                <a:schemeClr val="accent1">
                  <a:lumMod val="60000"/>
                  <a:satMod val="175000"/>
                  <a:alpha val="14000"/>
                </a:schemeClr>
              </a:glow>
            </a:effectLst>
          </c:spPr>
          <c:marker>
            <c:symbol val="none"/>
          </c:marker>
          <c:val>
            <c:numRef>
              <c:f>Sheet2!$AA$6:$AA$105</c:f>
              <c:numCache>
                <c:formatCode>0%</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1.4285714285714285E-2</c:v>
                </c:pt>
                <c:pt idx="90">
                  <c:v>2.8571428571428571E-2</c:v>
                </c:pt>
                <c:pt idx="91">
                  <c:v>2.8571428571428571E-2</c:v>
                </c:pt>
                <c:pt idx="92">
                  <c:v>4.2857142857142858E-2</c:v>
                </c:pt>
                <c:pt idx="93">
                  <c:v>4.2857142857142858E-2</c:v>
                </c:pt>
                <c:pt idx="94">
                  <c:v>4.2857142857142858E-2</c:v>
                </c:pt>
                <c:pt idx="95">
                  <c:v>5.7142857142857141E-2</c:v>
                </c:pt>
                <c:pt idx="96">
                  <c:v>5.7142857142857141E-2</c:v>
                </c:pt>
                <c:pt idx="97">
                  <c:v>5.7142857142857141E-2</c:v>
                </c:pt>
                <c:pt idx="98">
                  <c:v>5.7142857142857141E-2</c:v>
                </c:pt>
                <c:pt idx="99">
                  <c:v>7.1428571428571425E-2</c:v>
                </c:pt>
              </c:numCache>
            </c:numRef>
          </c:val>
          <c:smooth val="0"/>
          <c:extLst>
            <c:ext xmlns:c16="http://schemas.microsoft.com/office/drawing/2014/chart" uri="{C3380CC4-5D6E-409C-BE32-E72D297353CC}">
              <c16:uniqueId val="{00000006-622C-4EF1-AD94-CA8B5D1345C7}"/>
            </c:ext>
          </c:extLst>
        </c:ser>
        <c:dLbls>
          <c:showLegendKey val="0"/>
          <c:showVal val="0"/>
          <c:showCatName val="0"/>
          <c:showSerName val="0"/>
          <c:showPercent val="0"/>
          <c:showBubbleSize val="0"/>
        </c:dLbls>
        <c:smooth val="0"/>
        <c:axId val="1493250927"/>
        <c:axId val="1493259247"/>
      </c:lineChart>
      <c:catAx>
        <c:axId val="149325092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zh-CN"/>
          </a:p>
        </c:txPr>
        <c:crossAx val="1493259247"/>
        <c:crosses val="autoZero"/>
        <c:auto val="1"/>
        <c:lblAlgn val="ctr"/>
        <c:lblOffset val="100"/>
        <c:noMultiLvlLbl val="0"/>
      </c:catAx>
      <c:valAx>
        <c:axId val="1493259247"/>
        <c:scaling>
          <c:orientation val="minMax"/>
          <c:max val="0.55000000000000004"/>
          <c:min val="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zh-CN"/>
          </a:p>
        </c:txPr>
        <c:crossAx val="1493250927"/>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a:latin typeface="微软雅黑" panose="020B0503020204020204" pitchFamily="34" charset="-122"/>
                <a:ea typeface="微软雅黑" panose="020B0503020204020204" pitchFamily="34" charset="-122"/>
              </a:rPr>
              <a:t>刀塔传奇追求线（天，完成度）</a:t>
            </a:r>
            <a:endParaRPr lang="en-US" altLang="zh-CN" sz="1100">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Sheet1!$F$14</c:f>
              <c:strCache>
                <c:ptCount val="1"/>
                <c:pt idx="0">
                  <c:v>等级</c:v>
                </c:pt>
              </c:strCache>
            </c:strRef>
          </c:tx>
          <c:spPr>
            <a:ln w="28575" cap="rnd">
              <a:solidFill>
                <a:schemeClr val="accent1"/>
              </a:solidFill>
              <a:round/>
            </a:ln>
            <a:effectLst/>
          </c:spPr>
          <c:marker>
            <c:symbol val="none"/>
          </c:marker>
          <c:val>
            <c:numRef>
              <c:f>Sheet1!$F$15:$F$238</c:f>
              <c:numCache>
                <c:formatCode>0%</c:formatCode>
                <c:ptCount val="224"/>
                <c:pt idx="0">
                  <c:v>0.17777777777777778</c:v>
                </c:pt>
                <c:pt idx="1">
                  <c:v>0.28888888888888886</c:v>
                </c:pt>
                <c:pt idx="2">
                  <c:v>0.33333333333333331</c:v>
                </c:pt>
                <c:pt idx="3">
                  <c:v>0.36666666666666664</c:v>
                </c:pt>
                <c:pt idx="4">
                  <c:v>0.3888888888888889</c:v>
                </c:pt>
                <c:pt idx="5">
                  <c:v>0.4</c:v>
                </c:pt>
                <c:pt idx="6">
                  <c:v>0.42222222222222222</c:v>
                </c:pt>
                <c:pt idx="7">
                  <c:v>0.43333333333333335</c:v>
                </c:pt>
                <c:pt idx="8">
                  <c:v>0.44444444444444442</c:v>
                </c:pt>
                <c:pt idx="9">
                  <c:v>0.45555555555555555</c:v>
                </c:pt>
                <c:pt idx="10">
                  <c:v>0.46666666666666667</c:v>
                </c:pt>
                <c:pt idx="11">
                  <c:v>0.46666666666666667</c:v>
                </c:pt>
                <c:pt idx="12">
                  <c:v>0.4777777777777778</c:v>
                </c:pt>
                <c:pt idx="13">
                  <c:v>0.48888888888888887</c:v>
                </c:pt>
                <c:pt idx="14">
                  <c:v>0.5</c:v>
                </c:pt>
                <c:pt idx="15">
                  <c:v>0.5</c:v>
                </c:pt>
                <c:pt idx="16">
                  <c:v>0.51111111111111107</c:v>
                </c:pt>
                <c:pt idx="17">
                  <c:v>0.52222222222222225</c:v>
                </c:pt>
                <c:pt idx="18">
                  <c:v>0.53333333333333333</c:v>
                </c:pt>
                <c:pt idx="19">
                  <c:v>0.53333333333333333</c:v>
                </c:pt>
                <c:pt idx="20">
                  <c:v>0.5444444444444444</c:v>
                </c:pt>
                <c:pt idx="21">
                  <c:v>0.5444444444444444</c:v>
                </c:pt>
                <c:pt idx="22">
                  <c:v>0.55555555555555558</c:v>
                </c:pt>
                <c:pt idx="23">
                  <c:v>0.56666666666666665</c:v>
                </c:pt>
                <c:pt idx="24">
                  <c:v>0.56666666666666665</c:v>
                </c:pt>
                <c:pt idx="25">
                  <c:v>0.57777777777777772</c:v>
                </c:pt>
                <c:pt idx="26">
                  <c:v>0.57777777777777772</c:v>
                </c:pt>
                <c:pt idx="27">
                  <c:v>0.58888888888888891</c:v>
                </c:pt>
                <c:pt idx="28">
                  <c:v>0.6</c:v>
                </c:pt>
                <c:pt idx="29">
                  <c:v>0.6</c:v>
                </c:pt>
                <c:pt idx="30">
                  <c:v>0.61111111111111116</c:v>
                </c:pt>
                <c:pt idx="31">
                  <c:v>0.61111111111111116</c:v>
                </c:pt>
                <c:pt idx="32">
                  <c:v>0.62222222222222223</c:v>
                </c:pt>
                <c:pt idx="33">
                  <c:v>0.62222222222222223</c:v>
                </c:pt>
                <c:pt idx="34">
                  <c:v>0.6333333333333333</c:v>
                </c:pt>
                <c:pt idx="35">
                  <c:v>0.6333333333333333</c:v>
                </c:pt>
                <c:pt idx="36">
                  <c:v>0.6333333333333333</c:v>
                </c:pt>
                <c:pt idx="37">
                  <c:v>0.64444444444444449</c:v>
                </c:pt>
                <c:pt idx="38">
                  <c:v>0.64444444444444449</c:v>
                </c:pt>
                <c:pt idx="39">
                  <c:v>0.65555555555555556</c:v>
                </c:pt>
                <c:pt idx="40">
                  <c:v>0.65555555555555556</c:v>
                </c:pt>
                <c:pt idx="41">
                  <c:v>0.66666666666666663</c:v>
                </c:pt>
                <c:pt idx="42">
                  <c:v>0.66666666666666663</c:v>
                </c:pt>
                <c:pt idx="43">
                  <c:v>0.66666666666666663</c:v>
                </c:pt>
                <c:pt idx="44">
                  <c:v>0.67777777777777781</c:v>
                </c:pt>
                <c:pt idx="45">
                  <c:v>0.67777777777777781</c:v>
                </c:pt>
                <c:pt idx="46">
                  <c:v>0.68888888888888888</c:v>
                </c:pt>
                <c:pt idx="47">
                  <c:v>0.68888888888888888</c:v>
                </c:pt>
                <c:pt idx="48">
                  <c:v>0.7</c:v>
                </c:pt>
                <c:pt idx="49">
                  <c:v>0.7</c:v>
                </c:pt>
                <c:pt idx="50">
                  <c:v>0.7</c:v>
                </c:pt>
                <c:pt idx="51">
                  <c:v>0.71111111111111114</c:v>
                </c:pt>
                <c:pt idx="52">
                  <c:v>0.71111111111111114</c:v>
                </c:pt>
                <c:pt idx="53">
                  <c:v>0.71111111111111114</c:v>
                </c:pt>
                <c:pt idx="54">
                  <c:v>0.72222222222222221</c:v>
                </c:pt>
                <c:pt idx="55">
                  <c:v>0.72222222222222221</c:v>
                </c:pt>
                <c:pt idx="56">
                  <c:v>0.72222222222222221</c:v>
                </c:pt>
                <c:pt idx="57">
                  <c:v>0.73333333333333328</c:v>
                </c:pt>
                <c:pt idx="58">
                  <c:v>0.73333333333333328</c:v>
                </c:pt>
                <c:pt idx="59">
                  <c:v>0.74444444444444446</c:v>
                </c:pt>
                <c:pt idx="60">
                  <c:v>0.74444444444444446</c:v>
                </c:pt>
                <c:pt idx="61">
                  <c:v>0.74444444444444446</c:v>
                </c:pt>
                <c:pt idx="62">
                  <c:v>0.75555555555555554</c:v>
                </c:pt>
                <c:pt idx="63">
                  <c:v>0.75555555555555554</c:v>
                </c:pt>
                <c:pt idx="64">
                  <c:v>0.75555555555555554</c:v>
                </c:pt>
                <c:pt idx="65">
                  <c:v>0.75555555555555554</c:v>
                </c:pt>
                <c:pt idx="66">
                  <c:v>0.76666666666666672</c:v>
                </c:pt>
                <c:pt idx="67">
                  <c:v>0.76666666666666672</c:v>
                </c:pt>
                <c:pt idx="68">
                  <c:v>0.76666666666666672</c:v>
                </c:pt>
                <c:pt idx="69">
                  <c:v>0.77777777777777779</c:v>
                </c:pt>
                <c:pt idx="70">
                  <c:v>0.77777777777777779</c:v>
                </c:pt>
                <c:pt idx="71">
                  <c:v>0.77777777777777779</c:v>
                </c:pt>
                <c:pt idx="72">
                  <c:v>0.78888888888888886</c:v>
                </c:pt>
                <c:pt idx="73">
                  <c:v>0.78888888888888886</c:v>
                </c:pt>
                <c:pt idx="74">
                  <c:v>0.78888888888888886</c:v>
                </c:pt>
                <c:pt idx="75">
                  <c:v>0.8</c:v>
                </c:pt>
                <c:pt idx="76">
                  <c:v>0.8</c:v>
                </c:pt>
                <c:pt idx="77">
                  <c:v>0.8</c:v>
                </c:pt>
                <c:pt idx="78">
                  <c:v>0.8</c:v>
                </c:pt>
                <c:pt idx="79">
                  <c:v>0.81111111111111112</c:v>
                </c:pt>
                <c:pt idx="80">
                  <c:v>0.81111111111111112</c:v>
                </c:pt>
                <c:pt idx="81">
                  <c:v>0.81111111111111112</c:v>
                </c:pt>
                <c:pt idx="82">
                  <c:v>0.82222222222222219</c:v>
                </c:pt>
                <c:pt idx="83">
                  <c:v>0.82222222222222219</c:v>
                </c:pt>
                <c:pt idx="84">
                  <c:v>0.82222222222222219</c:v>
                </c:pt>
                <c:pt idx="85">
                  <c:v>0.83333333333333337</c:v>
                </c:pt>
                <c:pt idx="86">
                  <c:v>0.83333333333333337</c:v>
                </c:pt>
                <c:pt idx="87">
                  <c:v>0.83333333333333337</c:v>
                </c:pt>
                <c:pt idx="88">
                  <c:v>0.83333333333333337</c:v>
                </c:pt>
                <c:pt idx="89">
                  <c:v>0.84444444444444444</c:v>
                </c:pt>
                <c:pt idx="90">
                  <c:v>0.84444444444444444</c:v>
                </c:pt>
                <c:pt idx="91">
                  <c:v>0.84444444444444444</c:v>
                </c:pt>
                <c:pt idx="92">
                  <c:v>0.85555555555555551</c:v>
                </c:pt>
                <c:pt idx="93">
                  <c:v>0.85555555555555551</c:v>
                </c:pt>
                <c:pt idx="94">
                  <c:v>0.85555555555555551</c:v>
                </c:pt>
                <c:pt idx="95">
                  <c:v>0.8666666666666667</c:v>
                </c:pt>
                <c:pt idx="96">
                  <c:v>0.8666666666666667</c:v>
                </c:pt>
                <c:pt idx="97">
                  <c:v>0.8666666666666667</c:v>
                </c:pt>
                <c:pt idx="98">
                  <c:v>0.8666666666666667</c:v>
                </c:pt>
                <c:pt idx="99">
                  <c:v>0.87777777777777777</c:v>
                </c:pt>
                <c:pt idx="100">
                  <c:v>0.87777777777777777</c:v>
                </c:pt>
                <c:pt idx="101">
                  <c:v>0.87777777777777777</c:v>
                </c:pt>
                <c:pt idx="102">
                  <c:v>0.87777777777777777</c:v>
                </c:pt>
                <c:pt idx="103">
                  <c:v>0.88888888888888884</c:v>
                </c:pt>
                <c:pt idx="104">
                  <c:v>0.88888888888888884</c:v>
                </c:pt>
                <c:pt idx="105">
                  <c:v>0.88888888888888884</c:v>
                </c:pt>
                <c:pt idx="106">
                  <c:v>0.88888888888888884</c:v>
                </c:pt>
                <c:pt idx="107">
                  <c:v>0.88888888888888884</c:v>
                </c:pt>
                <c:pt idx="108">
                  <c:v>0.9</c:v>
                </c:pt>
                <c:pt idx="109">
                  <c:v>0.9</c:v>
                </c:pt>
                <c:pt idx="110">
                  <c:v>0.9</c:v>
                </c:pt>
                <c:pt idx="111">
                  <c:v>0.9</c:v>
                </c:pt>
                <c:pt idx="112">
                  <c:v>0.9</c:v>
                </c:pt>
                <c:pt idx="113">
                  <c:v>0.9</c:v>
                </c:pt>
                <c:pt idx="114">
                  <c:v>0.9</c:v>
                </c:pt>
                <c:pt idx="115">
                  <c:v>0.91111111111111109</c:v>
                </c:pt>
                <c:pt idx="116">
                  <c:v>0.91111111111111109</c:v>
                </c:pt>
                <c:pt idx="117">
                  <c:v>0.91111111111111109</c:v>
                </c:pt>
                <c:pt idx="118">
                  <c:v>0.91111111111111109</c:v>
                </c:pt>
                <c:pt idx="119">
                  <c:v>0.91111111111111109</c:v>
                </c:pt>
                <c:pt idx="120">
                  <c:v>0.91111111111111109</c:v>
                </c:pt>
                <c:pt idx="121">
                  <c:v>0.91111111111111109</c:v>
                </c:pt>
                <c:pt idx="122">
                  <c:v>0.91111111111111109</c:v>
                </c:pt>
                <c:pt idx="123">
                  <c:v>0.91111111111111109</c:v>
                </c:pt>
                <c:pt idx="124">
                  <c:v>0.92222222222222228</c:v>
                </c:pt>
                <c:pt idx="125">
                  <c:v>0.92222222222222228</c:v>
                </c:pt>
                <c:pt idx="126">
                  <c:v>0.92222222222222228</c:v>
                </c:pt>
                <c:pt idx="127">
                  <c:v>0.92222222222222228</c:v>
                </c:pt>
                <c:pt idx="128">
                  <c:v>0.92222222222222228</c:v>
                </c:pt>
                <c:pt idx="129">
                  <c:v>0.92222222222222228</c:v>
                </c:pt>
                <c:pt idx="130">
                  <c:v>0.92222222222222228</c:v>
                </c:pt>
                <c:pt idx="131">
                  <c:v>0.92222222222222228</c:v>
                </c:pt>
                <c:pt idx="132">
                  <c:v>0.92222222222222228</c:v>
                </c:pt>
                <c:pt idx="133">
                  <c:v>0.93333333333333335</c:v>
                </c:pt>
                <c:pt idx="134">
                  <c:v>0.93333333333333335</c:v>
                </c:pt>
                <c:pt idx="135">
                  <c:v>0.93333333333333335</c:v>
                </c:pt>
                <c:pt idx="136">
                  <c:v>0.93333333333333335</c:v>
                </c:pt>
                <c:pt idx="137">
                  <c:v>0.93333333333333335</c:v>
                </c:pt>
                <c:pt idx="138">
                  <c:v>0.93333333333333335</c:v>
                </c:pt>
                <c:pt idx="139">
                  <c:v>0.93333333333333335</c:v>
                </c:pt>
                <c:pt idx="140">
                  <c:v>0.93333333333333335</c:v>
                </c:pt>
                <c:pt idx="141">
                  <c:v>0.93333333333333335</c:v>
                </c:pt>
                <c:pt idx="142">
                  <c:v>0.93333333333333335</c:v>
                </c:pt>
                <c:pt idx="143">
                  <c:v>0.93333333333333335</c:v>
                </c:pt>
                <c:pt idx="144">
                  <c:v>0.93333333333333335</c:v>
                </c:pt>
                <c:pt idx="145">
                  <c:v>0.94444444444444442</c:v>
                </c:pt>
                <c:pt idx="146">
                  <c:v>0.94444444444444442</c:v>
                </c:pt>
                <c:pt idx="147">
                  <c:v>0.94444444444444442</c:v>
                </c:pt>
                <c:pt idx="148">
                  <c:v>0.94444444444444442</c:v>
                </c:pt>
                <c:pt idx="149">
                  <c:v>0.94444444444444442</c:v>
                </c:pt>
                <c:pt idx="150">
                  <c:v>0.94444444444444442</c:v>
                </c:pt>
                <c:pt idx="151">
                  <c:v>0.94444444444444442</c:v>
                </c:pt>
                <c:pt idx="152">
                  <c:v>0.94444444444444442</c:v>
                </c:pt>
                <c:pt idx="153">
                  <c:v>0.94444444444444442</c:v>
                </c:pt>
                <c:pt idx="154">
                  <c:v>0.94444444444444442</c:v>
                </c:pt>
                <c:pt idx="155">
                  <c:v>0.94444444444444442</c:v>
                </c:pt>
                <c:pt idx="156">
                  <c:v>0.94444444444444442</c:v>
                </c:pt>
                <c:pt idx="157">
                  <c:v>0.9555555555555556</c:v>
                </c:pt>
                <c:pt idx="158">
                  <c:v>0.9555555555555556</c:v>
                </c:pt>
                <c:pt idx="159">
                  <c:v>0.9555555555555556</c:v>
                </c:pt>
                <c:pt idx="160">
                  <c:v>0.9555555555555556</c:v>
                </c:pt>
                <c:pt idx="161">
                  <c:v>0.9555555555555556</c:v>
                </c:pt>
                <c:pt idx="162">
                  <c:v>0.9555555555555556</c:v>
                </c:pt>
                <c:pt idx="163">
                  <c:v>0.9555555555555556</c:v>
                </c:pt>
                <c:pt idx="164">
                  <c:v>0.9555555555555556</c:v>
                </c:pt>
                <c:pt idx="165">
                  <c:v>0.9555555555555556</c:v>
                </c:pt>
                <c:pt idx="166">
                  <c:v>0.9555555555555556</c:v>
                </c:pt>
                <c:pt idx="167">
                  <c:v>0.9555555555555556</c:v>
                </c:pt>
                <c:pt idx="168">
                  <c:v>0.9555555555555556</c:v>
                </c:pt>
                <c:pt idx="169">
                  <c:v>0.9555555555555556</c:v>
                </c:pt>
                <c:pt idx="170">
                  <c:v>0.9555555555555556</c:v>
                </c:pt>
                <c:pt idx="171">
                  <c:v>0.96666666666666667</c:v>
                </c:pt>
                <c:pt idx="172">
                  <c:v>0.96666666666666667</c:v>
                </c:pt>
                <c:pt idx="173">
                  <c:v>0.96666666666666667</c:v>
                </c:pt>
                <c:pt idx="174">
                  <c:v>0.96666666666666667</c:v>
                </c:pt>
                <c:pt idx="175">
                  <c:v>0.96666666666666667</c:v>
                </c:pt>
                <c:pt idx="176">
                  <c:v>0.96666666666666667</c:v>
                </c:pt>
                <c:pt idx="177">
                  <c:v>0.96666666666666667</c:v>
                </c:pt>
                <c:pt idx="178">
                  <c:v>0.96666666666666667</c:v>
                </c:pt>
                <c:pt idx="179">
                  <c:v>0.96666666666666667</c:v>
                </c:pt>
                <c:pt idx="180">
                  <c:v>0.96666666666666667</c:v>
                </c:pt>
                <c:pt idx="181">
                  <c:v>0.96666666666666667</c:v>
                </c:pt>
                <c:pt idx="182">
                  <c:v>0.96666666666666667</c:v>
                </c:pt>
                <c:pt idx="183">
                  <c:v>0.96666666666666667</c:v>
                </c:pt>
                <c:pt idx="184">
                  <c:v>0.96666666666666667</c:v>
                </c:pt>
                <c:pt idx="185">
                  <c:v>0.96666666666666667</c:v>
                </c:pt>
                <c:pt idx="186">
                  <c:v>0.96666666666666667</c:v>
                </c:pt>
                <c:pt idx="187">
                  <c:v>0.97777777777777775</c:v>
                </c:pt>
                <c:pt idx="188">
                  <c:v>0.97777777777777775</c:v>
                </c:pt>
                <c:pt idx="189">
                  <c:v>0.97777777777777775</c:v>
                </c:pt>
                <c:pt idx="190">
                  <c:v>0.97777777777777775</c:v>
                </c:pt>
                <c:pt idx="191">
                  <c:v>0.97777777777777775</c:v>
                </c:pt>
                <c:pt idx="192">
                  <c:v>0.97777777777777775</c:v>
                </c:pt>
                <c:pt idx="193">
                  <c:v>0.97777777777777775</c:v>
                </c:pt>
                <c:pt idx="194">
                  <c:v>0.97777777777777775</c:v>
                </c:pt>
                <c:pt idx="195">
                  <c:v>0.97777777777777775</c:v>
                </c:pt>
                <c:pt idx="196">
                  <c:v>0.97777777777777775</c:v>
                </c:pt>
                <c:pt idx="197">
                  <c:v>0.97777777777777775</c:v>
                </c:pt>
                <c:pt idx="198">
                  <c:v>0.97777777777777775</c:v>
                </c:pt>
                <c:pt idx="199">
                  <c:v>0.97777777777777775</c:v>
                </c:pt>
                <c:pt idx="200">
                  <c:v>0.97777777777777775</c:v>
                </c:pt>
                <c:pt idx="201">
                  <c:v>0.97777777777777775</c:v>
                </c:pt>
                <c:pt idx="202">
                  <c:v>0.97777777777777775</c:v>
                </c:pt>
                <c:pt idx="203">
                  <c:v>0.98888888888888893</c:v>
                </c:pt>
                <c:pt idx="204">
                  <c:v>0.98888888888888893</c:v>
                </c:pt>
                <c:pt idx="205">
                  <c:v>0.98888888888888893</c:v>
                </c:pt>
                <c:pt idx="206">
                  <c:v>0.98888888888888893</c:v>
                </c:pt>
                <c:pt idx="207">
                  <c:v>0.98888888888888893</c:v>
                </c:pt>
                <c:pt idx="208">
                  <c:v>0.98888888888888893</c:v>
                </c:pt>
                <c:pt idx="209">
                  <c:v>0.98888888888888893</c:v>
                </c:pt>
                <c:pt idx="210">
                  <c:v>0.98888888888888893</c:v>
                </c:pt>
                <c:pt idx="211">
                  <c:v>0.98888888888888893</c:v>
                </c:pt>
                <c:pt idx="212">
                  <c:v>0.98888888888888893</c:v>
                </c:pt>
                <c:pt idx="213">
                  <c:v>0.98888888888888893</c:v>
                </c:pt>
                <c:pt idx="214">
                  <c:v>0.98888888888888893</c:v>
                </c:pt>
                <c:pt idx="215">
                  <c:v>0.98888888888888893</c:v>
                </c:pt>
                <c:pt idx="216">
                  <c:v>0.98888888888888893</c:v>
                </c:pt>
                <c:pt idx="217">
                  <c:v>0.98888888888888893</c:v>
                </c:pt>
                <c:pt idx="218">
                  <c:v>0.98888888888888893</c:v>
                </c:pt>
                <c:pt idx="219">
                  <c:v>0.98888888888888893</c:v>
                </c:pt>
                <c:pt idx="220">
                  <c:v>0.98888888888888893</c:v>
                </c:pt>
                <c:pt idx="221">
                  <c:v>0.98888888888888893</c:v>
                </c:pt>
                <c:pt idx="222">
                  <c:v>1</c:v>
                </c:pt>
              </c:numCache>
            </c:numRef>
          </c:val>
          <c:smooth val="0"/>
          <c:extLst>
            <c:ext xmlns:c16="http://schemas.microsoft.com/office/drawing/2014/chart" uri="{C3380CC4-5D6E-409C-BE32-E72D297353CC}">
              <c16:uniqueId val="{00000000-542D-4228-A3B0-253EB4280D84}"/>
            </c:ext>
          </c:extLst>
        </c:ser>
        <c:ser>
          <c:idx val="1"/>
          <c:order val="1"/>
          <c:tx>
            <c:strRef>
              <c:f>Sheet1!$G$14</c:f>
              <c:strCache>
                <c:ptCount val="1"/>
                <c:pt idx="0">
                  <c:v>英雄品质</c:v>
                </c:pt>
              </c:strCache>
            </c:strRef>
          </c:tx>
          <c:spPr>
            <a:ln w="28575" cap="rnd">
              <a:solidFill>
                <a:schemeClr val="accent2"/>
              </a:solidFill>
              <a:round/>
            </a:ln>
            <a:effectLst/>
          </c:spPr>
          <c:marker>
            <c:symbol val="none"/>
          </c:marker>
          <c:val>
            <c:numRef>
              <c:f>Sheet1!$G$15:$G$238</c:f>
              <c:numCache>
                <c:formatCode>0%</c:formatCode>
                <c:ptCount val="224"/>
                <c:pt idx="0">
                  <c:v>0.25</c:v>
                </c:pt>
                <c:pt idx="1">
                  <c:v>0.33333333333333331</c:v>
                </c:pt>
                <c:pt idx="2">
                  <c:v>0.33333333333333331</c:v>
                </c:pt>
                <c:pt idx="3">
                  <c:v>0.33333333333333331</c:v>
                </c:pt>
                <c:pt idx="4">
                  <c:v>0.41666666666666669</c:v>
                </c:pt>
                <c:pt idx="5">
                  <c:v>0.41666666666666669</c:v>
                </c:pt>
                <c:pt idx="6">
                  <c:v>0.41666666666666669</c:v>
                </c:pt>
                <c:pt idx="7">
                  <c:v>0.41666666666666669</c:v>
                </c:pt>
                <c:pt idx="8">
                  <c:v>0.41666666666666669</c:v>
                </c:pt>
                <c:pt idx="9">
                  <c:v>0.41666666666666669</c:v>
                </c:pt>
                <c:pt idx="10">
                  <c:v>0.41666666666666669</c:v>
                </c:pt>
                <c:pt idx="11">
                  <c:v>0.41666666666666669</c:v>
                </c:pt>
                <c:pt idx="12">
                  <c:v>0.5</c:v>
                </c:pt>
                <c:pt idx="13">
                  <c:v>0.5</c:v>
                </c:pt>
                <c:pt idx="14">
                  <c:v>0.5</c:v>
                </c:pt>
                <c:pt idx="15">
                  <c:v>0.5</c:v>
                </c:pt>
                <c:pt idx="16">
                  <c:v>0.5</c:v>
                </c:pt>
                <c:pt idx="17">
                  <c:v>0.5</c:v>
                </c:pt>
                <c:pt idx="18">
                  <c:v>0.5</c:v>
                </c:pt>
                <c:pt idx="19">
                  <c:v>0.5</c:v>
                </c:pt>
                <c:pt idx="20">
                  <c:v>0.5</c:v>
                </c:pt>
                <c:pt idx="21">
                  <c:v>0.5</c:v>
                </c:pt>
                <c:pt idx="22">
                  <c:v>0.5</c:v>
                </c:pt>
                <c:pt idx="23">
                  <c:v>0.58333333333333337</c:v>
                </c:pt>
                <c:pt idx="24">
                  <c:v>0.58333333333333337</c:v>
                </c:pt>
                <c:pt idx="25">
                  <c:v>0.58333333333333337</c:v>
                </c:pt>
                <c:pt idx="26">
                  <c:v>0.58333333333333337</c:v>
                </c:pt>
                <c:pt idx="27">
                  <c:v>0.58333333333333337</c:v>
                </c:pt>
                <c:pt idx="28">
                  <c:v>0.58333333333333337</c:v>
                </c:pt>
                <c:pt idx="29">
                  <c:v>0.58333333333333337</c:v>
                </c:pt>
                <c:pt idx="30">
                  <c:v>0.58333333333333337</c:v>
                </c:pt>
                <c:pt idx="31">
                  <c:v>0.58333333333333337</c:v>
                </c:pt>
                <c:pt idx="32">
                  <c:v>0.58333333333333337</c:v>
                </c:pt>
                <c:pt idx="33">
                  <c:v>0.58333333333333337</c:v>
                </c:pt>
                <c:pt idx="34">
                  <c:v>0.58333333333333337</c:v>
                </c:pt>
                <c:pt idx="35">
                  <c:v>0.58333333333333337</c:v>
                </c:pt>
                <c:pt idx="36">
                  <c:v>0.58333333333333337</c:v>
                </c:pt>
                <c:pt idx="37">
                  <c:v>0.58333333333333337</c:v>
                </c:pt>
                <c:pt idx="38">
                  <c:v>0.58333333333333337</c:v>
                </c:pt>
                <c:pt idx="39">
                  <c:v>0.66666666666666663</c:v>
                </c:pt>
                <c:pt idx="40">
                  <c:v>0.66666666666666663</c:v>
                </c:pt>
                <c:pt idx="41">
                  <c:v>0.66666666666666663</c:v>
                </c:pt>
                <c:pt idx="42">
                  <c:v>0.66666666666666663</c:v>
                </c:pt>
                <c:pt idx="43">
                  <c:v>0.66666666666666663</c:v>
                </c:pt>
                <c:pt idx="44">
                  <c:v>0.66666666666666663</c:v>
                </c:pt>
                <c:pt idx="45">
                  <c:v>0.66666666666666663</c:v>
                </c:pt>
                <c:pt idx="46">
                  <c:v>0.66666666666666663</c:v>
                </c:pt>
                <c:pt idx="47">
                  <c:v>0.66666666666666663</c:v>
                </c:pt>
                <c:pt idx="48">
                  <c:v>0.66666666666666663</c:v>
                </c:pt>
                <c:pt idx="49">
                  <c:v>0.66666666666666663</c:v>
                </c:pt>
                <c:pt idx="50">
                  <c:v>0.66666666666666663</c:v>
                </c:pt>
                <c:pt idx="51">
                  <c:v>0.66666666666666663</c:v>
                </c:pt>
                <c:pt idx="52">
                  <c:v>0.66666666666666663</c:v>
                </c:pt>
                <c:pt idx="53">
                  <c:v>0.66666666666666663</c:v>
                </c:pt>
                <c:pt idx="54">
                  <c:v>0.66666666666666663</c:v>
                </c:pt>
                <c:pt idx="55">
                  <c:v>0.66666666666666663</c:v>
                </c:pt>
                <c:pt idx="56">
                  <c:v>0.66666666666666663</c:v>
                </c:pt>
                <c:pt idx="57">
                  <c:v>0.66666666666666663</c:v>
                </c:pt>
                <c:pt idx="58">
                  <c:v>0.66666666666666663</c:v>
                </c:pt>
                <c:pt idx="59">
                  <c:v>0.66666666666666663</c:v>
                </c:pt>
                <c:pt idx="60">
                  <c:v>0.66666666666666663</c:v>
                </c:pt>
                <c:pt idx="61">
                  <c:v>0.66666666666666663</c:v>
                </c:pt>
                <c:pt idx="62">
                  <c:v>0.66666666666666663</c:v>
                </c:pt>
                <c:pt idx="63">
                  <c:v>0.66666666666666663</c:v>
                </c:pt>
                <c:pt idx="64">
                  <c:v>0.66666666666666663</c:v>
                </c:pt>
                <c:pt idx="65">
                  <c:v>0.66666666666666663</c:v>
                </c:pt>
                <c:pt idx="66">
                  <c:v>0.66666666666666663</c:v>
                </c:pt>
                <c:pt idx="67">
                  <c:v>0.66666666666666663</c:v>
                </c:pt>
                <c:pt idx="68">
                  <c:v>0.66666666666666663</c:v>
                </c:pt>
                <c:pt idx="69">
                  <c:v>0.66666666666666663</c:v>
                </c:pt>
                <c:pt idx="70">
                  <c:v>0.66666666666666663</c:v>
                </c:pt>
                <c:pt idx="71">
                  <c:v>0.66666666666666663</c:v>
                </c:pt>
                <c:pt idx="72">
                  <c:v>0.66666666666666663</c:v>
                </c:pt>
                <c:pt idx="73">
                  <c:v>0.66666666666666663</c:v>
                </c:pt>
                <c:pt idx="74">
                  <c:v>0.66666666666666663</c:v>
                </c:pt>
                <c:pt idx="75">
                  <c:v>0.75</c:v>
                </c:pt>
                <c:pt idx="76">
                  <c:v>0.75</c:v>
                </c:pt>
                <c:pt idx="77">
                  <c:v>0.75</c:v>
                </c:pt>
                <c:pt idx="78">
                  <c:v>0.75</c:v>
                </c:pt>
                <c:pt idx="79">
                  <c:v>0.75</c:v>
                </c:pt>
                <c:pt idx="80">
                  <c:v>0.75</c:v>
                </c:pt>
                <c:pt idx="81">
                  <c:v>0.75</c:v>
                </c:pt>
                <c:pt idx="82">
                  <c:v>0.75</c:v>
                </c:pt>
                <c:pt idx="83">
                  <c:v>0.75</c:v>
                </c:pt>
                <c:pt idx="84">
                  <c:v>0.75</c:v>
                </c:pt>
                <c:pt idx="85">
                  <c:v>0.75</c:v>
                </c:pt>
                <c:pt idx="86">
                  <c:v>0.75</c:v>
                </c:pt>
                <c:pt idx="87">
                  <c:v>0.75</c:v>
                </c:pt>
                <c:pt idx="88">
                  <c:v>0.75</c:v>
                </c:pt>
                <c:pt idx="89">
                  <c:v>0.75</c:v>
                </c:pt>
                <c:pt idx="90">
                  <c:v>0.75</c:v>
                </c:pt>
                <c:pt idx="91">
                  <c:v>0.75</c:v>
                </c:pt>
                <c:pt idx="92">
                  <c:v>0.75</c:v>
                </c:pt>
                <c:pt idx="93">
                  <c:v>0.75</c:v>
                </c:pt>
                <c:pt idx="94">
                  <c:v>0.75</c:v>
                </c:pt>
                <c:pt idx="95">
                  <c:v>0.75</c:v>
                </c:pt>
                <c:pt idx="96">
                  <c:v>0.75</c:v>
                </c:pt>
                <c:pt idx="97">
                  <c:v>0.75</c:v>
                </c:pt>
                <c:pt idx="98">
                  <c:v>0.75</c:v>
                </c:pt>
                <c:pt idx="99">
                  <c:v>0.83333333333333337</c:v>
                </c:pt>
                <c:pt idx="100">
                  <c:v>0.83333333333333337</c:v>
                </c:pt>
                <c:pt idx="101">
                  <c:v>0.83333333333333337</c:v>
                </c:pt>
                <c:pt idx="102">
                  <c:v>0.83333333333333337</c:v>
                </c:pt>
                <c:pt idx="103">
                  <c:v>0.83333333333333337</c:v>
                </c:pt>
                <c:pt idx="104">
                  <c:v>0.83333333333333337</c:v>
                </c:pt>
                <c:pt idx="105">
                  <c:v>0.83333333333333337</c:v>
                </c:pt>
                <c:pt idx="106">
                  <c:v>0.83333333333333337</c:v>
                </c:pt>
                <c:pt idx="107">
                  <c:v>0.83333333333333337</c:v>
                </c:pt>
                <c:pt idx="108">
                  <c:v>0.83333333333333337</c:v>
                </c:pt>
                <c:pt idx="109">
                  <c:v>0.83333333333333337</c:v>
                </c:pt>
                <c:pt idx="110">
                  <c:v>0.83333333333333337</c:v>
                </c:pt>
                <c:pt idx="111">
                  <c:v>0.83333333333333337</c:v>
                </c:pt>
                <c:pt idx="112">
                  <c:v>0.83333333333333337</c:v>
                </c:pt>
                <c:pt idx="113">
                  <c:v>0.83333333333333337</c:v>
                </c:pt>
                <c:pt idx="114">
                  <c:v>0.83333333333333337</c:v>
                </c:pt>
                <c:pt idx="115">
                  <c:v>0.83333333333333337</c:v>
                </c:pt>
                <c:pt idx="116">
                  <c:v>0.83333333333333337</c:v>
                </c:pt>
                <c:pt idx="117">
                  <c:v>0.83333333333333337</c:v>
                </c:pt>
                <c:pt idx="118">
                  <c:v>0.83333333333333337</c:v>
                </c:pt>
                <c:pt idx="119">
                  <c:v>0.83333333333333337</c:v>
                </c:pt>
                <c:pt idx="120">
                  <c:v>0.83333333333333337</c:v>
                </c:pt>
                <c:pt idx="121">
                  <c:v>0.83333333333333337</c:v>
                </c:pt>
                <c:pt idx="122">
                  <c:v>0.83333333333333337</c:v>
                </c:pt>
                <c:pt idx="123">
                  <c:v>0.83333333333333337</c:v>
                </c:pt>
                <c:pt idx="124">
                  <c:v>0.83333333333333337</c:v>
                </c:pt>
                <c:pt idx="125">
                  <c:v>0.83333333333333337</c:v>
                </c:pt>
                <c:pt idx="126">
                  <c:v>0.83333333333333337</c:v>
                </c:pt>
                <c:pt idx="127">
                  <c:v>0.83333333333333337</c:v>
                </c:pt>
                <c:pt idx="128">
                  <c:v>0.83333333333333337</c:v>
                </c:pt>
                <c:pt idx="129">
                  <c:v>0.83333333333333337</c:v>
                </c:pt>
                <c:pt idx="130">
                  <c:v>0.83333333333333337</c:v>
                </c:pt>
                <c:pt idx="131">
                  <c:v>0.83333333333333337</c:v>
                </c:pt>
                <c:pt idx="132">
                  <c:v>0.83333333333333337</c:v>
                </c:pt>
                <c:pt idx="133">
                  <c:v>0.83333333333333337</c:v>
                </c:pt>
                <c:pt idx="134">
                  <c:v>0.83333333333333337</c:v>
                </c:pt>
                <c:pt idx="135">
                  <c:v>0.83333333333333337</c:v>
                </c:pt>
                <c:pt idx="136">
                  <c:v>0.83333333333333337</c:v>
                </c:pt>
                <c:pt idx="137">
                  <c:v>0.83333333333333337</c:v>
                </c:pt>
                <c:pt idx="138">
                  <c:v>0.83333333333333337</c:v>
                </c:pt>
                <c:pt idx="139">
                  <c:v>0.83333333333333337</c:v>
                </c:pt>
                <c:pt idx="140">
                  <c:v>0.83333333333333337</c:v>
                </c:pt>
                <c:pt idx="141">
                  <c:v>0.83333333333333337</c:v>
                </c:pt>
                <c:pt idx="142">
                  <c:v>0.83333333333333337</c:v>
                </c:pt>
                <c:pt idx="143">
                  <c:v>0.83333333333333337</c:v>
                </c:pt>
                <c:pt idx="144">
                  <c:v>0.83333333333333337</c:v>
                </c:pt>
                <c:pt idx="145">
                  <c:v>0.91666666666666663</c:v>
                </c:pt>
                <c:pt idx="146">
                  <c:v>0.91666666666666663</c:v>
                </c:pt>
                <c:pt idx="147">
                  <c:v>0.91666666666666663</c:v>
                </c:pt>
                <c:pt idx="148">
                  <c:v>0.91666666666666663</c:v>
                </c:pt>
                <c:pt idx="149">
                  <c:v>0.91666666666666663</c:v>
                </c:pt>
                <c:pt idx="150">
                  <c:v>0.91666666666666663</c:v>
                </c:pt>
                <c:pt idx="151">
                  <c:v>0.91666666666666663</c:v>
                </c:pt>
                <c:pt idx="152">
                  <c:v>0.91666666666666663</c:v>
                </c:pt>
                <c:pt idx="153">
                  <c:v>0.91666666666666663</c:v>
                </c:pt>
                <c:pt idx="154">
                  <c:v>0.91666666666666663</c:v>
                </c:pt>
                <c:pt idx="155">
                  <c:v>0.91666666666666663</c:v>
                </c:pt>
                <c:pt idx="156">
                  <c:v>0.91666666666666663</c:v>
                </c:pt>
                <c:pt idx="157">
                  <c:v>0.91666666666666663</c:v>
                </c:pt>
                <c:pt idx="158">
                  <c:v>0.91666666666666663</c:v>
                </c:pt>
                <c:pt idx="159">
                  <c:v>0.91666666666666663</c:v>
                </c:pt>
                <c:pt idx="160">
                  <c:v>0.91666666666666663</c:v>
                </c:pt>
                <c:pt idx="161">
                  <c:v>0.91666666666666663</c:v>
                </c:pt>
                <c:pt idx="162">
                  <c:v>0.91666666666666663</c:v>
                </c:pt>
                <c:pt idx="163">
                  <c:v>0.91666666666666663</c:v>
                </c:pt>
                <c:pt idx="164">
                  <c:v>0.91666666666666663</c:v>
                </c:pt>
                <c:pt idx="165">
                  <c:v>0.91666666666666663</c:v>
                </c:pt>
                <c:pt idx="166">
                  <c:v>0.91666666666666663</c:v>
                </c:pt>
                <c:pt idx="167">
                  <c:v>0.91666666666666663</c:v>
                </c:pt>
                <c:pt idx="168">
                  <c:v>0.91666666666666663</c:v>
                </c:pt>
                <c:pt idx="169">
                  <c:v>0.91666666666666663</c:v>
                </c:pt>
                <c:pt idx="170">
                  <c:v>0.91666666666666663</c:v>
                </c:pt>
                <c:pt idx="171">
                  <c:v>0.91666666666666663</c:v>
                </c:pt>
                <c:pt idx="172">
                  <c:v>0.91666666666666663</c:v>
                </c:pt>
                <c:pt idx="173">
                  <c:v>0.91666666666666663</c:v>
                </c:pt>
                <c:pt idx="174">
                  <c:v>0.91666666666666663</c:v>
                </c:pt>
                <c:pt idx="175">
                  <c:v>0.91666666666666663</c:v>
                </c:pt>
                <c:pt idx="176">
                  <c:v>0.91666666666666663</c:v>
                </c:pt>
                <c:pt idx="177">
                  <c:v>0.91666666666666663</c:v>
                </c:pt>
                <c:pt idx="178">
                  <c:v>0.91666666666666663</c:v>
                </c:pt>
                <c:pt idx="179">
                  <c:v>0.91666666666666663</c:v>
                </c:pt>
                <c:pt idx="180">
                  <c:v>0.91666666666666663</c:v>
                </c:pt>
                <c:pt idx="181">
                  <c:v>0.91666666666666663</c:v>
                </c:pt>
                <c:pt idx="182">
                  <c:v>0.91666666666666663</c:v>
                </c:pt>
                <c:pt idx="183">
                  <c:v>0.91666666666666663</c:v>
                </c:pt>
                <c:pt idx="184">
                  <c:v>0.91666666666666663</c:v>
                </c:pt>
                <c:pt idx="185">
                  <c:v>0.91666666666666663</c:v>
                </c:pt>
                <c:pt idx="186">
                  <c:v>0.91666666666666663</c:v>
                </c:pt>
                <c:pt idx="187">
                  <c:v>0.91666666666666663</c:v>
                </c:pt>
                <c:pt idx="188">
                  <c:v>0.91666666666666663</c:v>
                </c:pt>
                <c:pt idx="189">
                  <c:v>0.91666666666666663</c:v>
                </c:pt>
                <c:pt idx="190">
                  <c:v>0.91666666666666663</c:v>
                </c:pt>
                <c:pt idx="191">
                  <c:v>0.91666666666666663</c:v>
                </c:pt>
                <c:pt idx="192">
                  <c:v>0.91666666666666663</c:v>
                </c:pt>
                <c:pt idx="193">
                  <c:v>0.91666666666666663</c:v>
                </c:pt>
                <c:pt idx="194">
                  <c:v>0.91666666666666663</c:v>
                </c:pt>
                <c:pt idx="195">
                  <c:v>0.91666666666666663</c:v>
                </c:pt>
                <c:pt idx="196">
                  <c:v>0.91666666666666663</c:v>
                </c:pt>
                <c:pt idx="197">
                  <c:v>0.91666666666666663</c:v>
                </c:pt>
                <c:pt idx="198">
                  <c:v>0.91666666666666663</c:v>
                </c:pt>
                <c:pt idx="199">
                  <c:v>0.91666666666666663</c:v>
                </c:pt>
                <c:pt idx="200">
                  <c:v>0.91666666666666663</c:v>
                </c:pt>
                <c:pt idx="201">
                  <c:v>0.91666666666666663</c:v>
                </c:pt>
                <c:pt idx="202">
                  <c:v>0.91666666666666663</c:v>
                </c:pt>
                <c:pt idx="203">
                  <c:v>0.91666666666666663</c:v>
                </c:pt>
                <c:pt idx="204">
                  <c:v>0.91666666666666663</c:v>
                </c:pt>
                <c:pt idx="205">
                  <c:v>0.91666666666666663</c:v>
                </c:pt>
                <c:pt idx="206">
                  <c:v>0.91666666666666663</c:v>
                </c:pt>
                <c:pt idx="207">
                  <c:v>0.91666666666666663</c:v>
                </c:pt>
                <c:pt idx="208">
                  <c:v>0.91666666666666663</c:v>
                </c:pt>
                <c:pt idx="209">
                  <c:v>0.91666666666666663</c:v>
                </c:pt>
                <c:pt idx="210">
                  <c:v>0.91666666666666663</c:v>
                </c:pt>
                <c:pt idx="211">
                  <c:v>0.91666666666666663</c:v>
                </c:pt>
                <c:pt idx="212">
                  <c:v>0.91666666666666663</c:v>
                </c:pt>
                <c:pt idx="213">
                  <c:v>0.91666666666666663</c:v>
                </c:pt>
                <c:pt idx="214">
                  <c:v>0.91666666666666663</c:v>
                </c:pt>
                <c:pt idx="215">
                  <c:v>0.91666666666666663</c:v>
                </c:pt>
                <c:pt idx="216">
                  <c:v>0.91666666666666663</c:v>
                </c:pt>
                <c:pt idx="217">
                  <c:v>0.91666666666666663</c:v>
                </c:pt>
                <c:pt idx="218">
                  <c:v>0.91666666666666663</c:v>
                </c:pt>
                <c:pt idx="219">
                  <c:v>0.91666666666666663</c:v>
                </c:pt>
                <c:pt idx="220">
                  <c:v>0.91666666666666663</c:v>
                </c:pt>
                <c:pt idx="221">
                  <c:v>0.91666666666666663</c:v>
                </c:pt>
                <c:pt idx="222">
                  <c:v>1</c:v>
                </c:pt>
              </c:numCache>
            </c:numRef>
          </c:val>
          <c:smooth val="0"/>
          <c:extLst>
            <c:ext xmlns:c16="http://schemas.microsoft.com/office/drawing/2014/chart" uri="{C3380CC4-5D6E-409C-BE32-E72D297353CC}">
              <c16:uniqueId val="{00000001-542D-4228-A3B0-253EB4280D84}"/>
            </c:ext>
          </c:extLst>
        </c:ser>
        <c:ser>
          <c:idx val="2"/>
          <c:order val="2"/>
          <c:tx>
            <c:strRef>
              <c:f>Sheet1!$H$14</c:f>
              <c:strCache>
                <c:ptCount val="1"/>
                <c:pt idx="0">
                  <c:v>英雄星级</c:v>
                </c:pt>
              </c:strCache>
            </c:strRef>
          </c:tx>
          <c:spPr>
            <a:ln w="28575" cap="rnd">
              <a:solidFill>
                <a:schemeClr val="accent3"/>
              </a:solidFill>
              <a:round/>
            </a:ln>
            <a:effectLst/>
          </c:spPr>
          <c:marker>
            <c:symbol val="none"/>
          </c:marker>
          <c:val>
            <c:numRef>
              <c:f>Sheet1!$H$15:$H$238</c:f>
              <c:numCache>
                <c:formatCode>0%</c:formatCode>
                <c:ptCount val="224"/>
                <c:pt idx="0">
                  <c:v>0.2</c:v>
                </c:pt>
                <c:pt idx="1">
                  <c:v>0.2</c:v>
                </c:pt>
                <c:pt idx="2">
                  <c:v>0.2</c:v>
                </c:pt>
                <c:pt idx="3">
                  <c:v>0.2</c:v>
                </c:pt>
                <c:pt idx="4">
                  <c:v>0.2</c:v>
                </c:pt>
                <c:pt idx="5">
                  <c:v>0.2</c:v>
                </c:pt>
                <c:pt idx="6">
                  <c:v>0.2</c:v>
                </c:pt>
                <c:pt idx="7">
                  <c:v>0.2</c:v>
                </c:pt>
                <c:pt idx="8">
                  <c:v>0.2</c:v>
                </c:pt>
                <c:pt idx="9">
                  <c:v>0.4</c:v>
                </c:pt>
                <c:pt idx="10">
                  <c:v>0.4</c:v>
                </c:pt>
                <c:pt idx="11">
                  <c:v>0.4</c:v>
                </c:pt>
                <c:pt idx="12">
                  <c:v>0.4</c:v>
                </c:pt>
                <c:pt idx="13">
                  <c:v>0.4</c:v>
                </c:pt>
                <c:pt idx="14">
                  <c:v>0.4</c:v>
                </c:pt>
                <c:pt idx="15">
                  <c:v>0.4</c:v>
                </c:pt>
                <c:pt idx="16">
                  <c:v>0.4</c:v>
                </c:pt>
                <c:pt idx="17">
                  <c:v>0.4</c:v>
                </c:pt>
                <c:pt idx="18">
                  <c:v>0.4</c:v>
                </c:pt>
                <c:pt idx="19">
                  <c:v>0.4</c:v>
                </c:pt>
                <c:pt idx="20">
                  <c:v>0.4</c:v>
                </c:pt>
                <c:pt idx="21">
                  <c:v>0.4</c:v>
                </c:pt>
                <c:pt idx="22">
                  <c:v>0.4</c:v>
                </c:pt>
                <c:pt idx="23">
                  <c:v>0.4</c:v>
                </c:pt>
                <c:pt idx="24">
                  <c:v>0.4</c:v>
                </c:pt>
                <c:pt idx="25">
                  <c:v>0.4</c:v>
                </c:pt>
                <c:pt idx="26">
                  <c:v>0.4</c:v>
                </c:pt>
                <c:pt idx="27">
                  <c:v>0.4</c:v>
                </c:pt>
                <c:pt idx="28">
                  <c:v>0.4</c:v>
                </c:pt>
                <c:pt idx="29">
                  <c:v>0.4</c:v>
                </c:pt>
                <c:pt idx="30">
                  <c:v>0.4</c:v>
                </c:pt>
                <c:pt idx="31">
                  <c:v>0.4</c:v>
                </c:pt>
                <c:pt idx="32">
                  <c:v>0.4</c:v>
                </c:pt>
                <c:pt idx="33">
                  <c:v>0.4</c:v>
                </c:pt>
                <c:pt idx="34">
                  <c:v>0.6</c:v>
                </c:pt>
                <c:pt idx="35">
                  <c:v>0.6</c:v>
                </c:pt>
                <c:pt idx="36">
                  <c:v>0.6</c:v>
                </c:pt>
                <c:pt idx="37">
                  <c:v>0.6</c:v>
                </c:pt>
                <c:pt idx="38">
                  <c:v>0.6</c:v>
                </c:pt>
                <c:pt idx="39">
                  <c:v>0.6</c:v>
                </c:pt>
                <c:pt idx="40">
                  <c:v>0.6</c:v>
                </c:pt>
                <c:pt idx="41">
                  <c:v>0.6</c:v>
                </c:pt>
                <c:pt idx="42">
                  <c:v>0.6</c:v>
                </c:pt>
                <c:pt idx="43">
                  <c:v>0.6</c:v>
                </c:pt>
                <c:pt idx="44">
                  <c:v>0.6</c:v>
                </c:pt>
                <c:pt idx="45">
                  <c:v>0.6</c:v>
                </c:pt>
                <c:pt idx="46">
                  <c:v>0.6</c:v>
                </c:pt>
                <c:pt idx="47">
                  <c:v>0.6</c:v>
                </c:pt>
                <c:pt idx="48">
                  <c:v>0.6</c:v>
                </c:pt>
                <c:pt idx="49">
                  <c:v>0.6</c:v>
                </c:pt>
                <c:pt idx="50">
                  <c:v>0.6</c:v>
                </c:pt>
                <c:pt idx="51">
                  <c:v>0.6</c:v>
                </c:pt>
                <c:pt idx="52">
                  <c:v>0.6</c:v>
                </c:pt>
                <c:pt idx="53">
                  <c:v>0.6</c:v>
                </c:pt>
                <c:pt idx="54">
                  <c:v>0.6</c:v>
                </c:pt>
                <c:pt idx="55">
                  <c:v>0.6</c:v>
                </c:pt>
                <c:pt idx="56">
                  <c:v>0.6</c:v>
                </c:pt>
                <c:pt idx="57">
                  <c:v>0.6</c:v>
                </c:pt>
                <c:pt idx="58">
                  <c:v>0.6</c:v>
                </c:pt>
                <c:pt idx="59">
                  <c:v>0.6</c:v>
                </c:pt>
                <c:pt idx="60">
                  <c:v>0.6</c:v>
                </c:pt>
                <c:pt idx="61">
                  <c:v>0.6</c:v>
                </c:pt>
                <c:pt idx="62">
                  <c:v>0.6</c:v>
                </c:pt>
                <c:pt idx="63">
                  <c:v>0.6</c:v>
                </c:pt>
                <c:pt idx="64">
                  <c:v>0.6</c:v>
                </c:pt>
                <c:pt idx="65">
                  <c:v>0.6</c:v>
                </c:pt>
                <c:pt idx="66">
                  <c:v>0.6</c:v>
                </c:pt>
                <c:pt idx="67">
                  <c:v>0.6</c:v>
                </c:pt>
                <c:pt idx="68">
                  <c:v>0.6</c:v>
                </c:pt>
                <c:pt idx="69">
                  <c:v>0.6</c:v>
                </c:pt>
                <c:pt idx="70">
                  <c:v>0.6</c:v>
                </c:pt>
                <c:pt idx="71">
                  <c:v>0.6</c:v>
                </c:pt>
                <c:pt idx="72">
                  <c:v>0.6</c:v>
                </c:pt>
                <c:pt idx="73">
                  <c:v>0.6</c:v>
                </c:pt>
                <c:pt idx="74">
                  <c:v>0.6</c:v>
                </c:pt>
                <c:pt idx="75">
                  <c:v>0.6</c:v>
                </c:pt>
                <c:pt idx="76">
                  <c:v>0.6</c:v>
                </c:pt>
                <c:pt idx="77">
                  <c:v>0.6</c:v>
                </c:pt>
                <c:pt idx="78">
                  <c:v>0.6</c:v>
                </c:pt>
                <c:pt idx="79">
                  <c:v>0.6</c:v>
                </c:pt>
                <c:pt idx="80">
                  <c:v>0.6</c:v>
                </c:pt>
                <c:pt idx="81">
                  <c:v>0.6</c:v>
                </c:pt>
                <c:pt idx="82">
                  <c:v>0.6</c:v>
                </c:pt>
                <c:pt idx="83">
                  <c:v>0.6</c:v>
                </c:pt>
                <c:pt idx="84">
                  <c:v>0.8</c:v>
                </c:pt>
                <c:pt idx="85">
                  <c:v>0.8</c:v>
                </c:pt>
                <c:pt idx="86">
                  <c:v>0.8</c:v>
                </c:pt>
                <c:pt idx="87">
                  <c:v>0.8</c:v>
                </c:pt>
                <c:pt idx="88">
                  <c:v>0.8</c:v>
                </c:pt>
                <c:pt idx="89">
                  <c:v>0.8</c:v>
                </c:pt>
                <c:pt idx="90">
                  <c:v>0.8</c:v>
                </c:pt>
                <c:pt idx="91">
                  <c:v>0.8</c:v>
                </c:pt>
                <c:pt idx="92">
                  <c:v>0.8</c:v>
                </c:pt>
                <c:pt idx="93">
                  <c:v>0.8</c:v>
                </c:pt>
                <c:pt idx="94">
                  <c:v>0.8</c:v>
                </c:pt>
                <c:pt idx="95">
                  <c:v>0.8</c:v>
                </c:pt>
                <c:pt idx="96">
                  <c:v>0.8</c:v>
                </c:pt>
                <c:pt idx="97">
                  <c:v>0.8</c:v>
                </c:pt>
                <c:pt idx="98">
                  <c:v>0.8</c:v>
                </c:pt>
                <c:pt idx="99">
                  <c:v>0.8</c:v>
                </c:pt>
                <c:pt idx="100">
                  <c:v>0.8</c:v>
                </c:pt>
                <c:pt idx="101">
                  <c:v>0.8</c:v>
                </c:pt>
                <c:pt idx="102">
                  <c:v>0.8</c:v>
                </c:pt>
                <c:pt idx="103">
                  <c:v>0.8</c:v>
                </c:pt>
                <c:pt idx="104">
                  <c:v>0.8</c:v>
                </c:pt>
                <c:pt idx="105">
                  <c:v>0.8</c:v>
                </c:pt>
                <c:pt idx="106">
                  <c:v>0.8</c:v>
                </c:pt>
                <c:pt idx="107">
                  <c:v>0.8</c:v>
                </c:pt>
                <c:pt idx="108">
                  <c:v>0.8</c:v>
                </c:pt>
                <c:pt idx="109">
                  <c:v>0.8</c:v>
                </c:pt>
                <c:pt idx="110">
                  <c:v>0.8</c:v>
                </c:pt>
                <c:pt idx="111">
                  <c:v>0.8</c:v>
                </c:pt>
                <c:pt idx="112">
                  <c:v>0.8</c:v>
                </c:pt>
                <c:pt idx="113">
                  <c:v>0.8</c:v>
                </c:pt>
                <c:pt idx="114">
                  <c:v>0.8</c:v>
                </c:pt>
                <c:pt idx="115">
                  <c:v>0.8</c:v>
                </c:pt>
                <c:pt idx="116">
                  <c:v>0.8</c:v>
                </c:pt>
                <c:pt idx="117">
                  <c:v>0.8</c:v>
                </c:pt>
                <c:pt idx="118">
                  <c:v>0.8</c:v>
                </c:pt>
                <c:pt idx="119">
                  <c:v>0.8</c:v>
                </c:pt>
                <c:pt idx="120">
                  <c:v>0.8</c:v>
                </c:pt>
                <c:pt idx="121">
                  <c:v>0.8</c:v>
                </c:pt>
                <c:pt idx="122">
                  <c:v>0.8</c:v>
                </c:pt>
                <c:pt idx="123">
                  <c:v>0.8</c:v>
                </c:pt>
                <c:pt idx="124">
                  <c:v>0.8</c:v>
                </c:pt>
                <c:pt idx="125">
                  <c:v>0.8</c:v>
                </c:pt>
                <c:pt idx="126">
                  <c:v>0.8</c:v>
                </c:pt>
                <c:pt idx="127">
                  <c:v>0.8</c:v>
                </c:pt>
                <c:pt idx="128">
                  <c:v>0.8</c:v>
                </c:pt>
                <c:pt idx="129">
                  <c:v>0.8</c:v>
                </c:pt>
                <c:pt idx="130">
                  <c:v>0.8</c:v>
                </c:pt>
                <c:pt idx="131">
                  <c:v>0.8</c:v>
                </c:pt>
                <c:pt idx="132">
                  <c:v>0.8</c:v>
                </c:pt>
                <c:pt idx="133">
                  <c:v>0.8</c:v>
                </c:pt>
                <c:pt idx="134">
                  <c:v>0.8</c:v>
                </c:pt>
                <c:pt idx="135">
                  <c:v>0.8</c:v>
                </c:pt>
                <c:pt idx="136">
                  <c:v>0.8</c:v>
                </c:pt>
                <c:pt idx="137">
                  <c:v>0.8</c:v>
                </c:pt>
                <c:pt idx="138">
                  <c:v>0.8</c:v>
                </c:pt>
                <c:pt idx="139">
                  <c:v>0.8</c:v>
                </c:pt>
                <c:pt idx="140">
                  <c:v>0.8</c:v>
                </c:pt>
                <c:pt idx="141">
                  <c:v>0.8</c:v>
                </c:pt>
                <c:pt idx="142">
                  <c:v>0.8</c:v>
                </c:pt>
                <c:pt idx="143">
                  <c:v>0.8</c:v>
                </c:pt>
                <c:pt idx="144">
                  <c:v>0.8</c:v>
                </c:pt>
                <c:pt idx="145">
                  <c:v>0.8</c:v>
                </c:pt>
                <c:pt idx="146">
                  <c:v>0.8</c:v>
                </c:pt>
                <c:pt idx="147">
                  <c:v>0.8</c:v>
                </c:pt>
                <c:pt idx="148">
                  <c:v>0.8</c:v>
                </c:pt>
                <c:pt idx="149">
                  <c:v>0.8</c:v>
                </c:pt>
                <c:pt idx="150">
                  <c:v>0.8</c:v>
                </c:pt>
                <c:pt idx="151">
                  <c:v>0.8</c:v>
                </c:pt>
                <c:pt idx="152">
                  <c:v>0.8</c:v>
                </c:pt>
                <c:pt idx="153">
                  <c:v>0.8</c:v>
                </c:pt>
                <c:pt idx="154">
                  <c:v>0.8</c:v>
                </c:pt>
                <c:pt idx="155">
                  <c:v>0.8</c:v>
                </c:pt>
                <c:pt idx="156">
                  <c:v>0.8</c:v>
                </c:pt>
                <c:pt idx="157">
                  <c:v>0.8</c:v>
                </c:pt>
                <c:pt idx="158">
                  <c:v>0.8</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numCache>
            </c:numRef>
          </c:val>
          <c:smooth val="0"/>
          <c:extLst>
            <c:ext xmlns:c16="http://schemas.microsoft.com/office/drawing/2014/chart" uri="{C3380CC4-5D6E-409C-BE32-E72D297353CC}">
              <c16:uniqueId val="{00000002-542D-4228-A3B0-253EB4280D84}"/>
            </c:ext>
          </c:extLst>
        </c:ser>
        <c:dLbls>
          <c:showLegendKey val="0"/>
          <c:showVal val="0"/>
          <c:showCatName val="0"/>
          <c:showSerName val="0"/>
          <c:showPercent val="0"/>
          <c:showBubbleSize val="0"/>
        </c:dLbls>
        <c:smooth val="0"/>
        <c:axId val="490211023"/>
        <c:axId val="490184815"/>
      </c:lineChart>
      <c:dateAx>
        <c:axId val="490211023"/>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0184815"/>
        <c:crosses val="autoZero"/>
        <c:auto val="0"/>
        <c:lblOffset val="100"/>
        <c:baseTimeUnit val="days"/>
      </c:dateAx>
      <c:valAx>
        <c:axId val="490184815"/>
        <c:scaling>
          <c:orientation val="minMax"/>
          <c:max val="1"/>
          <c:min val="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021102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CF912-D16B-4D62-9FCB-4B859A060116}" type="datetimeFigureOut">
              <a:rPr lang="zh-CN" altLang="en-US" smtClean="0"/>
              <a:t>2019/12/1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1A219-AFB3-4262-B118-BD901D2AE21C}" type="slidenum">
              <a:rPr lang="zh-CN" altLang="en-US" smtClean="0"/>
              <a:t>‹#›</a:t>
            </a:fld>
            <a:endParaRPr lang="zh-CN" altLang="en-US"/>
          </a:p>
        </p:txBody>
      </p:sp>
    </p:spTree>
    <p:extLst>
      <p:ext uri="{BB962C8B-B14F-4D97-AF65-F5344CB8AC3E}">
        <p14:creationId xmlns:p14="http://schemas.microsoft.com/office/powerpoint/2010/main" val="318699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a:t>
            </a:fld>
            <a:endParaRPr lang="zh-CN" altLang="en-US"/>
          </a:p>
        </p:txBody>
      </p:sp>
    </p:spTree>
    <p:extLst>
      <p:ext uri="{BB962C8B-B14F-4D97-AF65-F5344CB8AC3E}">
        <p14:creationId xmlns:p14="http://schemas.microsoft.com/office/powerpoint/2010/main" val="1855632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12</a:t>
            </a:fld>
            <a:endParaRPr lang="zh-CN" altLang="en-US"/>
          </a:p>
        </p:txBody>
      </p:sp>
    </p:spTree>
    <p:extLst>
      <p:ext uri="{BB962C8B-B14F-4D97-AF65-F5344CB8AC3E}">
        <p14:creationId xmlns:p14="http://schemas.microsoft.com/office/powerpoint/2010/main" val="336229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13</a:t>
            </a:fld>
            <a:endParaRPr lang="zh-CN" altLang="en-US"/>
          </a:p>
        </p:txBody>
      </p:sp>
    </p:spTree>
    <p:extLst>
      <p:ext uri="{BB962C8B-B14F-4D97-AF65-F5344CB8AC3E}">
        <p14:creationId xmlns:p14="http://schemas.microsoft.com/office/powerpoint/2010/main" val="2116413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14</a:t>
            </a:fld>
            <a:endParaRPr lang="zh-CN" altLang="en-US"/>
          </a:p>
        </p:txBody>
      </p:sp>
    </p:spTree>
    <p:extLst>
      <p:ext uri="{BB962C8B-B14F-4D97-AF65-F5344CB8AC3E}">
        <p14:creationId xmlns:p14="http://schemas.microsoft.com/office/powerpoint/2010/main" val="3973908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16</a:t>
            </a:fld>
            <a:endParaRPr lang="zh-CN" altLang="en-US"/>
          </a:p>
        </p:txBody>
      </p:sp>
    </p:spTree>
    <p:extLst>
      <p:ext uri="{BB962C8B-B14F-4D97-AF65-F5344CB8AC3E}">
        <p14:creationId xmlns:p14="http://schemas.microsoft.com/office/powerpoint/2010/main" val="3608882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17</a:t>
            </a:fld>
            <a:endParaRPr lang="zh-CN" altLang="en-US"/>
          </a:p>
        </p:txBody>
      </p:sp>
    </p:spTree>
    <p:extLst>
      <p:ext uri="{BB962C8B-B14F-4D97-AF65-F5344CB8AC3E}">
        <p14:creationId xmlns:p14="http://schemas.microsoft.com/office/powerpoint/2010/main" val="194171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18</a:t>
            </a:fld>
            <a:endParaRPr lang="zh-CN" altLang="en-US"/>
          </a:p>
        </p:txBody>
      </p:sp>
    </p:spTree>
    <p:extLst>
      <p:ext uri="{BB962C8B-B14F-4D97-AF65-F5344CB8AC3E}">
        <p14:creationId xmlns:p14="http://schemas.microsoft.com/office/powerpoint/2010/main" val="203429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26</a:t>
            </a:fld>
            <a:endParaRPr lang="zh-CN" altLang="en-US"/>
          </a:p>
        </p:txBody>
      </p:sp>
    </p:spTree>
    <p:extLst>
      <p:ext uri="{BB962C8B-B14F-4D97-AF65-F5344CB8AC3E}">
        <p14:creationId xmlns:p14="http://schemas.microsoft.com/office/powerpoint/2010/main" val="212915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2</a:t>
            </a:fld>
            <a:endParaRPr lang="zh-CN" altLang="en-US"/>
          </a:p>
        </p:txBody>
      </p:sp>
    </p:spTree>
    <p:extLst>
      <p:ext uri="{BB962C8B-B14F-4D97-AF65-F5344CB8AC3E}">
        <p14:creationId xmlns:p14="http://schemas.microsoft.com/office/powerpoint/2010/main" val="2927651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3</a:t>
            </a:fld>
            <a:endParaRPr lang="zh-CN" altLang="en-US"/>
          </a:p>
        </p:txBody>
      </p:sp>
    </p:spTree>
    <p:extLst>
      <p:ext uri="{BB962C8B-B14F-4D97-AF65-F5344CB8AC3E}">
        <p14:creationId xmlns:p14="http://schemas.microsoft.com/office/powerpoint/2010/main" val="306741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4</a:t>
            </a:fld>
            <a:endParaRPr lang="zh-CN" altLang="en-US"/>
          </a:p>
        </p:txBody>
      </p:sp>
    </p:spTree>
    <p:extLst>
      <p:ext uri="{BB962C8B-B14F-4D97-AF65-F5344CB8AC3E}">
        <p14:creationId xmlns:p14="http://schemas.microsoft.com/office/powerpoint/2010/main" val="254642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5</a:t>
            </a:fld>
            <a:endParaRPr lang="zh-CN" altLang="en-US"/>
          </a:p>
        </p:txBody>
      </p:sp>
    </p:spTree>
    <p:extLst>
      <p:ext uri="{BB962C8B-B14F-4D97-AF65-F5344CB8AC3E}">
        <p14:creationId xmlns:p14="http://schemas.microsoft.com/office/powerpoint/2010/main" val="3186192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6</a:t>
            </a:fld>
            <a:endParaRPr lang="zh-CN" altLang="en-US"/>
          </a:p>
        </p:txBody>
      </p:sp>
    </p:spTree>
    <p:extLst>
      <p:ext uri="{BB962C8B-B14F-4D97-AF65-F5344CB8AC3E}">
        <p14:creationId xmlns:p14="http://schemas.microsoft.com/office/powerpoint/2010/main" val="683417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7</a:t>
            </a:fld>
            <a:endParaRPr lang="zh-CN" altLang="en-US"/>
          </a:p>
        </p:txBody>
      </p:sp>
    </p:spTree>
    <p:extLst>
      <p:ext uri="{BB962C8B-B14F-4D97-AF65-F5344CB8AC3E}">
        <p14:creationId xmlns:p14="http://schemas.microsoft.com/office/powerpoint/2010/main" val="751498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8</a:t>
            </a:fld>
            <a:endParaRPr lang="zh-CN" altLang="en-US"/>
          </a:p>
        </p:txBody>
      </p:sp>
    </p:spTree>
    <p:extLst>
      <p:ext uri="{BB962C8B-B14F-4D97-AF65-F5344CB8AC3E}">
        <p14:creationId xmlns:p14="http://schemas.microsoft.com/office/powerpoint/2010/main" val="327962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10</a:t>
            </a:fld>
            <a:endParaRPr lang="zh-CN" altLang="en-US"/>
          </a:p>
        </p:txBody>
      </p:sp>
    </p:spTree>
    <p:extLst>
      <p:ext uri="{BB962C8B-B14F-4D97-AF65-F5344CB8AC3E}">
        <p14:creationId xmlns:p14="http://schemas.microsoft.com/office/powerpoint/2010/main" val="4198702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2019/12/1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272057469"/>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2019/12/1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523248185"/>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2019/12/1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079689408"/>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形状 7"/>
          <p:cNvSpPr/>
          <p:nvPr userDrawn="1"/>
        </p:nvSpPr>
        <p:spPr>
          <a:xfrm>
            <a:off x="3348317" y="564775"/>
            <a:ext cx="5701553" cy="874059"/>
          </a:xfrm>
          <a:custGeom>
            <a:avLst/>
            <a:gdLst>
              <a:gd name="connsiteX0" fmla="*/ 174812 w 5701553"/>
              <a:gd name="connsiteY0" fmla="*/ 26894 h 874059"/>
              <a:gd name="connsiteX1" fmla="*/ 0 w 5701553"/>
              <a:gd name="connsiteY1" fmla="*/ 874059 h 874059"/>
              <a:gd name="connsiteX2" fmla="*/ 5499847 w 5701553"/>
              <a:gd name="connsiteY2" fmla="*/ 632012 h 874059"/>
              <a:gd name="connsiteX3" fmla="*/ 5701553 w 5701553"/>
              <a:gd name="connsiteY3" fmla="*/ 0 h 874059"/>
              <a:gd name="connsiteX4" fmla="*/ 174812 w 5701553"/>
              <a:gd name="connsiteY4" fmla="*/ 26894 h 87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553" h="874059">
                <a:moveTo>
                  <a:pt x="174812" y="26894"/>
                </a:moveTo>
                <a:lnTo>
                  <a:pt x="0" y="874059"/>
                </a:lnTo>
                <a:lnTo>
                  <a:pt x="5499847" y="632012"/>
                </a:lnTo>
                <a:lnTo>
                  <a:pt x="5701553" y="0"/>
                </a:lnTo>
                <a:lnTo>
                  <a:pt x="174812" y="26894"/>
                </a:lnTo>
                <a:close/>
              </a:path>
            </a:pathLst>
          </a:custGeom>
          <a:ln>
            <a:noFill/>
          </a:ln>
          <a:effectLst>
            <a:outerShdw blurRad="50800" dist="762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70175598"/>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824406"/>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2019/12/1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534040966"/>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359B307-9BCE-BD47-AE9A-1735D46089A6}" type="datetimeFigureOut">
              <a:rPr kumimoji="1" lang="zh-CN" altLang="en-US" smtClean="0"/>
              <a:t>2019/12/1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2085333327"/>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359B307-9BCE-BD47-AE9A-1735D46089A6}" type="datetimeFigureOut">
              <a:rPr kumimoji="1" lang="zh-CN" altLang="en-US" smtClean="0"/>
              <a:t>2019/12/1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264107849"/>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59B307-9BCE-BD47-AE9A-1735D46089A6}" type="datetimeFigureOut">
              <a:rPr kumimoji="1" lang="zh-CN" altLang="en-US" smtClean="0"/>
              <a:t>2019/12/1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804898372"/>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2019/12/1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92744575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2019/12/1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14442713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9B307-9BCE-BD47-AE9A-1735D46089A6}" type="datetimeFigureOut">
              <a:rPr kumimoji="1" lang="zh-CN" altLang="en-US" smtClean="0"/>
              <a:t>2019/12/1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68826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5.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7FA"/>
        </a:solidFill>
        <a:effectLst/>
      </p:bgPr>
    </p:bg>
    <p:spTree>
      <p:nvGrpSpPr>
        <p:cNvPr id="1" name=""/>
        <p:cNvGrpSpPr/>
        <p:nvPr/>
      </p:nvGrpSpPr>
      <p:grpSpPr>
        <a:xfrm>
          <a:off x="0" y="0"/>
          <a:ext cx="0" cy="0"/>
          <a:chOff x="0" y="0"/>
          <a:chExt cx="0" cy="0"/>
        </a:xfrm>
      </p:grpSpPr>
      <p:sp>
        <p:nvSpPr>
          <p:cNvPr id="8" name="直角三角形 7"/>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0800" r="52969"/>
          <a:stretch/>
        </p:blipFill>
        <p:spPr>
          <a:xfrm>
            <a:off x="-1" y="4114800"/>
            <a:ext cx="6255327" cy="2743200"/>
          </a:xfrm>
          <a:prstGeom prst="rect">
            <a:avLst/>
          </a:prstGeom>
        </p:spPr>
      </p:pic>
      <p:sp>
        <p:nvSpPr>
          <p:cNvPr id="9" name="文本框 8"/>
          <p:cNvSpPr txBox="1"/>
          <p:nvPr/>
        </p:nvSpPr>
        <p:spPr>
          <a:xfrm>
            <a:off x="4202033" y="2423739"/>
            <a:ext cx="3877985" cy="830997"/>
          </a:xfrm>
          <a:prstGeom prst="rect">
            <a:avLst/>
          </a:prstGeom>
          <a:noFill/>
        </p:spPr>
        <p:txBody>
          <a:bodyPr wrap="none" rtlCol="0">
            <a:spAutoFit/>
          </a:bodyPr>
          <a:lstStyle/>
          <a:p>
            <a:pPr algn="ctr"/>
            <a:r>
              <a:rPr kumimoji="1" lang="zh-CN" altLang="en-US" sz="4800" dirty="0">
                <a:solidFill>
                  <a:schemeClr val="tx1">
                    <a:lumMod val="75000"/>
                    <a:lumOff val="25000"/>
                  </a:schemeClr>
                </a:solidFill>
                <a:latin typeface="Microsoft YaHei" charset="-122"/>
                <a:ea typeface="Microsoft YaHei" charset="-122"/>
                <a:cs typeface="Microsoft YaHei" charset="-122"/>
              </a:rPr>
              <a:t>数值</a:t>
            </a:r>
            <a:r>
              <a:rPr kumimoji="1" lang="zh-CN" altLang="en-US" sz="4800" dirty="0" smtClean="0">
                <a:solidFill>
                  <a:schemeClr val="tx1">
                    <a:lumMod val="75000"/>
                    <a:lumOff val="25000"/>
                  </a:schemeClr>
                </a:solidFill>
                <a:latin typeface="Microsoft YaHei" charset="-122"/>
                <a:ea typeface="Microsoft YaHei" charset="-122"/>
                <a:cs typeface="Microsoft YaHei" charset="-122"/>
              </a:rPr>
              <a:t>设计思路</a:t>
            </a:r>
            <a:endParaRPr kumimoji="1" lang="zh-CN" altLang="en-US" sz="4800" dirty="0">
              <a:solidFill>
                <a:schemeClr val="tx1">
                  <a:lumMod val="75000"/>
                  <a:lumOff val="25000"/>
                </a:schemeClr>
              </a:solidFill>
              <a:latin typeface="Microsoft YaHei" charset="-122"/>
              <a:ea typeface="Microsoft YaHei" charset="-122"/>
              <a:cs typeface="Microsoft YaHei" charset="-122"/>
            </a:endParaRPr>
          </a:p>
        </p:txBody>
      </p:sp>
      <p:sp>
        <p:nvSpPr>
          <p:cNvPr id="10" name="矩形 9"/>
          <p:cNvSpPr/>
          <p:nvPr/>
        </p:nvSpPr>
        <p:spPr>
          <a:xfrm>
            <a:off x="2604922" y="4419191"/>
            <a:ext cx="7413015" cy="415498"/>
          </a:xfrm>
          <a:prstGeom prst="rect">
            <a:avLst/>
          </a:prstGeom>
        </p:spPr>
        <p:txBody>
          <a:bodyPr wrap="square">
            <a:spAutoFit/>
          </a:bodyPr>
          <a:lstStyle/>
          <a:p>
            <a:pPr algn="ctr"/>
            <a:r>
              <a:rPr lang="en-US" altLang="zh-CN" sz="1050" b="0" i="0" dirty="0">
                <a:solidFill>
                  <a:schemeClr val="bg1">
                    <a:lumMod val="50000"/>
                  </a:schemeClr>
                </a:solidFill>
                <a:effectLst/>
                <a:latin typeface="+mn-ea"/>
              </a:rPr>
              <a:t>To the world you may be one person, but to one person you may be the worldTo the world you may be one person, but to one person you may be the worldTo the world you may be one </a:t>
            </a:r>
            <a:r>
              <a:rPr lang="en-US" altLang="zh-CN" sz="1050" b="0" i="0" dirty="0" smtClean="0">
                <a:solidFill>
                  <a:schemeClr val="bg1">
                    <a:lumMod val="50000"/>
                  </a:schemeClr>
                </a:solidFill>
                <a:effectLst/>
                <a:latin typeface="+mn-ea"/>
              </a:rPr>
              <a:t>person</a:t>
            </a:r>
            <a:endParaRPr lang="zh-CN" altLang="en-US" sz="1050" dirty="0">
              <a:solidFill>
                <a:schemeClr val="bg1">
                  <a:lumMod val="50000"/>
                </a:schemeClr>
              </a:solidFill>
              <a:latin typeface="+mn-ea"/>
            </a:endParaRPr>
          </a:p>
        </p:txBody>
      </p:sp>
      <p:sp>
        <p:nvSpPr>
          <p:cNvPr id="11" name="文本框 10"/>
          <p:cNvSpPr txBox="1"/>
          <p:nvPr/>
        </p:nvSpPr>
        <p:spPr>
          <a:xfrm>
            <a:off x="4573615" y="3545979"/>
            <a:ext cx="3421129" cy="307777"/>
          </a:xfrm>
          <a:prstGeom prst="rect">
            <a:avLst/>
          </a:prstGeom>
          <a:noFill/>
        </p:spPr>
        <p:txBody>
          <a:bodyPr wrap="none" rtlCol="0">
            <a:spAutoFit/>
          </a:bodyPr>
          <a:lstStyle/>
          <a:p>
            <a:r>
              <a:rPr kumimoji="1" lang="zh-CN" altLang="en-US" sz="1400" dirty="0">
                <a:solidFill>
                  <a:schemeClr val="tx1">
                    <a:lumMod val="75000"/>
                    <a:lumOff val="25000"/>
                  </a:schemeClr>
                </a:solidFill>
              </a:rPr>
              <a:t>汇报人</a:t>
            </a:r>
            <a:r>
              <a:rPr kumimoji="1" lang="zh-CN" altLang="en-US" sz="1400" dirty="0" smtClean="0">
                <a:solidFill>
                  <a:schemeClr val="tx1">
                    <a:lumMod val="75000"/>
                    <a:lumOff val="25000"/>
                  </a:schemeClr>
                </a:solidFill>
              </a:rPr>
              <a:t>：李雪扬     </a:t>
            </a:r>
            <a:r>
              <a:rPr kumimoji="1" lang="zh-CN" altLang="en-US" sz="1400" dirty="0">
                <a:solidFill>
                  <a:schemeClr val="tx1">
                    <a:lumMod val="75000"/>
                    <a:lumOff val="25000"/>
                  </a:schemeClr>
                </a:solidFill>
              </a:rPr>
              <a:t>汇报时间</a:t>
            </a:r>
            <a:r>
              <a:rPr kumimoji="1" lang="zh-CN" altLang="en-US" sz="1400" dirty="0" smtClean="0">
                <a:solidFill>
                  <a:schemeClr val="tx1">
                    <a:lumMod val="75000"/>
                    <a:lumOff val="25000"/>
                  </a:schemeClr>
                </a:solidFill>
              </a:rPr>
              <a:t>：</a:t>
            </a:r>
            <a:r>
              <a:rPr kumimoji="1" lang="en-US" altLang="zh-CN" sz="1400" dirty="0" smtClean="0">
                <a:solidFill>
                  <a:schemeClr val="tx1">
                    <a:lumMod val="75000"/>
                    <a:lumOff val="25000"/>
                  </a:schemeClr>
                </a:solidFill>
              </a:rPr>
              <a:t>19</a:t>
            </a:r>
            <a:r>
              <a:rPr kumimoji="1" lang="zh-CN" altLang="en-US" sz="1400" dirty="0" smtClean="0">
                <a:solidFill>
                  <a:schemeClr val="tx1">
                    <a:lumMod val="75000"/>
                    <a:lumOff val="25000"/>
                  </a:schemeClr>
                </a:solidFill>
              </a:rPr>
              <a:t>年</a:t>
            </a:r>
            <a:r>
              <a:rPr kumimoji="1" lang="en-US" altLang="zh-CN" sz="1400" dirty="0" smtClean="0">
                <a:solidFill>
                  <a:schemeClr val="tx1">
                    <a:lumMod val="75000"/>
                    <a:lumOff val="25000"/>
                  </a:schemeClr>
                </a:solidFill>
              </a:rPr>
              <a:t>12</a:t>
            </a:r>
            <a:r>
              <a:rPr kumimoji="1" lang="zh-CN" altLang="en-US" sz="1400" dirty="0" smtClean="0">
                <a:solidFill>
                  <a:schemeClr val="tx1">
                    <a:lumMod val="75000"/>
                    <a:lumOff val="25000"/>
                  </a:schemeClr>
                </a:solidFill>
              </a:rPr>
              <a:t>月</a:t>
            </a:r>
            <a:endParaRPr kumimoji="1" lang="zh-CN" altLang="en-US" sz="1400" dirty="0">
              <a:solidFill>
                <a:schemeClr val="tx1">
                  <a:lumMod val="75000"/>
                  <a:lumOff val="25000"/>
                </a:schemeClr>
              </a:solidFill>
            </a:endParaRPr>
          </a:p>
        </p:txBody>
      </p:sp>
    </p:spTree>
    <p:extLst>
      <p:ext uri="{BB962C8B-B14F-4D97-AF65-F5344CB8AC3E}">
        <p14:creationId xmlns:p14="http://schemas.microsoft.com/office/powerpoint/2010/main" val="103063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by="(-#ppt_w*2)" calcmode="lin" valueType="num">
                                      <p:cBhvr rctx="PPT">
                                        <p:cTn id="21" dur="500" autoRev="1" fill="hold">
                                          <p:stCondLst>
                                            <p:cond delay="0"/>
                                          </p:stCondLst>
                                        </p:cTn>
                                        <p:tgtEl>
                                          <p:spTgt spid="9"/>
                                        </p:tgtEl>
                                        <p:attrNameLst>
                                          <p:attrName>ppt_w</p:attrName>
                                        </p:attrNameLst>
                                      </p:cBhvr>
                                    </p:anim>
                                    <p:anim by="(#ppt_w*0.50)" calcmode="lin" valueType="num">
                                      <p:cBhvr>
                                        <p:cTn id="22" dur="500" decel="50000" autoRev="1" fill="hold">
                                          <p:stCondLst>
                                            <p:cond delay="0"/>
                                          </p:stCondLst>
                                        </p:cTn>
                                        <p:tgtEl>
                                          <p:spTgt spid="9"/>
                                        </p:tgtEl>
                                        <p:attrNameLst>
                                          <p:attrName>ppt_x</p:attrName>
                                        </p:attrNameLst>
                                      </p:cBhvr>
                                    </p:anim>
                                    <p:anim from="(-#ppt_h/2)" to="(#ppt_y)" calcmode="lin" valueType="num">
                                      <p:cBhvr>
                                        <p:cTn id="23" dur="1000" fill="hold">
                                          <p:stCondLst>
                                            <p:cond delay="0"/>
                                          </p:stCondLst>
                                        </p:cTn>
                                        <p:tgtEl>
                                          <p:spTgt spid="9"/>
                                        </p:tgtEl>
                                        <p:attrNameLst>
                                          <p:attrName>ppt_y</p:attrName>
                                        </p:attrNameLst>
                                      </p:cBhvr>
                                    </p:anim>
                                    <p:animRot by="21600000">
                                      <p:cBhvr>
                                        <p:cTn id="24" dur="1000" fill="hold">
                                          <p:stCondLst>
                                            <p:cond delay="0"/>
                                          </p:stCondLst>
                                        </p:cTn>
                                        <p:tgtEl>
                                          <p:spTgt spid="9"/>
                                        </p:tgtEl>
                                        <p:attrNameLst>
                                          <p:attrName>r</p:attrName>
                                        </p:attrNameLst>
                                      </p:cBhvr>
                                    </p:animRot>
                                  </p:childTnLst>
                                </p:cTn>
                              </p:par>
                            </p:childTnLst>
                          </p:cTn>
                        </p:par>
                        <p:par>
                          <p:cTn id="25" fill="hold">
                            <p:stCondLst>
                              <p:cond delay="25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0"/>
                                        </p:tgtEl>
                                        <p:attrNameLst>
                                          <p:attrName>ppt_y</p:attrName>
                                        </p:attrNameLst>
                                      </p:cBhvr>
                                      <p:tavLst>
                                        <p:tav tm="0">
                                          <p:val>
                                            <p:strVal val="#ppt_y"/>
                                          </p:val>
                                        </p:tav>
                                        <p:tav tm="100000">
                                          <p:val>
                                            <p:strVal val="#ppt_y"/>
                                          </p:val>
                                        </p:tav>
                                      </p:tavLst>
                                    </p:anim>
                                    <p:anim calcmode="lin" valueType="num">
                                      <p:cBhvr>
                                        <p:cTn id="3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0"/>
                                        </p:tgtEl>
                                      </p:cBhvr>
                                    </p:animEffect>
                                  </p:childTnLst>
                                </p:cTn>
                              </p:par>
                            </p:childTnLst>
                          </p:cTn>
                        </p:par>
                        <p:par>
                          <p:cTn id="33" fill="hold">
                            <p:stCondLst>
                              <p:cond delay="101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付</a:t>
            </a:r>
            <a:r>
              <a:rPr kumimoji="1" lang="zh-CN" altLang="en-US" sz="2800" dirty="0" smtClean="0">
                <a:solidFill>
                  <a:schemeClr val="bg1"/>
                </a:solidFill>
              </a:rPr>
              <a:t>费感受该怎么设计</a:t>
            </a:r>
            <a:endParaRPr kumimoji="1" lang="zh-CN" altLang="en-US" sz="2800" dirty="0">
              <a:solidFill>
                <a:schemeClr val="bg1"/>
              </a:solidFill>
            </a:endParaRPr>
          </a:p>
        </p:txBody>
      </p:sp>
      <p:grpSp>
        <p:nvGrpSpPr>
          <p:cNvPr id="3" name="组合 32"/>
          <p:cNvGrpSpPr/>
          <p:nvPr/>
        </p:nvGrpSpPr>
        <p:grpSpPr>
          <a:xfrm>
            <a:off x="0" y="2390427"/>
            <a:ext cx="9291918" cy="3672819"/>
            <a:chOff x="0" y="1482842"/>
            <a:chExt cx="8458200" cy="3343275"/>
          </a:xfrm>
        </p:grpSpPr>
        <p:sp>
          <p:nvSpPr>
            <p:cNvPr id="4" name="任意多边形: 形状 19"/>
            <p:cNvSpPr>
              <a:spLocks/>
            </p:cNvSpPr>
            <p:nvPr/>
          </p:nvSpPr>
          <p:spPr bwMode="auto">
            <a:xfrm>
              <a:off x="0" y="1482842"/>
              <a:ext cx="8458200" cy="3343275"/>
            </a:xfrm>
            <a:custGeom>
              <a:avLst/>
              <a:gdLst>
                <a:gd name="T0" fmla="*/ 1311 w 16920"/>
                <a:gd name="T1" fmla="*/ 7223 h 8424"/>
                <a:gd name="T2" fmla="*/ 1661 w 16920"/>
                <a:gd name="T3" fmla="*/ 7222 h 8424"/>
                <a:gd name="T4" fmla="*/ 2090 w 16920"/>
                <a:gd name="T5" fmla="*/ 7210 h 8424"/>
                <a:gd name="T6" fmla="*/ 2858 w 16920"/>
                <a:gd name="T7" fmla="*/ 7164 h 8424"/>
                <a:gd name="T8" fmla="*/ 3683 w 16920"/>
                <a:gd name="T9" fmla="*/ 7074 h 8424"/>
                <a:gd name="T10" fmla="*/ 4195 w 16920"/>
                <a:gd name="T11" fmla="*/ 6996 h 8424"/>
                <a:gd name="T12" fmla="*/ 5032 w 16920"/>
                <a:gd name="T13" fmla="*/ 6736 h 8424"/>
                <a:gd name="T14" fmla="*/ 5487 w 16920"/>
                <a:gd name="T15" fmla="*/ 6362 h 8424"/>
                <a:gd name="T16" fmla="*/ 5701 w 16920"/>
                <a:gd name="T17" fmla="*/ 5921 h 8424"/>
                <a:gd name="T18" fmla="*/ 5810 w 16920"/>
                <a:gd name="T19" fmla="*/ 5460 h 8424"/>
                <a:gd name="T20" fmla="*/ 5951 w 16920"/>
                <a:gd name="T21" fmla="*/ 5030 h 8424"/>
                <a:gd name="T22" fmla="*/ 6259 w 16920"/>
                <a:gd name="T23" fmla="*/ 4680 h 8424"/>
                <a:gd name="T24" fmla="*/ 6831 w 16920"/>
                <a:gd name="T25" fmla="*/ 4447 h 8424"/>
                <a:gd name="T26" fmla="*/ 7542 w 16920"/>
                <a:gd name="T27" fmla="*/ 4298 h 8424"/>
                <a:gd name="T28" fmla="*/ 8629 w 16920"/>
                <a:gd name="T29" fmla="*/ 4121 h 8424"/>
                <a:gd name="T30" fmla="*/ 9390 w 16920"/>
                <a:gd name="T31" fmla="*/ 3943 h 8424"/>
                <a:gd name="T32" fmla="*/ 10065 w 16920"/>
                <a:gd name="T33" fmla="*/ 3659 h 8424"/>
                <a:gd name="T34" fmla="*/ 10596 w 16920"/>
                <a:gd name="T35" fmla="*/ 3212 h 8424"/>
                <a:gd name="T36" fmla="*/ 10994 w 16920"/>
                <a:gd name="T37" fmla="*/ 2633 h 8424"/>
                <a:gd name="T38" fmla="*/ 11499 w 16920"/>
                <a:gd name="T39" fmla="*/ 2223 h 8424"/>
                <a:gd name="T40" fmla="*/ 12104 w 16920"/>
                <a:gd name="T41" fmla="*/ 1970 h 8424"/>
                <a:gd name="T42" fmla="*/ 12768 w 16920"/>
                <a:gd name="T43" fmla="*/ 1828 h 8424"/>
                <a:gd name="T44" fmla="*/ 13450 w 16920"/>
                <a:gd name="T45" fmla="*/ 1749 h 8424"/>
                <a:gd name="T46" fmla="*/ 14110 w 16920"/>
                <a:gd name="T47" fmla="*/ 1686 h 8424"/>
                <a:gd name="T48" fmla="*/ 14710 w 16920"/>
                <a:gd name="T49" fmla="*/ 1590 h 8424"/>
                <a:gd name="T50" fmla="*/ 15264 w 16920"/>
                <a:gd name="T51" fmla="*/ 1379 h 8424"/>
                <a:gd name="T52" fmla="*/ 15774 w 16920"/>
                <a:gd name="T53" fmla="*/ 1070 h 8424"/>
                <a:gd name="T54" fmla="*/ 16216 w 16920"/>
                <a:gd name="T55" fmla="*/ 719 h 8424"/>
                <a:gd name="T56" fmla="*/ 16569 w 16920"/>
                <a:gd name="T57" fmla="*/ 386 h 8424"/>
                <a:gd name="T58" fmla="*/ 16870 w 16920"/>
                <a:gd name="T59" fmla="*/ 59 h 8424"/>
                <a:gd name="T60" fmla="*/ 16862 w 16920"/>
                <a:gd name="T61" fmla="*/ 114 h 8424"/>
                <a:gd name="T62" fmla="*/ 16688 w 16920"/>
                <a:gd name="T63" fmla="*/ 407 h 8424"/>
                <a:gd name="T64" fmla="*/ 16404 w 16920"/>
                <a:gd name="T65" fmla="*/ 812 h 8424"/>
                <a:gd name="T66" fmla="*/ 16012 w 16920"/>
                <a:gd name="T67" fmla="*/ 1254 h 8424"/>
                <a:gd name="T68" fmla="*/ 15517 w 16920"/>
                <a:gd name="T69" fmla="*/ 1664 h 8424"/>
                <a:gd name="T70" fmla="*/ 14920 w 16920"/>
                <a:gd name="T71" fmla="*/ 1971 h 8424"/>
                <a:gd name="T72" fmla="*/ 14248 w 16920"/>
                <a:gd name="T73" fmla="*/ 2131 h 8424"/>
                <a:gd name="T74" fmla="*/ 13332 w 16920"/>
                <a:gd name="T75" fmla="*/ 2276 h 8424"/>
                <a:gd name="T76" fmla="*/ 12726 w 16920"/>
                <a:gd name="T77" fmla="*/ 2406 h 8424"/>
                <a:gd name="T78" fmla="*/ 12177 w 16920"/>
                <a:gd name="T79" fmla="*/ 2623 h 8424"/>
                <a:gd name="T80" fmla="*/ 11702 w 16920"/>
                <a:gd name="T81" fmla="*/ 2980 h 8424"/>
                <a:gd name="T82" fmla="*/ 11315 w 16920"/>
                <a:gd name="T83" fmla="*/ 3534 h 8424"/>
                <a:gd name="T84" fmla="*/ 10944 w 16920"/>
                <a:gd name="T85" fmla="*/ 4233 h 8424"/>
                <a:gd name="T86" fmla="*/ 10300 w 16920"/>
                <a:gd name="T87" fmla="*/ 4711 h 8424"/>
                <a:gd name="T88" fmla="*/ 9479 w 16920"/>
                <a:gd name="T89" fmla="*/ 5008 h 8424"/>
                <a:gd name="T90" fmla="*/ 8621 w 16920"/>
                <a:gd name="T91" fmla="*/ 5212 h 8424"/>
                <a:gd name="T92" fmla="*/ 7861 w 16920"/>
                <a:gd name="T93" fmla="*/ 5413 h 8424"/>
                <a:gd name="T94" fmla="*/ 7341 w 16920"/>
                <a:gd name="T95" fmla="*/ 5700 h 8424"/>
                <a:gd name="T96" fmla="*/ 7185 w 16920"/>
                <a:gd name="T97" fmla="*/ 6155 h 8424"/>
                <a:gd name="T98" fmla="*/ 7083 w 16920"/>
                <a:gd name="T99" fmla="*/ 6651 h 8424"/>
                <a:gd name="T100" fmla="*/ 6852 w 16920"/>
                <a:gd name="T101" fmla="*/ 7096 h 8424"/>
                <a:gd name="T102" fmla="*/ 6490 w 16920"/>
                <a:gd name="T103" fmla="*/ 7486 h 8424"/>
                <a:gd name="T104" fmla="*/ 6002 w 16920"/>
                <a:gd name="T105" fmla="*/ 7810 h 8424"/>
                <a:gd name="T106" fmla="*/ 5389 w 16920"/>
                <a:gd name="T107" fmla="*/ 8061 h 8424"/>
                <a:gd name="T108" fmla="*/ 4653 w 16920"/>
                <a:gd name="T109" fmla="*/ 8232 h 8424"/>
                <a:gd name="T110" fmla="*/ 4156 w 16920"/>
                <a:gd name="T111" fmla="*/ 8296 h 8424"/>
                <a:gd name="T112" fmla="*/ 3710 w 16920"/>
                <a:gd name="T113" fmla="*/ 8335 h 8424"/>
                <a:gd name="T114" fmla="*/ 3242 w 16920"/>
                <a:gd name="T115" fmla="*/ 8363 h 8424"/>
                <a:gd name="T116" fmla="*/ 0 w 16920"/>
                <a:gd name="T117" fmla="*/ 8424 h 8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20" h="8424">
                  <a:moveTo>
                    <a:pt x="0" y="7222"/>
                  </a:moveTo>
                  <a:lnTo>
                    <a:pt x="1115" y="7222"/>
                  </a:lnTo>
                  <a:lnTo>
                    <a:pt x="1179" y="7222"/>
                  </a:lnTo>
                  <a:lnTo>
                    <a:pt x="1245" y="7223"/>
                  </a:lnTo>
                  <a:lnTo>
                    <a:pt x="1311" y="7223"/>
                  </a:lnTo>
                  <a:lnTo>
                    <a:pt x="1379" y="7223"/>
                  </a:lnTo>
                  <a:lnTo>
                    <a:pt x="1448" y="7223"/>
                  </a:lnTo>
                  <a:lnTo>
                    <a:pt x="1519" y="7223"/>
                  </a:lnTo>
                  <a:lnTo>
                    <a:pt x="1589" y="7222"/>
                  </a:lnTo>
                  <a:lnTo>
                    <a:pt x="1661" y="7222"/>
                  </a:lnTo>
                  <a:lnTo>
                    <a:pt x="1665" y="7222"/>
                  </a:lnTo>
                  <a:lnTo>
                    <a:pt x="1665" y="7221"/>
                  </a:lnTo>
                  <a:lnTo>
                    <a:pt x="1803" y="7219"/>
                  </a:lnTo>
                  <a:lnTo>
                    <a:pt x="1945" y="7216"/>
                  </a:lnTo>
                  <a:lnTo>
                    <a:pt x="2090" y="7210"/>
                  </a:lnTo>
                  <a:lnTo>
                    <a:pt x="2238" y="7204"/>
                  </a:lnTo>
                  <a:lnTo>
                    <a:pt x="2389" y="7197"/>
                  </a:lnTo>
                  <a:lnTo>
                    <a:pt x="2543" y="7187"/>
                  </a:lnTo>
                  <a:lnTo>
                    <a:pt x="2700" y="7177"/>
                  </a:lnTo>
                  <a:lnTo>
                    <a:pt x="2858" y="7164"/>
                  </a:lnTo>
                  <a:lnTo>
                    <a:pt x="3019" y="7150"/>
                  </a:lnTo>
                  <a:lnTo>
                    <a:pt x="3183" y="7134"/>
                  </a:lnTo>
                  <a:lnTo>
                    <a:pt x="3348" y="7116"/>
                  </a:lnTo>
                  <a:lnTo>
                    <a:pt x="3515" y="7096"/>
                  </a:lnTo>
                  <a:lnTo>
                    <a:pt x="3683" y="7074"/>
                  </a:lnTo>
                  <a:lnTo>
                    <a:pt x="3852" y="7051"/>
                  </a:lnTo>
                  <a:lnTo>
                    <a:pt x="3938" y="7038"/>
                  </a:lnTo>
                  <a:lnTo>
                    <a:pt x="4024" y="7024"/>
                  </a:lnTo>
                  <a:lnTo>
                    <a:pt x="4109" y="7010"/>
                  </a:lnTo>
                  <a:lnTo>
                    <a:pt x="4195" y="6996"/>
                  </a:lnTo>
                  <a:lnTo>
                    <a:pt x="4399" y="6955"/>
                  </a:lnTo>
                  <a:lnTo>
                    <a:pt x="4584" y="6909"/>
                  </a:lnTo>
                  <a:lnTo>
                    <a:pt x="4750" y="6857"/>
                  </a:lnTo>
                  <a:lnTo>
                    <a:pt x="4898" y="6799"/>
                  </a:lnTo>
                  <a:lnTo>
                    <a:pt x="5032" y="6736"/>
                  </a:lnTo>
                  <a:lnTo>
                    <a:pt x="5148" y="6670"/>
                  </a:lnTo>
                  <a:lnTo>
                    <a:pt x="5252" y="6598"/>
                  </a:lnTo>
                  <a:lnTo>
                    <a:pt x="5341" y="6523"/>
                  </a:lnTo>
                  <a:lnTo>
                    <a:pt x="5420" y="6444"/>
                  </a:lnTo>
                  <a:lnTo>
                    <a:pt x="5487" y="6362"/>
                  </a:lnTo>
                  <a:lnTo>
                    <a:pt x="5546" y="6277"/>
                  </a:lnTo>
                  <a:lnTo>
                    <a:pt x="5594" y="6191"/>
                  </a:lnTo>
                  <a:lnTo>
                    <a:pt x="5636" y="6102"/>
                  </a:lnTo>
                  <a:lnTo>
                    <a:pt x="5671" y="6012"/>
                  </a:lnTo>
                  <a:lnTo>
                    <a:pt x="5701" y="5921"/>
                  </a:lnTo>
                  <a:lnTo>
                    <a:pt x="5727" y="5828"/>
                  </a:lnTo>
                  <a:lnTo>
                    <a:pt x="5750" y="5736"/>
                  </a:lnTo>
                  <a:lnTo>
                    <a:pt x="5770" y="5644"/>
                  </a:lnTo>
                  <a:lnTo>
                    <a:pt x="5790" y="5551"/>
                  </a:lnTo>
                  <a:lnTo>
                    <a:pt x="5810" y="5460"/>
                  </a:lnTo>
                  <a:lnTo>
                    <a:pt x="5831" y="5369"/>
                  </a:lnTo>
                  <a:lnTo>
                    <a:pt x="5854" y="5282"/>
                  </a:lnTo>
                  <a:lnTo>
                    <a:pt x="5882" y="5195"/>
                  </a:lnTo>
                  <a:lnTo>
                    <a:pt x="5912" y="5111"/>
                  </a:lnTo>
                  <a:lnTo>
                    <a:pt x="5951" y="5030"/>
                  </a:lnTo>
                  <a:lnTo>
                    <a:pt x="5994" y="4952"/>
                  </a:lnTo>
                  <a:lnTo>
                    <a:pt x="6046" y="4877"/>
                  </a:lnTo>
                  <a:lnTo>
                    <a:pt x="6106" y="4807"/>
                  </a:lnTo>
                  <a:lnTo>
                    <a:pt x="6177" y="4741"/>
                  </a:lnTo>
                  <a:lnTo>
                    <a:pt x="6259" y="4680"/>
                  </a:lnTo>
                  <a:lnTo>
                    <a:pt x="6353" y="4623"/>
                  </a:lnTo>
                  <a:lnTo>
                    <a:pt x="6460" y="4572"/>
                  </a:lnTo>
                  <a:lnTo>
                    <a:pt x="6579" y="4526"/>
                  </a:lnTo>
                  <a:lnTo>
                    <a:pt x="6702" y="4484"/>
                  </a:lnTo>
                  <a:lnTo>
                    <a:pt x="6831" y="4447"/>
                  </a:lnTo>
                  <a:lnTo>
                    <a:pt x="6965" y="4412"/>
                  </a:lnTo>
                  <a:lnTo>
                    <a:pt x="7103" y="4380"/>
                  </a:lnTo>
                  <a:lnTo>
                    <a:pt x="7246" y="4351"/>
                  </a:lnTo>
                  <a:lnTo>
                    <a:pt x="7392" y="4323"/>
                  </a:lnTo>
                  <a:lnTo>
                    <a:pt x="7542" y="4298"/>
                  </a:lnTo>
                  <a:lnTo>
                    <a:pt x="7847" y="4248"/>
                  </a:lnTo>
                  <a:lnTo>
                    <a:pt x="8159" y="4200"/>
                  </a:lnTo>
                  <a:lnTo>
                    <a:pt x="8315" y="4175"/>
                  </a:lnTo>
                  <a:lnTo>
                    <a:pt x="8473" y="4149"/>
                  </a:lnTo>
                  <a:lnTo>
                    <a:pt x="8629" y="4121"/>
                  </a:lnTo>
                  <a:lnTo>
                    <a:pt x="8785" y="4091"/>
                  </a:lnTo>
                  <a:lnTo>
                    <a:pt x="8939" y="4060"/>
                  </a:lnTo>
                  <a:lnTo>
                    <a:pt x="9091" y="4024"/>
                  </a:lnTo>
                  <a:lnTo>
                    <a:pt x="9241" y="3986"/>
                  </a:lnTo>
                  <a:lnTo>
                    <a:pt x="9390" y="3943"/>
                  </a:lnTo>
                  <a:lnTo>
                    <a:pt x="9533" y="3897"/>
                  </a:lnTo>
                  <a:lnTo>
                    <a:pt x="9673" y="3845"/>
                  </a:lnTo>
                  <a:lnTo>
                    <a:pt x="9808" y="3789"/>
                  </a:lnTo>
                  <a:lnTo>
                    <a:pt x="9939" y="3726"/>
                  </a:lnTo>
                  <a:lnTo>
                    <a:pt x="10065" y="3659"/>
                  </a:lnTo>
                  <a:lnTo>
                    <a:pt x="10185" y="3584"/>
                  </a:lnTo>
                  <a:lnTo>
                    <a:pt x="10299" y="3502"/>
                  </a:lnTo>
                  <a:lnTo>
                    <a:pt x="10406" y="3413"/>
                  </a:lnTo>
                  <a:lnTo>
                    <a:pt x="10505" y="3317"/>
                  </a:lnTo>
                  <a:lnTo>
                    <a:pt x="10596" y="3212"/>
                  </a:lnTo>
                  <a:lnTo>
                    <a:pt x="10680" y="3098"/>
                  </a:lnTo>
                  <a:lnTo>
                    <a:pt x="10755" y="2975"/>
                  </a:lnTo>
                  <a:lnTo>
                    <a:pt x="10828" y="2852"/>
                  </a:lnTo>
                  <a:lnTo>
                    <a:pt x="10908" y="2739"/>
                  </a:lnTo>
                  <a:lnTo>
                    <a:pt x="10994" y="2633"/>
                  </a:lnTo>
                  <a:lnTo>
                    <a:pt x="11085" y="2536"/>
                  </a:lnTo>
                  <a:lnTo>
                    <a:pt x="11181" y="2447"/>
                  </a:lnTo>
                  <a:lnTo>
                    <a:pt x="11282" y="2366"/>
                  </a:lnTo>
                  <a:lnTo>
                    <a:pt x="11388" y="2291"/>
                  </a:lnTo>
                  <a:lnTo>
                    <a:pt x="11499" y="2223"/>
                  </a:lnTo>
                  <a:lnTo>
                    <a:pt x="11613" y="2162"/>
                  </a:lnTo>
                  <a:lnTo>
                    <a:pt x="11731" y="2105"/>
                  </a:lnTo>
                  <a:lnTo>
                    <a:pt x="11852" y="2055"/>
                  </a:lnTo>
                  <a:lnTo>
                    <a:pt x="11977" y="2010"/>
                  </a:lnTo>
                  <a:lnTo>
                    <a:pt x="12104" y="1970"/>
                  </a:lnTo>
                  <a:lnTo>
                    <a:pt x="12233" y="1934"/>
                  </a:lnTo>
                  <a:lnTo>
                    <a:pt x="12364" y="1902"/>
                  </a:lnTo>
                  <a:lnTo>
                    <a:pt x="12498" y="1875"/>
                  </a:lnTo>
                  <a:lnTo>
                    <a:pt x="12633" y="1849"/>
                  </a:lnTo>
                  <a:lnTo>
                    <a:pt x="12768" y="1828"/>
                  </a:lnTo>
                  <a:lnTo>
                    <a:pt x="12905" y="1808"/>
                  </a:lnTo>
                  <a:lnTo>
                    <a:pt x="13041" y="1791"/>
                  </a:lnTo>
                  <a:lnTo>
                    <a:pt x="13178" y="1776"/>
                  </a:lnTo>
                  <a:lnTo>
                    <a:pt x="13315" y="1763"/>
                  </a:lnTo>
                  <a:lnTo>
                    <a:pt x="13450" y="1749"/>
                  </a:lnTo>
                  <a:lnTo>
                    <a:pt x="13586" y="1737"/>
                  </a:lnTo>
                  <a:lnTo>
                    <a:pt x="13720" y="1725"/>
                  </a:lnTo>
                  <a:lnTo>
                    <a:pt x="13852" y="1713"/>
                  </a:lnTo>
                  <a:lnTo>
                    <a:pt x="13982" y="1700"/>
                  </a:lnTo>
                  <a:lnTo>
                    <a:pt x="14110" y="1686"/>
                  </a:lnTo>
                  <a:lnTo>
                    <a:pt x="14236" y="1672"/>
                  </a:lnTo>
                  <a:lnTo>
                    <a:pt x="14360" y="1655"/>
                  </a:lnTo>
                  <a:lnTo>
                    <a:pt x="14479" y="1637"/>
                  </a:lnTo>
                  <a:lnTo>
                    <a:pt x="14596" y="1616"/>
                  </a:lnTo>
                  <a:lnTo>
                    <a:pt x="14710" y="1590"/>
                  </a:lnTo>
                  <a:lnTo>
                    <a:pt x="14823" y="1558"/>
                  </a:lnTo>
                  <a:lnTo>
                    <a:pt x="14935" y="1521"/>
                  </a:lnTo>
                  <a:lnTo>
                    <a:pt x="15046" y="1478"/>
                  </a:lnTo>
                  <a:lnTo>
                    <a:pt x="15156" y="1430"/>
                  </a:lnTo>
                  <a:lnTo>
                    <a:pt x="15264" y="1379"/>
                  </a:lnTo>
                  <a:lnTo>
                    <a:pt x="15370" y="1323"/>
                  </a:lnTo>
                  <a:lnTo>
                    <a:pt x="15474" y="1263"/>
                  </a:lnTo>
                  <a:lnTo>
                    <a:pt x="15576" y="1201"/>
                  </a:lnTo>
                  <a:lnTo>
                    <a:pt x="15676" y="1136"/>
                  </a:lnTo>
                  <a:lnTo>
                    <a:pt x="15774" y="1070"/>
                  </a:lnTo>
                  <a:lnTo>
                    <a:pt x="15868" y="1001"/>
                  </a:lnTo>
                  <a:lnTo>
                    <a:pt x="15960" y="931"/>
                  </a:lnTo>
                  <a:lnTo>
                    <a:pt x="16049" y="860"/>
                  </a:lnTo>
                  <a:lnTo>
                    <a:pt x="16133" y="789"/>
                  </a:lnTo>
                  <a:lnTo>
                    <a:pt x="16216" y="719"/>
                  </a:lnTo>
                  <a:lnTo>
                    <a:pt x="16294" y="650"/>
                  </a:lnTo>
                  <a:lnTo>
                    <a:pt x="16369" y="581"/>
                  </a:lnTo>
                  <a:lnTo>
                    <a:pt x="16440" y="514"/>
                  </a:lnTo>
                  <a:lnTo>
                    <a:pt x="16507" y="449"/>
                  </a:lnTo>
                  <a:lnTo>
                    <a:pt x="16569" y="386"/>
                  </a:lnTo>
                  <a:lnTo>
                    <a:pt x="16627" y="327"/>
                  </a:lnTo>
                  <a:lnTo>
                    <a:pt x="16680" y="271"/>
                  </a:lnTo>
                  <a:lnTo>
                    <a:pt x="16729" y="219"/>
                  </a:lnTo>
                  <a:lnTo>
                    <a:pt x="16810" y="129"/>
                  </a:lnTo>
                  <a:lnTo>
                    <a:pt x="16870" y="59"/>
                  </a:lnTo>
                  <a:lnTo>
                    <a:pt x="16907" y="16"/>
                  </a:lnTo>
                  <a:lnTo>
                    <a:pt x="16920" y="0"/>
                  </a:lnTo>
                  <a:lnTo>
                    <a:pt x="16910" y="19"/>
                  </a:lnTo>
                  <a:lnTo>
                    <a:pt x="16882" y="74"/>
                  </a:lnTo>
                  <a:lnTo>
                    <a:pt x="16862" y="114"/>
                  </a:lnTo>
                  <a:lnTo>
                    <a:pt x="16835" y="161"/>
                  </a:lnTo>
                  <a:lnTo>
                    <a:pt x="16806" y="214"/>
                  </a:lnTo>
                  <a:lnTo>
                    <a:pt x="16771" y="273"/>
                  </a:lnTo>
                  <a:lnTo>
                    <a:pt x="16732" y="338"/>
                  </a:lnTo>
                  <a:lnTo>
                    <a:pt x="16688" y="407"/>
                  </a:lnTo>
                  <a:lnTo>
                    <a:pt x="16640" y="482"/>
                  </a:lnTo>
                  <a:lnTo>
                    <a:pt x="16588" y="560"/>
                  </a:lnTo>
                  <a:lnTo>
                    <a:pt x="16531" y="641"/>
                  </a:lnTo>
                  <a:lnTo>
                    <a:pt x="16470" y="726"/>
                  </a:lnTo>
                  <a:lnTo>
                    <a:pt x="16404" y="812"/>
                  </a:lnTo>
                  <a:lnTo>
                    <a:pt x="16334" y="899"/>
                  </a:lnTo>
                  <a:lnTo>
                    <a:pt x="16260" y="988"/>
                  </a:lnTo>
                  <a:lnTo>
                    <a:pt x="16182" y="1077"/>
                  </a:lnTo>
                  <a:lnTo>
                    <a:pt x="16099" y="1166"/>
                  </a:lnTo>
                  <a:lnTo>
                    <a:pt x="16012" y="1254"/>
                  </a:lnTo>
                  <a:lnTo>
                    <a:pt x="15921" y="1341"/>
                  </a:lnTo>
                  <a:lnTo>
                    <a:pt x="15827" y="1425"/>
                  </a:lnTo>
                  <a:lnTo>
                    <a:pt x="15727" y="1509"/>
                  </a:lnTo>
                  <a:lnTo>
                    <a:pt x="15624" y="1588"/>
                  </a:lnTo>
                  <a:lnTo>
                    <a:pt x="15517" y="1664"/>
                  </a:lnTo>
                  <a:lnTo>
                    <a:pt x="15405" y="1736"/>
                  </a:lnTo>
                  <a:lnTo>
                    <a:pt x="15289" y="1803"/>
                  </a:lnTo>
                  <a:lnTo>
                    <a:pt x="15171" y="1865"/>
                  </a:lnTo>
                  <a:lnTo>
                    <a:pt x="15047" y="1921"/>
                  </a:lnTo>
                  <a:lnTo>
                    <a:pt x="14920" y="1971"/>
                  </a:lnTo>
                  <a:lnTo>
                    <a:pt x="14789" y="2014"/>
                  </a:lnTo>
                  <a:lnTo>
                    <a:pt x="14655" y="2049"/>
                  </a:lnTo>
                  <a:lnTo>
                    <a:pt x="14518" y="2079"/>
                  </a:lnTo>
                  <a:lnTo>
                    <a:pt x="14383" y="2107"/>
                  </a:lnTo>
                  <a:lnTo>
                    <a:pt x="14248" y="2131"/>
                  </a:lnTo>
                  <a:lnTo>
                    <a:pt x="14113" y="2154"/>
                  </a:lnTo>
                  <a:lnTo>
                    <a:pt x="13848" y="2195"/>
                  </a:lnTo>
                  <a:lnTo>
                    <a:pt x="13587" y="2236"/>
                  </a:lnTo>
                  <a:lnTo>
                    <a:pt x="13459" y="2255"/>
                  </a:lnTo>
                  <a:lnTo>
                    <a:pt x="13332" y="2276"/>
                  </a:lnTo>
                  <a:lnTo>
                    <a:pt x="13207" y="2298"/>
                  </a:lnTo>
                  <a:lnTo>
                    <a:pt x="13083" y="2321"/>
                  </a:lnTo>
                  <a:lnTo>
                    <a:pt x="12962" y="2347"/>
                  </a:lnTo>
                  <a:lnTo>
                    <a:pt x="12843" y="2375"/>
                  </a:lnTo>
                  <a:lnTo>
                    <a:pt x="12726" y="2406"/>
                  </a:lnTo>
                  <a:lnTo>
                    <a:pt x="12611" y="2441"/>
                  </a:lnTo>
                  <a:lnTo>
                    <a:pt x="12499" y="2480"/>
                  </a:lnTo>
                  <a:lnTo>
                    <a:pt x="12389" y="2522"/>
                  </a:lnTo>
                  <a:lnTo>
                    <a:pt x="12282" y="2570"/>
                  </a:lnTo>
                  <a:lnTo>
                    <a:pt x="12177" y="2623"/>
                  </a:lnTo>
                  <a:lnTo>
                    <a:pt x="12077" y="2681"/>
                  </a:lnTo>
                  <a:lnTo>
                    <a:pt x="11978" y="2746"/>
                  </a:lnTo>
                  <a:lnTo>
                    <a:pt x="11883" y="2816"/>
                  </a:lnTo>
                  <a:lnTo>
                    <a:pt x="11791" y="2895"/>
                  </a:lnTo>
                  <a:lnTo>
                    <a:pt x="11702" y="2980"/>
                  </a:lnTo>
                  <a:lnTo>
                    <a:pt x="11617" y="3074"/>
                  </a:lnTo>
                  <a:lnTo>
                    <a:pt x="11536" y="3175"/>
                  </a:lnTo>
                  <a:lnTo>
                    <a:pt x="11458" y="3285"/>
                  </a:lnTo>
                  <a:lnTo>
                    <a:pt x="11385" y="3405"/>
                  </a:lnTo>
                  <a:lnTo>
                    <a:pt x="11315" y="3534"/>
                  </a:lnTo>
                  <a:lnTo>
                    <a:pt x="11250" y="3673"/>
                  </a:lnTo>
                  <a:lnTo>
                    <a:pt x="11188" y="3823"/>
                  </a:lnTo>
                  <a:lnTo>
                    <a:pt x="11121" y="3972"/>
                  </a:lnTo>
                  <a:lnTo>
                    <a:pt x="11039" y="4108"/>
                  </a:lnTo>
                  <a:lnTo>
                    <a:pt x="10944" y="4233"/>
                  </a:lnTo>
                  <a:lnTo>
                    <a:pt x="10836" y="4347"/>
                  </a:lnTo>
                  <a:lnTo>
                    <a:pt x="10717" y="4452"/>
                  </a:lnTo>
                  <a:lnTo>
                    <a:pt x="10587" y="4547"/>
                  </a:lnTo>
                  <a:lnTo>
                    <a:pt x="10447" y="4633"/>
                  </a:lnTo>
                  <a:lnTo>
                    <a:pt x="10300" y="4711"/>
                  </a:lnTo>
                  <a:lnTo>
                    <a:pt x="10146" y="4782"/>
                  </a:lnTo>
                  <a:lnTo>
                    <a:pt x="9985" y="4847"/>
                  </a:lnTo>
                  <a:lnTo>
                    <a:pt x="9820" y="4905"/>
                  </a:lnTo>
                  <a:lnTo>
                    <a:pt x="9651" y="4959"/>
                  </a:lnTo>
                  <a:lnTo>
                    <a:pt x="9479" y="5008"/>
                  </a:lnTo>
                  <a:lnTo>
                    <a:pt x="9306" y="5053"/>
                  </a:lnTo>
                  <a:lnTo>
                    <a:pt x="9133" y="5095"/>
                  </a:lnTo>
                  <a:lnTo>
                    <a:pt x="8960" y="5136"/>
                  </a:lnTo>
                  <a:lnTo>
                    <a:pt x="8789" y="5175"/>
                  </a:lnTo>
                  <a:lnTo>
                    <a:pt x="8621" y="5212"/>
                  </a:lnTo>
                  <a:lnTo>
                    <a:pt x="8456" y="5250"/>
                  </a:lnTo>
                  <a:lnTo>
                    <a:pt x="8297" y="5288"/>
                  </a:lnTo>
                  <a:lnTo>
                    <a:pt x="8144" y="5327"/>
                  </a:lnTo>
                  <a:lnTo>
                    <a:pt x="7999" y="5369"/>
                  </a:lnTo>
                  <a:lnTo>
                    <a:pt x="7861" y="5413"/>
                  </a:lnTo>
                  <a:lnTo>
                    <a:pt x="7733" y="5460"/>
                  </a:lnTo>
                  <a:lnTo>
                    <a:pt x="7617" y="5512"/>
                  </a:lnTo>
                  <a:lnTo>
                    <a:pt x="7511" y="5569"/>
                  </a:lnTo>
                  <a:lnTo>
                    <a:pt x="7419" y="5631"/>
                  </a:lnTo>
                  <a:lnTo>
                    <a:pt x="7341" y="5700"/>
                  </a:lnTo>
                  <a:lnTo>
                    <a:pt x="7278" y="5775"/>
                  </a:lnTo>
                  <a:lnTo>
                    <a:pt x="7231" y="5858"/>
                  </a:lnTo>
                  <a:lnTo>
                    <a:pt x="7201" y="5949"/>
                  </a:lnTo>
                  <a:lnTo>
                    <a:pt x="7190" y="6050"/>
                  </a:lnTo>
                  <a:lnTo>
                    <a:pt x="7185" y="6155"/>
                  </a:lnTo>
                  <a:lnTo>
                    <a:pt x="7175" y="6257"/>
                  </a:lnTo>
                  <a:lnTo>
                    <a:pt x="7160" y="6358"/>
                  </a:lnTo>
                  <a:lnTo>
                    <a:pt x="7140" y="6457"/>
                  </a:lnTo>
                  <a:lnTo>
                    <a:pt x="7114" y="6554"/>
                  </a:lnTo>
                  <a:lnTo>
                    <a:pt x="7083" y="6651"/>
                  </a:lnTo>
                  <a:lnTo>
                    <a:pt x="7047" y="6744"/>
                  </a:lnTo>
                  <a:lnTo>
                    <a:pt x="7006" y="6835"/>
                  </a:lnTo>
                  <a:lnTo>
                    <a:pt x="6959" y="6925"/>
                  </a:lnTo>
                  <a:lnTo>
                    <a:pt x="6908" y="7012"/>
                  </a:lnTo>
                  <a:lnTo>
                    <a:pt x="6852" y="7096"/>
                  </a:lnTo>
                  <a:lnTo>
                    <a:pt x="6789" y="7180"/>
                  </a:lnTo>
                  <a:lnTo>
                    <a:pt x="6723" y="7260"/>
                  </a:lnTo>
                  <a:lnTo>
                    <a:pt x="6650" y="7337"/>
                  </a:lnTo>
                  <a:lnTo>
                    <a:pt x="6572" y="7413"/>
                  </a:lnTo>
                  <a:lnTo>
                    <a:pt x="6490" y="7486"/>
                  </a:lnTo>
                  <a:lnTo>
                    <a:pt x="6403" y="7556"/>
                  </a:lnTo>
                  <a:lnTo>
                    <a:pt x="6310" y="7624"/>
                  </a:lnTo>
                  <a:lnTo>
                    <a:pt x="6213" y="7689"/>
                  </a:lnTo>
                  <a:lnTo>
                    <a:pt x="6110" y="7751"/>
                  </a:lnTo>
                  <a:lnTo>
                    <a:pt x="6002" y="7810"/>
                  </a:lnTo>
                  <a:lnTo>
                    <a:pt x="5889" y="7866"/>
                  </a:lnTo>
                  <a:lnTo>
                    <a:pt x="5772" y="7919"/>
                  </a:lnTo>
                  <a:lnTo>
                    <a:pt x="5649" y="7970"/>
                  </a:lnTo>
                  <a:lnTo>
                    <a:pt x="5522" y="8018"/>
                  </a:lnTo>
                  <a:lnTo>
                    <a:pt x="5389" y="8061"/>
                  </a:lnTo>
                  <a:lnTo>
                    <a:pt x="5252" y="8102"/>
                  </a:lnTo>
                  <a:lnTo>
                    <a:pt x="5110" y="8140"/>
                  </a:lnTo>
                  <a:lnTo>
                    <a:pt x="4962" y="8174"/>
                  </a:lnTo>
                  <a:lnTo>
                    <a:pt x="4810" y="8205"/>
                  </a:lnTo>
                  <a:lnTo>
                    <a:pt x="4653" y="8232"/>
                  </a:lnTo>
                  <a:lnTo>
                    <a:pt x="4491" y="8257"/>
                  </a:lnTo>
                  <a:lnTo>
                    <a:pt x="4410" y="8267"/>
                  </a:lnTo>
                  <a:lnTo>
                    <a:pt x="4326" y="8278"/>
                  </a:lnTo>
                  <a:lnTo>
                    <a:pt x="4242" y="8288"/>
                  </a:lnTo>
                  <a:lnTo>
                    <a:pt x="4156" y="8296"/>
                  </a:lnTo>
                  <a:lnTo>
                    <a:pt x="4069" y="8304"/>
                  </a:lnTo>
                  <a:lnTo>
                    <a:pt x="3980" y="8313"/>
                  </a:lnTo>
                  <a:lnTo>
                    <a:pt x="3892" y="8320"/>
                  </a:lnTo>
                  <a:lnTo>
                    <a:pt x="3801" y="8328"/>
                  </a:lnTo>
                  <a:lnTo>
                    <a:pt x="3710" y="8335"/>
                  </a:lnTo>
                  <a:lnTo>
                    <a:pt x="3618" y="8341"/>
                  </a:lnTo>
                  <a:lnTo>
                    <a:pt x="3525" y="8347"/>
                  </a:lnTo>
                  <a:lnTo>
                    <a:pt x="3431" y="8353"/>
                  </a:lnTo>
                  <a:lnTo>
                    <a:pt x="3336" y="8357"/>
                  </a:lnTo>
                  <a:lnTo>
                    <a:pt x="3242" y="8363"/>
                  </a:lnTo>
                  <a:lnTo>
                    <a:pt x="3147" y="8367"/>
                  </a:lnTo>
                  <a:lnTo>
                    <a:pt x="3052" y="8371"/>
                  </a:lnTo>
                  <a:lnTo>
                    <a:pt x="3053" y="8371"/>
                  </a:lnTo>
                  <a:lnTo>
                    <a:pt x="2642" y="8399"/>
                  </a:lnTo>
                  <a:lnTo>
                    <a:pt x="0" y="8424"/>
                  </a:lnTo>
                  <a:lnTo>
                    <a:pt x="0" y="7222"/>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5" name="任意多边形: 形状 20"/>
            <p:cNvSpPr>
              <a:spLocks/>
            </p:cNvSpPr>
            <p:nvPr/>
          </p:nvSpPr>
          <p:spPr bwMode="auto">
            <a:xfrm>
              <a:off x="7636375" y="1482842"/>
              <a:ext cx="821825" cy="642938"/>
            </a:xfrm>
            <a:custGeom>
              <a:avLst/>
              <a:gdLst>
                <a:gd name="T0" fmla="*/ 1471 w 1643"/>
                <a:gd name="T1" fmla="*/ 199 h 1621"/>
                <a:gd name="T2" fmla="*/ 1553 w 1643"/>
                <a:gd name="T3" fmla="*/ 106 h 1621"/>
                <a:gd name="T4" fmla="*/ 1610 w 1643"/>
                <a:gd name="T5" fmla="*/ 40 h 1621"/>
                <a:gd name="T6" fmla="*/ 1639 w 1643"/>
                <a:gd name="T7" fmla="*/ 4 h 1621"/>
                <a:gd name="T8" fmla="*/ 1637 w 1643"/>
                <a:gd name="T9" fmla="*/ 14 h 1621"/>
                <a:gd name="T10" fmla="*/ 1585 w 1643"/>
                <a:gd name="T11" fmla="*/ 113 h 1621"/>
                <a:gd name="T12" fmla="*/ 1513 w 1643"/>
                <a:gd name="T13" fmla="*/ 240 h 1621"/>
                <a:gd name="T14" fmla="*/ 1449 w 1643"/>
                <a:gd name="T15" fmla="*/ 346 h 1621"/>
                <a:gd name="T16" fmla="*/ 1373 w 1643"/>
                <a:gd name="T17" fmla="*/ 466 h 1621"/>
                <a:gd name="T18" fmla="*/ 1286 w 1643"/>
                <a:gd name="T19" fmla="*/ 596 h 1621"/>
                <a:gd name="T20" fmla="*/ 1142 w 1643"/>
                <a:gd name="T21" fmla="*/ 750 h 1621"/>
                <a:gd name="T22" fmla="*/ 944 w 1643"/>
                <a:gd name="T23" fmla="*/ 922 h 1621"/>
                <a:gd name="T24" fmla="*/ 746 w 1643"/>
                <a:gd name="T25" fmla="*/ 1088 h 1621"/>
                <a:gd name="T26" fmla="*/ 558 w 1643"/>
                <a:gd name="T27" fmla="*/ 1242 h 1621"/>
                <a:gd name="T28" fmla="*/ 388 w 1643"/>
                <a:gd name="T29" fmla="*/ 1379 h 1621"/>
                <a:gd name="T30" fmla="*/ 246 w 1643"/>
                <a:gd name="T31" fmla="*/ 1491 h 1621"/>
                <a:gd name="T32" fmla="*/ 142 w 1643"/>
                <a:gd name="T33" fmla="*/ 1571 h 1621"/>
                <a:gd name="T34" fmla="*/ 86 w 1643"/>
                <a:gd name="T35" fmla="*/ 1615 h 1621"/>
                <a:gd name="T36" fmla="*/ 0 w 1643"/>
                <a:gd name="T37" fmla="*/ 1582 h 1621"/>
                <a:gd name="T38" fmla="*/ 24 w 1643"/>
                <a:gd name="T39" fmla="*/ 1564 h 1621"/>
                <a:gd name="T40" fmla="*/ 91 w 1643"/>
                <a:gd name="T41" fmla="*/ 1513 h 1621"/>
                <a:gd name="T42" fmla="*/ 192 w 1643"/>
                <a:gd name="T43" fmla="*/ 1435 h 1621"/>
                <a:gd name="T44" fmla="*/ 319 w 1643"/>
                <a:gd name="T45" fmla="*/ 1336 h 1621"/>
                <a:gd name="T46" fmla="*/ 463 w 1643"/>
                <a:gd name="T47" fmla="*/ 1222 h 1621"/>
                <a:gd name="T48" fmla="*/ 617 w 1643"/>
                <a:gd name="T49" fmla="*/ 1097 h 1621"/>
                <a:gd name="T50" fmla="*/ 772 w 1643"/>
                <a:gd name="T51" fmla="*/ 968 h 1621"/>
                <a:gd name="T52" fmla="*/ 919 w 1643"/>
                <a:gd name="T53" fmla="*/ 840 h 1621"/>
                <a:gd name="T54" fmla="*/ 985 w 1643"/>
                <a:gd name="T55" fmla="*/ 778 h 1621"/>
                <a:gd name="T56" fmla="*/ 1048 w 1643"/>
                <a:gd name="T57" fmla="*/ 718 h 1621"/>
                <a:gd name="T58" fmla="*/ 1154 w 1643"/>
                <a:gd name="T59" fmla="*/ 607 h 1621"/>
                <a:gd name="T60" fmla="*/ 1241 w 1643"/>
                <a:gd name="T61" fmla="*/ 507 h 1621"/>
                <a:gd name="T62" fmla="*/ 1310 w 1643"/>
                <a:gd name="T63" fmla="*/ 421 h 1621"/>
                <a:gd name="T64" fmla="*/ 1360 w 1643"/>
                <a:gd name="T65" fmla="*/ 350 h 1621"/>
                <a:gd name="T66" fmla="*/ 1394 w 1643"/>
                <a:gd name="T67" fmla="*/ 298 h 1621"/>
                <a:gd name="T68" fmla="*/ 1420 w 1643"/>
                <a:gd name="T69" fmla="*/ 253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3" h="1621">
                  <a:moveTo>
                    <a:pt x="1420" y="253"/>
                  </a:moveTo>
                  <a:lnTo>
                    <a:pt x="1471" y="199"/>
                  </a:lnTo>
                  <a:lnTo>
                    <a:pt x="1515" y="149"/>
                  </a:lnTo>
                  <a:lnTo>
                    <a:pt x="1553" y="106"/>
                  </a:lnTo>
                  <a:lnTo>
                    <a:pt x="1585" y="70"/>
                  </a:lnTo>
                  <a:lnTo>
                    <a:pt x="1610" y="40"/>
                  </a:lnTo>
                  <a:lnTo>
                    <a:pt x="1628" y="18"/>
                  </a:lnTo>
                  <a:lnTo>
                    <a:pt x="1639" y="4"/>
                  </a:lnTo>
                  <a:lnTo>
                    <a:pt x="1643" y="0"/>
                  </a:lnTo>
                  <a:lnTo>
                    <a:pt x="1637" y="14"/>
                  </a:lnTo>
                  <a:lnTo>
                    <a:pt x="1618" y="52"/>
                  </a:lnTo>
                  <a:lnTo>
                    <a:pt x="1585" y="113"/>
                  </a:lnTo>
                  <a:lnTo>
                    <a:pt x="1540" y="194"/>
                  </a:lnTo>
                  <a:lnTo>
                    <a:pt x="1513" y="240"/>
                  </a:lnTo>
                  <a:lnTo>
                    <a:pt x="1483" y="292"/>
                  </a:lnTo>
                  <a:lnTo>
                    <a:pt x="1449" y="346"/>
                  </a:lnTo>
                  <a:lnTo>
                    <a:pt x="1414" y="404"/>
                  </a:lnTo>
                  <a:lnTo>
                    <a:pt x="1373" y="466"/>
                  </a:lnTo>
                  <a:lnTo>
                    <a:pt x="1331" y="530"/>
                  </a:lnTo>
                  <a:lnTo>
                    <a:pt x="1286" y="596"/>
                  </a:lnTo>
                  <a:lnTo>
                    <a:pt x="1237" y="664"/>
                  </a:lnTo>
                  <a:lnTo>
                    <a:pt x="1142" y="750"/>
                  </a:lnTo>
                  <a:lnTo>
                    <a:pt x="1043" y="836"/>
                  </a:lnTo>
                  <a:lnTo>
                    <a:pt x="944" y="922"/>
                  </a:lnTo>
                  <a:lnTo>
                    <a:pt x="845" y="1006"/>
                  </a:lnTo>
                  <a:lnTo>
                    <a:pt x="746" y="1088"/>
                  </a:lnTo>
                  <a:lnTo>
                    <a:pt x="650" y="1167"/>
                  </a:lnTo>
                  <a:lnTo>
                    <a:pt x="558" y="1242"/>
                  </a:lnTo>
                  <a:lnTo>
                    <a:pt x="469" y="1313"/>
                  </a:lnTo>
                  <a:lnTo>
                    <a:pt x="388" y="1379"/>
                  </a:lnTo>
                  <a:lnTo>
                    <a:pt x="313" y="1438"/>
                  </a:lnTo>
                  <a:lnTo>
                    <a:pt x="246" y="1491"/>
                  </a:lnTo>
                  <a:lnTo>
                    <a:pt x="189" y="1535"/>
                  </a:lnTo>
                  <a:lnTo>
                    <a:pt x="142" y="1571"/>
                  </a:lnTo>
                  <a:lnTo>
                    <a:pt x="108" y="1599"/>
                  </a:lnTo>
                  <a:lnTo>
                    <a:pt x="86" y="1615"/>
                  </a:lnTo>
                  <a:lnTo>
                    <a:pt x="79" y="1621"/>
                  </a:lnTo>
                  <a:lnTo>
                    <a:pt x="0" y="1582"/>
                  </a:lnTo>
                  <a:lnTo>
                    <a:pt x="6" y="1576"/>
                  </a:lnTo>
                  <a:lnTo>
                    <a:pt x="24" y="1564"/>
                  </a:lnTo>
                  <a:lnTo>
                    <a:pt x="53" y="1542"/>
                  </a:lnTo>
                  <a:lnTo>
                    <a:pt x="91" y="1513"/>
                  </a:lnTo>
                  <a:lnTo>
                    <a:pt x="137" y="1477"/>
                  </a:lnTo>
                  <a:lnTo>
                    <a:pt x="192" y="1435"/>
                  </a:lnTo>
                  <a:lnTo>
                    <a:pt x="252" y="1388"/>
                  </a:lnTo>
                  <a:lnTo>
                    <a:pt x="319" y="1336"/>
                  </a:lnTo>
                  <a:lnTo>
                    <a:pt x="389" y="1280"/>
                  </a:lnTo>
                  <a:lnTo>
                    <a:pt x="463" y="1222"/>
                  </a:lnTo>
                  <a:lnTo>
                    <a:pt x="539" y="1161"/>
                  </a:lnTo>
                  <a:lnTo>
                    <a:pt x="617" y="1097"/>
                  </a:lnTo>
                  <a:lnTo>
                    <a:pt x="694" y="1033"/>
                  </a:lnTo>
                  <a:lnTo>
                    <a:pt x="772" y="968"/>
                  </a:lnTo>
                  <a:lnTo>
                    <a:pt x="847" y="904"/>
                  </a:lnTo>
                  <a:lnTo>
                    <a:pt x="919" y="840"/>
                  </a:lnTo>
                  <a:lnTo>
                    <a:pt x="952" y="808"/>
                  </a:lnTo>
                  <a:lnTo>
                    <a:pt x="985" y="778"/>
                  </a:lnTo>
                  <a:lnTo>
                    <a:pt x="1017" y="748"/>
                  </a:lnTo>
                  <a:lnTo>
                    <a:pt x="1048" y="718"/>
                  </a:lnTo>
                  <a:lnTo>
                    <a:pt x="1104" y="661"/>
                  </a:lnTo>
                  <a:lnTo>
                    <a:pt x="1154" y="607"/>
                  </a:lnTo>
                  <a:lnTo>
                    <a:pt x="1201" y="555"/>
                  </a:lnTo>
                  <a:lnTo>
                    <a:pt x="1241" y="507"/>
                  </a:lnTo>
                  <a:lnTo>
                    <a:pt x="1278" y="462"/>
                  </a:lnTo>
                  <a:lnTo>
                    <a:pt x="1310" y="421"/>
                  </a:lnTo>
                  <a:lnTo>
                    <a:pt x="1336" y="384"/>
                  </a:lnTo>
                  <a:lnTo>
                    <a:pt x="1360" y="350"/>
                  </a:lnTo>
                  <a:lnTo>
                    <a:pt x="1379" y="322"/>
                  </a:lnTo>
                  <a:lnTo>
                    <a:pt x="1394" y="298"/>
                  </a:lnTo>
                  <a:lnTo>
                    <a:pt x="1414" y="265"/>
                  </a:lnTo>
                  <a:lnTo>
                    <a:pt x="1420" y="253"/>
                  </a:lnTo>
                  <a:lnTo>
                    <a:pt x="1420" y="25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6" name="任意多边形: 形状 21"/>
            <p:cNvSpPr>
              <a:spLocks/>
            </p:cNvSpPr>
            <p:nvPr/>
          </p:nvSpPr>
          <p:spPr bwMode="auto">
            <a:xfrm>
              <a:off x="0" y="4507030"/>
              <a:ext cx="1624155" cy="101204"/>
            </a:xfrm>
            <a:custGeom>
              <a:avLst/>
              <a:gdLst>
                <a:gd name="T0" fmla="*/ 0 w 3248"/>
                <a:gd name="T1" fmla="*/ 255 h 255"/>
                <a:gd name="T2" fmla="*/ 0 w 3248"/>
                <a:gd name="T3" fmla="*/ 91 h 255"/>
                <a:gd name="T4" fmla="*/ 18 w 3248"/>
                <a:gd name="T5" fmla="*/ 91 h 255"/>
                <a:gd name="T6" fmla="*/ 70 w 3248"/>
                <a:gd name="T7" fmla="*/ 91 h 255"/>
                <a:gd name="T8" fmla="*/ 152 w 3248"/>
                <a:gd name="T9" fmla="*/ 90 h 255"/>
                <a:gd name="T10" fmla="*/ 260 w 3248"/>
                <a:gd name="T11" fmla="*/ 89 h 255"/>
                <a:gd name="T12" fmla="*/ 391 w 3248"/>
                <a:gd name="T13" fmla="*/ 88 h 255"/>
                <a:gd name="T14" fmla="*/ 541 w 3248"/>
                <a:gd name="T15" fmla="*/ 86 h 255"/>
                <a:gd name="T16" fmla="*/ 707 w 3248"/>
                <a:gd name="T17" fmla="*/ 83 h 255"/>
                <a:gd name="T18" fmla="*/ 884 w 3248"/>
                <a:gd name="T19" fmla="*/ 81 h 255"/>
                <a:gd name="T20" fmla="*/ 1069 w 3248"/>
                <a:gd name="T21" fmla="*/ 78 h 255"/>
                <a:gd name="T22" fmla="*/ 1258 w 3248"/>
                <a:gd name="T23" fmla="*/ 75 h 255"/>
                <a:gd name="T24" fmla="*/ 1449 w 3248"/>
                <a:gd name="T25" fmla="*/ 72 h 255"/>
                <a:gd name="T26" fmla="*/ 1635 w 3248"/>
                <a:gd name="T27" fmla="*/ 69 h 255"/>
                <a:gd name="T28" fmla="*/ 1815 w 3248"/>
                <a:gd name="T29" fmla="*/ 64 h 255"/>
                <a:gd name="T30" fmla="*/ 1984 w 3248"/>
                <a:gd name="T31" fmla="*/ 59 h 255"/>
                <a:gd name="T32" fmla="*/ 2138 w 3248"/>
                <a:gd name="T33" fmla="*/ 55 h 255"/>
                <a:gd name="T34" fmla="*/ 2275 w 3248"/>
                <a:gd name="T35" fmla="*/ 50 h 255"/>
                <a:gd name="T36" fmla="*/ 2396 w 3248"/>
                <a:gd name="T37" fmla="*/ 43 h 255"/>
                <a:gd name="T38" fmla="*/ 2509 w 3248"/>
                <a:gd name="T39" fmla="*/ 39 h 255"/>
                <a:gd name="T40" fmla="*/ 2612 w 3248"/>
                <a:gd name="T41" fmla="*/ 34 h 255"/>
                <a:gd name="T42" fmla="*/ 2706 w 3248"/>
                <a:gd name="T43" fmla="*/ 29 h 255"/>
                <a:gd name="T44" fmla="*/ 2791 w 3248"/>
                <a:gd name="T45" fmla="*/ 24 h 255"/>
                <a:gd name="T46" fmla="*/ 2868 w 3248"/>
                <a:gd name="T47" fmla="*/ 21 h 255"/>
                <a:gd name="T48" fmla="*/ 2936 w 3248"/>
                <a:gd name="T49" fmla="*/ 17 h 255"/>
                <a:gd name="T50" fmla="*/ 2996 w 3248"/>
                <a:gd name="T51" fmla="*/ 14 h 255"/>
                <a:gd name="T52" fmla="*/ 3048 w 3248"/>
                <a:gd name="T53" fmla="*/ 10 h 255"/>
                <a:gd name="T54" fmla="*/ 3092 w 3248"/>
                <a:gd name="T55" fmla="*/ 7 h 255"/>
                <a:gd name="T56" fmla="*/ 3129 w 3248"/>
                <a:gd name="T57" fmla="*/ 5 h 255"/>
                <a:gd name="T58" fmla="*/ 3160 w 3248"/>
                <a:gd name="T59" fmla="*/ 3 h 255"/>
                <a:gd name="T60" fmla="*/ 3182 w 3248"/>
                <a:gd name="T61" fmla="*/ 2 h 255"/>
                <a:gd name="T62" fmla="*/ 3198 w 3248"/>
                <a:gd name="T63" fmla="*/ 1 h 255"/>
                <a:gd name="T64" fmla="*/ 3207 w 3248"/>
                <a:gd name="T65" fmla="*/ 0 h 255"/>
                <a:gd name="T66" fmla="*/ 3211 w 3248"/>
                <a:gd name="T67" fmla="*/ 0 h 255"/>
                <a:gd name="T68" fmla="*/ 3247 w 3248"/>
                <a:gd name="T69" fmla="*/ 159 h 255"/>
                <a:gd name="T70" fmla="*/ 3248 w 3248"/>
                <a:gd name="T71" fmla="*/ 159 h 255"/>
                <a:gd name="T72" fmla="*/ 3248 w 3248"/>
                <a:gd name="T73" fmla="*/ 160 h 255"/>
                <a:gd name="T74" fmla="*/ 3237 w 3248"/>
                <a:gd name="T75" fmla="*/ 161 h 255"/>
                <a:gd name="T76" fmla="*/ 3211 w 3248"/>
                <a:gd name="T77" fmla="*/ 163 h 255"/>
                <a:gd name="T78" fmla="*/ 3197 w 3248"/>
                <a:gd name="T79" fmla="*/ 163 h 255"/>
                <a:gd name="T80" fmla="*/ 3155 w 3248"/>
                <a:gd name="T81" fmla="*/ 166 h 255"/>
                <a:gd name="T82" fmla="*/ 3086 w 3248"/>
                <a:gd name="T83" fmla="*/ 169 h 255"/>
                <a:gd name="T84" fmla="*/ 2991 w 3248"/>
                <a:gd name="T85" fmla="*/ 174 h 255"/>
                <a:gd name="T86" fmla="*/ 2869 w 3248"/>
                <a:gd name="T87" fmla="*/ 181 h 255"/>
                <a:gd name="T88" fmla="*/ 2723 w 3248"/>
                <a:gd name="T89" fmla="*/ 187 h 255"/>
                <a:gd name="T90" fmla="*/ 2552 w 3248"/>
                <a:gd name="T91" fmla="*/ 195 h 255"/>
                <a:gd name="T92" fmla="*/ 2356 w 3248"/>
                <a:gd name="T93" fmla="*/ 202 h 255"/>
                <a:gd name="T94" fmla="*/ 2137 w 3248"/>
                <a:gd name="T95" fmla="*/ 210 h 255"/>
                <a:gd name="T96" fmla="*/ 1895 w 3248"/>
                <a:gd name="T97" fmla="*/ 218 h 255"/>
                <a:gd name="T98" fmla="*/ 1632 w 3248"/>
                <a:gd name="T99" fmla="*/ 226 h 255"/>
                <a:gd name="T100" fmla="*/ 1346 w 3248"/>
                <a:gd name="T101" fmla="*/ 234 h 255"/>
                <a:gd name="T102" fmla="*/ 1040 w 3248"/>
                <a:gd name="T103" fmla="*/ 240 h 255"/>
                <a:gd name="T104" fmla="*/ 713 w 3248"/>
                <a:gd name="T105" fmla="*/ 246 h 255"/>
                <a:gd name="T106" fmla="*/ 366 w 3248"/>
                <a:gd name="T107" fmla="*/ 252 h 255"/>
                <a:gd name="T108" fmla="*/ 0 w 3248"/>
                <a:gd name="T109"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8" h="255">
                  <a:moveTo>
                    <a:pt x="0" y="255"/>
                  </a:moveTo>
                  <a:lnTo>
                    <a:pt x="0" y="91"/>
                  </a:lnTo>
                  <a:lnTo>
                    <a:pt x="18" y="91"/>
                  </a:lnTo>
                  <a:lnTo>
                    <a:pt x="70" y="91"/>
                  </a:lnTo>
                  <a:lnTo>
                    <a:pt x="152" y="90"/>
                  </a:lnTo>
                  <a:lnTo>
                    <a:pt x="260" y="89"/>
                  </a:lnTo>
                  <a:lnTo>
                    <a:pt x="391" y="88"/>
                  </a:lnTo>
                  <a:lnTo>
                    <a:pt x="541" y="86"/>
                  </a:lnTo>
                  <a:lnTo>
                    <a:pt x="707" y="83"/>
                  </a:lnTo>
                  <a:lnTo>
                    <a:pt x="884" y="81"/>
                  </a:lnTo>
                  <a:lnTo>
                    <a:pt x="1069" y="78"/>
                  </a:lnTo>
                  <a:lnTo>
                    <a:pt x="1258" y="75"/>
                  </a:lnTo>
                  <a:lnTo>
                    <a:pt x="1449" y="72"/>
                  </a:lnTo>
                  <a:lnTo>
                    <a:pt x="1635" y="69"/>
                  </a:lnTo>
                  <a:lnTo>
                    <a:pt x="1815" y="64"/>
                  </a:lnTo>
                  <a:lnTo>
                    <a:pt x="1984" y="59"/>
                  </a:lnTo>
                  <a:lnTo>
                    <a:pt x="2138" y="55"/>
                  </a:lnTo>
                  <a:lnTo>
                    <a:pt x="2275" y="50"/>
                  </a:lnTo>
                  <a:lnTo>
                    <a:pt x="2396" y="43"/>
                  </a:lnTo>
                  <a:lnTo>
                    <a:pt x="2509" y="39"/>
                  </a:lnTo>
                  <a:lnTo>
                    <a:pt x="2612" y="34"/>
                  </a:lnTo>
                  <a:lnTo>
                    <a:pt x="2706" y="29"/>
                  </a:lnTo>
                  <a:lnTo>
                    <a:pt x="2791" y="24"/>
                  </a:lnTo>
                  <a:lnTo>
                    <a:pt x="2868" y="21"/>
                  </a:lnTo>
                  <a:lnTo>
                    <a:pt x="2936" y="17"/>
                  </a:lnTo>
                  <a:lnTo>
                    <a:pt x="2996" y="14"/>
                  </a:lnTo>
                  <a:lnTo>
                    <a:pt x="3048" y="10"/>
                  </a:lnTo>
                  <a:lnTo>
                    <a:pt x="3092" y="7"/>
                  </a:lnTo>
                  <a:lnTo>
                    <a:pt x="3129" y="5"/>
                  </a:lnTo>
                  <a:lnTo>
                    <a:pt x="3160" y="3"/>
                  </a:lnTo>
                  <a:lnTo>
                    <a:pt x="3182" y="2"/>
                  </a:lnTo>
                  <a:lnTo>
                    <a:pt x="3198" y="1"/>
                  </a:lnTo>
                  <a:lnTo>
                    <a:pt x="3207" y="0"/>
                  </a:lnTo>
                  <a:lnTo>
                    <a:pt x="3211" y="0"/>
                  </a:lnTo>
                  <a:lnTo>
                    <a:pt x="3247" y="159"/>
                  </a:lnTo>
                  <a:lnTo>
                    <a:pt x="3248" y="159"/>
                  </a:lnTo>
                  <a:lnTo>
                    <a:pt x="3248" y="160"/>
                  </a:lnTo>
                  <a:lnTo>
                    <a:pt x="3237" y="161"/>
                  </a:lnTo>
                  <a:lnTo>
                    <a:pt x="3211" y="163"/>
                  </a:lnTo>
                  <a:lnTo>
                    <a:pt x="3197" y="163"/>
                  </a:lnTo>
                  <a:lnTo>
                    <a:pt x="3155" y="166"/>
                  </a:lnTo>
                  <a:lnTo>
                    <a:pt x="3086" y="169"/>
                  </a:lnTo>
                  <a:lnTo>
                    <a:pt x="2991" y="174"/>
                  </a:lnTo>
                  <a:lnTo>
                    <a:pt x="2869" y="181"/>
                  </a:lnTo>
                  <a:lnTo>
                    <a:pt x="2723" y="187"/>
                  </a:lnTo>
                  <a:lnTo>
                    <a:pt x="2552" y="195"/>
                  </a:lnTo>
                  <a:lnTo>
                    <a:pt x="2356" y="202"/>
                  </a:lnTo>
                  <a:lnTo>
                    <a:pt x="2137" y="210"/>
                  </a:lnTo>
                  <a:lnTo>
                    <a:pt x="1895" y="218"/>
                  </a:lnTo>
                  <a:lnTo>
                    <a:pt x="1632" y="226"/>
                  </a:lnTo>
                  <a:lnTo>
                    <a:pt x="1346" y="234"/>
                  </a:lnTo>
                  <a:lnTo>
                    <a:pt x="1040" y="240"/>
                  </a:lnTo>
                  <a:lnTo>
                    <a:pt x="713" y="246"/>
                  </a:lnTo>
                  <a:lnTo>
                    <a:pt x="366" y="252"/>
                  </a:lnTo>
                  <a:lnTo>
                    <a:pt x="0" y="25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7" name="任意多边形: 形状 22"/>
            <p:cNvSpPr>
              <a:spLocks/>
            </p:cNvSpPr>
            <p:nvPr/>
          </p:nvSpPr>
          <p:spPr bwMode="auto">
            <a:xfrm>
              <a:off x="1775622" y="4001014"/>
              <a:ext cx="1379706" cy="560785"/>
            </a:xfrm>
            <a:custGeom>
              <a:avLst/>
              <a:gdLst>
                <a:gd name="T0" fmla="*/ 137 w 2761"/>
                <a:gd name="T1" fmla="*/ 1408 h 1414"/>
                <a:gd name="T2" fmla="*/ 354 w 2761"/>
                <a:gd name="T3" fmla="*/ 1391 h 1414"/>
                <a:gd name="T4" fmla="*/ 538 w 2761"/>
                <a:gd name="T5" fmla="*/ 1372 h 1414"/>
                <a:gd name="T6" fmla="*/ 669 w 2761"/>
                <a:gd name="T7" fmla="*/ 1357 h 1414"/>
                <a:gd name="T8" fmla="*/ 804 w 2761"/>
                <a:gd name="T9" fmla="*/ 1338 h 1414"/>
                <a:gd name="T10" fmla="*/ 941 w 2761"/>
                <a:gd name="T11" fmla="*/ 1317 h 1414"/>
                <a:gd name="T12" fmla="*/ 1080 w 2761"/>
                <a:gd name="T13" fmla="*/ 1292 h 1414"/>
                <a:gd name="T14" fmla="*/ 1219 w 2761"/>
                <a:gd name="T15" fmla="*/ 1263 h 1414"/>
                <a:gd name="T16" fmla="*/ 1357 w 2761"/>
                <a:gd name="T17" fmla="*/ 1230 h 1414"/>
                <a:gd name="T18" fmla="*/ 1493 w 2761"/>
                <a:gd name="T19" fmla="*/ 1194 h 1414"/>
                <a:gd name="T20" fmla="*/ 1624 w 2761"/>
                <a:gd name="T21" fmla="*/ 1153 h 1414"/>
                <a:gd name="T22" fmla="*/ 1751 w 2761"/>
                <a:gd name="T23" fmla="*/ 1108 h 1414"/>
                <a:gd name="T24" fmla="*/ 1872 w 2761"/>
                <a:gd name="T25" fmla="*/ 1057 h 1414"/>
                <a:gd name="T26" fmla="*/ 1984 w 2761"/>
                <a:gd name="T27" fmla="*/ 1001 h 1414"/>
                <a:gd name="T28" fmla="*/ 2105 w 2761"/>
                <a:gd name="T29" fmla="*/ 929 h 1414"/>
                <a:gd name="T30" fmla="*/ 2228 w 2761"/>
                <a:gd name="T31" fmla="*/ 846 h 1414"/>
                <a:gd name="T32" fmla="*/ 2334 w 2761"/>
                <a:gd name="T33" fmla="*/ 764 h 1414"/>
                <a:gd name="T34" fmla="*/ 2426 w 2761"/>
                <a:gd name="T35" fmla="*/ 682 h 1414"/>
                <a:gd name="T36" fmla="*/ 2503 w 2761"/>
                <a:gd name="T37" fmla="*/ 604 h 1414"/>
                <a:gd name="T38" fmla="*/ 2567 w 2761"/>
                <a:gd name="T39" fmla="*/ 528 h 1414"/>
                <a:gd name="T40" fmla="*/ 2620 w 2761"/>
                <a:gd name="T41" fmla="*/ 455 h 1414"/>
                <a:gd name="T42" fmla="*/ 2662 w 2761"/>
                <a:gd name="T43" fmla="*/ 386 h 1414"/>
                <a:gd name="T44" fmla="*/ 2695 w 2761"/>
                <a:gd name="T45" fmla="*/ 323 h 1414"/>
                <a:gd name="T46" fmla="*/ 2720 w 2761"/>
                <a:gd name="T47" fmla="*/ 264 h 1414"/>
                <a:gd name="T48" fmla="*/ 2737 w 2761"/>
                <a:gd name="T49" fmla="*/ 213 h 1414"/>
                <a:gd name="T50" fmla="*/ 2749 w 2761"/>
                <a:gd name="T51" fmla="*/ 167 h 1414"/>
                <a:gd name="T52" fmla="*/ 2758 w 2761"/>
                <a:gd name="T53" fmla="*/ 114 h 1414"/>
                <a:gd name="T54" fmla="*/ 2761 w 2761"/>
                <a:gd name="T55" fmla="*/ 74 h 1414"/>
                <a:gd name="T56" fmla="*/ 2613 w 2761"/>
                <a:gd name="T57" fmla="*/ 0 h 1414"/>
                <a:gd name="T58" fmla="*/ 2604 w 2761"/>
                <a:gd name="T59" fmla="*/ 30 h 1414"/>
                <a:gd name="T60" fmla="*/ 2571 w 2761"/>
                <a:gd name="T61" fmla="*/ 109 h 1414"/>
                <a:gd name="T62" fmla="*/ 2544 w 2761"/>
                <a:gd name="T63" fmla="*/ 164 h 1414"/>
                <a:gd name="T64" fmla="*/ 2510 w 2761"/>
                <a:gd name="T65" fmla="*/ 226 h 1414"/>
                <a:gd name="T66" fmla="*/ 2466 w 2761"/>
                <a:gd name="T67" fmla="*/ 296 h 1414"/>
                <a:gd name="T68" fmla="*/ 2413 w 2761"/>
                <a:gd name="T69" fmla="*/ 371 h 1414"/>
                <a:gd name="T70" fmla="*/ 2351 w 2761"/>
                <a:gd name="T71" fmla="*/ 450 h 1414"/>
                <a:gd name="T72" fmla="*/ 2277 w 2761"/>
                <a:gd name="T73" fmla="*/ 530 h 1414"/>
                <a:gd name="T74" fmla="*/ 2191 w 2761"/>
                <a:gd name="T75" fmla="*/ 610 h 1414"/>
                <a:gd name="T76" fmla="*/ 2094 w 2761"/>
                <a:gd name="T77" fmla="*/ 691 h 1414"/>
                <a:gd name="T78" fmla="*/ 1983 w 2761"/>
                <a:gd name="T79" fmla="*/ 768 h 1414"/>
                <a:gd name="T80" fmla="*/ 1858 w 2761"/>
                <a:gd name="T81" fmla="*/ 841 h 1414"/>
                <a:gd name="T82" fmla="*/ 1719 w 2761"/>
                <a:gd name="T83" fmla="*/ 910 h 1414"/>
                <a:gd name="T84" fmla="*/ 1564 w 2761"/>
                <a:gd name="T85" fmla="*/ 971 h 1414"/>
                <a:gd name="T86" fmla="*/ 1454 w 2761"/>
                <a:gd name="T87" fmla="*/ 1008 h 1414"/>
                <a:gd name="T88" fmla="*/ 1343 w 2761"/>
                <a:gd name="T89" fmla="*/ 1042 h 1414"/>
                <a:gd name="T90" fmla="*/ 1232 w 2761"/>
                <a:gd name="T91" fmla="*/ 1073 h 1414"/>
                <a:gd name="T92" fmla="*/ 1121 w 2761"/>
                <a:gd name="T93" fmla="*/ 1100 h 1414"/>
                <a:gd name="T94" fmla="*/ 1011 w 2761"/>
                <a:gd name="T95" fmla="*/ 1125 h 1414"/>
                <a:gd name="T96" fmla="*/ 903 w 2761"/>
                <a:gd name="T97" fmla="*/ 1147 h 1414"/>
                <a:gd name="T98" fmla="*/ 693 w 2761"/>
                <a:gd name="T99" fmla="*/ 1184 h 1414"/>
                <a:gd name="T100" fmla="*/ 493 w 2761"/>
                <a:gd name="T101" fmla="*/ 1212 h 1414"/>
                <a:gd name="T102" fmla="*/ 309 w 2761"/>
                <a:gd name="T103" fmla="*/ 1234 h 1414"/>
                <a:gd name="T104" fmla="*/ 143 w 2761"/>
                <a:gd name="T105" fmla="*/ 1247 h 1414"/>
                <a:gd name="T106" fmla="*/ 0 w 2761"/>
                <a:gd name="T107" fmla="*/ 1256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61" h="1414">
                  <a:moveTo>
                    <a:pt x="41" y="1414"/>
                  </a:moveTo>
                  <a:lnTo>
                    <a:pt x="137" y="1408"/>
                  </a:lnTo>
                  <a:lnTo>
                    <a:pt x="241" y="1401"/>
                  </a:lnTo>
                  <a:lnTo>
                    <a:pt x="354" y="1391"/>
                  </a:lnTo>
                  <a:lnTo>
                    <a:pt x="476" y="1380"/>
                  </a:lnTo>
                  <a:lnTo>
                    <a:pt x="538" y="1372"/>
                  </a:lnTo>
                  <a:lnTo>
                    <a:pt x="603" y="1365"/>
                  </a:lnTo>
                  <a:lnTo>
                    <a:pt x="669" y="1357"/>
                  </a:lnTo>
                  <a:lnTo>
                    <a:pt x="736" y="1348"/>
                  </a:lnTo>
                  <a:lnTo>
                    <a:pt x="804" y="1338"/>
                  </a:lnTo>
                  <a:lnTo>
                    <a:pt x="871" y="1328"/>
                  </a:lnTo>
                  <a:lnTo>
                    <a:pt x="941" y="1317"/>
                  </a:lnTo>
                  <a:lnTo>
                    <a:pt x="1010" y="1305"/>
                  </a:lnTo>
                  <a:lnTo>
                    <a:pt x="1080" y="1292"/>
                  </a:lnTo>
                  <a:lnTo>
                    <a:pt x="1150" y="1278"/>
                  </a:lnTo>
                  <a:lnTo>
                    <a:pt x="1219" y="1263"/>
                  </a:lnTo>
                  <a:lnTo>
                    <a:pt x="1288" y="1247"/>
                  </a:lnTo>
                  <a:lnTo>
                    <a:pt x="1357" y="1230"/>
                  </a:lnTo>
                  <a:lnTo>
                    <a:pt x="1426" y="1214"/>
                  </a:lnTo>
                  <a:lnTo>
                    <a:pt x="1493" y="1194"/>
                  </a:lnTo>
                  <a:lnTo>
                    <a:pt x="1559" y="1174"/>
                  </a:lnTo>
                  <a:lnTo>
                    <a:pt x="1624" y="1153"/>
                  </a:lnTo>
                  <a:lnTo>
                    <a:pt x="1689" y="1131"/>
                  </a:lnTo>
                  <a:lnTo>
                    <a:pt x="1751" y="1108"/>
                  </a:lnTo>
                  <a:lnTo>
                    <a:pt x="1813" y="1082"/>
                  </a:lnTo>
                  <a:lnTo>
                    <a:pt x="1872" y="1057"/>
                  </a:lnTo>
                  <a:lnTo>
                    <a:pt x="1929" y="1029"/>
                  </a:lnTo>
                  <a:lnTo>
                    <a:pt x="1984" y="1001"/>
                  </a:lnTo>
                  <a:lnTo>
                    <a:pt x="2037" y="971"/>
                  </a:lnTo>
                  <a:lnTo>
                    <a:pt x="2105" y="929"/>
                  </a:lnTo>
                  <a:lnTo>
                    <a:pt x="2168" y="888"/>
                  </a:lnTo>
                  <a:lnTo>
                    <a:pt x="2228" y="846"/>
                  </a:lnTo>
                  <a:lnTo>
                    <a:pt x="2283" y="805"/>
                  </a:lnTo>
                  <a:lnTo>
                    <a:pt x="2334" y="764"/>
                  </a:lnTo>
                  <a:lnTo>
                    <a:pt x="2382" y="723"/>
                  </a:lnTo>
                  <a:lnTo>
                    <a:pt x="2426" y="682"/>
                  </a:lnTo>
                  <a:lnTo>
                    <a:pt x="2466" y="643"/>
                  </a:lnTo>
                  <a:lnTo>
                    <a:pt x="2503" y="604"/>
                  </a:lnTo>
                  <a:lnTo>
                    <a:pt x="2536" y="565"/>
                  </a:lnTo>
                  <a:lnTo>
                    <a:pt x="2567" y="528"/>
                  </a:lnTo>
                  <a:lnTo>
                    <a:pt x="2595" y="491"/>
                  </a:lnTo>
                  <a:lnTo>
                    <a:pt x="2620" y="455"/>
                  </a:lnTo>
                  <a:lnTo>
                    <a:pt x="2642" y="420"/>
                  </a:lnTo>
                  <a:lnTo>
                    <a:pt x="2662" y="386"/>
                  </a:lnTo>
                  <a:lnTo>
                    <a:pt x="2680" y="353"/>
                  </a:lnTo>
                  <a:lnTo>
                    <a:pt x="2695" y="323"/>
                  </a:lnTo>
                  <a:lnTo>
                    <a:pt x="2708" y="293"/>
                  </a:lnTo>
                  <a:lnTo>
                    <a:pt x="2720" y="264"/>
                  </a:lnTo>
                  <a:lnTo>
                    <a:pt x="2729" y="238"/>
                  </a:lnTo>
                  <a:lnTo>
                    <a:pt x="2737" y="213"/>
                  </a:lnTo>
                  <a:lnTo>
                    <a:pt x="2743" y="189"/>
                  </a:lnTo>
                  <a:lnTo>
                    <a:pt x="2749" y="167"/>
                  </a:lnTo>
                  <a:lnTo>
                    <a:pt x="2753" y="148"/>
                  </a:lnTo>
                  <a:lnTo>
                    <a:pt x="2758" y="114"/>
                  </a:lnTo>
                  <a:lnTo>
                    <a:pt x="2760" y="90"/>
                  </a:lnTo>
                  <a:lnTo>
                    <a:pt x="2761" y="74"/>
                  </a:lnTo>
                  <a:lnTo>
                    <a:pt x="2761" y="70"/>
                  </a:lnTo>
                  <a:lnTo>
                    <a:pt x="2613" y="0"/>
                  </a:lnTo>
                  <a:lnTo>
                    <a:pt x="2611" y="7"/>
                  </a:lnTo>
                  <a:lnTo>
                    <a:pt x="2604" y="30"/>
                  </a:lnTo>
                  <a:lnTo>
                    <a:pt x="2591" y="63"/>
                  </a:lnTo>
                  <a:lnTo>
                    <a:pt x="2571" y="109"/>
                  </a:lnTo>
                  <a:lnTo>
                    <a:pt x="2558" y="135"/>
                  </a:lnTo>
                  <a:lnTo>
                    <a:pt x="2544" y="164"/>
                  </a:lnTo>
                  <a:lnTo>
                    <a:pt x="2529" y="195"/>
                  </a:lnTo>
                  <a:lnTo>
                    <a:pt x="2510" y="226"/>
                  </a:lnTo>
                  <a:lnTo>
                    <a:pt x="2489" y="261"/>
                  </a:lnTo>
                  <a:lnTo>
                    <a:pt x="2466" y="296"/>
                  </a:lnTo>
                  <a:lnTo>
                    <a:pt x="2441" y="333"/>
                  </a:lnTo>
                  <a:lnTo>
                    <a:pt x="2413" y="371"/>
                  </a:lnTo>
                  <a:lnTo>
                    <a:pt x="2384" y="409"/>
                  </a:lnTo>
                  <a:lnTo>
                    <a:pt x="2351" y="450"/>
                  </a:lnTo>
                  <a:lnTo>
                    <a:pt x="2315" y="489"/>
                  </a:lnTo>
                  <a:lnTo>
                    <a:pt x="2277" y="530"/>
                  </a:lnTo>
                  <a:lnTo>
                    <a:pt x="2236" y="570"/>
                  </a:lnTo>
                  <a:lnTo>
                    <a:pt x="2191" y="610"/>
                  </a:lnTo>
                  <a:lnTo>
                    <a:pt x="2145" y="651"/>
                  </a:lnTo>
                  <a:lnTo>
                    <a:pt x="2094" y="691"/>
                  </a:lnTo>
                  <a:lnTo>
                    <a:pt x="2040" y="730"/>
                  </a:lnTo>
                  <a:lnTo>
                    <a:pt x="1983" y="768"/>
                  </a:lnTo>
                  <a:lnTo>
                    <a:pt x="1923" y="805"/>
                  </a:lnTo>
                  <a:lnTo>
                    <a:pt x="1858" y="841"/>
                  </a:lnTo>
                  <a:lnTo>
                    <a:pt x="1790" y="876"/>
                  </a:lnTo>
                  <a:lnTo>
                    <a:pt x="1719" y="910"/>
                  </a:lnTo>
                  <a:lnTo>
                    <a:pt x="1643" y="942"/>
                  </a:lnTo>
                  <a:lnTo>
                    <a:pt x="1564" y="971"/>
                  </a:lnTo>
                  <a:lnTo>
                    <a:pt x="1509" y="990"/>
                  </a:lnTo>
                  <a:lnTo>
                    <a:pt x="1454" y="1008"/>
                  </a:lnTo>
                  <a:lnTo>
                    <a:pt x="1398" y="1025"/>
                  </a:lnTo>
                  <a:lnTo>
                    <a:pt x="1343" y="1042"/>
                  </a:lnTo>
                  <a:lnTo>
                    <a:pt x="1287" y="1057"/>
                  </a:lnTo>
                  <a:lnTo>
                    <a:pt x="1232" y="1073"/>
                  </a:lnTo>
                  <a:lnTo>
                    <a:pt x="1176" y="1087"/>
                  </a:lnTo>
                  <a:lnTo>
                    <a:pt x="1121" y="1100"/>
                  </a:lnTo>
                  <a:lnTo>
                    <a:pt x="1066" y="1113"/>
                  </a:lnTo>
                  <a:lnTo>
                    <a:pt x="1011" y="1125"/>
                  </a:lnTo>
                  <a:lnTo>
                    <a:pt x="957" y="1136"/>
                  </a:lnTo>
                  <a:lnTo>
                    <a:pt x="903" y="1147"/>
                  </a:lnTo>
                  <a:lnTo>
                    <a:pt x="796" y="1167"/>
                  </a:lnTo>
                  <a:lnTo>
                    <a:pt x="693" y="1184"/>
                  </a:lnTo>
                  <a:lnTo>
                    <a:pt x="591" y="1200"/>
                  </a:lnTo>
                  <a:lnTo>
                    <a:pt x="493" y="1212"/>
                  </a:lnTo>
                  <a:lnTo>
                    <a:pt x="399" y="1224"/>
                  </a:lnTo>
                  <a:lnTo>
                    <a:pt x="309" y="1234"/>
                  </a:lnTo>
                  <a:lnTo>
                    <a:pt x="223" y="1241"/>
                  </a:lnTo>
                  <a:lnTo>
                    <a:pt x="143" y="1247"/>
                  </a:lnTo>
                  <a:lnTo>
                    <a:pt x="69" y="1253"/>
                  </a:lnTo>
                  <a:lnTo>
                    <a:pt x="0" y="1256"/>
                  </a:lnTo>
                  <a:lnTo>
                    <a:pt x="41" y="141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8" name="任意多边形: 形状 23"/>
            <p:cNvSpPr>
              <a:spLocks/>
            </p:cNvSpPr>
            <p:nvPr/>
          </p:nvSpPr>
          <p:spPr bwMode="auto">
            <a:xfrm>
              <a:off x="3128334" y="3383080"/>
              <a:ext cx="689853" cy="548879"/>
            </a:xfrm>
            <a:custGeom>
              <a:avLst/>
              <a:gdLst>
                <a:gd name="T0" fmla="*/ 119 w 1382"/>
                <a:gd name="T1" fmla="*/ 1382 h 1382"/>
                <a:gd name="T2" fmla="*/ 124 w 1382"/>
                <a:gd name="T3" fmla="*/ 1336 h 1382"/>
                <a:gd name="T4" fmla="*/ 141 w 1382"/>
                <a:gd name="T5" fmla="*/ 1213 h 1382"/>
                <a:gd name="T6" fmla="*/ 155 w 1382"/>
                <a:gd name="T7" fmla="*/ 1131 h 1382"/>
                <a:gd name="T8" fmla="*/ 174 w 1382"/>
                <a:gd name="T9" fmla="*/ 1037 h 1382"/>
                <a:gd name="T10" fmla="*/ 197 w 1382"/>
                <a:gd name="T11" fmla="*/ 938 h 1382"/>
                <a:gd name="T12" fmla="*/ 225 w 1382"/>
                <a:gd name="T13" fmla="*/ 833 h 1382"/>
                <a:gd name="T14" fmla="*/ 260 w 1382"/>
                <a:gd name="T15" fmla="*/ 727 h 1382"/>
                <a:gd name="T16" fmla="*/ 302 w 1382"/>
                <a:gd name="T17" fmla="*/ 623 h 1382"/>
                <a:gd name="T18" fmla="*/ 349 w 1382"/>
                <a:gd name="T19" fmla="*/ 523 h 1382"/>
                <a:gd name="T20" fmla="*/ 403 w 1382"/>
                <a:gd name="T21" fmla="*/ 430 h 1382"/>
                <a:gd name="T22" fmla="*/ 466 w 1382"/>
                <a:gd name="T23" fmla="*/ 349 h 1382"/>
                <a:gd name="T24" fmla="*/ 536 w 1382"/>
                <a:gd name="T25" fmla="*/ 280 h 1382"/>
                <a:gd name="T26" fmla="*/ 615 w 1382"/>
                <a:gd name="T27" fmla="*/ 228 h 1382"/>
                <a:gd name="T28" fmla="*/ 702 w 1382"/>
                <a:gd name="T29" fmla="*/ 195 h 1382"/>
                <a:gd name="T30" fmla="*/ 1016 w 1382"/>
                <a:gd name="T31" fmla="*/ 122 h 1382"/>
                <a:gd name="T32" fmla="*/ 1227 w 1382"/>
                <a:gd name="T33" fmla="*/ 77 h 1382"/>
                <a:gd name="T34" fmla="*/ 1345 w 1382"/>
                <a:gd name="T35" fmla="*/ 54 h 1382"/>
                <a:gd name="T36" fmla="*/ 1382 w 1382"/>
                <a:gd name="T37" fmla="*/ 47 h 1382"/>
                <a:gd name="T38" fmla="*/ 1227 w 1382"/>
                <a:gd name="T39" fmla="*/ 0 h 1382"/>
                <a:gd name="T40" fmla="*/ 1169 w 1382"/>
                <a:gd name="T41" fmla="*/ 5 h 1382"/>
                <a:gd name="T42" fmla="*/ 1063 w 1382"/>
                <a:gd name="T43" fmla="*/ 16 h 1382"/>
                <a:gd name="T44" fmla="*/ 964 w 1382"/>
                <a:gd name="T45" fmla="*/ 30 h 1382"/>
                <a:gd name="T46" fmla="*/ 891 w 1382"/>
                <a:gd name="T47" fmla="*/ 44 h 1382"/>
                <a:gd name="T48" fmla="*/ 813 w 1382"/>
                <a:gd name="T49" fmla="*/ 60 h 1382"/>
                <a:gd name="T50" fmla="*/ 734 w 1382"/>
                <a:gd name="T51" fmla="*/ 80 h 1382"/>
                <a:gd name="T52" fmla="*/ 656 w 1382"/>
                <a:gd name="T53" fmla="*/ 103 h 1382"/>
                <a:gd name="T54" fmla="*/ 580 w 1382"/>
                <a:gd name="T55" fmla="*/ 131 h 1382"/>
                <a:gd name="T56" fmla="*/ 507 w 1382"/>
                <a:gd name="T57" fmla="*/ 163 h 1382"/>
                <a:gd name="T58" fmla="*/ 439 w 1382"/>
                <a:gd name="T59" fmla="*/ 198 h 1382"/>
                <a:gd name="T60" fmla="*/ 379 w 1382"/>
                <a:gd name="T61" fmla="*/ 240 h 1382"/>
                <a:gd name="T62" fmla="*/ 328 w 1382"/>
                <a:gd name="T63" fmla="*/ 285 h 1382"/>
                <a:gd name="T64" fmla="*/ 286 w 1382"/>
                <a:gd name="T65" fmla="*/ 338 h 1382"/>
                <a:gd name="T66" fmla="*/ 249 w 1382"/>
                <a:gd name="T67" fmla="*/ 399 h 1382"/>
                <a:gd name="T68" fmla="*/ 214 w 1382"/>
                <a:gd name="T69" fmla="*/ 470 h 1382"/>
                <a:gd name="T70" fmla="*/ 182 w 1382"/>
                <a:gd name="T71" fmla="*/ 548 h 1382"/>
                <a:gd name="T72" fmla="*/ 153 w 1382"/>
                <a:gd name="T73" fmla="*/ 629 h 1382"/>
                <a:gd name="T74" fmla="*/ 126 w 1382"/>
                <a:gd name="T75" fmla="*/ 714 h 1382"/>
                <a:gd name="T76" fmla="*/ 103 w 1382"/>
                <a:gd name="T77" fmla="*/ 800 h 1382"/>
                <a:gd name="T78" fmla="*/ 82 w 1382"/>
                <a:gd name="T79" fmla="*/ 886 h 1382"/>
                <a:gd name="T80" fmla="*/ 55 w 1382"/>
                <a:gd name="T81" fmla="*/ 1009 h 1382"/>
                <a:gd name="T82" fmla="*/ 28 w 1382"/>
                <a:gd name="T83" fmla="*/ 1155 h 1382"/>
                <a:gd name="T84" fmla="*/ 11 w 1382"/>
                <a:gd name="T85" fmla="*/ 1267 h 1382"/>
                <a:gd name="T86" fmla="*/ 1 w 1382"/>
                <a:gd name="T87" fmla="*/ 1330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82" h="1382">
                  <a:moveTo>
                    <a:pt x="0" y="1338"/>
                  </a:moveTo>
                  <a:lnTo>
                    <a:pt x="119" y="1382"/>
                  </a:lnTo>
                  <a:lnTo>
                    <a:pt x="120" y="1371"/>
                  </a:lnTo>
                  <a:lnTo>
                    <a:pt x="124" y="1336"/>
                  </a:lnTo>
                  <a:lnTo>
                    <a:pt x="130" y="1283"/>
                  </a:lnTo>
                  <a:lnTo>
                    <a:pt x="141" y="1213"/>
                  </a:lnTo>
                  <a:lnTo>
                    <a:pt x="147" y="1174"/>
                  </a:lnTo>
                  <a:lnTo>
                    <a:pt x="155" y="1131"/>
                  </a:lnTo>
                  <a:lnTo>
                    <a:pt x="164" y="1085"/>
                  </a:lnTo>
                  <a:lnTo>
                    <a:pt x="174" y="1037"/>
                  </a:lnTo>
                  <a:lnTo>
                    <a:pt x="185" y="989"/>
                  </a:lnTo>
                  <a:lnTo>
                    <a:pt x="197" y="938"/>
                  </a:lnTo>
                  <a:lnTo>
                    <a:pt x="211" y="886"/>
                  </a:lnTo>
                  <a:lnTo>
                    <a:pt x="225" y="833"/>
                  </a:lnTo>
                  <a:lnTo>
                    <a:pt x="242" y="780"/>
                  </a:lnTo>
                  <a:lnTo>
                    <a:pt x="260" y="727"/>
                  </a:lnTo>
                  <a:lnTo>
                    <a:pt x="280" y="675"/>
                  </a:lnTo>
                  <a:lnTo>
                    <a:pt x="302" y="623"/>
                  </a:lnTo>
                  <a:lnTo>
                    <a:pt x="324" y="572"/>
                  </a:lnTo>
                  <a:lnTo>
                    <a:pt x="349" y="523"/>
                  </a:lnTo>
                  <a:lnTo>
                    <a:pt x="376" y="476"/>
                  </a:lnTo>
                  <a:lnTo>
                    <a:pt x="403" y="430"/>
                  </a:lnTo>
                  <a:lnTo>
                    <a:pt x="434" y="388"/>
                  </a:lnTo>
                  <a:lnTo>
                    <a:pt x="466" y="349"/>
                  </a:lnTo>
                  <a:lnTo>
                    <a:pt x="499" y="313"/>
                  </a:lnTo>
                  <a:lnTo>
                    <a:pt x="536" y="280"/>
                  </a:lnTo>
                  <a:lnTo>
                    <a:pt x="574" y="251"/>
                  </a:lnTo>
                  <a:lnTo>
                    <a:pt x="615" y="228"/>
                  </a:lnTo>
                  <a:lnTo>
                    <a:pt x="657" y="209"/>
                  </a:lnTo>
                  <a:lnTo>
                    <a:pt x="702" y="195"/>
                  </a:lnTo>
                  <a:lnTo>
                    <a:pt x="873" y="155"/>
                  </a:lnTo>
                  <a:lnTo>
                    <a:pt x="1016" y="122"/>
                  </a:lnTo>
                  <a:lnTo>
                    <a:pt x="1134" y="97"/>
                  </a:lnTo>
                  <a:lnTo>
                    <a:pt x="1227" y="77"/>
                  </a:lnTo>
                  <a:lnTo>
                    <a:pt x="1297" y="63"/>
                  </a:lnTo>
                  <a:lnTo>
                    <a:pt x="1345" y="54"/>
                  </a:lnTo>
                  <a:lnTo>
                    <a:pt x="1373" y="49"/>
                  </a:lnTo>
                  <a:lnTo>
                    <a:pt x="1382" y="47"/>
                  </a:lnTo>
                  <a:lnTo>
                    <a:pt x="1235" y="0"/>
                  </a:lnTo>
                  <a:lnTo>
                    <a:pt x="1227" y="0"/>
                  </a:lnTo>
                  <a:lnTo>
                    <a:pt x="1205" y="2"/>
                  </a:lnTo>
                  <a:lnTo>
                    <a:pt x="1169" y="5"/>
                  </a:lnTo>
                  <a:lnTo>
                    <a:pt x="1121" y="9"/>
                  </a:lnTo>
                  <a:lnTo>
                    <a:pt x="1063" y="16"/>
                  </a:lnTo>
                  <a:lnTo>
                    <a:pt x="999" y="25"/>
                  </a:lnTo>
                  <a:lnTo>
                    <a:pt x="964" y="30"/>
                  </a:lnTo>
                  <a:lnTo>
                    <a:pt x="928" y="37"/>
                  </a:lnTo>
                  <a:lnTo>
                    <a:pt x="891" y="44"/>
                  </a:lnTo>
                  <a:lnTo>
                    <a:pt x="852" y="51"/>
                  </a:lnTo>
                  <a:lnTo>
                    <a:pt x="813" y="60"/>
                  </a:lnTo>
                  <a:lnTo>
                    <a:pt x="774" y="69"/>
                  </a:lnTo>
                  <a:lnTo>
                    <a:pt x="734" y="80"/>
                  </a:lnTo>
                  <a:lnTo>
                    <a:pt x="695" y="91"/>
                  </a:lnTo>
                  <a:lnTo>
                    <a:pt x="656" y="103"/>
                  </a:lnTo>
                  <a:lnTo>
                    <a:pt x="618" y="116"/>
                  </a:lnTo>
                  <a:lnTo>
                    <a:pt x="580" y="131"/>
                  </a:lnTo>
                  <a:lnTo>
                    <a:pt x="543" y="146"/>
                  </a:lnTo>
                  <a:lnTo>
                    <a:pt x="507" y="163"/>
                  </a:lnTo>
                  <a:lnTo>
                    <a:pt x="472" y="179"/>
                  </a:lnTo>
                  <a:lnTo>
                    <a:pt x="439" y="198"/>
                  </a:lnTo>
                  <a:lnTo>
                    <a:pt x="408" y="219"/>
                  </a:lnTo>
                  <a:lnTo>
                    <a:pt x="379" y="240"/>
                  </a:lnTo>
                  <a:lnTo>
                    <a:pt x="352" y="262"/>
                  </a:lnTo>
                  <a:lnTo>
                    <a:pt x="328" y="285"/>
                  </a:lnTo>
                  <a:lnTo>
                    <a:pt x="306" y="311"/>
                  </a:lnTo>
                  <a:lnTo>
                    <a:pt x="286" y="338"/>
                  </a:lnTo>
                  <a:lnTo>
                    <a:pt x="267" y="368"/>
                  </a:lnTo>
                  <a:lnTo>
                    <a:pt x="249" y="399"/>
                  </a:lnTo>
                  <a:lnTo>
                    <a:pt x="231" y="434"/>
                  </a:lnTo>
                  <a:lnTo>
                    <a:pt x="214" y="470"/>
                  </a:lnTo>
                  <a:lnTo>
                    <a:pt x="197" y="508"/>
                  </a:lnTo>
                  <a:lnTo>
                    <a:pt x="182" y="548"/>
                  </a:lnTo>
                  <a:lnTo>
                    <a:pt x="167" y="588"/>
                  </a:lnTo>
                  <a:lnTo>
                    <a:pt x="153" y="629"/>
                  </a:lnTo>
                  <a:lnTo>
                    <a:pt x="139" y="671"/>
                  </a:lnTo>
                  <a:lnTo>
                    <a:pt x="126" y="714"/>
                  </a:lnTo>
                  <a:lnTo>
                    <a:pt x="114" y="757"/>
                  </a:lnTo>
                  <a:lnTo>
                    <a:pt x="103" y="800"/>
                  </a:lnTo>
                  <a:lnTo>
                    <a:pt x="92" y="843"/>
                  </a:lnTo>
                  <a:lnTo>
                    <a:pt x="82" y="886"/>
                  </a:lnTo>
                  <a:lnTo>
                    <a:pt x="72" y="927"/>
                  </a:lnTo>
                  <a:lnTo>
                    <a:pt x="55" y="1009"/>
                  </a:lnTo>
                  <a:lnTo>
                    <a:pt x="40" y="1086"/>
                  </a:lnTo>
                  <a:lnTo>
                    <a:pt x="28" y="1155"/>
                  </a:lnTo>
                  <a:lnTo>
                    <a:pt x="18" y="1216"/>
                  </a:lnTo>
                  <a:lnTo>
                    <a:pt x="11" y="1267"/>
                  </a:lnTo>
                  <a:lnTo>
                    <a:pt x="4" y="1305"/>
                  </a:lnTo>
                  <a:lnTo>
                    <a:pt x="1" y="1330"/>
                  </a:lnTo>
                  <a:lnTo>
                    <a:pt x="0" y="133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9" name="任意多边形: 形状 24"/>
            <p:cNvSpPr>
              <a:spLocks/>
            </p:cNvSpPr>
            <p:nvPr/>
          </p:nvSpPr>
          <p:spPr bwMode="auto">
            <a:xfrm>
              <a:off x="3861679" y="2962789"/>
              <a:ext cx="1433695" cy="406004"/>
            </a:xfrm>
            <a:custGeom>
              <a:avLst/>
              <a:gdLst>
                <a:gd name="T0" fmla="*/ 188 w 2868"/>
                <a:gd name="T1" fmla="*/ 1023 h 1023"/>
                <a:gd name="T2" fmla="*/ 266 w 2868"/>
                <a:gd name="T3" fmla="*/ 1010 h 1023"/>
                <a:gd name="T4" fmla="*/ 470 w 2868"/>
                <a:gd name="T5" fmla="*/ 973 h 1023"/>
                <a:gd name="T6" fmla="*/ 768 w 2868"/>
                <a:gd name="T7" fmla="*/ 917 h 1023"/>
                <a:gd name="T8" fmla="*/ 1121 w 2868"/>
                <a:gd name="T9" fmla="*/ 844 h 1023"/>
                <a:gd name="T10" fmla="*/ 1308 w 2868"/>
                <a:gd name="T11" fmla="*/ 802 h 1023"/>
                <a:gd name="T12" fmla="*/ 1495 w 2868"/>
                <a:gd name="T13" fmla="*/ 757 h 1023"/>
                <a:gd name="T14" fmla="*/ 1678 w 2868"/>
                <a:gd name="T15" fmla="*/ 711 h 1023"/>
                <a:gd name="T16" fmla="*/ 1853 w 2868"/>
                <a:gd name="T17" fmla="*/ 662 h 1023"/>
                <a:gd name="T18" fmla="*/ 2015 w 2868"/>
                <a:gd name="T19" fmla="*/ 612 h 1023"/>
                <a:gd name="T20" fmla="*/ 2158 w 2868"/>
                <a:gd name="T21" fmla="*/ 561 h 1023"/>
                <a:gd name="T22" fmla="*/ 2280 w 2868"/>
                <a:gd name="T23" fmla="*/ 510 h 1023"/>
                <a:gd name="T24" fmla="*/ 2375 w 2868"/>
                <a:gd name="T25" fmla="*/ 458 h 1023"/>
                <a:gd name="T26" fmla="*/ 2451 w 2868"/>
                <a:gd name="T27" fmla="*/ 407 h 1023"/>
                <a:gd name="T28" fmla="*/ 2519 w 2868"/>
                <a:gd name="T29" fmla="*/ 360 h 1023"/>
                <a:gd name="T30" fmla="*/ 2633 w 2868"/>
                <a:gd name="T31" fmla="*/ 274 h 1023"/>
                <a:gd name="T32" fmla="*/ 2719 w 2868"/>
                <a:gd name="T33" fmla="*/ 201 h 1023"/>
                <a:gd name="T34" fmla="*/ 2782 w 2868"/>
                <a:gd name="T35" fmla="*/ 139 h 1023"/>
                <a:gd name="T36" fmla="*/ 2825 w 2868"/>
                <a:gd name="T37" fmla="*/ 92 h 1023"/>
                <a:gd name="T38" fmla="*/ 2851 w 2868"/>
                <a:gd name="T39" fmla="*/ 57 h 1023"/>
                <a:gd name="T40" fmla="*/ 2868 w 2868"/>
                <a:gd name="T41" fmla="*/ 29 h 1023"/>
                <a:gd name="T42" fmla="*/ 2782 w 2868"/>
                <a:gd name="T43" fmla="*/ 4 h 1023"/>
                <a:gd name="T44" fmla="*/ 2753 w 2868"/>
                <a:gd name="T45" fmla="*/ 38 h 1023"/>
                <a:gd name="T46" fmla="*/ 2692 w 2868"/>
                <a:gd name="T47" fmla="*/ 98 h 1023"/>
                <a:gd name="T48" fmla="*/ 2629 w 2868"/>
                <a:gd name="T49" fmla="*/ 157 h 1023"/>
                <a:gd name="T50" fmla="*/ 2577 w 2868"/>
                <a:gd name="T51" fmla="*/ 200 h 1023"/>
                <a:gd name="T52" fmla="*/ 2518 w 2868"/>
                <a:gd name="T53" fmla="*/ 246 h 1023"/>
                <a:gd name="T54" fmla="*/ 2451 w 2868"/>
                <a:gd name="T55" fmla="*/ 293 h 1023"/>
                <a:gd name="T56" fmla="*/ 2378 w 2868"/>
                <a:gd name="T57" fmla="*/ 340 h 1023"/>
                <a:gd name="T58" fmla="*/ 2297 w 2868"/>
                <a:gd name="T59" fmla="*/ 387 h 1023"/>
                <a:gd name="T60" fmla="*/ 2210 w 2868"/>
                <a:gd name="T61" fmla="*/ 432 h 1023"/>
                <a:gd name="T62" fmla="*/ 2115 w 2868"/>
                <a:gd name="T63" fmla="*/ 476 h 1023"/>
                <a:gd name="T64" fmla="*/ 2014 w 2868"/>
                <a:gd name="T65" fmla="*/ 515 h 1023"/>
                <a:gd name="T66" fmla="*/ 1905 w 2868"/>
                <a:gd name="T67" fmla="*/ 550 h 1023"/>
                <a:gd name="T68" fmla="*/ 1726 w 2868"/>
                <a:gd name="T69" fmla="*/ 597 h 1023"/>
                <a:gd name="T70" fmla="*/ 1449 w 2868"/>
                <a:gd name="T71" fmla="*/ 664 h 1023"/>
                <a:gd name="T72" fmla="*/ 1146 w 2868"/>
                <a:gd name="T73" fmla="*/ 734 h 1023"/>
                <a:gd name="T74" fmla="*/ 841 w 2868"/>
                <a:gd name="T75" fmla="*/ 802 h 1023"/>
                <a:gd name="T76" fmla="*/ 553 w 2868"/>
                <a:gd name="T77" fmla="*/ 865 h 1023"/>
                <a:gd name="T78" fmla="*/ 305 w 2868"/>
                <a:gd name="T79" fmla="*/ 918 h 1023"/>
                <a:gd name="T80" fmla="*/ 119 w 2868"/>
                <a:gd name="T81" fmla="*/ 957 h 1023"/>
                <a:gd name="T82" fmla="*/ 15 w 2868"/>
                <a:gd name="T83" fmla="*/ 979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8" h="1023">
                  <a:moveTo>
                    <a:pt x="0" y="982"/>
                  </a:moveTo>
                  <a:lnTo>
                    <a:pt x="188" y="1023"/>
                  </a:lnTo>
                  <a:lnTo>
                    <a:pt x="208" y="1019"/>
                  </a:lnTo>
                  <a:lnTo>
                    <a:pt x="266" y="1010"/>
                  </a:lnTo>
                  <a:lnTo>
                    <a:pt x="353" y="994"/>
                  </a:lnTo>
                  <a:lnTo>
                    <a:pt x="470" y="973"/>
                  </a:lnTo>
                  <a:lnTo>
                    <a:pt x="609" y="948"/>
                  </a:lnTo>
                  <a:lnTo>
                    <a:pt x="768" y="917"/>
                  </a:lnTo>
                  <a:lnTo>
                    <a:pt x="940" y="882"/>
                  </a:lnTo>
                  <a:lnTo>
                    <a:pt x="1121" y="844"/>
                  </a:lnTo>
                  <a:lnTo>
                    <a:pt x="1214" y="823"/>
                  </a:lnTo>
                  <a:lnTo>
                    <a:pt x="1308" y="802"/>
                  </a:lnTo>
                  <a:lnTo>
                    <a:pt x="1401" y="780"/>
                  </a:lnTo>
                  <a:lnTo>
                    <a:pt x="1495" y="757"/>
                  </a:lnTo>
                  <a:lnTo>
                    <a:pt x="1587" y="735"/>
                  </a:lnTo>
                  <a:lnTo>
                    <a:pt x="1678" y="711"/>
                  </a:lnTo>
                  <a:lnTo>
                    <a:pt x="1767" y="686"/>
                  </a:lnTo>
                  <a:lnTo>
                    <a:pt x="1853" y="662"/>
                  </a:lnTo>
                  <a:lnTo>
                    <a:pt x="1935" y="638"/>
                  </a:lnTo>
                  <a:lnTo>
                    <a:pt x="2015" y="612"/>
                  </a:lnTo>
                  <a:lnTo>
                    <a:pt x="2089" y="587"/>
                  </a:lnTo>
                  <a:lnTo>
                    <a:pt x="2158" y="561"/>
                  </a:lnTo>
                  <a:lnTo>
                    <a:pt x="2222" y="535"/>
                  </a:lnTo>
                  <a:lnTo>
                    <a:pt x="2280" y="510"/>
                  </a:lnTo>
                  <a:lnTo>
                    <a:pt x="2331" y="483"/>
                  </a:lnTo>
                  <a:lnTo>
                    <a:pt x="2375" y="458"/>
                  </a:lnTo>
                  <a:lnTo>
                    <a:pt x="2414" y="432"/>
                  </a:lnTo>
                  <a:lnTo>
                    <a:pt x="2451" y="407"/>
                  </a:lnTo>
                  <a:lnTo>
                    <a:pt x="2486" y="384"/>
                  </a:lnTo>
                  <a:lnTo>
                    <a:pt x="2519" y="360"/>
                  </a:lnTo>
                  <a:lnTo>
                    <a:pt x="2579" y="316"/>
                  </a:lnTo>
                  <a:lnTo>
                    <a:pt x="2633" y="274"/>
                  </a:lnTo>
                  <a:lnTo>
                    <a:pt x="2679" y="235"/>
                  </a:lnTo>
                  <a:lnTo>
                    <a:pt x="2719" y="201"/>
                  </a:lnTo>
                  <a:lnTo>
                    <a:pt x="2754" y="169"/>
                  </a:lnTo>
                  <a:lnTo>
                    <a:pt x="2782" y="139"/>
                  </a:lnTo>
                  <a:lnTo>
                    <a:pt x="2806" y="114"/>
                  </a:lnTo>
                  <a:lnTo>
                    <a:pt x="2825" y="92"/>
                  </a:lnTo>
                  <a:lnTo>
                    <a:pt x="2839" y="73"/>
                  </a:lnTo>
                  <a:lnTo>
                    <a:pt x="2851" y="57"/>
                  </a:lnTo>
                  <a:lnTo>
                    <a:pt x="2864" y="36"/>
                  </a:lnTo>
                  <a:lnTo>
                    <a:pt x="2868" y="29"/>
                  </a:lnTo>
                  <a:lnTo>
                    <a:pt x="2787" y="0"/>
                  </a:lnTo>
                  <a:lnTo>
                    <a:pt x="2782" y="4"/>
                  </a:lnTo>
                  <a:lnTo>
                    <a:pt x="2772" y="18"/>
                  </a:lnTo>
                  <a:lnTo>
                    <a:pt x="2753" y="38"/>
                  </a:lnTo>
                  <a:lnTo>
                    <a:pt x="2726" y="65"/>
                  </a:lnTo>
                  <a:lnTo>
                    <a:pt x="2692" y="98"/>
                  </a:lnTo>
                  <a:lnTo>
                    <a:pt x="2652" y="136"/>
                  </a:lnTo>
                  <a:lnTo>
                    <a:pt x="2629" y="157"/>
                  </a:lnTo>
                  <a:lnTo>
                    <a:pt x="2604" y="178"/>
                  </a:lnTo>
                  <a:lnTo>
                    <a:pt x="2577" y="200"/>
                  </a:lnTo>
                  <a:lnTo>
                    <a:pt x="2549" y="223"/>
                  </a:lnTo>
                  <a:lnTo>
                    <a:pt x="2518" y="246"/>
                  </a:lnTo>
                  <a:lnTo>
                    <a:pt x="2485" y="269"/>
                  </a:lnTo>
                  <a:lnTo>
                    <a:pt x="2451" y="293"/>
                  </a:lnTo>
                  <a:lnTo>
                    <a:pt x="2415" y="316"/>
                  </a:lnTo>
                  <a:lnTo>
                    <a:pt x="2378" y="340"/>
                  </a:lnTo>
                  <a:lnTo>
                    <a:pt x="2338" y="364"/>
                  </a:lnTo>
                  <a:lnTo>
                    <a:pt x="2297" y="387"/>
                  </a:lnTo>
                  <a:lnTo>
                    <a:pt x="2255" y="410"/>
                  </a:lnTo>
                  <a:lnTo>
                    <a:pt x="2210" y="432"/>
                  </a:lnTo>
                  <a:lnTo>
                    <a:pt x="2164" y="454"/>
                  </a:lnTo>
                  <a:lnTo>
                    <a:pt x="2115" y="476"/>
                  </a:lnTo>
                  <a:lnTo>
                    <a:pt x="2065" y="496"/>
                  </a:lnTo>
                  <a:lnTo>
                    <a:pt x="2014" y="515"/>
                  </a:lnTo>
                  <a:lnTo>
                    <a:pt x="1961" y="533"/>
                  </a:lnTo>
                  <a:lnTo>
                    <a:pt x="1905" y="550"/>
                  </a:lnTo>
                  <a:lnTo>
                    <a:pt x="1849" y="566"/>
                  </a:lnTo>
                  <a:lnTo>
                    <a:pt x="1726" y="597"/>
                  </a:lnTo>
                  <a:lnTo>
                    <a:pt x="1593" y="630"/>
                  </a:lnTo>
                  <a:lnTo>
                    <a:pt x="1449" y="664"/>
                  </a:lnTo>
                  <a:lnTo>
                    <a:pt x="1300" y="699"/>
                  </a:lnTo>
                  <a:lnTo>
                    <a:pt x="1146" y="734"/>
                  </a:lnTo>
                  <a:lnTo>
                    <a:pt x="993" y="768"/>
                  </a:lnTo>
                  <a:lnTo>
                    <a:pt x="841" y="802"/>
                  </a:lnTo>
                  <a:lnTo>
                    <a:pt x="694" y="834"/>
                  </a:lnTo>
                  <a:lnTo>
                    <a:pt x="553" y="865"/>
                  </a:lnTo>
                  <a:lnTo>
                    <a:pt x="423" y="893"/>
                  </a:lnTo>
                  <a:lnTo>
                    <a:pt x="305" y="918"/>
                  </a:lnTo>
                  <a:lnTo>
                    <a:pt x="202" y="939"/>
                  </a:lnTo>
                  <a:lnTo>
                    <a:pt x="119" y="957"/>
                  </a:lnTo>
                  <a:lnTo>
                    <a:pt x="55" y="971"/>
                  </a:lnTo>
                  <a:lnTo>
                    <a:pt x="15" y="979"/>
                  </a:lnTo>
                  <a:lnTo>
                    <a:pt x="0" y="98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0" name="任意多边形: 形状 25"/>
            <p:cNvSpPr>
              <a:spLocks/>
            </p:cNvSpPr>
            <p:nvPr/>
          </p:nvSpPr>
          <p:spPr bwMode="auto">
            <a:xfrm>
              <a:off x="5293873" y="2402005"/>
              <a:ext cx="838322" cy="522685"/>
            </a:xfrm>
            <a:custGeom>
              <a:avLst/>
              <a:gdLst>
                <a:gd name="T0" fmla="*/ 71 w 1677"/>
                <a:gd name="T1" fmla="*/ 1316 h 1316"/>
                <a:gd name="T2" fmla="*/ 93 w 1677"/>
                <a:gd name="T3" fmla="*/ 1289 h 1316"/>
                <a:gd name="T4" fmla="*/ 155 w 1677"/>
                <a:gd name="T5" fmla="*/ 1210 h 1316"/>
                <a:gd name="T6" fmla="*/ 251 w 1677"/>
                <a:gd name="T7" fmla="*/ 1096 h 1316"/>
                <a:gd name="T8" fmla="*/ 374 w 1677"/>
                <a:gd name="T9" fmla="*/ 954 h 1316"/>
                <a:gd name="T10" fmla="*/ 519 w 1677"/>
                <a:gd name="T11" fmla="*/ 799 h 1316"/>
                <a:gd name="T12" fmla="*/ 597 w 1677"/>
                <a:gd name="T13" fmla="*/ 719 h 1316"/>
                <a:gd name="T14" fmla="*/ 678 w 1677"/>
                <a:gd name="T15" fmla="*/ 640 h 1316"/>
                <a:gd name="T16" fmla="*/ 761 w 1677"/>
                <a:gd name="T17" fmla="*/ 563 h 1316"/>
                <a:gd name="T18" fmla="*/ 845 w 1677"/>
                <a:gd name="T19" fmla="*/ 490 h 1316"/>
                <a:gd name="T20" fmla="*/ 930 w 1677"/>
                <a:gd name="T21" fmla="*/ 421 h 1316"/>
                <a:gd name="T22" fmla="*/ 1014 w 1677"/>
                <a:gd name="T23" fmla="*/ 360 h 1316"/>
                <a:gd name="T24" fmla="*/ 1095 w 1677"/>
                <a:gd name="T25" fmla="*/ 305 h 1316"/>
                <a:gd name="T26" fmla="*/ 1172 w 1677"/>
                <a:gd name="T27" fmla="*/ 257 h 1316"/>
                <a:gd name="T28" fmla="*/ 1242 w 1677"/>
                <a:gd name="T29" fmla="*/ 215 h 1316"/>
                <a:gd name="T30" fmla="*/ 1307 w 1677"/>
                <a:gd name="T31" fmla="*/ 180 h 1316"/>
                <a:gd name="T32" fmla="*/ 1421 w 1677"/>
                <a:gd name="T33" fmla="*/ 124 h 1316"/>
                <a:gd name="T34" fmla="*/ 1514 w 1677"/>
                <a:gd name="T35" fmla="*/ 86 h 1316"/>
                <a:gd name="T36" fmla="*/ 1585 w 1677"/>
                <a:gd name="T37" fmla="*/ 62 h 1316"/>
                <a:gd name="T38" fmla="*/ 1636 w 1677"/>
                <a:gd name="T39" fmla="*/ 50 h 1316"/>
                <a:gd name="T40" fmla="*/ 1677 w 1677"/>
                <a:gd name="T41" fmla="*/ 44 h 1316"/>
                <a:gd name="T42" fmla="*/ 1543 w 1677"/>
                <a:gd name="T43" fmla="*/ 2 h 1316"/>
                <a:gd name="T44" fmla="*/ 1500 w 1677"/>
                <a:gd name="T45" fmla="*/ 16 h 1316"/>
                <a:gd name="T46" fmla="*/ 1422 w 1677"/>
                <a:gd name="T47" fmla="*/ 47 h 1316"/>
                <a:gd name="T48" fmla="*/ 1314 w 1677"/>
                <a:gd name="T49" fmla="*/ 93 h 1316"/>
                <a:gd name="T50" fmla="*/ 1218 w 1677"/>
                <a:gd name="T51" fmla="*/ 141 h 1316"/>
                <a:gd name="T52" fmla="*/ 1148 w 1677"/>
                <a:gd name="T53" fmla="*/ 178 h 1316"/>
                <a:gd name="T54" fmla="*/ 1074 w 1677"/>
                <a:gd name="T55" fmla="*/ 220 h 1316"/>
                <a:gd name="T56" fmla="*/ 998 w 1677"/>
                <a:gd name="T57" fmla="*/ 268 h 1316"/>
                <a:gd name="T58" fmla="*/ 921 w 1677"/>
                <a:gd name="T59" fmla="*/ 320 h 1316"/>
                <a:gd name="T60" fmla="*/ 842 w 1677"/>
                <a:gd name="T61" fmla="*/ 378 h 1316"/>
                <a:gd name="T62" fmla="*/ 762 w 1677"/>
                <a:gd name="T63" fmla="*/ 441 h 1316"/>
                <a:gd name="T64" fmla="*/ 684 w 1677"/>
                <a:gd name="T65" fmla="*/ 510 h 1316"/>
                <a:gd name="T66" fmla="*/ 570 w 1677"/>
                <a:gd name="T67" fmla="*/ 621 h 1316"/>
                <a:gd name="T68" fmla="*/ 433 w 1677"/>
                <a:gd name="T69" fmla="*/ 764 h 1316"/>
                <a:gd name="T70" fmla="*/ 313 w 1677"/>
                <a:gd name="T71" fmla="*/ 897 h 1316"/>
                <a:gd name="T72" fmla="*/ 211 w 1677"/>
                <a:gd name="T73" fmla="*/ 1017 h 1316"/>
                <a:gd name="T74" fmla="*/ 129 w 1677"/>
                <a:gd name="T75" fmla="*/ 1119 h 1316"/>
                <a:gd name="T76" fmla="*/ 66 w 1677"/>
                <a:gd name="T77" fmla="*/ 1202 h 1316"/>
                <a:gd name="T78" fmla="*/ 24 w 1677"/>
                <a:gd name="T79" fmla="*/ 1260 h 1316"/>
                <a:gd name="T80" fmla="*/ 2 w 1677"/>
                <a:gd name="T81" fmla="*/ 1291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77" h="1316">
                  <a:moveTo>
                    <a:pt x="0" y="1294"/>
                  </a:moveTo>
                  <a:lnTo>
                    <a:pt x="71" y="1316"/>
                  </a:lnTo>
                  <a:lnTo>
                    <a:pt x="76" y="1309"/>
                  </a:lnTo>
                  <a:lnTo>
                    <a:pt x="93" y="1289"/>
                  </a:lnTo>
                  <a:lnTo>
                    <a:pt x="119" y="1255"/>
                  </a:lnTo>
                  <a:lnTo>
                    <a:pt x="155" y="1210"/>
                  </a:lnTo>
                  <a:lnTo>
                    <a:pt x="200" y="1157"/>
                  </a:lnTo>
                  <a:lnTo>
                    <a:pt x="251" y="1096"/>
                  </a:lnTo>
                  <a:lnTo>
                    <a:pt x="310" y="1027"/>
                  </a:lnTo>
                  <a:lnTo>
                    <a:pt x="374" y="954"/>
                  </a:lnTo>
                  <a:lnTo>
                    <a:pt x="445" y="878"/>
                  </a:lnTo>
                  <a:lnTo>
                    <a:pt x="519" y="799"/>
                  </a:lnTo>
                  <a:lnTo>
                    <a:pt x="557" y="759"/>
                  </a:lnTo>
                  <a:lnTo>
                    <a:pt x="597" y="719"/>
                  </a:lnTo>
                  <a:lnTo>
                    <a:pt x="637" y="679"/>
                  </a:lnTo>
                  <a:lnTo>
                    <a:pt x="678" y="640"/>
                  </a:lnTo>
                  <a:lnTo>
                    <a:pt x="719" y="601"/>
                  </a:lnTo>
                  <a:lnTo>
                    <a:pt x="761" y="563"/>
                  </a:lnTo>
                  <a:lnTo>
                    <a:pt x="802" y="526"/>
                  </a:lnTo>
                  <a:lnTo>
                    <a:pt x="845" y="490"/>
                  </a:lnTo>
                  <a:lnTo>
                    <a:pt x="888" y="455"/>
                  </a:lnTo>
                  <a:lnTo>
                    <a:pt x="930" y="421"/>
                  </a:lnTo>
                  <a:lnTo>
                    <a:pt x="973" y="389"/>
                  </a:lnTo>
                  <a:lnTo>
                    <a:pt x="1014" y="360"/>
                  </a:lnTo>
                  <a:lnTo>
                    <a:pt x="1056" y="331"/>
                  </a:lnTo>
                  <a:lnTo>
                    <a:pt x="1095" y="305"/>
                  </a:lnTo>
                  <a:lnTo>
                    <a:pt x="1135" y="280"/>
                  </a:lnTo>
                  <a:lnTo>
                    <a:pt x="1172" y="257"/>
                  </a:lnTo>
                  <a:lnTo>
                    <a:pt x="1207" y="235"/>
                  </a:lnTo>
                  <a:lnTo>
                    <a:pt x="1242" y="215"/>
                  </a:lnTo>
                  <a:lnTo>
                    <a:pt x="1275" y="197"/>
                  </a:lnTo>
                  <a:lnTo>
                    <a:pt x="1307" y="180"/>
                  </a:lnTo>
                  <a:lnTo>
                    <a:pt x="1366" y="149"/>
                  </a:lnTo>
                  <a:lnTo>
                    <a:pt x="1421" y="124"/>
                  </a:lnTo>
                  <a:lnTo>
                    <a:pt x="1470" y="103"/>
                  </a:lnTo>
                  <a:lnTo>
                    <a:pt x="1514" y="86"/>
                  </a:lnTo>
                  <a:lnTo>
                    <a:pt x="1552" y="72"/>
                  </a:lnTo>
                  <a:lnTo>
                    <a:pt x="1585" y="62"/>
                  </a:lnTo>
                  <a:lnTo>
                    <a:pt x="1614" y="55"/>
                  </a:lnTo>
                  <a:lnTo>
                    <a:pt x="1636" y="50"/>
                  </a:lnTo>
                  <a:lnTo>
                    <a:pt x="1666" y="46"/>
                  </a:lnTo>
                  <a:lnTo>
                    <a:pt x="1677" y="44"/>
                  </a:lnTo>
                  <a:lnTo>
                    <a:pt x="1549" y="0"/>
                  </a:lnTo>
                  <a:lnTo>
                    <a:pt x="1543" y="2"/>
                  </a:lnTo>
                  <a:lnTo>
                    <a:pt x="1527" y="7"/>
                  </a:lnTo>
                  <a:lnTo>
                    <a:pt x="1500" y="16"/>
                  </a:lnTo>
                  <a:lnTo>
                    <a:pt x="1466" y="30"/>
                  </a:lnTo>
                  <a:lnTo>
                    <a:pt x="1422" y="47"/>
                  </a:lnTo>
                  <a:lnTo>
                    <a:pt x="1371" y="68"/>
                  </a:lnTo>
                  <a:lnTo>
                    <a:pt x="1314" y="93"/>
                  </a:lnTo>
                  <a:lnTo>
                    <a:pt x="1251" y="124"/>
                  </a:lnTo>
                  <a:lnTo>
                    <a:pt x="1218" y="141"/>
                  </a:lnTo>
                  <a:lnTo>
                    <a:pt x="1183" y="159"/>
                  </a:lnTo>
                  <a:lnTo>
                    <a:pt x="1148" y="178"/>
                  </a:lnTo>
                  <a:lnTo>
                    <a:pt x="1111" y="199"/>
                  </a:lnTo>
                  <a:lnTo>
                    <a:pt x="1074" y="220"/>
                  </a:lnTo>
                  <a:lnTo>
                    <a:pt x="1037" y="243"/>
                  </a:lnTo>
                  <a:lnTo>
                    <a:pt x="998" y="268"/>
                  </a:lnTo>
                  <a:lnTo>
                    <a:pt x="960" y="293"/>
                  </a:lnTo>
                  <a:lnTo>
                    <a:pt x="921" y="320"/>
                  </a:lnTo>
                  <a:lnTo>
                    <a:pt x="881" y="348"/>
                  </a:lnTo>
                  <a:lnTo>
                    <a:pt x="842" y="378"/>
                  </a:lnTo>
                  <a:lnTo>
                    <a:pt x="802" y="408"/>
                  </a:lnTo>
                  <a:lnTo>
                    <a:pt x="762" y="441"/>
                  </a:lnTo>
                  <a:lnTo>
                    <a:pt x="723" y="475"/>
                  </a:lnTo>
                  <a:lnTo>
                    <a:pt x="684" y="510"/>
                  </a:lnTo>
                  <a:lnTo>
                    <a:pt x="645" y="547"/>
                  </a:lnTo>
                  <a:lnTo>
                    <a:pt x="570" y="621"/>
                  </a:lnTo>
                  <a:lnTo>
                    <a:pt x="499" y="693"/>
                  </a:lnTo>
                  <a:lnTo>
                    <a:pt x="433" y="764"/>
                  </a:lnTo>
                  <a:lnTo>
                    <a:pt x="371" y="832"/>
                  </a:lnTo>
                  <a:lnTo>
                    <a:pt x="313" y="897"/>
                  </a:lnTo>
                  <a:lnTo>
                    <a:pt x="260" y="959"/>
                  </a:lnTo>
                  <a:lnTo>
                    <a:pt x="211" y="1017"/>
                  </a:lnTo>
                  <a:lnTo>
                    <a:pt x="168" y="1071"/>
                  </a:lnTo>
                  <a:lnTo>
                    <a:pt x="129" y="1119"/>
                  </a:lnTo>
                  <a:lnTo>
                    <a:pt x="95" y="1163"/>
                  </a:lnTo>
                  <a:lnTo>
                    <a:pt x="66" y="1202"/>
                  </a:lnTo>
                  <a:lnTo>
                    <a:pt x="42" y="1234"/>
                  </a:lnTo>
                  <a:lnTo>
                    <a:pt x="24" y="1260"/>
                  </a:lnTo>
                  <a:lnTo>
                    <a:pt x="10" y="1279"/>
                  </a:lnTo>
                  <a:lnTo>
                    <a:pt x="2" y="1291"/>
                  </a:lnTo>
                  <a:lnTo>
                    <a:pt x="0" y="129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1" name="任意多边形: 形状 26"/>
            <p:cNvSpPr>
              <a:spLocks/>
            </p:cNvSpPr>
            <p:nvPr/>
          </p:nvSpPr>
          <p:spPr bwMode="auto">
            <a:xfrm>
              <a:off x="6141194" y="2122208"/>
              <a:ext cx="1499681" cy="277416"/>
            </a:xfrm>
            <a:custGeom>
              <a:avLst/>
              <a:gdLst>
                <a:gd name="T0" fmla="*/ 94 w 3000"/>
                <a:gd name="T1" fmla="*/ 697 h 697"/>
                <a:gd name="T2" fmla="*/ 106 w 3000"/>
                <a:gd name="T3" fmla="*/ 686 h 697"/>
                <a:gd name="T4" fmla="*/ 146 w 3000"/>
                <a:gd name="T5" fmla="*/ 672 h 697"/>
                <a:gd name="T6" fmla="*/ 209 w 3000"/>
                <a:gd name="T7" fmla="*/ 655 h 697"/>
                <a:gd name="T8" fmla="*/ 296 w 3000"/>
                <a:gd name="T9" fmla="*/ 636 h 697"/>
                <a:gd name="T10" fmla="*/ 523 w 3000"/>
                <a:gd name="T11" fmla="*/ 591 h 697"/>
                <a:gd name="T12" fmla="*/ 809 w 3000"/>
                <a:gd name="T13" fmla="*/ 540 h 697"/>
                <a:gd name="T14" fmla="*/ 1130 w 3000"/>
                <a:gd name="T15" fmla="*/ 486 h 697"/>
                <a:gd name="T16" fmla="*/ 1467 w 3000"/>
                <a:gd name="T17" fmla="*/ 431 h 697"/>
                <a:gd name="T18" fmla="*/ 1799 w 3000"/>
                <a:gd name="T19" fmla="*/ 380 h 697"/>
                <a:gd name="T20" fmla="*/ 2105 w 3000"/>
                <a:gd name="T21" fmla="*/ 335 h 697"/>
                <a:gd name="T22" fmla="*/ 2242 w 3000"/>
                <a:gd name="T23" fmla="*/ 313 h 697"/>
                <a:gd name="T24" fmla="*/ 2363 w 3000"/>
                <a:gd name="T25" fmla="*/ 289 h 697"/>
                <a:gd name="T26" fmla="*/ 2473 w 3000"/>
                <a:gd name="T27" fmla="*/ 265 h 697"/>
                <a:gd name="T28" fmla="*/ 2571 w 3000"/>
                <a:gd name="T29" fmla="*/ 240 h 697"/>
                <a:gd name="T30" fmla="*/ 2656 w 3000"/>
                <a:gd name="T31" fmla="*/ 214 h 697"/>
                <a:gd name="T32" fmla="*/ 2730 w 3000"/>
                <a:gd name="T33" fmla="*/ 189 h 697"/>
                <a:gd name="T34" fmla="*/ 2794 w 3000"/>
                <a:gd name="T35" fmla="*/ 163 h 697"/>
                <a:gd name="T36" fmla="*/ 2848 w 3000"/>
                <a:gd name="T37" fmla="*/ 139 h 697"/>
                <a:gd name="T38" fmla="*/ 2892 w 3000"/>
                <a:gd name="T39" fmla="*/ 116 h 697"/>
                <a:gd name="T40" fmla="*/ 2928 w 3000"/>
                <a:gd name="T41" fmla="*/ 95 h 697"/>
                <a:gd name="T42" fmla="*/ 2956 w 3000"/>
                <a:gd name="T43" fmla="*/ 74 h 697"/>
                <a:gd name="T44" fmla="*/ 2977 w 3000"/>
                <a:gd name="T45" fmla="*/ 58 h 697"/>
                <a:gd name="T46" fmla="*/ 2991 w 3000"/>
                <a:gd name="T47" fmla="*/ 43 h 697"/>
                <a:gd name="T48" fmla="*/ 2998 w 3000"/>
                <a:gd name="T49" fmla="*/ 31 h 697"/>
                <a:gd name="T50" fmla="*/ 3000 w 3000"/>
                <a:gd name="T51" fmla="*/ 24 h 697"/>
                <a:gd name="T52" fmla="*/ 2997 w 3000"/>
                <a:gd name="T53" fmla="*/ 19 h 697"/>
                <a:gd name="T54" fmla="*/ 2939 w 3000"/>
                <a:gd name="T55" fmla="*/ 3 h 697"/>
                <a:gd name="T56" fmla="*/ 2893 w 3000"/>
                <a:gd name="T57" fmla="*/ 18 h 697"/>
                <a:gd name="T58" fmla="*/ 2802 w 3000"/>
                <a:gd name="T59" fmla="*/ 48 h 697"/>
                <a:gd name="T60" fmla="*/ 2663 w 3000"/>
                <a:gd name="T61" fmla="*/ 88 h 697"/>
                <a:gd name="T62" fmla="*/ 2473 w 3000"/>
                <a:gd name="T63" fmla="*/ 136 h 697"/>
                <a:gd name="T64" fmla="*/ 2233 w 3000"/>
                <a:gd name="T65" fmla="*/ 190 h 697"/>
                <a:gd name="T66" fmla="*/ 2020 w 3000"/>
                <a:gd name="T67" fmla="*/ 233 h 697"/>
                <a:gd name="T68" fmla="*/ 1860 w 3000"/>
                <a:gd name="T69" fmla="*/ 262 h 697"/>
                <a:gd name="T70" fmla="*/ 1688 w 3000"/>
                <a:gd name="T71" fmla="*/ 291 h 697"/>
                <a:gd name="T72" fmla="*/ 1501 w 3000"/>
                <a:gd name="T73" fmla="*/ 320 h 697"/>
                <a:gd name="T74" fmla="*/ 1304 w 3000"/>
                <a:gd name="T75" fmla="*/ 349 h 697"/>
                <a:gd name="T76" fmla="*/ 1121 w 3000"/>
                <a:gd name="T77" fmla="*/ 377 h 697"/>
                <a:gd name="T78" fmla="*/ 954 w 3000"/>
                <a:gd name="T79" fmla="*/ 406 h 697"/>
                <a:gd name="T80" fmla="*/ 803 w 3000"/>
                <a:gd name="T81" fmla="*/ 434 h 697"/>
                <a:gd name="T82" fmla="*/ 666 w 3000"/>
                <a:gd name="T83" fmla="*/ 462 h 697"/>
                <a:gd name="T84" fmla="*/ 545 w 3000"/>
                <a:gd name="T85" fmla="*/ 489 h 697"/>
                <a:gd name="T86" fmla="*/ 388 w 3000"/>
                <a:gd name="T87" fmla="*/ 527 h 697"/>
                <a:gd name="T88" fmla="*/ 225 w 3000"/>
                <a:gd name="T89" fmla="*/ 574 h 697"/>
                <a:gd name="T90" fmla="*/ 110 w 3000"/>
                <a:gd name="T91" fmla="*/ 612 h 697"/>
                <a:gd name="T92" fmla="*/ 38 w 3000"/>
                <a:gd name="T93" fmla="*/ 641 h 697"/>
                <a:gd name="T94" fmla="*/ 4 w 3000"/>
                <a:gd name="T95" fmla="*/ 65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00" h="697">
                  <a:moveTo>
                    <a:pt x="0" y="657"/>
                  </a:moveTo>
                  <a:lnTo>
                    <a:pt x="94" y="697"/>
                  </a:lnTo>
                  <a:lnTo>
                    <a:pt x="96" y="691"/>
                  </a:lnTo>
                  <a:lnTo>
                    <a:pt x="106" y="686"/>
                  </a:lnTo>
                  <a:lnTo>
                    <a:pt x="123" y="680"/>
                  </a:lnTo>
                  <a:lnTo>
                    <a:pt x="146" y="672"/>
                  </a:lnTo>
                  <a:lnTo>
                    <a:pt x="174" y="664"/>
                  </a:lnTo>
                  <a:lnTo>
                    <a:pt x="209" y="655"/>
                  </a:lnTo>
                  <a:lnTo>
                    <a:pt x="251" y="646"/>
                  </a:lnTo>
                  <a:lnTo>
                    <a:pt x="296" y="636"/>
                  </a:lnTo>
                  <a:lnTo>
                    <a:pt x="402" y="614"/>
                  </a:lnTo>
                  <a:lnTo>
                    <a:pt x="523" y="591"/>
                  </a:lnTo>
                  <a:lnTo>
                    <a:pt x="661" y="565"/>
                  </a:lnTo>
                  <a:lnTo>
                    <a:pt x="809" y="540"/>
                  </a:lnTo>
                  <a:lnTo>
                    <a:pt x="966" y="513"/>
                  </a:lnTo>
                  <a:lnTo>
                    <a:pt x="1130" y="486"/>
                  </a:lnTo>
                  <a:lnTo>
                    <a:pt x="1297" y="459"/>
                  </a:lnTo>
                  <a:lnTo>
                    <a:pt x="1467" y="431"/>
                  </a:lnTo>
                  <a:lnTo>
                    <a:pt x="1635" y="406"/>
                  </a:lnTo>
                  <a:lnTo>
                    <a:pt x="1799" y="380"/>
                  </a:lnTo>
                  <a:lnTo>
                    <a:pt x="1956" y="356"/>
                  </a:lnTo>
                  <a:lnTo>
                    <a:pt x="2105" y="335"/>
                  </a:lnTo>
                  <a:lnTo>
                    <a:pt x="2175" y="324"/>
                  </a:lnTo>
                  <a:lnTo>
                    <a:pt x="2242" y="313"/>
                  </a:lnTo>
                  <a:lnTo>
                    <a:pt x="2304" y="301"/>
                  </a:lnTo>
                  <a:lnTo>
                    <a:pt x="2363" y="289"/>
                  </a:lnTo>
                  <a:lnTo>
                    <a:pt x="2421" y="278"/>
                  </a:lnTo>
                  <a:lnTo>
                    <a:pt x="2473" y="265"/>
                  </a:lnTo>
                  <a:lnTo>
                    <a:pt x="2523" y="252"/>
                  </a:lnTo>
                  <a:lnTo>
                    <a:pt x="2571" y="240"/>
                  </a:lnTo>
                  <a:lnTo>
                    <a:pt x="2615" y="227"/>
                  </a:lnTo>
                  <a:lnTo>
                    <a:pt x="2656" y="214"/>
                  </a:lnTo>
                  <a:lnTo>
                    <a:pt x="2694" y="201"/>
                  </a:lnTo>
                  <a:lnTo>
                    <a:pt x="2730" y="189"/>
                  </a:lnTo>
                  <a:lnTo>
                    <a:pt x="2763" y="176"/>
                  </a:lnTo>
                  <a:lnTo>
                    <a:pt x="2794" y="163"/>
                  </a:lnTo>
                  <a:lnTo>
                    <a:pt x="2822" y="151"/>
                  </a:lnTo>
                  <a:lnTo>
                    <a:pt x="2848" y="139"/>
                  </a:lnTo>
                  <a:lnTo>
                    <a:pt x="2871" y="127"/>
                  </a:lnTo>
                  <a:lnTo>
                    <a:pt x="2892" y="116"/>
                  </a:lnTo>
                  <a:lnTo>
                    <a:pt x="2911" y="105"/>
                  </a:lnTo>
                  <a:lnTo>
                    <a:pt x="2928" y="95"/>
                  </a:lnTo>
                  <a:lnTo>
                    <a:pt x="2943" y="84"/>
                  </a:lnTo>
                  <a:lnTo>
                    <a:pt x="2956" y="74"/>
                  </a:lnTo>
                  <a:lnTo>
                    <a:pt x="2967" y="65"/>
                  </a:lnTo>
                  <a:lnTo>
                    <a:pt x="2977" y="58"/>
                  </a:lnTo>
                  <a:lnTo>
                    <a:pt x="2984" y="49"/>
                  </a:lnTo>
                  <a:lnTo>
                    <a:pt x="2991" y="43"/>
                  </a:lnTo>
                  <a:lnTo>
                    <a:pt x="2995" y="36"/>
                  </a:lnTo>
                  <a:lnTo>
                    <a:pt x="2998" y="31"/>
                  </a:lnTo>
                  <a:lnTo>
                    <a:pt x="2999" y="27"/>
                  </a:lnTo>
                  <a:lnTo>
                    <a:pt x="3000" y="24"/>
                  </a:lnTo>
                  <a:lnTo>
                    <a:pt x="2999" y="21"/>
                  </a:lnTo>
                  <a:lnTo>
                    <a:pt x="2997" y="19"/>
                  </a:lnTo>
                  <a:lnTo>
                    <a:pt x="2944" y="0"/>
                  </a:lnTo>
                  <a:lnTo>
                    <a:pt x="2939" y="3"/>
                  </a:lnTo>
                  <a:lnTo>
                    <a:pt x="2922" y="9"/>
                  </a:lnTo>
                  <a:lnTo>
                    <a:pt x="2893" y="18"/>
                  </a:lnTo>
                  <a:lnTo>
                    <a:pt x="2853" y="32"/>
                  </a:lnTo>
                  <a:lnTo>
                    <a:pt x="2802" y="48"/>
                  </a:lnTo>
                  <a:lnTo>
                    <a:pt x="2738" y="66"/>
                  </a:lnTo>
                  <a:lnTo>
                    <a:pt x="2663" y="88"/>
                  </a:lnTo>
                  <a:lnTo>
                    <a:pt x="2574" y="110"/>
                  </a:lnTo>
                  <a:lnTo>
                    <a:pt x="2473" y="136"/>
                  </a:lnTo>
                  <a:lnTo>
                    <a:pt x="2359" y="162"/>
                  </a:lnTo>
                  <a:lnTo>
                    <a:pt x="2233" y="190"/>
                  </a:lnTo>
                  <a:lnTo>
                    <a:pt x="2094" y="218"/>
                  </a:lnTo>
                  <a:lnTo>
                    <a:pt x="2020" y="233"/>
                  </a:lnTo>
                  <a:lnTo>
                    <a:pt x="1941" y="247"/>
                  </a:lnTo>
                  <a:lnTo>
                    <a:pt x="1860" y="262"/>
                  </a:lnTo>
                  <a:lnTo>
                    <a:pt x="1775" y="277"/>
                  </a:lnTo>
                  <a:lnTo>
                    <a:pt x="1688" y="291"/>
                  </a:lnTo>
                  <a:lnTo>
                    <a:pt x="1596" y="305"/>
                  </a:lnTo>
                  <a:lnTo>
                    <a:pt x="1501" y="320"/>
                  </a:lnTo>
                  <a:lnTo>
                    <a:pt x="1402" y="334"/>
                  </a:lnTo>
                  <a:lnTo>
                    <a:pt x="1304" y="349"/>
                  </a:lnTo>
                  <a:lnTo>
                    <a:pt x="1211" y="362"/>
                  </a:lnTo>
                  <a:lnTo>
                    <a:pt x="1121" y="377"/>
                  </a:lnTo>
                  <a:lnTo>
                    <a:pt x="1035" y="391"/>
                  </a:lnTo>
                  <a:lnTo>
                    <a:pt x="954" y="406"/>
                  </a:lnTo>
                  <a:lnTo>
                    <a:pt x="876" y="419"/>
                  </a:lnTo>
                  <a:lnTo>
                    <a:pt x="803" y="434"/>
                  </a:lnTo>
                  <a:lnTo>
                    <a:pt x="733" y="448"/>
                  </a:lnTo>
                  <a:lnTo>
                    <a:pt x="666" y="462"/>
                  </a:lnTo>
                  <a:lnTo>
                    <a:pt x="604" y="475"/>
                  </a:lnTo>
                  <a:lnTo>
                    <a:pt x="545" y="489"/>
                  </a:lnTo>
                  <a:lnTo>
                    <a:pt x="488" y="502"/>
                  </a:lnTo>
                  <a:lnTo>
                    <a:pt x="388" y="527"/>
                  </a:lnTo>
                  <a:lnTo>
                    <a:pt x="300" y="552"/>
                  </a:lnTo>
                  <a:lnTo>
                    <a:pt x="225" y="574"/>
                  </a:lnTo>
                  <a:lnTo>
                    <a:pt x="162" y="595"/>
                  </a:lnTo>
                  <a:lnTo>
                    <a:pt x="110" y="612"/>
                  </a:lnTo>
                  <a:lnTo>
                    <a:pt x="69" y="628"/>
                  </a:lnTo>
                  <a:lnTo>
                    <a:pt x="38" y="641"/>
                  </a:lnTo>
                  <a:lnTo>
                    <a:pt x="17" y="649"/>
                  </a:lnTo>
                  <a:lnTo>
                    <a:pt x="4" y="655"/>
                  </a:lnTo>
                  <a:lnTo>
                    <a:pt x="0" y="657"/>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grpSp>
      <p:grpSp>
        <p:nvGrpSpPr>
          <p:cNvPr id="12" name="组合 27"/>
          <p:cNvGrpSpPr/>
          <p:nvPr/>
        </p:nvGrpSpPr>
        <p:grpSpPr>
          <a:xfrm>
            <a:off x="387420" y="4333202"/>
            <a:ext cx="2129910" cy="1193073"/>
            <a:chOff x="387420" y="3203121"/>
            <a:chExt cx="1938804" cy="1086025"/>
          </a:xfrm>
        </p:grpSpPr>
        <p:cxnSp>
          <p:nvCxnSpPr>
            <p:cNvPr id="13" name="直接连接符 4"/>
            <p:cNvCxnSpPr/>
            <p:nvPr/>
          </p:nvCxnSpPr>
          <p:spPr>
            <a:xfrm flipH="1" flipV="1">
              <a:off x="387420" y="3203121"/>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4" name="文本框 26"/>
            <p:cNvSpPr txBox="1"/>
            <p:nvPr/>
          </p:nvSpPr>
          <p:spPr>
            <a:xfrm>
              <a:off x="426766" y="3529434"/>
              <a:ext cx="1899458" cy="665098"/>
            </a:xfrm>
            <a:prstGeom prst="rect">
              <a:avLst/>
            </a:prstGeom>
          </p:spPr>
          <p:txBody>
            <a:bodyPr wrap="square" lIns="0" tIns="0" rIns="0" bIns="0">
              <a:normAutofit/>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前</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200RMB</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，性价比高，保值，</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IP</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吸引，易懂</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27"/>
            <p:cNvSpPr txBox="1"/>
            <p:nvPr/>
          </p:nvSpPr>
          <p:spPr>
            <a:xfrm>
              <a:off x="387420" y="3230085"/>
              <a:ext cx="1348856" cy="253916"/>
            </a:xfrm>
            <a:prstGeom prst="rect">
              <a:avLst/>
            </a:prstGeom>
            <a:solidFill>
              <a:schemeClr val="accent1"/>
            </a:solidFill>
          </p:spPr>
          <p:txBody>
            <a:bodyPr wrap="none">
              <a:normAutofit fontScale="85000" lnSpcReduction="20000"/>
            </a:bodyPr>
            <a:lstStyle/>
            <a:p>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首次付费感受</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6" name="组合 28"/>
          <p:cNvGrpSpPr/>
          <p:nvPr/>
        </p:nvGrpSpPr>
        <p:grpSpPr>
          <a:xfrm>
            <a:off x="2831070" y="3067357"/>
            <a:ext cx="2129909" cy="1193073"/>
            <a:chOff x="2825618" y="2282768"/>
            <a:chExt cx="1938803" cy="1086025"/>
          </a:xfrm>
        </p:grpSpPr>
        <p:cxnSp>
          <p:nvCxnSpPr>
            <p:cNvPr id="17" name="直接连接符 7"/>
            <p:cNvCxnSpPr/>
            <p:nvPr/>
          </p:nvCxnSpPr>
          <p:spPr>
            <a:xfrm flipH="1" flipV="1">
              <a:off x="2825618" y="2282768"/>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8" name="文本框 23"/>
            <p:cNvSpPr txBox="1"/>
            <p:nvPr/>
          </p:nvSpPr>
          <p:spPr>
            <a:xfrm>
              <a:off x="2864963" y="2609082"/>
              <a:ext cx="1899458" cy="304699"/>
            </a:xfrm>
            <a:prstGeom prst="rect">
              <a:avLst/>
            </a:prstGeom>
          </p:spPr>
          <p:txBody>
            <a:bodyPr wrap="square" lIns="0" tIns="0" rIns="0" bIns="0">
              <a:noAutofit/>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月付费</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200-2000RMB</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，质变</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功能性</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/IP</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吸引</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9" name="文本框 24"/>
            <p:cNvSpPr txBox="1"/>
            <p:nvPr/>
          </p:nvSpPr>
          <p:spPr>
            <a:xfrm>
              <a:off x="2825618" y="2309732"/>
              <a:ext cx="1348856" cy="253916"/>
            </a:xfrm>
            <a:prstGeom prst="rect">
              <a:avLst/>
            </a:prstGeom>
            <a:solidFill>
              <a:schemeClr val="accent2"/>
            </a:solidFill>
          </p:spPr>
          <p:txBody>
            <a:bodyPr wrap="none">
              <a:normAutofit fontScale="85000" lnSpcReduction="20000"/>
            </a:bodyPr>
            <a:lstStyle/>
            <a:p>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中</a:t>
              </a:r>
              <a:r>
                <a:rPr lang="en-US" altLang="zh-CN" sz="1600" b="1" dirty="0" smtClean="0">
                  <a:solidFill>
                    <a:schemeClr val="bg1"/>
                  </a:solidFill>
                  <a:latin typeface="微软雅黑" panose="020B0503020204020204" pitchFamily="34" charset="-122"/>
                  <a:ea typeface="微软雅黑" panose="020B0503020204020204" pitchFamily="34" charset="-122"/>
                  <a:cs typeface="+mn-ea"/>
                  <a:sym typeface="+mn-lt"/>
                </a:rPr>
                <a:t>R</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付费感受</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0" name="组合 31"/>
          <p:cNvGrpSpPr/>
          <p:nvPr/>
        </p:nvGrpSpPr>
        <p:grpSpPr>
          <a:xfrm>
            <a:off x="5836963" y="1919147"/>
            <a:ext cx="2129909" cy="1193073"/>
            <a:chOff x="5490872" y="1313599"/>
            <a:chExt cx="1938803" cy="1086025"/>
          </a:xfrm>
        </p:grpSpPr>
        <p:cxnSp>
          <p:nvCxnSpPr>
            <p:cNvPr id="21" name="直接连接符 10"/>
            <p:cNvCxnSpPr/>
            <p:nvPr/>
          </p:nvCxnSpPr>
          <p:spPr>
            <a:xfrm flipH="1" flipV="1">
              <a:off x="5490872" y="1313599"/>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530217" y="1639913"/>
              <a:ext cx="1899458" cy="304699"/>
            </a:xfrm>
            <a:prstGeom prst="rect">
              <a:avLst/>
            </a:prstGeom>
          </p:spPr>
          <p:txBody>
            <a:bodyPr wrap="square" lIns="0" tIns="0" rIns="0" bIns="0">
              <a:normAutofit fontScale="92500" lnSpcReduction="20000"/>
            </a:bodyPr>
            <a:lstStyle/>
            <a:p>
              <a:pPr>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月付费</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20000+</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，易</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性</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便捷性</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荣耀性</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3" name="文本框 22"/>
            <p:cNvSpPr txBox="1"/>
            <p:nvPr/>
          </p:nvSpPr>
          <p:spPr>
            <a:xfrm>
              <a:off x="5490872" y="1340563"/>
              <a:ext cx="1348856" cy="253916"/>
            </a:xfrm>
            <a:prstGeom prst="rect">
              <a:avLst/>
            </a:prstGeom>
            <a:solidFill>
              <a:schemeClr val="accent4"/>
            </a:solidFill>
          </p:spPr>
          <p:txBody>
            <a:bodyPr wrap="none">
              <a:normAutofit fontScale="85000" lnSpcReduction="20000"/>
            </a:bodyPr>
            <a:lstStyle/>
            <a:p>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超</a:t>
              </a:r>
              <a:r>
                <a:rPr lang="en-US" altLang="zh-CN" sz="1600" b="1" dirty="0" smtClean="0">
                  <a:solidFill>
                    <a:schemeClr val="bg1"/>
                  </a:solidFill>
                  <a:latin typeface="微软雅黑" panose="020B0503020204020204" pitchFamily="34" charset="-122"/>
                  <a:ea typeface="微软雅黑" panose="020B0503020204020204" pitchFamily="34" charset="-122"/>
                  <a:cs typeface="+mn-ea"/>
                  <a:sym typeface="+mn-lt"/>
                </a:rPr>
                <a:t>R</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付费感受</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9"/>
          <p:cNvGrpSpPr/>
          <p:nvPr/>
        </p:nvGrpSpPr>
        <p:grpSpPr>
          <a:xfrm>
            <a:off x="4750731" y="4940604"/>
            <a:ext cx="2129910" cy="1193073"/>
            <a:chOff x="3946999" y="3421005"/>
            <a:chExt cx="1938804" cy="1086025"/>
          </a:xfrm>
        </p:grpSpPr>
        <p:cxnSp>
          <p:nvCxnSpPr>
            <p:cNvPr id="25" name="直接连接符 13"/>
            <p:cNvCxnSpPr/>
            <p:nvPr/>
          </p:nvCxnSpPr>
          <p:spPr>
            <a:xfrm flipH="1" flipV="1">
              <a:off x="3946999" y="3421005"/>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6" name="文本框 17"/>
            <p:cNvSpPr txBox="1"/>
            <p:nvPr/>
          </p:nvSpPr>
          <p:spPr>
            <a:xfrm>
              <a:off x="3986345" y="3747318"/>
              <a:ext cx="1899458" cy="304699"/>
            </a:xfrm>
            <a:prstGeom prst="rect">
              <a:avLst/>
            </a:prstGeom>
          </p:spPr>
          <p:txBody>
            <a:bodyPr wrap="square" lIns="0" tIns="0" rIns="0" bIns="0">
              <a:noAutofit/>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月付费</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1-200RMB</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，联动性</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保值</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高回报</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文本框 18"/>
            <p:cNvSpPr txBox="1"/>
            <p:nvPr/>
          </p:nvSpPr>
          <p:spPr>
            <a:xfrm>
              <a:off x="3946999" y="3447969"/>
              <a:ext cx="1348856" cy="253916"/>
            </a:xfrm>
            <a:prstGeom prst="rect">
              <a:avLst/>
            </a:prstGeom>
            <a:solidFill>
              <a:schemeClr val="accent3"/>
            </a:solidFill>
          </p:spPr>
          <p:txBody>
            <a:bodyPr wrap="none">
              <a:normAutofit fontScale="85000" lnSpcReduction="20000"/>
            </a:bodyPr>
            <a:lstStyle/>
            <a:p>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小</a:t>
              </a:r>
              <a:r>
                <a:rPr lang="en-US" altLang="zh-CN" sz="1600" b="1" dirty="0" smtClean="0">
                  <a:solidFill>
                    <a:schemeClr val="bg1"/>
                  </a:solidFill>
                  <a:latin typeface="微软雅黑" panose="020B0503020204020204" pitchFamily="34" charset="-122"/>
                  <a:ea typeface="微软雅黑" panose="020B0503020204020204" pitchFamily="34" charset="-122"/>
                  <a:cs typeface="+mn-ea"/>
                  <a:sym typeface="+mn-lt"/>
                </a:rPr>
                <a:t>R</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付费感受</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8" name="组合 30"/>
          <p:cNvGrpSpPr/>
          <p:nvPr/>
        </p:nvGrpSpPr>
        <p:grpSpPr>
          <a:xfrm>
            <a:off x="7463810" y="3442471"/>
            <a:ext cx="2129910" cy="1193073"/>
            <a:chOff x="6106477" y="2147672"/>
            <a:chExt cx="1938804" cy="1086025"/>
          </a:xfrm>
        </p:grpSpPr>
        <p:cxnSp>
          <p:nvCxnSpPr>
            <p:cNvPr id="29" name="直接连接符 16"/>
            <p:cNvCxnSpPr/>
            <p:nvPr/>
          </p:nvCxnSpPr>
          <p:spPr>
            <a:xfrm flipH="1" flipV="1">
              <a:off x="6106477" y="2147672"/>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0" name="文本框 14"/>
            <p:cNvSpPr txBox="1"/>
            <p:nvPr/>
          </p:nvSpPr>
          <p:spPr>
            <a:xfrm>
              <a:off x="6145823" y="2473986"/>
              <a:ext cx="1899458" cy="304699"/>
            </a:xfrm>
            <a:prstGeom prst="rect">
              <a:avLst/>
            </a:prstGeom>
          </p:spPr>
          <p:txBody>
            <a:bodyPr wrap="square" lIns="0" tIns="0" rIns="0" bIns="0">
              <a:noAutofit/>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月付费</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2000-20000RMB</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，强度</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荣耀</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性</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便捷性</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文本框 15"/>
            <p:cNvSpPr txBox="1"/>
            <p:nvPr/>
          </p:nvSpPr>
          <p:spPr>
            <a:xfrm>
              <a:off x="6106477" y="2174636"/>
              <a:ext cx="1348856" cy="253916"/>
            </a:xfrm>
            <a:prstGeom prst="rect">
              <a:avLst/>
            </a:prstGeom>
            <a:solidFill>
              <a:schemeClr val="accent5"/>
            </a:solidFill>
          </p:spPr>
          <p:txBody>
            <a:bodyPr wrap="none">
              <a:normAutofit fontScale="85000" lnSpcReduction="20000"/>
            </a:bodyPr>
            <a:lstStyle/>
            <a:p>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大</a:t>
              </a:r>
              <a:r>
                <a:rPr lang="en-US" altLang="zh-CN" sz="1600" b="1" dirty="0" smtClean="0">
                  <a:solidFill>
                    <a:schemeClr val="bg1"/>
                  </a:solidFill>
                  <a:latin typeface="微软雅黑" panose="020B0503020204020204" pitchFamily="34" charset="-122"/>
                  <a:ea typeface="微软雅黑" panose="020B0503020204020204" pitchFamily="34" charset="-122"/>
                  <a:cs typeface="+mn-ea"/>
                  <a:sym typeface="+mn-lt"/>
                </a:rPr>
                <a:t>R</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付费感受</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6097982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2300"/>
                            </p:stCondLst>
                            <p:childTnLst>
                              <p:par>
                                <p:cTn id="15" presetID="2" presetClass="entr" presetSubtype="1"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2800"/>
                            </p:stCondLst>
                            <p:childTnLst>
                              <p:par>
                                <p:cTn id="20" presetID="2" presetClass="entr" presetSubtype="1"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par>
                          <p:cTn id="24" fill="hold">
                            <p:stCondLst>
                              <p:cond delay="3300"/>
                            </p:stCondLst>
                            <p:childTnLst>
                              <p:par>
                                <p:cTn id="25" presetID="2" presetClass="entr" presetSubtype="1"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0-#ppt_h/2"/>
                                          </p:val>
                                        </p:tav>
                                        <p:tav tm="100000">
                                          <p:val>
                                            <p:strVal val="#ppt_y"/>
                                          </p:val>
                                        </p:tav>
                                      </p:tavLst>
                                    </p:anim>
                                  </p:childTnLst>
                                </p:cTn>
                              </p:par>
                            </p:childTnLst>
                          </p:cTn>
                        </p:par>
                        <p:par>
                          <p:cTn id="29" fill="hold">
                            <p:stCondLst>
                              <p:cond delay="3800"/>
                            </p:stCondLst>
                            <p:childTnLst>
                              <p:par>
                                <p:cTn id="30" presetID="2" presetClass="entr" presetSubtype="1"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0-#ppt_h/2"/>
                                          </p:val>
                                        </p:tav>
                                        <p:tav tm="100000">
                                          <p:val>
                                            <p:strVal val="#ppt_y"/>
                                          </p:val>
                                        </p:tav>
                                      </p:tavLst>
                                    </p:anim>
                                  </p:childTnLst>
                                </p:cTn>
                              </p:par>
                            </p:childTnLst>
                          </p:cTn>
                        </p:par>
                        <p:par>
                          <p:cTn id="34" fill="hold">
                            <p:stCondLst>
                              <p:cond delay="4300"/>
                            </p:stCondLst>
                            <p:childTnLst>
                              <p:par>
                                <p:cTn id="35" presetID="2" presetClass="entr" presetSubtype="1"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14597" y="658906"/>
            <a:ext cx="2366353" cy="523220"/>
          </a:xfrm>
          <a:prstGeom prst="rect">
            <a:avLst/>
          </a:prstGeom>
          <a:noFill/>
        </p:spPr>
        <p:txBody>
          <a:bodyPr wrap="none" rtlCol="0">
            <a:spAutoFit/>
          </a:bodyPr>
          <a:lstStyle/>
          <a:p>
            <a:pPr algn="ctr"/>
            <a:r>
              <a:rPr kumimoji="1" lang="zh-CN" altLang="en-US" sz="2800" dirty="0" smtClean="0">
                <a:solidFill>
                  <a:schemeClr val="bg1"/>
                </a:solidFill>
              </a:rPr>
              <a:t>参考付费模型</a:t>
            </a:r>
            <a:endParaRPr kumimoji="1" lang="zh-CN" altLang="en-US" sz="2800" dirty="0">
              <a:solidFill>
                <a:schemeClr val="bg1"/>
              </a:solidFill>
            </a:endParaRPr>
          </a:p>
        </p:txBody>
      </p:sp>
      <p:pic>
        <p:nvPicPr>
          <p:cNvPr id="3" name="图片 2" descr="C:\Users\lixueyang\Documents\youdu\14664168-101514-lixueyang\image\temp\{f57b2ff3-585c-42f1-b973-d4a8a1b2b1f1}.png"/>
          <p:cNvPicPr/>
          <p:nvPr/>
        </p:nvPicPr>
        <p:blipFill>
          <a:blip r:embed="rId2">
            <a:extLst>
              <a:ext uri="{28A0092B-C50C-407E-A947-70E740481C1C}">
                <a14:useLocalDpi xmlns:a14="http://schemas.microsoft.com/office/drawing/2010/main" val="0"/>
              </a:ext>
            </a:extLst>
          </a:blip>
          <a:srcRect/>
          <a:stretch>
            <a:fillRect/>
          </a:stretch>
        </p:blipFill>
        <p:spPr bwMode="auto">
          <a:xfrm>
            <a:off x="2116383" y="1737360"/>
            <a:ext cx="7722400" cy="4418149"/>
          </a:xfrm>
          <a:prstGeom prst="rect">
            <a:avLst/>
          </a:prstGeom>
          <a:noFill/>
          <a:ln>
            <a:noFill/>
          </a:ln>
        </p:spPr>
      </p:pic>
      <p:sp>
        <p:nvSpPr>
          <p:cNvPr id="4" name="文本框 3"/>
          <p:cNvSpPr txBox="1"/>
          <p:nvPr/>
        </p:nvSpPr>
        <p:spPr>
          <a:xfrm>
            <a:off x="2116383" y="6155509"/>
            <a:ext cx="7722400" cy="307777"/>
          </a:xfrm>
          <a:prstGeom prst="rect">
            <a:avLst/>
          </a:prstGeom>
          <a:noFill/>
        </p:spPr>
        <p:txBody>
          <a:bodyPr wrap="square" rtlCol="0">
            <a:spAutoFit/>
          </a:bodyPr>
          <a:lstStyle/>
          <a:p>
            <a:pPr algn="ctr"/>
            <a:r>
              <a:rPr kumimoji="1" lang="zh-CN" altLang="en-US" sz="1400" dirty="0"/>
              <a:t>拳</a:t>
            </a:r>
            <a:r>
              <a:rPr kumimoji="1" lang="zh-CN" altLang="en-US" sz="1400" dirty="0" smtClean="0"/>
              <a:t>皇</a:t>
            </a:r>
            <a:r>
              <a:rPr kumimoji="1" lang="en-US" altLang="zh-CN" sz="1400" dirty="0" smtClean="0"/>
              <a:t>98ol</a:t>
            </a:r>
            <a:r>
              <a:rPr kumimoji="1" lang="zh-CN" altLang="en-US" sz="1400" dirty="0" smtClean="0"/>
              <a:t>终极之战</a:t>
            </a:r>
            <a:r>
              <a:rPr kumimoji="1" lang="en-US" altLang="zh-CN" sz="1400" dirty="0" smtClean="0"/>
              <a:t>-</a:t>
            </a:r>
            <a:r>
              <a:rPr kumimoji="1" lang="zh-CN" altLang="en-US" sz="1400" dirty="0" smtClean="0"/>
              <a:t>初版新手付费模型</a:t>
            </a:r>
            <a:endParaRPr kumimoji="1" lang="zh-CN" altLang="en-US" sz="1400" dirty="0"/>
          </a:p>
        </p:txBody>
      </p:sp>
    </p:spTree>
    <p:extLst>
      <p:ext uri="{BB962C8B-B14F-4D97-AF65-F5344CB8AC3E}">
        <p14:creationId xmlns:p14="http://schemas.microsoft.com/office/powerpoint/2010/main" val="70870491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067A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2</a:t>
            </a:r>
            <a:endParaRPr lang="zh-CN" altLang="en-US" sz="2400" b="1" dirty="0">
              <a:latin typeface="微软雅黑" pitchFamily="34" charset="-122"/>
              <a:ea typeface="微软雅黑" pitchFamily="34" charset="-122"/>
            </a:endParaRPr>
          </a:p>
        </p:txBody>
      </p:sp>
      <p:sp>
        <p:nvSpPr>
          <p:cNvPr id="8" name="矩形 7"/>
          <p:cNvSpPr/>
          <p:nvPr/>
        </p:nvSpPr>
        <p:spPr>
          <a:xfrm>
            <a:off x="3309228" y="4230052"/>
            <a:ext cx="5233882" cy="492443"/>
          </a:xfrm>
          <a:prstGeom prst="rect">
            <a:avLst/>
          </a:prstGeom>
        </p:spPr>
        <p:txBody>
          <a:bodyPr wrap="square" lIns="0" tIns="0" rIns="0" bIns="0">
            <a:spAutoFit/>
          </a:bodyPr>
          <a:lstStyle/>
          <a:p>
            <a:pPr lvl="0" algn="ctr"/>
            <a:r>
              <a:rPr lang="zh-CN" altLang="en-US" sz="3200" b="1" dirty="0" smtClean="0">
                <a:solidFill>
                  <a:schemeClr val="bg1">
                    <a:lumMod val="50000"/>
                  </a:schemeClr>
                </a:solidFill>
                <a:latin typeface="微软雅黑" pitchFamily="34" charset="-122"/>
                <a:ea typeface="微软雅黑" pitchFamily="34" charset="-122"/>
              </a:rPr>
              <a:t>数值策划需要考虑的</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110599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smtClean="0">
                <a:solidFill>
                  <a:schemeClr val="bg1"/>
                </a:solidFill>
              </a:rPr>
              <a:t>做数值需要考虑什么</a:t>
            </a:r>
            <a:endParaRPr kumimoji="1" lang="zh-CN" altLang="en-US" sz="2800" dirty="0">
              <a:solidFill>
                <a:schemeClr val="bg1"/>
              </a:solidFill>
            </a:endParaRPr>
          </a:p>
        </p:txBody>
      </p:sp>
      <p:sp>
        <p:nvSpPr>
          <p:cNvPr id="3" name="TextBox 83">
            <a:extLst>
              <a:ext uri="{FF2B5EF4-FFF2-40B4-BE49-F238E27FC236}">
                <a16:creationId xmlns:a16="http://schemas.microsoft.com/office/drawing/2014/main" id="{13067337-DDC5-4B09-BE63-767CACD9A6B2}"/>
              </a:ext>
            </a:extLst>
          </p:cNvPr>
          <p:cNvSpPr txBox="1"/>
          <p:nvPr/>
        </p:nvSpPr>
        <p:spPr>
          <a:xfrm>
            <a:off x="7854162" y="2737935"/>
            <a:ext cx="3258843" cy="954107"/>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eaLnBrk="1" fontAlgn="auto" hangingPunct="1">
              <a:lnSpc>
                <a:spcPct val="130000"/>
              </a:lnSpc>
              <a:spcBef>
                <a:spcPts val="0"/>
              </a:spcBef>
              <a:spcAft>
                <a:spcPts val="0"/>
              </a:spcAft>
            </a:pPr>
            <a:r>
              <a:rPr lang="zh-CN" altLang="en-US" sz="2000" b="1" dirty="0" smtClean="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可视化</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eaLnBrk="1" fontAlgn="auto" hangingPunct="1">
              <a:lnSpc>
                <a:spcPct val="150000"/>
              </a:lnSpc>
              <a:spcBef>
                <a:spcPts val="0"/>
              </a:spcBef>
              <a:spcAft>
                <a:spcPts val="0"/>
              </a:spcAft>
            </a:pP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如何向玩家直观传达数值的变化？</a:t>
            </a:r>
            <a:endParaRPr lang="en-US" altLang="zh-CN" sz="1200" dirty="0" smtClean="0">
              <a:solidFill>
                <a:srgbClr val="FFFFFF">
                  <a:lumMod val="50000"/>
                </a:srgbClr>
              </a:solidFill>
              <a:latin typeface="微软雅黑" panose="020B0503020204020204" pitchFamily="34" charset="-122"/>
              <a:ea typeface="微软雅黑" panose="020B0503020204020204" pitchFamily="34" charset="-122"/>
            </a:endParaRPr>
          </a:p>
          <a:p>
            <a:pPr lvl="0" eaLnBrk="1" fontAlgn="auto" hangingPunct="1">
              <a:lnSpc>
                <a:spcPct val="150000"/>
              </a:lnSpc>
              <a:spcBef>
                <a:spcPts val="0"/>
              </a:spcBef>
              <a:spcAft>
                <a:spcPts val="0"/>
              </a:spcAft>
            </a:pP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如何向玩家直观传达产出的变化？</a:t>
            </a:r>
            <a:endParaRPr lang="zh-CN" altLang="en-US" sz="12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4" name="TextBox 85">
            <a:extLst>
              <a:ext uri="{FF2B5EF4-FFF2-40B4-BE49-F238E27FC236}">
                <a16:creationId xmlns:a16="http://schemas.microsoft.com/office/drawing/2014/main" id="{00436DDD-6116-4C01-9169-B1AE69229DCE}"/>
              </a:ext>
            </a:extLst>
          </p:cNvPr>
          <p:cNvSpPr txBox="1"/>
          <p:nvPr/>
        </p:nvSpPr>
        <p:spPr>
          <a:xfrm>
            <a:off x="7631464" y="4838198"/>
            <a:ext cx="3381832" cy="1231106"/>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eaLnBrk="1" fontAlgn="auto" hangingPunct="1">
              <a:lnSpc>
                <a:spcPct val="130000"/>
              </a:lnSpc>
              <a:spcBef>
                <a:spcPts val="0"/>
              </a:spcBef>
              <a:spcAft>
                <a:spcPts val="0"/>
              </a:spcAft>
            </a:pPr>
            <a:r>
              <a:rPr lang="zh-CN" altLang="en-US" sz="2000" b="1" dirty="0" smtClean="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规模</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eaLnBrk="1" fontAlgn="auto" hangingPunct="1">
              <a:lnSpc>
                <a:spcPct val="150000"/>
              </a:lnSpc>
              <a:spcBef>
                <a:spcPts val="0"/>
              </a:spcBef>
              <a:spcAft>
                <a:spcPts val="0"/>
              </a:spcAft>
            </a:pP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新货币的数值规模应该怎样定义？</a:t>
            </a:r>
            <a:endParaRPr lang="en-US" altLang="zh-CN" sz="1200" dirty="0" smtClean="0">
              <a:solidFill>
                <a:srgbClr val="FFFFFF">
                  <a:lumMod val="50000"/>
                </a:srgbClr>
              </a:solidFill>
              <a:latin typeface="微软雅黑" panose="020B0503020204020204" pitchFamily="34" charset="-122"/>
              <a:ea typeface="微软雅黑" panose="020B0503020204020204" pitchFamily="34" charset="-122"/>
            </a:endParaRPr>
          </a:p>
          <a:p>
            <a:pPr lvl="0" eaLnBrk="1" fontAlgn="auto" hangingPunct="1">
              <a:lnSpc>
                <a:spcPct val="150000"/>
              </a:lnSpc>
              <a:spcBef>
                <a:spcPts val="0"/>
              </a:spcBef>
              <a:spcAft>
                <a:spcPts val="0"/>
              </a:spcAft>
            </a:pP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系统投放的数值规模应该怎样定义？</a:t>
            </a:r>
            <a:endParaRPr lang="en-US" altLang="zh-CN" sz="1200" dirty="0" smtClean="0">
              <a:solidFill>
                <a:srgbClr val="FFFFFF">
                  <a:lumMod val="50000"/>
                </a:srgbClr>
              </a:solidFill>
              <a:latin typeface="微软雅黑" panose="020B0503020204020204" pitchFamily="34" charset="-122"/>
              <a:ea typeface="微软雅黑" panose="020B0503020204020204" pitchFamily="34" charset="-122"/>
            </a:endParaRPr>
          </a:p>
          <a:p>
            <a:pPr lvl="0" eaLnBrk="1" fontAlgn="auto" hangingPunct="1">
              <a:lnSpc>
                <a:spcPct val="150000"/>
              </a:lnSpc>
              <a:spcBef>
                <a:spcPts val="0"/>
              </a:spcBef>
              <a:spcAft>
                <a:spcPts val="0"/>
              </a:spcAft>
            </a:pP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系统消耗的数值规模应该怎样定义？</a:t>
            </a:r>
            <a:endParaRPr lang="zh-CN" altLang="en-US" sz="12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5" name="TextBox 87">
            <a:extLst>
              <a:ext uri="{FF2B5EF4-FFF2-40B4-BE49-F238E27FC236}">
                <a16:creationId xmlns:a16="http://schemas.microsoft.com/office/drawing/2014/main" id="{AEF76B8F-0AAD-4C49-B2AB-703E3B912EFF}"/>
              </a:ext>
            </a:extLst>
          </p:cNvPr>
          <p:cNvSpPr txBox="1"/>
          <p:nvPr/>
        </p:nvSpPr>
        <p:spPr>
          <a:xfrm>
            <a:off x="1254991" y="4937577"/>
            <a:ext cx="3263003" cy="954107"/>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algn="r" eaLnBrk="1" fontAlgn="auto" hangingPunct="1">
              <a:lnSpc>
                <a:spcPct val="130000"/>
              </a:lnSpc>
              <a:spcBef>
                <a:spcPts val="0"/>
              </a:spcBef>
              <a:spcAft>
                <a:spcPts val="0"/>
              </a:spcAft>
            </a:pPr>
            <a:r>
              <a:rPr lang="zh-CN" altLang="en-US"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周期</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algn="r"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内</a:t>
            </a: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循环系统的周期该怎么设定？</a:t>
            </a:r>
            <a:endParaRPr lang="en-US" altLang="zh-CN" sz="1200" dirty="0" smtClean="0">
              <a:solidFill>
                <a:srgbClr val="FFFFFF">
                  <a:lumMod val="50000"/>
                </a:srgbClr>
              </a:solidFill>
              <a:latin typeface="微软雅黑" panose="020B0503020204020204" pitchFamily="34" charset="-122"/>
              <a:ea typeface="微软雅黑" panose="020B0503020204020204" pitchFamily="34" charset="-122"/>
            </a:endParaRPr>
          </a:p>
          <a:p>
            <a:pPr lvl="0" algn="r"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付</a:t>
            </a: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费系统的周期该怎么设定？</a:t>
            </a:r>
            <a:endParaRPr lang="zh-CN" altLang="en-US" sz="12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6" name="TextBox 90">
            <a:extLst>
              <a:ext uri="{FF2B5EF4-FFF2-40B4-BE49-F238E27FC236}">
                <a16:creationId xmlns:a16="http://schemas.microsoft.com/office/drawing/2014/main" id="{1E79EABF-E6DB-4976-B8FC-761FFA1F8006}"/>
              </a:ext>
            </a:extLst>
          </p:cNvPr>
          <p:cNvSpPr txBox="1"/>
          <p:nvPr/>
        </p:nvSpPr>
        <p:spPr>
          <a:xfrm>
            <a:off x="1061392" y="2827789"/>
            <a:ext cx="3213715" cy="1231106"/>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lnSpc>
                <a:spcPct val="130000"/>
              </a:lnSpc>
            </a:pPr>
            <a:r>
              <a:rPr lang="zh-CN" altLang="en-US" sz="2000" b="1" dirty="0" smtClean="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合理性</a:t>
            </a:r>
            <a:endParaRPr lang="en-US" altLang="zh-CN" sz="2000" b="1" dirty="0" smtClean="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r">
              <a:lnSpc>
                <a:spcPct val="15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系统是否有参照？</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系统对游戏产生的实际影响？</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系统是否能游戏内进行对比？</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7" name="组合 5">
            <a:extLst>
              <a:ext uri="{FF2B5EF4-FFF2-40B4-BE49-F238E27FC236}">
                <a16:creationId xmlns:a16="http://schemas.microsoft.com/office/drawing/2014/main" id="{10F239F2-F7E7-4A1A-806E-4E01C1CD7BCA}"/>
              </a:ext>
            </a:extLst>
          </p:cNvPr>
          <p:cNvGrpSpPr/>
          <p:nvPr/>
        </p:nvGrpSpPr>
        <p:grpSpPr>
          <a:xfrm>
            <a:off x="4552202" y="1843307"/>
            <a:ext cx="2894508" cy="4253434"/>
            <a:chOff x="4420297" y="1856688"/>
            <a:chExt cx="2894508" cy="4253434"/>
          </a:xfrm>
          <a:solidFill>
            <a:srgbClr val="24B0D2"/>
          </a:solidFill>
        </p:grpSpPr>
        <p:sp>
          <p:nvSpPr>
            <p:cNvPr id="8" name="Freeform 6">
              <a:extLst>
                <a:ext uri="{FF2B5EF4-FFF2-40B4-BE49-F238E27FC236}">
                  <a16:creationId xmlns:a16="http://schemas.microsoft.com/office/drawing/2014/main" id="{421393F2-62DD-4D06-9661-A77163741D1B}"/>
                </a:ext>
              </a:extLst>
            </p:cNvPr>
            <p:cNvSpPr>
              <a:spLocks/>
            </p:cNvSpPr>
            <p:nvPr/>
          </p:nvSpPr>
          <p:spPr bwMode="auto">
            <a:xfrm flipH="1">
              <a:off x="5470448" y="5797938"/>
              <a:ext cx="770590" cy="165781"/>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9" name="Freeform 24">
              <a:extLst>
                <a:ext uri="{FF2B5EF4-FFF2-40B4-BE49-F238E27FC236}">
                  <a16:creationId xmlns:a16="http://schemas.microsoft.com/office/drawing/2014/main" id="{4F90CD29-124D-4E85-B62B-72EE03F8B243}"/>
                </a:ext>
              </a:extLst>
            </p:cNvPr>
            <p:cNvSpPr/>
            <p:nvPr/>
          </p:nvSpPr>
          <p:spPr>
            <a:xfrm flipH="1">
              <a:off x="5268472" y="5420984"/>
              <a:ext cx="1174539" cy="342400"/>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Freeform 25">
              <a:extLst>
                <a:ext uri="{FF2B5EF4-FFF2-40B4-BE49-F238E27FC236}">
                  <a16:creationId xmlns:a16="http://schemas.microsoft.com/office/drawing/2014/main" id="{CD5D4E49-0F9D-4A68-99C7-2DC0B1057C12}"/>
                </a:ext>
              </a:extLst>
            </p:cNvPr>
            <p:cNvSpPr/>
            <p:nvPr/>
          </p:nvSpPr>
          <p:spPr>
            <a:xfrm flipH="1">
              <a:off x="5593769" y="5998273"/>
              <a:ext cx="523947" cy="111849"/>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1" name="Freeform 5">
              <a:extLst>
                <a:ext uri="{FF2B5EF4-FFF2-40B4-BE49-F238E27FC236}">
                  <a16:creationId xmlns:a16="http://schemas.microsoft.com/office/drawing/2014/main" id="{0F14F134-F1D9-4933-A713-2F40745D20E0}"/>
                </a:ext>
              </a:extLst>
            </p:cNvPr>
            <p:cNvSpPr>
              <a:spLocks/>
            </p:cNvSpPr>
            <p:nvPr/>
          </p:nvSpPr>
          <p:spPr bwMode="auto">
            <a:xfrm>
              <a:off x="5761487" y="4759405"/>
              <a:ext cx="153279" cy="452994"/>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2" name="Freeform 6">
              <a:extLst>
                <a:ext uri="{FF2B5EF4-FFF2-40B4-BE49-F238E27FC236}">
                  <a16:creationId xmlns:a16="http://schemas.microsoft.com/office/drawing/2014/main" id="{2F4BC4FB-47D5-4FEB-B13E-4856B3DF6B59}"/>
                </a:ext>
              </a:extLst>
            </p:cNvPr>
            <p:cNvSpPr>
              <a:spLocks/>
            </p:cNvSpPr>
            <p:nvPr/>
          </p:nvSpPr>
          <p:spPr bwMode="auto">
            <a:xfrm>
              <a:off x="5805281" y="4678660"/>
              <a:ext cx="120433" cy="139593"/>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3" name="Freeform 7">
              <a:extLst>
                <a:ext uri="{FF2B5EF4-FFF2-40B4-BE49-F238E27FC236}">
                  <a16:creationId xmlns:a16="http://schemas.microsoft.com/office/drawing/2014/main" id="{95CBCED1-B665-4D26-BCF9-31A44E984307}"/>
                </a:ext>
              </a:extLst>
            </p:cNvPr>
            <p:cNvSpPr>
              <a:spLocks/>
            </p:cNvSpPr>
            <p:nvPr/>
          </p:nvSpPr>
          <p:spPr bwMode="auto">
            <a:xfrm>
              <a:off x="5791596" y="4729297"/>
              <a:ext cx="131382" cy="127277"/>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4" name="Freeform 8">
              <a:extLst>
                <a:ext uri="{FF2B5EF4-FFF2-40B4-BE49-F238E27FC236}">
                  <a16:creationId xmlns:a16="http://schemas.microsoft.com/office/drawing/2014/main" id="{22D87696-8D2B-4DCE-A361-64AC8C25BC20}"/>
                </a:ext>
              </a:extLst>
            </p:cNvPr>
            <p:cNvSpPr>
              <a:spLocks/>
            </p:cNvSpPr>
            <p:nvPr/>
          </p:nvSpPr>
          <p:spPr bwMode="auto">
            <a:xfrm>
              <a:off x="5782016" y="5195976"/>
              <a:ext cx="39689" cy="65691"/>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5" name="Freeform 9">
              <a:extLst>
                <a:ext uri="{FF2B5EF4-FFF2-40B4-BE49-F238E27FC236}">
                  <a16:creationId xmlns:a16="http://schemas.microsoft.com/office/drawing/2014/main" id="{C8F3C9F1-A098-47E5-BD3F-90C61220B271}"/>
                </a:ext>
              </a:extLst>
            </p:cNvPr>
            <p:cNvSpPr>
              <a:spLocks/>
            </p:cNvSpPr>
            <p:nvPr/>
          </p:nvSpPr>
          <p:spPr bwMode="auto">
            <a:xfrm>
              <a:off x="5920241" y="4758036"/>
              <a:ext cx="151911" cy="452994"/>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0">
              <a:extLst>
                <a:ext uri="{FF2B5EF4-FFF2-40B4-BE49-F238E27FC236}">
                  <a16:creationId xmlns:a16="http://schemas.microsoft.com/office/drawing/2014/main" id="{12B5BD4D-56DF-4E49-B837-DAE07D6707C7}"/>
                </a:ext>
              </a:extLst>
            </p:cNvPr>
            <p:cNvSpPr>
              <a:spLocks/>
            </p:cNvSpPr>
            <p:nvPr/>
          </p:nvSpPr>
          <p:spPr bwMode="auto">
            <a:xfrm>
              <a:off x="5962666" y="4674554"/>
              <a:ext cx="120433" cy="139593"/>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1">
              <a:extLst>
                <a:ext uri="{FF2B5EF4-FFF2-40B4-BE49-F238E27FC236}">
                  <a16:creationId xmlns:a16="http://schemas.microsoft.com/office/drawing/2014/main" id="{1A84901F-1FA0-46F1-9566-4267230043FA}"/>
                </a:ext>
              </a:extLst>
            </p:cNvPr>
            <p:cNvSpPr>
              <a:spLocks/>
            </p:cNvSpPr>
            <p:nvPr/>
          </p:nvSpPr>
          <p:spPr bwMode="auto">
            <a:xfrm>
              <a:off x="5950348" y="4727928"/>
              <a:ext cx="131382" cy="125908"/>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2">
              <a:extLst>
                <a:ext uri="{FF2B5EF4-FFF2-40B4-BE49-F238E27FC236}">
                  <a16:creationId xmlns:a16="http://schemas.microsoft.com/office/drawing/2014/main" id="{2F67614F-BFEA-4582-9AFB-7126349C17C0}"/>
                </a:ext>
              </a:extLst>
            </p:cNvPr>
            <p:cNvSpPr>
              <a:spLocks/>
            </p:cNvSpPr>
            <p:nvPr/>
          </p:nvSpPr>
          <p:spPr bwMode="auto">
            <a:xfrm>
              <a:off x="5940769" y="5191870"/>
              <a:ext cx="39689" cy="65691"/>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3">
              <a:extLst>
                <a:ext uri="{FF2B5EF4-FFF2-40B4-BE49-F238E27FC236}">
                  <a16:creationId xmlns:a16="http://schemas.microsoft.com/office/drawing/2014/main" id="{2621F770-635E-41C4-B820-2C437D139931}"/>
                </a:ext>
              </a:extLst>
            </p:cNvPr>
            <p:cNvSpPr>
              <a:spLocks/>
            </p:cNvSpPr>
            <p:nvPr/>
          </p:nvSpPr>
          <p:spPr bwMode="auto">
            <a:xfrm>
              <a:off x="6058466" y="4760773"/>
              <a:ext cx="35582" cy="229918"/>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20" name="Group 123">
              <a:extLst>
                <a:ext uri="{FF2B5EF4-FFF2-40B4-BE49-F238E27FC236}">
                  <a16:creationId xmlns:a16="http://schemas.microsoft.com/office/drawing/2014/main" id="{A850683E-6FB0-4CEE-8E4F-6445F8AEF346}"/>
                </a:ext>
              </a:extLst>
            </p:cNvPr>
            <p:cNvGrpSpPr/>
            <p:nvPr/>
          </p:nvGrpSpPr>
          <p:grpSpPr>
            <a:xfrm>
              <a:off x="4993725" y="4689609"/>
              <a:ext cx="704809" cy="535108"/>
              <a:chOff x="7170738" y="4168775"/>
              <a:chExt cx="817563" cy="620713"/>
            </a:xfrm>
            <a:grpFill/>
          </p:grpSpPr>
          <p:sp>
            <p:nvSpPr>
              <p:cNvPr id="102" name="Freeform 14">
                <a:extLst>
                  <a:ext uri="{FF2B5EF4-FFF2-40B4-BE49-F238E27FC236}">
                    <a16:creationId xmlns:a16="http://schemas.microsoft.com/office/drawing/2014/main" id="{14669731-2D25-42CE-9930-8A4801486C3B}"/>
                  </a:ext>
                </a:extLst>
              </p:cNvPr>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3" name="Rectangle 15">
                <a:extLst>
                  <a:ext uri="{FF2B5EF4-FFF2-40B4-BE49-F238E27FC236}">
                    <a16:creationId xmlns:a16="http://schemas.microsoft.com/office/drawing/2014/main" id="{6F3F1BF0-F8B7-4759-A22B-4AF58AB53B86}"/>
                  </a:ext>
                </a:extLst>
              </p:cNvPr>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4" name="Oval 16">
                <a:extLst>
                  <a:ext uri="{FF2B5EF4-FFF2-40B4-BE49-F238E27FC236}">
                    <a16:creationId xmlns:a16="http://schemas.microsoft.com/office/drawing/2014/main" id="{4E430451-0694-462D-A949-B36A159F9110}"/>
                  </a:ext>
                </a:extLst>
              </p:cNvPr>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5" name="Freeform 17">
                <a:extLst>
                  <a:ext uri="{FF2B5EF4-FFF2-40B4-BE49-F238E27FC236}">
                    <a16:creationId xmlns:a16="http://schemas.microsoft.com/office/drawing/2014/main" id="{49D476F5-065E-4C8D-B1A2-21D3CF90E5BE}"/>
                  </a:ext>
                </a:extLst>
              </p:cNvPr>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6" name="Freeform 18">
                <a:extLst>
                  <a:ext uri="{FF2B5EF4-FFF2-40B4-BE49-F238E27FC236}">
                    <a16:creationId xmlns:a16="http://schemas.microsoft.com/office/drawing/2014/main" id="{995561AE-87AB-4DA2-B156-84682177A61A}"/>
                  </a:ext>
                </a:extLst>
              </p:cNvPr>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19">
                <a:extLst>
                  <a:ext uri="{FF2B5EF4-FFF2-40B4-BE49-F238E27FC236}">
                    <a16:creationId xmlns:a16="http://schemas.microsoft.com/office/drawing/2014/main" id="{2CECBBB1-32E1-4076-98F6-3E078F702791}"/>
                  </a:ext>
                </a:extLst>
              </p:cNvPr>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1" name="Freeform 20">
              <a:extLst>
                <a:ext uri="{FF2B5EF4-FFF2-40B4-BE49-F238E27FC236}">
                  <a16:creationId xmlns:a16="http://schemas.microsoft.com/office/drawing/2014/main" id="{B95600C2-4531-4105-B803-8230360A0179}"/>
                </a:ext>
              </a:extLst>
            </p:cNvPr>
            <p:cNvSpPr>
              <a:spLocks noEditPoints="1"/>
            </p:cNvSpPr>
            <p:nvPr/>
          </p:nvSpPr>
          <p:spPr bwMode="auto">
            <a:xfrm>
              <a:off x="4420297" y="2828365"/>
              <a:ext cx="411938" cy="433835"/>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2" name="Oval 21">
              <a:extLst>
                <a:ext uri="{FF2B5EF4-FFF2-40B4-BE49-F238E27FC236}">
                  <a16:creationId xmlns:a16="http://schemas.microsoft.com/office/drawing/2014/main" id="{DBC4DBC9-0BE2-4C9C-92E9-B4CFB4258484}"/>
                </a:ext>
              </a:extLst>
            </p:cNvPr>
            <p:cNvSpPr>
              <a:spLocks noChangeArrowheads="1"/>
            </p:cNvSpPr>
            <p:nvPr/>
          </p:nvSpPr>
          <p:spPr bwMode="auto">
            <a:xfrm>
              <a:off x="7049304" y="2727092"/>
              <a:ext cx="121802" cy="121802"/>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2">
              <a:extLst>
                <a:ext uri="{FF2B5EF4-FFF2-40B4-BE49-F238E27FC236}">
                  <a16:creationId xmlns:a16="http://schemas.microsoft.com/office/drawing/2014/main" id="{5386BC05-7B95-4DF3-B3BE-40BF65BA4F58}"/>
                </a:ext>
              </a:extLst>
            </p:cNvPr>
            <p:cNvSpPr>
              <a:spLocks/>
            </p:cNvSpPr>
            <p:nvPr/>
          </p:nvSpPr>
          <p:spPr bwMode="auto">
            <a:xfrm>
              <a:off x="7093097" y="2817417"/>
              <a:ext cx="191599" cy="39962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3">
              <a:extLst>
                <a:ext uri="{FF2B5EF4-FFF2-40B4-BE49-F238E27FC236}">
                  <a16:creationId xmlns:a16="http://schemas.microsoft.com/office/drawing/2014/main" id="{B639EA25-AAE2-4FF8-A9E0-5C9A024D460D}"/>
                </a:ext>
              </a:extLst>
            </p:cNvPr>
            <p:cNvSpPr>
              <a:spLocks/>
            </p:cNvSpPr>
            <p:nvPr/>
          </p:nvSpPr>
          <p:spPr bwMode="auto">
            <a:xfrm>
              <a:off x="6924765" y="2817417"/>
              <a:ext cx="205284" cy="394145"/>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4">
              <a:extLst>
                <a:ext uri="{FF2B5EF4-FFF2-40B4-BE49-F238E27FC236}">
                  <a16:creationId xmlns:a16="http://schemas.microsoft.com/office/drawing/2014/main" id="{05EB162B-F62F-47DB-8C7F-DD354DD5C0AF}"/>
                </a:ext>
              </a:extLst>
            </p:cNvPr>
            <p:cNvSpPr>
              <a:spLocks/>
            </p:cNvSpPr>
            <p:nvPr/>
          </p:nvSpPr>
          <p:spPr bwMode="auto">
            <a:xfrm>
              <a:off x="7104046" y="2683299"/>
              <a:ext cx="21897" cy="68428"/>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5">
              <a:extLst>
                <a:ext uri="{FF2B5EF4-FFF2-40B4-BE49-F238E27FC236}">
                  <a16:creationId xmlns:a16="http://schemas.microsoft.com/office/drawing/2014/main" id="{22BC88C2-ED7B-487E-AB83-6D0065BEE405}"/>
                </a:ext>
              </a:extLst>
            </p:cNvPr>
            <p:cNvSpPr>
              <a:spLocks noEditPoints="1"/>
            </p:cNvSpPr>
            <p:nvPr/>
          </p:nvSpPr>
          <p:spPr bwMode="auto">
            <a:xfrm>
              <a:off x="6124156" y="2389058"/>
              <a:ext cx="194336" cy="525527"/>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6">
              <a:extLst>
                <a:ext uri="{FF2B5EF4-FFF2-40B4-BE49-F238E27FC236}">
                  <a16:creationId xmlns:a16="http://schemas.microsoft.com/office/drawing/2014/main" id="{4CE4E483-3682-4AF3-9C97-C19AE6A4F50F}"/>
                </a:ext>
              </a:extLst>
            </p:cNvPr>
            <p:cNvSpPr>
              <a:spLocks noEditPoints="1"/>
            </p:cNvSpPr>
            <p:nvPr/>
          </p:nvSpPr>
          <p:spPr bwMode="auto">
            <a:xfrm>
              <a:off x="5957192" y="2554653"/>
              <a:ext cx="526896" cy="19296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7">
              <a:extLst>
                <a:ext uri="{FF2B5EF4-FFF2-40B4-BE49-F238E27FC236}">
                  <a16:creationId xmlns:a16="http://schemas.microsoft.com/office/drawing/2014/main" id="{BCF92C21-23BA-4711-8874-D6FA8E611134}"/>
                </a:ext>
              </a:extLst>
            </p:cNvPr>
            <p:cNvSpPr>
              <a:spLocks noEditPoints="1"/>
            </p:cNvSpPr>
            <p:nvPr/>
          </p:nvSpPr>
          <p:spPr bwMode="auto">
            <a:xfrm>
              <a:off x="5996880" y="2435590"/>
              <a:ext cx="447520" cy="429728"/>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8">
              <a:extLst>
                <a:ext uri="{FF2B5EF4-FFF2-40B4-BE49-F238E27FC236}">
                  <a16:creationId xmlns:a16="http://schemas.microsoft.com/office/drawing/2014/main" id="{D6D7C86B-F229-47D8-8738-8515DE28CFE8}"/>
                </a:ext>
              </a:extLst>
            </p:cNvPr>
            <p:cNvSpPr>
              <a:spLocks noEditPoints="1"/>
            </p:cNvSpPr>
            <p:nvPr/>
          </p:nvSpPr>
          <p:spPr bwMode="auto">
            <a:xfrm>
              <a:off x="5996880" y="2435590"/>
              <a:ext cx="447520" cy="429728"/>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0" name="Oval 29">
              <a:extLst>
                <a:ext uri="{FF2B5EF4-FFF2-40B4-BE49-F238E27FC236}">
                  <a16:creationId xmlns:a16="http://schemas.microsoft.com/office/drawing/2014/main" id="{591AA720-9D03-43FA-A7D7-8367353E39C9}"/>
                </a:ext>
              </a:extLst>
            </p:cNvPr>
            <p:cNvSpPr>
              <a:spLocks noChangeArrowheads="1"/>
            </p:cNvSpPr>
            <p:nvPr/>
          </p:nvSpPr>
          <p:spPr bwMode="auto">
            <a:xfrm>
              <a:off x="6181637" y="2610766"/>
              <a:ext cx="80745" cy="80745"/>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1" name="Freeform 30">
              <a:extLst>
                <a:ext uri="{FF2B5EF4-FFF2-40B4-BE49-F238E27FC236}">
                  <a16:creationId xmlns:a16="http://schemas.microsoft.com/office/drawing/2014/main" id="{4625D27D-881A-4AA6-85FA-29E67B363C2F}"/>
                </a:ext>
              </a:extLst>
            </p:cNvPr>
            <p:cNvSpPr>
              <a:spLocks noEditPoints="1"/>
            </p:cNvSpPr>
            <p:nvPr/>
          </p:nvSpPr>
          <p:spPr bwMode="auto">
            <a:xfrm>
              <a:off x="6801595" y="2239885"/>
              <a:ext cx="221707" cy="420148"/>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2" name="Rectangle 31">
              <a:extLst>
                <a:ext uri="{FF2B5EF4-FFF2-40B4-BE49-F238E27FC236}">
                  <a16:creationId xmlns:a16="http://schemas.microsoft.com/office/drawing/2014/main" id="{4A412753-4796-408A-93FD-142579F576A9}"/>
                </a:ext>
              </a:extLst>
            </p:cNvPr>
            <p:cNvSpPr>
              <a:spLocks noChangeArrowheads="1"/>
            </p:cNvSpPr>
            <p:nvPr/>
          </p:nvSpPr>
          <p:spPr bwMode="auto">
            <a:xfrm>
              <a:off x="6690741" y="2238517"/>
              <a:ext cx="56111" cy="40920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2">
              <a:extLst>
                <a:ext uri="{FF2B5EF4-FFF2-40B4-BE49-F238E27FC236}">
                  <a16:creationId xmlns:a16="http://schemas.microsoft.com/office/drawing/2014/main" id="{B67900DB-B0E4-4534-B54D-00AC7353EF02}"/>
                </a:ext>
              </a:extLst>
            </p:cNvPr>
            <p:cNvSpPr>
              <a:spLocks noEditPoints="1"/>
            </p:cNvSpPr>
            <p:nvPr/>
          </p:nvSpPr>
          <p:spPr bwMode="auto">
            <a:xfrm>
              <a:off x="4873292" y="4299569"/>
              <a:ext cx="484470" cy="354457"/>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34" name="Group 127">
              <a:extLst>
                <a:ext uri="{FF2B5EF4-FFF2-40B4-BE49-F238E27FC236}">
                  <a16:creationId xmlns:a16="http://schemas.microsoft.com/office/drawing/2014/main" id="{FBE202E5-1BC1-404B-8BC7-9F9EE2DF2755}"/>
                </a:ext>
              </a:extLst>
            </p:cNvPr>
            <p:cNvGrpSpPr/>
            <p:nvPr/>
          </p:nvGrpSpPr>
          <p:grpSpPr>
            <a:xfrm>
              <a:off x="6235010" y="4654025"/>
              <a:ext cx="437941" cy="563848"/>
              <a:chOff x="8610600" y="4127500"/>
              <a:chExt cx="508001" cy="654050"/>
            </a:xfrm>
            <a:grpFill/>
          </p:grpSpPr>
          <p:sp>
            <p:nvSpPr>
              <p:cNvPr id="94" name="Freeform 33">
                <a:extLst>
                  <a:ext uri="{FF2B5EF4-FFF2-40B4-BE49-F238E27FC236}">
                    <a16:creationId xmlns:a16="http://schemas.microsoft.com/office/drawing/2014/main" id="{5D469E4B-161B-453B-8EBC-A8D5EA526AD9}"/>
                  </a:ext>
                </a:extLst>
              </p:cNvPr>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34">
                <a:extLst>
                  <a:ext uri="{FF2B5EF4-FFF2-40B4-BE49-F238E27FC236}">
                    <a16:creationId xmlns:a16="http://schemas.microsoft.com/office/drawing/2014/main" id="{035F903A-CB6D-40AF-99D9-D2153FC49E51}"/>
                  </a:ext>
                </a:extLst>
              </p:cNvPr>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6" name="Freeform 35">
                <a:extLst>
                  <a:ext uri="{FF2B5EF4-FFF2-40B4-BE49-F238E27FC236}">
                    <a16:creationId xmlns:a16="http://schemas.microsoft.com/office/drawing/2014/main" id="{ECB9E7AA-F173-431E-BCDF-C300BEE4F860}"/>
                  </a:ext>
                </a:extLst>
              </p:cNvPr>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7" name="Freeform 36">
                <a:extLst>
                  <a:ext uri="{FF2B5EF4-FFF2-40B4-BE49-F238E27FC236}">
                    <a16:creationId xmlns:a16="http://schemas.microsoft.com/office/drawing/2014/main" id="{C9C25E6E-75ED-4A52-8A22-CF668CBDFE6D}"/>
                  </a:ext>
                </a:extLst>
              </p:cNvPr>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8" name="Freeform 37">
                <a:extLst>
                  <a:ext uri="{FF2B5EF4-FFF2-40B4-BE49-F238E27FC236}">
                    <a16:creationId xmlns:a16="http://schemas.microsoft.com/office/drawing/2014/main" id="{89A65859-C7F4-4871-A4EF-C5B8543F73BF}"/>
                  </a:ext>
                </a:extLst>
              </p:cNvPr>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9" name="Freeform 38">
                <a:extLst>
                  <a:ext uri="{FF2B5EF4-FFF2-40B4-BE49-F238E27FC236}">
                    <a16:creationId xmlns:a16="http://schemas.microsoft.com/office/drawing/2014/main" id="{1DC0537F-5350-4242-9C96-9993831C4C99}"/>
                  </a:ext>
                </a:extLst>
              </p:cNvPr>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0" name="Freeform 39">
                <a:extLst>
                  <a:ext uri="{FF2B5EF4-FFF2-40B4-BE49-F238E27FC236}">
                    <a16:creationId xmlns:a16="http://schemas.microsoft.com/office/drawing/2014/main" id="{ADCB2819-EFC5-44A8-82C9-C743D9E49D30}"/>
                  </a:ext>
                </a:extLst>
              </p:cNvPr>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1" name="Freeform 40">
                <a:extLst>
                  <a:ext uri="{FF2B5EF4-FFF2-40B4-BE49-F238E27FC236}">
                    <a16:creationId xmlns:a16="http://schemas.microsoft.com/office/drawing/2014/main" id="{24808A44-3D63-473B-9C71-C4417E4C339B}"/>
                  </a:ext>
                </a:extLst>
              </p:cNvPr>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5" name="Freeform 41">
              <a:extLst>
                <a:ext uri="{FF2B5EF4-FFF2-40B4-BE49-F238E27FC236}">
                  <a16:creationId xmlns:a16="http://schemas.microsoft.com/office/drawing/2014/main" id="{3E9D671C-D9B3-4D9D-9A8E-135A17008473}"/>
                </a:ext>
              </a:extLst>
            </p:cNvPr>
            <p:cNvSpPr>
              <a:spLocks noEditPoints="1"/>
            </p:cNvSpPr>
            <p:nvPr/>
          </p:nvSpPr>
          <p:spPr bwMode="auto">
            <a:xfrm>
              <a:off x="6597679" y="4084704"/>
              <a:ext cx="369512" cy="336666"/>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6" name="Freeform 42">
              <a:extLst>
                <a:ext uri="{FF2B5EF4-FFF2-40B4-BE49-F238E27FC236}">
                  <a16:creationId xmlns:a16="http://schemas.microsoft.com/office/drawing/2014/main" id="{175001D4-1CF8-4157-BEA9-B21A26D02049}"/>
                </a:ext>
              </a:extLst>
            </p:cNvPr>
            <p:cNvSpPr>
              <a:spLocks/>
            </p:cNvSpPr>
            <p:nvPr/>
          </p:nvSpPr>
          <p:spPr bwMode="auto">
            <a:xfrm>
              <a:off x="6693479" y="4395367"/>
              <a:ext cx="79376" cy="171071"/>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7" name="Freeform 43">
              <a:extLst>
                <a:ext uri="{FF2B5EF4-FFF2-40B4-BE49-F238E27FC236}">
                  <a16:creationId xmlns:a16="http://schemas.microsoft.com/office/drawing/2014/main" id="{7727C4BD-F28C-4ADD-8CD9-83973F671B3D}"/>
                </a:ext>
              </a:extLst>
            </p:cNvPr>
            <p:cNvSpPr>
              <a:spLocks/>
            </p:cNvSpPr>
            <p:nvPr/>
          </p:nvSpPr>
          <p:spPr bwMode="auto">
            <a:xfrm>
              <a:off x="6660633" y="4447373"/>
              <a:ext cx="112222" cy="231287"/>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8" name="Freeform 44">
              <a:extLst>
                <a:ext uri="{FF2B5EF4-FFF2-40B4-BE49-F238E27FC236}">
                  <a16:creationId xmlns:a16="http://schemas.microsoft.com/office/drawing/2014/main" id="{A70FDCCB-C3D5-40D1-9B1E-8BF3047972E5}"/>
                </a:ext>
              </a:extLst>
            </p:cNvPr>
            <p:cNvSpPr>
              <a:spLocks/>
            </p:cNvSpPr>
            <p:nvPr/>
          </p:nvSpPr>
          <p:spPr bwMode="auto">
            <a:xfrm>
              <a:off x="5635580" y="1856688"/>
              <a:ext cx="451625" cy="413306"/>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9" name="Freeform 45">
              <a:extLst>
                <a:ext uri="{FF2B5EF4-FFF2-40B4-BE49-F238E27FC236}">
                  <a16:creationId xmlns:a16="http://schemas.microsoft.com/office/drawing/2014/main" id="{C3937CA6-BA2A-4E12-B141-E5F5412F018E}"/>
                </a:ext>
              </a:extLst>
            </p:cNvPr>
            <p:cNvSpPr>
              <a:spLocks noEditPoints="1"/>
            </p:cNvSpPr>
            <p:nvPr/>
          </p:nvSpPr>
          <p:spPr bwMode="auto">
            <a:xfrm>
              <a:off x="5501462" y="4150395"/>
              <a:ext cx="550161" cy="455732"/>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0" name="Freeform 46">
              <a:extLst>
                <a:ext uri="{FF2B5EF4-FFF2-40B4-BE49-F238E27FC236}">
                  <a16:creationId xmlns:a16="http://schemas.microsoft.com/office/drawing/2014/main" id="{151C5EE8-A0A2-4627-849A-89F14B4ED8B7}"/>
                </a:ext>
              </a:extLst>
            </p:cNvPr>
            <p:cNvSpPr>
              <a:spLocks noEditPoints="1"/>
            </p:cNvSpPr>
            <p:nvPr/>
          </p:nvSpPr>
          <p:spPr bwMode="auto">
            <a:xfrm>
              <a:off x="6474508" y="3243041"/>
              <a:ext cx="706178" cy="823873"/>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1" name="Freeform 47">
              <a:extLst>
                <a:ext uri="{FF2B5EF4-FFF2-40B4-BE49-F238E27FC236}">
                  <a16:creationId xmlns:a16="http://schemas.microsoft.com/office/drawing/2014/main" id="{65AD123C-CADF-4360-B6A3-EDC062C30FDD}"/>
                </a:ext>
              </a:extLst>
            </p:cNvPr>
            <p:cNvSpPr>
              <a:spLocks noEditPoints="1"/>
            </p:cNvSpPr>
            <p:nvPr/>
          </p:nvSpPr>
          <p:spPr bwMode="auto">
            <a:xfrm>
              <a:off x="7009615" y="3483906"/>
              <a:ext cx="305190" cy="599430"/>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2" name="Freeform 48">
              <a:extLst>
                <a:ext uri="{FF2B5EF4-FFF2-40B4-BE49-F238E27FC236}">
                  <a16:creationId xmlns:a16="http://schemas.microsoft.com/office/drawing/2014/main" id="{C6E6DE27-9449-42D8-924C-2DB78256DEDA}"/>
                </a:ext>
              </a:extLst>
            </p:cNvPr>
            <p:cNvSpPr>
              <a:spLocks noEditPoints="1"/>
            </p:cNvSpPr>
            <p:nvPr/>
          </p:nvSpPr>
          <p:spPr bwMode="auto">
            <a:xfrm>
              <a:off x="5944875" y="3560546"/>
              <a:ext cx="499526" cy="499526"/>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9">
              <a:extLst>
                <a:ext uri="{FF2B5EF4-FFF2-40B4-BE49-F238E27FC236}">
                  <a16:creationId xmlns:a16="http://schemas.microsoft.com/office/drawing/2014/main" id="{3E205164-0688-4A9A-8324-3C7A19E163B0}"/>
                </a:ext>
              </a:extLst>
            </p:cNvPr>
            <p:cNvSpPr>
              <a:spLocks/>
            </p:cNvSpPr>
            <p:nvPr/>
          </p:nvSpPr>
          <p:spPr bwMode="auto">
            <a:xfrm>
              <a:off x="6036568" y="3719299"/>
              <a:ext cx="249078" cy="131382"/>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44" name="Group 126">
              <a:extLst>
                <a:ext uri="{FF2B5EF4-FFF2-40B4-BE49-F238E27FC236}">
                  <a16:creationId xmlns:a16="http://schemas.microsoft.com/office/drawing/2014/main" id="{7105F80E-1E53-4F1F-90C8-774FABF6D3E3}"/>
                </a:ext>
              </a:extLst>
            </p:cNvPr>
            <p:cNvGrpSpPr/>
            <p:nvPr/>
          </p:nvGrpSpPr>
          <p:grpSpPr>
            <a:xfrm>
              <a:off x="6144684" y="4203770"/>
              <a:ext cx="391409" cy="372248"/>
              <a:chOff x="8505825" y="3605213"/>
              <a:chExt cx="454025" cy="431800"/>
            </a:xfrm>
            <a:grpFill/>
          </p:grpSpPr>
          <p:sp>
            <p:nvSpPr>
              <p:cNvPr id="92" name="Freeform 50">
                <a:extLst>
                  <a:ext uri="{FF2B5EF4-FFF2-40B4-BE49-F238E27FC236}">
                    <a16:creationId xmlns:a16="http://schemas.microsoft.com/office/drawing/2014/main" id="{90E7D2F0-2BED-4048-9B34-B2517BF79E19}"/>
                  </a:ext>
                </a:extLst>
              </p:cNvPr>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51">
                <a:extLst>
                  <a:ext uri="{FF2B5EF4-FFF2-40B4-BE49-F238E27FC236}">
                    <a16:creationId xmlns:a16="http://schemas.microsoft.com/office/drawing/2014/main" id="{E631706B-8FF9-4E25-8C3A-8FBE622A37DF}"/>
                  </a:ext>
                </a:extLst>
              </p:cNvPr>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5" name="Freeform 52">
              <a:extLst>
                <a:ext uri="{FF2B5EF4-FFF2-40B4-BE49-F238E27FC236}">
                  <a16:creationId xmlns:a16="http://schemas.microsoft.com/office/drawing/2014/main" id="{AB3B098B-73D0-4393-80E3-FEE274870724}"/>
                </a:ext>
              </a:extLst>
            </p:cNvPr>
            <p:cNvSpPr>
              <a:spLocks/>
            </p:cNvSpPr>
            <p:nvPr/>
          </p:nvSpPr>
          <p:spPr bwMode="auto">
            <a:xfrm>
              <a:off x="4937614" y="1988069"/>
              <a:ext cx="585745" cy="47626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6" name="Freeform 53">
              <a:extLst>
                <a:ext uri="{FF2B5EF4-FFF2-40B4-BE49-F238E27FC236}">
                  <a16:creationId xmlns:a16="http://schemas.microsoft.com/office/drawing/2014/main" id="{EA72C8D4-0746-4454-ABFB-569AE1389CE4}"/>
                </a:ext>
              </a:extLst>
            </p:cNvPr>
            <p:cNvSpPr>
              <a:spLocks/>
            </p:cNvSpPr>
            <p:nvPr/>
          </p:nvSpPr>
          <p:spPr bwMode="auto">
            <a:xfrm>
              <a:off x="5382397" y="1962068"/>
              <a:ext cx="161490" cy="221707"/>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7" name="Freeform 54">
              <a:extLst>
                <a:ext uri="{FF2B5EF4-FFF2-40B4-BE49-F238E27FC236}">
                  <a16:creationId xmlns:a16="http://schemas.microsoft.com/office/drawing/2014/main" id="{418B6A6B-791A-4330-80EF-D9181CDE9E89}"/>
                </a:ext>
              </a:extLst>
            </p:cNvPr>
            <p:cNvSpPr>
              <a:spLocks/>
            </p:cNvSpPr>
            <p:nvPr/>
          </p:nvSpPr>
          <p:spPr bwMode="auto">
            <a:xfrm>
              <a:off x="5014253" y="2113977"/>
              <a:ext cx="443414" cy="290135"/>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8" name="Freeform 55">
              <a:extLst>
                <a:ext uri="{FF2B5EF4-FFF2-40B4-BE49-F238E27FC236}">
                  <a16:creationId xmlns:a16="http://schemas.microsoft.com/office/drawing/2014/main" id="{D52FE36D-4755-4A92-AE11-711065460018}"/>
                </a:ext>
              </a:extLst>
            </p:cNvPr>
            <p:cNvSpPr>
              <a:spLocks noEditPoints="1"/>
            </p:cNvSpPr>
            <p:nvPr/>
          </p:nvSpPr>
          <p:spPr bwMode="auto">
            <a:xfrm>
              <a:off x="4652953" y="2368529"/>
              <a:ext cx="255921" cy="448888"/>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9" name="Freeform 56">
              <a:extLst>
                <a:ext uri="{FF2B5EF4-FFF2-40B4-BE49-F238E27FC236}">
                  <a16:creationId xmlns:a16="http://schemas.microsoft.com/office/drawing/2014/main" id="{BFEBA942-A97F-4C47-98A4-60593886893E}"/>
                </a:ext>
              </a:extLst>
            </p:cNvPr>
            <p:cNvSpPr>
              <a:spLocks noEditPoints="1"/>
            </p:cNvSpPr>
            <p:nvPr/>
          </p:nvSpPr>
          <p:spPr bwMode="auto">
            <a:xfrm>
              <a:off x="4420298" y="3308731"/>
              <a:ext cx="478997" cy="521423"/>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0" name="Freeform 57">
              <a:extLst>
                <a:ext uri="{FF2B5EF4-FFF2-40B4-BE49-F238E27FC236}">
                  <a16:creationId xmlns:a16="http://schemas.microsoft.com/office/drawing/2014/main" id="{B0A8AB58-46D9-4215-89BF-6F58640F73F0}"/>
                </a:ext>
              </a:extLst>
            </p:cNvPr>
            <p:cNvSpPr>
              <a:spLocks noEditPoints="1"/>
            </p:cNvSpPr>
            <p:nvPr/>
          </p:nvSpPr>
          <p:spPr bwMode="auto">
            <a:xfrm>
              <a:off x="6187110" y="1960698"/>
              <a:ext cx="455732" cy="447520"/>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1" name="Freeform 58">
              <a:extLst>
                <a:ext uri="{FF2B5EF4-FFF2-40B4-BE49-F238E27FC236}">
                  <a16:creationId xmlns:a16="http://schemas.microsoft.com/office/drawing/2014/main" id="{612DB952-430F-459E-8203-EBFE542D21EE}"/>
                </a:ext>
              </a:extLst>
            </p:cNvPr>
            <p:cNvSpPr>
              <a:spLocks noEditPoints="1"/>
            </p:cNvSpPr>
            <p:nvPr/>
          </p:nvSpPr>
          <p:spPr bwMode="auto">
            <a:xfrm>
              <a:off x="4577245" y="3827651"/>
              <a:ext cx="443414" cy="448888"/>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2" name="Rectangle 59">
              <a:extLst>
                <a:ext uri="{FF2B5EF4-FFF2-40B4-BE49-F238E27FC236}">
                  <a16:creationId xmlns:a16="http://schemas.microsoft.com/office/drawing/2014/main" id="{18756E35-952B-4680-B9A9-8844C2219F40}"/>
                </a:ext>
              </a:extLst>
            </p:cNvPr>
            <p:cNvSpPr>
              <a:spLocks noChangeArrowheads="1"/>
            </p:cNvSpPr>
            <p:nvPr/>
          </p:nvSpPr>
          <p:spPr bwMode="auto">
            <a:xfrm>
              <a:off x="6297964" y="3401792"/>
              <a:ext cx="540582"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3" name="Rectangle 60">
              <a:extLst>
                <a:ext uri="{FF2B5EF4-FFF2-40B4-BE49-F238E27FC236}">
                  <a16:creationId xmlns:a16="http://schemas.microsoft.com/office/drawing/2014/main" id="{308D7C67-05D8-4F9D-A563-681B897E1F22}"/>
                </a:ext>
              </a:extLst>
            </p:cNvPr>
            <p:cNvSpPr>
              <a:spLocks noChangeArrowheads="1"/>
            </p:cNvSpPr>
            <p:nvPr/>
          </p:nvSpPr>
          <p:spPr bwMode="auto">
            <a:xfrm>
              <a:off x="6319861" y="3347050"/>
              <a:ext cx="496788"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4" name="Rectangle 61">
              <a:extLst>
                <a:ext uri="{FF2B5EF4-FFF2-40B4-BE49-F238E27FC236}">
                  <a16:creationId xmlns:a16="http://schemas.microsoft.com/office/drawing/2014/main" id="{12E1C487-75D3-436A-8F2E-346D4C891B2B}"/>
                </a:ext>
              </a:extLst>
            </p:cNvPr>
            <p:cNvSpPr>
              <a:spLocks noChangeArrowheads="1"/>
            </p:cNvSpPr>
            <p:nvPr/>
          </p:nvSpPr>
          <p:spPr bwMode="auto">
            <a:xfrm>
              <a:off x="6515565" y="3290938"/>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5" name="Rectangle 62">
              <a:extLst>
                <a:ext uri="{FF2B5EF4-FFF2-40B4-BE49-F238E27FC236}">
                  <a16:creationId xmlns:a16="http://schemas.microsoft.com/office/drawing/2014/main" id="{8035EA6B-7B9B-407E-9E16-AB35BE712B34}"/>
                </a:ext>
              </a:extLst>
            </p:cNvPr>
            <p:cNvSpPr>
              <a:spLocks noChangeArrowheads="1"/>
            </p:cNvSpPr>
            <p:nvPr/>
          </p:nvSpPr>
          <p:spPr bwMode="auto">
            <a:xfrm>
              <a:off x="6534725" y="3089761"/>
              <a:ext cx="67060" cy="21897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6" name="Rectangle 63">
              <a:extLst>
                <a:ext uri="{FF2B5EF4-FFF2-40B4-BE49-F238E27FC236}">
                  <a16:creationId xmlns:a16="http://schemas.microsoft.com/office/drawing/2014/main" id="{81FFED19-3963-4A6C-BA61-168167EDDDE3}"/>
                </a:ext>
              </a:extLst>
            </p:cNvPr>
            <p:cNvSpPr>
              <a:spLocks noChangeArrowheads="1"/>
            </p:cNvSpPr>
            <p:nvPr/>
          </p:nvSpPr>
          <p:spPr bwMode="auto">
            <a:xfrm>
              <a:off x="6515565" y="3078812"/>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7" name="Rectangle 64">
              <a:extLst>
                <a:ext uri="{FF2B5EF4-FFF2-40B4-BE49-F238E27FC236}">
                  <a16:creationId xmlns:a16="http://schemas.microsoft.com/office/drawing/2014/main" id="{D0FC4850-F50A-45E8-BE50-63F5915EE4EF}"/>
                </a:ext>
              </a:extLst>
            </p:cNvPr>
            <p:cNvSpPr>
              <a:spLocks noChangeArrowheads="1"/>
            </p:cNvSpPr>
            <p:nvPr/>
          </p:nvSpPr>
          <p:spPr bwMode="auto">
            <a:xfrm>
              <a:off x="6675686" y="3290938"/>
              <a:ext cx="102642"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65">
              <a:extLst>
                <a:ext uri="{FF2B5EF4-FFF2-40B4-BE49-F238E27FC236}">
                  <a16:creationId xmlns:a16="http://schemas.microsoft.com/office/drawing/2014/main" id="{56A0E0DC-4C42-463D-9CE9-AD38F86189CA}"/>
                </a:ext>
              </a:extLst>
            </p:cNvPr>
            <p:cNvSpPr>
              <a:spLocks noChangeArrowheads="1"/>
            </p:cNvSpPr>
            <p:nvPr/>
          </p:nvSpPr>
          <p:spPr bwMode="auto">
            <a:xfrm>
              <a:off x="6693478" y="3089761"/>
              <a:ext cx="65691" cy="21897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66">
              <a:extLst>
                <a:ext uri="{FF2B5EF4-FFF2-40B4-BE49-F238E27FC236}">
                  <a16:creationId xmlns:a16="http://schemas.microsoft.com/office/drawing/2014/main" id="{5944C419-5B53-49E6-AFBB-CF13694CDDAD}"/>
                </a:ext>
              </a:extLst>
            </p:cNvPr>
            <p:cNvSpPr>
              <a:spLocks noChangeArrowheads="1"/>
            </p:cNvSpPr>
            <p:nvPr/>
          </p:nvSpPr>
          <p:spPr bwMode="auto">
            <a:xfrm>
              <a:off x="6675686" y="3078812"/>
              <a:ext cx="102642"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67">
              <a:extLst>
                <a:ext uri="{FF2B5EF4-FFF2-40B4-BE49-F238E27FC236}">
                  <a16:creationId xmlns:a16="http://schemas.microsoft.com/office/drawing/2014/main" id="{75433F2A-E823-4116-9881-574F06A032AF}"/>
                </a:ext>
              </a:extLst>
            </p:cNvPr>
            <p:cNvSpPr>
              <a:spLocks noChangeArrowheads="1"/>
            </p:cNvSpPr>
            <p:nvPr/>
          </p:nvSpPr>
          <p:spPr bwMode="auto">
            <a:xfrm>
              <a:off x="6358179" y="3290938"/>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68">
              <a:extLst>
                <a:ext uri="{FF2B5EF4-FFF2-40B4-BE49-F238E27FC236}">
                  <a16:creationId xmlns:a16="http://schemas.microsoft.com/office/drawing/2014/main" id="{7D86F838-7BF8-4AB5-8676-82B7AC333E6B}"/>
                </a:ext>
              </a:extLst>
            </p:cNvPr>
            <p:cNvSpPr>
              <a:spLocks noChangeArrowheads="1"/>
            </p:cNvSpPr>
            <p:nvPr/>
          </p:nvSpPr>
          <p:spPr bwMode="auto">
            <a:xfrm>
              <a:off x="6375973" y="3089761"/>
              <a:ext cx="68428" cy="21897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69">
              <a:extLst>
                <a:ext uri="{FF2B5EF4-FFF2-40B4-BE49-F238E27FC236}">
                  <a16:creationId xmlns:a16="http://schemas.microsoft.com/office/drawing/2014/main" id="{A635766E-2635-44F8-A251-925808077124}"/>
                </a:ext>
              </a:extLst>
            </p:cNvPr>
            <p:cNvSpPr>
              <a:spLocks noChangeArrowheads="1"/>
            </p:cNvSpPr>
            <p:nvPr/>
          </p:nvSpPr>
          <p:spPr bwMode="auto">
            <a:xfrm>
              <a:off x="6358179" y="3078812"/>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70">
              <a:extLst>
                <a:ext uri="{FF2B5EF4-FFF2-40B4-BE49-F238E27FC236}">
                  <a16:creationId xmlns:a16="http://schemas.microsoft.com/office/drawing/2014/main" id="{60164637-33B1-49A5-90D0-E89A979C73DD}"/>
                </a:ext>
              </a:extLst>
            </p:cNvPr>
            <p:cNvSpPr>
              <a:spLocks noChangeArrowheads="1"/>
            </p:cNvSpPr>
            <p:nvPr/>
          </p:nvSpPr>
          <p:spPr bwMode="auto">
            <a:xfrm>
              <a:off x="6319861" y="3018595"/>
              <a:ext cx="496788"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4" name="Freeform 71">
              <a:extLst>
                <a:ext uri="{FF2B5EF4-FFF2-40B4-BE49-F238E27FC236}">
                  <a16:creationId xmlns:a16="http://schemas.microsoft.com/office/drawing/2014/main" id="{C503AC84-E133-43DE-BAF3-B3B52E7A55AC}"/>
                </a:ext>
              </a:extLst>
            </p:cNvPr>
            <p:cNvSpPr>
              <a:spLocks/>
            </p:cNvSpPr>
            <p:nvPr/>
          </p:nvSpPr>
          <p:spPr bwMode="auto">
            <a:xfrm>
              <a:off x="6319861" y="2859843"/>
              <a:ext cx="496788" cy="158754"/>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5" name="Freeform 72">
              <a:extLst>
                <a:ext uri="{FF2B5EF4-FFF2-40B4-BE49-F238E27FC236}">
                  <a16:creationId xmlns:a16="http://schemas.microsoft.com/office/drawing/2014/main" id="{1F44695F-FAD1-4CD0-A34F-424035013F5F}"/>
                </a:ext>
              </a:extLst>
            </p:cNvPr>
            <p:cNvSpPr>
              <a:spLocks noEditPoints="1"/>
            </p:cNvSpPr>
            <p:nvPr/>
          </p:nvSpPr>
          <p:spPr bwMode="auto">
            <a:xfrm>
              <a:off x="4954036" y="3003541"/>
              <a:ext cx="689755" cy="450257"/>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6" name="Freeform 73">
              <a:extLst>
                <a:ext uri="{FF2B5EF4-FFF2-40B4-BE49-F238E27FC236}">
                  <a16:creationId xmlns:a16="http://schemas.microsoft.com/office/drawing/2014/main" id="{C3B5BD69-5C06-4A38-A6F8-3835A28BA5AA}"/>
                </a:ext>
              </a:extLst>
            </p:cNvPr>
            <p:cNvSpPr>
              <a:spLocks noEditPoints="1"/>
            </p:cNvSpPr>
            <p:nvPr/>
          </p:nvSpPr>
          <p:spPr bwMode="auto">
            <a:xfrm>
              <a:off x="6475877" y="3497593"/>
              <a:ext cx="161490" cy="281924"/>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7" name="Freeform 74">
              <a:extLst>
                <a:ext uri="{FF2B5EF4-FFF2-40B4-BE49-F238E27FC236}">
                  <a16:creationId xmlns:a16="http://schemas.microsoft.com/office/drawing/2014/main" id="{F51B82F7-795D-477E-ADB7-3F2C89EB15A3}"/>
                </a:ext>
              </a:extLst>
            </p:cNvPr>
            <p:cNvSpPr>
              <a:spLocks noEditPoints="1"/>
            </p:cNvSpPr>
            <p:nvPr/>
          </p:nvSpPr>
          <p:spPr bwMode="auto">
            <a:xfrm>
              <a:off x="5066258" y="2531389"/>
              <a:ext cx="324350" cy="396882"/>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8" name="Freeform 75">
              <a:extLst>
                <a:ext uri="{FF2B5EF4-FFF2-40B4-BE49-F238E27FC236}">
                  <a16:creationId xmlns:a16="http://schemas.microsoft.com/office/drawing/2014/main" id="{CF777A26-0307-41E2-A6B5-A0177C9F1DED}"/>
                </a:ext>
              </a:extLst>
            </p:cNvPr>
            <p:cNvSpPr>
              <a:spLocks noEditPoints="1"/>
            </p:cNvSpPr>
            <p:nvPr/>
          </p:nvSpPr>
          <p:spPr bwMode="auto">
            <a:xfrm>
              <a:off x="5690323" y="2948798"/>
              <a:ext cx="491314" cy="492682"/>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9" name="Freeform 76">
              <a:extLst>
                <a:ext uri="{FF2B5EF4-FFF2-40B4-BE49-F238E27FC236}">
                  <a16:creationId xmlns:a16="http://schemas.microsoft.com/office/drawing/2014/main" id="{02C24427-F623-4A38-84A5-44E768DC5CCF}"/>
                </a:ext>
              </a:extLst>
            </p:cNvPr>
            <p:cNvSpPr>
              <a:spLocks noEditPoints="1"/>
            </p:cNvSpPr>
            <p:nvPr/>
          </p:nvSpPr>
          <p:spPr bwMode="auto">
            <a:xfrm>
              <a:off x="5200378" y="3583812"/>
              <a:ext cx="554268" cy="420148"/>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0" name="Freeform 77">
              <a:extLst>
                <a:ext uri="{FF2B5EF4-FFF2-40B4-BE49-F238E27FC236}">
                  <a16:creationId xmlns:a16="http://schemas.microsoft.com/office/drawing/2014/main" id="{224ACD4B-F227-4760-A81A-F2ECDA5BDD9F}"/>
                </a:ext>
              </a:extLst>
            </p:cNvPr>
            <p:cNvSpPr>
              <a:spLocks/>
            </p:cNvSpPr>
            <p:nvPr/>
          </p:nvSpPr>
          <p:spPr bwMode="auto">
            <a:xfrm>
              <a:off x="5442613" y="2967959"/>
              <a:ext cx="184756" cy="138226"/>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1" name="Freeform 78">
              <a:extLst>
                <a:ext uri="{FF2B5EF4-FFF2-40B4-BE49-F238E27FC236}">
                  <a16:creationId xmlns:a16="http://schemas.microsoft.com/office/drawing/2014/main" id="{73E2CDEE-44CF-40A7-97C9-B215E29DC03C}"/>
                </a:ext>
              </a:extLst>
            </p:cNvPr>
            <p:cNvSpPr>
              <a:spLocks/>
            </p:cNvSpPr>
            <p:nvPr/>
          </p:nvSpPr>
          <p:spPr bwMode="auto">
            <a:xfrm>
              <a:off x="5524726" y="2932376"/>
              <a:ext cx="50638" cy="629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2" name="Freeform 79">
              <a:extLst>
                <a:ext uri="{FF2B5EF4-FFF2-40B4-BE49-F238E27FC236}">
                  <a16:creationId xmlns:a16="http://schemas.microsoft.com/office/drawing/2014/main" id="{ED39B6F0-B454-4B38-AF63-F37BC7BEBFC1}"/>
                </a:ext>
              </a:extLst>
            </p:cNvPr>
            <p:cNvSpPr>
              <a:spLocks noEditPoints="1"/>
            </p:cNvSpPr>
            <p:nvPr/>
          </p:nvSpPr>
          <p:spPr bwMode="auto">
            <a:xfrm>
              <a:off x="5237329" y="4084704"/>
              <a:ext cx="194336" cy="269607"/>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3" name="Freeform 80">
              <a:extLst>
                <a:ext uri="{FF2B5EF4-FFF2-40B4-BE49-F238E27FC236}">
                  <a16:creationId xmlns:a16="http://schemas.microsoft.com/office/drawing/2014/main" id="{FBFD98F6-CA08-441D-B89B-A2B6AFA23A3A}"/>
                </a:ext>
              </a:extLst>
            </p:cNvPr>
            <p:cNvSpPr>
              <a:spLocks noEditPoints="1"/>
            </p:cNvSpPr>
            <p:nvPr/>
          </p:nvSpPr>
          <p:spPr bwMode="auto">
            <a:xfrm>
              <a:off x="6730429" y="2702458"/>
              <a:ext cx="243604" cy="266869"/>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4" name="Freeform 81">
              <a:extLst>
                <a:ext uri="{FF2B5EF4-FFF2-40B4-BE49-F238E27FC236}">
                  <a16:creationId xmlns:a16="http://schemas.microsoft.com/office/drawing/2014/main" id="{FB39A32A-A46F-454D-BC9F-1D8A367AF9B5}"/>
                </a:ext>
              </a:extLst>
            </p:cNvPr>
            <p:cNvSpPr>
              <a:spLocks noEditPoints="1"/>
            </p:cNvSpPr>
            <p:nvPr/>
          </p:nvSpPr>
          <p:spPr bwMode="auto">
            <a:xfrm>
              <a:off x="5512409" y="2343896"/>
              <a:ext cx="368144" cy="52963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5" name="Freeform 82">
              <a:extLst>
                <a:ext uri="{FF2B5EF4-FFF2-40B4-BE49-F238E27FC236}">
                  <a16:creationId xmlns:a16="http://schemas.microsoft.com/office/drawing/2014/main" id="{9A5113FD-38D0-4D00-A94A-F08ADAFC268E}"/>
                </a:ext>
              </a:extLst>
            </p:cNvPr>
            <p:cNvSpPr>
              <a:spLocks noEditPoints="1"/>
            </p:cNvSpPr>
            <p:nvPr/>
          </p:nvSpPr>
          <p:spPr bwMode="auto">
            <a:xfrm>
              <a:off x="5381028" y="2268625"/>
              <a:ext cx="212127" cy="187493"/>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6" name="Freeform 83">
              <a:extLst>
                <a:ext uri="{FF2B5EF4-FFF2-40B4-BE49-F238E27FC236}">
                  <a16:creationId xmlns:a16="http://schemas.microsoft.com/office/drawing/2014/main" id="{D1E71B34-9D19-4FC8-B881-7F7CCF1BB940}"/>
                </a:ext>
              </a:extLst>
            </p:cNvPr>
            <p:cNvSpPr>
              <a:spLocks/>
            </p:cNvSpPr>
            <p:nvPr/>
          </p:nvSpPr>
          <p:spPr bwMode="auto">
            <a:xfrm>
              <a:off x="5320811" y="2380847"/>
              <a:ext cx="93063" cy="58848"/>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7" name="Freeform 84">
              <a:extLst>
                <a:ext uri="{FF2B5EF4-FFF2-40B4-BE49-F238E27FC236}">
                  <a16:creationId xmlns:a16="http://schemas.microsoft.com/office/drawing/2014/main" id="{6349D6D6-2BED-4293-A377-9D89BBB3E4B8}"/>
                </a:ext>
              </a:extLst>
            </p:cNvPr>
            <p:cNvSpPr>
              <a:spLocks/>
            </p:cNvSpPr>
            <p:nvPr/>
          </p:nvSpPr>
          <p:spPr bwMode="auto">
            <a:xfrm>
              <a:off x="5261963" y="2389058"/>
              <a:ext cx="125908" cy="76639"/>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8" name="Freeform 85">
              <a:extLst>
                <a:ext uri="{FF2B5EF4-FFF2-40B4-BE49-F238E27FC236}">
                  <a16:creationId xmlns:a16="http://schemas.microsoft.com/office/drawing/2014/main" id="{17152565-2A80-44D6-926F-0C8EF41FAF26}"/>
                </a:ext>
              </a:extLst>
            </p:cNvPr>
            <p:cNvSpPr>
              <a:spLocks noEditPoints="1"/>
            </p:cNvSpPr>
            <p:nvPr/>
          </p:nvSpPr>
          <p:spPr bwMode="auto">
            <a:xfrm>
              <a:off x="5189429" y="3388107"/>
              <a:ext cx="384566" cy="136857"/>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9" name="Freeform 86">
              <a:extLst>
                <a:ext uri="{FF2B5EF4-FFF2-40B4-BE49-F238E27FC236}">
                  <a16:creationId xmlns:a16="http://schemas.microsoft.com/office/drawing/2014/main" id="{ABEB3F33-B9BE-462E-8B43-50552C1D71C9}"/>
                </a:ext>
              </a:extLst>
            </p:cNvPr>
            <p:cNvSpPr>
              <a:spLocks/>
            </p:cNvSpPr>
            <p:nvPr/>
          </p:nvSpPr>
          <p:spPr bwMode="auto">
            <a:xfrm>
              <a:off x="6782434" y="3741196"/>
              <a:ext cx="212127" cy="272344"/>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0" name="Freeform 87">
              <a:extLst>
                <a:ext uri="{FF2B5EF4-FFF2-40B4-BE49-F238E27FC236}">
                  <a16:creationId xmlns:a16="http://schemas.microsoft.com/office/drawing/2014/main" id="{EDB1FEC1-3166-4F25-9B76-4336D6A3DA62}"/>
                </a:ext>
              </a:extLst>
            </p:cNvPr>
            <p:cNvSpPr>
              <a:spLocks/>
            </p:cNvSpPr>
            <p:nvPr/>
          </p:nvSpPr>
          <p:spPr bwMode="auto">
            <a:xfrm>
              <a:off x="6902868" y="3731616"/>
              <a:ext cx="102642" cy="7116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1" name="Freeform 88">
              <a:extLst>
                <a:ext uri="{FF2B5EF4-FFF2-40B4-BE49-F238E27FC236}">
                  <a16:creationId xmlns:a16="http://schemas.microsoft.com/office/drawing/2014/main" id="{11F1B7A9-3054-45F0-96C6-365638A61A44}"/>
                </a:ext>
              </a:extLst>
            </p:cNvPr>
            <p:cNvSpPr>
              <a:spLocks/>
            </p:cNvSpPr>
            <p:nvPr/>
          </p:nvSpPr>
          <p:spPr bwMode="auto">
            <a:xfrm>
              <a:off x="6823490" y="3787727"/>
              <a:ext cx="140962" cy="19570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2" name="Freeform 89">
              <a:extLst>
                <a:ext uri="{FF2B5EF4-FFF2-40B4-BE49-F238E27FC236}">
                  <a16:creationId xmlns:a16="http://schemas.microsoft.com/office/drawing/2014/main" id="{8005EDB8-7216-479B-9579-61803C2473AC}"/>
                </a:ext>
              </a:extLst>
            </p:cNvPr>
            <p:cNvSpPr>
              <a:spLocks noEditPoints="1"/>
            </p:cNvSpPr>
            <p:nvPr/>
          </p:nvSpPr>
          <p:spPr bwMode="auto">
            <a:xfrm>
              <a:off x="6495036" y="2673719"/>
              <a:ext cx="191599" cy="139593"/>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3" name="Freeform 90">
              <a:extLst>
                <a:ext uri="{FF2B5EF4-FFF2-40B4-BE49-F238E27FC236}">
                  <a16:creationId xmlns:a16="http://schemas.microsoft.com/office/drawing/2014/main" id="{C9F22244-3109-432C-80D5-E0935003D9D6}"/>
                </a:ext>
              </a:extLst>
            </p:cNvPr>
            <p:cNvSpPr>
              <a:spLocks/>
            </p:cNvSpPr>
            <p:nvPr/>
          </p:nvSpPr>
          <p:spPr bwMode="auto">
            <a:xfrm>
              <a:off x="4897927" y="3587918"/>
              <a:ext cx="177913" cy="229918"/>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4" name="Freeform 91">
              <a:extLst>
                <a:ext uri="{FF2B5EF4-FFF2-40B4-BE49-F238E27FC236}">
                  <a16:creationId xmlns:a16="http://schemas.microsoft.com/office/drawing/2014/main" id="{3863A8C6-EDDB-4AB0-A7B7-3CCE61C7160F}"/>
                </a:ext>
              </a:extLst>
            </p:cNvPr>
            <p:cNvSpPr>
              <a:spLocks/>
            </p:cNvSpPr>
            <p:nvPr/>
          </p:nvSpPr>
          <p:spPr bwMode="auto">
            <a:xfrm>
              <a:off x="4886977" y="3579706"/>
              <a:ext cx="87588" cy="60217"/>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5" name="Freeform 92">
              <a:extLst>
                <a:ext uri="{FF2B5EF4-FFF2-40B4-BE49-F238E27FC236}">
                  <a16:creationId xmlns:a16="http://schemas.microsoft.com/office/drawing/2014/main" id="{D54661DE-CE04-4DF5-94B9-C993C64C4A2B}"/>
                </a:ext>
              </a:extLst>
            </p:cNvPr>
            <p:cNvSpPr>
              <a:spLocks/>
            </p:cNvSpPr>
            <p:nvPr/>
          </p:nvSpPr>
          <p:spPr bwMode="auto">
            <a:xfrm>
              <a:off x="4922560" y="3628974"/>
              <a:ext cx="120433" cy="165596"/>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6" name="Freeform 93">
              <a:extLst>
                <a:ext uri="{FF2B5EF4-FFF2-40B4-BE49-F238E27FC236}">
                  <a16:creationId xmlns:a16="http://schemas.microsoft.com/office/drawing/2014/main" id="{8DEB249F-12B1-4C26-9780-86322C2266F8}"/>
                </a:ext>
              </a:extLst>
            </p:cNvPr>
            <p:cNvSpPr>
              <a:spLocks noEditPoints="1"/>
            </p:cNvSpPr>
            <p:nvPr/>
          </p:nvSpPr>
          <p:spPr bwMode="auto">
            <a:xfrm>
              <a:off x="6070783" y="5011221"/>
              <a:ext cx="188861" cy="20665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7" name="Freeform 94">
              <a:extLst>
                <a:ext uri="{FF2B5EF4-FFF2-40B4-BE49-F238E27FC236}">
                  <a16:creationId xmlns:a16="http://schemas.microsoft.com/office/drawing/2014/main" id="{4FAE5D31-7834-496C-BE5E-49C89A2B7A4F}"/>
                </a:ext>
              </a:extLst>
            </p:cNvPr>
            <p:cNvSpPr>
              <a:spLocks/>
            </p:cNvSpPr>
            <p:nvPr/>
          </p:nvSpPr>
          <p:spPr bwMode="auto">
            <a:xfrm>
              <a:off x="5842232" y="3649503"/>
              <a:ext cx="54742" cy="52006"/>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5">
              <a:extLst>
                <a:ext uri="{FF2B5EF4-FFF2-40B4-BE49-F238E27FC236}">
                  <a16:creationId xmlns:a16="http://schemas.microsoft.com/office/drawing/2014/main" id="{6C85588F-59C8-486A-A9A1-1ADF218ED7BE}"/>
                </a:ext>
              </a:extLst>
            </p:cNvPr>
            <p:cNvSpPr>
              <a:spLocks/>
            </p:cNvSpPr>
            <p:nvPr/>
          </p:nvSpPr>
          <p:spPr bwMode="auto">
            <a:xfrm>
              <a:off x="5829915" y="3492118"/>
              <a:ext cx="50638" cy="169702"/>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6">
              <a:extLst>
                <a:ext uri="{FF2B5EF4-FFF2-40B4-BE49-F238E27FC236}">
                  <a16:creationId xmlns:a16="http://schemas.microsoft.com/office/drawing/2014/main" id="{B6075E59-DC64-4617-BCC7-ED87C165C725}"/>
                </a:ext>
              </a:extLst>
            </p:cNvPr>
            <p:cNvSpPr>
              <a:spLocks/>
            </p:cNvSpPr>
            <p:nvPr/>
          </p:nvSpPr>
          <p:spPr bwMode="auto">
            <a:xfrm>
              <a:off x="5865498" y="3519490"/>
              <a:ext cx="109485" cy="146436"/>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7">
              <a:extLst>
                <a:ext uri="{FF2B5EF4-FFF2-40B4-BE49-F238E27FC236}">
                  <a16:creationId xmlns:a16="http://schemas.microsoft.com/office/drawing/2014/main" id="{ABA3850F-D4F0-49DB-B22C-8E2E2F2D4FFE}"/>
                </a:ext>
              </a:extLst>
            </p:cNvPr>
            <p:cNvSpPr>
              <a:spLocks/>
            </p:cNvSpPr>
            <p:nvPr/>
          </p:nvSpPr>
          <p:spPr bwMode="auto">
            <a:xfrm>
              <a:off x="5855919" y="3689191"/>
              <a:ext cx="13685" cy="27372"/>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8">
              <a:extLst>
                <a:ext uri="{FF2B5EF4-FFF2-40B4-BE49-F238E27FC236}">
                  <a16:creationId xmlns:a16="http://schemas.microsoft.com/office/drawing/2014/main" id="{5CDD5AD4-3A11-449B-B25C-6B7F398DBC7E}"/>
                </a:ext>
              </a:extLst>
            </p:cNvPr>
            <p:cNvSpPr>
              <a:spLocks noEditPoints="1"/>
            </p:cNvSpPr>
            <p:nvPr/>
          </p:nvSpPr>
          <p:spPr bwMode="auto">
            <a:xfrm>
              <a:off x="5812125" y="2302838"/>
              <a:ext cx="190230" cy="20391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20712348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5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3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50"/>
                                        <p:tgtEl>
                                          <p:spTgt spid="5"/>
                                        </p:tgtEl>
                                      </p:cBhvr>
                                    </p:animEffect>
                                    <p:anim calcmode="lin" valueType="num">
                                      <p:cBhvr>
                                        <p:cTn id="26" dur="250" fill="hold"/>
                                        <p:tgtEl>
                                          <p:spTgt spid="5"/>
                                        </p:tgtEl>
                                        <p:attrNameLst>
                                          <p:attrName>ppt_x</p:attrName>
                                        </p:attrNameLst>
                                      </p:cBhvr>
                                      <p:tavLst>
                                        <p:tav tm="0">
                                          <p:val>
                                            <p:strVal val="#ppt_x"/>
                                          </p:val>
                                        </p:tav>
                                        <p:tav tm="100000">
                                          <p:val>
                                            <p:strVal val="#ppt_x"/>
                                          </p:val>
                                        </p:tav>
                                      </p:tavLst>
                                    </p:anim>
                                    <p:anim calcmode="lin" valueType="num">
                                      <p:cBhvr>
                                        <p:cTn id="27" dur="25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255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50" fill="hold"/>
                                        <p:tgtEl>
                                          <p:spTgt spid="6"/>
                                        </p:tgtEl>
                                        <p:attrNameLst>
                                          <p:attrName>ppt_x</p:attrName>
                                        </p:attrNameLst>
                                      </p:cBhvr>
                                      <p:tavLst>
                                        <p:tav tm="0">
                                          <p:val>
                                            <p:strVal val="#ppt_x"/>
                                          </p:val>
                                        </p:tav>
                                        <p:tav tm="100000">
                                          <p:val>
                                            <p:strVal val="#ppt_x"/>
                                          </p:val>
                                        </p:tav>
                                      </p:tavLst>
                                    </p:anim>
                                    <p:anim calcmode="lin" valueType="num">
                                      <p:cBhvr additive="base">
                                        <p:cTn id="32" dur="25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2" presetClass="entr" presetSubtype="1"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66832" y="658906"/>
            <a:ext cx="1261884" cy="523220"/>
          </a:xfrm>
          <a:prstGeom prst="rect">
            <a:avLst/>
          </a:prstGeom>
          <a:noFill/>
        </p:spPr>
        <p:txBody>
          <a:bodyPr wrap="none" rtlCol="0">
            <a:spAutoFit/>
          </a:bodyPr>
          <a:lstStyle/>
          <a:p>
            <a:pPr algn="ctr"/>
            <a:r>
              <a:rPr kumimoji="1" lang="zh-CN" altLang="en-US" sz="2800" b="1" dirty="0" smtClean="0">
                <a:solidFill>
                  <a:schemeClr val="bg1"/>
                </a:solidFill>
                <a:latin typeface="微软雅黑" panose="020B0503020204020204" pitchFamily="34" charset="-122"/>
                <a:ea typeface="微软雅黑" panose="020B0503020204020204" pitchFamily="34" charset="-122"/>
              </a:rPr>
              <a:t>合理性</a:t>
            </a:r>
            <a:endParaRPr kumimoji="1"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50" name="矩形 149">
            <a:extLst>
              <a:ext uri="{FF2B5EF4-FFF2-40B4-BE49-F238E27FC236}">
                <a16:creationId xmlns:a16="http://schemas.microsoft.com/office/drawing/2014/main" id="{4939847B-A154-4253-BDD8-1D7D5A714877}"/>
              </a:ext>
            </a:extLst>
          </p:cNvPr>
          <p:cNvSpPr/>
          <p:nvPr/>
        </p:nvSpPr>
        <p:spPr>
          <a:xfrm>
            <a:off x="1994953" y="5529665"/>
            <a:ext cx="8314829" cy="382477"/>
          </a:xfrm>
          <a:prstGeom prst="rect">
            <a:avLst/>
          </a:prstGeom>
        </p:spPr>
        <p:txBody>
          <a:bodyPr wrap="square">
            <a:spAutoFit/>
          </a:bodyPr>
          <a:lstStyle/>
          <a:p>
            <a:pPr algn="ctr">
              <a:lnSpc>
                <a:spcPct val="150000"/>
              </a:lnSpc>
            </a:pPr>
            <a:r>
              <a:rPr lang="zh-CN" altLang="en-US" sz="1399" b="1" dirty="0" smtClean="0">
                <a:solidFill>
                  <a:srgbClr val="FF0000"/>
                </a:solidFill>
                <a:ea typeface="微软雅黑" panose="020B0503020204020204" pitchFamily="34" charset="-122"/>
              </a:rPr>
              <a:t>切忌为了不一样而不一样，如果无法确定这么改是对的，那么不如完全照抄</a:t>
            </a:r>
            <a:endParaRPr lang="en-US" altLang="zh-CN" sz="1399" b="1" dirty="0">
              <a:solidFill>
                <a:srgbClr val="FF0000"/>
              </a:solidFill>
              <a:ea typeface="微软雅黑" panose="020B0503020204020204" pitchFamily="34" charset="-122"/>
            </a:endParaRPr>
          </a:p>
        </p:txBody>
      </p:sp>
      <p:sp>
        <p:nvSpPr>
          <p:cNvPr id="151" name="矩形: 圆角 2">
            <a:extLst>
              <a:ext uri="{FF2B5EF4-FFF2-40B4-BE49-F238E27FC236}">
                <a16:creationId xmlns:a16="http://schemas.microsoft.com/office/drawing/2014/main" id="{0F983439-4111-4D97-AA12-4AA2DBA3714F}"/>
              </a:ext>
            </a:extLst>
          </p:cNvPr>
          <p:cNvSpPr/>
          <p:nvPr/>
        </p:nvSpPr>
        <p:spPr>
          <a:xfrm>
            <a:off x="1994953" y="2742245"/>
            <a:ext cx="1798647" cy="1798647"/>
          </a:xfrm>
          <a:prstGeom prst="roundRect">
            <a:avLst/>
          </a:prstGeom>
          <a:solidFill>
            <a:srgbClr val="24B0D2"/>
          </a:solidFill>
          <a:ln w="50800">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197" b="1" dirty="0" smtClean="0">
                <a:solidFill>
                  <a:schemeClr val="bg1"/>
                </a:solidFill>
                <a:latin typeface="微软雅黑" panose="020B0503020204020204" pitchFamily="34" charset="-122"/>
                <a:ea typeface="微软雅黑" panose="020B0503020204020204" pitchFamily="34" charset="-122"/>
              </a:rPr>
              <a:t>系统</a:t>
            </a:r>
            <a:endParaRPr lang="en-US" altLang="zh-CN" sz="3197"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197" b="1" dirty="0" smtClean="0">
                <a:solidFill>
                  <a:schemeClr val="bg1"/>
                </a:solidFill>
                <a:latin typeface="微软雅黑" panose="020B0503020204020204" pitchFamily="34" charset="-122"/>
                <a:ea typeface="微软雅黑" panose="020B0503020204020204" pitchFamily="34" charset="-122"/>
              </a:rPr>
              <a:t>设计</a:t>
            </a:r>
            <a:endParaRPr lang="zh-CN" altLang="en-US" sz="3197" b="1" dirty="0">
              <a:solidFill>
                <a:schemeClr val="bg1"/>
              </a:solidFill>
              <a:latin typeface="微软雅黑" panose="020B0503020204020204" pitchFamily="34" charset="-122"/>
              <a:ea typeface="微软雅黑" panose="020B0503020204020204" pitchFamily="34" charset="-122"/>
            </a:endParaRPr>
          </a:p>
        </p:txBody>
      </p:sp>
      <p:grpSp>
        <p:nvGrpSpPr>
          <p:cNvPr id="152" name="组合 3">
            <a:extLst>
              <a:ext uri="{FF2B5EF4-FFF2-40B4-BE49-F238E27FC236}">
                <a16:creationId xmlns:a16="http://schemas.microsoft.com/office/drawing/2014/main" id="{D4150152-1C08-4153-AAED-F01189A66794}"/>
              </a:ext>
            </a:extLst>
          </p:cNvPr>
          <p:cNvGrpSpPr/>
          <p:nvPr/>
        </p:nvGrpSpPr>
        <p:grpSpPr>
          <a:xfrm>
            <a:off x="3793599" y="2496844"/>
            <a:ext cx="1188838" cy="2289448"/>
            <a:chOff x="4706082" y="1460560"/>
            <a:chExt cx="675382" cy="2573866"/>
          </a:xfrm>
        </p:grpSpPr>
        <p:sp>
          <p:nvSpPr>
            <p:cNvPr id="153" name="任意多边形: 形状 4">
              <a:extLst>
                <a:ext uri="{FF2B5EF4-FFF2-40B4-BE49-F238E27FC236}">
                  <a16:creationId xmlns:a16="http://schemas.microsoft.com/office/drawing/2014/main" id="{3F97032F-2269-4F4E-ABD1-E51145A3650F}"/>
                </a:ext>
              </a:extLst>
            </p:cNvPr>
            <p:cNvSpPr/>
            <p:nvPr/>
          </p:nvSpPr>
          <p:spPr>
            <a:xfrm>
              <a:off x="4706082" y="2747493"/>
              <a:ext cx="675382" cy="1286933"/>
            </a:xfrm>
            <a:custGeom>
              <a:avLst/>
              <a:gdLst>
                <a:gd name="connsiteX0" fmla="*/ 0 w 675382"/>
                <a:gd name="connsiteY0" fmla="*/ 0 h 1286933"/>
                <a:gd name="connsiteX1" fmla="*/ 337691 w 675382"/>
                <a:gd name="connsiteY1" fmla="*/ 0 h 1286933"/>
                <a:gd name="connsiteX2" fmla="*/ 337691 w 675382"/>
                <a:gd name="connsiteY2" fmla="*/ 1286933 h 1286933"/>
                <a:gd name="connsiteX3" fmla="*/ 675382 w 675382"/>
                <a:gd name="connsiteY3" fmla="*/ 1286933 h 1286933"/>
              </a:gdLst>
              <a:ahLst/>
              <a:cxnLst>
                <a:cxn ang="0">
                  <a:pos x="connsiteX0" y="connsiteY0"/>
                </a:cxn>
                <a:cxn ang="0">
                  <a:pos x="connsiteX1" y="connsiteY1"/>
                </a:cxn>
                <a:cxn ang="0">
                  <a:pos x="connsiteX2" y="connsiteY2"/>
                </a:cxn>
                <a:cxn ang="0">
                  <a:pos x="connsiteX3" y="connsiteY3"/>
                </a:cxn>
              </a:cxnLst>
              <a:rect l="l" t="t" r="r" b="b"/>
              <a:pathLst>
                <a:path w="675382" h="1286933">
                  <a:moveTo>
                    <a:pt x="0" y="0"/>
                  </a:moveTo>
                  <a:lnTo>
                    <a:pt x="337691" y="0"/>
                  </a:lnTo>
                  <a:lnTo>
                    <a:pt x="337691" y="1286933"/>
                  </a:lnTo>
                  <a:lnTo>
                    <a:pt x="675382" y="1286933"/>
                  </a:lnTo>
                </a:path>
              </a:pathLst>
            </a:custGeom>
            <a:noFill/>
            <a:ln>
              <a:solidFill>
                <a:schemeClr val="tx1">
                  <a:lumMod val="50000"/>
                  <a:lumOff val="50000"/>
                </a:schemeClr>
              </a:solidFill>
              <a:tailEnd type="triangle" w="med" len="lg"/>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3821" tIns="606676" rIns="313820" bIns="606676" numCol="1" spcCol="1270" anchor="ctr" anchorCtr="0">
              <a:noAutofit/>
            </a:bodyPr>
            <a:lstStyle/>
            <a:p>
              <a:pPr defTabSz="222074">
                <a:lnSpc>
                  <a:spcPct val="90000"/>
                </a:lnSpc>
                <a:spcAft>
                  <a:spcPct val="35000"/>
                </a:spcAft>
              </a:pPr>
              <a:endParaRPr lang="zh-CN" altLang="en-US" sz="500" dirty="0">
                <a:ea typeface="微软雅黑" panose="020B0503020204020204" pitchFamily="34" charset="-122"/>
              </a:endParaRPr>
            </a:p>
          </p:txBody>
        </p:sp>
        <p:sp>
          <p:nvSpPr>
            <p:cNvPr id="154" name="任意多边形: 形状 5">
              <a:extLst>
                <a:ext uri="{FF2B5EF4-FFF2-40B4-BE49-F238E27FC236}">
                  <a16:creationId xmlns:a16="http://schemas.microsoft.com/office/drawing/2014/main" id="{ED827E05-E1C2-46FE-BABB-76022E434F34}"/>
                </a:ext>
              </a:extLst>
            </p:cNvPr>
            <p:cNvSpPr/>
            <p:nvPr/>
          </p:nvSpPr>
          <p:spPr>
            <a:xfrm>
              <a:off x="4706082" y="2701773"/>
              <a:ext cx="675382" cy="91440"/>
            </a:xfrm>
            <a:custGeom>
              <a:avLst/>
              <a:gdLst>
                <a:gd name="connsiteX0" fmla="*/ 0 w 675382"/>
                <a:gd name="connsiteY0" fmla="*/ 45720 h 91440"/>
                <a:gd name="connsiteX1" fmla="*/ 675382 w 675382"/>
                <a:gd name="connsiteY1" fmla="*/ 45720 h 91440"/>
              </a:gdLst>
              <a:ahLst/>
              <a:cxnLst>
                <a:cxn ang="0">
                  <a:pos x="connsiteX0" y="connsiteY0"/>
                </a:cxn>
                <a:cxn ang="0">
                  <a:pos x="connsiteX1" y="connsiteY1"/>
                </a:cxn>
              </a:cxnLst>
              <a:rect l="l" t="t" r="r" b="b"/>
              <a:pathLst>
                <a:path w="675382" h="91440">
                  <a:moveTo>
                    <a:pt x="0" y="45720"/>
                  </a:moveTo>
                  <a:lnTo>
                    <a:pt x="675382" y="45720"/>
                  </a:lnTo>
                </a:path>
              </a:pathLst>
            </a:custGeom>
            <a:noFill/>
            <a:ln>
              <a:solidFill>
                <a:schemeClr val="tx1">
                  <a:lumMod val="50000"/>
                  <a:lumOff val="50000"/>
                </a:schemeClr>
              </a:solidFill>
              <a:tailEnd type="triangle" w="med" len="lg"/>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33257" tIns="28813" rIns="333255" bIns="28815" numCol="1" spcCol="1270" anchor="ctr" anchorCtr="0">
              <a:noAutofit/>
            </a:bodyPr>
            <a:lstStyle/>
            <a:p>
              <a:pPr defTabSz="222074">
                <a:lnSpc>
                  <a:spcPct val="90000"/>
                </a:lnSpc>
                <a:spcAft>
                  <a:spcPct val="35000"/>
                </a:spcAft>
              </a:pPr>
              <a:endParaRPr lang="zh-CN" altLang="en-US" sz="500" dirty="0">
                <a:ea typeface="微软雅黑" panose="020B0503020204020204" pitchFamily="34" charset="-122"/>
              </a:endParaRPr>
            </a:p>
          </p:txBody>
        </p:sp>
        <p:sp>
          <p:nvSpPr>
            <p:cNvPr id="155" name="任意多边形: 形状 6">
              <a:extLst>
                <a:ext uri="{FF2B5EF4-FFF2-40B4-BE49-F238E27FC236}">
                  <a16:creationId xmlns:a16="http://schemas.microsoft.com/office/drawing/2014/main" id="{0E4B9C3A-1CF7-40D9-84AA-8C265936067E}"/>
                </a:ext>
              </a:extLst>
            </p:cNvPr>
            <p:cNvSpPr/>
            <p:nvPr/>
          </p:nvSpPr>
          <p:spPr>
            <a:xfrm>
              <a:off x="4706082" y="1460560"/>
              <a:ext cx="675382" cy="1286933"/>
            </a:xfrm>
            <a:custGeom>
              <a:avLst/>
              <a:gdLst>
                <a:gd name="connsiteX0" fmla="*/ 0 w 675382"/>
                <a:gd name="connsiteY0" fmla="*/ 1286933 h 1286933"/>
                <a:gd name="connsiteX1" fmla="*/ 337691 w 675382"/>
                <a:gd name="connsiteY1" fmla="*/ 1286933 h 1286933"/>
                <a:gd name="connsiteX2" fmla="*/ 337691 w 675382"/>
                <a:gd name="connsiteY2" fmla="*/ 0 h 1286933"/>
                <a:gd name="connsiteX3" fmla="*/ 675382 w 675382"/>
                <a:gd name="connsiteY3" fmla="*/ 0 h 1286933"/>
              </a:gdLst>
              <a:ahLst/>
              <a:cxnLst>
                <a:cxn ang="0">
                  <a:pos x="connsiteX0" y="connsiteY0"/>
                </a:cxn>
                <a:cxn ang="0">
                  <a:pos x="connsiteX1" y="connsiteY1"/>
                </a:cxn>
                <a:cxn ang="0">
                  <a:pos x="connsiteX2" y="connsiteY2"/>
                </a:cxn>
                <a:cxn ang="0">
                  <a:pos x="connsiteX3" y="connsiteY3"/>
                </a:cxn>
              </a:cxnLst>
              <a:rect l="l" t="t" r="r" b="b"/>
              <a:pathLst>
                <a:path w="675382" h="1286933">
                  <a:moveTo>
                    <a:pt x="0" y="1286933"/>
                  </a:moveTo>
                  <a:lnTo>
                    <a:pt x="337691" y="1286933"/>
                  </a:lnTo>
                  <a:lnTo>
                    <a:pt x="337691" y="0"/>
                  </a:lnTo>
                  <a:lnTo>
                    <a:pt x="675382" y="0"/>
                  </a:lnTo>
                </a:path>
              </a:pathLst>
            </a:custGeom>
            <a:noFill/>
            <a:ln>
              <a:solidFill>
                <a:schemeClr val="tx1">
                  <a:lumMod val="50000"/>
                  <a:lumOff val="50000"/>
                </a:schemeClr>
              </a:solidFill>
              <a:tailEnd type="triangle" w="med" len="lg"/>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3821" tIns="606676" rIns="313820" bIns="606676" numCol="1" spcCol="1270" anchor="ctr" anchorCtr="0">
              <a:noAutofit/>
            </a:bodyPr>
            <a:lstStyle/>
            <a:p>
              <a:pPr defTabSz="222074">
                <a:lnSpc>
                  <a:spcPct val="90000"/>
                </a:lnSpc>
                <a:spcAft>
                  <a:spcPct val="35000"/>
                </a:spcAft>
              </a:pPr>
              <a:endParaRPr lang="zh-CN" altLang="en-US" sz="500" dirty="0">
                <a:ea typeface="微软雅黑" panose="020B0503020204020204" pitchFamily="34" charset="-122"/>
              </a:endParaRPr>
            </a:p>
          </p:txBody>
        </p:sp>
      </p:grpSp>
      <p:sp>
        <p:nvSpPr>
          <p:cNvPr id="156" name="矩形: 圆角 7">
            <a:extLst>
              <a:ext uri="{FF2B5EF4-FFF2-40B4-BE49-F238E27FC236}">
                <a16:creationId xmlns:a16="http://schemas.microsoft.com/office/drawing/2014/main" id="{C8C09C65-9561-4F64-B7CA-A95ABF699F30}"/>
              </a:ext>
            </a:extLst>
          </p:cNvPr>
          <p:cNvSpPr/>
          <p:nvPr/>
        </p:nvSpPr>
        <p:spPr>
          <a:xfrm>
            <a:off x="5148159" y="2061911"/>
            <a:ext cx="899323" cy="899323"/>
          </a:xfrm>
          <a:prstGeom prst="roundRect">
            <a:avLst/>
          </a:prstGeom>
          <a:solidFill>
            <a:srgbClr val="15B1B8"/>
          </a:solidFill>
          <a:ln w="50800">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31" b="1" dirty="0" smtClean="0">
                <a:solidFill>
                  <a:schemeClr val="bg1"/>
                </a:solidFill>
                <a:latin typeface="微软雅黑" panose="020B0503020204020204" pitchFamily="34" charset="-122"/>
                <a:ea typeface="微软雅黑" panose="020B0503020204020204" pitchFamily="34" charset="-122"/>
              </a:rPr>
              <a:t>原创系统</a:t>
            </a:r>
            <a:endParaRPr lang="zh-CN" altLang="en-US" sz="2131" b="1" dirty="0">
              <a:solidFill>
                <a:schemeClr val="bg1"/>
              </a:solidFill>
              <a:latin typeface="微软雅黑" panose="020B0503020204020204" pitchFamily="34" charset="-122"/>
              <a:ea typeface="微软雅黑" panose="020B0503020204020204" pitchFamily="34" charset="-122"/>
            </a:endParaRPr>
          </a:p>
        </p:txBody>
      </p:sp>
      <p:sp>
        <p:nvSpPr>
          <p:cNvPr id="157" name="矩形: 圆角 8">
            <a:extLst>
              <a:ext uri="{FF2B5EF4-FFF2-40B4-BE49-F238E27FC236}">
                <a16:creationId xmlns:a16="http://schemas.microsoft.com/office/drawing/2014/main" id="{151F28A9-D2C7-4658-9483-F4E0638353B0}"/>
              </a:ext>
            </a:extLst>
          </p:cNvPr>
          <p:cNvSpPr/>
          <p:nvPr/>
        </p:nvSpPr>
        <p:spPr>
          <a:xfrm>
            <a:off x="5148159" y="3191907"/>
            <a:ext cx="899323" cy="899323"/>
          </a:xfrm>
          <a:prstGeom prst="roundRect">
            <a:avLst/>
          </a:prstGeom>
          <a:solidFill>
            <a:srgbClr val="58C4B8"/>
          </a:solidFill>
          <a:ln w="50800">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31" b="1" dirty="0" smtClean="0">
                <a:solidFill>
                  <a:schemeClr val="bg1"/>
                </a:solidFill>
                <a:latin typeface="微软雅黑" panose="020B0503020204020204" pitchFamily="34" charset="-122"/>
                <a:ea typeface="微软雅黑" panose="020B0503020204020204" pitchFamily="34" charset="-122"/>
              </a:rPr>
              <a:t>借鉴系统</a:t>
            </a:r>
            <a:endParaRPr lang="zh-CN" altLang="en-US" sz="2131" b="1" dirty="0">
              <a:solidFill>
                <a:schemeClr val="bg1"/>
              </a:solidFill>
              <a:latin typeface="微软雅黑" panose="020B0503020204020204" pitchFamily="34" charset="-122"/>
              <a:ea typeface="微软雅黑" panose="020B0503020204020204" pitchFamily="34" charset="-122"/>
            </a:endParaRPr>
          </a:p>
        </p:txBody>
      </p:sp>
      <p:sp>
        <p:nvSpPr>
          <p:cNvPr id="158" name="矩形: 圆角 9">
            <a:extLst>
              <a:ext uri="{FF2B5EF4-FFF2-40B4-BE49-F238E27FC236}">
                <a16:creationId xmlns:a16="http://schemas.microsoft.com/office/drawing/2014/main" id="{A0304524-6646-4C10-B2FE-C3A40733CB87}"/>
              </a:ext>
            </a:extLst>
          </p:cNvPr>
          <p:cNvSpPr/>
          <p:nvPr/>
        </p:nvSpPr>
        <p:spPr>
          <a:xfrm>
            <a:off x="5148159" y="4321905"/>
            <a:ext cx="899323" cy="899323"/>
          </a:xfrm>
          <a:prstGeom prst="roundRect">
            <a:avLst/>
          </a:prstGeom>
          <a:solidFill>
            <a:schemeClr val="accent4"/>
          </a:solidFill>
          <a:ln w="50800">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31" b="1" dirty="0" smtClean="0">
                <a:solidFill>
                  <a:schemeClr val="bg1"/>
                </a:solidFill>
                <a:latin typeface="微软雅黑" panose="020B0503020204020204" pitchFamily="34" charset="-122"/>
                <a:ea typeface="微软雅黑" panose="020B0503020204020204" pitchFamily="34" charset="-122"/>
              </a:rPr>
              <a:t>微创系统</a:t>
            </a:r>
            <a:endParaRPr lang="zh-CN" altLang="en-US" sz="2131" b="1" dirty="0">
              <a:solidFill>
                <a:schemeClr val="bg1"/>
              </a:solidFill>
              <a:latin typeface="微软雅黑" panose="020B0503020204020204" pitchFamily="34" charset="-122"/>
              <a:ea typeface="微软雅黑" panose="020B0503020204020204" pitchFamily="34" charset="-122"/>
            </a:endParaRPr>
          </a:p>
        </p:txBody>
      </p:sp>
      <p:sp>
        <p:nvSpPr>
          <p:cNvPr id="159" name="矩形 158">
            <a:extLst>
              <a:ext uri="{FF2B5EF4-FFF2-40B4-BE49-F238E27FC236}">
                <a16:creationId xmlns:a16="http://schemas.microsoft.com/office/drawing/2014/main" id="{B75C2E40-F567-4A7E-8A18-B676692BCF17}"/>
              </a:ext>
            </a:extLst>
          </p:cNvPr>
          <p:cNvSpPr/>
          <p:nvPr/>
        </p:nvSpPr>
        <p:spPr>
          <a:xfrm>
            <a:off x="6361009" y="2266184"/>
            <a:ext cx="3948773" cy="645946"/>
          </a:xfrm>
          <a:prstGeom prst="rect">
            <a:avLst/>
          </a:prstGeom>
        </p:spPr>
        <p:txBody>
          <a:bodyPr wrap="square">
            <a:spAutoFit/>
          </a:bodyPr>
          <a:lstStyle/>
          <a:p>
            <a:r>
              <a:rPr lang="zh-CN" altLang="en-US" sz="1199" dirty="0" smtClean="0">
                <a:solidFill>
                  <a:schemeClr val="bg1">
                    <a:lumMod val="50000"/>
                  </a:schemeClr>
                </a:solidFill>
                <a:ea typeface="微软雅黑" panose="020B0503020204020204" pitchFamily="34" charset="-122"/>
              </a:rPr>
              <a:t>怎么样教会玩家玩懂？</a:t>
            </a:r>
            <a:endParaRPr lang="en-US" altLang="zh-CN" sz="1199" dirty="0" smtClean="0">
              <a:solidFill>
                <a:schemeClr val="bg1">
                  <a:lumMod val="50000"/>
                </a:schemeClr>
              </a:solidFill>
              <a:ea typeface="微软雅黑" panose="020B0503020204020204" pitchFamily="34" charset="-122"/>
            </a:endParaRPr>
          </a:p>
          <a:p>
            <a:r>
              <a:rPr lang="zh-CN" altLang="en-US" sz="1199" dirty="0" smtClean="0">
                <a:solidFill>
                  <a:schemeClr val="bg1">
                    <a:lumMod val="50000"/>
                  </a:schemeClr>
                </a:solidFill>
                <a:ea typeface="微软雅黑" panose="020B0503020204020204" pitchFamily="34" charset="-122"/>
              </a:rPr>
              <a:t>该怎么样传达系统玩法价值？</a:t>
            </a:r>
            <a:endParaRPr lang="en-US" altLang="zh-CN" sz="1199" dirty="0" smtClean="0">
              <a:solidFill>
                <a:schemeClr val="bg1">
                  <a:lumMod val="50000"/>
                </a:schemeClr>
              </a:solidFill>
              <a:ea typeface="微软雅黑" panose="020B0503020204020204" pitchFamily="34" charset="-122"/>
            </a:endParaRPr>
          </a:p>
          <a:p>
            <a:r>
              <a:rPr lang="zh-CN" altLang="en-US" sz="1199" dirty="0">
                <a:solidFill>
                  <a:schemeClr val="bg1">
                    <a:lumMod val="50000"/>
                  </a:schemeClr>
                </a:solidFill>
                <a:ea typeface="微软雅黑" panose="020B0503020204020204" pitchFamily="34" charset="-122"/>
              </a:rPr>
              <a:t>该</a:t>
            </a:r>
            <a:r>
              <a:rPr lang="zh-CN" altLang="en-US" sz="1199" dirty="0" smtClean="0">
                <a:solidFill>
                  <a:schemeClr val="bg1">
                    <a:lumMod val="50000"/>
                  </a:schemeClr>
                </a:solidFill>
                <a:ea typeface="微软雅黑" panose="020B0503020204020204" pitchFamily="34" charset="-122"/>
              </a:rPr>
              <a:t>怎么样引导系统目标追求？</a:t>
            </a:r>
            <a:endParaRPr lang="zh-CN" altLang="en-US" sz="1199" dirty="0">
              <a:solidFill>
                <a:schemeClr val="bg1">
                  <a:lumMod val="50000"/>
                </a:schemeClr>
              </a:solidFill>
              <a:ea typeface="微软雅黑" panose="020B0503020204020204" pitchFamily="34" charset="-122"/>
            </a:endParaRPr>
          </a:p>
        </p:txBody>
      </p:sp>
      <p:sp>
        <p:nvSpPr>
          <p:cNvPr id="160" name="矩形 159">
            <a:extLst>
              <a:ext uri="{FF2B5EF4-FFF2-40B4-BE49-F238E27FC236}">
                <a16:creationId xmlns:a16="http://schemas.microsoft.com/office/drawing/2014/main" id="{89A88BCE-4B63-4EDE-BD01-E5605665ED27}"/>
              </a:ext>
            </a:extLst>
          </p:cNvPr>
          <p:cNvSpPr/>
          <p:nvPr/>
        </p:nvSpPr>
        <p:spPr>
          <a:xfrm>
            <a:off x="6361009" y="3306404"/>
            <a:ext cx="3948773" cy="645946"/>
          </a:xfrm>
          <a:prstGeom prst="rect">
            <a:avLst/>
          </a:prstGeom>
        </p:spPr>
        <p:txBody>
          <a:bodyPr wrap="square">
            <a:spAutoFit/>
          </a:bodyPr>
          <a:lstStyle/>
          <a:p>
            <a:r>
              <a:rPr lang="zh-CN" altLang="en-US" sz="1199" dirty="0" smtClean="0">
                <a:solidFill>
                  <a:schemeClr val="bg1">
                    <a:lumMod val="50000"/>
                  </a:schemeClr>
                </a:solidFill>
                <a:ea typeface="微软雅黑" panose="020B0503020204020204" pitchFamily="34" charset="-122"/>
              </a:rPr>
              <a:t>借鉴了什么游戏？</a:t>
            </a:r>
            <a:endParaRPr lang="en-US" altLang="zh-CN" sz="1199" dirty="0" smtClean="0">
              <a:solidFill>
                <a:schemeClr val="bg1">
                  <a:lumMod val="50000"/>
                </a:schemeClr>
              </a:solidFill>
              <a:ea typeface="微软雅黑" panose="020B0503020204020204" pitchFamily="34" charset="-122"/>
            </a:endParaRPr>
          </a:p>
          <a:p>
            <a:r>
              <a:rPr lang="zh-CN" altLang="en-US" sz="1199" dirty="0">
                <a:solidFill>
                  <a:schemeClr val="bg1">
                    <a:lumMod val="50000"/>
                  </a:schemeClr>
                </a:solidFill>
                <a:ea typeface="微软雅黑" panose="020B0503020204020204" pitchFamily="34" charset="-122"/>
              </a:rPr>
              <a:t>他们</a:t>
            </a:r>
            <a:r>
              <a:rPr lang="zh-CN" altLang="en-US" sz="1199" dirty="0" smtClean="0">
                <a:solidFill>
                  <a:schemeClr val="bg1">
                    <a:lumMod val="50000"/>
                  </a:schemeClr>
                </a:solidFill>
                <a:ea typeface="微软雅黑" panose="020B0503020204020204" pitchFamily="34" charset="-122"/>
              </a:rPr>
              <a:t>的优点是什么，是否抄到位了？</a:t>
            </a:r>
            <a:endParaRPr lang="en-US" altLang="zh-CN" sz="1199" dirty="0" smtClean="0">
              <a:solidFill>
                <a:schemeClr val="bg1">
                  <a:lumMod val="50000"/>
                </a:schemeClr>
              </a:solidFill>
              <a:ea typeface="微软雅黑" panose="020B0503020204020204" pitchFamily="34" charset="-122"/>
            </a:endParaRPr>
          </a:p>
          <a:p>
            <a:r>
              <a:rPr lang="zh-CN" altLang="en-US" sz="1199" dirty="0" smtClean="0">
                <a:solidFill>
                  <a:schemeClr val="bg1">
                    <a:lumMod val="50000"/>
                  </a:schemeClr>
                </a:solidFill>
                <a:ea typeface="微软雅黑" panose="020B0503020204020204" pitchFamily="34" charset="-122"/>
              </a:rPr>
              <a:t>他们有哪些缺陷，是否改正了？</a:t>
            </a:r>
            <a:endParaRPr lang="zh-CN" altLang="en-US" sz="1199" dirty="0">
              <a:solidFill>
                <a:schemeClr val="bg1">
                  <a:lumMod val="50000"/>
                </a:schemeClr>
              </a:solidFill>
              <a:ea typeface="微软雅黑" panose="020B0503020204020204" pitchFamily="34" charset="-122"/>
            </a:endParaRPr>
          </a:p>
        </p:txBody>
      </p:sp>
      <p:sp>
        <p:nvSpPr>
          <p:cNvPr id="161" name="矩形 160">
            <a:extLst>
              <a:ext uri="{FF2B5EF4-FFF2-40B4-BE49-F238E27FC236}">
                <a16:creationId xmlns:a16="http://schemas.microsoft.com/office/drawing/2014/main" id="{36E3A16F-0CD3-418A-A139-7FA268C4877C}"/>
              </a:ext>
            </a:extLst>
          </p:cNvPr>
          <p:cNvSpPr/>
          <p:nvPr/>
        </p:nvSpPr>
        <p:spPr>
          <a:xfrm>
            <a:off x="6361009" y="4555633"/>
            <a:ext cx="3948773" cy="461408"/>
          </a:xfrm>
          <a:prstGeom prst="rect">
            <a:avLst/>
          </a:prstGeom>
        </p:spPr>
        <p:txBody>
          <a:bodyPr wrap="square">
            <a:spAutoFit/>
          </a:bodyPr>
          <a:lstStyle/>
          <a:p>
            <a:r>
              <a:rPr lang="zh-CN" altLang="en-US" sz="1199" dirty="0" smtClean="0">
                <a:solidFill>
                  <a:schemeClr val="bg1">
                    <a:lumMod val="50000"/>
                  </a:schemeClr>
                </a:solidFill>
                <a:ea typeface="微软雅黑" panose="020B0503020204020204" pitchFamily="34" charset="-122"/>
              </a:rPr>
              <a:t>系统原型是什么？</a:t>
            </a:r>
            <a:endParaRPr lang="en-US" altLang="zh-CN" sz="1199" dirty="0" smtClean="0">
              <a:solidFill>
                <a:schemeClr val="bg1">
                  <a:lumMod val="50000"/>
                </a:schemeClr>
              </a:solidFill>
              <a:ea typeface="微软雅黑" panose="020B0503020204020204" pitchFamily="34" charset="-122"/>
            </a:endParaRPr>
          </a:p>
          <a:p>
            <a:r>
              <a:rPr lang="zh-CN" altLang="en-US" sz="1199" dirty="0">
                <a:solidFill>
                  <a:schemeClr val="bg1">
                    <a:lumMod val="50000"/>
                  </a:schemeClr>
                </a:solidFill>
                <a:ea typeface="微软雅黑" panose="020B0503020204020204" pitchFamily="34" charset="-122"/>
              </a:rPr>
              <a:t>在</a:t>
            </a:r>
            <a:r>
              <a:rPr lang="zh-CN" altLang="en-US" sz="1199" dirty="0" smtClean="0">
                <a:solidFill>
                  <a:schemeClr val="bg1">
                    <a:lumMod val="50000"/>
                  </a:schemeClr>
                </a:solidFill>
                <a:ea typeface="微软雅黑" panose="020B0503020204020204" pitchFamily="34" charset="-122"/>
              </a:rPr>
              <a:t>它系统上改变了什么，是否正确？</a:t>
            </a:r>
            <a:endParaRPr lang="zh-CN" altLang="en-US" sz="1199" dirty="0">
              <a:solidFill>
                <a:schemeClr val="bg1">
                  <a:lumMod val="50000"/>
                </a:schemeClr>
              </a:solidFill>
              <a:ea typeface="微软雅黑" panose="020B0503020204020204" pitchFamily="34" charset="-122"/>
            </a:endParaRPr>
          </a:p>
        </p:txBody>
      </p:sp>
    </p:spTree>
    <p:extLst>
      <p:ext uri="{BB962C8B-B14F-4D97-AF65-F5344CB8AC3E}">
        <p14:creationId xmlns:p14="http://schemas.microsoft.com/office/powerpoint/2010/main" val="9516623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75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par>
                                <p:cTn id="13" presetID="35" presetClass="path" presetSubtype="0" decel="100000" fill="hold" grpId="1" nodeType="withEffect">
                                  <p:stCondLst>
                                    <p:cond delay="750"/>
                                  </p:stCondLst>
                                  <p:childTnLst>
                                    <p:animMotion origin="layout" path="M -0.00065 -0.00232 L -0.13307 -0.00348 " pathEditMode="relative" rAng="0" ptsTypes="AA">
                                      <p:cBhvr>
                                        <p:cTn id="14" dur="1000" spd="-100000" fill="hold"/>
                                        <p:tgtEl>
                                          <p:spTgt spid="151"/>
                                        </p:tgtEl>
                                        <p:attrNameLst>
                                          <p:attrName>ppt_x</p:attrName>
                                          <p:attrName>ppt_y</p:attrName>
                                        </p:attrNameLst>
                                      </p:cBhvr>
                                      <p:rCtr x="-6628" y="-69"/>
                                    </p:animMotion>
                                  </p:childTnLst>
                                </p:cTn>
                              </p:par>
                              <p:par>
                                <p:cTn id="15" presetID="22" presetClass="entr" presetSubtype="8" fill="hold" nodeType="withEffect">
                                  <p:stCondLst>
                                    <p:cond delay="1500"/>
                                  </p:stCondLst>
                                  <p:childTnLst>
                                    <p:set>
                                      <p:cBhvr>
                                        <p:cTn id="16" dur="1" fill="hold">
                                          <p:stCondLst>
                                            <p:cond delay="0"/>
                                          </p:stCondLst>
                                        </p:cTn>
                                        <p:tgtEl>
                                          <p:spTgt spid="152"/>
                                        </p:tgtEl>
                                        <p:attrNameLst>
                                          <p:attrName>style.visibility</p:attrName>
                                        </p:attrNameLst>
                                      </p:cBhvr>
                                      <p:to>
                                        <p:strVal val="visible"/>
                                      </p:to>
                                    </p:set>
                                    <p:animEffect transition="in" filter="wipe(left)">
                                      <p:cBhvr>
                                        <p:cTn id="17" dur="500"/>
                                        <p:tgtEl>
                                          <p:spTgt spid="152"/>
                                        </p:tgtEl>
                                      </p:cBhvr>
                                    </p:animEffect>
                                  </p:childTnLst>
                                </p:cTn>
                              </p:par>
                              <p:par>
                                <p:cTn id="18" presetID="10" presetClass="entr" presetSubtype="0" fill="hold" grpId="0" nodeType="withEffect">
                                  <p:stCondLst>
                                    <p:cond delay="1750"/>
                                  </p:stCondLst>
                                  <p:childTnLst>
                                    <p:set>
                                      <p:cBhvr>
                                        <p:cTn id="19" dur="1" fill="hold">
                                          <p:stCondLst>
                                            <p:cond delay="0"/>
                                          </p:stCondLst>
                                        </p:cTn>
                                        <p:tgtEl>
                                          <p:spTgt spid="156"/>
                                        </p:tgtEl>
                                        <p:attrNameLst>
                                          <p:attrName>style.visibility</p:attrName>
                                        </p:attrNameLst>
                                      </p:cBhvr>
                                      <p:to>
                                        <p:strVal val="visible"/>
                                      </p:to>
                                    </p:set>
                                    <p:animEffect transition="in" filter="fade">
                                      <p:cBhvr>
                                        <p:cTn id="20" dur="500"/>
                                        <p:tgtEl>
                                          <p:spTgt spid="156"/>
                                        </p:tgtEl>
                                      </p:cBhvr>
                                    </p:animEffect>
                                  </p:childTnLst>
                                </p:cTn>
                              </p:par>
                              <p:par>
                                <p:cTn id="21" presetID="63" presetClass="path" presetSubtype="0" decel="100000" fill="hold" grpId="1" nodeType="withEffect">
                                  <p:stCondLst>
                                    <p:cond delay="1750"/>
                                  </p:stCondLst>
                                  <p:childTnLst>
                                    <p:animMotion origin="layout" path="M -4.58333E-6 -3.7037E-6 L 0.1125 -0.00023 " pathEditMode="relative" rAng="0" ptsTypes="AA">
                                      <p:cBhvr>
                                        <p:cTn id="22" dur="1000" spd="-100000" fill="hold"/>
                                        <p:tgtEl>
                                          <p:spTgt spid="156"/>
                                        </p:tgtEl>
                                        <p:attrNameLst>
                                          <p:attrName>ppt_x</p:attrName>
                                          <p:attrName>ppt_y</p:attrName>
                                        </p:attrNameLst>
                                      </p:cBhvr>
                                      <p:rCtr x="5625" y="-23"/>
                                    </p:animMotion>
                                  </p:childTnLst>
                                </p:cTn>
                              </p:par>
                              <p:par>
                                <p:cTn id="23" presetID="10" presetClass="entr" presetSubtype="0" fill="hold" grpId="0" nodeType="withEffect">
                                  <p:stCondLst>
                                    <p:cond delay="1850"/>
                                  </p:stCondLst>
                                  <p:childTnLst>
                                    <p:set>
                                      <p:cBhvr>
                                        <p:cTn id="24" dur="1" fill="hold">
                                          <p:stCondLst>
                                            <p:cond delay="0"/>
                                          </p:stCondLst>
                                        </p:cTn>
                                        <p:tgtEl>
                                          <p:spTgt spid="157"/>
                                        </p:tgtEl>
                                        <p:attrNameLst>
                                          <p:attrName>style.visibility</p:attrName>
                                        </p:attrNameLst>
                                      </p:cBhvr>
                                      <p:to>
                                        <p:strVal val="visible"/>
                                      </p:to>
                                    </p:set>
                                    <p:animEffect transition="in" filter="fade">
                                      <p:cBhvr>
                                        <p:cTn id="25" dur="500"/>
                                        <p:tgtEl>
                                          <p:spTgt spid="157"/>
                                        </p:tgtEl>
                                      </p:cBhvr>
                                    </p:animEffect>
                                  </p:childTnLst>
                                </p:cTn>
                              </p:par>
                              <p:par>
                                <p:cTn id="26" presetID="63" presetClass="path" presetSubtype="0" decel="100000" fill="hold" grpId="1" nodeType="withEffect">
                                  <p:stCondLst>
                                    <p:cond delay="1850"/>
                                  </p:stCondLst>
                                  <p:childTnLst>
                                    <p:animMotion origin="layout" path="M -4.58333E-6 1.48148E-6 L 0.1125 -0.00023 " pathEditMode="relative" rAng="0" ptsTypes="AA">
                                      <p:cBhvr>
                                        <p:cTn id="27" dur="1000" spd="-100000" fill="hold"/>
                                        <p:tgtEl>
                                          <p:spTgt spid="157"/>
                                        </p:tgtEl>
                                        <p:attrNameLst>
                                          <p:attrName>ppt_x</p:attrName>
                                          <p:attrName>ppt_y</p:attrName>
                                        </p:attrNameLst>
                                      </p:cBhvr>
                                      <p:rCtr x="5625" y="-23"/>
                                    </p:animMotion>
                                  </p:childTnLst>
                                </p:cTn>
                              </p:par>
                              <p:par>
                                <p:cTn id="28" presetID="10" presetClass="entr" presetSubtype="0" fill="hold" grpId="0" nodeType="withEffect">
                                  <p:stCondLst>
                                    <p:cond delay="195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500"/>
                                        <p:tgtEl>
                                          <p:spTgt spid="158"/>
                                        </p:tgtEl>
                                      </p:cBhvr>
                                    </p:animEffect>
                                  </p:childTnLst>
                                </p:cTn>
                              </p:par>
                              <p:par>
                                <p:cTn id="31" presetID="63" presetClass="path" presetSubtype="0" decel="100000" fill="hold" grpId="1" nodeType="withEffect">
                                  <p:stCondLst>
                                    <p:cond delay="1950"/>
                                  </p:stCondLst>
                                  <p:childTnLst>
                                    <p:animMotion origin="layout" path="M -4.58333E-6 -1.85185E-6 L 0.1125 -0.00023 " pathEditMode="relative" rAng="0" ptsTypes="AA">
                                      <p:cBhvr>
                                        <p:cTn id="32" dur="1000" spd="-100000" fill="hold"/>
                                        <p:tgtEl>
                                          <p:spTgt spid="158"/>
                                        </p:tgtEl>
                                        <p:attrNameLst>
                                          <p:attrName>ppt_x</p:attrName>
                                          <p:attrName>ppt_y</p:attrName>
                                        </p:attrNameLst>
                                      </p:cBhvr>
                                      <p:rCtr x="5625" y="-23"/>
                                    </p:animMotion>
                                  </p:childTnLst>
                                </p:cTn>
                              </p:par>
                              <p:par>
                                <p:cTn id="33" presetID="10" presetClass="entr" presetSubtype="0" fill="hold" grpId="0" nodeType="withEffect">
                                  <p:stCondLst>
                                    <p:cond delay="2500"/>
                                  </p:stCondLst>
                                  <p:childTnLst>
                                    <p:set>
                                      <p:cBhvr>
                                        <p:cTn id="34" dur="1" fill="hold">
                                          <p:stCondLst>
                                            <p:cond delay="0"/>
                                          </p:stCondLst>
                                        </p:cTn>
                                        <p:tgtEl>
                                          <p:spTgt spid="159"/>
                                        </p:tgtEl>
                                        <p:attrNameLst>
                                          <p:attrName>style.visibility</p:attrName>
                                        </p:attrNameLst>
                                      </p:cBhvr>
                                      <p:to>
                                        <p:strVal val="visible"/>
                                      </p:to>
                                    </p:set>
                                    <p:animEffect transition="in" filter="fade">
                                      <p:cBhvr>
                                        <p:cTn id="35" dur="500"/>
                                        <p:tgtEl>
                                          <p:spTgt spid="159"/>
                                        </p:tgtEl>
                                      </p:cBhvr>
                                    </p:animEffect>
                                  </p:childTnLst>
                                </p:cTn>
                              </p:par>
                              <p:par>
                                <p:cTn id="36" presetID="10" presetClass="entr" presetSubtype="0" fill="hold" grpId="0" nodeType="withEffect">
                                  <p:stCondLst>
                                    <p:cond delay="2500"/>
                                  </p:stCondLst>
                                  <p:childTnLst>
                                    <p:set>
                                      <p:cBhvr>
                                        <p:cTn id="37" dur="1" fill="hold">
                                          <p:stCondLst>
                                            <p:cond delay="0"/>
                                          </p:stCondLst>
                                        </p:cTn>
                                        <p:tgtEl>
                                          <p:spTgt spid="160"/>
                                        </p:tgtEl>
                                        <p:attrNameLst>
                                          <p:attrName>style.visibility</p:attrName>
                                        </p:attrNameLst>
                                      </p:cBhvr>
                                      <p:to>
                                        <p:strVal val="visible"/>
                                      </p:to>
                                    </p:set>
                                    <p:animEffect transition="in" filter="fade">
                                      <p:cBhvr>
                                        <p:cTn id="38" dur="500"/>
                                        <p:tgtEl>
                                          <p:spTgt spid="160"/>
                                        </p:tgtEl>
                                      </p:cBhvr>
                                    </p:animEffect>
                                  </p:childTnLst>
                                </p:cTn>
                              </p:par>
                              <p:par>
                                <p:cTn id="39" presetID="10" presetClass="entr" presetSubtype="0" fill="hold" grpId="0" nodeType="withEffect">
                                  <p:stCondLst>
                                    <p:cond delay="2500"/>
                                  </p:stCondLst>
                                  <p:childTnLst>
                                    <p:set>
                                      <p:cBhvr>
                                        <p:cTn id="40" dur="1" fill="hold">
                                          <p:stCondLst>
                                            <p:cond delay="0"/>
                                          </p:stCondLst>
                                        </p:cTn>
                                        <p:tgtEl>
                                          <p:spTgt spid="161"/>
                                        </p:tgtEl>
                                        <p:attrNameLst>
                                          <p:attrName>style.visibility</p:attrName>
                                        </p:attrNameLst>
                                      </p:cBhvr>
                                      <p:to>
                                        <p:strVal val="visible"/>
                                      </p:to>
                                    </p:set>
                                    <p:animEffect transition="in" filter="fade">
                                      <p:cBhvr>
                                        <p:cTn id="41" dur="500"/>
                                        <p:tgtEl>
                                          <p:spTgt spid="161"/>
                                        </p:tgtEl>
                                      </p:cBhvr>
                                    </p:animEffect>
                                  </p:childTnLst>
                                </p:cTn>
                              </p:par>
                              <p:par>
                                <p:cTn id="42" presetID="10" presetClass="entr" presetSubtype="0" fill="hold" grpId="0" nodeType="withEffect">
                                  <p:stCondLst>
                                    <p:cond delay="3000"/>
                                  </p:stCondLst>
                                  <p:childTnLst>
                                    <p:set>
                                      <p:cBhvr>
                                        <p:cTn id="43" dur="1" fill="hold">
                                          <p:stCondLst>
                                            <p:cond delay="0"/>
                                          </p:stCondLst>
                                        </p:cTn>
                                        <p:tgtEl>
                                          <p:spTgt spid="150"/>
                                        </p:tgtEl>
                                        <p:attrNameLst>
                                          <p:attrName>style.visibility</p:attrName>
                                        </p:attrNameLst>
                                      </p:cBhvr>
                                      <p:to>
                                        <p:strVal val="visible"/>
                                      </p:to>
                                    </p:set>
                                    <p:animEffect transition="in" filter="fade">
                                      <p:cBhvr>
                                        <p:cTn id="44" dur="500"/>
                                        <p:tgtEl>
                                          <p:spTgt spid="150"/>
                                        </p:tgtEl>
                                      </p:cBhvr>
                                    </p:animEffect>
                                  </p:childTnLst>
                                </p:cTn>
                              </p:par>
                              <p:par>
                                <p:cTn id="45" presetID="42" presetClass="path" presetSubtype="0" decel="100000" fill="hold" grpId="1" nodeType="withEffect">
                                  <p:stCondLst>
                                    <p:cond delay="3000"/>
                                  </p:stCondLst>
                                  <p:childTnLst>
                                    <p:animMotion origin="layout" path="M 2.70833E-6 -3.7037E-6 L 0.00065 0.11574 " pathEditMode="relative" rAng="0" ptsTypes="AA">
                                      <p:cBhvr>
                                        <p:cTn id="46" dur="750" spd="-100000" fill="hold"/>
                                        <p:tgtEl>
                                          <p:spTgt spid="150"/>
                                        </p:tgtEl>
                                        <p:attrNameLst>
                                          <p:attrName>ppt_x</p:attrName>
                                          <p:attrName>ppt_y</p:attrName>
                                        </p:attrNameLst>
                                      </p:cBhvr>
                                      <p:rCtr x="26" y="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0" grpId="0"/>
      <p:bldP spid="150" grpId="1"/>
      <p:bldP spid="151" grpId="0" animBg="1"/>
      <p:bldP spid="151" grpId="1" animBg="1"/>
      <p:bldP spid="156" grpId="0" animBg="1"/>
      <p:bldP spid="156" grpId="1" animBg="1"/>
      <p:bldP spid="157" grpId="0" animBg="1"/>
      <p:bldP spid="157" grpId="1" animBg="1"/>
      <p:bldP spid="158" grpId="0" animBg="1"/>
      <p:bldP spid="158" grpId="1" animBg="1"/>
      <p:bldP spid="159" grpId="0"/>
      <p:bldP spid="160" grpId="0"/>
      <p:bldP spid="1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10080" y="658906"/>
            <a:ext cx="3775393" cy="523220"/>
          </a:xfrm>
          <a:prstGeom prst="rect">
            <a:avLst/>
          </a:prstGeom>
          <a:noFill/>
        </p:spPr>
        <p:txBody>
          <a:bodyPr wrap="none" rtlCol="0">
            <a:spAutoFit/>
          </a:bodyPr>
          <a:lstStyle/>
          <a:p>
            <a:pPr algn="ctr"/>
            <a:r>
              <a:rPr kumimoji="1" lang="zh-CN" altLang="en-US" sz="2800" b="1" dirty="0" smtClean="0">
                <a:solidFill>
                  <a:schemeClr val="bg1"/>
                </a:solidFill>
                <a:latin typeface="微软雅黑" panose="020B0503020204020204" pitchFamily="34" charset="-122"/>
                <a:ea typeface="微软雅黑" panose="020B0503020204020204" pitchFamily="34" charset="-122"/>
              </a:rPr>
              <a:t>系统对游戏的实际影响</a:t>
            </a:r>
            <a:endParaRPr kumimoji="1"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618263" y="1916606"/>
            <a:ext cx="5470644" cy="5232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该技能实际</a:t>
            </a:r>
            <a:r>
              <a:rPr lang="zh-CN" altLang="en-US" sz="2800" dirty="0">
                <a:latin typeface="微软雅黑" panose="020B0503020204020204" pitchFamily="34" charset="-122"/>
                <a:ea typeface="微软雅黑" panose="020B0503020204020204" pitchFamily="34" charset="-122"/>
              </a:rPr>
              <a:t>影响是多少？</a:t>
            </a:r>
          </a:p>
        </p:txBody>
      </p:sp>
      <p:pic>
        <p:nvPicPr>
          <p:cNvPr id="1025" name="Picture 1" descr="C:\Users\lixueyang\Documents\youdu\14664168-101514-lixueyang\image\temp\{c4e0995d-7249-4726-8b23-f27e0341b3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71" y="1759820"/>
            <a:ext cx="4912272" cy="86054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52697" y="3187339"/>
            <a:ext cx="11736210" cy="2585323"/>
          </a:xfrm>
          <a:prstGeom prst="rect">
            <a:avLst/>
          </a:prstGeom>
          <a:noFill/>
        </p:spPr>
        <p:txBody>
          <a:bodyPr wrap="square" rtlCol="0">
            <a:spAutoFit/>
          </a:bodyPr>
          <a:lstStyle/>
          <a:p>
            <a:r>
              <a:rPr lang="zh-CN" altLang="en-US" dirty="0"/>
              <a:t>	</a:t>
            </a:r>
            <a:r>
              <a:rPr lang="zh-CN" altLang="en-US" dirty="0">
                <a:latin typeface="微软雅黑" panose="020B0503020204020204" pitchFamily="34" charset="-122"/>
                <a:ea typeface="微软雅黑" panose="020B0503020204020204" pitchFamily="34" charset="-122"/>
              </a:rPr>
              <a:t>错解</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10</a:t>
            </a:r>
            <a:r>
              <a:rPr lang="en-US" altLang="zh-CN" dirty="0">
                <a:latin typeface="微软雅黑" panose="020B0503020204020204" pitchFamily="34" charset="-122"/>
                <a:ea typeface="微软雅黑" panose="020B0503020204020204" pitchFamily="34" charset="-122"/>
              </a:rPr>
              <a:t>% * 50% = 5</a:t>
            </a:r>
            <a:r>
              <a:rPr lang="en-US" altLang="zh-CN" dirty="0" smtClean="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正解：</a:t>
            </a:r>
          </a:p>
          <a:p>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假设</a:t>
            </a:r>
            <a:r>
              <a:rPr lang="zh-CN" altLang="en-US" dirty="0">
                <a:latin typeface="微软雅黑" panose="020B0503020204020204" pitchFamily="34" charset="-122"/>
                <a:ea typeface="微软雅黑" panose="020B0503020204020204" pitchFamily="34" charset="-122"/>
              </a:rPr>
              <a:t>：战斗时长 </a:t>
            </a:r>
            <a:r>
              <a:rPr lang="en-US" altLang="zh-CN" dirty="0">
                <a:latin typeface="微软雅黑" panose="020B0503020204020204" pitchFamily="34" charset="-122"/>
                <a:ea typeface="微软雅黑" panose="020B0503020204020204" pitchFamily="34" charset="-122"/>
              </a:rPr>
              <a:t>= 100s</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原：</a:t>
            </a:r>
            <a:r>
              <a:rPr lang="zh-CN" altLang="en-US" dirty="0">
                <a:latin typeface="微软雅黑" panose="020B0503020204020204" pitchFamily="34" charset="-122"/>
                <a:ea typeface="微软雅黑" panose="020B0503020204020204" pitchFamily="34" charset="-122"/>
              </a:rPr>
              <a:t>前</a:t>
            </a:r>
            <a:r>
              <a:rPr lang="en-US" altLang="zh-CN" dirty="0" smtClean="0">
                <a:latin typeface="微软雅黑" panose="020B0503020204020204" pitchFamily="34" charset="-122"/>
                <a:ea typeface="微软雅黑" panose="020B0503020204020204" pitchFamily="34" charset="-122"/>
              </a:rPr>
              <a:t>10</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生命需要</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秒，每秒</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，总战斗时长</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秒</a:t>
            </a:r>
          </a:p>
          <a:p>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现：前</a:t>
            </a:r>
            <a:r>
              <a:rPr lang="en-US" altLang="zh-CN" dirty="0" smtClean="0">
                <a:latin typeface="微软雅黑" panose="020B0503020204020204" pitchFamily="34" charset="-122"/>
                <a:ea typeface="微软雅黑" panose="020B0503020204020204" pitchFamily="34" charset="-122"/>
              </a:rPr>
              <a:t>10</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生命每秒</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，需要</a:t>
            </a:r>
            <a:r>
              <a:rPr lang="en-US" altLang="zh-CN" dirty="0">
                <a:latin typeface="微软雅黑" panose="020B0503020204020204" pitchFamily="34" charset="-122"/>
                <a:ea typeface="微软雅黑" panose="020B0503020204020204" pitchFamily="34" charset="-122"/>
              </a:rPr>
              <a:t>6.67</a:t>
            </a:r>
            <a:r>
              <a:rPr lang="zh-CN" altLang="en-US" dirty="0">
                <a:latin typeface="微软雅黑" panose="020B0503020204020204" pitchFamily="34" charset="-122"/>
                <a:ea typeface="微软雅黑" panose="020B0503020204020204" pitchFamily="34" charset="-122"/>
              </a:rPr>
              <a:t>秒，总战斗时长</a:t>
            </a:r>
            <a:r>
              <a:rPr lang="en-US" altLang="zh-CN" dirty="0">
                <a:latin typeface="微软雅黑" panose="020B0503020204020204" pitchFamily="34" charset="-122"/>
                <a:ea typeface="微软雅黑" panose="020B0503020204020204" pitchFamily="34" charset="-122"/>
              </a:rPr>
              <a:t>90+6.67=96.67</a:t>
            </a:r>
            <a:r>
              <a:rPr lang="zh-CN" altLang="en-US" dirty="0">
                <a:latin typeface="微软雅黑" panose="020B0503020204020204" pitchFamily="34" charset="-122"/>
                <a:ea typeface="微软雅黑" panose="020B0503020204020204" pitchFamily="34" charset="-122"/>
              </a:rPr>
              <a:t>秒</a:t>
            </a:r>
          </a:p>
          <a:p>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故</a:t>
            </a:r>
            <a:r>
              <a:rPr lang="zh-CN" altLang="en-US" dirty="0">
                <a:latin typeface="微软雅黑" panose="020B0503020204020204" pitchFamily="34" charset="-122"/>
                <a:ea typeface="微软雅黑" panose="020B0503020204020204" pitchFamily="34" charset="-122"/>
              </a:rPr>
              <a:t>：实际影响 </a:t>
            </a:r>
            <a:r>
              <a:rPr lang="en-US" altLang="zh-CN" dirty="0">
                <a:latin typeface="微软雅黑" panose="020B0503020204020204" pitchFamily="34" charset="-122"/>
                <a:ea typeface="微软雅黑" panose="020B0503020204020204" pitchFamily="34" charset="-122"/>
              </a:rPr>
              <a:t>= 100% -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96.67 / 100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3.33%</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6438376"/>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9406" y="658906"/>
            <a:ext cx="5732816" cy="523220"/>
          </a:xfrm>
          <a:prstGeom prst="rect">
            <a:avLst/>
          </a:prstGeom>
          <a:noFill/>
        </p:spPr>
        <p:txBody>
          <a:bodyPr wrap="square" rtlCol="0">
            <a:spAutoFit/>
          </a:bodyPr>
          <a:lstStyle/>
          <a:p>
            <a:pPr algn="ctr"/>
            <a:r>
              <a:rPr kumimoji="1" lang="zh-CN" altLang="en-US" sz="2800" dirty="0" smtClean="0">
                <a:solidFill>
                  <a:schemeClr val="bg1"/>
                </a:solidFill>
              </a:rPr>
              <a:t>产销是否能和其他系统对比？</a:t>
            </a:r>
            <a:endParaRPr kumimoji="1" lang="zh-CN" altLang="en-US" sz="2800" dirty="0">
              <a:solidFill>
                <a:schemeClr val="bg1"/>
              </a:solidFill>
            </a:endParaRPr>
          </a:p>
        </p:txBody>
      </p:sp>
      <p:sp>
        <p:nvSpPr>
          <p:cNvPr id="32" name="椭圆 31">
            <a:extLst>
              <a:ext uri="{FF2B5EF4-FFF2-40B4-BE49-F238E27FC236}">
                <a16:creationId xmlns:a16="http://schemas.microsoft.com/office/drawing/2014/main" id="{A6F5FA23-FBCF-432C-A889-9243066F2CB2}"/>
              </a:ext>
            </a:extLst>
          </p:cNvPr>
          <p:cNvSpPr/>
          <p:nvPr/>
        </p:nvSpPr>
        <p:spPr>
          <a:xfrm>
            <a:off x="5746375" y="3044839"/>
            <a:ext cx="777492" cy="7774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1399" kern="0">
              <a:solidFill>
                <a:srgbClr val="FFFFFF"/>
              </a:solidFill>
            </a:endParaRPr>
          </a:p>
        </p:txBody>
      </p:sp>
      <p:sp>
        <p:nvSpPr>
          <p:cNvPr id="33" name="任意多边形 9">
            <a:extLst>
              <a:ext uri="{FF2B5EF4-FFF2-40B4-BE49-F238E27FC236}">
                <a16:creationId xmlns:a16="http://schemas.microsoft.com/office/drawing/2014/main" id="{1C24017C-D109-485D-88A0-0613E58C4EC4}"/>
              </a:ext>
            </a:extLst>
          </p:cNvPr>
          <p:cNvSpPr/>
          <p:nvPr/>
        </p:nvSpPr>
        <p:spPr>
          <a:xfrm>
            <a:off x="6121723" y="2165276"/>
            <a:ext cx="323639" cy="741427"/>
          </a:xfrm>
          <a:custGeom>
            <a:avLst/>
            <a:gdLst>
              <a:gd name="connsiteX0" fmla="*/ 0 w 349250"/>
              <a:gd name="connsiteY0" fmla="*/ 800100 h 800100"/>
              <a:gd name="connsiteX1" fmla="*/ 0 w 349250"/>
              <a:gd name="connsiteY1" fmla="*/ 0 h 800100"/>
              <a:gd name="connsiteX2" fmla="*/ 349250 w 349250"/>
              <a:gd name="connsiteY2" fmla="*/ 0 h 800100"/>
            </a:gdLst>
            <a:ahLst/>
            <a:cxnLst>
              <a:cxn ang="0">
                <a:pos x="connsiteX0" y="connsiteY0"/>
              </a:cxn>
              <a:cxn ang="0">
                <a:pos x="connsiteX1" y="connsiteY1"/>
              </a:cxn>
              <a:cxn ang="0">
                <a:pos x="connsiteX2" y="connsiteY2"/>
              </a:cxn>
            </a:cxnLst>
            <a:rect l="l" t="t" r="r" b="b"/>
            <a:pathLst>
              <a:path w="349250" h="800100">
                <a:moveTo>
                  <a:pt x="0" y="800100"/>
                </a:moveTo>
                <a:lnTo>
                  <a:pt x="0" y="0"/>
                </a:lnTo>
                <a:lnTo>
                  <a:pt x="349250" y="0"/>
                </a:lnTo>
              </a:path>
            </a:pathLst>
          </a:custGeom>
          <a:noFill/>
          <a:ln>
            <a:solidFill>
              <a:srgbClr val="24B0D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4" name="任意多边形 10">
            <a:extLst>
              <a:ext uri="{FF2B5EF4-FFF2-40B4-BE49-F238E27FC236}">
                <a16:creationId xmlns:a16="http://schemas.microsoft.com/office/drawing/2014/main" id="{28CCA7C0-D7B9-499F-89CA-E6EB6AE75997}"/>
              </a:ext>
            </a:extLst>
          </p:cNvPr>
          <p:cNvSpPr/>
          <p:nvPr/>
        </p:nvSpPr>
        <p:spPr>
          <a:xfrm flipH="1" flipV="1">
            <a:off x="5803969" y="3944589"/>
            <a:ext cx="323639" cy="741427"/>
          </a:xfrm>
          <a:custGeom>
            <a:avLst/>
            <a:gdLst>
              <a:gd name="connsiteX0" fmla="*/ 0 w 349250"/>
              <a:gd name="connsiteY0" fmla="*/ 800100 h 800100"/>
              <a:gd name="connsiteX1" fmla="*/ 0 w 349250"/>
              <a:gd name="connsiteY1" fmla="*/ 0 h 800100"/>
              <a:gd name="connsiteX2" fmla="*/ 349250 w 349250"/>
              <a:gd name="connsiteY2" fmla="*/ 0 h 800100"/>
            </a:gdLst>
            <a:ahLst/>
            <a:cxnLst>
              <a:cxn ang="0">
                <a:pos x="connsiteX0" y="connsiteY0"/>
              </a:cxn>
              <a:cxn ang="0">
                <a:pos x="connsiteX1" y="connsiteY1"/>
              </a:cxn>
              <a:cxn ang="0">
                <a:pos x="connsiteX2" y="connsiteY2"/>
              </a:cxn>
            </a:cxnLst>
            <a:rect l="l" t="t" r="r" b="b"/>
            <a:pathLst>
              <a:path w="349250" h="800100">
                <a:moveTo>
                  <a:pt x="0" y="800100"/>
                </a:moveTo>
                <a:lnTo>
                  <a:pt x="0" y="0"/>
                </a:lnTo>
                <a:lnTo>
                  <a:pt x="349250" y="0"/>
                </a:lnTo>
              </a:path>
            </a:pathLst>
          </a:custGeom>
          <a:noFill/>
          <a:ln>
            <a:solidFill>
              <a:srgbClr val="24B0D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5" name="矩形 34">
            <a:extLst>
              <a:ext uri="{FF2B5EF4-FFF2-40B4-BE49-F238E27FC236}">
                <a16:creationId xmlns:a16="http://schemas.microsoft.com/office/drawing/2014/main" id="{58F28C60-7B4B-49A5-B796-2649649555DE}"/>
              </a:ext>
            </a:extLst>
          </p:cNvPr>
          <p:cNvSpPr/>
          <p:nvPr/>
        </p:nvSpPr>
        <p:spPr>
          <a:xfrm>
            <a:off x="6961714" y="2029439"/>
            <a:ext cx="3816873" cy="264636"/>
          </a:xfrm>
          <a:prstGeom prst="rect">
            <a:avLst/>
          </a:prstGeom>
          <a:solidFill>
            <a:srgbClr val="24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6" name="矩形 35">
            <a:extLst>
              <a:ext uri="{FF2B5EF4-FFF2-40B4-BE49-F238E27FC236}">
                <a16:creationId xmlns:a16="http://schemas.microsoft.com/office/drawing/2014/main" id="{65DF38FD-93E2-4BE6-B1E0-8E2A9BE0F887}"/>
              </a:ext>
            </a:extLst>
          </p:cNvPr>
          <p:cNvSpPr/>
          <p:nvPr/>
        </p:nvSpPr>
        <p:spPr>
          <a:xfrm>
            <a:off x="1517529" y="4558403"/>
            <a:ext cx="3816873" cy="264636"/>
          </a:xfrm>
          <a:prstGeom prst="rect">
            <a:avLst/>
          </a:prstGeom>
          <a:solidFill>
            <a:srgbClr val="24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7" name="椭圆 36">
            <a:extLst>
              <a:ext uri="{FF2B5EF4-FFF2-40B4-BE49-F238E27FC236}">
                <a16:creationId xmlns:a16="http://schemas.microsoft.com/office/drawing/2014/main" id="{45957010-48EE-4D85-AA0E-0C2FD57F7AD6}"/>
              </a:ext>
            </a:extLst>
          </p:cNvPr>
          <p:cNvSpPr/>
          <p:nvPr/>
        </p:nvSpPr>
        <p:spPr>
          <a:xfrm>
            <a:off x="1463219" y="1953852"/>
            <a:ext cx="1492490" cy="1492489"/>
          </a:xfrm>
          <a:prstGeom prst="ellipse">
            <a:avLst/>
          </a:prstGeom>
          <a:solidFill>
            <a:srgbClr val="58C4B8"/>
          </a:solidFill>
          <a:ln w="12700" cap="flat" cmpd="sng" algn="ctr">
            <a:noFill/>
            <a:prstDash val="solid"/>
            <a:miter lim="800000"/>
          </a:ln>
          <a:effectLst/>
        </p:spPr>
        <p:txBody>
          <a:bodyPr rtlCol="0" anchor="ctr"/>
          <a:lstStyle/>
          <a:p>
            <a:pPr algn="ctr">
              <a:defRPr/>
            </a:pPr>
            <a:endParaRPr lang="zh-CN" altLang="en-US" sz="1399" kern="0" dirty="0">
              <a:solidFill>
                <a:schemeClr val="bg1"/>
              </a:solidFill>
              <a:ea typeface="微软雅黑" panose="020B0503020204020204" pitchFamily="34" charset="-122"/>
            </a:endParaRPr>
          </a:p>
        </p:txBody>
      </p:sp>
      <p:sp>
        <p:nvSpPr>
          <p:cNvPr id="38" name="文本框 37">
            <a:extLst>
              <a:ext uri="{FF2B5EF4-FFF2-40B4-BE49-F238E27FC236}">
                <a16:creationId xmlns:a16="http://schemas.microsoft.com/office/drawing/2014/main" id="{8BFF0A78-B016-424C-A9DC-FB3419D219C3}"/>
              </a:ext>
            </a:extLst>
          </p:cNvPr>
          <p:cNvSpPr txBox="1"/>
          <p:nvPr/>
        </p:nvSpPr>
        <p:spPr>
          <a:xfrm>
            <a:off x="1538367" y="2384056"/>
            <a:ext cx="1342196" cy="645882"/>
          </a:xfrm>
          <a:prstGeom prst="rect">
            <a:avLst/>
          </a:prstGeom>
          <a:noFill/>
        </p:spPr>
        <p:txBody>
          <a:bodyPr wrap="square" rtlCol="0">
            <a:spAutoFit/>
          </a:bodyPr>
          <a:lstStyle/>
          <a:p>
            <a:pPr algn="ctr"/>
            <a:r>
              <a:rPr lang="zh-CN" altLang="en-US" sz="3597" dirty="0" smtClean="0">
                <a:solidFill>
                  <a:schemeClr val="bg1"/>
                </a:solidFill>
                <a:latin typeface="ITC Avant Garde Std Bk" panose="020B0502020202020204" pitchFamily="34" charset="0"/>
              </a:rPr>
              <a:t>产出</a:t>
            </a:r>
            <a:endParaRPr lang="zh-CN" altLang="en-US" sz="3597" dirty="0">
              <a:solidFill>
                <a:schemeClr val="bg1"/>
              </a:solidFill>
              <a:latin typeface="ITC Avant Garde Std Bk" panose="020B0502020202020204" pitchFamily="34" charset="0"/>
            </a:endParaRPr>
          </a:p>
        </p:txBody>
      </p:sp>
      <p:sp>
        <p:nvSpPr>
          <p:cNvPr id="39" name="椭圆 38">
            <a:extLst>
              <a:ext uri="{FF2B5EF4-FFF2-40B4-BE49-F238E27FC236}">
                <a16:creationId xmlns:a16="http://schemas.microsoft.com/office/drawing/2014/main" id="{53C1ACBF-7F24-4D3C-9B2E-F81477A5D7B0}"/>
              </a:ext>
            </a:extLst>
          </p:cNvPr>
          <p:cNvSpPr/>
          <p:nvPr/>
        </p:nvSpPr>
        <p:spPr>
          <a:xfrm>
            <a:off x="9324772" y="4529355"/>
            <a:ext cx="1492490" cy="1492487"/>
          </a:xfrm>
          <a:prstGeom prst="ellipse">
            <a:avLst/>
          </a:prstGeom>
          <a:solidFill>
            <a:srgbClr val="58C4B8"/>
          </a:solidFill>
          <a:ln w="12700" cap="flat" cmpd="sng" algn="ctr">
            <a:noFill/>
            <a:prstDash val="solid"/>
            <a:miter lim="800000"/>
          </a:ln>
          <a:effectLst/>
        </p:spPr>
        <p:txBody>
          <a:bodyPr rtlCol="0" anchor="ctr"/>
          <a:lstStyle/>
          <a:p>
            <a:pPr algn="ctr">
              <a:defRPr/>
            </a:pPr>
            <a:endParaRPr lang="zh-CN" altLang="en-US" sz="1399" kern="0">
              <a:solidFill>
                <a:srgbClr val="FFFFFF"/>
              </a:solidFill>
            </a:endParaRPr>
          </a:p>
        </p:txBody>
      </p:sp>
      <p:sp>
        <p:nvSpPr>
          <p:cNvPr id="40" name="文本框 39">
            <a:extLst>
              <a:ext uri="{FF2B5EF4-FFF2-40B4-BE49-F238E27FC236}">
                <a16:creationId xmlns:a16="http://schemas.microsoft.com/office/drawing/2014/main" id="{BBABD286-0EB1-4B2B-9E51-A185CEC202B8}"/>
              </a:ext>
            </a:extLst>
          </p:cNvPr>
          <p:cNvSpPr txBox="1"/>
          <p:nvPr/>
        </p:nvSpPr>
        <p:spPr>
          <a:xfrm>
            <a:off x="9399920" y="4959558"/>
            <a:ext cx="1342196" cy="645882"/>
          </a:xfrm>
          <a:prstGeom prst="rect">
            <a:avLst/>
          </a:prstGeom>
          <a:noFill/>
        </p:spPr>
        <p:txBody>
          <a:bodyPr wrap="square" rtlCol="0">
            <a:spAutoFit/>
          </a:bodyPr>
          <a:lstStyle/>
          <a:p>
            <a:pPr algn="ctr"/>
            <a:r>
              <a:rPr lang="zh-CN" altLang="en-US" sz="3597" dirty="0" smtClean="0">
                <a:solidFill>
                  <a:schemeClr val="bg1"/>
                </a:solidFill>
                <a:latin typeface="ITC Avant Garde Std Bk" panose="020B0502020202020204" pitchFamily="34" charset="0"/>
              </a:rPr>
              <a:t>消耗</a:t>
            </a:r>
            <a:endParaRPr lang="zh-CN" altLang="en-US" sz="3597" dirty="0">
              <a:solidFill>
                <a:schemeClr val="bg1"/>
              </a:solidFill>
              <a:latin typeface="ITC Avant Garde Std Bk" panose="020B0502020202020204" pitchFamily="34" charset="0"/>
            </a:endParaRPr>
          </a:p>
        </p:txBody>
      </p:sp>
      <p:sp>
        <p:nvSpPr>
          <p:cNvPr id="41" name="文本框 40">
            <a:extLst>
              <a:ext uri="{FF2B5EF4-FFF2-40B4-BE49-F238E27FC236}">
                <a16:creationId xmlns:a16="http://schemas.microsoft.com/office/drawing/2014/main" id="{BC664931-AA5D-4706-80E8-11C414EB0165}"/>
              </a:ext>
            </a:extLst>
          </p:cNvPr>
          <p:cNvSpPr txBox="1"/>
          <p:nvPr/>
        </p:nvSpPr>
        <p:spPr>
          <a:xfrm>
            <a:off x="6856390" y="2323364"/>
            <a:ext cx="3604255" cy="1847814"/>
          </a:xfrm>
          <a:prstGeom prst="rect">
            <a:avLst/>
          </a:prstGeom>
          <a:noFill/>
        </p:spPr>
        <p:txBody>
          <a:bodyPr wrap="square" rtlCol="0">
            <a:spAutoFit/>
          </a:bodyPr>
          <a:lstStyle>
            <a:defPPr>
              <a:defRPr lang="zh-CN"/>
            </a:defPPr>
            <a:lvl1pPr algn="ctr">
              <a:lnSpc>
                <a:spcPct val="120000"/>
              </a:lnSpc>
              <a:defRPr sz="1400" spc="100">
                <a:solidFill>
                  <a:prstClr val="black">
                    <a:lumMod val="50000"/>
                    <a:lumOff val="50000"/>
                  </a:prstClr>
                </a:solidFill>
                <a:latin typeface="方正正纤黑简体" panose="02000000000000000000" pitchFamily="2" charset="-122"/>
                <a:ea typeface="方正正纤黑简体" panose="02000000000000000000" pitchFamily="2" charset="-122"/>
              </a:defRPr>
            </a:lvl1pPr>
          </a:lstStyle>
          <a:p>
            <a:pPr algn="l"/>
            <a:r>
              <a:rPr lang="zh-CN" altLang="en-US" sz="1199" b="1" dirty="0" smtClean="0">
                <a:ea typeface="微软雅黑" pitchFamily="34" charset="-122"/>
                <a:sym typeface="微软雅黑" pitchFamily="34" charset="-122"/>
              </a:rPr>
              <a:t>概率包装：</a:t>
            </a:r>
            <a:r>
              <a:rPr lang="zh-CN" altLang="en-US" sz="1199" dirty="0" smtClean="0">
                <a:ea typeface="微软雅黑" pitchFamily="34" charset="-122"/>
                <a:sym typeface="微软雅黑" pitchFamily="34" charset="-122"/>
              </a:rPr>
              <a:t>每次</a:t>
            </a:r>
            <a:r>
              <a:rPr lang="zh-CN" altLang="en-US" sz="1199" dirty="0">
                <a:ea typeface="微软雅黑" pitchFamily="34" charset="-122"/>
                <a:sym typeface="微软雅黑" pitchFamily="34" charset="-122"/>
              </a:rPr>
              <a:t>获得</a:t>
            </a:r>
            <a:r>
              <a:rPr lang="en-US" altLang="zh-CN" sz="1199" dirty="0">
                <a:ea typeface="微软雅黑" pitchFamily="34" charset="-122"/>
                <a:sym typeface="微软雅黑" pitchFamily="34" charset="-122"/>
              </a:rPr>
              <a:t>1</a:t>
            </a:r>
            <a:r>
              <a:rPr lang="zh-CN" altLang="en-US" sz="1199" dirty="0">
                <a:ea typeface="微软雅黑" pitchFamily="34" charset="-122"/>
                <a:sym typeface="微软雅黑" pitchFamily="34" charset="-122"/>
              </a:rPr>
              <a:t>元，和每次获得</a:t>
            </a:r>
            <a:r>
              <a:rPr lang="en-US" altLang="zh-CN" sz="1199" dirty="0">
                <a:ea typeface="微软雅黑" pitchFamily="34" charset="-122"/>
                <a:sym typeface="微软雅黑" pitchFamily="34" charset="-122"/>
              </a:rPr>
              <a:t>0.5~10</a:t>
            </a:r>
            <a:r>
              <a:rPr lang="zh-CN" altLang="en-US" sz="1199" dirty="0">
                <a:ea typeface="微软雅黑" pitchFamily="34" charset="-122"/>
                <a:sym typeface="微软雅黑" pitchFamily="34" charset="-122"/>
              </a:rPr>
              <a:t>元并刷屏，期望价值可以做到一样，但是感受完全</a:t>
            </a:r>
            <a:r>
              <a:rPr lang="zh-CN" altLang="en-US" sz="1199" dirty="0" smtClean="0">
                <a:ea typeface="微软雅黑" pitchFamily="34" charset="-122"/>
                <a:sym typeface="微软雅黑" pitchFamily="34" charset="-122"/>
              </a:rPr>
              <a:t>不同</a:t>
            </a:r>
            <a:endParaRPr lang="zh-CN" altLang="en-US" sz="1199" dirty="0">
              <a:ea typeface="微软雅黑" pitchFamily="34" charset="-122"/>
              <a:sym typeface="微软雅黑" pitchFamily="34" charset="-122"/>
            </a:endParaRPr>
          </a:p>
          <a:p>
            <a:pPr algn="l"/>
            <a:r>
              <a:rPr lang="zh-CN" altLang="en-US" sz="1199" b="1" dirty="0" smtClean="0">
                <a:ea typeface="微软雅黑" pitchFamily="34" charset="-122"/>
                <a:sym typeface="微软雅黑" pitchFamily="34" charset="-122"/>
              </a:rPr>
              <a:t>新名词转化 ：</a:t>
            </a:r>
            <a:r>
              <a:rPr lang="zh-CN" altLang="en-US" sz="1199" dirty="0" smtClean="0">
                <a:ea typeface="微软雅黑" pitchFamily="34" charset="-122"/>
                <a:sym typeface="微软雅黑" pitchFamily="34" charset="-122"/>
              </a:rPr>
              <a:t>每次</a:t>
            </a:r>
            <a:r>
              <a:rPr lang="zh-CN" altLang="en-US" sz="1199" dirty="0">
                <a:ea typeface="微软雅黑" pitchFamily="34" charset="-122"/>
                <a:sym typeface="微软雅黑" pitchFamily="34" charset="-122"/>
              </a:rPr>
              <a:t>获得</a:t>
            </a:r>
            <a:r>
              <a:rPr lang="en-US" altLang="zh-CN" sz="1199" dirty="0">
                <a:ea typeface="微软雅黑" pitchFamily="34" charset="-122"/>
                <a:sym typeface="微软雅黑" pitchFamily="34" charset="-122"/>
              </a:rPr>
              <a:t>1</a:t>
            </a:r>
            <a:r>
              <a:rPr lang="zh-CN" altLang="en-US" sz="1199" dirty="0">
                <a:ea typeface="微软雅黑" pitchFamily="34" charset="-122"/>
                <a:sym typeface="微软雅黑" pitchFamily="34" charset="-122"/>
              </a:rPr>
              <a:t>元，和每次获得</a:t>
            </a:r>
            <a:r>
              <a:rPr lang="en-US" altLang="zh-CN" sz="1199" dirty="0">
                <a:ea typeface="微软雅黑" pitchFamily="34" charset="-122"/>
                <a:sym typeface="微软雅黑" pitchFamily="34" charset="-122"/>
              </a:rPr>
              <a:t>100</a:t>
            </a:r>
            <a:r>
              <a:rPr lang="zh-CN" altLang="en-US" sz="1199" dirty="0">
                <a:ea typeface="微软雅黑" pitchFamily="34" charset="-122"/>
                <a:sym typeface="微软雅黑" pitchFamily="34" charset="-122"/>
              </a:rPr>
              <a:t>新货币，</a:t>
            </a:r>
            <a:r>
              <a:rPr lang="en-US" altLang="zh-CN" sz="1199" dirty="0">
                <a:ea typeface="微软雅黑" pitchFamily="34" charset="-122"/>
                <a:sym typeface="微软雅黑" pitchFamily="34" charset="-122"/>
              </a:rPr>
              <a:t>1000</a:t>
            </a:r>
            <a:r>
              <a:rPr lang="zh-CN" altLang="en-US" sz="1199" dirty="0">
                <a:ea typeface="微软雅黑" pitchFamily="34" charset="-122"/>
                <a:sym typeface="微软雅黑" pitchFamily="34" charset="-122"/>
              </a:rPr>
              <a:t>新货币可以换成</a:t>
            </a:r>
            <a:r>
              <a:rPr lang="en-US" altLang="zh-CN" sz="1199" dirty="0">
                <a:ea typeface="微软雅黑" pitchFamily="34" charset="-122"/>
                <a:sym typeface="微软雅黑" pitchFamily="34" charset="-122"/>
              </a:rPr>
              <a:t>1</a:t>
            </a:r>
            <a:r>
              <a:rPr lang="zh-CN" altLang="en-US" sz="1199" dirty="0">
                <a:ea typeface="微软雅黑" pitchFamily="34" charset="-122"/>
                <a:sym typeface="微软雅黑" pitchFamily="34" charset="-122"/>
              </a:rPr>
              <a:t>个价值</a:t>
            </a:r>
            <a:r>
              <a:rPr lang="en-US" altLang="zh-CN" sz="1199" dirty="0">
                <a:ea typeface="微软雅黑" pitchFamily="34" charset="-122"/>
                <a:sym typeface="微软雅黑" pitchFamily="34" charset="-122"/>
              </a:rPr>
              <a:t>10</a:t>
            </a:r>
            <a:r>
              <a:rPr lang="zh-CN" altLang="en-US" sz="1199" dirty="0">
                <a:ea typeface="微软雅黑" pitchFamily="34" charset="-122"/>
                <a:sym typeface="微软雅黑" pitchFamily="34" charset="-122"/>
              </a:rPr>
              <a:t>元的稀缺</a:t>
            </a:r>
            <a:r>
              <a:rPr lang="zh-CN" altLang="en-US" sz="1199" dirty="0" smtClean="0">
                <a:ea typeface="微软雅黑" pitchFamily="34" charset="-122"/>
                <a:sym typeface="微软雅黑" pitchFamily="34" charset="-122"/>
              </a:rPr>
              <a:t>东西</a:t>
            </a:r>
            <a:endParaRPr lang="zh-CN" altLang="en-US" sz="1199" dirty="0">
              <a:ea typeface="微软雅黑" pitchFamily="34" charset="-122"/>
              <a:sym typeface="微软雅黑" pitchFamily="34" charset="-122"/>
            </a:endParaRPr>
          </a:p>
          <a:p>
            <a:pPr algn="l"/>
            <a:r>
              <a:rPr lang="zh-CN" altLang="en-US" sz="1199" b="1" dirty="0" smtClean="0">
                <a:ea typeface="微软雅黑" pitchFamily="34" charset="-122"/>
                <a:sym typeface="微软雅黑" pitchFamily="34" charset="-122"/>
              </a:rPr>
              <a:t>独有性：</a:t>
            </a:r>
            <a:r>
              <a:rPr lang="zh-CN" altLang="en-US" sz="1199" dirty="0" smtClean="0">
                <a:ea typeface="微软雅黑" pitchFamily="34" charset="-122"/>
                <a:sym typeface="微软雅黑" pitchFamily="34" charset="-122"/>
              </a:rPr>
              <a:t>：</a:t>
            </a:r>
            <a:r>
              <a:rPr lang="zh-CN" altLang="en-US" sz="1199" dirty="0">
                <a:ea typeface="微软雅黑" pitchFamily="34" charset="-122"/>
                <a:sym typeface="微软雅黑" pitchFamily="34" charset="-122"/>
              </a:rPr>
              <a:t>新系统每次获得</a:t>
            </a:r>
            <a:r>
              <a:rPr lang="en-US" altLang="zh-CN" sz="1199" dirty="0">
                <a:ea typeface="微软雅黑" pitchFamily="34" charset="-122"/>
                <a:sym typeface="微软雅黑" pitchFamily="34" charset="-122"/>
              </a:rPr>
              <a:t>1</a:t>
            </a:r>
            <a:r>
              <a:rPr lang="zh-CN" altLang="en-US" sz="1199" dirty="0">
                <a:ea typeface="微软雅黑" pitchFamily="34" charset="-122"/>
                <a:sym typeface="微软雅黑" pitchFamily="34" charset="-122"/>
              </a:rPr>
              <a:t>个价值</a:t>
            </a:r>
            <a:r>
              <a:rPr lang="en-US" altLang="zh-CN" sz="1199" dirty="0">
                <a:ea typeface="微软雅黑" pitchFamily="34" charset="-122"/>
                <a:sym typeface="微软雅黑" pitchFamily="34" charset="-122"/>
              </a:rPr>
              <a:t>1</a:t>
            </a:r>
            <a:r>
              <a:rPr lang="zh-CN" altLang="en-US" sz="1199" dirty="0">
                <a:ea typeface="微软雅黑" pitchFamily="34" charset="-122"/>
                <a:sym typeface="微软雅黑" pitchFamily="34" charset="-122"/>
              </a:rPr>
              <a:t>元的全新英雄</a:t>
            </a:r>
            <a:r>
              <a:rPr lang="zh-CN" altLang="en-US" sz="1199" dirty="0" smtClean="0">
                <a:ea typeface="微软雅黑" pitchFamily="34" charset="-122"/>
                <a:sym typeface="微软雅黑" pitchFamily="34" charset="-122"/>
              </a:rPr>
              <a:t>碎片</a:t>
            </a:r>
            <a:endParaRPr lang="zh-CN" altLang="en-US" sz="1199" dirty="0">
              <a:ea typeface="微软雅黑" pitchFamily="34" charset="-122"/>
              <a:sym typeface="微软雅黑" pitchFamily="34" charset="-122"/>
            </a:endParaRPr>
          </a:p>
        </p:txBody>
      </p:sp>
      <p:sp>
        <p:nvSpPr>
          <p:cNvPr id="42" name="文本框 41">
            <a:extLst>
              <a:ext uri="{FF2B5EF4-FFF2-40B4-BE49-F238E27FC236}">
                <a16:creationId xmlns:a16="http://schemas.microsoft.com/office/drawing/2014/main" id="{E78FAC5C-E616-4C9E-B6A9-03B9FD1E2E65}"/>
              </a:ext>
            </a:extLst>
          </p:cNvPr>
          <p:cNvSpPr txBox="1"/>
          <p:nvPr/>
        </p:nvSpPr>
        <p:spPr>
          <a:xfrm>
            <a:off x="1412204" y="4907367"/>
            <a:ext cx="3683338" cy="978217"/>
          </a:xfrm>
          <a:prstGeom prst="rect">
            <a:avLst/>
          </a:prstGeom>
          <a:noFill/>
        </p:spPr>
        <p:txBody>
          <a:bodyPr wrap="square" rtlCol="0">
            <a:spAutoFit/>
          </a:bodyPr>
          <a:lstStyle>
            <a:defPPr>
              <a:defRPr lang="zh-CN"/>
            </a:defPPr>
            <a:lvl1pPr algn="ctr">
              <a:lnSpc>
                <a:spcPct val="120000"/>
              </a:lnSpc>
              <a:defRPr sz="1400" spc="100">
                <a:solidFill>
                  <a:prstClr val="black">
                    <a:lumMod val="50000"/>
                    <a:lumOff val="50000"/>
                  </a:prstClr>
                </a:solidFill>
                <a:latin typeface="方正正纤黑简体" panose="02000000000000000000" pitchFamily="2" charset="-122"/>
                <a:ea typeface="方正正纤黑简体" panose="02000000000000000000" pitchFamily="2" charset="-122"/>
              </a:defRPr>
            </a:lvl1pPr>
          </a:lstStyle>
          <a:p>
            <a:pPr algn="l"/>
            <a:r>
              <a:rPr lang="zh-CN" altLang="en-US" sz="1199" b="1" dirty="0" smtClean="0">
                <a:ea typeface="微软雅黑" pitchFamily="34" charset="-122"/>
                <a:sym typeface="微软雅黑" pitchFamily="34" charset="-122"/>
              </a:rPr>
              <a:t>新</a:t>
            </a:r>
            <a:r>
              <a:rPr lang="zh-CN" altLang="en-US" sz="1199" b="1" dirty="0">
                <a:ea typeface="微软雅黑" pitchFamily="34" charset="-122"/>
                <a:sym typeface="微软雅黑" pitchFamily="34" charset="-122"/>
              </a:rPr>
              <a:t>道具</a:t>
            </a:r>
            <a:r>
              <a:rPr lang="zh-CN" altLang="en-US" sz="1199" b="1" dirty="0" smtClean="0">
                <a:ea typeface="微软雅黑" pitchFamily="34" charset="-122"/>
                <a:sym typeface="微软雅黑" pitchFamily="34" charset="-122"/>
              </a:rPr>
              <a:t>产销</a:t>
            </a:r>
            <a:r>
              <a:rPr lang="zh-CN" altLang="en-US" sz="1199" dirty="0" smtClean="0">
                <a:ea typeface="微软雅黑" pitchFamily="34" charset="-122"/>
                <a:sym typeface="微软雅黑" pitchFamily="34" charset="-122"/>
              </a:rPr>
              <a:t>：消耗</a:t>
            </a:r>
            <a:r>
              <a:rPr lang="zh-CN" altLang="en-US" sz="1199" dirty="0">
                <a:ea typeface="微软雅黑" pitchFamily="34" charset="-122"/>
                <a:sym typeface="微软雅黑" pitchFamily="34" charset="-122"/>
              </a:rPr>
              <a:t>老资源照旧，用新道具来做价</a:t>
            </a:r>
            <a:r>
              <a:rPr lang="zh-CN" altLang="en-US" sz="1199" dirty="0" smtClean="0">
                <a:ea typeface="微软雅黑" pitchFamily="34" charset="-122"/>
                <a:sym typeface="微软雅黑" pitchFamily="34" charset="-122"/>
              </a:rPr>
              <a:t>值</a:t>
            </a:r>
            <a:endParaRPr lang="zh-CN" altLang="en-US" sz="1199" dirty="0">
              <a:ea typeface="微软雅黑" pitchFamily="34" charset="-122"/>
              <a:sym typeface="微软雅黑" pitchFamily="34" charset="-122"/>
            </a:endParaRPr>
          </a:p>
          <a:p>
            <a:pPr algn="l"/>
            <a:r>
              <a:rPr lang="zh-CN" altLang="en-US" sz="1199" b="1" dirty="0" smtClean="0">
                <a:ea typeface="微软雅黑" pitchFamily="34" charset="-122"/>
                <a:sym typeface="微软雅黑" pitchFamily="34" charset="-122"/>
              </a:rPr>
              <a:t>概率控制</a:t>
            </a:r>
            <a:r>
              <a:rPr lang="zh-CN" altLang="en-US" sz="1199" dirty="0" smtClean="0">
                <a:ea typeface="微软雅黑" pitchFamily="34" charset="-122"/>
                <a:sym typeface="微软雅黑" pitchFamily="34" charset="-122"/>
              </a:rPr>
              <a:t>：</a:t>
            </a:r>
            <a:r>
              <a:rPr lang="en-US" altLang="zh-CN" sz="1199" dirty="0" smtClean="0">
                <a:ea typeface="微软雅黑" pitchFamily="34" charset="-122"/>
                <a:sym typeface="微软雅黑" pitchFamily="34" charset="-122"/>
              </a:rPr>
              <a:t>100</a:t>
            </a:r>
            <a:r>
              <a:rPr lang="zh-CN" altLang="en-US" sz="1199" dirty="0">
                <a:ea typeface="微软雅黑" pitchFamily="34" charset="-122"/>
                <a:sym typeface="微软雅黑" pitchFamily="34" charset="-122"/>
              </a:rPr>
              <a:t>块钱提升</a:t>
            </a:r>
            <a:r>
              <a:rPr lang="en-US" altLang="zh-CN" sz="1199" dirty="0">
                <a:ea typeface="微软雅黑" pitchFamily="34" charset="-122"/>
                <a:sym typeface="微软雅黑" pitchFamily="34" charset="-122"/>
              </a:rPr>
              <a:t>1</a:t>
            </a:r>
            <a:r>
              <a:rPr lang="zh-CN" altLang="en-US" sz="1199" dirty="0" smtClean="0">
                <a:ea typeface="微软雅黑" pitchFamily="34" charset="-122"/>
                <a:sym typeface="微软雅黑" pitchFamily="34" charset="-122"/>
              </a:rPr>
              <a:t>级，可以</a:t>
            </a:r>
            <a:r>
              <a:rPr lang="zh-CN" altLang="en-US" sz="1199" dirty="0">
                <a:ea typeface="微软雅黑" pitchFamily="34" charset="-122"/>
                <a:sym typeface="微软雅黑" pitchFamily="34" charset="-122"/>
              </a:rPr>
              <a:t>包装成</a:t>
            </a:r>
            <a:r>
              <a:rPr lang="en-US" altLang="zh-CN" sz="1199" dirty="0">
                <a:ea typeface="微软雅黑" pitchFamily="34" charset="-122"/>
                <a:sym typeface="微软雅黑" pitchFamily="34" charset="-122"/>
              </a:rPr>
              <a:t>8</a:t>
            </a:r>
            <a:r>
              <a:rPr lang="zh-CN" altLang="en-US" sz="1199" dirty="0">
                <a:ea typeface="微软雅黑" pitchFamily="34" charset="-122"/>
                <a:sym typeface="微软雅黑" pitchFamily="34" charset="-122"/>
              </a:rPr>
              <a:t>块钱</a:t>
            </a:r>
            <a:r>
              <a:rPr lang="en-US" altLang="zh-CN" sz="1199" dirty="0">
                <a:ea typeface="微软雅黑" pitchFamily="34" charset="-122"/>
                <a:sym typeface="微软雅黑" pitchFamily="34" charset="-122"/>
              </a:rPr>
              <a:t>5</a:t>
            </a:r>
            <a:r>
              <a:rPr lang="en-US" altLang="zh-CN" sz="1199" dirty="0" smtClean="0">
                <a:ea typeface="微软雅黑" pitchFamily="34" charset="-122"/>
                <a:sym typeface="微软雅黑" pitchFamily="34" charset="-122"/>
              </a:rPr>
              <a:t>%</a:t>
            </a:r>
            <a:r>
              <a:rPr lang="zh-CN" altLang="en-US" sz="1199" dirty="0" smtClean="0">
                <a:ea typeface="微软雅黑" pitchFamily="34" charset="-122"/>
                <a:sym typeface="微软雅黑" pitchFamily="34" charset="-122"/>
              </a:rPr>
              <a:t>，并可以</a:t>
            </a:r>
            <a:r>
              <a:rPr lang="zh-CN" altLang="en-US" sz="1199" dirty="0">
                <a:ea typeface="微软雅黑" pitchFamily="34" charset="-122"/>
                <a:sym typeface="微软雅黑" pitchFamily="34" charset="-122"/>
              </a:rPr>
              <a:t>额外花</a:t>
            </a:r>
            <a:r>
              <a:rPr lang="en-US" altLang="zh-CN" sz="1199" dirty="0">
                <a:ea typeface="微软雅黑" pitchFamily="34" charset="-122"/>
                <a:sym typeface="微软雅黑" pitchFamily="34" charset="-122"/>
              </a:rPr>
              <a:t>2</a:t>
            </a:r>
            <a:r>
              <a:rPr lang="zh-CN" altLang="en-US" sz="1199" dirty="0">
                <a:ea typeface="微软雅黑" pitchFamily="34" charset="-122"/>
                <a:sym typeface="微软雅黑" pitchFamily="34" charset="-122"/>
              </a:rPr>
              <a:t>块钱提升到</a:t>
            </a:r>
            <a:r>
              <a:rPr lang="en-US" altLang="zh-CN" sz="1199" dirty="0">
                <a:ea typeface="微软雅黑" pitchFamily="34" charset="-122"/>
                <a:sym typeface="微软雅黑" pitchFamily="34" charset="-122"/>
              </a:rPr>
              <a:t>10%</a:t>
            </a:r>
            <a:r>
              <a:rPr lang="zh-CN" altLang="en-US" sz="1199" dirty="0">
                <a:ea typeface="微软雅黑" pitchFamily="34" charset="-122"/>
                <a:sym typeface="微软雅黑" pitchFamily="34" charset="-122"/>
              </a:rPr>
              <a:t>概率升</a:t>
            </a:r>
            <a:r>
              <a:rPr lang="en-US" altLang="zh-CN" sz="1199" dirty="0">
                <a:ea typeface="微软雅黑" pitchFamily="34" charset="-122"/>
                <a:sym typeface="微软雅黑" pitchFamily="34" charset="-122"/>
              </a:rPr>
              <a:t>1</a:t>
            </a:r>
            <a:r>
              <a:rPr lang="zh-CN" altLang="en-US" sz="1199" dirty="0" smtClean="0">
                <a:ea typeface="微软雅黑" pitchFamily="34" charset="-122"/>
                <a:sym typeface="微软雅黑" pitchFamily="34" charset="-122"/>
              </a:rPr>
              <a:t>级</a:t>
            </a:r>
            <a:endParaRPr lang="zh-CN" altLang="en-US" sz="1199" dirty="0">
              <a:ea typeface="微软雅黑" pitchFamily="34" charset="-122"/>
              <a:sym typeface="微软雅黑" pitchFamily="34" charset="-122"/>
            </a:endParaRPr>
          </a:p>
        </p:txBody>
      </p:sp>
      <p:grpSp>
        <p:nvGrpSpPr>
          <p:cNvPr id="43" name="组合 25">
            <a:extLst>
              <a:ext uri="{FF2B5EF4-FFF2-40B4-BE49-F238E27FC236}">
                <a16:creationId xmlns:a16="http://schemas.microsoft.com/office/drawing/2014/main" id="{17AF4649-E73D-421E-8009-5DB012AE8D37}"/>
              </a:ext>
            </a:extLst>
          </p:cNvPr>
          <p:cNvGrpSpPr/>
          <p:nvPr/>
        </p:nvGrpSpPr>
        <p:grpSpPr>
          <a:xfrm>
            <a:off x="5949614" y="3252782"/>
            <a:ext cx="371012" cy="372325"/>
            <a:chOff x="4511676" y="1389063"/>
            <a:chExt cx="449263" cy="450850"/>
          </a:xfrm>
          <a:solidFill>
            <a:schemeClr val="bg1"/>
          </a:solidFill>
        </p:grpSpPr>
        <p:sp>
          <p:nvSpPr>
            <p:cNvPr id="44" name="Freeform 62">
              <a:extLst>
                <a:ext uri="{FF2B5EF4-FFF2-40B4-BE49-F238E27FC236}">
                  <a16:creationId xmlns:a16="http://schemas.microsoft.com/office/drawing/2014/main" id="{77052FED-727D-4B52-A24F-0D2D5FC0F94E}"/>
                </a:ext>
              </a:extLst>
            </p:cNvPr>
            <p:cNvSpPr>
              <a:spLocks noEditPoints="1"/>
            </p:cNvSpPr>
            <p:nvPr/>
          </p:nvSpPr>
          <p:spPr bwMode="auto">
            <a:xfrm>
              <a:off x="4511676" y="1389063"/>
              <a:ext cx="449263" cy="450850"/>
            </a:xfrm>
            <a:custGeom>
              <a:avLst/>
              <a:gdLst>
                <a:gd name="T0" fmla="*/ 78 w 190"/>
                <a:gd name="T1" fmla="*/ 190 h 190"/>
                <a:gd name="T2" fmla="*/ 63 w 190"/>
                <a:gd name="T3" fmla="*/ 156 h 190"/>
                <a:gd name="T4" fmla="*/ 16 w 190"/>
                <a:gd name="T5" fmla="*/ 150 h 190"/>
                <a:gd name="T6" fmla="*/ 29 w 190"/>
                <a:gd name="T7" fmla="*/ 116 h 190"/>
                <a:gd name="T8" fmla="*/ 0 w 190"/>
                <a:gd name="T9" fmla="*/ 78 h 190"/>
                <a:gd name="T10" fmla="*/ 33 w 190"/>
                <a:gd name="T11" fmla="*/ 63 h 190"/>
                <a:gd name="T12" fmla="*/ 39 w 190"/>
                <a:gd name="T13" fmla="*/ 16 h 190"/>
                <a:gd name="T14" fmla="*/ 74 w 190"/>
                <a:gd name="T15" fmla="*/ 29 h 190"/>
                <a:gd name="T16" fmla="*/ 111 w 190"/>
                <a:gd name="T17" fmla="*/ 0 h 190"/>
                <a:gd name="T18" fmla="*/ 126 w 190"/>
                <a:gd name="T19" fmla="*/ 33 h 190"/>
                <a:gd name="T20" fmla="*/ 174 w 190"/>
                <a:gd name="T21" fmla="*/ 39 h 190"/>
                <a:gd name="T22" fmla="*/ 160 w 190"/>
                <a:gd name="T23" fmla="*/ 73 h 190"/>
                <a:gd name="T24" fmla="*/ 190 w 190"/>
                <a:gd name="T25" fmla="*/ 111 h 190"/>
                <a:gd name="T26" fmla="*/ 156 w 190"/>
                <a:gd name="T27" fmla="*/ 126 h 190"/>
                <a:gd name="T28" fmla="*/ 150 w 190"/>
                <a:gd name="T29" fmla="*/ 173 h 190"/>
                <a:gd name="T30" fmla="*/ 116 w 190"/>
                <a:gd name="T31" fmla="*/ 160 h 190"/>
                <a:gd name="T32" fmla="*/ 85 w 190"/>
                <a:gd name="T33" fmla="*/ 182 h 190"/>
                <a:gd name="T34" fmla="*/ 109 w 190"/>
                <a:gd name="T35" fmla="*/ 154 h 190"/>
                <a:gd name="T36" fmla="*/ 125 w 190"/>
                <a:gd name="T37" fmla="*/ 148 h 190"/>
                <a:gd name="T38" fmla="*/ 150 w 190"/>
                <a:gd name="T39" fmla="*/ 163 h 190"/>
                <a:gd name="T40" fmla="*/ 147 w 190"/>
                <a:gd name="T41" fmla="*/ 127 h 190"/>
                <a:gd name="T42" fmla="*/ 153 w 190"/>
                <a:gd name="T43" fmla="*/ 111 h 190"/>
                <a:gd name="T44" fmla="*/ 182 w 190"/>
                <a:gd name="T45" fmla="*/ 104 h 190"/>
                <a:gd name="T46" fmla="*/ 154 w 190"/>
                <a:gd name="T47" fmla="*/ 80 h 190"/>
                <a:gd name="T48" fmla="*/ 148 w 190"/>
                <a:gd name="T49" fmla="*/ 65 h 190"/>
                <a:gd name="T50" fmla="*/ 163 w 190"/>
                <a:gd name="T51" fmla="*/ 40 h 190"/>
                <a:gd name="T52" fmla="*/ 127 w 190"/>
                <a:gd name="T53" fmla="*/ 43 h 190"/>
                <a:gd name="T54" fmla="*/ 111 w 190"/>
                <a:gd name="T55" fmla="*/ 36 h 190"/>
                <a:gd name="T56" fmla="*/ 104 w 190"/>
                <a:gd name="T57" fmla="*/ 8 h 190"/>
                <a:gd name="T58" fmla="*/ 81 w 190"/>
                <a:gd name="T59" fmla="*/ 35 h 190"/>
                <a:gd name="T60" fmla="*/ 65 w 190"/>
                <a:gd name="T61" fmla="*/ 41 h 190"/>
                <a:gd name="T62" fmla="*/ 40 w 190"/>
                <a:gd name="T63" fmla="*/ 26 h 190"/>
                <a:gd name="T64" fmla="*/ 43 w 190"/>
                <a:gd name="T65" fmla="*/ 63 h 190"/>
                <a:gd name="T66" fmla="*/ 36 w 190"/>
                <a:gd name="T67" fmla="*/ 78 h 190"/>
                <a:gd name="T68" fmla="*/ 8 w 190"/>
                <a:gd name="T69" fmla="*/ 85 h 190"/>
                <a:gd name="T70" fmla="*/ 35 w 190"/>
                <a:gd name="T71" fmla="*/ 109 h 190"/>
                <a:gd name="T72" fmla="*/ 42 w 190"/>
                <a:gd name="T73" fmla="*/ 124 h 190"/>
                <a:gd name="T74" fmla="*/ 27 w 190"/>
                <a:gd name="T75" fmla="*/ 149 h 190"/>
                <a:gd name="T76" fmla="*/ 63 w 190"/>
                <a:gd name="T77" fmla="*/ 147 h 190"/>
                <a:gd name="T78" fmla="*/ 78 w 190"/>
                <a:gd name="T79" fmla="*/ 153 h 190"/>
                <a:gd name="T80" fmla="*/ 85 w 190"/>
                <a:gd name="T81" fmla="*/ 18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 h="190">
                  <a:moveTo>
                    <a:pt x="111" y="190"/>
                  </a:moveTo>
                  <a:cubicBezTo>
                    <a:pt x="78" y="190"/>
                    <a:pt x="78" y="190"/>
                    <a:pt x="78" y="190"/>
                  </a:cubicBezTo>
                  <a:cubicBezTo>
                    <a:pt x="74" y="160"/>
                    <a:pt x="74" y="160"/>
                    <a:pt x="74" y="160"/>
                  </a:cubicBezTo>
                  <a:cubicBezTo>
                    <a:pt x="70" y="159"/>
                    <a:pt x="67" y="158"/>
                    <a:pt x="63" y="156"/>
                  </a:cubicBezTo>
                  <a:cubicBezTo>
                    <a:pt x="39" y="173"/>
                    <a:pt x="39" y="173"/>
                    <a:pt x="39" y="173"/>
                  </a:cubicBezTo>
                  <a:cubicBezTo>
                    <a:pt x="16" y="150"/>
                    <a:pt x="16" y="150"/>
                    <a:pt x="16" y="150"/>
                  </a:cubicBezTo>
                  <a:cubicBezTo>
                    <a:pt x="33" y="126"/>
                    <a:pt x="33" y="126"/>
                    <a:pt x="33" y="126"/>
                  </a:cubicBezTo>
                  <a:cubicBezTo>
                    <a:pt x="32" y="123"/>
                    <a:pt x="30" y="119"/>
                    <a:pt x="29" y="116"/>
                  </a:cubicBezTo>
                  <a:cubicBezTo>
                    <a:pt x="0" y="111"/>
                    <a:pt x="0" y="111"/>
                    <a:pt x="0" y="111"/>
                  </a:cubicBezTo>
                  <a:cubicBezTo>
                    <a:pt x="0" y="78"/>
                    <a:pt x="0" y="78"/>
                    <a:pt x="0" y="78"/>
                  </a:cubicBezTo>
                  <a:cubicBezTo>
                    <a:pt x="29" y="73"/>
                    <a:pt x="29" y="73"/>
                    <a:pt x="29" y="73"/>
                  </a:cubicBezTo>
                  <a:cubicBezTo>
                    <a:pt x="30" y="70"/>
                    <a:pt x="32" y="67"/>
                    <a:pt x="33" y="63"/>
                  </a:cubicBezTo>
                  <a:cubicBezTo>
                    <a:pt x="16" y="39"/>
                    <a:pt x="16" y="39"/>
                    <a:pt x="16" y="39"/>
                  </a:cubicBezTo>
                  <a:cubicBezTo>
                    <a:pt x="39" y="16"/>
                    <a:pt x="39" y="16"/>
                    <a:pt x="39" y="16"/>
                  </a:cubicBezTo>
                  <a:cubicBezTo>
                    <a:pt x="63" y="33"/>
                    <a:pt x="63" y="33"/>
                    <a:pt x="63" y="33"/>
                  </a:cubicBezTo>
                  <a:cubicBezTo>
                    <a:pt x="67" y="32"/>
                    <a:pt x="70" y="30"/>
                    <a:pt x="74" y="29"/>
                  </a:cubicBezTo>
                  <a:cubicBezTo>
                    <a:pt x="78" y="0"/>
                    <a:pt x="78" y="0"/>
                    <a:pt x="78" y="0"/>
                  </a:cubicBezTo>
                  <a:cubicBezTo>
                    <a:pt x="111" y="0"/>
                    <a:pt x="111" y="0"/>
                    <a:pt x="111" y="0"/>
                  </a:cubicBezTo>
                  <a:cubicBezTo>
                    <a:pt x="116" y="29"/>
                    <a:pt x="116" y="29"/>
                    <a:pt x="116" y="29"/>
                  </a:cubicBezTo>
                  <a:cubicBezTo>
                    <a:pt x="120" y="30"/>
                    <a:pt x="123" y="32"/>
                    <a:pt x="126" y="33"/>
                  </a:cubicBezTo>
                  <a:cubicBezTo>
                    <a:pt x="150" y="16"/>
                    <a:pt x="150" y="16"/>
                    <a:pt x="150" y="16"/>
                  </a:cubicBezTo>
                  <a:cubicBezTo>
                    <a:pt x="174" y="39"/>
                    <a:pt x="174" y="39"/>
                    <a:pt x="174" y="39"/>
                  </a:cubicBezTo>
                  <a:cubicBezTo>
                    <a:pt x="156" y="63"/>
                    <a:pt x="156" y="63"/>
                    <a:pt x="156" y="63"/>
                  </a:cubicBezTo>
                  <a:cubicBezTo>
                    <a:pt x="158" y="67"/>
                    <a:pt x="159" y="70"/>
                    <a:pt x="160" y="73"/>
                  </a:cubicBezTo>
                  <a:cubicBezTo>
                    <a:pt x="190" y="78"/>
                    <a:pt x="190" y="78"/>
                    <a:pt x="190" y="78"/>
                  </a:cubicBezTo>
                  <a:cubicBezTo>
                    <a:pt x="190" y="111"/>
                    <a:pt x="190" y="111"/>
                    <a:pt x="190" y="111"/>
                  </a:cubicBezTo>
                  <a:cubicBezTo>
                    <a:pt x="160" y="116"/>
                    <a:pt x="160" y="116"/>
                    <a:pt x="160" y="116"/>
                  </a:cubicBezTo>
                  <a:cubicBezTo>
                    <a:pt x="159" y="119"/>
                    <a:pt x="158" y="123"/>
                    <a:pt x="156" y="126"/>
                  </a:cubicBezTo>
                  <a:cubicBezTo>
                    <a:pt x="174" y="150"/>
                    <a:pt x="174" y="150"/>
                    <a:pt x="174" y="150"/>
                  </a:cubicBezTo>
                  <a:cubicBezTo>
                    <a:pt x="150" y="173"/>
                    <a:pt x="150" y="173"/>
                    <a:pt x="150" y="173"/>
                  </a:cubicBezTo>
                  <a:cubicBezTo>
                    <a:pt x="126" y="156"/>
                    <a:pt x="126" y="156"/>
                    <a:pt x="126" y="156"/>
                  </a:cubicBezTo>
                  <a:cubicBezTo>
                    <a:pt x="123" y="158"/>
                    <a:pt x="120" y="159"/>
                    <a:pt x="116" y="160"/>
                  </a:cubicBezTo>
                  <a:lnTo>
                    <a:pt x="111" y="190"/>
                  </a:lnTo>
                  <a:close/>
                  <a:moveTo>
                    <a:pt x="85" y="182"/>
                  </a:moveTo>
                  <a:cubicBezTo>
                    <a:pt x="104" y="182"/>
                    <a:pt x="104" y="182"/>
                    <a:pt x="104" y="182"/>
                  </a:cubicBezTo>
                  <a:cubicBezTo>
                    <a:pt x="109" y="154"/>
                    <a:pt x="109" y="154"/>
                    <a:pt x="109" y="154"/>
                  </a:cubicBezTo>
                  <a:cubicBezTo>
                    <a:pt x="111" y="153"/>
                    <a:pt x="111" y="153"/>
                    <a:pt x="111" y="153"/>
                  </a:cubicBezTo>
                  <a:cubicBezTo>
                    <a:pt x="116" y="152"/>
                    <a:pt x="120" y="150"/>
                    <a:pt x="125" y="148"/>
                  </a:cubicBezTo>
                  <a:cubicBezTo>
                    <a:pt x="127" y="147"/>
                    <a:pt x="127" y="147"/>
                    <a:pt x="127" y="147"/>
                  </a:cubicBezTo>
                  <a:cubicBezTo>
                    <a:pt x="150" y="163"/>
                    <a:pt x="150" y="163"/>
                    <a:pt x="150" y="163"/>
                  </a:cubicBezTo>
                  <a:cubicBezTo>
                    <a:pt x="163" y="149"/>
                    <a:pt x="163" y="149"/>
                    <a:pt x="163" y="149"/>
                  </a:cubicBezTo>
                  <a:cubicBezTo>
                    <a:pt x="147" y="127"/>
                    <a:pt x="147" y="127"/>
                    <a:pt x="147" y="127"/>
                  </a:cubicBezTo>
                  <a:cubicBezTo>
                    <a:pt x="148" y="124"/>
                    <a:pt x="148" y="124"/>
                    <a:pt x="148" y="124"/>
                  </a:cubicBezTo>
                  <a:cubicBezTo>
                    <a:pt x="150" y="120"/>
                    <a:pt x="152" y="116"/>
                    <a:pt x="153" y="111"/>
                  </a:cubicBezTo>
                  <a:cubicBezTo>
                    <a:pt x="154" y="109"/>
                    <a:pt x="154" y="109"/>
                    <a:pt x="154" y="109"/>
                  </a:cubicBezTo>
                  <a:cubicBezTo>
                    <a:pt x="182" y="104"/>
                    <a:pt x="182" y="104"/>
                    <a:pt x="182" y="104"/>
                  </a:cubicBezTo>
                  <a:cubicBezTo>
                    <a:pt x="182" y="85"/>
                    <a:pt x="182" y="85"/>
                    <a:pt x="182" y="85"/>
                  </a:cubicBezTo>
                  <a:cubicBezTo>
                    <a:pt x="154" y="80"/>
                    <a:pt x="154" y="80"/>
                    <a:pt x="154" y="80"/>
                  </a:cubicBezTo>
                  <a:cubicBezTo>
                    <a:pt x="153" y="78"/>
                    <a:pt x="153" y="78"/>
                    <a:pt x="153" y="78"/>
                  </a:cubicBezTo>
                  <a:cubicBezTo>
                    <a:pt x="152" y="73"/>
                    <a:pt x="150" y="69"/>
                    <a:pt x="148" y="65"/>
                  </a:cubicBezTo>
                  <a:cubicBezTo>
                    <a:pt x="147" y="63"/>
                    <a:pt x="147" y="63"/>
                    <a:pt x="147" y="63"/>
                  </a:cubicBezTo>
                  <a:cubicBezTo>
                    <a:pt x="163" y="40"/>
                    <a:pt x="163" y="40"/>
                    <a:pt x="163" y="40"/>
                  </a:cubicBezTo>
                  <a:cubicBezTo>
                    <a:pt x="150" y="26"/>
                    <a:pt x="150" y="26"/>
                    <a:pt x="150" y="26"/>
                  </a:cubicBezTo>
                  <a:cubicBezTo>
                    <a:pt x="127" y="43"/>
                    <a:pt x="127" y="43"/>
                    <a:pt x="127" y="43"/>
                  </a:cubicBezTo>
                  <a:cubicBezTo>
                    <a:pt x="125" y="41"/>
                    <a:pt x="125" y="41"/>
                    <a:pt x="125" y="41"/>
                  </a:cubicBezTo>
                  <a:cubicBezTo>
                    <a:pt x="120" y="39"/>
                    <a:pt x="116" y="37"/>
                    <a:pt x="111" y="36"/>
                  </a:cubicBezTo>
                  <a:cubicBezTo>
                    <a:pt x="109" y="35"/>
                    <a:pt x="109" y="35"/>
                    <a:pt x="109" y="35"/>
                  </a:cubicBezTo>
                  <a:cubicBezTo>
                    <a:pt x="104" y="8"/>
                    <a:pt x="104" y="8"/>
                    <a:pt x="104" y="8"/>
                  </a:cubicBezTo>
                  <a:cubicBezTo>
                    <a:pt x="85" y="8"/>
                    <a:pt x="85" y="8"/>
                    <a:pt x="85" y="8"/>
                  </a:cubicBezTo>
                  <a:cubicBezTo>
                    <a:pt x="81" y="35"/>
                    <a:pt x="81" y="35"/>
                    <a:pt x="81" y="35"/>
                  </a:cubicBezTo>
                  <a:cubicBezTo>
                    <a:pt x="78" y="36"/>
                    <a:pt x="78" y="36"/>
                    <a:pt x="78" y="36"/>
                  </a:cubicBezTo>
                  <a:cubicBezTo>
                    <a:pt x="74" y="37"/>
                    <a:pt x="69" y="39"/>
                    <a:pt x="65" y="41"/>
                  </a:cubicBezTo>
                  <a:cubicBezTo>
                    <a:pt x="63" y="43"/>
                    <a:pt x="63" y="43"/>
                    <a:pt x="63" y="43"/>
                  </a:cubicBezTo>
                  <a:cubicBezTo>
                    <a:pt x="40" y="26"/>
                    <a:pt x="40" y="26"/>
                    <a:pt x="40" y="26"/>
                  </a:cubicBezTo>
                  <a:cubicBezTo>
                    <a:pt x="27" y="40"/>
                    <a:pt x="27" y="40"/>
                    <a:pt x="27" y="40"/>
                  </a:cubicBezTo>
                  <a:cubicBezTo>
                    <a:pt x="43" y="63"/>
                    <a:pt x="43" y="63"/>
                    <a:pt x="43" y="63"/>
                  </a:cubicBezTo>
                  <a:cubicBezTo>
                    <a:pt x="42" y="65"/>
                    <a:pt x="42" y="65"/>
                    <a:pt x="42" y="65"/>
                  </a:cubicBezTo>
                  <a:cubicBezTo>
                    <a:pt x="39" y="69"/>
                    <a:pt x="37" y="74"/>
                    <a:pt x="36" y="78"/>
                  </a:cubicBezTo>
                  <a:cubicBezTo>
                    <a:pt x="35" y="80"/>
                    <a:pt x="35" y="80"/>
                    <a:pt x="35" y="80"/>
                  </a:cubicBezTo>
                  <a:cubicBezTo>
                    <a:pt x="8" y="85"/>
                    <a:pt x="8" y="85"/>
                    <a:pt x="8" y="85"/>
                  </a:cubicBezTo>
                  <a:cubicBezTo>
                    <a:pt x="8" y="104"/>
                    <a:pt x="8" y="104"/>
                    <a:pt x="8" y="104"/>
                  </a:cubicBezTo>
                  <a:cubicBezTo>
                    <a:pt x="35" y="109"/>
                    <a:pt x="35" y="109"/>
                    <a:pt x="35" y="109"/>
                  </a:cubicBezTo>
                  <a:cubicBezTo>
                    <a:pt x="36" y="111"/>
                    <a:pt x="36" y="111"/>
                    <a:pt x="36" y="111"/>
                  </a:cubicBezTo>
                  <a:cubicBezTo>
                    <a:pt x="37" y="116"/>
                    <a:pt x="39" y="120"/>
                    <a:pt x="42" y="124"/>
                  </a:cubicBezTo>
                  <a:cubicBezTo>
                    <a:pt x="43" y="127"/>
                    <a:pt x="43" y="127"/>
                    <a:pt x="43" y="127"/>
                  </a:cubicBezTo>
                  <a:cubicBezTo>
                    <a:pt x="27" y="149"/>
                    <a:pt x="27" y="149"/>
                    <a:pt x="27" y="149"/>
                  </a:cubicBezTo>
                  <a:cubicBezTo>
                    <a:pt x="40" y="163"/>
                    <a:pt x="40" y="163"/>
                    <a:pt x="40" y="163"/>
                  </a:cubicBezTo>
                  <a:cubicBezTo>
                    <a:pt x="63" y="147"/>
                    <a:pt x="63" y="147"/>
                    <a:pt x="63" y="147"/>
                  </a:cubicBezTo>
                  <a:cubicBezTo>
                    <a:pt x="65" y="148"/>
                    <a:pt x="65" y="148"/>
                    <a:pt x="65" y="148"/>
                  </a:cubicBezTo>
                  <a:cubicBezTo>
                    <a:pt x="69" y="150"/>
                    <a:pt x="74" y="152"/>
                    <a:pt x="78" y="153"/>
                  </a:cubicBezTo>
                  <a:cubicBezTo>
                    <a:pt x="81" y="154"/>
                    <a:pt x="81" y="154"/>
                    <a:pt x="81" y="154"/>
                  </a:cubicBezTo>
                  <a:lnTo>
                    <a:pt x="85"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1" tIns="45686" rIns="91371" bIns="45686" numCol="1" anchor="t" anchorCtr="0" compatLnSpc="1">
              <a:prstTxWarp prst="textNoShape">
                <a:avLst/>
              </a:prstTxWarp>
            </a:bodyPr>
            <a:lstStyle/>
            <a:p>
              <a:endParaRPr lang="zh-CN" altLang="en-US" sz="1399"/>
            </a:p>
          </p:txBody>
        </p:sp>
        <p:sp>
          <p:nvSpPr>
            <p:cNvPr id="45" name="Freeform 63">
              <a:extLst>
                <a:ext uri="{FF2B5EF4-FFF2-40B4-BE49-F238E27FC236}">
                  <a16:creationId xmlns:a16="http://schemas.microsoft.com/office/drawing/2014/main" id="{21E235A4-63CD-410E-B7AF-37DC2A88A782}"/>
                </a:ext>
              </a:extLst>
            </p:cNvPr>
            <p:cNvSpPr>
              <a:spLocks noEditPoints="1"/>
            </p:cNvSpPr>
            <p:nvPr/>
          </p:nvSpPr>
          <p:spPr bwMode="auto">
            <a:xfrm>
              <a:off x="4670426" y="1549401"/>
              <a:ext cx="131763" cy="131763"/>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28 w 56"/>
                <a:gd name="T11" fmla="*/ 4 h 56"/>
                <a:gd name="T12" fmla="*/ 4 w 56"/>
                <a:gd name="T13" fmla="*/ 28 h 56"/>
                <a:gd name="T14" fmla="*/ 28 w 56"/>
                <a:gd name="T15" fmla="*/ 52 h 56"/>
                <a:gd name="T16" fmla="*/ 52 w 56"/>
                <a:gd name="T17" fmla="*/ 28 h 56"/>
                <a:gd name="T18" fmla="*/ 28 w 56"/>
                <a:gd name="T19"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12" y="56"/>
                    <a:pt x="0" y="43"/>
                    <a:pt x="0" y="28"/>
                  </a:cubicBezTo>
                  <a:cubicBezTo>
                    <a:pt x="0" y="12"/>
                    <a:pt x="12" y="0"/>
                    <a:pt x="28" y="0"/>
                  </a:cubicBezTo>
                  <a:cubicBezTo>
                    <a:pt x="43" y="0"/>
                    <a:pt x="56" y="12"/>
                    <a:pt x="56" y="28"/>
                  </a:cubicBezTo>
                  <a:cubicBezTo>
                    <a:pt x="56" y="43"/>
                    <a:pt x="43" y="56"/>
                    <a:pt x="28" y="56"/>
                  </a:cubicBezTo>
                  <a:close/>
                  <a:moveTo>
                    <a:pt x="28" y="4"/>
                  </a:moveTo>
                  <a:cubicBezTo>
                    <a:pt x="15" y="4"/>
                    <a:pt x="4" y="14"/>
                    <a:pt x="4" y="28"/>
                  </a:cubicBezTo>
                  <a:cubicBezTo>
                    <a:pt x="4" y="41"/>
                    <a:pt x="15" y="52"/>
                    <a:pt x="28" y="52"/>
                  </a:cubicBezTo>
                  <a:cubicBezTo>
                    <a:pt x="41" y="52"/>
                    <a:pt x="52" y="41"/>
                    <a:pt x="52" y="28"/>
                  </a:cubicBezTo>
                  <a:cubicBezTo>
                    <a:pt x="52" y="14"/>
                    <a:pt x="41" y="4"/>
                    <a:pt x="2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1" tIns="45686" rIns="91371" bIns="45686" numCol="1" anchor="t" anchorCtr="0" compatLnSpc="1">
              <a:prstTxWarp prst="textNoShape">
                <a:avLst/>
              </a:prstTxWarp>
            </a:bodyPr>
            <a:lstStyle/>
            <a:p>
              <a:endParaRPr lang="zh-CN" altLang="en-US" sz="1399"/>
            </a:p>
          </p:txBody>
        </p:sp>
      </p:grpSp>
      <p:sp>
        <p:nvSpPr>
          <p:cNvPr id="46" name="文本框 45">
            <a:extLst>
              <a:ext uri="{FF2B5EF4-FFF2-40B4-BE49-F238E27FC236}">
                <a16:creationId xmlns:a16="http://schemas.microsoft.com/office/drawing/2014/main" id="{48EC1D45-B63C-4DF2-A410-7AD001B714C8}"/>
              </a:ext>
            </a:extLst>
          </p:cNvPr>
          <p:cNvSpPr txBox="1"/>
          <p:nvPr/>
        </p:nvSpPr>
        <p:spPr>
          <a:xfrm>
            <a:off x="7017499" y="2028757"/>
            <a:ext cx="2058912" cy="276871"/>
          </a:xfrm>
          <a:prstGeom prst="rect">
            <a:avLst/>
          </a:prstGeom>
          <a:noFill/>
        </p:spPr>
        <p:txBody>
          <a:bodyPr wrap="square" rtlCol="0">
            <a:spAutoFit/>
          </a:bodyPr>
          <a:lstStyle/>
          <a:p>
            <a:pPr algn="dist"/>
            <a:r>
              <a:rPr lang="zh-CN" altLang="en-US" sz="1199" b="1" dirty="0">
                <a:solidFill>
                  <a:schemeClr val="bg1"/>
                </a:solidFill>
                <a:ea typeface="微软雅黑" panose="020B0503020204020204" pitchFamily="34" charset="-122"/>
              </a:rPr>
              <a:t>如何</a:t>
            </a:r>
            <a:r>
              <a:rPr lang="zh-CN" altLang="en-US" sz="1199" b="1" dirty="0" smtClean="0">
                <a:solidFill>
                  <a:schemeClr val="bg1"/>
                </a:solidFill>
                <a:ea typeface="微软雅黑" panose="020B0503020204020204" pitchFamily="34" charset="-122"/>
              </a:rPr>
              <a:t>让产出显得丰厚</a:t>
            </a:r>
            <a:endParaRPr lang="en-US" altLang="zh-CN" sz="1199" b="1" dirty="0">
              <a:solidFill>
                <a:schemeClr val="bg1"/>
              </a:solidFill>
              <a:ea typeface="微软雅黑" panose="020B0503020204020204" pitchFamily="34" charset="-122"/>
            </a:endParaRPr>
          </a:p>
        </p:txBody>
      </p:sp>
      <p:sp>
        <p:nvSpPr>
          <p:cNvPr id="47" name="文本框 46">
            <a:extLst>
              <a:ext uri="{FF2B5EF4-FFF2-40B4-BE49-F238E27FC236}">
                <a16:creationId xmlns:a16="http://schemas.microsoft.com/office/drawing/2014/main" id="{3B4D0EAF-295B-4266-AF64-D169EA091DDA}"/>
              </a:ext>
            </a:extLst>
          </p:cNvPr>
          <p:cNvSpPr txBox="1"/>
          <p:nvPr/>
        </p:nvSpPr>
        <p:spPr>
          <a:xfrm>
            <a:off x="1572394" y="4563730"/>
            <a:ext cx="2058912" cy="276871"/>
          </a:xfrm>
          <a:prstGeom prst="rect">
            <a:avLst/>
          </a:prstGeom>
          <a:noFill/>
        </p:spPr>
        <p:txBody>
          <a:bodyPr wrap="square" rtlCol="0">
            <a:spAutoFit/>
          </a:bodyPr>
          <a:lstStyle/>
          <a:p>
            <a:pPr algn="dist"/>
            <a:r>
              <a:rPr lang="zh-CN" altLang="en-US" sz="1199" b="1" dirty="0">
                <a:solidFill>
                  <a:schemeClr val="bg1"/>
                </a:solidFill>
                <a:ea typeface="微软雅黑" panose="020B0503020204020204" pitchFamily="34" charset="-122"/>
              </a:rPr>
              <a:t>如何</a:t>
            </a:r>
            <a:r>
              <a:rPr lang="zh-CN" altLang="en-US" sz="1199" b="1" dirty="0" smtClean="0">
                <a:solidFill>
                  <a:schemeClr val="bg1"/>
                </a:solidFill>
                <a:ea typeface="微软雅黑" panose="020B0503020204020204" pitchFamily="34" charset="-122"/>
              </a:rPr>
              <a:t>让消耗看起来便宜</a:t>
            </a:r>
            <a:endParaRPr lang="en-US" altLang="zh-CN" sz="1199" b="1" dirty="0">
              <a:solidFill>
                <a:schemeClr val="bg1"/>
              </a:solidFill>
              <a:ea typeface="微软雅黑" panose="020B0503020204020204" pitchFamily="34" charset="-122"/>
            </a:endParaRPr>
          </a:p>
        </p:txBody>
      </p:sp>
      <p:grpSp>
        <p:nvGrpSpPr>
          <p:cNvPr id="48" name="组合 30">
            <a:extLst>
              <a:ext uri="{FF2B5EF4-FFF2-40B4-BE49-F238E27FC236}">
                <a16:creationId xmlns:a16="http://schemas.microsoft.com/office/drawing/2014/main" id="{3F54141B-E50B-4E7A-9612-96D72450C22C}"/>
              </a:ext>
            </a:extLst>
          </p:cNvPr>
          <p:cNvGrpSpPr/>
          <p:nvPr/>
        </p:nvGrpSpPr>
        <p:grpSpPr>
          <a:xfrm>
            <a:off x="5452712" y="4576729"/>
            <a:ext cx="227639" cy="240135"/>
            <a:chOff x="2720976" y="3214688"/>
            <a:chExt cx="404813" cy="427038"/>
          </a:xfrm>
          <a:solidFill>
            <a:srgbClr val="24B0D2"/>
          </a:solidFill>
        </p:grpSpPr>
        <p:sp>
          <p:nvSpPr>
            <p:cNvPr id="49" name="Freeform 104">
              <a:extLst>
                <a:ext uri="{FF2B5EF4-FFF2-40B4-BE49-F238E27FC236}">
                  <a16:creationId xmlns:a16="http://schemas.microsoft.com/office/drawing/2014/main" id="{7783630A-E4F6-4075-B025-AC1A11735CA5}"/>
                </a:ext>
              </a:extLst>
            </p:cNvPr>
            <p:cNvSpPr>
              <a:spLocks noEditPoints="1"/>
            </p:cNvSpPr>
            <p:nvPr/>
          </p:nvSpPr>
          <p:spPr bwMode="auto">
            <a:xfrm>
              <a:off x="2720976" y="3214688"/>
              <a:ext cx="404813" cy="427038"/>
            </a:xfrm>
            <a:custGeom>
              <a:avLst/>
              <a:gdLst>
                <a:gd name="T0" fmla="*/ 121 w 171"/>
                <a:gd name="T1" fmla="*/ 180 h 180"/>
                <a:gd name="T2" fmla="*/ 121 w 171"/>
                <a:gd name="T3" fmla="*/ 144 h 180"/>
                <a:gd name="T4" fmla="*/ 74 w 171"/>
                <a:gd name="T5" fmla="*/ 129 h 180"/>
                <a:gd name="T6" fmla="*/ 52 w 171"/>
                <a:gd name="T7" fmla="*/ 96 h 180"/>
                <a:gd name="T8" fmla="*/ 4 w 171"/>
                <a:gd name="T9" fmla="*/ 64 h 180"/>
                <a:gd name="T10" fmla="*/ 0 w 171"/>
                <a:gd name="T11" fmla="*/ 64 h 180"/>
                <a:gd name="T12" fmla="*/ 0 w 171"/>
                <a:gd name="T13" fmla="*/ 36 h 180"/>
                <a:gd name="T14" fmla="*/ 4 w 171"/>
                <a:gd name="T15" fmla="*/ 36 h 180"/>
                <a:gd name="T16" fmla="*/ 54 w 171"/>
                <a:gd name="T17" fmla="*/ 52 h 180"/>
                <a:gd name="T18" fmla="*/ 77 w 171"/>
                <a:gd name="T19" fmla="*/ 84 h 180"/>
                <a:gd name="T20" fmla="*/ 121 w 171"/>
                <a:gd name="T21" fmla="*/ 116 h 180"/>
                <a:gd name="T22" fmla="*/ 121 w 171"/>
                <a:gd name="T23" fmla="*/ 64 h 180"/>
                <a:gd name="T24" fmla="*/ 88 w 171"/>
                <a:gd name="T25" fmla="*/ 78 h 180"/>
                <a:gd name="T26" fmla="*/ 84 w 171"/>
                <a:gd name="T27" fmla="*/ 82 h 180"/>
                <a:gd name="T28" fmla="*/ 81 w 171"/>
                <a:gd name="T29" fmla="*/ 77 h 180"/>
                <a:gd name="T30" fmla="*/ 71 w 171"/>
                <a:gd name="T31" fmla="*/ 59 h 180"/>
                <a:gd name="T32" fmla="*/ 69 w 171"/>
                <a:gd name="T33" fmla="*/ 56 h 180"/>
                <a:gd name="T34" fmla="*/ 71 w 171"/>
                <a:gd name="T35" fmla="*/ 54 h 180"/>
                <a:gd name="T36" fmla="*/ 74 w 171"/>
                <a:gd name="T37" fmla="*/ 52 h 180"/>
                <a:gd name="T38" fmla="*/ 121 w 171"/>
                <a:gd name="T39" fmla="*/ 36 h 180"/>
                <a:gd name="T40" fmla="*/ 121 w 171"/>
                <a:gd name="T41" fmla="*/ 0 h 180"/>
                <a:gd name="T42" fmla="*/ 171 w 171"/>
                <a:gd name="T43" fmla="*/ 50 h 180"/>
                <a:gd name="T44" fmla="*/ 130 w 171"/>
                <a:gd name="T45" fmla="*/ 90 h 180"/>
                <a:gd name="T46" fmla="*/ 171 w 171"/>
                <a:gd name="T47" fmla="*/ 130 h 180"/>
                <a:gd name="T48" fmla="*/ 121 w 171"/>
                <a:gd name="T49" fmla="*/ 180 h 180"/>
                <a:gd name="T50" fmla="*/ 8 w 171"/>
                <a:gd name="T51" fmla="*/ 56 h 180"/>
                <a:gd name="T52" fmla="*/ 59 w 171"/>
                <a:gd name="T53" fmla="*/ 93 h 180"/>
                <a:gd name="T54" fmla="*/ 79 w 171"/>
                <a:gd name="T55" fmla="*/ 122 h 180"/>
                <a:gd name="T56" fmla="*/ 125 w 171"/>
                <a:gd name="T57" fmla="*/ 137 h 180"/>
                <a:gd name="T58" fmla="*/ 129 w 171"/>
                <a:gd name="T59" fmla="*/ 137 h 180"/>
                <a:gd name="T60" fmla="*/ 129 w 171"/>
                <a:gd name="T61" fmla="*/ 161 h 180"/>
                <a:gd name="T62" fmla="*/ 159 w 171"/>
                <a:gd name="T63" fmla="*/ 130 h 180"/>
                <a:gd name="T64" fmla="*/ 129 w 171"/>
                <a:gd name="T65" fmla="*/ 100 h 180"/>
                <a:gd name="T66" fmla="*/ 129 w 171"/>
                <a:gd name="T67" fmla="*/ 124 h 180"/>
                <a:gd name="T68" fmla="*/ 125 w 171"/>
                <a:gd name="T69" fmla="*/ 124 h 180"/>
                <a:gd name="T70" fmla="*/ 70 w 171"/>
                <a:gd name="T71" fmla="*/ 87 h 180"/>
                <a:gd name="T72" fmla="*/ 49 w 171"/>
                <a:gd name="T73" fmla="*/ 58 h 180"/>
                <a:gd name="T74" fmla="*/ 8 w 171"/>
                <a:gd name="T75" fmla="*/ 44 h 180"/>
                <a:gd name="T76" fmla="*/ 8 w 171"/>
                <a:gd name="T77" fmla="*/ 56 h 180"/>
                <a:gd name="T78" fmla="*/ 125 w 171"/>
                <a:gd name="T79" fmla="*/ 56 h 180"/>
                <a:gd name="T80" fmla="*/ 129 w 171"/>
                <a:gd name="T81" fmla="*/ 56 h 180"/>
                <a:gd name="T82" fmla="*/ 129 w 171"/>
                <a:gd name="T83" fmla="*/ 80 h 180"/>
                <a:gd name="T84" fmla="*/ 159 w 171"/>
                <a:gd name="T85" fmla="*/ 50 h 180"/>
                <a:gd name="T86" fmla="*/ 129 w 171"/>
                <a:gd name="T87" fmla="*/ 19 h 180"/>
                <a:gd name="T88" fmla="*/ 129 w 171"/>
                <a:gd name="T89" fmla="*/ 44 h 180"/>
                <a:gd name="T90" fmla="*/ 125 w 171"/>
                <a:gd name="T91" fmla="*/ 44 h 180"/>
                <a:gd name="T92" fmla="*/ 79 w 171"/>
                <a:gd name="T93" fmla="*/ 58 h 180"/>
                <a:gd name="T94" fmla="*/ 86 w 171"/>
                <a:gd name="T95" fmla="*/ 68 h 180"/>
                <a:gd name="T96" fmla="*/ 125 w 171"/>
                <a:gd name="T97" fmla="*/ 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1" h="180">
                  <a:moveTo>
                    <a:pt x="121" y="180"/>
                  </a:moveTo>
                  <a:cubicBezTo>
                    <a:pt x="121" y="144"/>
                    <a:pt x="121" y="144"/>
                    <a:pt x="121" y="144"/>
                  </a:cubicBezTo>
                  <a:cubicBezTo>
                    <a:pt x="101" y="144"/>
                    <a:pt x="86" y="139"/>
                    <a:pt x="74" y="129"/>
                  </a:cubicBezTo>
                  <a:cubicBezTo>
                    <a:pt x="63" y="119"/>
                    <a:pt x="57" y="108"/>
                    <a:pt x="52" y="96"/>
                  </a:cubicBezTo>
                  <a:cubicBezTo>
                    <a:pt x="42" y="78"/>
                    <a:pt x="35" y="64"/>
                    <a:pt x="4" y="64"/>
                  </a:cubicBezTo>
                  <a:cubicBezTo>
                    <a:pt x="0" y="64"/>
                    <a:pt x="0" y="64"/>
                    <a:pt x="0" y="64"/>
                  </a:cubicBezTo>
                  <a:cubicBezTo>
                    <a:pt x="0" y="36"/>
                    <a:pt x="0" y="36"/>
                    <a:pt x="0" y="36"/>
                  </a:cubicBezTo>
                  <a:cubicBezTo>
                    <a:pt x="4" y="36"/>
                    <a:pt x="4" y="36"/>
                    <a:pt x="4" y="36"/>
                  </a:cubicBezTo>
                  <a:cubicBezTo>
                    <a:pt x="25" y="36"/>
                    <a:pt x="42" y="41"/>
                    <a:pt x="54" y="52"/>
                  </a:cubicBezTo>
                  <a:cubicBezTo>
                    <a:pt x="65" y="61"/>
                    <a:pt x="71" y="73"/>
                    <a:pt x="77" y="84"/>
                  </a:cubicBezTo>
                  <a:cubicBezTo>
                    <a:pt x="86" y="102"/>
                    <a:pt x="92" y="115"/>
                    <a:pt x="121" y="116"/>
                  </a:cubicBezTo>
                  <a:cubicBezTo>
                    <a:pt x="121" y="64"/>
                    <a:pt x="121" y="64"/>
                    <a:pt x="121" y="64"/>
                  </a:cubicBezTo>
                  <a:cubicBezTo>
                    <a:pt x="101" y="65"/>
                    <a:pt x="93" y="71"/>
                    <a:pt x="88" y="78"/>
                  </a:cubicBezTo>
                  <a:cubicBezTo>
                    <a:pt x="84" y="82"/>
                    <a:pt x="84" y="82"/>
                    <a:pt x="84" y="82"/>
                  </a:cubicBezTo>
                  <a:cubicBezTo>
                    <a:pt x="81" y="77"/>
                    <a:pt x="81" y="77"/>
                    <a:pt x="81" y="77"/>
                  </a:cubicBezTo>
                  <a:cubicBezTo>
                    <a:pt x="78" y="71"/>
                    <a:pt x="75" y="65"/>
                    <a:pt x="71" y="59"/>
                  </a:cubicBezTo>
                  <a:cubicBezTo>
                    <a:pt x="69" y="56"/>
                    <a:pt x="69" y="56"/>
                    <a:pt x="69" y="56"/>
                  </a:cubicBezTo>
                  <a:cubicBezTo>
                    <a:pt x="71" y="54"/>
                    <a:pt x="71" y="54"/>
                    <a:pt x="71" y="54"/>
                  </a:cubicBezTo>
                  <a:cubicBezTo>
                    <a:pt x="72" y="53"/>
                    <a:pt x="73" y="52"/>
                    <a:pt x="74" y="52"/>
                  </a:cubicBezTo>
                  <a:cubicBezTo>
                    <a:pt x="86" y="42"/>
                    <a:pt x="101" y="36"/>
                    <a:pt x="121" y="36"/>
                  </a:cubicBezTo>
                  <a:cubicBezTo>
                    <a:pt x="121" y="0"/>
                    <a:pt x="121" y="0"/>
                    <a:pt x="121" y="0"/>
                  </a:cubicBezTo>
                  <a:cubicBezTo>
                    <a:pt x="171" y="50"/>
                    <a:pt x="171" y="50"/>
                    <a:pt x="171" y="50"/>
                  </a:cubicBezTo>
                  <a:cubicBezTo>
                    <a:pt x="130" y="90"/>
                    <a:pt x="130" y="90"/>
                    <a:pt x="130" y="90"/>
                  </a:cubicBezTo>
                  <a:cubicBezTo>
                    <a:pt x="171" y="130"/>
                    <a:pt x="171" y="130"/>
                    <a:pt x="171" y="130"/>
                  </a:cubicBezTo>
                  <a:lnTo>
                    <a:pt x="121" y="180"/>
                  </a:lnTo>
                  <a:close/>
                  <a:moveTo>
                    <a:pt x="8" y="56"/>
                  </a:moveTo>
                  <a:cubicBezTo>
                    <a:pt x="41" y="57"/>
                    <a:pt x="49" y="74"/>
                    <a:pt x="59" y="93"/>
                  </a:cubicBezTo>
                  <a:cubicBezTo>
                    <a:pt x="64" y="103"/>
                    <a:pt x="69" y="114"/>
                    <a:pt x="79" y="122"/>
                  </a:cubicBezTo>
                  <a:cubicBezTo>
                    <a:pt x="90" y="132"/>
                    <a:pt x="105" y="137"/>
                    <a:pt x="125" y="137"/>
                  </a:cubicBezTo>
                  <a:cubicBezTo>
                    <a:pt x="129" y="137"/>
                    <a:pt x="129" y="137"/>
                    <a:pt x="129" y="137"/>
                  </a:cubicBezTo>
                  <a:cubicBezTo>
                    <a:pt x="129" y="161"/>
                    <a:pt x="129" y="161"/>
                    <a:pt x="129" y="161"/>
                  </a:cubicBezTo>
                  <a:cubicBezTo>
                    <a:pt x="159" y="130"/>
                    <a:pt x="159" y="130"/>
                    <a:pt x="159" y="130"/>
                  </a:cubicBezTo>
                  <a:cubicBezTo>
                    <a:pt x="129" y="100"/>
                    <a:pt x="129" y="100"/>
                    <a:pt x="129" y="100"/>
                  </a:cubicBezTo>
                  <a:cubicBezTo>
                    <a:pt x="129" y="124"/>
                    <a:pt x="129" y="124"/>
                    <a:pt x="129" y="124"/>
                  </a:cubicBezTo>
                  <a:cubicBezTo>
                    <a:pt x="125" y="124"/>
                    <a:pt x="125" y="124"/>
                    <a:pt x="125" y="124"/>
                  </a:cubicBezTo>
                  <a:cubicBezTo>
                    <a:pt x="88" y="124"/>
                    <a:pt x="80" y="107"/>
                    <a:pt x="70" y="87"/>
                  </a:cubicBezTo>
                  <a:cubicBezTo>
                    <a:pt x="64" y="77"/>
                    <a:pt x="59" y="66"/>
                    <a:pt x="49" y="58"/>
                  </a:cubicBezTo>
                  <a:cubicBezTo>
                    <a:pt x="39" y="49"/>
                    <a:pt x="25" y="44"/>
                    <a:pt x="8" y="44"/>
                  </a:cubicBezTo>
                  <a:lnTo>
                    <a:pt x="8" y="56"/>
                  </a:lnTo>
                  <a:close/>
                  <a:moveTo>
                    <a:pt x="125" y="56"/>
                  </a:moveTo>
                  <a:cubicBezTo>
                    <a:pt x="129" y="56"/>
                    <a:pt x="129" y="56"/>
                    <a:pt x="129" y="56"/>
                  </a:cubicBezTo>
                  <a:cubicBezTo>
                    <a:pt x="129" y="80"/>
                    <a:pt x="129" y="80"/>
                    <a:pt x="129" y="80"/>
                  </a:cubicBezTo>
                  <a:cubicBezTo>
                    <a:pt x="159" y="50"/>
                    <a:pt x="159" y="50"/>
                    <a:pt x="159" y="50"/>
                  </a:cubicBezTo>
                  <a:cubicBezTo>
                    <a:pt x="129" y="19"/>
                    <a:pt x="129" y="19"/>
                    <a:pt x="129" y="19"/>
                  </a:cubicBezTo>
                  <a:cubicBezTo>
                    <a:pt x="129" y="44"/>
                    <a:pt x="129" y="44"/>
                    <a:pt x="129" y="44"/>
                  </a:cubicBezTo>
                  <a:cubicBezTo>
                    <a:pt x="125" y="44"/>
                    <a:pt x="125" y="44"/>
                    <a:pt x="125" y="44"/>
                  </a:cubicBezTo>
                  <a:cubicBezTo>
                    <a:pt x="105" y="44"/>
                    <a:pt x="90" y="48"/>
                    <a:pt x="79" y="58"/>
                  </a:cubicBezTo>
                  <a:cubicBezTo>
                    <a:pt x="82" y="61"/>
                    <a:pt x="84" y="65"/>
                    <a:pt x="86" y="68"/>
                  </a:cubicBezTo>
                  <a:cubicBezTo>
                    <a:pt x="95" y="60"/>
                    <a:pt x="107" y="56"/>
                    <a:pt x="125" y="56"/>
                  </a:cubicBezTo>
                  <a:close/>
                </a:path>
              </a:pathLst>
            </a:custGeom>
            <a:grpFill/>
            <a:ln w="9525">
              <a:solidFill>
                <a:srgbClr val="24B0D2"/>
              </a:solidFill>
              <a:round/>
              <a:headEnd/>
              <a:tailEnd/>
            </a:ln>
            <a:extLst/>
          </p:spPr>
          <p:txBody>
            <a:bodyPr vert="horz" wrap="square" lIns="91371" tIns="45686" rIns="91371" bIns="45686" numCol="1" anchor="t" anchorCtr="0" compatLnSpc="1">
              <a:prstTxWarp prst="textNoShape">
                <a:avLst/>
              </a:prstTxWarp>
            </a:bodyPr>
            <a:lstStyle/>
            <a:p>
              <a:endParaRPr lang="zh-CN" altLang="en-US" sz="1399"/>
            </a:p>
          </p:txBody>
        </p:sp>
        <p:sp>
          <p:nvSpPr>
            <p:cNvPr id="50" name="Freeform 105">
              <a:extLst>
                <a:ext uri="{FF2B5EF4-FFF2-40B4-BE49-F238E27FC236}">
                  <a16:creationId xmlns:a16="http://schemas.microsoft.com/office/drawing/2014/main" id="{2DDA6E0C-F837-410E-9494-FBE84C3664EF}"/>
                </a:ext>
              </a:extLst>
            </p:cNvPr>
            <p:cNvSpPr>
              <a:spLocks noEditPoints="1"/>
            </p:cNvSpPr>
            <p:nvPr/>
          </p:nvSpPr>
          <p:spPr bwMode="auto">
            <a:xfrm>
              <a:off x="2725738" y="3455988"/>
              <a:ext cx="130175" cy="98425"/>
            </a:xfrm>
            <a:custGeom>
              <a:avLst/>
              <a:gdLst>
                <a:gd name="T0" fmla="*/ 2 w 55"/>
                <a:gd name="T1" fmla="*/ 41 h 41"/>
                <a:gd name="T2" fmla="*/ 0 w 55"/>
                <a:gd name="T3" fmla="*/ 41 h 41"/>
                <a:gd name="T4" fmla="*/ 0 w 55"/>
                <a:gd name="T5" fmla="*/ 16 h 41"/>
                <a:gd name="T6" fmla="*/ 2 w 55"/>
                <a:gd name="T7" fmla="*/ 16 h 41"/>
                <a:gd name="T8" fmla="*/ 40 w 55"/>
                <a:gd name="T9" fmla="*/ 2 h 41"/>
                <a:gd name="T10" fmla="*/ 42 w 55"/>
                <a:gd name="T11" fmla="*/ 0 h 41"/>
                <a:gd name="T12" fmla="*/ 43 w 55"/>
                <a:gd name="T13" fmla="*/ 2 h 41"/>
                <a:gd name="T14" fmla="*/ 54 w 55"/>
                <a:gd name="T15" fmla="*/ 20 h 41"/>
                <a:gd name="T16" fmla="*/ 55 w 55"/>
                <a:gd name="T17" fmla="*/ 22 h 41"/>
                <a:gd name="T18" fmla="*/ 54 w 55"/>
                <a:gd name="T19" fmla="*/ 23 h 41"/>
                <a:gd name="T20" fmla="*/ 51 w 55"/>
                <a:gd name="T21" fmla="*/ 25 h 41"/>
                <a:gd name="T22" fmla="*/ 2 w 55"/>
                <a:gd name="T23" fmla="*/ 41 h 41"/>
                <a:gd name="T24" fmla="*/ 4 w 55"/>
                <a:gd name="T25" fmla="*/ 20 h 41"/>
                <a:gd name="T26" fmla="*/ 4 w 55"/>
                <a:gd name="T27" fmla="*/ 37 h 41"/>
                <a:gd name="T28" fmla="*/ 49 w 55"/>
                <a:gd name="T29" fmla="*/ 22 h 41"/>
                <a:gd name="T30" fmla="*/ 50 w 55"/>
                <a:gd name="T31" fmla="*/ 21 h 41"/>
                <a:gd name="T32" fmla="*/ 41 w 55"/>
                <a:gd name="T33" fmla="*/ 7 h 41"/>
                <a:gd name="T34" fmla="*/ 4 w 55"/>
                <a:gd name="T3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1">
                  <a:moveTo>
                    <a:pt x="2" y="41"/>
                  </a:moveTo>
                  <a:cubicBezTo>
                    <a:pt x="0" y="41"/>
                    <a:pt x="0" y="41"/>
                    <a:pt x="0" y="41"/>
                  </a:cubicBezTo>
                  <a:cubicBezTo>
                    <a:pt x="0" y="16"/>
                    <a:pt x="0" y="16"/>
                    <a:pt x="0" y="16"/>
                  </a:cubicBezTo>
                  <a:cubicBezTo>
                    <a:pt x="2" y="16"/>
                    <a:pt x="2" y="16"/>
                    <a:pt x="2" y="16"/>
                  </a:cubicBezTo>
                  <a:cubicBezTo>
                    <a:pt x="20" y="16"/>
                    <a:pt x="32" y="12"/>
                    <a:pt x="40" y="2"/>
                  </a:cubicBezTo>
                  <a:cubicBezTo>
                    <a:pt x="42" y="0"/>
                    <a:pt x="42" y="0"/>
                    <a:pt x="42" y="0"/>
                  </a:cubicBezTo>
                  <a:cubicBezTo>
                    <a:pt x="43" y="2"/>
                    <a:pt x="43" y="2"/>
                    <a:pt x="43" y="2"/>
                  </a:cubicBezTo>
                  <a:cubicBezTo>
                    <a:pt x="46" y="8"/>
                    <a:pt x="50" y="14"/>
                    <a:pt x="54" y="20"/>
                  </a:cubicBezTo>
                  <a:cubicBezTo>
                    <a:pt x="55" y="22"/>
                    <a:pt x="55" y="22"/>
                    <a:pt x="55" y="22"/>
                  </a:cubicBezTo>
                  <a:cubicBezTo>
                    <a:pt x="54" y="23"/>
                    <a:pt x="54" y="23"/>
                    <a:pt x="54" y="23"/>
                  </a:cubicBezTo>
                  <a:cubicBezTo>
                    <a:pt x="53" y="24"/>
                    <a:pt x="52" y="24"/>
                    <a:pt x="51" y="25"/>
                  </a:cubicBezTo>
                  <a:cubicBezTo>
                    <a:pt x="39" y="35"/>
                    <a:pt x="23" y="41"/>
                    <a:pt x="2" y="41"/>
                  </a:cubicBezTo>
                  <a:close/>
                  <a:moveTo>
                    <a:pt x="4" y="20"/>
                  </a:moveTo>
                  <a:cubicBezTo>
                    <a:pt x="4" y="37"/>
                    <a:pt x="4" y="37"/>
                    <a:pt x="4" y="37"/>
                  </a:cubicBezTo>
                  <a:cubicBezTo>
                    <a:pt x="23" y="36"/>
                    <a:pt x="37" y="31"/>
                    <a:pt x="49" y="22"/>
                  </a:cubicBezTo>
                  <a:cubicBezTo>
                    <a:pt x="49" y="22"/>
                    <a:pt x="49" y="21"/>
                    <a:pt x="50" y="21"/>
                  </a:cubicBezTo>
                  <a:cubicBezTo>
                    <a:pt x="46" y="16"/>
                    <a:pt x="44" y="11"/>
                    <a:pt x="41" y="7"/>
                  </a:cubicBezTo>
                  <a:cubicBezTo>
                    <a:pt x="32" y="16"/>
                    <a:pt x="21" y="20"/>
                    <a:pt x="4" y="20"/>
                  </a:cubicBezTo>
                  <a:close/>
                </a:path>
              </a:pathLst>
            </a:custGeom>
            <a:grpFill/>
            <a:ln w="9525">
              <a:solidFill>
                <a:srgbClr val="24B0D2"/>
              </a:solidFill>
              <a:round/>
              <a:headEnd/>
              <a:tailEnd/>
            </a:ln>
            <a:extLst/>
          </p:spPr>
          <p:txBody>
            <a:bodyPr vert="horz" wrap="square" lIns="91371" tIns="45686" rIns="91371" bIns="45686" numCol="1" anchor="t" anchorCtr="0" compatLnSpc="1">
              <a:prstTxWarp prst="textNoShape">
                <a:avLst/>
              </a:prstTxWarp>
            </a:bodyPr>
            <a:lstStyle/>
            <a:p>
              <a:endParaRPr lang="zh-CN" altLang="en-US" sz="1399"/>
            </a:p>
          </p:txBody>
        </p:sp>
      </p:grpSp>
      <p:grpSp>
        <p:nvGrpSpPr>
          <p:cNvPr id="51" name="组合 33">
            <a:extLst>
              <a:ext uri="{FF2B5EF4-FFF2-40B4-BE49-F238E27FC236}">
                <a16:creationId xmlns:a16="http://schemas.microsoft.com/office/drawing/2014/main" id="{EC2C53D1-B223-42E7-84B5-E0732E828E41}"/>
              </a:ext>
            </a:extLst>
          </p:cNvPr>
          <p:cNvGrpSpPr/>
          <p:nvPr/>
        </p:nvGrpSpPr>
        <p:grpSpPr>
          <a:xfrm>
            <a:off x="6620484" y="2050137"/>
            <a:ext cx="210140" cy="229781"/>
            <a:chOff x="6383338" y="3238501"/>
            <a:chExt cx="339725" cy="371475"/>
          </a:xfrm>
          <a:solidFill>
            <a:srgbClr val="24B0D2"/>
          </a:solidFill>
        </p:grpSpPr>
        <p:sp>
          <p:nvSpPr>
            <p:cNvPr id="52" name="Freeform 125">
              <a:extLst>
                <a:ext uri="{FF2B5EF4-FFF2-40B4-BE49-F238E27FC236}">
                  <a16:creationId xmlns:a16="http://schemas.microsoft.com/office/drawing/2014/main" id="{438E11B4-FE50-401B-874D-61015A7021D5}"/>
                </a:ext>
              </a:extLst>
            </p:cNvPr>
            <p:cNvSpPr>
              <a:spLocks noEditPoints="1"/>
            </p:cNvSpPr>
            <p:nvPr/>
          </p:nvSpPr>
          <p:spPr bwMode="auto">
            <a:xfrm>
              <a:off x="6383338" y="3541713"/>
              <a:ext cx="339725" cy="68263"/>
            </a:xfrm>
            <a:custGeom>
              <a:avLst/>
              <a:gdLst>
                <a:gd name="T0" fmla="*/ 128 w 143"/>
                <a:gd name="T1" fmla="*/ 29 h 29"/>
                <a:gd name="T2" fmla="*/ 14 w 143"/>
                <a:gd name="T3" fmla="*/ 29 h 29"/>
                <a:gd name="T4" fmla="*/ 0 w 143"/>
                <a:gd name="T5" fmla="*/ 15 h 29"/>
                <a:gd name="T6" fmla="*/ 14 w 143"/>
                <a:gd name="T7" fmla="*/ 0 h 29"/>
                <a:gd name="T8" fmla="*/ 54 w 143"/>
                <a:gd name="T9" fmla="*/ 0 h 29"/>
                <a:gd name="T10" fmla="*/ 58 w 143"/>
                <a:gd name="T11" fmla="*/ 7 h 29"/>
                <a:gd name="T12" fmla="*/ 71 w 143"/>
                <a:gd name="T13" fmla="*/ 16 h 29"/>
                <a:gd name="T14" fmla="*/ 84 w 143"/>
                <a:gd name="T15" fmla="*/ 7 h 29"/>
                <a:gd name="T16" fmla="*/ 88 w 143"/>
                <a:gd name="T17" fmla="*/ 0 h 29"/>
                <a:gd name="T18" fmla="*/ 128 w 143"/>
                <a:gd name="T19" fmla="*/ 0 h 29"/>
                <a:gd name="T20" fmla="*/ 143 w 143"/>
                <a:gd name="T21" fmla="*/ 15 h 29"/>
                <a:gd name="T22" fmla="*/ 128 w 143"/>
                <a:gd name="T23" fmla="*/ 29 h 29"/>
                <a:gd name="T24" fmla="*/ 14 w 143"/>
                <a:gd name="T25" fmla="*/ 4 h 29"/>
                <a:gd name="T26" fmla="*/ 4 w 143"/>
                <a:gd name="T27" fmla="*/ 15 h 29"/>
                <a:gd name="T28" fmla="*/ 14 w 143"/>
                <a:gd name="T29" fmla="*/ 25 h 29"/>
                <a:gd name="T30" fmla="*/ 128 w 143"/>
                <a:gd name="T31" fmla="*/ 25 h 29"/>
                <a:gd name="T32" fmla="*/ 139 w 143"/>
                <a:gd name="T33" fmla="*/ 15 h 29"/>
                <a:gd name="T34" fmla="*/ 128 w 143"/>
                <a:gd name="T35" fmla="*/ 4 h 29"/>
                <a:gd name="T36" fmla="*/ 91 w 143"/>
                <a:gd name="T37" fmla="*/ 4 h 29"/>
                <a:gd name="T38" fmla="*/ 88 w 143"/>
                <a:gd name="T39" fmla="*/ 9 h 29"/>
                <a:gd name="T40" fmla="*/ 71 w 143"/>
                <a:gd name="T41" fmla="*/ 20 h 29"/>
                <a:gd name="T42" fmla="*/ 55 w 143"/>
                <a:gd name="T43" fmla="*/ 9 h 29"/>
                <a:gd name="T44" fmla="*/ 52 w 143"/>
                <a:gd name="T45" fmla="*/ 4 h 29"/>
                <a:gd name="T46" fmla="*/ 14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8" y="29"/>
                  </a:moveTo>
                  <a:cubicBezTo>
                    <a:pt x="14" y="29"/>
                    <a:pt x="14" y="29"/>
                    <a:pt x="14" y="29"/>
                  </a:cubicBezTo>
                  <a:cubicBezTo>
                    <a:pt x="6" y="29"/>
                    <a:pt x="0" y="23"/>
                    <a:pt x="0" y="15"/>
                  </a:cubicBezTo>
                  <a:cubicBezTo>
                    <a:pt x="0" y="6"/>
                    <a:pt x="6" y="0"/>
                    <a:pt x="14" y="0"/>
                  </a:cubicBezTo>
                  <a:cubicBezTo>
                    <a:pt x="54" y="0"/>
                    <a:pt x="54" y="0"/>
                    <a:pt x="54" y="0"/>
                  </a:cubicBezTo>
                  <a:cubicBezTo>
                    <a:pt x="58" y="7"/>
                    <a:pt x="58" y="7"/>
                    <a:pt x="58" y="7"/>
                  </a:cubicBezTo>
                  <a:cubicBezTo>
                    <a:pt x="61" y="13"/>
                    <a:pt x="66" y="16"/>
                    <a:pt x="71" y="16"/>
                  </a:cubicBezTo>
                  <a:cubicBezTo>
                    <a:pt x="76" y="16"/>
                    <a:pt x="81" y="13"/>
                    <a:pt x="84" y="7"/>
                  </a:cubicBezTo>
                  <a:cubicBezTo>
                    <a:pt x="88" y="0"/>
                    <a:pt x="88" y="0"/>
                    <a:pt x="88" y="0"/>
                  </a:cubicBezTo>
                  <a:cubicBezTo>
                    <a:pt x="128" y="0"/>
                    <a:pt x="128" y="0"/>
                    <a:pt x="128" y="0"/>
                  </a:cubicBezTo>
                  <a:cubicBezTo>
                    <a:pt x="136" y="0"/>
                    <a:pt x="143" y="6"/>
                    <a:pt x="143" y="15"/>
                  </a:cubicBezTo>
                  <a:cubicBezTo>
                    <a:pt x="143" y="23"/>
                    <a:pt x="136" y="29"/>
                    <a:pt x="128" y="29"/>
                  </a:cubicBezTo>
                  <a:close/>
                  <a:moveTo>
                    <a:pt x="14" y="4"/>
                  </a:moveTo>
                  <a:cubicBezTo>
                    <a:pt x="8" y="4"/>
                    <a:pt x="4" y="9"/>
                    <a:pt x="4" y="15"/>
                  </a:cubicBezTo>
                  <a:cubicBezTo>
                    <a:pt x="4" y="20"/>
                    <a:pt x="8" y="25"/>
                    <a:pt x="14" y="25"/>
                  </a:cubicBezTo>
                  <a:cubicBezTo>
                    <a:pt x="128" y="25"/>
                    <a:pt x="128" y="25"/>
                    <a:pt x="128" y="25"/>
                  </a:cubicBezTo>
                  <a:cubicBezTo>
                    <a:pt x="134" y="25"/>
                    <a:pt x="139" y="20"/>
                    <a:pt x="139" y="15"/>
                  </a:cubicBezTo>
                  <a:cubicBezTo>
                    <a:pt x="139" y="9"/>
                    <a:pt x="134" y="4"/>
                    <a:pt x="128" y="4"/>
                  </a:cubicBezTo>
                  <a:cubicBezTo>
                    <a:pt x="91" y="4"/>
                    <a:pt x="91" y="4"/>
                    <a:pt x="91" y="4"/>
                  </a:cubicBezTo>
                  <a:cubicBezTo>
                    <a:pt x="88" y="9"/>
                    <a:pt x="88" y="9"/>
                    <a:pt x="88" y="9"/>
                  </a:cubicBezTo>
                  <a:cubicBezTo>
                    <a:pt x="84" y="16"/>
                    <a:pt x="78" y="20"/>
                    <a:pt x="71" y="20"/>
                  </a:cubicBezTo>
                  <a:cubicBezTo>
                    <a:pt x="65" y="20"/>
                    <a:pt x="59" y="16"/>
                    <a:pt x="55" y="9"/>
                  </a:cubicBezTo>
                  <a:cubicBezTo>
                    <a:pt x="52" y="4"/>
                    <a:pt x="52" y="4"/>
                    <a:pt x="52" y="4"/>
                  </a:cubicBezTo>
                  <a:lnTo>
                    <a:pt x="14" y="4"/>
                  </a:lnTo>
                  <a:close/>
                </a:path>
              </a:pathLst>
            </a:custGeom>
            <a:grpFill/>
            <a:ln w="9525">
              <a:solidFill>
                <a:srgbClr val="24B0D2"/>
              </a:solidFill>
              <a:round/>
              <a:headEnd/>
              <a:tailEnd/>
            </a:ln>
            <a:extLst/>
          </p:spPr>
          <p:txBody>
            <a:bodyPr vert="horz" wrap="square" lIns="91371" tIns="45686" rIns="91371" bIns="45686" numCol="1" anchor="t" anchorCtr="0" compatLnSpc="1">
              <a:prstTxWarp prst="textNoShape">
                <a:avLst/>
              </a:prstTxWarp>
            </a:bodyPr>
            <a:lstStyle/>
            <a:p>
              <a:endParaRPr lang="zh-CN" altLang="en-US" sz="1399"/>
            </a:p>
          </p:txBody>
        </p:sp>
        <p:sp>
          <p:nvSpPr>
            <p:cNvPr id="53" name="Freeform 126">
              <a:extLst>
                <a:ext uri="{FF2B5EF4-FFF2-40B4-BE49-F238E27FC236}">
                  <a16:creationId xmlns:a16="http://schemas.microsoft.com/office/drawing/2014/main" id="{AED7A986-9ACC-45AA-B6CF-EBBF4A4B9D6F}"/>
                </a:ext>
              </a:extLst>
            </p:cNvPr>
            <p:cNvSpPr>
              <a:spLocks noEditPoints="1"/>
            </p:cNvSpPr>
            <p:nvPr/>
          </p:nvSpPr>
          <p:spPr bwMode="auto">
            <a:xfrm>
              <a:off x="6438901" y="3238501"/>
              <a:ext cx="227013" cy="303213"/>
            </a:xfrm>
            <a:custGeom>
              <a:avLst/>
              <a:gdLst>
                <a:gd name="T0" fmla="*/ 48 w 96"/>
                <a:gd name="T1" fmla="*/ 128 h 128"/>
                <a:gd name="T2" fmla="*/ 38 w 96"/>
                <a:gd name="T3" fmla="*/ 122 h 128"/>
                <a:gd name="T4" fmla="*/ 3 w 96"/>
                <a:gd name="T5" fmla="*/ 60 h 128"/>
                <a:gd name="T6" fmla="*/ 2 w 96"/>
                <a:gd name="T7" fmla="*/ 48 h 128"/>
                <a:gd name="T8" fmla="*/ 13 w 96"/>
                <a:gd name="T9" fmla="*/ 43 h 128"/>
                <a:gd name="T10" fmla="*/ 23 w 96"/>
                <a:gd name="T11" fmla="*/ 43 h 128"/>
                <a:gd name="T12" fmla="*/ 23 w 96"/>
                <a:gd name="T13" fmla="*/ 18 h 128"/>
                <a:gd name="T14" fmla="*/ 41 w 96"/>
                <a:gd name="T15" fmla="*/ 0 h 128"/>
                <a:gd name="T16" fmla="*/ 55 w 96"/>
                <a:gd name="T17" fmla="*/ 0 h 128"/>
                <a:gd name="T18" fmla="*/ 74 w 96"/>
                <a:gd name="T19" fmla="*/ 18 h 128"/>
                <a:gd name="T20" fmla="*/ 74 w 96"/>
                <a:gd name="T21" fmla="*/ 43 h 128"/>
                <a:gd name="T22" fmla="*/ 84 w 96"/>
                <a:gd name="T23" fmla="*/ 43 h 128"/>
                <a:gd name="T24" fmla="*/ 94 w 96"/>
                <a:gd name="T25" fmla="*/ 48 h 128"/>
                <a:gd name="T26" fmla="*/ 93 w 96"/>
                <a:gd name="T27" fmla="*/ 60 h 128"/>
                <a:gd name="T28" fmla="*/ 58 w 96"/>
                <a:gd name="T29" fmla="*/ 122 h 128"/>
                <a:gd name="T30" fmla="*/ 48 w 96"/>
                <a:gd name="T31" fmla="*/ 128 h 128"/>
                <a:gd name="T32" fmla="*/ 13 w 96"/>
                <a:gd name="T33" fmla="*/ 51 h 128"/>
                <a:gd name="T34" fmla="*/ 9 w 96"/>
                <a:gd name="T35" fmla="*/ 52 h 128"/>
                <a:gd name="T36" fmla="*/ 10 w 96"/>
                <a:gd name="T37" fmla="*/ 56 h 128"/>
                <a:gd name="T38" fmla="*/ 45 w 96"/>
                <a:gd name="T39" fmla="*/ 118 h 128"/>
                <a:gd name="T40" fmla="*/ 48 w 96"/>
                <a:gd name="T41" fmla="*/ 120 h 128"/>
                <a:gd name="T42" fmla="*/ 51 w 96"/>
                <a:gd name="T43" fmla="*/ 118 h 128"/>
                <a:gd name="T44" fmla="*/ 87 w 96"/>
                <a:gd name="T45" fmla="*/ 56 h 128"/>
                <a:gd name="T46" fmla="*/ 87 w 96"/>
                <a:gd name="T47" fmla="*/ 52 h 128"/>
                <a:gd name="T48" fmla="*/ 84 w 96"/>
                <a:gd name="T49" fmla="*/ 51 h 128"/>
                <a:gd name="T50" fmla="*/ 66 w 96"/>
                <a:gd name="T51" fmla="*/ 51 h 128"/>
                <a:gd name="T52" fmla="*/ 66 w 96"/>
                <a:gd name="T53" fmla="*/ 18 h 128"/>
                <a:gd name="T54" fmla="*/ 55 w 96"/>
                <a:gd name="T55" fmla="*/ 8 h 128"/>
                <a:gd name="T56" fmla="*/ 41 w 96"/>
                <a:gd name="T57" fmla="*/ 8 h 128"/>
                <a:gd name="T58" fmla="*/ 31 w 96"/>
                <a:gd name="T59" fmla="*/ 18 h 128"/>
                <a:gd name="T60" fmla="*/ 31 w 96"/>
                <a:gd name="T61" fmla="*/ 51 h 128"/>
                <a:gd name="T62" fmla="*/ 13 w 96"/>
                <a:gd name="T63" fmla="*/ 5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48" y="128"/>
                  </a:moveTo>
                  <a:cubicBezTo>
                    <a:pt x="44" y="128"/>
                    <a:pt x="41" y="126"/>
                    <a:pt x="38" y="122"/>
                  </a:cubicBezTo>
                  <a:cubicBezTo>
                    <a:pt x="3" y="60"/>
                    <a:pt x="3" y="60"/>
                    <a:pt x="3" y="60"/>
                  </a:cubicBezTo>
                  <a:cubicBezTo>
                    <a:pt x="1" y="56"/>
                    <a:pt x="0" y="52"/>
                    <a:pt x="2" y="48"/>
                  </a:cubicBezTo>
                  <a:cubicBezTo>
                    <a:pt x="4" y="45"/>
                    <a:pt x="8" y="43"/>
                    <a:pt x="13" y="43"/>
                  </a:cubicBezTo>
                  <a:cubicBezTo>
                    <a:pt x="23" y="43"/>
                    <a:pt x="23" y="43"/>
                    <a:pt x="23" y="43"/>
                  </a:cubicBezTo>
                  <a:cubicBezTo>
                    <a:pt x="23" y="18"/>
                    <a:pt x="23" y="18"/>
                    <a:pt x="23" y="18"/>
                  </a:cubicBezTo>
                  <a:cubicBezTo>
                    <a:pt x="23" y="8"/>
                    <a:pt x="31" y="0"/>
                    <a:pt x="41" y="0"/>
                  </a:cubicBezTo>
                  <a:cubicBezTo>
                    <a:pt x="55" y="0"/>
                    <a:pt x="55" y="0"/>
                    <a:pt x="55" y="0"/>
                  </a:cubicBezTo>
                  <a:cubicBezTo>
                    <a:pt x="65" y="0"/>
                    <a:pt x="74" y="8"/>
                    <a:pt x="74" y="18"/>
                  </a:cubicBezTo>
                  <a:cubicBezTo>
                    <a:pt x="74" y="43"/>
                    <a:pt x="74" y="43"/>
                    <a:pt x="74" y="43"/>
                  </a:cubicBezTo>
                  <a:cubicBezTo>
                    <a:pt x="84" y="43"/>
                    <a:pt x="84" y="43"/>
                    <a:pt x="84" y="43"/>
                  </a:cubicBezTo>
                  <a:cubicBezTo>
                    <a:pt x="88" y="43"/>
                    <a:pt x="92" y="45"/>
                    <a:pt x="94" y="48"/>
                  </a:cubicBezTo>
                  <a:cubicBezTo>
                    <a:pt x="96" y="52"/>
                    <a:pt x="96" y="56"/>
                    <a:pt x="93" y="60"/>
                  </a:cubicBezTo>
                  <a:cubicBezTo>
                    <a:pt x="58" y="122"/>
                    <a:pt x="58" y="122"/>
                    <a:pt x="58" y="122"/>
                  </a:cubicBezTo>
                  <a:cubicBezTo>
                    <a:pt x="56" y="126"/>
                    <a:pt x="52" y="128"/>
                    <a:pt x="48" y="128"/>
                  </a:cubicBezTo>
                  <a:close/>
                  <a:moveTo>
                    <a:pt x="13" y="51"/>
                  </a:moveTo>
                  <a:cubicBezTo>
                    <a:pt x="11" y="51"/>
                    <a:pt x="10" y="52"/>
                    <a:pt x="9" y="52"/>
                  </a:cubicBezTo>
                  <a:cubicBezTo>
                    <a:pt x="9" y="53"/>
                    <a:pt x="9" y="55"/>
                    <a:pt x="10" y="56"/>
                  </a:cubicBezTo>
                  <a:cubicBezTo>
                    <a:pt x="45" y="118"/>
                    <a:pt x="45" y="118"/>
                    <a:pt x="45" y="118"/>
                  </a:cubicBezTo>
                  <a:cubicBezTo>
                    <a:pt x="46" y="119"/>
                    <a:pt x="47" y="120"/>
                    <a:pt x="48" y="120"/>
                  </a:cubicBezTo>
                  <a:cubicBezTo>
                    <a:pt x="49" y="120"/>
                    <a:pt x="50" y="119"/>
                    <a:pt x="51" y="118"/>
                  </a:cubicBezTo>
                  <a:cubicBezTo>
                    <a:pt x="87" y="56"/>
                    <a:pt x="87" y="56"/>
                    <a:pt x="87" y="56"/>
                  </a:cubicBezTo>
                  <a:cubicBezTo>
                    <a:pt x="87" y="55"/>
                    <a:pt x="88" y="53"/>
                    <a:pt x="87" y="52"/>
                  </a:cubicBezTo>
                  <a:cubicBezTo>
                    <a:pt x="87" y="52"/>
                    <a:pt x="85" y="51"/>
                    <a:pt x="84" y="51"/>
                  </a:cubicBezTo>
                  <a:cubicBezTo>
                    <a:pt x="66" y="51"/>
                    <a:pt x="66" y="51"/>
                    <a:pt x="66" y="51"/>
                  </a:cubicBezTo>
                  <a:cubicBezTo>
                    <a:pt x="66" y="18"/>
                    <a:pt x="66" y="18"/>
                    <a:pt x="66" y="18"/>
                  </a:cubicBezTo>
                  <a:cubicBezTo>
                    <a:pt x="66" y="12"/>
                    <a:pt x="61" y="8"/>
                    <a:pt x="55" y="8"/>
                  </a:cubicBezTo>
                  <a:cubicBezTo>
                    <a:pt x="41" y="8"/>
                    <a:pt x="41" y="8"/>
                    <a:pt x="41" y="8"/>
                  </a:cubicBezTo>
                  <a:cubicBezTo>
                    <a:pt x="36" y="8"/>
                    <a:pt x="31" y="12"/>
                    <a:pt x="31" y="18"/>
                  </a:cubicBezTo>
                  <a:cubicBezTo>
                    <a:pt x="31" y="51"/>
                    <a:pt x="31" y="51"/>
                    <a:pt x="31" y="51"/>
                  </a:cubicBezTo>
                  <a:lnTo>
                    <a:pt x="13" y="51"/>
                  </a:lnTo>
                  <a:close/>
                </a:path>
              </a:pathLst>
            </a:custGeom>
            <a:grpFill/>
            <a:ln w="9525">
              <a:solidFill>
                <a:srgbClr val="24B0D2"/>
              </a:solidFill>
              <a:round/>
              <a:headEnd/>
              <a:tailEnd/>
            </a:ln>
            <a:extLst/>
          </p:spPr>
          <p:txBody>
            <a:bodyPr vert="horz" wrap="square" lIns="91371" tIns="45686" rIns="91371" bIns="45686" numCol="1" anchor="t" anchorCtr="0" compatLnSpc="1">
              <a:prstTxWarp prst="textNoShape">
                <a:avLst/>
              </a:prstTxWarp>
            </a:bodyPr>
            <a:lstStyle/>
            <a:p>
              <a:endParaRPr lang="zh-CN" altLang="en-US" sz="1399"/>
            </a:p>
          </p:txBody>
        </p:sp>
      </p:grpSp>
      <p:sp>
        <p:nvSpPr>
          <p:cNvPr id="55" name="文本框 54">
            <a:extLst>
              <a:ext uri="{FF2B5EF4-FFF2-40B4-BE49-F238E27FC236}">
                <a16:creationId xmlns:a16="http://schemas.microsoft.com/office/drawing/2014/main" id="{0E994911-40F9-42D1-988B-121D39710188}"/>
              </a:ext>
            </a:extLst>
          </p:cNvPr>
          <p:cNvSpPr txBox="1"/>
          <p:nvPr/>
        </p:nvSpPr>
        <p:spPr bwMode="auto">
          <a:xfrm>
            <a:off x="3118885" y="2578773"/>
            <a:ext cx="1976658" cy="461408"/>
          </a:xfrm>
          <a:prstGeom prst="rect">
            <a:avLst/>
          </a:prstGeom>
          <a:noFill/>
        </p:spPr>
        <p:txBody>
          <a:bodyPr wrap="square">
            <a:spAutoFit/>
          </a:bodyPr>
          <a:lstStyle/>
          <a:p>
            <a:r>
              <a:rPr lang="zh-CN" altLang="en-US" sz="1199" dirty="0" smtClean="0">
                <a:solidFill>
                  <a:schemeClr val="tx1">
                    <a:lumMod val="65000"/>
                    <a:lumOff val="35000"/>
                  </a:schemeClr>
                </a:solidFill>
                <a:ea typeface="微软雅黑" panose="020B0503020204020204" pitchFamily="34" charset="-122"/>
                <a:sym typeface="微软雅黑" pitchFamily="34" charset="-122"/>
              </a:rPr>
              <a:t>产出</a:t>
            </a:r>
            <a:r>
              <a:rPr lang="zh-CN" altLang="en-US" sz="1199" dirty="0">
                <a:solidFill>
                  <a:schemeClr val="tx1">
                    <a:lumMod val="65000"/>
                    <a:lumOff val="35000"/>
                  </a:schemeClr>
                </a:solidFill>
                <a:ea typeface="微软雅黑" panose="020B0503020204020204" pitchFamily="34" charset="-122"/>
                <a:sym typeface="微软雅黑" pitchFamily="34" charset="-122"/>
              </a:rPr>
              <a:t>是否能和其他系统对比，是否合理？</a:t>
            </a:r>
            <a:endParaRPr lang="en-US" altLang="zh-CN" sz="1199" dirty="0">
              <a:solidFill>
                <a:schemeClr val="tx1">
                  <a:lumMod val="65000"/>
                  <a:lumOff val="35000"/>
                </a:schemeClr>
              </a:solidFill>
              <a:ea typeface="微软雅黑" panose="020B0503020204020204" pitchFamily="34" charset="-122"/>
              <a:sym typeface="微软雅黑" pitchFamily="34" charset="-122"/>
            </a:endParaRPr>
          </a:p>
        </p:txBody>
      </p:sp>
      <p:sp>
        <p:nvSpPr>
          <p:cNvPr id="58" name="文本框 57">
            <a:extLst>
              <a:ext uri="{FF2B5EF4-FFF2-40B4-BE49-F238E27FC236}">
                <a16:creationId xmlns:a16="http://schemas.microsoft.com/office/drawing/2014/main" id="{D3EC7F3F-D8A6-4517-B815-6F9FF3FCEE1C}"/>
              </a:ext>
            </a:extLst>
          </p:cNvPr>
          <p:cNvSpPr txBox="1"/>
          <p:nvPr/>
        </p:nvSpPr>
        <p:spPr bwMode="auto">
          <a:xfrm>
            <a:off x="7272968" y="4959558"/>
            <a:ext cx="1976658" cy="461408"/>
          </a:xfrm>
          <a:prstGeom prst="rect">
            <a:avLst/>
          </a:prstGeom>
          <a:noFill/>
        </p:spPr>
        <p:txBody>
          <a:bodyPr wrap="square">
            <a:spAutoFit/>
          </a:bodyPr>
          <a:lstStyle/>
          <a:p>
            <a:r>
              <a:rPr lang="zh-CN" altLang="en-US" sz="1199" dirty="0" smtClean="0">
                <a:solidFill>
                  <a:schemeClr val="tx1">
                    <a:lumMod val="65000"/>
                    <a:lumOff val="35000"/>
                  </a:schemeClr>
                </a:solidFill>
                <a:ea typeface="微软雅黑" panose="020B0503020204020204" pitchFamily="34" charset="-122"/>
                <a:sym typeface="微软雅黑" pitchFamily="34" charset="-122"/>
              </a:rPr>
              <a:t>消耗</a:t>
            </a:r>
            <a:r>
              <a:rPr lang="zh-CN" altLang="en-US" sz="1199" dirty="0">
                <a:solidFill>
                  <a:schemeClr val="tx1">
                    <a:lumMod val="65000"/>
                    <a:lumOff val="35000"/>
                  </a:schemeClr>
                </a:solidFill>
                <a:ea typeface="微软雅黑" panose="020B0503020204020204" pitchFamily="34" charset="-122"/>
                <a:sym typeface="微软雅黑" pitchFamily="34" charset="-122"/>
              </a:rPr>
              <a:t>是否能和其他系统对比，是否合理？</a:t>
            </a:r>
            <a:endParaRPr lang="en-US" altLang="zh-CN" sz="1199" dirty="0">
              <a:solidFill>
                <a:schemeClr val="tx1">
                  <a:lumMod val="65000"/>
                  <a:lumOff val="35000"/>
                </a:schemeClr>
              </a:solidFill>
              <a:ea typeface="微软雅黑" panose="020B0503020204020204" pitchFamily="34" charset="-122"/>
              <a:sym typeface="微软雅黑" pitchFamily="34" charset="-122"/>
            </a:endParaRPr>
          </a:p>
        </p:txBody>
      </p:sp>
    </p:spTree>
    <p:extLst>
      <p:ext uri="{BB962C8B-B14F-4D97-AF65-F5344CB8AC3E}">
        <p14:creationId xmlns:p14="http://schemas.microsoft.com/office/powerpoint/2010/main" val="10539569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200"/>
                            </p:stCondLst>
                            <p:childTnLst>
                              <p:par>
                                <p:cTn id="11" presetID="21" presetClass="entr" presetSubtype="1"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1)">
                                      <p:cBhvr>
                                        <p:cTn id="13" dur="2000"/>
                                        <p:tgtEl>
                                          <p:spTgt spid="32"/>
                                        </p:tgtEl>
                                      </p:cBhvr>
                                    </p:animEffect>
                                  </p:childTnLst>
                                </p:cTn>
                              </p:par>
                            </p:childTnLst>
                          </p:cTn>
                        </p:par>
                        <p:par>
                          <p:cTn id="14" fill="hold">
                            <p:stCondLst>
                              <p:cond delay="4200"/>
                            </p:stCondLst>
                            <p:childTnLst>
                              <p:par>
                                <p:cTn id="15" presetID="4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ppt_w</p:attrName>
                                        </p:attrNameLst>
                                      </p:cBhvr>
                                      <p:tavLst>
                                        <p:tav tm="0" fmla="#ppt_w*sin(2.5*pi*$)">
                                          <p:val>
                                            <p:fltVal val="0"/>
                                          </p:val>
                                        </p:tav>
                                        <p:tav tm="100000">
                                          <p:val>
                                            <p:fltVal val="1"/>
                                          </p:val>
                                        </p:tav>
                                      </p:tavLst>
                                    </p:anim>
                                    <p:anim calcmode="lin" valueType="num">
                                      <p:cBhvr>
                                        <p:cTn id="19" dur="500" fill="hold"/>
                                        <p:tgtEl>
                                          <p:spTgt spid="43"/>
                                        </p:tgtEl>
                                        <p:attrNameLst>
                                          <p:attrName>ppt_h</p:attrName>
                                        </p:attrNameLst>
                                      </p:cBhvr>
                                      <p:tavLst>
                                        <p:tav tm="0">
                                          <p:val>
                                            <p:strVal val="#ppt_h"/>
                                          </p:val>
                                        </p:tav>
                                        <p:tav tm="100000">
                                          <p:val>
                                            <p:strVal val="#ppt_h"/>
                                          </p:val>
                                        </p:tav>
                                      </p:tavLst>
                                    </p:anim>
                                  </p:childTnLst>
                                </p:cTn>
                              </p:par>
                            </p:childTnLst>
                          </p:cTn>
                        </p:par>
                        <p:par>
                          <p:cTn id="20" fill="hold">
                            <p:stCondLst>
                              <p:cond delay="47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childTnLst>
                          </p:cTn>
                        </p:par>
                        <p:par>
                          <p:cTn id="27" fill="hold">
                            <p:stCondLst>
                              <p:cond delay="5200"/>
                            </p:stCondLst>
                            <p:childTnLst>
                              <p:par>
                                <p:cTn id="28" presetID="53" presetClass="entr" presetSubtype="16"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p:cTn id="30" dur="500" fill="hold"/>
                                        <p:tgtEl>
                                          <p:spTgt spid="51"/>
                                        </p:tgtEl>
                                        <p:attrNameLst>
                                          <p:attrName>ppt_w</p:attrName>
                                        </p:attrNameLst>
                                      </p:cBhvr>
                                      <p:tavLst>
                                        <p:tav tm="0">
                                          <p:val>
                                            <p:fltVal val="0"/>
                                          </p:val>
                                        </p:tav>
                                        <p:tav tm="100000">
                                          <p:val>
                                            <p:strVal val="#ppt_w"/>
                                          </p:val>
                                        </p:tav>
                                      </p:tavLst>
                                    </p:anim>
                                    <p:anim calcmode="lin" valueType="num">
                                      <p:cBhvr>
                                        <p:cTn id="31" dur="500" fill="hold"/>
                                        <p:tgtEl>
                                          <p:spTgt spid="51"/>
                                        </p:tgtEl>
                                        <p:attrNameLst>
                                          <p:attrName>ppt_h</p:attrName>
                                        </p:attrNameLst>
                                      </p:cBhvr>
                                      <p:tavLst>
                                        <p:tav tm="0">
                                          <p:val>
                                            <p:fltVal val="0"/>
                                          </p:val>
                                        </p:tav>
                                        <p:tav tm="100000">
                                          <p:val>
                                            <p:strVal val="#ppt_h"/>
                                          </p:val>
                                        </p:tav>
                                      </p:tavLst>
                                    </p:anim>
                                    <p:animEffect transition="in" filter="fade">
                                      <p:cBhvr>
                                        <p:cTn id="32" dur="500"/>
                                        <p:tgtEl>
                                          <p:spTgt spid="51"/>
                                        </p:tgtEl>
                                      </p:cBhvr>
                                    </p:animEffect>
                                  </p:childTnLst>
                                </p:cTn>
                              </p:par>
                              <p:par>
                                <p:cTn id="33" presetID="53" presetClass="entr" presetSubtype="16"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p:cTn id="35" dur="500" fill="hold"/>
                                        <p:tgtEl>
                                          <p:spTgt spid="48"/>
                                        </p:tgtEl>
                                        <p:attrNameLst>
                                          <p:attrName>ppt_w</p:attrName>
                                        </p:attrNameLst>
                                      </p:cBhvr>
                                      <p:tavLst>
                                        <p:tav tm="0">
                                          <p:val>
                                            <p:fltVal val="0"/>
                                          </p:val>
                                        </p:tav>
                                        <p:tav tm="100000">
                                          <p:val>
                                            <p:strVal val="#ppt_w"/>
                                          </p:val>
                                        </p:tav>
                                      </p:tavLst>
                                    </p:anim>
                                    <p:anim calcmode="lin" valueType="num">
                                      <p:cBhvr>
                                        <p:cTn id="36" dur="500" fill="hold"/>
                                        <p:tgtEl>
                                          <p:spTgt spid="48"/>
                                        </p:tgtEl>
                                        <p:attrNameLst>
                                          <p:attrName>ppt_h</p:attrName>
                                        </p:attrNameLst>
                                      </p:cBhvr>
                                      <p:tavLst>
                                        <p:tav tm="0">
                                          <p:val>
                                            <p:fltVal val="0"/>
                                          </p:val>
                                        </p:tav>
                                        <p:tav tm="100000">
                                          <p:val>
                                            <p:strVal val="#ppt_h"/>
                                          </p:val>
                                        </p:tav>
                                      </p:tavLst>
                                    </p:anim>
                                    <p:animEffect transition="in" filter="fade">
                                      <p:cBhvr>
                                        <p:cTn id="37" dur="500"/>
                                        <p:tgtEl>
                                          <p:spTgt spid="48"/>
                                        </p:tgtEl>
                                      </p:cBhvr>
                                    </p:animEffect>
                                  </p:childTnLst>
                                </p:cTn>
                              </p:par>
                            </p:childTnLst>
                          </p:cTn>
                        </p:par>
                        <p:par>
                          <p:cTn id="38" fill="hold">
                            <p:stCondLst>
                              <p:cond delay="57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par>
                          <p:cTn id="45" fill="hold">
                            <p:stCondLst>
                              <p:cond delay="6200"/>
                            </p:stCondLst>
                            <p:childTnLst>
                              <p:par>
                                <p:cTn id="46" presetID="53" presetClass="entr" presetSubtype="16" fill="hold" grpId="0" nodeType="afterEffect">
                                  <p:stCondLst>
                                    <p:cond delay="0"/>
                                  </p:stCondLst>
                                  <p:iterate type="lt">
                                    <p:tmPct val="10000"/>
                                  </p:iterate>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par>
                                <p:cTn id="51" presetID="53" presetClass="entr" presetSubtype="16" fill="hold" grpId="0" nodeType="withEffect">
                                  <p:stCondLst>
                                    <p:cond delay="0"/>
                                  </p:stCondLst>
                                  <p:iterate type="lt">
                                    <p:tmPct val="10000"/>
                                  </p:iterate>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childTnLst>
                          </p:cTn>
                        </p:par>
                        <p:par>
                          <p:cTn id="56" fill="hold">
                            <p:stCondLst>
                              <p:cond delay="7150"/>
                            </p:stCondLst>
                            <p:childTnLst>
                              <p:par>
                                <p:cTn id="57" presetID="22" presetClass="entr" presetSubtype="8"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left)">
                                      <p:cBhvr>
                                        <p:cTn id="62" dur="500"/>
                                        <p:tgtEl>
                                          <p:spTgt spid="41"/>
                                        </p:tgtEl>
                                      </p:cBhvr>
                                    </p:animEffect>
                                  </p:childTnLst>
                                </p:cTn>
                              </p:par>
                              <p:par>
                                <p:cTn id="63" presetID="53" presetClass="entr" presetSubtype="16" fill="hold" grpId="0" nodeType="withEffect">
                                  <p:stCondLst>
                                    <p:cond delay="0"/>
                                  </p:stCondLst>
                                  <p:iterate type="lt">
                                    <p:tmPct val="10000"/>
                                  </p:iterate>
                                  <p:childTnLst>
                                    <p:set>
                                      <p:cBhvr>
                                        <p:cTn id="64" dur="1" fill="hold">
                                          <p:stCondLst>
                                            <p:cond delay="0"/>
                                          </p:stCondLst>
                                        </p:cTn>
                                        <p:tgtEl>
                                          <p:spTgt spid="38"/>
                                        </p:tgtEl>
                                        <p:attrNameLst>
                                          <p:attrName>style.visibility</p:attrName>
                                        </p:attrNameLst>
                                      </p:cBhvr>
                                      <p:to>
                                        <p:strVal val="visible"/>
                                      </p:to>
                                    </p:set>
                                    <p:anim calcmode="lin" valueType="num">
                                      <p:cBhvr>
                                        <p:cTn id="65" dur="500" fill="hold"/>
                                        <p:tgtEl>
                                          <p:spTgt spid="38"/>
                                        </p:tgtEl>
                                        <p:attrNameLst>
                                          <p:attrName>ppt_w</p:attrName>
                                        </p:attrNameLst>
                                      </p:cBhvr>
                                      <p:tavLst>
                                        <p:tav tm="0">
                                          <p:val>
                                            <p:fltVal val="0"/>
                                          </p:val>
                                        </p:tav>
                                        <p:tav tm="100000">
                                          <p:val>
                                            <p:strVal val="#ppt_w"/>
                                          </p:val>
                                        </p:tav>
                                      </p:tavLst>
                                    </p:anim>
                                    <p:anim calcmode="lin" valueType="num">
                                      <p:cBhvr>
                                        <p:cTn id="66" dur="500" fill="hold"/>
                                        <p:tgtEl>
                                          <p:spTgt spid="38"/>
                                        </p:tgtEl>
                                        <p:attrNameLst>
                                          <p:attrName>ppt_h</p:attrName>
                                        </p:attrNameLst>
                                      </p:cBhvr>
                                      <p:tavLst>
                                        <p:tav tm="0">
                                          <p:val>
                                            <p:fltVal val="0"/>
                                          </p:val>
                                        </p:tav>
                                        <p:tav tm="100000">
                                          <p:val>
                                            <p:strVal val="#ppt_h"/>
                                          </p:val>
                                        </p:tav>
                                      </p:tavLst>
                                    </p:anim>
                                    <p:animEffect transition="in" filter="fade">
                                      <p:cBhvr>
                                        <p:cTn id="67" dur="500"/>
                                        <p:tgtEl>
                                          <p:spTgt spid="38"/>
                                        </p:tgtEl>
                                      </p:cBhvr>
                                    </p:animEffect>
                                  </p:childTnLst>
                                </p:cTn>
                              </p:par>
                              <p:par>
                                <p:cTn id="68" presetID="53" presetClass="entr" presetSubtype="16" fill="hold" grpId="0" nodeType="withEffect">
                                  <p:stCondLst>
                                    <p:cond delay="0"/>
                                  </p:stCondLst>
                                  <p:iterate type="lt">
                                    <p:tmPct val="10000"/>
                                  </p:iterate>
                                  <p:childTnLst>
                                    <p:set>
                                      <p:cBhvr>
                                        <p:cTn id="69" dur="1" fill="hold">
                                          <p:stCondLst>
                                            <p:cond delay="0"/>
                                          </p:stCondLst>
                                        </p:cTn>
                                        <p:tgtEl>
                                          <p:spTgt spid="40"/>
                                        </p:tgtEl>
                                        <p:attrNameLst>
                                          <p:attrName>style.visibility</p:attrName>
                                        </p:attrNameLst>
                                      </p:cBhvr>
                                      <p:to>
                                        <p:strVal val="visible"/>
                                      </p:to>
                                    </p:set>
                                    <p:anim calcmode="lin" valueType="num">
                                      <p:cBhvr>
                                        <p:cTn id="70" dur="500" fill="hold"/>
                                        <p:tgtEl>
                                          <p:spTgt spid="40"/>
                                        </p:tgtEl>
                                        <p:attrNameLst>
                                          <p:attrName>ppt_w</p:attrName>
                                        </p:attrNameLst>
                                      </p:cBhvr>
                                      <p:tavLst>
                                        <p:tav tm="0">
                                          <p:val>
                                            <p:fltVal val="0"/>
                                          </p:val>
                                        </p:tav>
                                        <p:tav tm="100000">
                                          <p:val>
                                            <p:strVal val="#ppt_w"/>
                                          </p:val>
                                        </p:tav>
                                      </p:tavLst>
                                    </p:anim>
                                    <p:anim calcmode="lin" valueType="num">
                                      <p:cBhvr>
                                        <p:cTn id="71" dur="500" fill="hold"/>
                                        <p:tgtEl>
                                          <p:spTgt spid="40"/>
                                        </p:tgtEl>
                                        <p:attrNameLst>
                                          <p:attrName>ppt_h</p:attrName>
                                        </p:attrNameLst>
                                      </p:cBhvr>
                                      <p:tavLst>
                                        <p:tav tm="0">
                                          <p:val>
                                            <p:fltVal val="0"/>
                                          </p:val>
                                        </p:tav>
                                        <p:tav tm="100000">
                                          <p:val>
                                            <p:strVal val="#ppt_h"/>
                                          </p:val>
                                        </p:tav>
                                      </p:tavLst>
                                    </p:anim>
                                    <p:animEffect transition="in" filter="fade">
                                      <p:cBhvr>
                                        <p:cTn id="72" dur="500"/>
                                        <p:tgtEl>
                                          <p:spTgt spid="40"/>
                                        </p:tgtEl>
                                      </p:cBhvr>
                                    </p:animEffect>
                                  </p:childTnLst>
                                </p:cTn>
                              </p:par>
                            </p:childTnLst>
                          </p:cTn>
                        </p:par>
                        <p:par>
                          <p:cTn id="73" fill="hold">
                            <p:stCondLst>
                              <p:cond delay="7700"/>
                            </p:stCondLst>
                            <p:childTnLst>
                              <p:par>
                                <p:cTn id="74" presetID="23" presetClass="entr" presetSubtype="16" fill="hold" grpId="0" nodeType="after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p:cTn id="76" dur="500" fill="hold"/>
                                        <p:tgtEl>
                                          <p:spTgt spid="37"/>
                                        </p:tgtEl>
                                        <p:attrNameLst>
                                          <p:attrName>ppt_w</p:attrName>
                                        </p:attrNameLst>
                                      </p:cBhvr>
                                      <p:tavLst>
                                        <p:tav tm="0">
                                          <p:val>
                                            <p:fltVal val="0"/>
                                          </p:val>
                                        </p:tav>
                                        <p:tav tm="100000">
                                          <p:val>
                                            <p:strVal val="#ppt_w"/>
                                          </p:val>
                                        </p:tav>
                                      </p:tavLst>
                                    </p:anim>
                                    <p:anim calcmode="lin" valueType="num">
                                      <p:cBhvr>
                                        <p:cTn id="77" dur="500" fill="hold"/>
                                        <p:tgtEl>
                                          <p:spTgt spid="37"/>
                                        </p:tgtEl>
                                        <p:attrNameLst>
                                          <p:attrName>ppt_h</p:attrName>
                                        </p:attrNameLst>
                                      </p:cBhvr>
                                      <p:tavLst>
                                        <p:tav tm="0">
                                          <p:val>
                                            <p:fltVal val="0"/>
                                          </p:val>
                                        </p:tav>
                                        <p:tav tm="100000">
                                          <p:val>
                                            <p:strVal val="#ppt_h"/>
                                          </p:val>
                                        </p:tav>
                                      </p:tavLst>
                                    </p:anim>
                                  </p:childTnLst>
                                </p:cTn>
                              </p:par>
                              <p:par>
                                <p:cTn id="78" presetID="23" presetClass="entr" presetSubtype="16"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fltVal val="0"/>
                                          </p:val>
                                        </p:tav>
                                        <p:tav tm="100000">
                                          <p:val>
                                            <p:strVal val="#ppt_w"/>
                                          </p:val>
                                        </p:tav>
                                      </p:tavLst>
                                    </p:anim>
                                    <p:anim calcmode="lin" valueType="num">
                                      <p:cBhvr>
                                        <p:cTn id="81" dur="500" fill="hold"/>
                                        <p:tgtEl>
                                          <p:spTgt spid="39"/>
                                        </p:tgtEl>
                                        <p:attrNameLst>
                                          <p:attrName>ppt_h</p:attrName>
                                        </p:attrNameLst>
                                      </p:cBhvr>
                                      <p:tavLst>
                                        <p:tav tm="0">
                                          <p:val>
                                            <p:fltVal val="0"/>
                                          </p:val>
                                        </p:tav>
                                        <p:tav tm="100000">
                                          <p:val>
                                            <p:strVal val="#ppt_h"/>
                                          </p:val>
                                        </p:tav>
                                      </p:tavLst>
                                    </p:anim>
                                  </p:childTnLst>
                                </p:cTn>
                              </p:par>
                            </p:childTnLst>
                          </p:cTn>
                        </p:par>
                        <p:par>
                          <p:cTn id="82" fill="hold">
                            <p:stCondLst>
                              <p:cond delay="8200"/>
                            </p:stCondLst>
                            <p:childTnLst>
                              <p:par>
                                <p:cTn id="83" presetID="55" presetClass="entr" presetSubtype="0" fill="hold" grpId="1" nodeType="afterEffect">
                                  <p:stCondLst>
                                    <p:cond delay="0"/>
                                  </p:stCondLst>
                                  <p:iterate type="lt">
                                    <p:tmPct val="0"/>
                                  </p:iterate>
                                  <p:childTnLst>
                                    <p:set>
                                      <p:cBhvr>
                                        <p:cTn id="84" dur="1" fill="hold">
                                          <p:stCondLst>
                                            <p:cond delay="0"/>
                                          </p:stCondLst>
                                        </p:cTn>
                                        <p:tgtEl>
                                          <p:spTgt spid="38"/>
                                        </p:tgtEl>
                                        <p:attrNameLst>
                                          <p:attrName>style.visibility</p:attrName>
                                        </p:attrNameLst>
                                      </p:cBhvr>
                                      <p:to>
                                        <p:strVal val="visible"/>
                                      </p:to>
                                    </p:set>
                                    <p:anim calcmode="lin" valueType="num">
                                      <p:cBhvr>
                                        <p:cTn id="85" dur="1000" fill="hold"/>
                                        <p:tgtEl>
                                          <p:spTgt spid="38"/>
                                        </p:tgtEl>
                                        <p:attrNameLst>
                                          <p:attrName>ppt_w</p:attrName>
                                        </p:attrNameLst>
                                      </p:cBhvr>
                                      <p:tavLst>
                                        <p:tav tm="0">
                                          <p:val>
                                            <p:strVal val="#ppt_w*0.70"/>
                                          </p:val>
                                        </p:tav>
                                        <p:tav tm="100000">
                                          <p:val>
                                            <p:strVal val="#ppt_w"/>
                                          </p:val>
                                        </p:tav>
                                      </p:tavLst>
                                    </p:anim>
                                    <p:anim calcmode="lin" valueType="num">
                                      <p:cBhvr>
                                        <p:cTn id="86" dur="1000" fill="hold"/>
                                        <p:tgtEl>
                                          <p:spTgt spid="38"/>
                                        </p:tgtEl>
                                        <p:attrNameLst>
                                          <p:attrName>ppt_h</p:attrName>
                                        </p:attrNameLst>
                                      </p:cBhvr>
                                      <p:tavLst>
                                        <p:tav tm="0">
                                          <p:val>
                                            <p:strVal val="#ppt_h"/>
                                          </p:val>
                                        </p:tav>
                                        <p:tav tm="100000">
                                          <p:val>
                                            <p:strVal val="#ppt_h"/>
                                          </p:val>
                                        </p:tav>
                                      </p:tavLst>
                                    </p:anim>
                                    <p:animEffect transition="in" filter="fade">
                                      <p:cBhvr>
                                        <p:cTn id="87" dur="1000"/>
                                        <p:tgtEl>
                                          <p:spTgt spid="38"/>
                                        </p:tgtEl>
                                      </p:cBhvr>
                                    </p:animEffect>
                                  </p:childTnLst>
                                </p:cTn>
                              </p:par>
                              <p:par>
                                <p:cTn id="88" presetID="55" presetClass="entr" presetSubtype="0" fill="hold" grpId="1" nodeType="withEffect">
                                  <p:stCondLst>
                                    <p:cond delay="0"/>
                                  </p:stCondLst>
                                  <p:iterate type="lt">
                                    <p:tmPct val="0"/>
                                  </p:iterate>
                                  <p:childTnLst>
                                    <p:set>
                                      <p:cBhvr>
                                        <p:cTn id="89" dur="1" fill="hold">
                                          <p:stCondLst>
                                            <p:cond delay="0"/>
                                          </p:stCondLst>
                                        </p:cTn>
                                        <p:tgtEl>
                                          <p:spTgt spid="40"/>
                                        </p:tgtEl>
                                        <p:attrNameLst>
                                          <p:attrName>style.visibility</p:attrName>
                                        </p:attrNameLst>
                                      </p:cBhvr>
                                      <p:to>
                                        <p:strVal val="visible"/>
                                      </p:to>
                                    </p:set>
                                    <p:anim calcmode="lin" valueType="num">
                                      <p:cBhvr>
                                        <p:cTn id="90" dur="1000" fill="hold"/>
                                        <p:tgtEl>
                                          <p:spTgt spid="40"/>
                                        </p:tgtEl>
                                        <p:attrNameLst>
                                          <p:attrName>ppt_w</p:attrName>
                                        </p:attrNameLst>
                                      </p:cBhvr>
                                      <p:tavLst>
                                        <p:tav tm="0">
                                          <p:val>
                                            <p:strVal val="#ppt_w*0.70"/>
                                          </p:val>
                                        </p:tav>
                                        <p:tav tm="100000">
                                          <p:val>
                                            <p:strVal val="#ppt_w"/>
                                          </p:val>
                                        </p:tav>
                                      </p:tavLst>
                                    </p:anim>
                                    <p:anim calcmode="lin" valueType="num">
                                      <p:cBhvr>
                                        <p:cTn id="91" dur="1000" fill="hold"/>
                                        <p:tgtEl>
                                          <p:spTgt spid="40"/>
                                        </p:tgtEl>
                                        <p:attrNameLst>
                                          <p:attrName>ppt_h</p:attrName>
                                        </p:attrNameLst>
                                      </p:cBhvr>
                                      <p:tavLst>
                                        <p:tav tm="0">
                                          <p:val>
                                            <p:strVal val="#ppt_h"/>
                                          </p:val>
                                        </p:tav>
                                        <p:tav tm="100000">
                                          <p:val>
                                            <p:strVal val="#ppt_h"/>
                                          </p:val>
                                        </p:tav>
                                      </p:tavLst>
                                    </p:anim>
                                    <p:animEffect transition="in" filter="fade">
                                      <p:cBhvr>
                                        <p:cTn id="92"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animBg="1"/>
      <p:bldP spid="33" grpId="0" animBg="1"/>
      <p:bldP spid="34" grpId="0" animBg="1"/>
      <p:bldP spid="35" grpId="0" animBg="1"/>
      <p:bldP spid="36" grpId="0" animBg="1"/>
      <p:bldP spid="37" grpId="0" animBg="1"/>
      <p:bldP spid="38" grpId="0"/>
      <p:bldP spid="38" grpId="1"/>
      <p:bldP spid="39" grpId="0" animBg="1"/>
      <p:bldP spid="40" grpId="0"/>
      <p:bldP spid="40" grpId="1"/>
      <p:bldP spid="41" grpId="0"/>
      <p:bldP spid="42" grpId="0"/>
      <p:bldP spid="46"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smtClean="0">
                <a:solidFill>
                  <a:schemeClr val="bg1"/>
                </a:solidFill>
              </a:rPr>
              <a:t>可视化，周期和规模</a:t>
            </a:r>
            <a:endParaRPr kumimoji="1" lang="zh-CN" altLang="en-US" sz="2800" dirty="0">
              <a:solidFill>
                <a:schemeClr val="bg1"/>
              </a:solidFill>
            </a:endParaRPr>
          </a:p>
        </p:txBody>
      </p:sp>
      <p:sp>
        <p:nvSpPr>
          <p:cNvPr id="3" name="任意多边形 3"/>
          <p:cNvSpPr/>
          <p:nvPr/>
        </p:nvSpPr>
        <p:spPr>
          <a:xfrm>
            <a:off x="5282439" y="2324982"/>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sp>
        <p:nvSpPr>
          <p:cNvPr id="4" name="任意多边形 4"/>
          <p:cNvSpPr/>
          <p:nvPr/>
        </p:nvSpPr>
        <p:spPr>
          <a:xfrm rot="5400000">
            <a:off x="6605939" y="3584201"/>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5"/>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sp>
        <p:nvSpPr>
          <p:cNvPr id="5" name="任意多边形 5"/>
          <p:cNvSpPr/>
          <p:nvPr/>
        </p:nvSpPr>
        <p:spPr>
          <a:xfrm rot="10800000">
            <a:off x="5282439" y="4845716"/>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sp>
        <p:nvSpPr>
          <p:cNvPr id="6" name="任意多边形 6"/>
          <p:cNvSpPr/>
          <p:nvPr/>
        </p:nvSpPr>
        <p:spPr>
          <a:xfrm rot="16200000">
            <a:off x="3935980" y="3584201"/>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grpSp>
        <p:nvGrpSpPr>
          <p:cNvPr id="7" name="组合 7"/>
          <p:cNvGrpSpPr/>
          <p:nvPr/>
        </p:nvGrpSpPr>
        <p:grpSpPr>
          <a:xfrm>
            <a:off x="1815353" y="3103240"/>
            <a:ext cx="2833458" cy="1323423"/>
            <a:chOff x="1855694" y="2820852"/>
            <a:chExt cx="2833458" cy="1323423"/>
          </a:xfrm>
        </p:grpSpPr>
        <p:cxnSp>
          <p:nvCxnSpPr>
            <p:cNvPr id="8" name="直接连接符 8"/>
            <p:cNvCxnSpPr/>
            <p:nvPr/>
          </p:nvCxnSpPr>
          <p:spPr>
            <a:xfrm>
              <a:off x="3881048" y="3100934"/>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01506" y="2820852"/>
              <a:ext cx="587712" cy="587712"/>
            </a:xfrm>
            <a:prstGeom prst="ellipse">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a:cs typeface="+mn-ea"/>
                  <a:sym typeface="+mn-lt"/>
                </a:rPr>
                <a:t>1</a:t>
              </a:r>
              <a:endParaRPr lang="zh-CN" altLang="en-US" sz="2400" dirty="0">
                <a:cs typeface="+mn-ea"/>
                <a:sym typeface="+mn-lt"/>
              </a:endParaRPr>
            </a:p>
          </p:txBody>
        </p:sp>
        <p:sp>
          <p:nvSpPr>
            <p:cNvPr id="10" name="Rectangle 42"/>
            <p:cNvSpPr/>
            <p:nvPr/>
          </p:nvSpPr>
          <p:spPr>
            <a:xfrm>
              <a:off x="1855694" y="3483256"/>
              <a:ext cx="2080925" cy="661019"/>
            </a:xfrm>
            <a:prstGeom prst="rect">
              <a:avLst/>
            </a:prstGeom>
            <a:noFill/>
            <a:ln w="12700" cap="flat" cmpd="sng" algn="ctr">
              <a:noFill/>
              <a:prstDash val="solid"/>
            </a:ln>
            <a:effectLst/>
          </p:spPr>
          <p:txBody>
            <a:bodyPr lIns="91440" tIns="0" rIns="91440" bIns="0" rtlCol="0" anchor="t"/>
            <a:lstStyle/>
            <a:p>
              <a:pPr algn="r">
                <a:defRPr/>
              </a:pPr>
              <a:r>
                <a:rPr lang="zh-CN" altLang="en-US" sz="1400" dirty="0" smtClean="0">
                  <a:solidFill>
                    <a:schemeClr val="bg1">
                      <a:lumMod val="50000"/>
                    </a:schemeClr>
                  </a:solidFill>
                  <a:cs typeface="+mn-ea"/>
                  <a:sym typeface="+mn-lt"/>
                </a:rPr>
                <a:t>可视化</a:t>
              </a:r>
              <a:endParaRPr lang="en-US" altLang="zh-CN" sz="1400" dirty="0" smtClean="0">
                <a:solidFill>
                  <a:schemeClr val="bg1">
                    <a:lumMod val="50000"/>
                  </a:schemeClr>
                </a:solidFill>
                <a:cs typeface="+mn-ea"/>
                <a:sym typeface="+mn-lt"/>
              </a:endParaRPr>
            </a:p>
            <a:p>
              <a:pPr algn="r">
                <a:defRPr/>
              </a:pPr>
              <a:r>
                <a:rPr lang="zh-CN" altLang="en-US" sz="1400" kern="0" dirty="0" smtClean="0">
                  <a:solidFill>
                    <a:schemeClr val="bg1">
                      <a:lumMod val="50000"/>
                    </a:schemeClr>
                  </a:solidFill>
                  <a:cs typeface="+mn-ea"/>
                  <a:sym typeface="+mn-lt"/>
                </a:rPr>
                <a:t>如何</a:t>
              </a:r>
              <a:r>
                <a:rPr lang="zh-CN" altLang="en-US" sz="1400" kern="0" dirty="0">
                  <a:solidFill>
                    <a:schemeClr val="bg1">
                      <a:lumMod val="50000"/>
                    </a:schemeClr>
                  </a:solidFill>
                  <a:cs typeface="+mn-ea"/>
                  <a:sym typeface="+mn-lt"/>
                </a:rPr>
                <a:t>让数值量变可视化？</a:t>
              </a:r>
              <a:endParaRPr lang="en-US" sz="1400" kern="0" dirty="0">
                <a:solidFill>
                  <a:schemeClr val="bg1">
                    <a:lumMod val="50000"/>
                  </a:schemeClr>
                </a:solidFill>
                <a:cs typeface="+mn-ea"/>
                <a:sym typeface="+mn-lt"/>
              </a:endParaRPr>
            </a:p>
          </p:txBody>
        </p:sp>
      </p:grpSp>
      <p:grpSp>
        <p:nvGrpSpPr>
          <p:cNvPr id="11" name="组合 11"/>
          <p:cNvGrpSpPr/>
          <p:nvPr/>
        </p:nvGrpSpPr>
        <p:grpSpPr>
          <a:xfrm>
            <a:off x="1815353" y="5171713"/>
            <a:ext cx="3749462" cy="698313"/>
            <a:chOff x="1855694" y="4889325"/>
            <a:chExt cx="3749462" cy="698313"/>
          </a:xfrm>
        </p:grpSpPr>
        <p:cxnSp>
          <p:nvCxnSpPr>
            <p:cNvPr id="12" name="直接连接符 12"/>
            <p:cNvCxnSpPr/>
            <p:nvPr/>
          </p:nvCxnSpPr>
          <p:spPr>
            <a:xfrm>
              <a:off x="4797052" y="5169406"/>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115215" y="4889325"/>
              <a:ext cx="587712" cy="587712"/>
            </a:xfrm>
            <a:prstGeom prst="ellipse">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rgbClr val="FFFFFF"/>
                  </a:solidFill>
                  <a:cs typeface="+mn-ea"/>
                  <a:sym typeface="+mn-lt"/>
                </a:rPr>
                <a:t>4</a:t>
              </a:r>
              <a:endParaRPr lang="zh-CN" altLang="en-US" sz="3200" dirty="0">
                <a:solidFill>
                  <a:srgbClr val="FFFFFF"/>
                </a:solidFill>
                <a:cs typeface="+mn-ea"/>
                <a:sym typeface="+mn-lt"/>
              </a:endParaRPr>
            </a:p>
          </p:txBody>
        </p:sp>
        <p:sp>
          <p:nvSpPr>
            <p:cNvPr id="14" name="Rectangle 42"/>
            <p:cNvSpPr/>
            <p:nvPr/>
          </p:nvSpPr>
          <p:spPr>
            <a:xfrm>
              <a:off x="1855694" y="4926619"/>
              <a:ext cx="2118942" cy="661019"/>
            </a:xfrm>
            <a:prstGeom prst="rect">
              <a:avLst/>
            </a:prstGeom>
            <a:noFill/>
            <a:ln w="12700" cap="flat" cmpd="sng" algn="ctr">
              <a:noFill/>
              <a:prstDash val="solid"/>
            </a:ln>
            <a:effectLst/>
          </p:spPr>
          <p:txBody>
            <a:bodyPr lIns="91440" tIns="0" rIns="91440" bIns="0" rtlCol="0" anchor="t"/>
            <a:lstStyle/>
            <a:p>
              <a:pPr algn="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grpSp>
      <p:grpSp>
        <p:nvGrpSpPr>
          <p:cNvPr id="15" name="组合 15"/>
          <p:cNvGrpSpPr/>
          <p:nvPr/>
        </p:nvGrpSpPr>
        <p:grpSpPr>
          <a:xfrm>
            <a:off x="6609382" y="2315799"/>
            <a:ext cx="5212503" cy="748335"/>
            <a:chOff x="6649723" y="2033411"/>
            <a:chExt cx="5212503" cy="748335"/>
          </a:xfrm>
        </p:grpSpPr>
        <p:cxnSp>
          <p:nvCxnSpPr>
            <p:cNvPr id="16" name="直接连接符 16"/>
            <p:cNvCxnSpPr/>
            <p:nvPr/>
          </p:nvCxnSpPr>
          <p:spPr>
            <a:xfrm>
              <a:off x="6649723" y="2327267"/>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503743" y="2033411"/>
              <a:ext cx="587712" cy="587712"/>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rgbClr val="FFFFFF"/>
                  </a:solidFill>
                  <a:cs typeface="+mn-ea"/>
                  <a:sym typeface="+mn-lt"/>
                </a:rPr>
                <a:t>2</a:t>
              </a:r>
              <a:endParaRPr lang="zh-CN" altLang="en-US" sz="3200" dirty="0">
                <a:solidFill>
                  <a:srgbClr val="FFFFFF"/>
                </a:solidFill>
                <a:cs typeface="+mn-ea"/>
                <a:sym typeface="+mn-lt"/>
              </a:endParaRPr>
            </a:p>
          </p:txBody>
        </p:sp>
        <p:sp>
          <p:nvSpPr>
            <p:cNvPr id="18" name="Rectangle 42"/>
            <p:cNvSpPr/>
            <p:nvPr/>
          </p:nvSpPr>
          <p:spPr>
            <a:xfrm>
              <a:off x="8282001" y="2120727"/>
              <a:ext cx="3580225" cy="661019"/>
            </a:xfrm>
            <a:prstGeom prst="rect">
              <a:avLst/>
            </a:prstGeom>
            <a:noFill/>
            <a:ln w="12700" cap="flat" cmpd="sng" algn="ctr">
              <a:noFill/>
              <a:prstDash val="solid"/>
            </a:ln>
            <a:effectLst/>
          </p:spPr>
          <p:txBody>
            <a:bodyPr lIns="91440" tIns="0" rIns="91440" bIns="0" rtlCol="0" anchor="t"/>
            <a:lstStyle/>
            <a:p>
              <a:pPr>
                <a:defRPr/>
              </a:pPr>
              <a:r>
                <a:rPr lang="zh-CN" altLang="en-US" sz="1400" dirty="0" smtClean="0">
                  <a:solidFill>
                    <a:schemeClr val="bg1">
                      <a:lumMod val="50000"/>
                    </a:schemeClr>
                  </a:solidFill>
                  <a:cs typeface="+mn-ea"/>
                  <a:sym typeface="+mn-lt"/>
                </a:rPr>
                <a:t>周期</a:t>
              </a:r>
              <a:endParaRPr lang="en-US" altLang="zh-CN" sz="1400" dirty="0" smtClean="0">
                <a:solidFill>
                  <a:schemeClr val="bg1">
                    <a:lumMod val="50000"/>
                  </a:schemeClr>
                </a:solidFill>
                <a:cs typeface="+mn-ea"/>
                <a:sym typeface="+mn-lt"/>
              </a:endParaRPr>
            </a:p>
            <a:p>
              <a:pPr>
                <a:defRPr/>
              </a:pPr>
              <a:r>
                <a:rPr lang="zh-CN" altLang="en-US" sz="1400" kern="0" dirty="0">
                  <a:solidFill>
                    <a:schemeClr val="bg1">
                      <a:lumMod val="50000"/>
                    </a:schemeClr>
                  </a:solidFill>
                  <a:cs typeface="+mn-ea"/>
                  <a:sym typeface="+mn-lt"/>
                </a:rPr>
                <a:t>内</a:t>
              </a:r>
              <a:r>
                <a:rPr lang="zh-CN" altLang="en-US" sz="1400" kern="0" dirty="0" smtClean="0">
                  <a:solidFill>
                    <a:schemeClr val="bg1">
                      <a:lumMod val="50000"/>
                    </a:schemeClr>
                  </a:solidFill>
                  <a:cs typeface="+mn-ea"/>
                  <a:sym typeface="+mn-lt"/>
                </a:rPr>
                <a:t>循环系统和付费系统的周期有何不同？</a:t>
              </a:r>
              <a:endParaRPr lang="en-US" sz="1400" kern="0" dirty="0">
                <a:solidFill>
                  <a:schemeClr val="bg1">
                    <a:lumMod val="50000"/>
                  </a:schemeClr>
                </a:solidFill>
                <a:cs typeface="+mn-ea"/>
                <a:sym typeface="+mn-lt"/>
              </a:endParaRPr>
            </a:p>
          </p:txBody>
        </p:sp>
      </p:grpSp>
      <p:grpSp>
        <p:nvGrpSpPr>
          <p:cNvPr id="19" name="组合 19"/>
          <p:cNvGrpSpPr/>
          <p:nvPr/>
        </p:nvGrpSpPr>
        <p:grpSpPr>
          <a:xfrm>
            <a:off x="7463402" y="4258004"/>
            <a:ext cx="3979660" cy="1326865"/>
            <a:chOff x="7503743" y="3975616"/>
            <a:chExt cx="3979660" cy="1326865"/>
          </a:xfrm>
        </p:grpSpPr>
        <p:cxnSp>
          <p:nvCxnSpPr>
            <p:cNvPr id="20" name="直接连接符 20"/>
            <p:cNvCxnSpPr/>
            <p:nvPr/>
          </p:nvCxnSpPr>
          <p:spPr>
            <a:xfrm>
              <a:off x="7503743" y="4269472"/>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8355466" y="3975616"/>
              <a:ext cx="587712" cy="587712"/>
            </a:xfrm>
            <a:prstGeom prst="ellipse">
              <a:avLst/>
            </a:prstGeom>
            <a:solidFill>
              <a:schemeClr val="accent5"/>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rgbClr val="FFFFFF"/>
                  </a:solidFill>
                  <a:cs typeface="+mn-ea"/>
                  <a:sym typeface="+mn-lt"/>
                </a:rPr>
                <a:t>3</a:t>
              </a:r>
              <a:endParaRPr lang="zh-CN" altLang="en-US" sz="3200" dirty="0">
                <a:solidFill>
                  <a:srgbClr val="FFFFFF"/>
                </a:solidFill>
                <a:cs typeface="+mn-ea"/>
                <a:sym typeface="+mn-lt"/>
              </a:endParaRPr>
            </a:p>
          </p:txBody>
        </p:sp>
        <p:sp>
          <p:nvSpPr>
            <p:cNvPr id="22" name="Rectangle 42"/>
            <p:cNvSpPr/>
            <p:nvPr/>
          </p:nvSpPr>
          <p:spPr>
            <a:xfrm>
              <a:off x="8282000" y="4641462"/>
              <a:ext cx="3201403" cy="661019"/>
            </a:xfrm>
            <a:prstGeom prst="rect">
              <a:avLst/>
            </a:prstGeom>
            <a:noFill/>
            <a:ln w="12700" cap="flat" cmpd="sng" algn="ctr">
              <a:noFill/>
              <a:prstDash val="solid"/>
            </a:ln>
            <a:effectLst/>
          </p:spPr>
          <p:txBody>
            <a:bodyPr lIns="91440" tIns="0" rIns="91440" bIns="0" rtlCol="0" anchor="t"/>
            <a:lstStyle/>
            <a:p>
              <a:pPr>
                <a:defRPr/>
              </a:pPr>
              <a:r>
                <a:rPr lang="zh-CN" altLang="en-US" sz="1400" dirty="0" smtClean="0">
                  <a:solidFill>
                    <a:schemeClr val="bg1">
                      <a:lumMod val="50000"/>
                    </a:schemeClr>
                  </a:solidFill>
                  <a:cs typeface="+mn-ea"/>
                  <a:sym typeface="+mn-lt"/>
                </a:rPr>
                <a:t>数值规模</a:t>
              </a:r>
              <a:endParaRPr lang="en-US" altLang="zh-CN" sz="1400" dirty="0" smtClean="0">
                <a:solidFill>
                  <a:schemeClr val="bg1">
                    <a:lumMod val="50000"/>
                  </a:schemeClr>
                </a:solidFill>
                <a:cs typeface="+mn-ea"/>
                <a:sym typeface="+mn-lt"/>
              </a:endParaRPr>
            </a:p>
            <a:p>
              <a:pPr>
                <a:defRPr/>
              </a:pPr>
              <a:r>
                <a:rPr lang="zh-CN" altLang="en-US" sz="1400" kern="0" dirty="0" smtClean="0">
                  <a:solidFill>
                    <a:schemeClr val="bg1">
                      <a:lumMod val="50000"/>
                    </a:schemeClr>
                  </a:solidFill>
                  <a:cs typeface="+mn-ea"/>
                  <a:sym typeface="+mn-lt"/>
                </a:rPr>
                <a:t>消耗和产出的规模应该怎么定义？</a:t>
              </a:r>
              <a:endParaRPr lang="en-US" sz="1400" kern="0" dirty="0">
                <a:solidFill>
                  <a:schemeClr val="bg1">
                    <a:lumMod val="50000"/>
                  </a:schemeClr>
                </a:solidFill>
                <a:cs typeface="+mn-ea"/>
                <a:sym typeface="+mn-lt"/>
              </a:endParaRPr>
            </a:p>
          </p:txBody>
        </p:sp>
      </p:grpSp>
    </p:spTree>
    <p:extLst>
      <p:ext uri="{BB962C8B-B14F-4D97-AF65-F5344CB8AC3E}">
        <p14:creationId xmlns:p14="http://schemas.microsoft.com/office/powerpoint/2010/main" val="101946136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2300"/>
                            </p:stCondLst>
                            <p:childTnLst>
                              <p:par>
                                <p:cTn id="15" presetID="2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2800"/>
                            </p:stCondLst>
                            <p:childTnLst>
                              <p:par>
                                <p:cTn id="19" presetID="2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33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3800"/>
                            </p:stCondLst>
                            <p:childTnLst>
                              <p:par>
                                <p:cTn id="27" presetID="22" presetClass="entr" presetSubtype="1"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par>
                          <p:cTn id="30" fill="hold">
                            <p:stCondLst>
                              <p:cond delay="43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4800"/>
                            </p:stCondLst>
                            <p:childTnLst>
                              <p:par>
                                <p:cTn id="35" presetID="22" presetClass="entr" presetSubtype="2"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par>
                          <p:cTn id="38" fill="hold">
                            <p:stCondLst>
                              <p:cond delay="5300"/>
                            </p:stCondLst>
                            <p:childTnLst>
                              <p:par>
                                <p:cTn id="39" presetID="22" presetClass="entr" presetSubtype="2"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righ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58C4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3</a:t>
            </a:r>
            <a:endParaRPr lang="zh-CN" altLang="en-US" sz="2400" b="1" dirty="0">
              <a:latin typeface="微软雅黑" pitchFamily="34" charset="-122"/>
              <a:ea typeface="微软雅黑" pitchFamily="34" charset="-122"/>
            </a:endParaRPr>
          </a:p>
        </p:txBody>
      </p:sp>
      <p:sp>
        <p:nvSpPr>
          <p:cNvPr id="8" name="矩形 7"/>
          <p:cNvSpPr/>
          <p:nvPr/>
        </p:nvSpPr>
        <p:spPr>
          <a:xfrm>
            <a:off x="1611057" y="4230052"/>
            <a:ext cx="8630224" cy="492443"/>
          </a:xfrm>
          <a:prstGeom prst="rect">
            <a:avLst/>
          </a:prstGeom>
        </p:spPr>
        <p:txBody>
          <a:bodyPr wrap="square" lIns="0" tIns="0" rIns="0" bIns="0">
            <a:spAutoFit/>
          </a:bodyPr>
          <a:lstStyle/>
          <a:p>
            <a:pPr lvl="0" algn="ctr"/>
            <a:r>
              <a:rPr lang="zh-CN" altLang="en-US" sz="3200" b="1" dirty="0" smtClean="0">
                <a:solidFill>
                  <a:schemeClr val="bg1">
                    <a:lumMod val="50000"/>
                  </a:schemeClr>
                </a:solidFill>
                <a:latin typeface="微软雅黑" pitchFamily="34" charset="-122"/>
                <a:ea typeface="微软雅黑" pitchFamily="34" charset="-122"/>
              </a:rPr>
              <a:t>实战：如何做一个系统的数值</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070809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004" y="658906"/>
            <a:ext cx="4855540" cy="523220"/>
          </a:xfrm>
          <a:prstGeom prst="rect">
            <a:avLst/>
          </a:prstGeom>
          <a:noFill/>
        </p:spPr>
        <p:txBody>
          <a:bodyPr wrap="square" rtlCol="0">
            <a:spAutoFit/>
          </a:bodyPr>
          <a:lstStyle/>
          <a:p>
            <a:pPr algn="ctr"/>
            <a:r>
              <a:rPr kumimoji="1" lang="zh-CN" altLang="en-US" sz="2800" dirty="0" smtClean="0">
                <a:solidFill>
                  <a:schemeClr val="bg1"/>
                </a:solidFill>
              </a:rPr>
              <a:t>活动数值</a:t>
            </a:r>
            <a:r>
              <a:rPr kumimoji="1" lang="en-US" altLang="zh-CN" sz="2800" dirty="0" smtClean="0">
                <a:solidFill>
                  <a:schemeClr val="bg1"/>
                </a:solidFill>
              </a:rPr>
              <a:t>-</a:t>
            </a:r>
            <a:r>
              <a:rPr kumimoji="1" lang="zh-CN" altLang="en-US" sz="2800" dirty="0" smtClean="0">
                <a:solidFill>
                  <a:schemeClr val="bg1"/>
                </a:solidFill>
              </a:rPr>
              <a:t>前置考虑</a:t>
            </a:r>
            <a:endParaRPr kumimoji="1" lang="zh-CN" altLang="en-US" sz="2800" dirty="0">
              <a:solidFill>
                <a:schemeClr val="bg1"/>
              </a:solidFill>
            </a:endParaRPr>
          </a:p>
        </p:txBody>
      </p:sp>
      <p:sp>
        <p:nvSpPr>
          <p:cNvPr id="3" name="文本框 2"/>
          <p:cNvSpPr txBox="1"/>
          <p:nvPr/>
        </p:nvSpPr>
        <p:spPr>
          <a:xfrm>
            <a:off x="274320" y="1645920"/>
            <a:ext cx="1175657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前置考虑：</a:t>
            </a:r>
            <a:r>
              <a:rPr lang="zh-CN" altLang="zh-CN" dirty="0"/>
              <a:t>系统消耗什么，产出什么，面对哪些玩家？</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274320" y="3213462"/>
            <a:ext cx="5525589" cy="1200329"/>
          </a:xfrm>
          <a:prstGeom prst="rect">
            <a:avLst/>
          </a:prstGeom>
          <a:noFill/>
        </p:spPr>
        <p:txBody>
          <a:bodyPr wrap="square" rtlCol="0">
            <a:spAutoFit/>
          </a:bodyPr>
          <a:lstStyle/>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消耗</a:t>
            </a:r>
            <a:r>
              <a:rPr lang="zh-CN" altLang="en-US" dirty="0">
                <a:latin typeface="微软雅黑" panose="020B0503020204020204" pitchFamily="34" charset="-122"/>
                <a:ea typeface="微软雅黑" panose="020B0503020204020204" pitchFamily="34" charset="-122"/>
              </a:rPr>
              <a:t>什么</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时间</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人民币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精力</a:t>
            </a:r>
            <a:r>
              <a:rPr lang="zh-CN" altLang="en-US" dirty="0" smtClean="0">
                <a:latin typeface="微软雅黑" panose="020B0503020204020204" pitchFamily="34" charset="-122"/>
                <a:ea typeface="微软雅黑" panose="020B0503020204020204" pitchFamily="34" charset="-122"/>
              </a:rPr>
              <a:t>等</a:t>
            </a: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价值</a:t>
            </a:r>
            <a:r>
              <a:rPr lang="zh-CN" altLang="en-US" dirty="0">
                <a:latin typeface="微软雅黑" panose="020B0503020204020204" pitchFamily="34" charset="-122"/>
                <a:ea typeface="微软雅黑" panose="020B0503020204020204" pitchFamily="34" charset="-122"/>
              </a:rPr>
              <a:t>多少</a:t>
            </a:r>
            <a:r>
              <a:rPr lang="zh-CN" altLang="en-US" dirty="0" smtClean="0">
                <a:latin typeface="微软雅黑" panose="020B0503020204020204" pitchFamily="34" charset="-122"/>
                <a:ea typeface="微软雅黑" panose="020B0503020204020204" pitchFamily="34" charset="-122"/>
              </a:rPr>
              <a:t>钱</a:t>
            </a: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是否</a:t>
            </a:r>
            <a:r>
              <a:rPr lang="zh-CN" altLang="en-US" dirty="0">
                <a:latin typeface="微软雅黑" panose="020B0503020204020204" pitchFamily="34" charset="-122"/>
                <a:ea typeface="微软雅黑" panose="020B0503020204020204" pitchFamily="34" charset="-122"/>
              </a:rPr>
              <a:t>有新维度消耗</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pic>
        <p:nvPicPr>
          <p:cNvPr id="5" name="图片 4" descr="C:\Users\lixueyang\Documents\youdu\14664168-101514-lixueyang\image\temp\{4a4690a2-a801-4577-aff5-9ed34a818402}.png"/>
          <p:cNvPicPr/>
          <p:nvPr/>
        </p:nvPicPr>
        <p:blipFill>
          <a:blip r:embed="rId2">
            <a:extLst>
              <a:ext uri="{28A0092B-C50C-407E-A947-70E740481C1C}">
                <a14:useLocalDpi xmlns:a14="http://schemas.microsoft.com/office/drawing/2010/main" val="0"/>
              </a:ext>
            </a:extLst>
          </a:blip>
          <a:srcRect/>
          <a:stretch>
            <a:fillRect/>
          </a:stretch>
        </p:blipFill>
        <p:spPr bwMode="auto">
          <a:xfrm>
            <a:off x="5799909" y="1952441"/>
            <a:ext cx="4780915" cy="3722370"/>
          </a:xfrm>
          <a:prstGeom prst="rect">
            <a:avLst/>
          </a:prstGeom>
          <a:noFill/>
          <a:ln>
            <a:noFill/>
          </a:ln>
        </p:spPr>
      </p:pic>
      <p:sp>
        <p:nvSpPr>
          <p:cNvPr id="6" name="文本框 5"/>
          <p:cNvSpPr txBox="1"/>
          <p:nvPr/>
        </p:nvSpPr>
        <p:spPr>
          <a:xfrm>
            <a:off x="5669280" y="5674811"/>
            <a:ext cx="5081451" cy="95410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参照模型：</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err="1" smtClean="0">
                <a:latin typeface="微软雅黑" panose="020B0503020204020204" pitchFamily="34" charset="-122"/>
                <a:ea typeface="微软雅黑" panose="020B0503020204020204" pitchFamily="34" charset="-122"/>
              </a:rPr>
              <a:t>Got_Perforce</a:t>
            </a:r>
            <a:r>
              <a:rPr lang="en-US" altLang="zh-CN" sz="1400" dirty="0" smtClean="0">
                <a:latin typeface="微软雅黑" panose="020B0503020204020204" pitchFamily="34" charset="-122"/>
                <a:ea typeface="微软雅黑" panose="020B0503020204020204" pitchFamily="34" charset="-122"/>
              </a:rPr>
              <a:t>\Project\</a:t>
            </a:r>
            <a:r>
              <a:rPr lang="en-US" altLang="zh-CN" sz="1400" dirty="0" err="1" smtClean="0">
                <a:latin typeface="微软雅黑" panose="020B0503020204020204" pitchFamily="34" charset="-122"/>
                <a:ea typeface="微软雅黑" panose="020B0503020204020204" pitchFamily="34" charset="-122"/>
              </a:rPr>
              <a:t>Got_Project</a:t>
            </a:r>
            <a:r>
              <a:rPr lang="en-US" altLang="zh-CN" sz="1400" dirty="0" smtClean="0">
                <a:latin typeface="微软雅黑" panose="020B0503020204020204" pitchFamily="34" charset="-122"/>
                <a:ea typeface="微软雅黑" panose="020B0503020204020204" pitchFamily="34" charset="-122"/>
              </a:rPr>
              <a:t>\mathematics\</a:t>
            </a:r>
            <a:r>
              <a:rPr lang="zh-CN" altLang="en-US" sz="1400" dirty="0" smtClean="0">
                <a:latin typeface="微软雅黑" panose="020B0503020204020204" pitchFamily="34" charset="-122"/>
                <a:ea typeface="微软雅黑" panose="020B0503020204020204" pitchFamily="34" charset="-122"/>
              </a:rPr>
              <a:t>数值模型</a:t>
            </a:r>
            <a:r>
              <a:rPr lang="en-US" altLang="zh-CN" sz="1400" dirty="0" smtClean="0">
                <a:latin typeface="微软雅黑" panose="020B0503020204020204" pitchFamily="34" charset="-122"/>
                <a:ea typeface="微软雅黑" panose="020B0503020204020204" pitchFamily="34" charset="-122"/>
              </a:rPr>
              <a:t>v0.1\0_</a:t>
            </a:r>
            <a:r>
              <a:rPr lang="zh-CN" altLang="en-US" sz="1400" dirty="0" smtClean="0">
                <a:latin typeface="微软雅黑" panose="020B0503020204020204" pitchFamily="34" charset="-122"/>
                <a:ea typeface="微软雅黑" panose="020B0503020204020204" pitchFamily="34" charset="-122"/>
              </a:rPr>
              <a:t>核心模型</a:t>
            </a:r>
            <a:r>
              <a:rPr lang="en-US" altLang="zh-CN" sz="1400" dirty="0" smtClean="0">
                <a:latin typeface="微软雅黑" panose="020B0503020204020204" pitchFamily="34" charset="-122"/>
                <a:ea typeface="微软雅黑" panose="020B0503020204020204" pitchFamily="34" charset="-122"/>
              </a:rPr>
              <a:t>\0_1_</a:t>
            </a:r>
            <a:r>
              <a:rPr lang="zh-CN" altLang="en-US" sz="1400" dirty="0" smtClean="0">
                <a:latin typeface="微软雅黑" panose="020B0503020204020204" pitchFamily="34" charset="-122"/>
                <a:ea typeface="微软雅黑" panose="020B0503020204020204" pitchFamily="34" charset="-122"/>
              </a:rPr>
              <a:t>定价总表</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xlsx</a:t>
            </a:r>
            <a:r>
              <a:rPr lang="zh-CN" altLang="en-US" sz="1400" dirty="0" smtClean="0">
                <a:latin typeface="微软雅黑" panose="020B0503020204020204" pitchFamily="34" charset="-122"/>
                <a:ea typeface="微软雅黑" panose="020B0503020204020204" pitchFamily="34" charset="-122"/>
              </a:rPr>
              <a:t>，可取得游戏内所有道具</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货币的定价和折扣</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0980456"/>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3" name="组合 11"/>
          <p:cNvGrpSpPr>
            <a:grpSpLocks/>
          </p:cNvGrpSpPr>
          <p:nvPr/>
        </p:nvGrpSpPr>
        <p:grpSpPr bwMode="auto">
          <a:xfrm>
            <a:off x="271254" y="514442"/>
            <a:ext cx="3523380" cy="735625"/>
            <a:chOff x="3886200" y="188686"/>
            <a:chExt cx="4699000" cy="979713"/>
          </a:xfrm>
        </p:grpSpPr>
        <p:sp>
          <p:nvSpPr>
            <p:cNvPr id="14" name="任意多边形 18"/>
            <p:cNvSpPr/>
            <p:nvPr/>
          </p:nvSpPr>
          <p:spPr>
            <a:xfrm>
              <a:off x="3886200" y="188686"/>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5" name="任意多边形 20"/>
            <p:cNvSpPr/>
            <p:nvPr/>
          </p:nvSpPr>
          <p:spPr>
            <a:xfrm>
              <a:off x="4089400" y="283804"/>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2">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方正正中黑简体" panose="02000000000000000000" pitchFamily="2" charset="-122"/>
                  <a:ea typeface="方正正中黑简体" panose="02000000000000000000" pitchFamily="2" charset="-122"/>
                </a:rPr>
                <a:t>目录</a:t>
              </a:r>
              <a:r>
                <a:rPr lang="zh-CN" altLang="en-US" sz="2400" b="1" dirty="0"/>
                <a:t> </a:t>
              </a:r>
              <a:r>
                <a:rPr lang="en-US" altLang="zh-CN" sz="2400" b="1" dirty="0"/>
                <a:t>/</a:t>
              </a:r>
              <a:r>
                <a:rPr lang="en-US" altLang="zh-CN" sz="2300" dirty="0"/>
                <a:t>CONTENTS</a:t>
              </a:r>
              <a:endParaRPr lang="zh-CN" altLang="en-US" sz="2300" dirty="0"/>
            </a:p>
          </p:txBody>
        </p:sp>
      </p:grpSp>
      <p:sp>
        <p:nvSpPr>
          <p:cNvPr id="6" name="椭圆 5"/>
          <p:cNvSpPr/>
          <p:nvPr/>
        </p:nvSpPr>
        <p:spPr>
          <a:xfrm>
            <a:off x="1864630" y="2585352"/>
            <a:ext cx="1495272" cy="1495354"/>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1500" b="1" dirty="0">
                <a:latin typeface="微软雅黑" pitchFamily="34" charset="-122"/>
                <a:ea typeface="微软雅黑" pitchFamily="34" charset="-122"/>
              </a:rPr>
              <a:t>STEP 1</a:t>
            </a:r>
            <a:endParaRPr lang="zh-CN" altLang="en-US" sz="1500" b="1" dirty="0">
              <a:latin typeface="微软雅黑" pitchFamily="34" charset="-122"/>
              <a:ea typeface="微软雅黑" pitchFamily="34" charset="-122"/>
            </a:endParaRPr>
          </a:p>
        </p:txBody>
      </p:sp>
      <p:sp>
        <p:nvSpPr>
          <p:cNvPr id="7" name="椭圆 6"/>
          <p:cNvSpPr/>
          <p:nvPr/>
        </p:nvSpPr>
        <p:spPr>
          <a:xfrm>
            <a:off x="5249594" y="3152811"/>
            <a:ext cx="1495272" cy="1495354"/>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prstClr val="white"/>
                </a:solidFill>
                <a:latin typeface="微软雅黑" pitchFamily="34" charset="-122"/>
                <a:ea typeface="微软雅黑" pitchFamily="34" charset="-122"/>
              </a:rPr>
              <a:t>STEP 2</a:t>
            </a:r>
            <a:endParaRPr lang="zh-CN" altLang="en-US" sz="1500" b="1" dirty="0">
              <a:solidFill>
                <a:prstClr val="white"/>
              </a:solidFill>
              <a:latin typeface="微软雅黑" pitchFamily="34" charset="-122"/>
              <a:ea typeface="微软雅黑" pitchFamily="34" charset="-122"/>
            </a:endParaRPr>
          </a:p>
        </p:txBody>
      </p:sp>
      <p:sp>
        <p:nvSpPr>
          <p:cNvPr id="8" name="椭圆 7"/>
          <p:cNvSpPr/>
          <p:nvPr/>
        </p:nvSpPr>
        <p:spPr>
          <a:xfrm>
            <a:off x="8646065" y="2605792"/>
            <a:ext cx="1495272" cy="1495354"/>
          </a:xfrm>
          <a:prstGeom prst="ellips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prstClr val="white"/>
                </a:solidFill>
                <a:latin typeface="微软雅黑" pitchFamily="34" charset="-122"/>
                <a:ea typeface="微软雅黑" pitchFamily="34" charset="-122"/>
              </a:rPr>
              <a:t>STEP 3</a:t>
            </a:r>
            <a:endParaRPr lang="zh-CN" altLang="en-US" sz="1500" b="1" dirty="0">
              <a:solidFill>
                <a:prstClr val="white"/>
              </a:solidFill>
              <a:latin typeface="微软雅黑" pitchFamily="34" charset="-122"/>
              <a:ea typeface="微软雅黑" pitchFamily="34" charset="-122"/>
            </a:endParaRPr>
          </a:p>
        </p:txBody>
      </p:sp>
      <p:cxnSp>
        <p:nvCxnSpPr>
          <p:cNvPr id="10" name="直接连接符 21"/>
          <p:cNvCxnSpPr>
            <a:endCxn id="7" idx="2"/>
          </p:cNvCxnSpPr>
          <p:nvPr/>
        </p:nvCxnSpPr>
        <p:spPr>
          <a:xfrm>
            <a:off x="3359902" y="3333029"/>
            <a:ext cx="1889692" cy="567459"/>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22"/>
          <p:cNvCxnSpPr>
            <a:stCxn id="7" idx="6"/>
            <a:endCxn id="8" idx="2"/>
          </p:cNvCxnSpPr>
          <p:nvPr/>
        </p:nvCxnSpPr>
        <p:spPr>
          <a:xfrm flipV="1">
            <a:off x="6744866" y="3353469"/>
            <a:ext cx="1901199" cy="547019"/>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99501" y="4411575"/>
            <a:ext cx="2444111" cy="307777"/>
          </a:xfrm>
          <a:prstGeom prst="rect">
            <a:avLst/>
          </a:prstGeom>
        </p:spPr>
        <p:txBody>
          <a:bodyPr wrap="square" lIns="0" tIns="0" rIns="0" bIns="0">
            <a:spAutoFit/>
          </a:bodyPr>
          <a:lstStyle/>
          <a:p>
            <a:pPr lvl="0"/>
            <a:r>
              <a:rPr lang="zh-CN" altLang="en-US" sz="2000" b="1" dirty="0" smtClean="0">
                <a:solidFill>
                  <a:schemeClr val="bg1">
                    <a:lumMod val="50000"/>
                  </a:schemeClr>
                </a:solidFill>
                <a:latin typeface="微软雅黑" pitchFamily="34" charset="-122"/>
                <a:ea typeface="微软雅黑" pitchFamily="34" charset="-122"/>
              </a:rPr>
              <a:t>数值</a:t>
            </a:r>
            <a:r>
              <a:rPr lang="zh-CN" altLang="en-US" sz="2000" b="1" dirty="0" smtClean="0">
                <a:solidFill>
                  <a:schemeClr val="bg1">
                    <a:lumMod val="50000"/>
                  </a:schemeClr>
                </a:solidFill>
                <a:latin typeface="微软雅黑" pitchFamily="34" charset="-122"/>
                <a:ea typeface="微软雅黑" pitchFamily="34" charset="-122"/>
              </a:rPr>
              <a:t>工作是什么</a:t>
            </a:r>
            <a:endParaRPr lang="zh-CN" altLang="en-US" sz="2000" b="1" dirty="0" smtClean="0">
              <a:solidFill>
                <a:schemeClr val="bg1">
                  <a:lumMod val="50000"/>
                </a:schemeClr>
              </a:solidFill>
              <a:latin typeface="微软雅黑" pitchFamily="34" charset="-122"/>
              <a:ea typeface="微软雅黑" pitchFamily="34" charset="-122"/>
            </a:endParaRPr>
          </a:p>
        </p:txBody>
      </p:sp>
      <p:sp>
        <p:nvSpPr>
          <p:cNvPr id="17" name="文本框 9"/>
          <p:cNvSpPr txBox="1"/>
          <p:nvPr/>
        </p:nvSpPr>
        <p:spPr>
          <a:xfrm>
            <a:off x="1366097" y="4782094"/>
            <a:ext cx="1993805" cy="415498"/>
          </a:xfrm>
          <a:prstGeom prst="rect">
            <a:avLst/>
          </a:prstGeom>
          <a:noFill/>
        </p:spPr>
        <p:txBody>
          <a:bodyPr wrap="square" lIns="0" tIns="0" rIns="0" bIns="0" rtlCol="0">
            <a:spAutoFit/>
          </a:bodyPr>
          <a:lstStyle/>
          <a:p>
            <a:pPr algn="ctr">
              <a:lnSpc>
                <a:spcPct val="150000"/>
              </a:lnSpc>
            </a:pPr>
            <a:r>
              <a:rPr lang="zh-CN" altLang="en-US" sz="9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塑造情绪波动，规划游戏节奏，定制付费体验</a:t>
            </a:r>
            <a:endPar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文本框 9"/>
          <p:cNvSpPr txBox="1"/>
          <p:nvPr/>
        </p:nvSpPr>
        <p:spPr>
          <a:xfrm>
            <a:off x="4954873" y="2541522"/>
            <a:ext cx="1993805" cy="182999"/>
          </a:xfrm>
          <a:prstGeom prst="rect">
            <a:avLst/>
          </a:prstGeom>
          <a:noFill/>
        </p:spPr>
        <p:txBody>
          <a:bodyPr wrap="square" lIns="0" tIns="0" rIns="0" bIns="0" rtlCol="0">
            <a:spAutoFit/>
          </a:bodyPr>
          <a:lstStyle/>
          <a:p>
            <a:pPr algn="ctr">
              <a:lnSpc>
                <a:spcPct val="150000"/>
              </a:lnSpc>
            </a:pPr>
            <a:r>
              <a:rPr lang="zh-CN" altLang="en-US" sz="9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合理性，可视化，周期，规模</a:t>
            </a:r>
            <a:endPar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矩形 19"/>
          <p:cNvSpPr/>
          <p:nvPr/>
        </p:nvSpPr>
        <p:spPr>
          <a:xfrm>
            <a:off x="8511217" y="4295144"/>
            <a:ext cx="2444111" cy="307777"/>
          </a:xfrm>
          <a:prstGeom prst="rect">
            <a:avLst/>
          </a:prstGeom>
        </p:spPr>
        <p:txBody>
          <a:bodyPr wrap="square" lIns="0" tIns="0" rIns="0" bIns="0">
            <a:spAutoFit/>
          </a:bodyPr>
          <a:lstStyle/>
          <a:p>
            <a:pPr lvl="0"/>
            <a:r>
              <a:rPr lang="zh-CN" altLang="en-US" sz="2000" b="1" dirty="0" smtClean="0">
                <a:solidFill>
                  <a:schemeClr val="bg1">
                    <a:lumMod val="50000"/>
                  </a:schemeClr>
                </a:solidFill>
                <a:latin typeface="微软雅黑" pitchFamily="34" charset="-122"/>
                <a:ea typeface="微软雅黑" pitchFamily="34" charset="-122"/>
              </a:rPr>
              <a:t>如何做数值</a:t>
            </a:r>
            <a:endParaRPr lang="zh-CN" altLang="zh-CN" sz="2000" b="1" dirty="0">
              <a:solidFill>
                <a:schemeClr val="bg1">
                  <a:lumMod val="50000"/>
                </a:schemeClr>
              </a:solidFill>
              <a:latin typeface="微软雅黑" pitchFamily="34" charset="-122"/>
              <a:ea typeface="微软雅黑" pitchFamily="34" charset="-122"/>
            </a:endParaRPr>
          </a:p>
        </p:txBody>
      </p:sp>
      <p:sp>
        <p:nvSpPr>
          <p:cNvPr id="32" name="文本框 9"/>
          <p:cNvSpPr txBox="1"/>
          <p:nvPr/>
        </p:nvSpPr>
        <p:spPr>
          <a:xfrm>
            <a:off x="8216637" y="4721653"/>
            <a:ext cx="1993805" cy="182999"/>
          </a:xfrm>
          <a:prstGeom prst="rect">
            <a:avLst/>
          </a:prstGeom>
          <a:noFill/>
        </p:spPr>
        <p:txBody>
          <a:bodyPr wrap="square" lIns="0" tIns="0" rIns="0" bIns="0" rtlCol="0">
            <a:spAutoFit/>
          </a:bodyPr>
          <a:lstStyle/>
          <a:p>
            <a:pPr algn="ctr">
              <a:lnSpc>
                <a:spcPct val="150000"/>
              </a:lnSpc>
            </a:pPr>
            <a:r>
              <a:rPr lang="zh-CN" altLang="en-US" sz="9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活动数值，成长线数值</a:t>
            </a:r>
            <a:endPar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矩形 23"/>
          <p:cNvSpPr/>
          <p:nvPr/>
        </p:nvSpPr>
        <p:spPr>
          <a:xfrm>
            <a:off x="4978734" y="2256134"/>
            <a:ext cx="2444111" cy="307777"/>
          </a:xfrm>
          <a:prstGeom prst="rect">
            <a:avLst/>
          </a:prstGeom>
        </p:spPr>
        <p:txBody>
          <a:bodyPr wrap="square" lIns="0" tIns="0" rIns="0" bIns="0">
            <a:spAutoFit/>
          </a:bodyPr>
          <a:lstStyle/>
          <a:p>
            <a:pPr lvl="0"/>
            <a:r>
              <a:rPr lang="zh-CN" altLang="en-US" sz="2000" b="1" dirty="0" smtClean="0">
                <a:solidFill>
                  <a:schemeClr val="bg1">
                    <a:lumMod val="50000"/>
                  </a:schemeClr>
                </a:solidFill>
                <a:latin typeface="微软雅黑" pitchFamily="34" charset="-122"/>
                <a:ea typeface="微软雅黑" pitchFamily="34" charset="-122"/>
              </a:rPr>
              <a:t>数值需要考虑什么</a:t>
            </a:r>
            <a:endParaRPr lang="zh-CN" altLang="en-US" sz="2000" b="1" dirty="0" smtClean="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958999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500"/>
                            </p:stCondLst>
                            <p:childTnLst>
                              <p:par>
                                <p:cTn id="26" presetID="23" presetClass="entr" presetSubtype="16"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3" presetClass="entr" presetSubtype="16"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childTnLst>
                                </p:cTn>
                              </p:par>
                            </p:childTnLst>
                          </p:cTn>
                        </p:par>
                        <p:par>
                          <p:cTn id="35" fill="hold">
                            <p:stCondLst>
                              <p:cond delay="1500"/>
                            </p:stCondLst>
                            <p:childTnLst>
                              <p:par>
                                <p:cTn id="36" presetID="23" presetClass="entr" presetSubtype="16"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2000"/>
                            </p:stCondLst>
                            <p:childTnLst>
                              <p:par>
                                <p:cTn id="41" presetID="25"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46" dur="1000" fill="hold"/>
                                        <p:tgtEl>
                                          <p:spTgt spid="16"/>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6"/>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56" dur="1000" fill="hold"/>
                                        <p:tgtEl>
                                          <p:spTgt spid="1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7"/>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p:cTn id="63"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66" dur="1000" fill="hold"/>
                                        <p:tgtEl>
                                          <p:spTgt spid="19"/>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9"/>
                                        </p:tgtEl>
                                      </p:cBhvr>
                                    </p:animEffect>
                                  </p:childTnLst>
                                </p:cTn>
                              </p:par>
                            </p:childTnLst>
                          </p:cTn>
                        </p:par>
                        <p:par>
                          <p:cTn id="71" fill="hold">
                            <p:stCondLst>
                              <p:cond delay="3000"/>
                            </p:stCondLst>
                            <p:childTnLst>
                              <p:par>
                                <p:cTn id="72" presetID="25" presetClass="entr" presetSubtype="0"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p:cTn id="74"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77" dur="1000" fill="hold"/>
                                        <p:tgtEl>
                                          <p:spTgt spid="2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2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p:cTn id="8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87" dur="1000" fill="hold"/>
                                        <p:tgtEl>
                                          <p:spTgt spid="32"/>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2"/>
                                        </p:tgtEl>
                                      </p:cBhvr>
                                    </p:animEffect>
                                  </p:childTnLst>
                                </p:cTn>
                              </p:par>
                            </p:childTnLst>
                          </p:cTn>
                        </p:par>
                        <p:par>
                          <p:cTn id="92" fill="hold">
                            <p:stCondLst>
                              <p:cond delay="4000"/>
                            </p:stCondLst>
                            <p:childTnLst>
                              <p:par>
                                <p:cTn id="93" presetID="25" presetClass="entr" presetSubtype="0" fill="hold" grpId="0" nodeType="after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p:cTn id="95"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98" dur="1000" fill="hold"/>
                                        <p:tgtEl>
                                          <p:spTgt spid="24"/>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6" grpId="0"/>
      <p:bldP spid="17" grpId="0"/>
      <p:bldP spid="19" grpId="0"/>
      <p:bldP spid="20" grpId="0"/>
      <p:bldP spid="32"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004" y="658906"/>
            <a:ext cx="4855540" cy="523220"/>
          </a:xfrm>
          <a:prstGeom prst="rect">
            <a:avLst/>
          </a:prstGeom>
          <a:noFill/>
        </p:spPr>
        <p:txBody>
          <a:bodyPr wrap="square" rtlCol="0">
            <a:spAutoFit/>
          </a:bodyPr>
          <a:lstStyle/>
          <a:p>
            <a:pPr algn="ctr"/>
            <a:r>
              <a:rPr kumimoji="1" lang="zh-CN" altLang="en-US" sz="2800" dirty="0">
                <a:solidFill>
                  <a:schemeClr val="bg1"/>
                </a:solidFill>
              </a:rPr>
              <a:t>活动数值</a:t>
            </a:r>
            <a:r>
              <a:rPr kumimoji="1" lang="en-US" altLang="zh-CN" sz="2800" dirty="0">
                <a:solidFill>
                  <a:schemeClr val="bg1"/>
                </a:solidFill>
              </a:rPr>
              <a:t>-</a:t>
            </a:r>
            <a:r>
              <a:rPr kumimoji="1" lang="zh-CN" altLang="en-US" sz="2800" dirty="0">
                <a:solidFill>
                  <a:schemeClr val="bg1"/>
                </a:solidFill>
              </a:rPr>
              <a:t>前置考虑</a:t>
            </a:r>
            <a:endParaRPr kumimoji="1" lang="zh-CN" altLang="en-US" sz="2800" dirty="0">
              <a:solidFill>
                <a:schemeClr val="bg1"/>
              </a:solidFill>
            </a:endParaRPr>
          </a:p>
        </p:txBody>
      </p:sp>
      <p:sp>
        <p:nvSpPr>
          <p:cNvPr id="3" name="文本框 2"/>
          <p:cNvSpPr txBox="1"/>
          <p:nvPr/>
        </p:nvSpPr>
        <p:spPr>
          <a:xfrm>
            <a:off x="274320" y="1645920"/>
            <a:ext cx="1175657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前置考虑：</a:t>
            </a:r>
            <a:r>
              <a:rPr lang="zh-CN" altLang="zh-CN" dirty="0"/>
              <a:t>系统消耗什么，产出什么，面对哪些玩家？</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274320" y="3213462"/>
            <a:ext cx="5525589" cy="1200329"/>
          </a:xfrm>
          <a:prstGeom prst="rect">
            <a:avLst/>
          </a:prstGeom>
          <a:noFill/>
        </p:spPr>
        <p:txBody>
          <a:bodyPr wrap="square" rtlCol="0">
            <a:spAutoFit/>
          </a:bodyPr>
          <a:lstStyle/>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产出</a:t>
            </a:r>
            <a:r>
              <a:rPr lang="zh-CN" altLang="en-US" dirty="0">
                <a:latin typeface="微软雅黑" panose="020B0503020204020204" pitchFamily="34" charset="-122"/>
                <a:ea typeface="微软雅黑" panose="020B0503020204020204" pitchFamily="34" charset="-122"/>
              </a:rPr>
              <a:t>什么</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独</a:t>
            </a:r>
            <a:r>
              <a:rPr lang="zh-CN" altLang="en-US" dirty="0">
                <a:latin typeface="微软雅黑" panose="020B0503020204020204" pitchFamily="34" charset="-122"/>
                <a:ea typeface="微软雅黑" panose="020B0503020204020204" pitchFamily="34" charset="-122"/>
              </a:rPr>
              <a:t>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资源</a:t>
            </a: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荣耀</a:t>
            </a: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价值</a:t>
            </a:r>
            <a:r>
              <a:rPr lang="zh-CN" altLang="en-US" dirty="0">
                <a:latin typeface="微软雅黑" panose="020B0503020204020204" pitchFamily="34" charset="-122"/>
                <a:ea typeface="微软雅黑" panose="020B0503020204020204" pitchFamily="34" charset="-122"/>
              </a:rPr>
              <a:t>多少</a:t>
            </a:r>
            <a:r>
              <a:rPr lang="zh-CN" altLang="en-US" dirty="0" smtClean="0">
                <a:latin typeface="微软雅黑" panose="020B0503020204020204" pitchFamily="34" charset="-122"/>
                <a:ea typeface="微软雅黑" panose="020B0503020204020204" pitchFamily="34" charset="-122"/>
              </a:rPr>
              <a:t>钱</a:t>
            </a: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是否</a:t>
            </a:r>
            <a:r>
              <a:rPr lang="zh-CN" altLang="en-US" dirty="0">
                <a:latin typeface="微软雅黑" panose="020B0503020204020204" pitchFamily="34" charset="-122"/>
                <a:ea typeface="微软雅黑" panose="020B0503020204020204" pitchFamily="34" charset="-122"/>
              </a:rPr>
              <a:t>有新维度产出？</a:t>
            </a:r>
            <a:endParaRPr lang="en-US" altLang="zh-CN"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4927963" y="5351584"/>
            <a:ext cx="699516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参照模型</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d</a:t>
            </a:r>
            <a:r>
              <a:rPr lang="en-US" altLang="zh-CN" sz="1400" dirty="0">
                <a:latin typeface="微软雅黑" panose="020B0503020204020204" pitchFamily="34" charset="-122"/>
                <a:ea typeface="微软雅黑" panose="020B0503020204020204" pitchFamily="34" charset="-122"/>
              </a:rPr>
              <a:t>:\Got_Perforce\Project\Got_Project\mathematics\</a:t>
            </a:r>
            <a:r>
              <a:rPr lang="zh-CN" altLang="en-US" sz="1400" dirty="0">
                <a:latin typeface="微软雅黑" panose="020B0503020204020204" pitchFamily="34" charset="-122"/>
                <a:ea typeface="微软雅黑" panose="020B0503020204020204" pitchFamily="34" charset="-122"/>
              </a:rPr>
              <a:t>数值模型</a:t>
            </a:r>
            <a:r>
              <a:rPr lang="en-US" altLang="zh-CN" sz="1400" dirty="0">
                <a:latin typeface="微软雅黑" panose="020B0503020204020204" pitchFamily="34" charset="-122"/>
                <a:ea typeface="微软雅黑" panose="020B0503020204020204" pitchFamily="34" charset="-122"/>
              </a:rPr>
              <a:t>v0.1\0_</a:t>
            </a:r>
            <a:r>
              <a:rPr lang="zh-CN" altLang="en-US" sz="1400" dirty="0">
                <a:latin typeface="微软雅黑" panose="020B0503020204020204" pitchFamily="34" charset="-122"/>
                <a:ea typeface="微软雅黑" panose="020B0503020204020204" pitchFamily="34" charset="-122"/>
              </a:rPr>
              <a:t>核心模型</a:t>
            </a:r>
            <a:r>
              <a:rPr lang="en-US" altLang="zh-CN" sz="1400" dirty="0">
                <a:latin typeface="微软雅黑" panose="020B0503020204020204" pitchFamily="34" charset="-122"/>
                <a:ea typeface="微软雅黑" panose="020B0503020204020204" pitchFamily="34" charset="-122"/>
              </a:rPr>
              <a:t>\0_3_</a:t>
            </a:r>
            <a:r>
              <a:rPr lang="zh-CN" altLang="en-US" sz="1400" dirty="0">
                <a:latin typeface="微软雅黑" panose="020B0503020204020204" pitchFamily="34" charset="-122"/>
                <a:ea typeface="微软雅黑" panose="020B0503020204020204" pitchFamily="34" charset="-122"/>
              </a:rPr>
              <a:t>产出总表</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xlsx</a:t>
            </a:r>
            <a:r>
              <a:rPr lang="zh-CN" altLang="en-US" sz="1400" dirty="0">
                <a:latin typeface="微软雅黑" panose="020B0503020204020204" pitchFamily="34" charset="-122"/>
                <a:ea typeface="微软雅黑" panose="020B0503020204020204" pitchFamily="34" charset="-122"/>
              </a:rPr>
              <a:t>，可横向对比游戏内所有道具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货币的活动单次产量和日产量，并根据产项颜色判定产出道具当前版本吸引力</a:t>
            </a:r>
          </a:p>
        </p:txBody>
      </p:sp>
      <p:pic>
        <p:nvPicPr>
          <p:cNvPr id="7" name="图片 6" descr="C:\Users\lixueyang\Documents\youdu\14664168-101514-lixueyang\image\temp\{38305d10-cd09-40fe-809f-625893f042e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7963" y="2122691"/>
            <a:ext cx="6995161" cy="3115923"/>
          </a:xfrm>
          <a:prstGeom prst="rect">
            <a:avLst/>
          </a:prstGeom>
          <a:noFill/>
          <a:ln>
            <a:noFill/>
          </a:ln>
        </p:spPr>
      </p:pic>
    </p:spTree>
    <p:extLst>
      <p:ext uri="{BB962C8B-B14F-4D97-AF65-F5344CB8AC3E}">
        <p14:creationId xmlns:p14="http://schemas.microsoft.com/office/powerpoint/2010/main" val="1044934168"/>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004" y="658906"/>
            <a:ext cx="4855540" cy="523220"/>
          </a:xfrm>
          <a:prstGeom prst="rect">
            <a:avLst/>
          </a:prstGeom>
          <a:noFill/>
        </p:spPr>
        <p:txBody>
          <a:bodyPr wrap="square" rtlCol="0">
            <a:spAutoFit/>
          </a:bodyPr>
          <a:lstStyle/>
          <a:p>
            <a:pPr algn="ctr"/>
            <a:r>
              <a:rPr kumimoji="1" lang="zh-CN" altLang="en-US" sz="2800" dirty="0">
                <a:solidFill>
                  <a:schemeClr val="bg1"/>
                </a:solidFill>
              </a:rPr>
              <a:t>活动数值</a:t>
            </a:r>
            <a:r>
              <a:rPr kumimoji="1" lang="en-US" altLang="zh-CN" sz="2800" dirty="0" smtClean="0">
                <a:solidFill>
                  <a:schemeClr val="bg1"/>
                </a:solidFill>
              </a:rPr>
              <a:t>-</a:t>
            </a:r>
            <a:r>
              <a:rPr kumimoji="1" lang="zh-CN" altLang="en-US" sz="2800" dirty="0" smtClean="0">
                <a:solidFill>
                  <a:schemeClr val="bg1"/>
                </a:solidFill>
              </a:rPr>
              <a:t>制作中考虑</a:t>
            </a:r>
            <a:endParaRPr kumimoji="1" lang="zh-CN" altLang="en-US" sz="2800" dirty="0">
              <a:solidFill>
                <a:schemeClr val="bg1"/>
              </a:solidFill>
            </a:endParaRPr>
          </a:p>
        </p:txBody>
      </p:sp>
      <p:sp>
        <p:nvSpPr>
          <p:cNvPr id="3" name="文本框 2"/>
          <p:cNvSpPr txBox="1"/>
          <p:nvPr/>
        </p:nvSpPr>
        <p:spPr>
          <a:xfrm>
            <a:off x="274320" y="1515290"/>
            <a:ext cx="1175657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制作</a:t>
            </a:r>
            <a:r>
              <a:rPr lang="zh-CN" altLang="en-US" b="1" dirty="0">
                <a:latin typeface="微软雅黑" panose="020B0503020204020204" pitchFamily="34" charset="-122"/>
                <a:ea typeface="微软雅黑" panose="020B0503020204020204" pitchFamily="34" charset="-122"/>
              </a:rPr>
              <a:t>中考虑：</a:t>
            </a:r>
            <a:r>
              <a:rPr lang="zh-CN" altLang="en-US" dirty="0">
                <a:latin typeface="微软雅黑" panose="020B0503020204020204" pitchFamily="34" charset="-122"/>
                <a:ea typeface="微软雅黑" panose="020B0503020204020204" pitchFamily="34" charset="-122"/>
              </a:rPr>
              <a:t>系统有哪些产出模块，如何分配产出，会带来什么结果？</a:t>
            </a:r>
          </a:p>
        </p:txBody>
      </p:sp>
      <p:sp>
        <p:nvSpPr>
          <p:cNvPr id="4" name="文本框 3"/>
          <p:cNvSpPr txBox="1"/>
          <p:nvPr/>
        </p:nvSpPr>
        <p:spPr>
          <a:xfrm>
            <a:off x="-91434" y="2063928"/>
            <a:ext cx="5525589" cy="1569660"/>
          </a:xfrm>
          <a:prstGeom prst="rect">
            <a:avLst/>
          </a:prstGeom>
          <a:noFill/>
        </p:spPr>
        <p:txBody>
          <a:bodyPr wrap="square" rtlCol="0">
            <a:spAutoFit/>
          </a:bodyPr>
          <a:lstStyle/>
          <a:p>
            <a:pPr marL="742950" lvl="1"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行为</a:t>
            </a:r>
            <a:r>
              <a:rPr lang="zh-CN" altLang="en-US" sz="1600" dirty="0">
                <a:latin typeface="微软雅黑" panose="020B0503020204020204" pitchFamily="34" charset="-122"/>
                <a:ea typeface="微软雅黑" panose="020B0503020204020204" pitchFamily="34" charset="-122"/>
              </a:rPr>
              <a:t>直接产出</a:t>
            </a:r>
          </a:p>
          <a:p>
            <a:pPr marL="1200150" lvl="2"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行为</a:t>
            </a:r>
            <a:r>
              <a:rPr lang="zh-CN" altLang="en-US" sz="1600" dirty="0">
                <a:latin typeface="微软雅黑" panose="020B0503020204020204" pitchFamily="34" charset="-122"/>
                <a:ea typeface="微软雅黑" panose="020B0503020204020204" pitchFamily="34" charset="-122"/>
              </a:rPr>
              <a:t>产出包括：常规产出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惊喜产出</a:t>
            </a:r>
          </a:p>
          <a:p>
            <a:pPr marL="1200150" lvl="2"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行为</a:t>
            </a:r>
            <a:r>
              <a:rPr lang="zh-CN" altLang="en-US" sz="1600" dirty="0">
                <a:latin typeface="微软雅黑" panose="020B0503020204020204" pitchFamily="34" charset="-122"/>
                <a:ea typeface="微软雅黑" panose="020B0503020204020204" pitchFamily="34" charset="-122"/>
              </a:rPr>
              <a:t>产出需要考虑：期望玩家玩多少时间，挂机还是强操作，是否需要衰减，是否需要控制上限，惊喜如何传达</a:t>
            </a:r>
          </a:p>
          <a:p>
            <a:pPr marL="1200150" lvl="2"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行为</a:t>
            </a:r>
            <a:r>
              <a:rPr lang="zh-CN" altLang="en-US" sz="1600" dirty="0">
                <a:latin typeface="微软雅黑" panose="020B0503020204020204" pitchFamily="34" charset="-122"/>
                <a:ea typeface="微软雅黑" panose="020B0503020204020204" pitchFamily="34" charset="-122"/>
              </a:rPr>
              <a:t>产出主产可能导致的结果：在线时间长</a:t>
            </a:r>
          </a:p>
        </p:txBody>
      </p:sp>
      <p:sp>
        <p:nvSpPr>
          <p:cNvPr id="8" name="文本框 7"/>
          <p:cNvSpPr txBox="1"/>
          <p:nvPr/>
        </p:nvSpPr>
        <p:spPr>
          <a:xfrm>
            <a:off x="6152605" y="2851927"/>
            <a:ext cx="5525589" cy="1815882"/>
          </a:xfrm>
          <a:prstGeom prst="rect">
            <a:avLst/>
          </a:prstGeom>
          <a:noFill/>
        </p:spPr>
        <p:txBody>
          <a:bodyPr wrap="square" rtlCol="0">
            <a:spAutoFit/>
          </a:bodyPr>
          <a:lstStyle/>
          <a:p>
            <a:pPr marL="742950" lvl="1"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目标</a:t>
            </a:r>
            <a:r>
              <a:rPr lang="zh-CN" altLang="en-US" sz="1600" dirty="0">
                <a:latin typeface="微软雅黑" panose="020B0503020204020204" pitchFamily="34" charset="-122"/>
                <a:ea typeface="微软雅黑" panose="020B0503020204020204" pitchFamily="34" charset="-122"/>
              </a:rPr>
              <a:t>产出</a:t>
            </a:r>
          </a:p>
          <a:p>
            <a:pPr marL="1200150" lvl="2"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目标</a:t>
            </a:r>
            <a:r>
              <a:rPr lang="zh-CN" altLang="en-US" sz="1600" dirty="0">
                <a:latin typeface="微软雅黑" panose="020B0503020204020204" pitchFamily="34" charset="-122"/>
                <a:ea typeface="微软雅黑" panose="020B0503020204020204" pitchFamily="34" charset="-122"/>
              </a:rPr>
              <a:t>产出包括：任务产出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兑换产出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结算产出</a:t>
            </a:r>
          </a:p>
          <a:p>
            <a:pPr marL="1200150" lvl="2"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目标</a:t>
            </a:r>
            <a:r>
              <a:rPr lang="zh-CN" altLang="en-US" sz="1600" dirty="0">
                <a:latin typeface="微软雅黑" panose="020B0503020204020204" pitchFamily="34" charset="-122"/>
                <a:ea typeface="微软雅黑" panose="020B0503020204020204" pitchFamily="34" charset="-122"/>
              </a:rPr>
              <a:t>产出需要考虑：不同在线时长的玩家，分别能拿到多少</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边际效应</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如何吸引玩家追求更高档</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如何倾泻多余中间货币</a:t>
            </a:r>
          </a:p>
          <a:p>
            <a:pPr marL="1200150" lvl="2"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目标</a:t>
            </a:r>
            <a:r>
              <a:rPr lang="zh-CN" altLang="en-US" sz="1600" dirty="0">
                <a:latin typeface="微软雅黑" panose="020B0503020204020204" pitchFamily="34" charset="-122"/>
                <a:ea typeface="微软雅黑" panose="020B0503020204020204" pitchFamily="34" charset="-122"/>
              </a:rPr>
              <a:t>产出主产可能导致的结果：在线时间短，行为收益低，拉不开差距</a:t>
            </a:r>
          </a:p>
        </p:txBody>
      </p:sp>
      <p:sp>
        <p:nvSpPr>
          <p:cNvPr id="9" name="文本框 8"/>
          <p:cNvSpPr txBox="1"/>
          <p:nvPr/>
        </p:nvSpPr>
        <p:spPr>
          <a:xfrm>
            <a:off x="-91435" y="4158213"/>
            <a:ext cx="5525589" cy="1323439"/>
          </a:xfrm>
          <a:prstGeom prst="rect">
            <a:avLst/>
          </a:prstGeom>
          <a:noFill/>
        </p:spPr>
        <p:txBody>
          <a:bodyPr wrap="square" rtlCol="0">
            <a:spAutoFit/>
          </a:bodyPr>
          <a:lstStyle/>
          <a:p>
            <a:pPr marL="742950" lvl="1"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争夺</a:t>
            </a:r>
            <a:r>
              <a:rPr lang="zh-CN" altLang="en-US" sz="1600" dirty="0">
                <a:latin typeface="微软雅黑" panose="020B0503020204020204" pitchFamily="34" charset="-122"/>
                <a:ea typeface="微软雅黑" panose="020B0503020204020204" pitchFamily="34" charset="-122"/>
              </a:rPr>
              <a:t>产出</a:t>
            </a:r>
          </a:p>
          <a:p>
            <a:pPr marL="742950" lvl="1"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争夺</a:t>
            </a:r>
            <a:r>
              <a:rPr lang="zh-CN" altLang="en-US" sz="1600" dirty="0">
                <a:latin typeface="微软雅黑" panose="020B0503020204020204" pitchFamily="34" charset="-122"/>
                <a:ea typeface="微软雅黑" panose="020B0503020204020204" pitchFamily="34" charset="-122"/>
              </a:rPr>
              <a:t>产出包括：</a:t>
            </a:r>
            <a:r>
              <a:rPr lang="en-US" altLang="zh-CN" sz="1600" dirty="0">
                <a:latin typeface="微软雅黑" panose="020B0503020204020204" pitchFamily="34" charset="-122"/>
                <a:ea typeface="微软雅黑" panose="020B0503020204020204" pitchFamily="34" charset="-122"/>
              </a:rPr>
              <a:t>PVP</a:t>
            </a:r>
            <a:r>
              <a:rPr lang="zh-CN" altLang="en-US" sz="1600" dirty="0">
                <a:latin typeface="微软雅黑" panose="020B0503020204020204" pitchFamily="34" charset="-122"/>
                <a:ea typeface="微软雅黑" panose="020B0503020204020204" pitchFamily="34" charset="-122"/>
              </a:rPr>
              <a:t>产出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排行产出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幸运名单产出</a:t>
            </a:r>
          </a:p>
          <a:p>
            <a:pPr marL="742950" lvl="1"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争夺</a:t>
            </a:r>
            <a:r>
              <a:rPr lang="zh-CN" altLang="en-US" sz="1600" dirty="0">
                <a:latin typeface="微软雅黑" panose="020B0503020204020204" pitchFamily="34" charset="-122"/>
                <a:ea typeface="微软雅黑" panose="020B0503020204020204" pitchFamily="34" charset="-122"/>
              </a:rPr>
              <a:t>产出需要考虑：保底玩家产出什么，中档玩家产出什么，顶级玩家产出什么，幸运名单希望给谁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是否要特殊处理，争夺资源是否可以定向转移</a:t>
            </a:r>
          </a:p>
        </p:txBody>
      </p:sp>
      <p:sp>
        <p:nvSpPr>
          <p:cNvPr id="10" name="文本框 9"/>
          <p:cNvSpPr txBox="1"/>
          <p:nvPr/>
        </p:nvSpPr>
        <p:spPr>
          <a:xfrm>
            <a:off x="6152605" y="5137927"/>
            <a:ext cx="5525589" cy="1569660"/>
          </a:xfrm>
          <a:prstGeom prst="rect">
            <a:avLst/>
          </a:prstGeom>
          <a:noFill/>
        </p:spPr>
        <p:txBody>
          <a:bodyPr wrap="square" rtlCol="0">
            <a:spAutoFit/>
          </a:bodyPr>
          <a:lstStyle/>
          <a:p>
            <a:pPr marL="742950" lvl="1"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付</a:t>
            </a:r>
            <a:r>
              <a:rPr lang="zh-CN" altLang="en-US" sz="1600" dirty="0">
                <a:latin typeface="微软雅黑" panose="020B0503020204020204" pitchFamily="34" charset="-122"/>
                <a:ea typeface="微软雅黑" panose="020B0503020204020204" pitchFamily="34" charset="-122"/>
              </a:rPr>
              <a:t>费产出</a:t>
            </a:r>
          </a:p>
          <a:p>
            <a:pPr marL="1200150" lvl="2"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付</a:t>
            </a:r>
            <a:r>
              <a:rPr lang="zh-CN" altLang="en-US" sz="1600" dirty="0">
                <a:latin typeface="微软雅黑" panose="020B0503020204020204" pitchFamily="34" charset="-122"/>
                <a:ea typeface="微软雅黑" panose="020B0503020204020204" pitchFamily="34" charset="-122"/>
              </a:rPr>
              <a:t>费产出包括：直接购买产出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购买中间物产出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抽奖产出</a:t>
            </a:r>
          </a:p>
          <a:p>
            <a:pPr marL="1200150" lvl="2"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付</a:t>
            </a:r>
            <a:r>
              <a:rPr lang="zh-CN" altLang="en-US" sz="1600" dirty="0">
                <a:latin typeface="微软雅黑" panose="020B0503020204020204" pitchFamily="34" charset="-122"/>
                <a:ea typeface="微软雅黑" panose="020B0503020204020204" pitchFamily="34" charset="-122"/>
              </a:rPr>
              <a:t>费产出需要考虑：拉大额付费还是小额付费，不同付费阶段的付费性价比，吸引力和易懂性，是否付费必定有所得</a:t>
            </a:r>
          </a:p>
        </p:txBody>
      </p:sp>
      <p:sp>
        <p:nvSpPr>
          <p:cNvPr id="13" name="矩形 12"/>
          <p:cNvSpPr/>
          <p:nvPr/>
        </p:nvSpPr>
        <p:spPr>
          <a:xfrm>
            <a:off x="5786847" y="1884622"/>
            <a:ext cx="274318" cy="49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054664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004" y="658906"/>
            <a:ext cx="4855540" cy="523220"/>
          </a:xfrm>
          <a:prstGeom prst="rect">
            <a:avLst/>
          </a:prstGeom>
          <a:noFill/>
        </p:spPr>
        <p:txBody>
          <a:bodyPr wrap="square" rtlCol="0">
            <a:spAutoFit/>
          </a:bodyPr>
          <a:lstStyle/>
          <a:p>
            <a:pPr algn="ctr"/>
            <a:r>
              <a:rPr kumimoji="1" lang="zh-CN" altLang="en-US" sz="2800" dirty="0" smtClean="0">
                <a:solidFill>
                  <a:schemeClr val="bg1"/>
                </a:solidFill>
              </a:rPr>
              <a:t>成长线数值</a:t>
            </a:r>
            <a:r>
              <a:rPr kumimoji="1" lang="en-US" altLang="zh-CN" sz="2800" dirty="0" smtClean="0">
                <a:solidFill>
                  <a:schemeClr val="bg1"/>
                </a:solidFill>
              </a:rPr>
              <a:t>-</a:t>
            </a:r>
            <a:r>
              <a:rPr kumimoji="1" lang="zh-CN" altLang="en-US" sz="2800" dirty="0" smtClean="0">
                <a:solidFill>
                  <a:schemeClr val="bg1"/>
                </a:solidFill>
              </a:rPr>
              <a:t>前置考虑</a:t>
            </a:r>
            <a:endParaRPr kumimoji="1" lang="zh-CN" altLang="en-US" sz="2800" dirty="0">
              <a:solidFill>
                <a:schemeClr val="bg1"/>
              </a:solidFill>
            </a:endParaRPr>
          </a:p>
        </p:txBody>
      </p:sp>
      <p:sp>
        <p:nvSpPr>
          <p:cNvPr id="3" name="文本框 2"/>
          <p:cNvSpPr txBox="1"/>
          <p:nvPr/>
        </p:nvSpPr>
        <p:spPr>
          <a:xfrm>
            <a:off x="274320" y="1645920"/>
            <a:ext cx="1175657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前置考虑：</a:t>
            </a:r>
            <a:r>
              <a:rPr lang="zh-CN" altLang="en-US" dirty="0" smtClean="0"/>
              <a:t>内</a:t>
            </a:r>
            <a:r>
              <a:rPr lang="zh-CN" altLang="en-US" dirty="0"/>
              <a:t>循环</a:t>
            </a:r>
            <a:r>
              <a:rPr lang="en-US" altLang="zh-CN" dirty="0"/>
              <a:t>or</a:t>
            </a:r>
            <a:r>
              <a:rPr lang="zh-CN" altLang="en-US" dirty="0"/>
              <a:t>付费循环，玩家从中获得什么，怎么回收到期望的额度？</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70263" y="6019163"/>
            <a:ext cx="11325497" cy="73866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参考模型</a:t>
            </a:r>
            <a:r>
              <a:rPr lang="en-US" altLang="zh-CN" sz="1400" dirty="0" smtClean="0">
                <a:latin typeface="微软雅黑" panose="020B0503020204020204" pitchFamily="34" charset="-122"/>
                <a:ea typeface="微软雅黑" panose="020B0503020204020204" pitchFamily="34" charset="-122"/>
              </a:rPr>
              <a:t>:</a:t>
            </a:r>
          </a:p>
          <a:p>
            <a:r>
              <a:rPr lang="en-US" altLang="zh-CN" sz="1400" dirty="0" smtClean="0">
                <a:latin typeface="微软雅黑" panose="020B0503020204020204" pitchFamily="34" charset="-122"/>
                <a:ea typeface="微软雅黑" panose="020B0503020204020204" pitchFamily="34" charset="-122"/>
              </a:rPr>
              <a:t>d</a:t>
            </a:r>
            <a:r>
              <a:rPr lang="en-US" altLang="zh-CN" sz="1400" dirty="0">
                <a:latin typeface="微软雅黑" panose="020B0503020204020204" pitchFamily="34" charset="-122"/>
                <a:ea typeface="微软雅黑" panose="020B0503020204020204" pitchFamily="34" charset="-122"/>
              </a:rPr>
              <a:t>:\Got_Perforce\Project\Got_Project\mathematics\</a:t>
            </a:r>
            <a:r>
              <a:rPr lang="zh-CN" altLang="en-US" sz="1400" dirty="0">
                <a:latin typeface="微软雅黑" panose="020B0503020204020204" pitchFamily="34" charset="-122"/>
                <a:ea typeface="微软雅黑" panose="020B0503020204020204" pitchFamily="34" charset="-122"/>
              </a:rPr>
              <a:t>数值模型</a:t>
            </a:r>
            <a:r>
              <a:rPr lang="en-US" altLang="zh-CN" sz="1400" dirty="0">
                <a:latin typeface="微软雅黑" panose="020B0503020204020204" pitchFamily="34" charset="-122"/>
                <a:ea typeface="微软雅黑" panose="020B0503020204020204" pitchFamily="34" charset="-122"/>
              </a:rPr>
              <a:t>v0.1\0_</a:t>
            </a:r>
            <a:r>
              <a:rPr lang="zh-CN" altLang="en-US" sz="1400" dirty="0">
                <a:latin typeface="微软雅黑" panose="020B0503020204020204" pitchFamily="34" charset="-122"/>
                <a:ea typeface="微软雅黑" panose="020B0503020204020204" pitchFamily="34" charset="-122"/>
              </a:rPr>
              <a:t>核心模型</a:t>
            </a:r>
            <a:r>
              <a:rPr lang="en-US" altLang="zh-CN" sz="1400" dirty="0">
                <a:latin typeface="微软雅黑" panose="020B0503020204020204" pitchFamily="34" charset="-122"/>
                <a:ea typeface="微软雅黑" panose="020B0503020204020204" pitchFamily="34" charset="-122"/>
              </a:rPr>
              <a:t>\0_2_</a:t>
            </a:r>
            <a:r>
              <a:rPr lang="zh-CN" altLang="en-US" sz="1400" dirty="0">
                <a:latin typeface="微软雅黑" panose="020B0503020204020204" pitchFamily="34" charset="-122"/>
                <a:ea typeface="微软雅黑" panose="020B0503020204020204" pitchFamily="34" charset="-122"/>
              </a:rPr>
              <a:t>属性总表</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xlsx</a:t>
            </a:r>
            <a:r>
              <a:rPr lang="zh-CN" altLang="en-US" sz="1400" dirty="0">
                <a:latin typeface="微软雅黑" panose="020B0503020204020204" pitchFamily="34" charset="-122"/>
                <a:ea typeface="微软雅黑" panose="020B0503020204020204" pitchFamily="34" charset="-122"/>
              </a:rPr>
              <a:t>，从中可以获取游戏内其他成长线的发放属性份数（份数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所有属性等价转化后的数值）</a:t>
            </a:r>
          </a:p>
        </p:txBody>
      </p:sp>
      <p:pic>
        <p:nvPicPr>
          <p:cNvPr id="7" name="图片 6" descr="C:\Users\lixueyang\Documents\youdu\14664168-101514-lixueyang\image\temp\{4d97561f-f7e5-4d87-9982-f8f773e3ac79}.png"/>
          <p:cNvPicPr/>
          <p:nvPr/>
        </p:nvPicPr>
        <p:blipFill>
          <a:blip r:embed="rId2">
            <a:extLst>
              <a:ext uri="{28A0092B-C50C-407E-A947-70E740481C1C}">
                <a14:useLocalDpi xmlns:a14="http://schemas.microsoft.com/office/drawing/2010/main" val="0"/>
              </a:ext>
            </a:extLst>
          </a:blip>
          <a:srcRect/>
          <a:stretch>
            <a:fillRect/>
          </a:stretch>
        </p:blipFill>
        <p:spPr bwMode="auto">
          <a:xfrm>
            <a:off x="1554069" y="2127818"/>
            <a:ext cx="9288101" cy="3891345"/>
          </a:xfrm>
          <a:prstGeom prst="rect">
            <a:avLst/>
          </a:prstGeom>
          <a:noFill/>
          <a:ln>
            <a:noFill/>
          </a:ln>
        </p:spPr>
      </p:pic>
    </p:spTree>
    <p:extLst>
      <p:ext uri="{BB962C8B-B14F-4D97-AF65-F5344CB8AC3E}">
        <p14:creationId xmlns:p14="http://schemas.microsoft.com/office/powerpoint/2010/main" val="315286998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69416"/>
            <a:ext cx="5912304" cy="2554545"/>
          </a:xfrm>
          <a:prstGeom prst="rect">
            <a:avLst/>
          </a:prstGeom>
        </p:spPr>
        <p:txBody>
          <a:bodyPr wrap="square">
            <a:spAutoFit/>
          </a:bodyPr>
          <a:lstStyle/>
          <a:p>
            <a:pPr marL="228600"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内循环</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or</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付费循环</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685800" lvl="1"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内循环：拉动活跃，提供日常提升，这类系统不能做一次性大额商业化，并需要控制开放节奏，注重每日提升感受，一般以时间为基准等级轴</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参考制作顺序：</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600200" lvl="3"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确定分段上限，拍定标准日产</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600200" lvl="3"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拍定关键时间对应等级</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600200" lvl="3"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调整等级时间曲线使其符合需求</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600200" lvl="3"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等级消耗</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 = </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日产</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 * </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等级对应时间</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600200" lvl="3"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手调前期感受</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descr="C:\Users\lixueyang\Documents\youdu\14664168-101514-lixueyang\image\temp\{0f99f4f9-0a14-4686-92cd-276cc6346825}.png"/>
          <p:cNvPicPr/>
          <p:nvPr/>
        </p:nvPicPr>
        <p:blipFill>
          <a:blip r:embed="rId2">
            <a:extLst>
              <a:ext uri="{28A0092B-C50C-407E-A947-70E740481C1C}">
                <a14:useLocalDpi xmlns:a14="http://schemas.microsoft.com/office/drawing/2010/main" val="0"/>
              </a:ext>
            </a:extLst>
          </a:blip>
          <a:srcRect/>
          <a:stretch>
            <a:fillRect/>
          </a:stretch>
        </p:blipFill>
        <p:spPr bwMode="auto">
          <a:xfrm>
            <a:off x="6082121" y="2074197"/>
            <a:ext cx="5857330" cy="3444978"/>
          </a:xfrm>
          <a:prstGeom prst="rect">
            <a:avLst/>
          </a:prstGeom>
          <a:noFill/>
          <a:ln>
            <a:noFill/>
          </a:ln>
        </p:spPr>
      </p:pic>
      <p:sp>
        <p:nvSpPr>
          <p:cNvPr id="4" name="文本框 3"/>
          <p:cNvSpPr txBox="1"/>
          <p:nvPr/>
        </p:nvSpPr>
        <p:spPr>
          <a:xfrm>
            <a:off x="3570004" y="658906"/>
            <a:ext cx="4855540" cy="523220"/>
          </a:xfrm>
          <a:prstGeom prst="rect">
            <a:avLst/>
          </a:prstGeom>
          <a:noFill/>
        </p:spPr>
        <p:txBody>
          <a:bodyPr wrap="square" rtlCol="0">
            <a:spAutoFit/>
          </a:bodyPr>
          <a:lstStyle/>
          <a:p>
            <a:pPr algn="ctr"/>
            <a:r>
              <a:rPr kumimoji="1" lang="zh-CN" altLang="en-US" sz="2800" dirty="0">
                <a:solidFill>
                  <a:schemeClr val="bg1"/>
                </a:solidFill>
              </a:rPr>
              <a:t>内</a:t>
            </a:r>
            <a:r>
              <a:rPr kumimoji="1" lang="zh-CN" altLang="en-US" sz="2800" dirty="0" smtClean="0">
                <a:solidFill>
                  <a:schemeClr val="bg1"/>
                </a:solidFill>
              </a:rPr>
              <a:t>循环成长线</a:t>
            </a:r>
            <a:endParaRPr kumimoji="1" lang="zh-CN" altLang="en-US" sz="2800" dirty="0">
              <a:solidFill>
                <a:schemeClr val="bg1"/>
              </a:solidFill>
            </a:endParaRPr>
          </a:p>
        </p:txBody>
      </p:sp>
    </p:spTree>
    <p:extLst>
      <p:ext uri="{BB962C8B-B14F-4D97-AF65-F5344CB8AC3E}">
        <p14:creationId xmlns:p14="http://schemas.microsoft.com/office/powerpoint/2010/main" val="4075931327"/>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4839"/>
            <a:ext cx="7001691" cy="2308324"/>
          </a:xfrm>
          <a:prstGeom prst="rect">
            <a:avLst/>
          </a:prstGeom>
        </p:spPr>
        <p:txBody>
          <a:bodyPr wrap="square">
            <a:spAutoFit/>
          </a:bodyPr>
          <a:lstStyle/>
          <a:p>
            <a:pPr marL="228600"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付费循环：拉动付费，提供玩家分层，这类系统不用考虑免费玩家填充完时间，而是以价格为基准等级轴</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685800" lvl="1"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参考制作顺序：</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确定分段上限，拍定极限消费</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按照免费，小</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R</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，中</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R</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，大</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R</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的玩家拍定</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1,2,3,7,15,30</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60,180,365</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日填充节点</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按顺序反推日产（免费为基准日产出，付费为补充付费产出）</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将日产分配给对应产出</a:t>
            </a:r>
            <a:r>
              <a:rPr lang="zh-CN" altLang="zh-CN" sz="1600" kern="100" dirty="0" smtClean="0">
                <a:latin typeface="等线" panose="02010600030101010101" pitchFamily="2" charset="-122"/>
                <a:ea typeface="微软雅黑" panose="020B0503020204020204" pitchFamily="34" charset="-122"/>
                <a:cs typeface="Times New Roman" panose="02020603050405020304" pitchFamily="18" charset="0"/>
              </a:rPr>
              <a:t>途径</a:t>
            </a:r>
            <a:endParaRPr lang="en-US" altLang="zh-CN" sz="1600" kern="100" dirty="0">
              <a:latin typeface="等线" panose="02010600030101010101" pitchFamily="2" charset="-122"/>
              <a:ea typeface="微软雅黑" panose="020B0503020204020204" pitchFamily="34"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dirty="0" smtClean="0">
                <a:ea typeface="微软雅黑" panose="020B0503020204020204" pitchFamily="34" charset="-122"/>
                <a:cs typeface="Times New Roman" panose="02020603050405020304" pitchFamily="18" charset="0"/>
              </a:rPr>
              <a:t>手</a:t>
            </a:r>
            <a:r>
              <a:rPr lang="zh-CN" altLang="zh-CN" sz="1600" dirty="0">
                <a:ea typeface="微软雅黑" panose="020B0503020204020204" pitchFamily="34" charset="-122"/>
                <a:cs typeface="Times New Roman" panose="02020603050405020304" pitchFamily="18" charset="0"/>
              </a:rPr>
              <a:t>调前期感受</a:t>
            </a:r>
            <a:endParaRPr lang="zh-CN" altLang="en-US" sz="3200" dirty="0"/>
          </a:p>
        </p:txBody>
      </p:sp>
      <p:sp>
        <p:nvSpPr>
          <p:cNvPr id="3" name="文本框 2"/>
          <p:cNvSpPr txBox="1"/>
          <p:nvPr/>
        </p:nvSpPr>
        <p:spPr>
          <a:xfrm>
            <a:off x="3570004" y="658906"/>
            <a:ext cx="4855540" cy="523220"/>
          </a:xfrm>
          <a:prstGeom prst="rect">
            <a:avLst/>
          </a:prstGeom>
          <a:noFill/>
        </p:spPr>
        <p:txBody>
          <a:bodyPr wrap="square" rtlCol="0">
            <a:spAutoFit/>
          </a:bodyPr>
          <a:lstStyle/>
          <a:p>
            <a:pPr algn="ctr"/>
            <a:r>
              <a:rPr kumimoji="1" lang="zh-CN" altLang="en-US" sz="2800" dirty="0" smtClean="0">
                <a:solidFill>
                  <a:schemeClr val="bg1"/>
                </a:solidFill>
              </a:rPr>
              <a:t>付费循环成长线</a:t>
            </a:r>
            <a:endParaRPr kumimoji="1" lang="zh-CN" altLang="en-US" sz="2800" dirty="0">
              <a:solidFill>
                <a:schemeClr val="bg1"/>
              </a:solidFill>
            </a:endParaRPr>
          </a:p>
        </p:txBody>
      </p:sp>
    </p:spTree>
    <p:extLst>
      <p:ext uri="{BB962C8B-B14F-4D97-AF65-F5344CB8AC3E}">
        <p14:creationId xmlns:p14="http://schemas.microsoft.com/office/powerpoint/2010/main" val="1038058252"/>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486" y="1649442"/>
            <a:ext cx="5408022" cy="3293209"/>
          </a:xfrm>
          <a:prstGeom prst="rect">
            <a:avLst/>
          </a:prstGeom>
        </p:spPr>
        <p:txBody>
          <a:bodyPr wrap="square">
            <a:spAutoFit/>
          </a:bodyPr>
          <a:lstStyle/>
          <a:p>
            <a:pPr marL="228600"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玩家从中获得什么</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685800" lvl="1"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质变</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能改变玩家对当前游戏体验的东西</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超出当前玩家对游戏预期的东西</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600200" lvl="3"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比如：技能、宠物、对抗属性、阵型</a:t>
            </a:r>
            <a:r>
              <a:rPr lang="zh-CN" altLang="zh-CN" sz="1600" kern="100" dirty="0" smtClean="0">
                <a:latin typeface="等线" panose="02010600030101010101" pitchFamily="2" charset="-122"/>
                <a:ea typeface="微软雅黑" panose="020B0503020204020204" pitchFamily="34" charset="-122"/>
                <a:cs typeface="Times New Roman" panose="02020603050405020304" pitchFamily="18" charset="0"/>
              </a:rPr>
              <a:t>等</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685800" lvl="1"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量变</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提升玩家已有属性数量</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600200" lvl="3"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比如：攻防血、暴击率、格挡率、闪避率等</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600200" lvl="3"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部分二级属性，量变可以导致质变（满暴、满格挡等）</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685800" lvl="1" indent="-228600" algn="just">
              <a:buFont typeface="Wingdings" panose="05000000000000000000" pitchFamily="2" charset="2"/>
              <a:buChar char=""/>
            </a:pPr>
            <a:r>
              <a:rPr lang="zh-CN" altLang="zh-CN" sz="1600" b="1" kern="100" dirty="0">
                <a:latin typeface="等线" panose="02010600030101010101" pitchFamily="2" charset="-122"/>
                <a:ea typeface="微软雅黑" panose="020B0503020204020204" pitchFamily="34" charset="-122"/>
                <a:cs typeface="Times New Roman" panose="02020603050405020304" pitchFamily="18" charset="0"/>
              </a:rPr>
              <a:t>质变太多会使游戏平衡难度几何倍增，量变太多则会使玩家情绪没有</a:t>
            </a:r>
            <a:r>
              <a:rPr lang="zh-CN" altLang="zh-CN" sz="1600" b="1" kern="100" dirty="0" smtClean="0">
                <a:latin typeface="等线" panose="02010600030101010101" pitchFamily="2" charset="-122"/>
                <a:ea typeface="微软雅黑" panose="020B0503020204020204" pitchFamily="34" charset="-122"/>
                <a:cs typeface="Times New Roman" panose="02020603050405020304" pitchFamily="18" charset="0"/>
              </a:rPr>
              <a:t>变化</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6518366" y="3964132"/>
            <a:ext cx="5225142" cy="2308324"/>
          </a:xfrm>
          <a:prstGeom prst="rect">
            <a:avLst/>
          </a:prstGeom>
        </p:spPr>
        <p:txBody>
          <a:bodyPr wrap="square">
            <a:spAutoFit/>
          </a:bodyPr>
          <a:lstStyle/>
          <a:p>
            <a:pPr marL="228600"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怎么回收期望的额度</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685800" lvl="1"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新追求，新消耗</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比如：期望消耗</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10</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万</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RMB</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，实际上为消耗</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1WR</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的旧货币</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+9WR</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的新道具</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685800" lvl="1"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大幅度增加旧维度消耗，贬值旧维度</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比如：原本旧维度为日产</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1000</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，日耗</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200</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，新系统按照日耗</a:t>
            </a:r>
            <a:r>
              <a:rPr lang="en-US" altLang="zh-CN" sz="1600" kern="100" dirty="0">
                <a:latin typeface="等线" panose="02010600030101010101" pitchFamily="2" charset="-122"/>
                <a:ea typeface="微软雅黑" panose="020B0503020204020204" pitchFamily="34" charset="-122"/>
                <a:cs typeface="Times New Roman" panose="02020603050405020304" pitchFamily="18" charset="0"/>
              </a:rPr>
              <a:t>20000</a:t>
            </a:r>
            <a:r>
              <a:rPr lang="zh-CN" altLang="zh-CN" sz="1600" kern="100" dirty="0">
                <a:latin typeface="等线" panose="02010600030101010101" pitchFamily="2" charset="-122"/>
                <a:ea typeface="微软雅黑" panose="020B0503020204020204" pitchFamily="34" charset="-122"/>
                <a:cs typeface="Times New Roman" panose="02020603050405020304" pitchFamily="18" charset="0"/>
              </a:rPr>
              <a:t>做，并将日产提升到</a:t>
            </a:r>
            <a:r>
              <a:rPr lang="en-US" altLang="zh-CN" sz="1600" kern="100" dirty="0" smtClean="0">
                <a:latin typeface="等线" panose="02010600030101010101" pitchFamily="2" charset="-122"/>
                <a:ea typeface="微软雅黑" panose="020B0503020204020204" pitchFamily="34" charset="-122"/>
                <a:cs typeface="Times New Roman" panose="02020603050405020304" pitchFamily="18" charset="0"/>
              </a:rPr>
              <a:t>100000</a:t>
            </a:r>
            <a:endParaRPr lang="en-US" altLang="zh-CN" sz="1600" kern="100" dirty="0" smtClean="0">
              <a:latin typeface="等线" panose="02010600030101010101" pitchFamily="2" charset="-122"/>
              <a:ea typeface="等线" panose="02010600030101010101" pitchFamily="2" charset="-122"/>
              <a:cs typeface="Times New Roman" panose="02020603050405020304" pitchFamily="18" charset="0"/>
            </a:endParaRPr>
          </a:p>
          <a:p>
            <a:pPr marL="1143000" lvl="2" indent="-228600" algn="just">
              <a:buFont typeface="Wingdings" panose="05000000000000000000" pitchFamily="2" charset="2"/>
              <a:buChar char=""/>
            </a:pPr>
            <a:r>
              <a:rPr lang="zh-CN" altLang="zh-CN" sz="1600" dirty="0" smtClean="0">
                <a:ea typeface="微软雅黑" panose="020B0503020204020204" pitchFamily="34" charset="-122"/>
                <a:cs typeface="Times New Roman" panose="02020603050405020304" pitchFamily="18" charset="0"/>
              </a:rPr>
              <a:t>内</a:t>
            </a:r>
            <a:r>
              <a:rPr lang="zh-CN" altLang="zh-CN" sz="1600" dirty="0">
                <a:ea typeface="微软雅黑" panose="020B0503020204020204" pitchFamily="34" charset="-122"/>
                <a:cs typeface="Times New Roman" panose="02020603050405020304" pitchFamily="18" charset="0"/>
              </a:rPr>
              <a:t>循环系统可做，付费系统切忌</a:t>
            </a:r>
            <a:endParaRPr lang="zh-CN" altLang="en-US" sz="3200" dirty="0"/>
          </a:p>
        </p:txBody>
      </p:sp>
      <p:sp>
        <p:nvSpPr>
          <p:cNvPr id="4" name="燕尾形 3"/>
          <p:cNvSpPr/>
          <p:nvPr/>
        </p:nvSpPr>
        <p:spPr>
          <a:xfrm rot="5400000">
            <a:off x="5747657" y="1669037"/>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4"/>
          <p:cNvSpPr/>
          <p:nvPr/>
        </p:nvSpPr>
        <p:spPr>
          <a:xfrm rot="5400000">
            <a:off x="5747657" y="2139301"/>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rot="5400000">
            <a:off x="5747657" y="2609565"/>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rot="5400000">
            <a:off x="5747657" y="3044165"/>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rot="5400000">
            <a:off x="5747656" y="3511942"/>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rot="5400000">
            <a:off x="5758543" y="3944056"/>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rot="5400000">
            <a:off x="5745480" y="4414320"/>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rot="5400000">
            <a:off x="5758542" y="4843947"/>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rot="5400000">
            <a:off x="5771604" y="5314211"/>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rot="5400000">
            <a:off x="5771604" y="5743839"/>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13"/>
          <p:cNvSpPr/>
          <p:nvPr/>
        </p:nvSpPr>
        <p:spPr>
          <a:xfrm rot="5400000">
            <a:off x="5771604" y="6173468"/>
            <a:ext cx="470263" cy="431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3570004" y="658906"/>
            <a:ext cx="4855540" cy="523220"/>
          </a:xfrm>
          <a:prstGeom prst="rect">
            <a:avLst/>
          </a:prstGeom>
          <a:noFill/>
        </p:spPr>
        <p:txBody>
          <a:bodyPr wrap="square" rtlCol="0">
            <a:spAutoFit/>
          </a:bodyPr>
          <a:lstStyle/>
          <a:p>
            <a:pPr algn="ctr"/>
            <a:r>
              <a:rPr kumimoji="1" lang="zh-CN" altLang="en-US" sz="2800" dirty="0" smtClean="0">
                <a:solidFill>
                  <a:schemeClr val="bg1"/>
                </a:solidFill>
              </a:rPr>
              <a:t>获得与回收</a:t>
            </a:r>
            <a:endParaRPr kumimoji="1" lang="zh-CN" altLang="en-US" sz="2800" dirty="0">
              <a:solidFill>
                <a:schemeClr val="bg1"/>
              </a:solidFill>
            </a:endParaRPr>
          </a:p>
        </p:txBody>
      </p:sp>
    </p:spTree>
    <p:extLst>
      <p:ext uri="{BB962C8B-B14F-4D97-AF65-F5344CB8AC3E}">
        <p14:creationId xmlns:p14="http://schemas.microsoft.com/office/powerpoint/2010/main" val="1478459227"/>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7FA"/>
        </a:solidFill>
        <a:effectLst/>
      </p:bgPr>
    </p:bg>
    <p:spTree>
      <p:nvGrpSpPr>
        <p:cNvPr id="1" name=""/>
        <p:cNvGrpSpPr/>
        <p:nvPr/>
      </p:nvGrpSpPr>
      <p:grpSpPr>
        <a:xfrm>
          <a:off x="0" y="0"/>
          <a:ext cx="0" cy="0"/>
          <a:chOff x="0" y="0"/>
          <a:chExt cx="0" cy="0"/>
        </a:xfrm>
      </p:grpSpPr>
      <p:sp>
        <p:nvSpPr>
          <p:cNvPr id="8" name="直角三角形 7"/>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0800" r="52969"/>
          <a:stretch/>
        </p:blipFill>
        <p:spPr>
          <a:xfrm>
            <a:off x="-1" y="4114800"/>
            <a:ext cx="6255327" cy="2743200"/>
          </a:xfrm>
          <a:prstGeom prst="rect">
            <a:avLst/>
          </a:prstGeom>
        </p:spPr>
      </p:pic>
      <p:sp>
        <p:nvSpPr>
          <p:cNvPr id="9" name="文本框 8"/>
          <p:cNvSpPr txBox="1"/>
          <p:nvPr/>
        </p:nvSpPr>
        <p:spPr>
          <a:xfrm>
            <a:off x="5034480" y="2528256"/>
            <a:ext cx="2441694" cy="769441"/>
          </a:xfrm>
          <a:prstGeom prst="rect">
            <a:avLst/>
          </a:prstGeom>
          <a:noFill/>
        </p:spPr>
        <p:txBody>
          <a:bodyPr wrap="none" rtlCol="0">
            <a:spAutoFit/>
          </a:bodyPr>
          <a:lstStyle/>
          <a:p>
            <a:pPr algn="ctr"/>
            <a:r>
              <a:rPr kumimoji="1" lang="zh-CN" altLang="en-US" sz="4400" dirty="0" smtClean="0">
                <a:solidFill>
                  <a:schemeClr val="tx1">
                    <a:lumMod val="75000"/>
                    <a:lumOff val="25000"/>
                  </a:schemeClr>
                </a:solidFill>
                <a:latin typeface="Microsoft YaHei" charset="-122"/>
                <a:ea typeface="Microsoft YaHei" charset="-122"/>
                <a:cs typeface="Microsoft YaHei" charset="-122"/>
              </a:rPr>
              <a:t>感谢观看</a:t>
            </a:r>
            <a:endParaRPr kumimoji="1" lang="zh-CN" altLang="en-US" sz="4400" dirty="0">
              <a:solidFill>
                <a:schemeClr val="tx1">
                  <a:lumMod val="75000"/>
                  <a:lumOff val="25000"/>
                </a:schemeClr>
              </a:solidFill>
              <a:latin typeface="Microsoft YaHei" charset="-122"/>
              <a:ea typeface="Microsoft YaHei" charset="-122"/>
              <a:cs typeface="Microsoft YaHei" charset="-122"/>
            </a:endParaRPr>
          </a:p>
        </p:txBody>
      </p:sp>
      <p:sp>
        <p:nvSpPr>
          <p:cNvPr id="10" name="矩形 9"/>
          <p:cNvSpPr/>
          <p:nvPr/>
        </p:nvSpPr>
        <p:spPr>
          <a:xfrm>
            <a:off x="2443162" y="4419191"/>
            <a:ext cx="8301037" cy="577081"/>
          </a:xfrm>
          <a:prstGeom prst="rect">
            <a:avLst/>
          </a:prstGeom>
        </p:spPr>
        <p:txBody>
          <a:bodyPr wrap="square">
            <a:spAutoFit/>
          </a:bodyPr>
          <a:lstStyle/>
          <a:p>
            <a:pPr algn="ctr"/>
            <a:r>
              <a:rPr lang="en-US" altLang="zh-CN" sz="1050" b="0" i="0" dirty="0">
                <a:solidFill>
                  <a:schemeClr val="bg1">
                    <a:lumMod val="50000"/>
                  </a:schemeClr>
                </a:solidFill>
                <a:effectLst/>
                <a:latin typeface="+mn-ea"/>
              </a:rPr>
              <a:t>To the world you may be one person, but to one person you may be the </a:t>
            </a:r>
            <a:r>
              <a:rPr lang="en-US" altLang="zh-CN" sz="1050" b="0" i="0" dirty="0" err="1">
                <a:solidFill>
                  <a:schemeClr val="bg1">
                    <a:lumMod val="50000"/>
                  </a:schemeClr>
                </a:solidFill>
                <a:effectLst/>
                <a:latin typeface="+mn-ea"/>
              </a:rPr>
              <a:t>worldTo</a:t>
            </a:r>
            <a:r>
              <a:rPr lang="en-US" altLang="zh-CN" sz="1050" b="0" i="0" dirty="0">
                <a:solidFill>
                  <a:schemeClr val="bg1">
                    <a:lumMod val="50000"/>
                  </a:schemeClr>
                </a:solidFill>
                <a:effectLst/>
                <a:latin typeface="+mn-ea"/>
              </a:rPr>
              <a:t> the world you may be one person, but to one person you may be the </a:t>
            </a:r>
            <a:r>
              <a:rPr lang="en-US" altLang="zh-CN" sz="1050" b="0" i="0" dirty="0" err="1">
                <a:solidFill>
                  <a:schemeClr val="bg1">
                    <a:lumMod val="50000"/>
                  </a:schemeClr>
                </a:solidFill>
                <a:effectLst/>
                <a:latin typeface="+mn-ea"/>
              </a:rPr>
              <a:t>worldTo</a:t>
            </a:r>
            <a:r>
              <a:rPr lang="en-US" altLang="zh-CN" sz="1050" b="0" i="0" dirty="0">
                <a:solidFill>
                  <a:schemeClr val="bg1">
                    <a:lumMod val="50000"/>
                  </a:schemeClr>
                </a:solidFill>
                <a:effectLst/>
                <a:latin typeface="+mn-ea"/>
              </a:rPr>
              <a:t> the world you may be one person, but to one person you may be the world</a:t>
            </a:r>
            <a:endParaRPr lang="zh-CN" altLang="en-US" sz="1050" dirty="0">
              <a:solidFill>
                <a:schemeClr val="bg1">
                  <a:lumMod val="50000"/>
                </a:schemeClr>
              </a:solidFill>
              <a:latin typeface="+mn-ea"/>
            </a:endParaRPr>
          </a:p>
          <a:p>
            <a:pPr algn="ctr"/>
            <a:endParaRPr lang="zh-CN" altLang="en-US" sz="1050" dirty="0">
              <a:solidFill>
                <a:schemeClr val="bg1">
                  <a:lumMod val="50000"/>
                </a:schemeClr>
              </a:solidFill>
              <a:latin typeface="+mn-ea"/>
            </a:endParaRPr>
          </a:p>
        </p:txBody>
      </p:sp>
      <p:sp>
        <p:nvSpPr>
          <p:cNvPr id="11" name="文本框 10"/>
          <p:cNvSpPr txBox="1"/>
          <p:nvPr/>
        </p:nvSpPr>
        <p:spPr>
          <a:xfrm>
            <a:off x="4573615" y="3545979"/>
            <a:ext cx="3421129" cy="307777"/>
          </a:xfrm>
          <a:prstGeom prst="rect">
            <a:avLst/>
          </a:prstGeom>
          <a:noFill/>
        </p:spPr>
        <p:txBody>
          <a:bodyPr wrap="none" rtlCol="0">
            <a:spAutoFit/>
          </a:bodyPr>
          <a:lstStyle/>
          <a:p>
            <a:r>
              <a:rPr kumimoji="1" lang="zh-CN" altLang="en-US" sz="1400" dirty="0">
                <a:solidFill>
                  <a:schemeClr val="tx1">
                    <a:lumMod val="75000"/>
                    <a:lumOff val="25000"/>
                  </a:schemeClr>
                </a:solidFill>
              </a:rPr>
              <a:t>汇报人</a:t>
            </a:r>
            <a:r>
              <a:rPr kumimoji="1" lang="zh-CN" altLang="en-US" sz="1400" dirty="0" smtClean="0">
                <a:solidFill>
                  <a:schemeClr val="tx1">
                    <a:lumMod val="75000"/>
                    <a:lumOff val="25000"/>
                  </a:schemeClr>
                </a:solidFill>
              </a:rPr>
              <a:t>：李雪扬     </a:t>
            </a:r>
            <a:r>
              <a:rPr kumimoji="1" lang="zh-CN" altLang="en-US" sz="1400" dirty="0">
                <a:solidFill>
                  <a:schemeClr val="tx1">
                    <a:lumMod val="75000"/>
                    <a:lumOff val="25000"/>
                  </a:schemeClr>
                </a:solidFill>
              </a:rPr>
              <a:t>汇报时间</a:t>
            </a:r>
            <a:r>
              <a:rPr kumimoji="1" lang="zh-CN" altLang="en-US" sz="1400" dirty="0" smtClean="0">
                <a:solidFill>
                  <a:schemeClr val="tx1">
                    <a:lumMod val="75000"/>
                    <a:lumOff val="25000"/>
                  </a:schemeClr>
                </a:solidFill>
              </a:rPr>
              <a:t>：</a:t>
            </a:r>
            <a:r>
              <a:rPr kumimoji="1" lang="en-US" altLang="zh-CN" sz="1400" dirty="0" smtClean="0">
                <a:solidFill>
                  <a:schemeClr val="tx1">
                    <a:lumMod val="75000"/>
                    <a:lumOff val="25000"/>
                  </a:schemeClr>
                </a:solidFill>
              </a:rPr>
              <a:t>19</a:t>
            </a:r>
            <a:r>
              <a:rPr kumimoji="1" lang="zh-CN" altLang="en-US" sz="1400" dirty="0" smtClean="0">
                <a:solidFill>
                  <a:schemeClr val="tx1">
                    <a:lumMod val="75000"/>
                    <a:lumOff val="25000"/>
                  </a:schemeClr>
                </a:solidFill>
              </a:rPr>
              <a:t>年</a:t>
            </a:r>
            <a:r>
              <a:rPr kumimoji="1" lang="en-US" altLang="zh-CN" sz="1400" dirty="0" smtClean="0">
                <a:solidFill>
                  <a:schemeClr val="tx1">
                    <a:lumMod val="75000"/>
                    <a:lumOff val="25000"/>
                  </a:schemeClr>
                </a:solidFill>
              </a:rPr>
              <a:t>12</a:t>
            </a:r>
            <a:r>
              <a:rPr kumimoji="1" lang="zh-CN" altLang="en-US" sz="1400" dirty="0" smtClean="0">
                <a:solidFill>
                  <a:schemeClr val="tx1">
                    <a:lumMod val="75000"/>
                    <a:lumOff val="25000"/>
                  </a:schemeClr>
                </a:solidFill>
              </a:rPr>
              <a:t>月</a:t>
            </a:r>
            <a:endParaRPr kumimoji="1" lang="zh-CN" altLang="en-US" sz="1400" dirty="0">
              <a:solidFill>
                <a:schemeClr val="tx1">
                  <a:lumMod val="75000"/>
                  <a:lumOff val="25000"/>
                </a:schemeClr>
              </a:solidFill>
            </a:endParaRPr>
          </a:p>
        </p:txBody>
      </p:sp>
    </p:spTree>
    <p:extLst>
      <p:ext uri="{BB962C8B-B14F-4D97-AF65-F5344CB8AC3E}">
        <p14:creationId xmlns:p14="http://schemas.microsoft.com/office/powerpoint/2010/main" val="1293840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by="(-#ppt_w*2)" calcmode="lin" valueType="num">
                                      <p:cBhvr rctx="PPT">
                                        <p:cTn id="21" dur="500" autoRev="1" fill="hold">
                                          <p:stCondLst>
                                            <p:cond delay="0"/>
                                          </p:stCondLst>
                                        </p:cTn>
                                        <p:tgtEl>
                                          <p:spTgt spid="9"/>
                                        </p:tgtEl>
                                        <p:attrNameLst>
                                          <p:attrName>ppt_w</p:attrName>
                                        </p:attrNameLst>
                                      </p:cBhvr>
                                    </p:anim>
                                    <p:anim by="(#ppt_w*0.50)" calcmode="lin" valueType="num">
                                      <p:cBhvr>
                                        <p:cTn id="22" dur="500" decel="50000" autoRev="1" fill="hold">
                                          <p:stCondLst>
                                            <p:cond delay="0"/>
                                          </p:stCondLst>
                                        </p:cTn>
                                        <p:tgtEl>
                                          <p:spTgt spid="9"/>
                                        </p:tgtEl>
                                        <p:attrNameLst>
                                          <p:attrName>ppt_x</p:attrName>
                                        </p:attrNameLst>
                                      </p:cBhvr>
                                    </p:anim>
                                    <p:anim from="(-#ppt_h/2)" to="(#ppt_y)" calcmode="lin" valueType="num">
                                      <p:cBhvr>
                                        <p:cTn id="23" dur="1000" fill="hold">
                                          <p:stCondLst>
                                            <p:cond delay="0"/>
                                          </p:stCondLst>
                                        </p:cTn>
                                        <p:tgtEl>
                                          <p:spTgt spid="9"/>
                                        </p:tgtEl>
                                        <p:attrNameLst>
                                          <p:attrName>ppt_y</p:attrName>
                                        </p:attrNameLst>
                                      </p:cBhvr>
                                    </p:anim>
                                    <p:animRot by="21600000">
                                      <p:cBhvr>
                                        <p:cTn id="24" dur="1000" fill="hold">
                                          <p:stCondLst>
                                            <p:cond delay="0"/>
                                          </p:stCondLst>
                                        </p:cTn>
                                        <p:tgtEl>
                                          <p:spTgt spid="9"/>
                                        </p:tgtEl>
                                        <p:attrNameLst>
                                          <p:attrName>r</p:attrName>
                                        </p:attrNameLst>
                                      </p:cBhvr>
                                    </p:animRot>
                                  </p:childTnLst>
                                </p:cTn>
                              </p:par>
                            </p:childTnLst>
                          </p:cTn>
                        </p:par>
                        <p:par>
                          <p:cTn id="25" fill="hold">
                            <p:stCondLst>
                              <p:cond delay="2300"/>
                            </p:stCondLst>
                            <p:childTnLst>
                              <p:par>
                                <p:cTn id="26" presetID="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par>
                          <p:cTn id="30" fill="hold">
                            <p:stCondLst>
                              <p:cond delay="28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1</a:t>
            </a:r>
            <a:endParaRPr lang="zh-CN" altLang="en-US" sz="2400" b="1" dirty="0">
              <a:latin typeface="微软雅黑" pitchFamily="34" charset="-122"/>
              <a:ea typeface="微软雅黑" pitchFamily="34" charset="-122"/>
            </a:endParaRPr>
          </a:p>
        </p:txBody>
      </p:sp>
      <p:sp>
        <p:nvSpPr>
          <p:cNvPr id="8" name="矩形 7"/>
          <p:cNvSpPr/>
          <p:nvPr/>
        </p:nvSpPr>
        <p:spPr>
          <a:xfrm>
            <a:off x="4508172" y="4230052"/>
            <a:ext cx="2976847" cy="492443"/>
          </a:xfrm>
          <a:prstGeom prst="rect">
            <a:avLst/>
          </a:prstGeom>
        </p:spPr>
        <p:txBody>
          <a:bodyPr wrap="square" lIns="0" tIns="0" rIns="0" bIns="0">
            <a:spAutoFit/>
          </a:bodyPr>
          <a:lstStyle/>
          <a:p>
            <a:pPr lvl="0"/>
            <a:r>
              <a:rPr lang="zh-CN" altLang="en-US" sz="3200" b="1" dirty="0">
                <a:solidFill>
                  <a:schemeClr val="bg1">
                    <a:lumMod val="50000"/>
                  </a:schemeClr>
                </a:solidFill>
                <a:latin typeface="微软雅黑" pitchFamily="34" charset="-122"/>
                <a:ea typeface="微软雅黑" pitchFamily="34" charset="-122"/>
              </a:rPr>
              <a:t>数值工作是什么</a:t>
            </a:r>
          </a:p>
        </p:txBody>
      </p:sp>
    </p:spTree>
    <p:extLst>
      <p:ext uri="{BB962C8B-B14F-4D97-AF65-F5344CB8AC3E}">
        <p14:creationId xmlns:p14="http://schemas.microsoft.com/office/powerpoint/2010/main" val="11992463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10075" y="658906"/>
            <a:ext cx="3775393" cy="523220"/>
          </a:xfrm>
          <a:prstGeom prst="rect">
            <a:avLst/>
          </a:prstGeom>
          <a:noFill/>
        </p:spPr>
        <p:txBody>
          <a:bodyPr wrap="none" rtlCol="0">
            <a:spAutoFit/>
          </a:bodyPr>
          <a:lstStyle/>
          <a:p>
            <a:pPr algn="ctr"/>
            <a:r>
              <a:rPr kumimoji="1" lang="zh-CN" altLang="en-US" sz="2800" dirty="0" smtClean="0">
                <a:solidFill>
                  <a:schemeClr val="bg1"/>
                </a:solidFill>
              </a:rPr>
              <a:t>数值策划的工作是什么</a:t>
            </a:r>
            <a:endParaRPr kumimoji="1" lang="zh-CN" altLang="en-US" sz="2800" dirty="0">
              <a:solidFill>
                <a:schemeClr val="bg1"/>
              </a:solidFill>
            </a:endParaRPr>
          </a:p>
        </p:txBody>
      </p:sp>
      <p:grpSp>
        <p:nvGrpSpPr>
          <p:cNvPr id="6" name="Group 4"/>
          <p:cNvGrpSpPr/>
          <p:nvPr/>
        </p:nvGrpSpPr>
        <p:grpSpPr>
          <a:xfrm>
            <a:off x="4346260" y="2162316"/>
            <a:ext cx="3503442" cy="3501850"/>
            <a:chOff x="599351" y="2215578"/>
            <a:chExt cx="3266532" cy="3265048"/>
          </a:xfrm>
        </p:grpSpPr>
        <p:sp>
          <p:nvSpPr>
            <p:cNvPr id="7" name="Freeform: Shape 5"/>
            <p:cNvSpPr>
              <a:spLocks/>
            </p:cNvSpPr>
            <p:nvPr/>
          </p:nvSpPr>
          <p:spPr bwMode="auto">
            <a:xfrm>
              <a:off x="599351" y="2215579"/>
              <a:ext cx="1948951" cy="1948951"/>
            </a:xfrm>
            <a:custGeom>
              <a:avLst/>
              <a:gdLst>
                <a:gd name="T0" fmla="*/ 1315 w 1315"/>
                <a:gd name="T1" fmla="*/ 657 h 1315"/>
                <a:gd name="T2" fmla="*/ 1204 w 1315"/>
                <a:gd name="T3" fmla="*/ 768 h 1315"/>
                <a:gd name="T4" fmla="*/ 1101 w 1315"/>
                <a:gd name="T5" fmla="*/ 665 h 1315"/>
                <a:gd name="T6" fmla="*/ 1111 w 1315"/>
                <a:gd name="T7" fmla="*/ 657 h 1315"/>
                <a:gd name="T8" fmla="*/ 1101 w 1315"/>
                <a:gd name="T9" fmla="*/ 650 h 1315"/>
                <a:gd name="T10" fmla="*/ 1000 w 1315"/>
                <a:gd name="T11" fmla="*/ 547 h 1315"/>
                <a:gd name="T12" fmla="*/ 658 w 1315"/>
                <a:gd name="T13" fmla="*/ 205 h 1315"/>
                <a:gd name="T14" fmla="*/ 205 w 1315"/>
                <a:gd name="T15" fmla="*/ 657 h 1315"/>
                <a:gd name="T16" fmla="*/ 547 w 1315"/>
                <a:gd name="T17" fmla="*/ 999 h 1315"/>
                <a:gd name="T18" fmla="*/ 446 w 1315"/>
                <a:gd name="T19" fmla="*/ 1103 h 1315"/>
                <a:gd name="T20" fmla="*/ 0 w 1315"/>
                <a:gd name="T21" fmla="*/ 657 h 1315"/>
                <a:gd name="T22" fmla="*/ 658 w 1315"/>
                <a:gd name="T23" fmla="*/ 0 h 1315"/>
                <a:gd name="T24" fmla="*/ 1101 w 1315"/>
                <a:gd name="T25" fmla="*/ 445 h 1315"/>
                <a:gd name="T26" fmla="*/ 1204 w 1315"/>
                <a:gd name="T27" fmla="*/ 547 h 1315"/>
                <a:gd name="T28" fmla="*/ 1315 w 1315"/>
                <a:gd name="T29" fmla="*/ 657 h 1315"/>
                <a:gd name="T30" fmla="*/ 769 w 1315"/>
                <a:gd name="T31" fmla="*/ 999 h 1315"/>
                <a:gd name="T32" fmla="*/ 665 w 1315"/>
                <a:gd name="T33" fmla="*/ 1103 h 1315"/>
                <a:gd name="T34" fmla="*/ 658 w 1315"/>
                <a:gd name="T35" fmla="*/ 1110 h 1315"/>
                <a:gd name="T36" fmla="*/ 650 w 1315"/>
                <a:gd name="T37" fmla="*/ 1103 h 1315"/>
                <a:gd name="T38" fmla="*/ 547 w 1315"/>
                <a:gd name="T39" fmla="*/ 1204 h 1315"/>
                <a:gd name="T40" fmla="*/ 658 w 1315"/>
                <a:gd name="T41" fmla="*/ 1315 h 1315"/>
                <a:gd name="T42" fmla="*/ 769 w 1315"/>
                <a:gd name="T43" fmla="*/ 1204 h 1315"/>
                <a:gd name="T44" fmla="*/ 870 w 1315"/>
                <a:gd name="T45" fmla="*/ 1103 h 1315"/>
                <a:gd name="T46" fmla="*/ 1101 w 1315"/>
                <a:gd name="T47" fmla="*/ 869 h 1315"/>
                <a:gd name="T48" fmla="*/ 1000 w 1315"/>
                <a:gd name="T49" fmla="*/ 768 h 1315"/>
                <a:gd name="T50" fmla="*/ 769 w 1315"/>
                <a:gd name="T51" fmla="*/ 999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1315" y="657"/>
                  </a:moveTo>
                  <a:lnTo>
                    <a:pt x="1204" y="768"/>
                  </a:lnTo>
                  <a:lnTo>
                    <a:pt x="1101" y="665"/>
                  </a:lnTo>
                  <a:lnTo>
                    <a:pt x="1111" y="657"/>
                  </a:lnTo>
                  <a:lnTo>
                    <a:pt x="1101" y="650"/>
                  </a:lnTo>
                  <a:lnTo>
                    <a:pt x="1000" y="547"/>
                  </a:lnTo>
                  <a:lnTo>
                    <a:pt x="658" y="205"/>
                  </a:lnTo>
                  <a:lnTo>
                    <a:pt x="205" y="657"/>
                  </a:lnTo>
                  <a:lnTo>
                    <a:pt x="547" y="999"/>
                  </a:lnTo>
                  <a:lnTo>
                    <a:pt x="446" y="1103"/>
                  </a:lnTo>
                  <a:lnTo>
                    <a:pt x="0" y="657"/>
                  </a:lnTo>
                  <a:lnTo>
                    <a:pt x="658" y="0"/>
                  </a:lnTo>
                  <a:lnTo>
                    <a:pt x="1101" y="445"/>
                  </a:lnTo>
                  <a:lnTo>
                    <a:pt x="1204" y="547"/>
                  </a:lnTo>
                  <a:lnTo>
                    <a:pt x="1315" y="657"/>
                  </a:lnTo>
                  <a:close/>
                  <a:moveTo>
                    <a:pt x="769" y="999"/>
                  </a:moveTo>
                  <a:lnTo>
                    <a:pt x="665" y="1103"/>
                  </a:lnTo>
                  <a:lnTo>
                    <a:pt x="658" y="1110"/>
                  </a:lnTo>
                  <a:lnTo>
                    <a:pt x="650" y="1103"/>
                  </a:lnTo>
                  <a:lnTo>
                    <a:pt x="547" y="1204"/>
                  </a:lnTo>
                  <a:lnTo>
                    <a:pt x="658" y="1315"/>
                  </a:lnTo>
                  <a:lnTo>
                    <a:pt x="769" y="1204"/>
                  </a:lnTo>
                  <a:lnTo>
                    <a:pt x="870" y="1103"/>
                  </a:lnTo>
                  <a:lnTo>
                    <a:pt x="1101" y="869"/>
                  </a:lnTo>
                  <a:lnTo>
                    <a:pt x="1000" y="768"/>
                  </a:lnTo>
                  <a:lnTo>
                    <a:pt x="769" y="999"/>
                  </a:lnTo>
                  <a:close/>
                </a:path>
              </a:pathLst>
            </a:custGeom>
            <a:solidFill>
              <a:schemeClr val="accent1"/>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Freeform: Shape 6"/>
            <p:cNvSpPr>
              <a:spLocks/>
            </p:cNvSpPr>
            <p:nvPr/>
          </p:nvSpPr>
          <p:spPr bwMode="auto">
            <a:xfrm>
              <a:off x="1916931" y="2215578"/>
              <a:ext cx="1948951" cy="1948950"/>
            </a:xfrm>
            <a:custGeom>
              <a:avLst/>
              <a:gdLst>
                <a:gd name="T0" fmla="*/ 546 w 1315"/>
                <a:gd name="T1" fmla="*/ 999 h 1315"/>
                <a:gd name="T2" fmla="*/ 445 w 1315"/>
                <a:gd name="T3" fmla="*/ 1103 h 1315"/>
                <a:gd name="T4" fmla="*/ 212 w 1315"/>
                <a:gd name="T5" fmla="*/ 869 h 1315"/>
                <a:gd name="T6" fmla="*/ 111 w 1315"/>
                <a:gd name="T7" fmla="*/ 768 h 1315"/>
                <a:gd name="T8" fmla="*/ 0 w 1315"/>
                <a:gd name="T9" fmla="*/ 657 h 1315"/>
                <a:gd name="T10" fmla="*/ 111 w 1315"/>
                <a:gd name="T11" fmla="*/ 547 h 1315"/>
                <a:gd name="T12" fmla="*/ 212 w 1315"/>
                <a:gd name="T13" fmla="*/ 650 h 1315"/>
                <a:gd name="T14" fmla="*/ 204 w 1315"/>
                <a:gd name="T15" fmla="*/ 657 h 1315"/>
                <a:gd name="T16" fmla="*/ 212 w 1315"/>
                <a:gd name="T17" fmla="*/ 665 h 1315"/>
                <a:gd name="T18" fmla="*/ 315 w 1315"/>
                <a:gd name="T19" fmla="*/ 768 h 1315"/>
                <a:gd name="T20" fmla="*/ 546 w 1315"/>
                <a:gd name="T21" fmla="*/ 999 h 1315"/>
                <a:gd name="T22" fmla="*/ 657 w 1315"/>
                <a:gd name="T23" fmla="*/ 0 h 1315"/>
                <a:gd name="T24" fmla="*/ 212 w 1315"/>
                <a:gd name="T25" fmla="*/ 445 h 1315"/>
                <a:gd name="T26" fmla="*/ 315 w 1315"/>
                <a:gd name="T27" fmla="*/ 547 h 1315"/>
                <a:gd name="T28" fmla="*/ 657 w 1315"/>
                <a:gd name="T29" fmla="*/ 205 h 1315"/>
                <a:gd name="T30" fmla="*/ 1110 w 1315"/>
                <a:gd name="T31" fmla="*/ 657 h 1315"/>
                <a:gd name="T32" fmla="*/ 768 w 1315"/>
                <a:gd name="T33" fmla="*/ 999 h 1315"/>
                <a:gd name="T34" fmla="*/ 665 w 1315"/>
                <a:gd name="T35" fmla="*/ 1103 h 1315"/>
                <a:gd name="T36" fmla="*/ 657 w 1315"/>
                <a:gd name="T37" fmla="*/ 1110 h 1315"/>
                <a:gd name="T38" fmla="*/ 650 w 1315"/>
                <a:gd name="T39" fmla="*/ 1103 h 1315"/>
                <a:gd name="T40" fmla="*/ 546 w 1315"/>
                <a:gd name="T41" fmla="*/ 1204 h 1315"/>
                <a:gd name="T42" fmla="*/ 657 w 1315"/>
                <a:gd name="T43" fmla="*/ 1315 h 1315"/>
                <a:gd name="T44" fmla="*/ 768 w 1315"/>
                <a:gd name="T45" fmla="*/ 1204 h 1315"/>
                <a:gd name="T46" fmla="*/ 869 w 1315"/>
                <a:gd name="T47" fmla="*/ 1103 h 1315"/>
                <a:gd name="T48" fmla="*/ 1315 w 1315"/>
                <a:gd name="T49" fmla="*/ 657 h 1315"/>
                <a:gd name="T50" fmla="*/ 657 w 1315"/>
                <a:gd name="T5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546" y="999"/>
                  </a:moveTo>
                  <a:lnTo>
                    <a:pt x="445" y="1103"/>
                  </a:lnTo>
                  <a:lnTo>
                    <a:pt x="212" y="869"/>
                  </a:lnTo>
                  <a:lnTo>
                    <a:pt x="111" y="768"/>
                  </a:lnTo>
                  <a:lnTo>
                    <a:pt x="0" y="657"/>
                  </a:lnTo>
                  <a:lnTo>
                    <a:pt x="111" y="547"/>
                  </a:lnTo>
                  <a:lnTo>
                    <a:pt x="212" y="650"/>
                  </a:lnTo>
                  <a:lnTo>
                    <a:pt x="204" y="657"/>
                  </a:lnTo>
                  <a:lnTo>
                    <a:pt x="212" y="665"/>
                  </a:lnTo>
                  <a:lnTo>
                    <a:pt x="315" y="768"/>
                  </a:lnTo>
                  <a:lnTo>
                    <a:pt x="546" y="999"/>
                  </a:lnTo>
                  <a:close/>
                  <a:moveTo>
                    <a:pt x="657" y="0"/>
                  </a:moveTo>
                  <a:lnTo>
                    <a:pt x="212" y="445"/>
                  </a:lnTo>
                  <a:lnTo>
                    <a:pt x="315" y="547"/>
                  </a:lnTo>
                  <a:lnTo>
                    <a:pt x="657" y="205"/>
                  </a:lnTo>
                  <a:lnTo>
                    <a:pt x="1110" y="657"/>
                  </a:lnTo>
                  <a:lnTo>
                    <a:pt x="768" y="999"/>
                  </a:lnTo>
                  <a:lnTo>
                    <a:pt x="665" y="1103"/>
                  </a:lnTo>
                  <a:lnTo>
                    <a:pt x="657" y="1110"/>
                  </a:lnTo>
                  <a:lnTo>
                    <a:pt x="650" y="1103"/>
                  </a:lnTo>
                  <a:lnTo>
                    <a:pt x="546" y="1204"/>
                  </a:lnTo>
                  <a:lnTo>
                    <a:pt x="657" y="1315"/>
                  </a:lnTo>
                  <a:lnTo>
                    <a:pt x="768" y="1204"/>
                  </a:lnTo>
                  <a:lnTo>
                    <a:pt x="869" y="1103"/>
                  </a:lnTo>
                  <a:lnTo>
                    <a:pt x="1315" y="657"/>
                  </a:lnTo>
                  <a:lnTo>
                    <a:pt x="657" y="0"/>
                  </a:lnTo>
                  <a:close/>
                </a:path>
              </a:pathLst>
            </a:custGeom>
            <a:solidFill>
              <a:schemeClr val="accent2"/>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Freeform: Shape 7"/>
            <p:cNvSpPr>
              <a:spLocks/>
            </p:cNvSpPr>
            <p:nvPr/>
          </p:nvSpPr>
          <p:spPr bwMode="auto">
            <a:xfrm>
              <a:off x="1916932" y="3533156"/>
              <a:ext cx="1948951" cy="1947468"/>
            </a:xfrm>
            <a:custGeom>
              <a:avLst/>
              <a:gdLst>
                <a:gd name="T0" fmla="*/ 315 w 1315"/>
                <a:gd name="T1" fmla="*/ 546 h 1314"/>
                <a:gd name="T2" fmla="*/ 212 w 1315"/>
                <a:gd name="T3" fmla="*/ 445 h 1314"/>
                <a:gd name="T4" fmla="*/ 445 w 1315"/>
                <a:gd name="T5" fmla="*/ 214 h 1314"/>
                <a:gd name="T6" fmla="*/ 546 w 1315"/>
                <a:gd name="T7" fmla="*/ 110 h 1314"/>
                <a:gd name="T8" fmla="*/ 657 w 1315"/>
                <a:gd name="T9" fmla="*/ 0 h 1314"/>
                <a:gd name="T10" fmla="*/ 768 w 1315"/>
                <a:gd name="T11" fmla="*/ 110 h 1314"/>
                <a:gd name="T12" fmla="*/ 665 w 1315"/>
                <a:gd name="T13" fmla="*/ 214 h 1314"/>
                <a:gd name="T14" fmla="*/ 657 w 1315"/>
                <a:gd name="T15" fmla="*/ 204 h 1314"/>
                <a:gd name="T16" fmla="*/ 650 w 1315"/>
                <a:gd name="T17" fmla="*/ 214 h 1314"/>
                <a:gd name="T18" fmla="*/ 546 w 1315"/>
                <a:gd name="T19" fmla="*/ 315 h 1314"/>
                <a:gd name="T20" fmla="*/ 315 w 1315"/>
                <a:gd name="T21" fmla="*/ 546 h 1314"/>
                <a:gd name="T22" fmla="*/ 869 w 1315"/>
                <a:gd name="T23" fmla="*/ 214 h 1314"/>
                <a:gd name="T24" fmla="*/ 768 w 1315"/>
                <a:gd name="T25" fmla="*/ 315 h 1314"/>
                <a:gd name="T26" fmla="*/ 1110 w 1315"/>
                <a:gd name="T27" fmla="*/ 657 h 1314"/>
                <a:gd name="T28" fmla="*/ 657 w 1315"/>
                <a:gd name="T29" fmla="*/ 1109 h 1314"/>
                <a:gd name="T30" fmla="*/ 315 w 1315"/>
                <a:gd name="T31" fmla="*/ 767 h 1314"/>
                <a:gd name="T32" fmla="*/ 212 w 1315"/>
                <a:gd name="T33" fmla="*/ 664 h 1314"/>
                <a:gd name="T34" fmla="*/ 204 w 1315"/>
                <a:gd name="T35" fmla="*/ 657 h 1314"/>
                <a:gd name="T36" fmla="*/ 212 w 1315"/>
                <a:gd name="T37" fmla="*/ 649 h 1314"/>
                <a:gd name="T38" fmla="*/ 111 w 1315"/>
                <a:gd name="T39" fmla="*/ 546 h 1314"/>
                <a:gd name="T40" fmla="*/ 0 w 1315"/>
                <a:gd name="T41" fmla="*/ 657 h 1314"/>
                <a:gd name="T42" fmla="*/ 111 w 1315"/>
                <a:gd name="T43" fmla="*/ 767 h 1314"/>
                <a:gd name="T44" fmla="*/ 212 w 1315"/>
                <a:gd name="T45" fmla="*/ 869 h 1314"/>
                <a:gd name="T46" fmla="*/ 657 w 1315"/>
                <a:gd name="T47" fmla="*/ 1314 h 1314"/>
                <a:gd name="T48" fmla="*/ 1315 w 1315"/>
                <a:gd name="T49" fmla="*/ 657 h 1314"/>
                <a:gd name="T50" fmla="*/ 869 w 1315"/>
                <a:gd name="T51" fmla="*/ 214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315" y="546"/>
                  </a:moveTo>
                  <a:lnTo>
                    <a:pt x="212" y="445"/>
                  </a:lnTo>
                  <a:lnTo>
                    <a:pt x="445" y="214"/>
                  </a:lnTo>
                  <a:lnTo>
                    <a:pt x="546" y="110"/>
                  </a:lnTo>
                  <a:lnTo>
                    <a:pt x="657" y="0"/>
                  </a:lnTo>
                  <a:lnTo>
                    <a:pt x="768" y="110"/>
                  </a:lnTo>
                  <a:lnTo>
                    <a:pt x="665" y="214"/>
                  </a:lnTo>
                  <a:lnTo>
                    <a:pt x="657" y="204"/>
                  </a:lnTo>
                  <a:lnTo>
                    <a:pt x="650" y="214"/>
                  </a:lnTo>
                  <a:lnTo>
                    <a:pt x="546" y="315"/>
                  </a:lnTo>
                  <a:lnTo>
                    <a:pt x="315" y="546"/>
                  </a:lnTo>
                  <a:close/>
                  <a:moveTo>
                    <a:pt x="869" y="214"/>
                  </a:moveTo>
                  <a:lnTo>
                    <a:pt x="768" y="315"/>
                  </a:lnTo>
                  <a:lnTo>
                    <a:pt x="1110" y="657"/>
                  </a:lnTo>
                  <a:lnTo>
                    <a:pt x="657" y="1109"/>
                  </a:lnTo>
                  <a:lnTo>
                    <a:pt x="315" y="767"/>
                  </a:lnTo>
                  <a:lnTo>
                    <a:pt x="212" y="664"/>
                  </a:lnTo>
                  <a:lnTo>
                    <a:pt x="204" y="657"/>
                  </a:lnTo>
                  <a:lnTo>
                    <a:pt x="212" y="649"/>
                  </a:lnTo>
                  <a:lnTo>
                    <a:pt x="111" y="546"/>
                  </a:lnTo>
                  <a:lnTo>
                    <a:pt x="0" y="657"/>
                  </a:lnTo>
                  <a:lnTo>
                    <a:pt x="111" y="767"/>
                  </a:lnTo>
                  <a:lnTo>
                    <a:pt x="212" y="869"/>
                  </a:lnTo>
                  <a:lnTo>
                    <a:pt x="657" y="1314"/>
                  </a:lnTo>
                  <a:lnTo>
                    <a:pt x="1315" y="657"/>
                  </a:lnTo>
                  <a:lnTo>
                    <a:pt x="869" y="214"/>
                  </a:lnTo>
                  <a:close/>
                </a:path>
              </a:pathLst>
            </a:custGeom>
            <a:solidFill>
              <a:schemeClr val="accent3"/>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Freeform: Shape 8"/>
            <p:cNvSpPr>
              <a:spLocks/>
            </p:cNvSpPr>
            <p:nvPr/>
          </p:nvSpPr>
          <p:spPr bwMode="auto">
            <a:xfrm>
              <a:off x="599351" y="3533158"/>
              <a:ext cx="1948951" cy="1947468"/>
            </a:xfrm>
            <a:custGeom>
              <a:avLst/>
              <a:gdLst>
                <a:gd name="T0" fmla="*/ 1315 w 1315"/>
                <a:gd name="T1" fmla="*/ 657 h 1314"/>
                <a:gd name="T2" fmla="*/ 1204 w 1315"/>
                <a:gd name="T3" fmla="*/ 767 h 1314"/>
                <a:gd name="T4" fmla="*/ 1101 w 1315"/>
                <a:gd name="T5" fmla="*/ 664 h 1314"/>
                <a:gd name="T6" fmla="*/ 1111 w 1315"/>
                <a:gd name="T7" fmla="*/ 657 h 1314"/>
                <a:gd name="T8" fmla="*/ 1101 w 1315"/>
                <a:gd name="T9" fmla="*/ 649 h 1314"/>
                <a:gd name="T10" fmla="*/ 1000 w 1315"/>
                <a:gd name="T11" fmla="*/ 546 h 1314"/>
                <a:gd name="T12" fmla="*/ 769 w 1315"/>
                <a:gd name="T13" fmla="*/ 315 h 1314"/>
                <a:gd name="T14" fmla="*/ 870 w 1315"/>
                <a:gd name="T15" fmla="*/ 214 h 1314"/>
                <a:gd name="T16" fmla="*/ 1101 w 1315"/>
                <a:gd name="T17" fmla="*/ 445 h 1314"/>
                <a:gd name="T18" fmla="*/ 1204 w 1315"/>
                <a:gd name="T19" fmla="*/ 546 h 1314"/>
                <a:gd name="T20" fmla="*/ 1315 w 1315"/>
                <a:gd name="T21" fmla="*/ 657 h 1314"/>
                <a:gd name="T22" fmla="*/ 658 w 1315"/>
                <a:gd name="T23" fmla="*/ 1109 h 1314"/>
                <a:gd name="T24" fmla="*/ 205 w 1315"/>
                <a:gd name="T25" fmla="*/ 657 h 1314"/>
                <a:gd name="T26" fmla="*/ 547 w 1315"/>
                <a:gd name="T27" fmla="*/ 315 h 1314"/>
                <a:gd name="T28" fmla="*/ 650 w 1315"/>
                <a:gd name="T29" fmla="*/ 214 h 1314"/>
                <a:gd name="T30" fmla="*/ 658 w 1315"/>
                <a:gd name="T31" fmla="*/ 204 h 1314"/>
                <a:gd name="T32" fmla="*/ 665 w 1315"/>
                <a:gd name="T33" fmla="*/ 214 h 1314"/>
                <a:gd name="T34" fmla="*/ 769 w 1315"/>
                <a:gd name="T35" fmla="*/ 110 h 1314"/>
                <a:gd name="T36" fmla="*/ 658 w 1315"/>
                <a:gd name="T37" fmla="*/ 0 h 1314"/>
                <a:gd name="T38" fmla="*/ 547 w 1315"/>
                <a:gd name="T39" fmla="*/ 110 h 1314"/>
                <a:gd name="T40" fmla="*/ 446 w 1315"/>
                <a:gd name="T41" fmla="*/ 214 h 1314"/>
                <a:gd name="T42" fmla="*/ 0 w 1315"/>
                <a:gd name="T43" fmla="*/ 657 h 1314"/>
                <a:gd name="T44" fmla="*/ 658 w 1315"/>
                <a:gd name="T45" fmla="*/ 1314 h 1314"/>
                <a:gd name="T46" fmla="*/ 1101 w 1315"/>
                <a:gd name="T47" fmla="*/ 869 h 1314"/>
                <a:gd name="T48" fmla="*/ 1000 w 1315"/>
                <a:gd name="T49" fmla="*/ 767 h 1314"/>
                <a:gd name="T50" fmla="*/ 658 w 1315"/>
                <a:gd name="T51" fmla="*/ 1109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1315" y="657"/>
                  </a:moveTo>
                  <a:lnTo>
                    <a:pt x="1204" y="767"/>
                  </a:lnTo>
                  <a:lnTo>
                    <a:pt x="1101" y="664"/>
                  </a:lnTo>
                  <a:lnTo>
                    <a:pt x="1111" y="657"/>
                  </a:lnTo>
                  <a:lnTo>
                    <a:pt x="1101" y="649"/>
                  </a:lnTo>
                  <a:lnTo>
                    <a:pt x="1000" y="546"/>
                  </a:lnTo>
                  <a:lnTo>
                    <a:pt x="769" y="315"/>
                  </a:lnTo>
                  <a:lnTo>
                    <a:pt x="870" y="214"/>
                  </a:lnTo>
                  <a:lnTo>
                    <a:pt x="1101" y="445"/>
                  </a:lnTo>
                  <a:lnTo>
                    <a:pt x="1204" y="546"/>
                  </a:lnTo>
                  <a:lnTo>
                    <a:pt x="1315" y="657"/>
                  </a:lnTo>
                  <a:close/>
                  <a:moveTo>
                    <a:pt x="658" y="1109"/>
                  </a:moveTo>
                  <a:lnTo>
                    <a:pt x="205" y="657"/>
                  </a:lnTo>
                  <a:lnTo>
                    <a:pt x="547" y="315"/>
                  </a:lnTo>
                  <a:lnTo>
                    <a:pt x="650" y="214"/>
                  </a:lnTo>
                  <a:lnTo>
                    <a:pt x="658" y="204"/>
                  </a:lnTo>
                  <a:lnTo>
                    <a:pt x="665" y="214"/>
                  </a:lnTo>
                  <a:lnTo>
                    <a:pt x="769" y="110"/>
                  </a:lnTo>
                  <a:lnTo>
                    <a:pt x="658" y="0"/>
                  </a:lnTo>
                  <a:lnTo>
                    <a:pt x="547" y="110"/>
                  </a:lnTo>
                  <a:lnTo>
                    <a:pt x="446" y="214"/>
                  </a:lnTo>
                  <a:lnTo>
                    <a:pt x="0" y="657"/>
                  </a:lnTo>
                  <a:lnTo>
                    <a:pt x="658" y="1314"/>
                  </a:lnTo>
                  <a:lnTo>
                    <a:pt x="1101" y="869"/>
                  </a:lnTo>
                  <a:lnTo>
                    <a:pt x="1000" y="767"/>
                  </a:lnTo>
                  <a:lnTo>
                    <a:pt x="658" y="1109"/>
                  </a:lnTo>
                  <a:close/>
                </a:path>
              </a:pathLst>
            </a:custGeom>
            <a:solidFill>
              <a:schemeClr val="accent4"/>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3"/>
          <p:cNvGrpSpPr/>
          <p:nvPr/>
        </p:nvGrpSpPr>
        <p:grpSpPr>
          <a:xfrm>
            <a:off x="8210943" y="2016384"/>
            <a:ext cx="2103794" cy="3867651"/>
            <a:chOff x="8082800" y="1603669"/>
            <a:chExt cx="2213318" cy="4069003"/>
          </a:xfrm>
        </p:grpSpPr>
        <p:sp>
          <p:nvSpPr>
            <p:cNvPr id="12" name="Flowchart: Connector 19"/>
            <p:cNvSpPr/>
            <p:nvPr/>
          </p:nvSpPr>
          <p:spPr>
            <a:xfrm>
              <a:off x="8873356" y="1603669"/>
              <a:ext cx="673069" cy="673069"/>
            </a:xfrm>
            <a:prstGeom prst="flowChartConnector">
              <a:avLst/>
            </a:prstGeom>
            <a:solidFill>
              <a:schemeClr val="accent2"/>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Flowchart: Connector 20"/>
            <p:cNvSpPr/>
            <p:nvPr/>
          </p:nvSpPr>
          <p:spPr>
            <a:xfrm>
              <a:off x="8852924" y="3863028"/>
              <a:ext cx="673069" cy="673069"/>
            </a:xfrm>
            <a:prstGeom prst="flowChartConnector">
              <a:avLst/>
            </a:prstGeom>
            <a:solidFill>
              <a:schemeClr val="accent3"/>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4" name="Group 36"/>
            <p:cNvGrpSpPr/>
            <p:nvPr/>
          </p:nvGrpSpPr>
          <p:grpSpPr>
            <a:xfrm>
              <a:off x="8996535" y="1747954"/>
              <a:ext cx="385847" cy="374111"/>
              <a:chOff x="4411266" y="2303265"/>
              <a:chExt cx="325040" cy="315154"/>
            </a:xfrm>
            <a:solidFill>
              <a:schemeClr val="bg1"/>
            </a:solidFill>
          </p:grpSpPr>
          <p:sp>
            <p:nvSpPr>
              <p:cNvPr id="24" name="Freeform: Shape 37"/>
              <p:cNvSpPr>
                <a:spLocks/>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Freeform: Shape 38"/>
              <p:cNvSpPr>
                <a:spLocks/>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Group 39"/>
            <p:cNvGrpSpPr/>
            <p:nvPr/>
          </p:nvGrpSpPr>
          <p:grpSpPr>
            <a:xfrm>
              <a:off x="8976307" y="4020914"/>
              <a:ext cx="449123" cy="376096"/>
              <a:chOff x="5099051" y="3930651"/>
              <a:chExt cx="390525" cy="327025"/>
            </a:xfrm>
            <a:solidFill>
              <a:schemeClr val="bg1"/>
            </a:solidFill>
          </p:grpSpPr>
          <p:sp>
            <p:nvSpPr>
              <p:cNvPr id="22" name="Freeform: Shape 40"/>
              <p:cNvSpPr>
                <a:spLocks/>
              </p:cNvSpPr>
              <p:nvPr/>
            </p:nvSpPr>
            <p:spPr bwMode="auto">
              <a:xfrm>
                <a:off x="5165726" y="4027488"/>
                <a:ext cx="255588" cy="230188"/>
              </a:xfrm>
              <a:custGeom>
                <a:avLst/>
                <a:gdLst>
                  <a:gd name="T0" fmla="*/ 0 w 161"/>
                  <a:gd name="T1" fmla="*/ 62 h 145"/>
                  <a:gd name="T2" fmla="*/ 0 w 161"/>
                  <a:gd name="T3" fmla="*/ 145 h 145"/>
                  <a:gd name="T4" fmla="*/ 31 w 161"/>
                  <a:gd name="T5" fmla="*/ 145 h 145"/>
                  <a:gd name="T6" fmla="*/ 130 w 161"/>
                  <a:gd name="T7" fmla="*/ 145 h 145"/>
                  <a:gd name="T8" fmla="*/ 161 w 161"/>
                  <a:gd name="T9" fmla="*/ 145 h 145"/>
                  <a:gd name="T10" fmla="*/ 161 w 161"/>
                  <a:gd name="T11" fmla="*/ 62 h 145"/>
                  <a:gd name="T12" fmla="*/ 81 w 161"/>
                  <a:gd name="T13" fmla="*/ 0 h 145"/>
                  <a:gd name="T14" fmla="*/ 0 w 161"/>
                  <a:gd name="T15" fmla="*/ 62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45">
                    <a:moveTo>
                      <a:pt x="0" y="62"/>
                    </a:moveTo>
                    <a:lnTo>
                      <a:pt x="0" y="145"/>
                    </a:lnTo>
                    <a:lnTo>
                      <a:pt x="31" y="145"/>
                    </a:lnTo>
                    <a:lnTo>
                      <a:pt x="130" y="145"/>
                    </a:lnTo>
                    <a:lnTo>
                      <a:pt x="161" y="145"/>
                    </a:lnTo>
                    <a:lnTo>
                      <a:pt x="161" y="62"/>
                    </a:lnTo>
                    <a:lnTo>
                      <a:pt x="81" y="0"/>
                    </a:ln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Freeform: Shape 41"/>
              <p:cNvSpPr>
                <a:spLocks/>
              </p:cNvSpPr>
              <p:nvPr/>
            </p:nvSpPr>
            <p:spPr bwMode="auto">
              <a:xfrm>
                <a:off x="5099051" y="3930651"/>
                <a:ext cx="390525" cy="195263"/>
              </a:xfrm>
              <a:custGeom>
                <a:avLst/>
                <a:gdLst>
                  <a:gd name="T0" fmla="*/ 225 w 246"/>
                  <a:gd name="T1" fmla="*/ 80 h 123"/>
                  <a:gd name="T2" fmla="*/ 225 w 246"/>
                  <a:gd name="T3" fmla="*/ 21 h 123"/>
                  <a:gd name="T4" fmla="*/ 182 w 246"/>
                  <a:gd name="T5" fmla="*/ 21 h 123"/>
                  <a:gd name="T6" fmla="*/ 182 w 246"/>
                  <a:gd name="T7" fmla="*/ 47 h 123"/>
                  <a:gd name="T8" fmla="*/ 123 w 246"/>
                  <a:gd name="T9" fmla="*/ 0 h 123"/>
                  <a:gd name="T10" fmla="*/ 123 w 246"/>
                  <a:gd name="T11" fmla="*/ 0 h 123"/>
                  <a:gd name="T12" fmla="*/ 123 w 246"/>
                  <a:gd name="T13" fmla="*/ 0 h 123"/>
                  <a:gd name="T14" fmla="*/ 123 w 246"/>
                  <a:gd name="T15" fmla="*/ 0 h 123"/>
                  <a:gd name="T16" fmla="*/ 123 w 246"/>
                  <a:gd name="T17" fmla="*/ 0 h 123"/>
                  <a:gd name="T18" fmla="*/ 0 w 246"/>
                  <a:gd name="T19" fmla="*/ 97 h 123"/>
                  <a:gd name="T20" fmla="*/ 21 w 246"/>
                  <a:gd name="T21" fmla="*/ 123 h 123"/>
                  <a:gd name="T22" fmla="*/ 123 w 246"/>
                  <a:gd name="T23" fmla="*/ 42 h 123"/>
                  <a:gd name="T24" fmla="*/ 225 w 246"/>
                  <a:gd name="T25" fmla="*/ 123 h 123"/>
                  <a:gd name="T26" fmla="*/ 246 w 246"/>
                  <a:gd name="T27" fmla="*/ 97 h 123"/>
                  <a:gd name="T28" fmla="*/ 225 w 246"/>
                  <a:gd name="T29" fmla="*/ 8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23">
                    <a:moveTo>
                      <a:pt x="225" y="80"/>
                    </a:moveTo>
                    <a:lnTo>
                      <a:pt x="225" y="21"/>
                    </a:lnTo>
                    <a:lnTo>
                      <a:pt x="182" y="21"/>
                    </a:lnTo>
                    <a:lnTo>
                      <a:pt x="182" y="47"/>
                    </a:lnTo>
                    <a:lnTo>
                      <a:pt x="123" y="0"/>
                    </a:lnTo>
                    <a:lnTo>
                      <a:pt x="123" y="0"/>
                    </a:lnTo>
                    <a:lnTo>
                      <a:pt x="123" y="0"/>
                    </a:lnTo>
                    <a:lnTo>
                      <a:pt x="123" y="0"/>
                    </a:lnTo>
                    <a:lnTo>
                      <a:pt x="123" y="0"/>
                    </a:lnTo>
                    <a:lnTo>
                      <a:pt x="0" y="97"/>
                    </a:lnTo>
                    <a:lnTo>
                      <a:pt x="21" y="123"/>
                    </a:lnTo>
                    <a:lnTo>
                      <a:pt x="123" y="42"/>
                    </a:lnTo>
                    <a:lnTo>
                      <a:pt x="225" y="123"/>
                    </a:lnTo>
                    <a:lnTo>
                      <a:pt x="246" y="97"/>
                    </a:lnTo>
                    <a:lnTo>
                      <a:pt x="225"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6" name="Group 43"/>
            <p:cNvGrpSpPr/>
            <p:nvPr/>
          </p:nvGrpSpPr>
          <p:grpSpPr>
            <a:xfrm>
              <a:off x="8082800" y="2302009"/>
              <a:ext cx="2213318" cy="1136575"/>
              <a:chOff x="6108435" y="2302009"/>
              <a:chExt cx="1678651" cy="1136575"/>
            </a:xfrm>
          </p:grpSpPr>
          <p:sp>
            <p:nvSpPr>
              <p:cNvPr id="20" name="Rectangle 44"/>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定制玩家接触与认知节奏</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TextBox 45"/>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规划</a:t>
                </a:r>
                <a:r>
                  <a:rPr lang="zh-CN" altLang="en-US" sz="1050" b="1" dirty="0">
                    <a:solidFill>
                      <a:schemeClr val="bg1">
                        <a:lumMod val="50000"/>
                      </a:schemeClr>
                    </a:solidFill>
                    <a:latin typeface="微软雅黑" panose="020B0503020204020204" pitchFamily="34" charset="-122"/>
                    <a:ea typeface="微软雅黑" panose="020B0503020204020204" pitchFamily="34" charset="-122"/>
                  </a:rPr>
                  <a:t>游戏节奏</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7" name="Group 46"/>
            <p:cNvGrpSpPr/>
            <p:nvPr/>
          </p:nvGrpSpPr>
          <p:grpSpPr>
            <a:xfrm>
              <a:off x="8082800" y="4536097"/>
              <a:ext cx="2213318" cy="1136575"/>
              <a:chOff x="6108435" y="2302009"/>
              <a:chExt cx="1678651" cy="1136575"/>
            </a:xfrm>
          </p:grpSpPr>
          <p:sp>
            <p:nvSpPr>
              <p:cNvPr id="18" name="Rectangle 47"/>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大部分人所认为数值的唯一作用</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TextBox 48"/>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dirty="0">
                    <a:solidFill>
                      <a:schemeClr val="bg1">
                        <a:lumMod val="50000"/>
                      </a:schemeClr>
                    </a:solidFill>
                    <a:latin typeface="微软雅黑" panose="020B0503020204020204" pitchFamily="34" charset="-122"/>
                    <a:ea typeface="微软雅黑" panose="020B0503020204020204" pitchFamily="34" charset="-122"/>
                  </a:rPr>
                  <a:t>填表</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26" name="Group 2"/>
          <p:cNvGrpSpPr/>
          <p:nvPr/>
        </p:nvGrpSpPr>
        <p:grpSpPr>
          <a:xfrm>
            <a:off x="1686127" y="2019053"/>
            <a:ext cx="2103794" cy="3864982"/>
            <a:chOff x="1223978" y="1628940"/>
            <a:chExt cx="2213318" cy="4066195"/>
          </a:xfrm>
        </p:grpSpPr>
        <p:grpSp>
          <p:nvGrpSpPr>
            <p:cNvPr id="27" name="Group 1"/>
            <p:cNvGrpSpPr/>
            <p:nvPr/>
          </p:nvGrpSpPr>
          <p:grpSpPr>
            <a:xfrm>
              <a:off x="1223978" y="2302009"/>
              <a:ext cx="2213318" cy="1136575"/>
              <a:chOff x="6108435" y="2302009"/>
              <a:chExt cx="1678651" cy="1136575"/>
            </a:xfrm>
          </p:grpSpPr>
          <p:sp>
            <p:nvSpPr>
              <p:cNvPr id="49" name="Rectangle 13"/>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设计</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玩家心理波动曲线</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TextBox 14"/>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塑造</a:t>
                </a:r>
                <a:r>
                  <a:rPr lang="zh-CN" altLang="en-US" sz="1050" b="1" dirty="0">
                    <a:solidFill>
                      <a:schemeClr val="bg1">
                        <a:lumMod val="50000"/>
                      </a:schemeClr>
                    </a:solidFill>
                    <a:latin typeface="微软雅黑" panose="020B0503020204020204" pitchFamily="34" charset="-122"/>
                    <a:ea typeface="微软雅黑" panose="020B0503020204020204" pitchFamily="34" charset="-122"/>
                  </a:rPr>
                  <a:t>情绪波动</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8" name="Flowchart: Connector 17"/>
            <p:cNvSpPr/>
            <p:nvPr/>
          </p:nvSpPr>
          <p:spPr>
            <a:xfrm>
              <a:off x="1994102" y="1628940"/>
              <a:ext cx="673069" cy="673069"/>
            </a:xfrm>
            <a:prstGeom prst="flowChartConnector">
              <a:avLst/>
            </a:prstGeom>
            <a:solidFill>
              <a:schemeClr val="accent1"/>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lowchart: Connector 18"/>
            <p:cNvSpPr/>
            <p:nvPr/>
          </p:nvSpPr>
          <p:spPr>
            <a:xfrm>
              <a:off x="1994102" y="3885491"/>
              <a:ext cx="673069" cy="673069"/>
            </a:xfrm>
            <a:prstGeom prst="flowChartConnector">
              <a:avLst/>
            </a:prstGeom>
            <a:solidFill>
              <a:schemeClr val="accent4"/>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0" name="Group 21"/>
            <p:cNvGrpSpPr/>
            <p:nvPr/>
          </p:nvGrpSpPr>
          <p:grpSpPr>
            <a:xfrm>
              <a:off x="2183780" y="1801462"/>
              <a:ext cx="334960" cy="337098"/>
              <a:chOff x="3886200" y="3605213"/>
              <a:chExt cx="1243013" cy="1250950"/>
            </a:xfrm>
            <a:solidFill>
              <a:schemeClr val="bg1"/>
            </a:solidFill>
          </p:grpSpPr>
          <p:sp>
            <p:nvSpPr>
              <p:cNvPr id="35" name="Freeform: Shape 22"/>
              <p:cNvSpPr>
                <a:spLocks/>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3"/>
              <p:cNvSpPr>
                <a:spLocks/>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24"/>
              <p:cNvSpPr>
                <a:spLocks/>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Rectangle 25"/>
              <p:cNvSpPr>
                <a:spLocks/>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Rectangle 26"/>
              <p:cNvSpPr>
                <a:spLocks/>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Rectangle 27"/>
              <p:cNvSpPr>
                <a:spLocks/>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Rectangle 28"/>
              <p:cNvSpPr>
                <a:spLocks/>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Rectangle 29"/>
              <p:cNvSpPr>
                <a:spLocks/>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30"/>
              <p:cNvSpPr>
                <a:spLocks/>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Rectangle 31"/>
              <p:cNvSpPr>
                <a:spLocks/>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32"/>
              <p:cNvSpPr>
                <a:spLocks/>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Rectangle 33"/>
              <p:cNvSpPr>
                <a:spLocks/>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Rectangle 34"/>
              <p:cNvSpPr>
                <a:spLocks/>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Rectangle 35"/>
              <p:cNvSpPr>
                <a:spLocks/>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1" name="Freeform: Shape 42"/>
            <p:cNvSpPr>
              <a:spLocks/>
            </p:cNvSpPr>
            <p:nvPr/>
          </p:nvSpPr>
          <p:spPr bwMode="auto">
            <a:xfrm flipH="1">
              <a:off x="2127772" y="4044855"/>
              <a:ext cx="401135" cy="352142"/>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2" name="Group 49"/>
            <p:cNvGrpSpPr/>
            <p:nvPr/>
          </p:nvGrpSpPr>
          <p:grpSpPr>
            <a:xfrm>
              <a:off x="1223978" y="4558560"/>
              <a:ext cx="2213318" cy="1136575"/>
              <a:chOff x="6108435" y="2302009"/>
              <a:chExt cx="1678651" cy="1136575"/>
            </a:xfrm>
          </p:grpSpPr>
          <p:sp>
            <p:nvSpPr>
              <p:cNvPr id="33" name="Rectangle 50"/>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规划玩家付费理由与深度</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TextBox 51"/>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设计</a:t>
                </a:r>
                <a:r>
                  <a:rPr lang="zh-CN" altLang="en-US" sz="1050" b="1" dirty="0">
                    <a:solidFill>
                      <a:schemeClr val="bg1">
                        <a:lumMod val="50000"/>
                      </a:schemeClr>
                    </a:solidFill>
                    <a:latin typeface="微软雅黑" panose="020B0503020204020204" pitchFamily="34" charset="-122"/>
                    <a:ea typeface="微软雅黑" panose="020B0503020204020204" pitchFamily="34" charset="-122"/>
                  </a:rPr>
                  <a:t>付费感受</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1359627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900"/>
                            </p:stCondLst>
                            <p:childTnLst>
                              <p:par>
                                <p:cTn id="11" presetID="3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par>
                          <p:cTn id="17" fill="hold">
                            <p:stCondLst>
                              <p:cond delay="2900"/>
                            </p:stCondLst>
                            <p:childTnLst>
                              <p:par>
                                <p:cTn id="18" presetID="42"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3900"/>
                            </p:stCondLst>
                            <p:childTnLst>
                              <p:par>
                                <p:cTn id="24" presetID="42"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6368" y="658906"/>
            <a:ext cx="3416320" cy="523220"/>
          </a:xfrm>
          <a:prstGeom prst="rect">
            <a:avLst/>
          </a:prstGeom>
          <a:noFill/>
        </p:spPr>
        <p:txBody>
          <a:bodyPr wrap="none" rtlCol="0">
            <a:spAutoFit/>
          </a:bodyPr>
          <a:lstStyle/>
          <a:p>
            <a:r>
              <a:rPr kumimoji="1" lang="zh-CN" altLang="en-US" sz="2800" dirty="0" smtClean="0">
                <a:solidFill>
                  <a:schemeClr val="bg1"/>
                </a:solidFill>
              </a:rPr>
              <a:t>如何塑造情绪波动？</a:t>
            </a:r>
            <a:endParaRPr kumimoji="1" lang="zh-CN" altLang="en-US" sz="2800" dirty="0">
              <a:solidFill>
                <a:schemeClr val="bg1"/>
              </a:solidFill>
            </a:endParaRPr>
          </a:p>
        </p:txBody>
      </p:sp>
      <p:grpSp>
        <p:nvGrpSpPr>
          <p:cNvPr id="74" name="组合 3"/>
          <p:cNvGrpSpPr/>
          <p:nvPr/>
        </p:nvGrpSpPr>
        <p:grpSpPr>
          <a:xfrm>
            <a:off x="5123328" y="2310383"/>
            <a:ext cx="2091859" cy="4026792"/>
            <a:chOff x="4716464" y="1527175"/>
            <a:chExt cx="2498724" cy="4810000"/>
          </a:xfrm>
        </p:grpSpPr>
        <p:sp>
          <p:nvSpPr>
            <p:cNvPr id="75" name="MH_Other_1"/>
            <p:cNvSpPr>
              <a:spLocks noChangeArrowheads="1"/>
            </p:cNvSpPr>
            <p:nvPr>
              <p:custDataLst>
                <p:tags r:id="rId1"/>
              </p:custDataLst>
            </p:nvPr>
          </p:nvSpPr>
          <p:spPr bwMode="auto">
            <a:xfrm>
              <a:off x="5611855" y="2329752"/>
              <a:ext cx="1603333" cy="1601513"/>
            </a:xfrm>
            <a:prstGeom prst="chevron">
              <a:avLst>
                <a:gd name="adj" fmla="val 50057"/>
              </a:avLst>
            </a:prstGeom>
            <a:solidFill>
              <a:schemeClr val="accent4"/>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chemeClr val="bg1">
                    <a:lumMod val="50000"/>
                  </a:schemeClr>
                </a:solidFill>
                <a:latin typeface="+mn-lt"/>
                <a:ea typeface="+mn-ea"/>
                <a:cs typeface="+mn-ea"/>
                <a:sym typeface="+mn-lt"/>
              </a:endParaRPr>
            </a:p>
          </p:txBody>
        </p:sp>
        <p:sp>
          <p:nvSpPr>
            <p:cNvPr id="76" name="MH_Other_3"/>
            <p:cNvSpPr/>
            <p:nvPr>
              <p:custDataLst>
                <p:tags r:id="rId2"/>
              </p:custDataLst>
            </p:nvPr>
          </p:nvSpPr>
          <p:spPr>
            <a:xfrm>
              <a:off x="5611855" y="3933085"/>
              <a:ext cx="1603333" cy="1603334"/>
            </a:xfrm>
            <a:prstGeom prst="chevron">
              <a:avLst/>
            </a:prstGeom>
            <a:solidFill>
              <a:schemeClr val="accent2">
                <a:lumMod val="75000"/>
              </a:schemeClr>
            </a:solidFill>
          </p:spPr>
          <p:txBody>
            <a:bodyPr lIns="0" tIns="0" rIns="0" bIns="0" anchor="ctr">
              <a:normAutofit/>
            </a:bodyPr>
            <a:lstStyle/>
            <a:p>
              <a:pPr algn="just">
                <a:lnSpc>
                  <a:spcPct val="130000"/>
                </a:lnSpc>
                <a:defRPr/>
              </a:pPr>
              <a:endParaRPr lang="zh-CN" altLang="en-US" dirty="0" err="1">
                <a:solidFill>
                  <a:schemeClr val="bg1">
                    <a:lumMod val="50000"/>
                  </a:schemeClr>
                </a:solidFill>
                <a:cs typeface="+mn-ea"/>
                <a:sym typeface="+mn-lt"/>
              </a:endParaRPr>
            </a:p>
          </p:txBody>
        </p:sp>
        <p:sp>
          <p:nvSpPr>
            <p:cNvPr id="77" name="MH_Other_7"/>
            <p:cNvSpPr/>
            <p:nvPr>
              <p:custDataLst>
                <p:tags r:id="rId3"/>
              </p:custDataLst>
            </p:nvPr>
          </p:nvSpPr>
          <p:spPr>
            <a:xfrm flipH="1">
              <a:off x="4716464" y="1527175"/>
              <a:ext cx="1603333" cy="1603334"/>
            </a:xfrm>
            <a:prstGeom prst="chevron">
              <a:avLst/>
            </a:prstGeom>
            <a:solidFill>
              <a:schemeClr val="accent2"/>
            </a:solidFill>
          </p:spPr>
          <p:txBody>
            <a:bodyPr lIns="0" tIns="0" rIns="0" bIns="0" anchor="ctr">
              <a:normAutofit/>
            </a:bodyPr>
            <a:lstStyle/>
            <a:p>
              <a:pPr algn="just">
                <a:lnSpc>
                  <a:spcPct val="130000"/>
                </a:lnSpc>
                <a:defRPr/>
              </a:pPr>
              <a:endParaRPr lang="zh-CN" altLang="en-US" dirty="0" err="1">
                <a:solidFill>
                  <a:schemeClr val="bg1">
                    <a:lumMod val="50000"/>
                  </a:schemeClr>
                </a:solidFill>
                <a:cs typeface="+mn-ea"/>
                <a:sym typeface="+mn-lt"/>
              </a:endParaRPr>
            </a:p>
          </p:txBody>
        </p:sp>
        <p:sp>
          <p:nvSpPr>
            <p:cNvPr id="78" name="MH_Other_9"/>
            <p:cNvSpPr>
              <a:spLocks noChangeArrowheads="1"/>
            </p:cNvSpPr>
            <p:nvPr>
              <p:custDataLst>
                <p:tags r:id="rId4"/>
              </p:custDataLst>
            </p:nvPr>
          </p:nvSpPr>
          <p:spPr bwMode="auto">
            <a:xfrm flipH="1">
              <a:off x="4716464" y="3130510"/>
              <a:ext cx="1603333" cy="1603333"/>
            </a:xfrm>
            <a:prstGeom prst="chevron">
              <a:avLst>
                <a:gd name="adj" fmla="val 50000"/>
              </a:avLst>
            </a:prstGeom>
            <a:solidFill>
              <a:schemeClr val="accent3"/>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chemeClr val="bg1">
                    <a:lumMod val="50000"/>
                  </a:schemeClr>
                </a:solidFill>
                <a:latin typeface="+mn-lt"/>
                <a:ea typeface="+mn-ea"/>
                <a:cs typeface="+mn-ea"/>
                <a:sym typeface="+mn-lt"/>
              </a:endParaRPr>
            </a:p>
          </p:txBody>
        </p:sp>
        <p:sp>
          <p:nvSpPr>
            <p:cNvPr id="79" name="MH_Other_11"/>
            <p:cNvSpPr/>
            <p:nvPr>
              <p:custDataLst>
                <p:tags r:id="rId5"/>
              </p:custDataLst>
            </p:nvPr>
          </p:nvSpPr>
          <p:spPr>
            <a:xfrm flipH="1">
              <a:off x="4716464" y="4735662"/>
              <a:ext cx="1603333" cy="1601513"/>
            </a:xfrm>
            <a:prstGeom prst="chevron">
              <a:avLst/>
            </a:prstGeom>
            <a:solidFill>
              <a:schemeClr val="accent1"/>
            </a:solidFill>
          </p:spPr>
          <p:txBody>
            <a:bodyPr lIns="0" tIns="0" rIns="0" bIns="0" anchor="ctr">
              <a:normAutofit/>
            </a:bodyPr>
            <a:lstStyle/>
            <a:p>
              <a:pPr algn="just">
                <a:lnSpc>
                  <a:spcPct val="130000"/>
                </a:lnSpc>
                <a:defRPr/>
              </a:pPr>
              <a:endParaRPr lang="zh-CN" altLang="en-US" dirty="0" err="1">
                <a:solidFill>
                  <a:schemeClr val="bg1">
                    <a:lumMod val="50000"/>
                  </a:schemeClr>
                </a:solidFill>
                <a:cs typeface="+mn-ea"/>
                <a:sym typeface="+mn-lt"/>
              </a:endParaRPr>
            </a:p>
          </p:txBody>
        </p:sp>
      </p:grpSp>
      <p:sp>
        <p:nvSpPr>
          <p:cNvPr id="80" name="Rectangle 42"/>
          <p:cNvSpPr/>
          <p:nvPr/>
        </p:nvSpPr>
        <p:spPr>
          <a:xfrm>
            <a:off x="2314664" y="2169859"/>
            <a:ext cx="2236342" cy="553386"/>
          </a:xfrm>
          <a:prstGeom prst="rect">
            <a:avLst/>
          </a:prstGeom>
          <a:noFill/>
          <a:ln w="12700" cap="flat" cmpd="sng" algn="ctr">
            <a:noFill/>
            <a:prstDash val="solid"/>
          </a:ln>
          <a:effectLst/>
        </p:spPr>
        <p:txBody>
          <a:bodyPr lIns="91440" tIns="0" rIns="91440" bIns="0" rtlCol="0" anchor="t"/>
          <a:lstStyle/>
          <a:p>
            <a:pPr algn="ctr">
              <a:defRPr/>
            </a:pPr>
            <a:r>
              <a:rPr lang="en-US" sz="1400" dirty="0" smtClean="0">
                <a:solidFill>
                  <a:schemeClr val="bg1">
                    <a:lumMod val="50000"/>
                  </a:schemeClr>
                </a:solidFill>
                <a:cs typeface="+mn-ea"/>
                <a:sym typeface="+mn-lt"/>
              </a:rPr>
              <a:t>1.</a:t>
            </a:r>
            <a:r>
              <a:rPr lang="zh-CN" altLang="en-US" sz="1400" dirty="0" smtClean="0">
                <a:solidFill>
                  <a:schemeClr val="bg1">
                    <a:lumMod val="50000"/>
                  </a:schemeClr>
                </a:solidFill>
                <a:cs typeface="+mn-ea"/>
                <a:sym typeface="+mn-lt"/>
              </a:rPr>
              <a:t>制造压力，释放压力</a:t>
            </a:r>
            <a:endParaRPr lang="en-US" sz="1400" kern="0" dirty="0">
              <a:solidFill>
                <a:schemeClr val="bg1">
                  <a:lumMod val="50000"/>
                </a:schemeClr>
              </a:solidFill>
              <a:cs typeface="+mn-ea"/>
              <a:sym typeface="+mn-lt"/>
            </a:endParaRPr>
          </a:p>
        </p:txBody>
      </p:sp>
      <p:sp>
        <p:nvSpPr>
          <p:cNvPr id="81" name="Rectangle 42"/>
          <p:cNvSpPr/>
          <p:nvPr/>
        </p:nvSpPr>
        <p:spPr>
          <a:xfrm>
            <a:off x="2314663" y="3799464"/>
            <a:ext cx="2236342" cy="553386"/>
          </a:xfrm>
          <a:prstGeom prst="rect">
            <a:avLst/>
          </a:prstGeom>
          <a:noFill/>
          <a:ln w="12700" cap="flat" cmpd="sng" algn="ctr">
            <a:noFill/>
            <a:prstDash val="solid"/>
          </a:ln>
          <a:effectLst/>
        </p:spPr>
        <p:txBody>
          <a:bodyPr lIns="91440" tIns="0" rIns="91440" bIns="0" rtlCol="0" anchor="t"/>
          <a:lstStyle/>
          <a:p>
            <a:pPr algn="ctr">
              <a:defRPr/>
            </a:pPr>
            <a:r>
              <a:rPr lang="en-US" altLang="zh-CN" sz="1400" dirty="0" smtClean="0">
                <a:solidFill>
                  <a:schemeClr val="bg1">
                    <a:lumMod val="50000"/>
                  </a:schemeClr>
                </a:solidFill>
                <a:cs typeface="+mn-ea"/>
                <a:sym typeface="+mn-lt"/>
              </a:rPr>
              <a:t>3.</a:t>
            </a:r>
            <a:r>
              <a:rPr lang="zh-CN" altLang="en-US" sz="1400" dirty="0" smtClean="0">
                <a:solidFill>
                  <a:schemeClr val="bg1">
                    <a:lumMod val="50000"/>
                  </a:schemeClr>
                </a:solidFill>
                <a:cs typeface="+mn-ea"/>
                <a:sym typeface="+mn-lt"/>
              </a:rPr>
              <a:t>定制初期感受，塑造价值观</a:t>
            </a:r>
            <a:endParaRPr lang="en-US" sz="1400" kern="0" dirty="0">
              <a:solidFill>
                <a:schemeClr val="bg1">
                  <a:lumMod val="50000"/>
                </a:schemeClr>
              </a:solidFill>
              <a:cs typeface="+mn-ea"/>
              <a:sym typeface="+mn-lt"/>
            </a:endParaRPr>
          </a:p>
        </p:txBody>
      </p:sp>
      <p:sp>
        <p:nvSpPr>
          <p:cNvPr id="82" name="Rectangle 42"/>
          <p:cNvSpPr/>
          <p:nvPr/>
        </p:nvSpPr>
        <p:spPr>
          <a:xfrm>
            <a:off x="2314662" y="5429069"/>
            <a:ext cx="2236342" cy="553386"/>
          </a:xfrm>
          <a:prstGeom prst="rect">
            <a:avLst/>
          </a:prstGeom>
          <a:noFill/>
          <a:ln w="12700" cap="flat" cmpd="sng" algn="ctr">
            <a:noFill/>
            <a:prstDash val="solid"/>
          </a:ln>
          <a:effectLst/>
        </p:spPr>
        <p:txBody>
          <a:bodyPr lIns="91440" tIns="0" rIns="91440" bIns="0" rtlCol="0" anchor="t"/>
          <a:lstStyle/>
          <a:p>
            <a:pPr algn="ctr">
              <a:defRPr/>
            </a:pPr>
            <a:r>
              <a:rPr lang="en-US" altLang="zh-CN" sz="1400" dirty="0" smtClean="0">
                <a:solidFill>
                  <a:schemeClr val="bg1">
                    <a:lumMod val="50000"/>
                  </a:schemeClr>
                </a:solidFill>
                <a:cs typeface="+mn-ea"/>
                <a:sym typeface="+mn-lt"/>
              </a:rPr>
              <a:t>5.</a:t>
            </a:r>
            <a:r>
              <a:rPr lang="zh-CN" altLang="en-US" sz="1400" dirty="0" smtClean="0">
                <a:solidFill>
                  <a:schemeClr val="bg1">
                    <a:lumMod val="50000"/>
                  </a:schemeClr>
                </a:solidFill>
                <a:cs typeface="+mn-ea"/>
                <a:sym typeface="+mn-lt"/>
              </a:rPr>
              <a:t>其他待补充</a:t>
            </a:r>
            <a:r>
              <a:rPr lang="en-US" altLang="zh-CN" sz="1400" dirty="0" smtClean="0">
                <a:solidFill>
                  <a:schemeClr val="bg1">
                    <a:lumMod val="50000"/>
                  </a:schemeClr>
                </a:solidFill>
                <a:cs typeface="+mn-ea"/>
                <a:sym typeface="+mn-lt"/>
              </a:rPr>
              <a:t>……</a:t>
            </a:r>
            <a:endParaRPr lang="en-US" sz="1400" kern="0" dirty="0">
              <a:solidFill>
                <a:schemeClr val="bg1">
                  <a:lumMod val="50000"/>
                </a:schemeClr>
              </a:solidFill>
              <a:cs typeface="+mn-ea"/>
              <a:sym typeface="+mn-lt"/>
            </a:endParaRPr>
          </a:p>
        </p:txBody>
      </p:sp>
      <p:sp>
        <p:nvSpPr>
          <p:cNvPr id="83" name="Rectangle 42"/>
          <p:cNvSpPr/>
          <p:nvPr/>
        </p:nvSpPr>
        <p:spPr>
          <a:xfrm>
            <a:off x="7833572" y="3048868"/>
            <a:ext cx="2236342" cy="553386"/>
          </a:xfrm>
          <a:prstGeom prst="rect">
            <a:avLst/>
          </a:prstGeom>
          <a:noFill/>
          <a:ln w="12700" cap="flat" cmpd="sng" algn="ctr">
            <a:noFill/>
            <a:prstDash val="solid"/>
          </a:ln>
          <a:effectLst/>
        </p:spPr>
        <p:txBody>
          <a:bodyPr lIns="91440" tIns="0" rIns="91440" bIns="0" rtlCol="0" anchor="t"/>
          <a:lstStyle/>
          <a:p>
            <a:pPr algn="ctr">
              <a:defRPr/>
            </a:pPr>
            <a:r>
              <a:rPr lang="en-US" altLang="zh-CN" sz="1400" dirty="0" smtClean="0">
                <a:solidFill>
                  <a:schemeClr val="bg1">
                    <a:lumMod val="50000"/>
                  </a:schemeClr>
                </a:solidFill>
                <a:cs typeface="+mn-ea"/>
                <a:sym typeface="+mn-lt"/>
              </a:rPr>
              <a:t>2.</a:t>
            </a:r>
            <a:r>
              <a:rPr lang="zh-CN" altLang="en-US" sz="1400" dirty="0" smtClean="0">
                <a:solidFill>
                  <a:schemeClr val="bg1">
                    <a:lumMod val="50000"/>
                  </a:schemeClr>
                </a:solidFill>
                <a:cs typeface="+mn-ea"/>
                <a:sym typeface="+mn-lt"/>
              </a:rPr>
              <a:t>利用感官来营造心理波动</a:t>
            </a:r>
            <a:endParaRPr lang="en-US" sz="1400" kern="0" dirty="0">
              <a:solidFill>
                <a:schemeClr val="bg1">
                  <a:lumMod val="50000"/>
                </a:schemeClr>
              </a:solidFill>
              <a:cs typeface="+mn-ea"/>
              <a:sym typeface="+mn-lt"/>
            </a:endParaRPr>
          </a:p>
        </p:txBody>
      </p:sp>
      <p:sp>
        <p:nvSpPr>
          <p:cNvPr id="84" name="Rectangle 42"/>
          <p:cNvSpPr/>
          <p:nvPr/>
        </p:nvSpPr>
        <p:spPr>
          <a:xfrm>
            <a:off x="7833571" y="4678473"/>
            <a:ext cx="2236342" cy="553386"/>
          </a:xfrm>
          <a:prstGeom prst="rect">
            <a:avLst/>
          </a:prstGeom>
          <a:noFill/>
          <a:ln w="12700" cap="flat" cmpd="sng" algn="ctr">
            <a:noFill/>
            <a:prstDash val="solid"/>
          </a:ln>
          <a:effectLst/>
        </p:spPr>
        <p:txBody>
          <a:bodyPr lIns="91440" tIns="0" rIns="91440" bIns="0" rtlCol="0" anchor="t"/>
          <a:lstStyle/>
          <a:p>
            <a:pPr algn="ctr">
              <a:defRPr/>
            </a:pPr>
            <a:r>
              <a:rPr lang="en-US" altLang="zh-CN" sz="1400" dirty="0" smtClean="0">
                <a:solidFill>
                  <a:schemeClr val="bg1">
                    <a:lumMod val="50000"/>
                  </a:schemeClr>
                </a:solidFill>
                <a:cs typeface="+mn-ea"/>
                <a:sym typeface="+mn-lt"/>
              </a:rPr>
              <a:t>4.</a:t>
            </a:r>
            <a:r>
              <a:rPr lang="zh-CN" altLang="en-US" sz="1400" dirty="0" smtClean="0">
                <a:solidFill>
                  <a:schemeClr val="bg1">
                    <a:lumMod val="50000"/>
                  </a:schemeClr>
                </a:solidFill>
                <a:cs typeface="+mn-ea"/>
                <a:sym typeface="+mn-lt"/>
              </a:rPr>
              <a:t>混淆认知</a:t>
            </a:r>
            <a:endParaRPr lang="en-US" sz="1400" kern="0" dirty="0">
              <a:solidFill>
                <a:schemeClr val="bg1">
                  <a:lumMod val="50000"/>
                </a:schemeClr>
              </a:solidFill>
              <a:cs typeface="+mn-ea"/>
              <a:sym typeface="+mn-lt"/>
            </a:endParaRPr>
          </a:p>
        </p:txBody>
      </p:sp>
    </p:spTree>
    <p:extLst>
      <p:ext uri="{BB962C8B-B14F-4D97-AF65-F5344CB8AC3E}">
        <p14:creationId xmlns:p14="http://schemas.microsoft.com/office/powerpoint/2010/main" val="8912201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1"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up)">
                                      <p:cBhvr>
                                        <p:cTn id="13" dur="500"/>
                                        <p:tgtEl>
                                          <p:spTgt spid="74"/>
                                        </p:tgtEl>
                                      </p:cBhvr>
                                    </p:animEffect>
                                  </p:childTnLst>
                                </p:cTn>
                              </p:par>
                            </p:childTnLst>
                          </p:cTn>
                        </p:par>
                        <p:par>
                          <p:cTn id="14" fill="hold">
                            <p:stCondLst>
                              <p:cond delay="2300"/>
                            </p:stCondLst>
                            <p:childTnLst>
                              <p:par>
                                <p:cTn id="15" presetID="22" presetClass="entr" presetSubtype="2" fill="hold" grpId="0" nodeType="after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wipe(right)">
                                      <p:cBhvr>
                                        <p:cTn id="17" dur="500"/>
                                        <p:tgtEl>
                                          <p:spTgt spid="80"/>
                                        </p:tgtEl>
                                      </p:cBhvr>
                                    </p:animEffect>
                                  </p:childTnLst>
                                </p:cTn>
                              </p:par>
                            </p:childTnLst>
                          </p:cTn>
                        </p:par>
                        <p:par>
                          <p:cTn id="18" fill="hold">
                            <p:stCondLst>
                              <p:cond delay="2800"/>
                            </p:stCondLst>
                            <p:childTnLst>
                              <p:par>
                                <p:cTn id="19" presetID="22" presetClass="entr" presetSubtype="8" fill="hold" grpId="0" nodeType="after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wipe(left)">
                                      <p:cBhvr>
                                        <p:cTn id="21" dur="500"/>
                                        <p:tgtEl>
                                          <p:spTgt spid="83"/>
                                        </p:tgtEl>
                                      </p:cBhvr>
                                    </p:animEffect>
                                  </p:childTnLst>
                                </p:cTn>
                              </p:par>
                            </p:childTnLst>
                          </p:cTn>
                        </p:par>
                        <p:par>
                          <p:cTn id="22" fill="hold">
                            <p:stCondLst>
                              <p:cond delay="3300"/>
                            </p:stCondLst>
                            <p:childTnLst>
                              <p:par>
                                <p:cTn id="23" presetID="22" presetClass="entr" presetSubtype="2" fill="hold" grpId="0" nodeType="after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right)">
                                      <p:cBhvr>
                                        <p:cTn id="25" dur="500"/>
                                        <p:tgtEl>
                                          <p:spTgt spid="81"/>
                                        </p:tgtEl>
                                      </p:cBhvr>
                                    </p:animEffect>
                                  </p:childTnLst>
                                </p:cTn>
                              </p:par>
                            </p:childTnLst>
                          </p:cTn>
                        </p:par>
                        <p:par>
                          <p:cTn id="26" fill="hold">
                            <p:stCondLst>
                              <p:cond delay="3800"/>
                            </p:stCondLst>
                            <p:childTnLst>
                              <p:par>
                                <p:cTn id="27" presetID="22" presetClass="entr" presetSubtype="8" fill="hold" grpId="0" nodeType="after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p:stCondLst>
                              <p:cond delay="4300"/>
                            </p:stCondLst>
                            <p:childTnLst>
                              <p:par>
                                <p:cTn id="31" presetID="22" presetClass="entr" presetSubtype="2" fill="hold" grpId="0" nodeType="after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wipe(right)">
                                      <p:cBhvr>
                                        <p:cTn id="3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p:bldP spid="81" grpId="0"/>
      <p:bldP spid="82" grpId="0"/>
      <p:bldP spid="83" grpId="0"/>
      <p:bldP spid="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555597" y="2117298"/>
            <a:ext cx="9043706" cy="2274107"/>
            <a:chOff x="866776" y="1754227"/>
            <a:chExt cx="10446965" cy="2626967"/>
          </a:xfrm>
        </p:grpSpPr>
        <p:sp>
          <p:nvSpPr>
            <p:cNvPr id="3" name="任意多边形 4"/>
            <p:cNvSpPr/>
            <p:nvPr/>
          </p:nvSpPr>
          <p:spPr>
            <a:xfrm>
              <a:off x="6512520" y="2182579"/>
              <a:ext cx="1772290"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smtClean="0">
                  <a:solidFill>
                    <a:srgbClr val="FFFFFF"/>
                  </a:solidFill>
                  <a:cs typeface="+mn-ea"/>
                  <a:sym typeface="+mn-lt"/>
                </a:rPr>
                <a:t>刀塔</a:t>
              </a:r>
              <a:endParaRPr lang="en-US" altLang="zh-CN" sz="2400" dirty="0" smtClean="0">
                <a:solidFill>
                  <a:srgbClr val="FFFFFF"/>
                </a:solidFill>
                <a:cs typeface="+mn-ea"/>
                <a:sym typeface="+mn-lt"/>
              </a:endParaRPr>
            </a:p>
            <a:p>
              <a:pPr algn="ctr">
                <a:defRPr/>
              </a:pPr>
              <a:r>
                <a:rPr lang="zh-CN" altLang="en-US" sz="2400" dirty="0" smtClean="0">
                  <a:solidFill>
                    <a:srgbClr val="FFFFFF"/>
                  </a:solidFill>
                  <a:cs typeface="+mn-ea"/>
                  <a:sym typeface="+mn-lt"/>
                </a:rPr>
                <a:t>传奇</a:t>
              </a:r>
              <a:endParaRPr lang="zh-CN" altLang="en-US" sz="2400" dirty="0">
                <a:solidFill>
                  <a:srgbClr val="FFFFFF"/>
                </a:solidFill>
                <a:cs typeface="+mn-ea"/>
                <a:sym typeface="+mn-lt"/>
              </a:endParaRPr>
            </a:p>
          </p:txBody>
        </p:sp>
        <p:sp>
          <p:nvSpPr>
            <p:cNvPr id="4" name="任意多边形 5"/>
            <p:cNvSpPr/>
            <p:nvPr/>
          </p:nvSpPr>
          <p:spPr>
            <a:xfrm>
              <a:off x="3883525" y="2182579"/>
              <a:ext cx="1772289"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smtClean="0">
                  <a:solidFill>
                    <a:srgbClr val="FFFFFF"/>
                  </a:solidFill>
                  <a:cs typeface="+mn-ea"/>
                  <a:sym typeface="+mn-lt"/>
                </a:rPr>
                <a:t>巨人</a:t>
              </a:r>
              <a:endParaRPr lang="zh-CN" altLang="en-US" sz="2400" dirty="0">
                <a:solidFill>
                  <a:srgbClr val="FFFFFF"/>
                </a:solidFill>
                <a:cs typeface="+mn-ea"/>
                <a:sym typeface="+mn-lt"/>
              </a:endParaRPr>
            </a:p>
          </p:txBody>
        </p:sp>
        <p:sp>
          <p:nvSpPr>
            <p:cNvPr id="5" name="任意多边形 6"/>
            <p:cNvSpPr/>
            <p:nvPr/>
          </p:nvSpPr>
          <p:spPr>
            <a:xfrm>
              <a:off x="1270767" y="2166338"/>
              <a:ext cx="1770259"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rgbClr val="15B1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smtClean="0">
                  <a:solidFill>
                    <a:srgbClr val="FFFFFF"/>
                  </a:solidFill>
                  <a:cs typeface="+mn-ea"/>
                  <a:sym typeface="+mn-lt"/>
                </a:rPr>
                <a:t>征途</a:t>
              </a:r>
              <a:endParaRPr lang="zh-CN" altLang="en-US" sz="2400" dirty="0">
                <a:solidFill>
                  <a:srgbClr val="FFFFFF"/>
                </a:solidFill>
                <a:cs typeface="+mn-ea"/>
                <a:sym typeface="+mn-lt"/>
              </a:endParaRPr>
            </a:p>
          </p:txBody>
        </p:sp>
        <p:sp>
          <p:nvSpPr>
            <p:cNvPr id="6" name="Freeform 4"/>
            <p:cNvSpPr>
              <a:spLocks/>
            </p:cNvSpPr>
            <p:nvPr/>
          </p:nvSpPr>
          <p:spPr bwMode="auto">
            <a:xfrm>
              <a:off x="866776" y="1760315"/>
              <a:ext cx="4998140" cy="2608697"/>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rgbClr val="15B1B8"/>
              </a:solidFill>
              <a:prstDash val="solid"/>
              <a:round/>
              <a:headEnd/>
              <a:tailEnd/>
            </a:ln>
            <a:effectLst/>
          </p:spPr>
          <p:txBody>
            <a:bodyPr wrap="none"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100">
                <a:cs typeface="+mn-ea"/>
                <a:sym typeface="+mn-lt"/>
              </a:endParaRPr>
            </a:p>
          </p:txBody>
        </p:sp>
        <p:sp>
          <p:nvSpPr>
            <p:cNvPr id="7" name="任意多边形 8"/>
            <p:cNvSpPr/>
            <p:nvPr/>
          </p:nvSpPr>
          <p:spPr>
            <a:xfrm>
              <a:off x="1985367" y="2306417"/>
              <a:ext cx="332939"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1</a:t>
              </a:r>
              <a:endParaRPr lang="zh-CN" altLang="en-US" sz="2000" dirty="0">
                <a:solidFill>
                  <a:srgbClr val="333333"/>
                </a:solidFill>
                <a:cs typeface="+mn-ea"/>
                <a:sym typeface="+mn-lt"/>
              </a:endParaRPr>
            </a:p>
          </p:txBody>
        </p:sp>
        <p:sp>
          <p:nvSpPr>
            <p:cNvPr id="8" name="任意多边形 9"/>
            <p:cNvSpPr/>
            <p:nvPr/>
          </p:nvSpPr>
          <p:spPr>
            <a:xfrm>
              <a:off x="4602185" y="2322658"/>
              <a:ext cx="334968"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2</a:t>
              </a:r>
              <a:endParaRPr lang="zh-CN" altLang="en-US" sz="2000" dirty="0">
                <a:solidFill>
                  <a:srgbClr val="333333"/>
                </a:solidFill>
                <a:cs typeface="+mn-ea"/>
                <a:sym typeface="+mn-lt"/>
              </a:endParaRPr>
            </a:p>
          </p:txBody>
        </p:sp>
        <p:sp>
          <p:nvSpPr>
            <p:cNvPr id="9" name="任意多边形 10"/>
            <p:cNvSpPr/>
            <p:nvPr/>
          </p:nvSpPr>
          <p:spPr>
            <a:xfrm>
              <a:off x="7225091" y="2322658"/>
              <a:ext cx="332939"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3</a:t>
              </a:r>
              <a:endParaRPr lang="zh-CN" altLang="en-US" sz="2000" dirty="0">
                <a:solidFill>
                  <a:srgbClr val="333333"/>
                </a:solidFill>
                <a:cs typeface="+mn-ea"/>
                <a:sym typeface="+mn-lt"/>
              </a:endParaRPr>
            </a:p>
          </p:txBody>
        </p:sp>
        <p:sp>
          <p:nvSpPr>
            <p:cNvPr id="10" name="任意多边形 11"/>
            <p:cNvSpPr/>
            <p:nvPr/>
          </p:nvSpPr>
          <p:spPr>
            <a:xfrm>
              <a:off x="3684573" y="1754227"/>
              <a:ext cx="4797158" cy="2626967"/>
            </a:xfrm>
            <a:custGeom>
              <a:avLst/>
              <a:gdLst>
                <a:gd name="connsiteX0" fmla="*/ 0 w 3902075"/>
                <a:gd name="connsiteY0" fmla="*/ 1047871 h 2096659"/>
                <a:gd name="connsiteX1" fmla="*/ 1019175 w 3902075"/>
                <a:gd name="connsiteY1" fmla="*/ 2067046 h 2096659"/>
                <a:gd name="connsiteX2" fmla="*/ 3063875 w 3902075"/>
                <a:gd name="connsiteY2" fmla="*/ 25521 h 2096659"/>
                <a:gd name="connsiteX3" fmla="*/ 3902075 w 3902075"/>
                <a:gd name="connsiteY3" fmla="*/ 866896 h 2096659"/>
                <a:gd name="connsiteX4" fmla="*/ 3902075 w 3902075"/>
                <a:gd name="connsiteY4" fmla="*/ 866896 h 2096659"/>
                <a:gd name="connsiteX0" fmla="*/ 0 w 3902075"/>
                <a:gd name="connsiteY0" fmla="*/ 1047871 h 2096659"/>
                <a:gd name="connsiteX1" fmla="*/ 1019175 w 3902075"/>
                <a:gd name="connsiteY1" fmla="*/ 2067046 h 2096659"/>
                <a:gd name="connsiteX2" fmla="*/ 3063875 w 3902075"/>
                <a:gd name="connsiteY2" fmla="*/ 25521 h 2096659"/>
                <a:gd name="connsiteX3" fmla="*/ 3902075 w 3902075"/>
                <a:gd name="connsiteY3" fmla="*/ 866896 h 2096659"/>
                <a:gd name="connsiteX4" fmla="*/ 3902075 w 3902075"/>
                <a:gd name="connsiteY4" fmla="*/ 866896 h 2096659"/>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22350 h 2041525"/>
                <a:gd name="connsiteX1" fmla="*/ 1019175 w 3902075"/>
                <a:gd name="connsiteY1" fmla="*/ 2041525 h 2041525"/>
                <a:gd name="connsiteX2" fmla="*/ 3063875 w 3902075"/>
                <a:gd name="connsiteY2" fmla="*/ 0 h 2041525"/>
                <a:gd name="connsiteX3" fmla="*/ 3902075 w 3902075"/>
                <a:gd name="connsiteY3" fmla="*/ 841375 h 2041525"/>
                <a:gd name="connsiteX4" fmla="*/ 3902075 w 3902075"/>
                <a:gd name="connsiteY4" fmla="*/ 841375 h 2041525"/>
                <a:gd name="connsiteX0" fmla="*/ 0 w 3902075"/>
                <a:gd name="connsiteY0" fmla="*/ 1022350 h 1879600"/>
                <a:gd name="connsiteX1" fmla="*/ 847725 w 3902075"/>
                <a:gd name="connsiteY1" fmla="*/ 1879600 h 1879600"/>
                <a:gd name="connsiteX2" fmla="*/ 3063875 w 3902075"/>
                <a:gd name="connsiteY2" fmla="*/ 0 h 1879600"/>
                <a:gd name="connsiteX3" fmla="*/ 3902075 w 3902075"/>
                <a:gd name="connsiteY3" fmla="*/ 841375 h 1879600"/>
                <a:gd name="connsiteX4" fmla="*/ 3902075 w 3902075"/>
                <a:gd name="connsiteY4" fmla="*/ 841375 h 1879600"/>
                <a:gd name="connsiteX0" fmla="*/ 0 w 3902075"/>
                <a:gd name="connsiteY0" fmla="*/ 1196975 h 2054225"/>
                <a:gd name="connsiteX1" fmla="*/ 847725 w 3902075"/>
                <a:gd name="connsiteY1" fmla="*/ 2054225 h 2054225"/>
                <a:gd name="connsiteX2" fmla="*/ 2895600 w 3902075"/>
                <a:gd name="connsiteY2" fmla="*/ 0 h 2054225"/>
                <a:gd name="connsiteX3" fmla="*/ 3902075 w 3902075"/>
                <a:gd name="connsiteY3" fmla="*/ 1016000 h 2054225"/>
                <a:gd name="connsiteX4" fmla="*/ 3902075 w 3902075"/>
                <a:gd name="connsiteY4" fmla="*/ 1016000 h 2054225"/>
                <a:gd name="connsiteX0" fmla="*/ 0 w 3902075"/>
                <a:gd name="connsiteY0" fmla="*/ 1196975 h 2054225"/>
                <a:gd name="connsiteX1" fmla="*/ 847725 w 3902075"/>
                <a:gd name="connsiteY1" fmla="*/ 2054225 h 2054225"/>
                <a:gd name="connsiteX2" fmla="*/ 2895600 w 3902075"/>
                <a:gd name="connsiteY2" fmla="*/ 0 h 2054225"/>
                <a:gd name="connsiteX3" fmla="*/ 3751060 w 3902075"/>
                <a:gd name="connsiteY3" fmla="*/ 864864 h 2054225"/>
                <a:gd name="connsiteX4" fmla="*/ 3902075 w 3902075"/>
                <a:gd name="connsiteY4" fmla="*/ 1016000 h 2054225"/>
                <a:gd name="connsiteX5" fmla="*/ 3902075 w 3902075"/>
                <a:gd name="connsiteY5" fmla="*/ 1016000 h 2054225"/>
                <a:gd name="connsiteX0" fmla="*/ 0 w 3902075"/>
                <a:gd name="connsiteY0" fmla="*/ 1196975 h 2054225"/>
                <a:gd name="connsiteX1" fmla="*/ 847725 w 3902075"/>
                <a:gd name="connsiteY1" fmla="*/ 2054225 h 2054225"/>
                <a:gd name="connsiteX2" fmla="*/ 2895600 w 3902075"/>
                <a:gd name="connsiteY2" fmla="*/ 0 h 2054225"/>
                <a:gd name="connsiteX3" fmla="*/ 3751060 w 3902075"/>
                <a:gd name="connsiteY3" fmla="*/ 864864 h 2054225"/>
                <a:gd name="connsiteX4" fmla="*/ 3902075 w 3902075"/>
                <a:gd name="connsiteY4" fmla="*/ 1016000 h 2054225"/>
                <a:gd name="connsiteX0" fmla="*/ 0 w 3751060"/>
                <a:gd name="connsiteY0" fmla="*/ 1196975 h 2054225"/>
                <a:gd name="connsiteX1" fmla="*/ 847725 w 3751060"/>
                <a:gd name="connsiteY1" fmla="*/ 2054225 h 2054225"/>
                <a:gd name="connsiteX2" fmla="*/ 2895600 w 3751060"/>
                <a:gd name="connsiteY2" fmla="*/ 0 h 2054225"/>
                <a:gd name="connsiteX3" fmla="*/ 3751060 w 3751060"/>
                <a:gd name="connsiteY3" fmla="*/ 864864 h 2054225"/>
              </a:gdLst>
              <a:ahLst/>
              <a:cxnLst>
                <a:cxn ang="0">
                  <a:pos x="connsiteX0" y="connsiteY0"/>
                </a:cxn>
                <a:cxn ang="0">
                  <a:pos x="connsiteX1" y="connsiteY1"/>
                </a:cxn>
                <a:cxn ang="0">
                  <a:pos x="connsiteX2" y="connsiteY2"/>
                </a:cxn>
                <a:cxn ang="0">
                  <a:pos x="connsiteX3" y="connsiteY3"/>
                </a:cxn>
              </a:cxnLst>
              <a:rect l="l" t="t" r="r" b="b"/>
              <a:pathLst>
                <a:path w="3751060" h="2054225">
                  <a:moveTo>
                    <a:pt x="0" y="1196975"/>
                  </a:moveTo>
                  <a:cubicBezTo>
                    <a:pt x="339725" y="1536700"/>
                    <a:pt x="508000" y="1714500"/>
                    <a:pt x="847725" y="2054225"/>
                  </a:cubicBezTo>
                  <a:lnTo>
                    <a:pt x="2895600" y="0"/>
                  </a:lnTo>
                  <a:lnTo>
                    <a:pt x="3751060" y="864864"/>
                  </a:ln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800">
                <a:cs typeface="+mn-ea"/>
                <a:sym typeface="+mn-lt"/>
              </a:endParaRPr>
            </a:p>
          </p:txBody>
        </p:sp>
        <p:sp>
          <p:nvSpPr>
            <p:cNvPr id="11" name="Freeform 5"/>
            <p:cNvSpPr>
              <a:spLocks/>
            </p:cNvSpPr>
            <p:nvPr/>
          </p:nvSpPr>
          <p:spPr bwMode="auto">
            <a:xfrm flipH="1" flipV="1">
              <a:off x="6315601" y="1766408"/>
              <a:ext cx="4998140" cy="2610727"/>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chemeClr val="accent4"/>
              </a:solidFill>
              <a:prstDash val="solid"/>
              <a:round/>
              <a:headEnd/>
              <a:tailEnd/>
            </a:ln>
            <a:effectLst/>
          </p:spPr>
          <p:txBody>
            <a:bodyPr wrap="none"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100" dirty="0">
                <a:cs typeface="+mn-ea"/>
                <a:sym typeface="+mn-lt"/>
              </a:endParaRPr>
            </a:p>
          </p:txBody>
        </p:sp>
        <p:sp>
          <p:nvSpPr>
            <p:cNvPr id="12" name="任意多边形 13"/>
            <p:cNvSpPr/>
            <p:nvPr/>
          </p:nvSpPr>
          <p:spPr>
            <a:xfrm>
              <a:off x="9157760" y="2182579"/>
              <a:ext cx="1772289"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dirty="0">
                  <a:solidFill>
                    <a:srgbClr val="FFFFFF"/>
                  </a:solidFill>
                  <a:cs typeface="+mn-ea"/>
                  <a:sym typeface="+mn-lt"/>
                </a:rPr>
                <a:t>刀塔</a:t>
              </a:r>
              <a:endParaRPr lang="en-US" altLang="zh-CN" sz="2400" dirty="0">
                <a:solidFill>
                  <a:srgbClr val="FFFFFF"/>
                </a:solidFill>
                <a:cs typeface="+mn-ea"/>
                <a:sym typeface="+mn-lt"/>
              </a:endParaRPr>
            </a:p>
            <a:p>
              <a:pPr algn="ctr">
                <a:defRPr/>
              </a:pPr>
              <a:r>
                <a:rPr lang="zh-CN" altLang="en-US" sz="2400" dirty="0">
                  <a:solidFill>
                    <a:srgbClr val="FFFFFF"/>
                  </a:solidFill>
                  <a:cs typeface="+mn-ea"/>
                  <a:sym typeface="+mn-lt"/>
                </a:rPr>
                <a:t>传奇</a:t>
              </a:r>
              <a:endParaRPr lang="zh-CN" altLang="en-US" sz="2400" dirty="0">
                <a:solidFill>
                  <a:srgbClr val="FFFFFF"/>
                </a:solidFill>
                <a:cs typeface="+mn-ea"/>
                <a:sym typeface="+mn-lt"/>
              </a:endParaRPr>
            </a:p>
          </p:txBody>
        </p:sp>
        <p:sp>
          <p:nvSpPr>
            <p:cNvPr id="13" name="任意多边形 14"/>
            <p:cNvSpPr/>
            <p:nvPr/>
          </p:nvSpPr>
          <p:spPr>
            <a:xfrm>
              <a:off x="9868300" y="2322658"/>
              <a:ext cx="334968"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4</a:t>
              </a:r>
              <a:endParaRPr lang="zh-CN" altLang="en-US" sz="2000" dirty="0">
                <a:solidFill>
                  <a:srgbClr val="333333"/>
                </a:solidFill>
                <a:cs typeface="+mn-ea"/>
                <a:sym typeface="+mn-lt"/>
              </a:endParaRPr>
            </a:p>
          </p:txBody>
        </p:sp>
      </p:grpSp>
      <p:grpSp>
        <p:nvGrpSpPr>
          <p:cNvPr id="14" name="组合 15"/>
          <p:cNvGrpSpPr/>
          <p:nvPr/>
        </p:nvGrpSpPr>
        <p:grpSpPr>
          <a:xfrm>
            <a:off x="1076376" y="4753436"/>
            <a:ext cx="2171170" cy="1561021"/>
            <a:chOff x="1057276" y="4555967"/>
            <a:chExt cx="2171170" cy="1561021"/>
          </a:xfrm>
        </p:grpSpPr>
        <p:sp>
          <p:nvSpPr>
            <p:cNvPr id="15" name="Rectangle 42"/>
            <p:cNvSpPr/>
            <p:nvPr/>
          </p:nvSpPr>
          <p:spPr>
            <a:xfrm>
              <a:off x="1057276"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先给玩家体验长时间的跑路，之后赠送</a:t>
              </a:r>
              <a:r>
                <a:rPr lang="zh-CN" altLang="en-US" sz="1400" kern="0" dirty="0" smtClean="0">
                  <a:solidFill>
                    <a:schemeClr val="bg1">
                      <a:lumMod val="50000"/>
                    </a:schemeClr>
                  </a:solidFill>
                  <a:cs typeface="+mn-ea"/>
                  <a:sym typeface="+mn-lt"/>
                </a:rPr>
                <a:t>玩家飞行道具直接传送</a:t>
              </a:r>
              <a:endParaRPr lang="en-US" sz="1400" kern="0" dirty="0">
                <a:solidFill>
                  <a:schemeClr val="bg1">
                    <a:lumMod val="50000"/>
                  </a:schemeClr>
                </a:solidFill>
                <a:cs typeface="+mn-ea"/>
                <a:sym typeface="+mn-lt"/>
              </a:endParaRPr>
            </a:p>
          </p:txBody>
        </p:sp>
        <p:sp>
          <p:nvSpPr>
            <p:cNvPr id="16" name="文本框 15"/>
            <p:cNvSpPr txBox="1"/>
            <p:nvPr/>
          </p:nvSpPr>
          <p:spPr>
            <a:xfrm>
              <a:off x="1555597" y="4555967"/>
              <a:ext cx="1210588" cy="400110"/>
            </a:xfrm>
            <a:prstGeom prst="rect">
              <a:avLst/>
            </a:prstGeom>
            <a:noFill/>
          </p:spPr>
          <p:txBody>
            <a:bodyPr wrap="none" rtlCol="0">
              <a:spAutoFit/>
            </a:bodyPr>
            <a:lstStyle/>
            <a:p>
              <a:r>
                <a:rPr lang="zh-CN" altLang="en-US" sz="2000" dirty="0" smtClean="0">
                  <a:solidFill>
                    <a:schemeClr val="bg1">
                      <a:lumMod val="50000"/>
                    </a:schemeClr>
                  </a:solidFill>
                  <a:cs typeface="+mn-ea"/>
                  <a:sym typeface="+mn-lt"/>
                </a:rPr>
                <a:t>飞行道具</a:t>
              </a:r>
              <a:endParaRPr lang="zh-CN" altLang="en-US" sz="2000" dirty="0">
                <a:solidFill>
                  <a:schemeClr val="bg1">
                    <a:lumMod val="50000"/>
                  </a:schemeClr>
                </a:solidFill>
                <a:cs typeface="+mn-ea"/>
                <a:sym typeface="+mn-lt"/>
              </a:endParaRPr>
            </a:p>
          </p:txBody>
        </p:sp>
      </p:grpSp>
      <p:grpSp>
        <p:nvGrpSpPr>
          <p:cNvPr id="17" name="组合 18"/>
          <p:cNvGrpSpPr/>
          <p:nvPr/>
        </p:nvGrpSpPr>
        <p:grpSpPr>
          <a:xfrm>
            <a:off x="3703673" y="4753436"/>
            <a:ext cx="2171170" cy="1561021"/>
            <a:chOff x="3684573" y="4555967"/>
            <a:chExt cx="2171170" cy="1561021"/>
          </a:xfrm>
        </p:grpSpPr>
        <p:sp>
          <p:nvSpPr>
            <p:cNvPr id="18" name="Rectangle 42"/>
            <p:cNvSpPr/>
            <p:nvPr/>
          </p:nvSpPr>
          <p:spPr>
            <a:xfrm>
              <a:off x="3684573"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先给玩家绕长距离路过河，之后让玩家学会游泳直接过河</a:t>
              </a:r>
              <a:endParaRPr lang="en-US" sz="1400" kern="0" dirty="0">
                <a:solidFill>
                  <a:schemeClr val="bg1">
                    <a:lumMod val="50000"/>
                  </a:schemeClr>
                </a:solidFill>
                <a:cs typeface="+mn-ea"/>
                <a:sym typeface="+mn-lt"/>
              </a:endParaRPr>
            </a:p>
          </p:txBody>
        </p:sp>
        <p:sp>
          <p:nvSpPr>
            <p:cNvPr id="19" name="文本框 18"/>
            <p:cNvSpPr txBox="1"/>
            <p:nvPr/>
          </p:nvSpPr>
          <p:spPr>
            <a:xfrm>
              <a:off x="4172734" y="4555967"/>
              <a:ext cx="1210588" cy="400110"/>
            </a:xfrm>
            <a:prstGeom prst="rect">
              <a:avLst/>
            </a:prstGeom>
            <a:noFill/>
          </p:spPr>
          <p:txBody>
            <a:bodyPr wrap="none" rtlCol="0">
              <a:spAutoFit/>
            </a:bodyPr>
            <a:lstStyle/>
            <a:p>
              <a:r>
                <a:rPr lang="zh-CN" altLang="en-US" sz="2000" dirty="0" smtClean="0">
                  <a:solidFill>
                    <a:schemeClr val="bg1">
                      <a:lumMod val="50000"/>
                    </a:schemeClr>
                  </a:solidFill>
                  <a:cs typeface="+mn-ea"/>
                  <a:sym typeface="+mn-lt"/>
                </a:rPr>
                <a:t>游泳技能</a:t>
              </a:r>
              <a:endParaRPr lang="zh-CN" altLang="en-US" sz="2000" dirty="0">
                <a:solidFill>
                  <a:schemeClr val="bg1">
                    <a:lumMod val="50000"/>
                  </a:schemeClr>
                </a:solidFill>
                <a:cs typeface="+mn-ea"/>
                <a:sym typeface="+mn-lt"/>
              </a:endParaRPr>
            </a:p>
          </p:txBody>
        </p:sp>
      </p:grpSp>
      <p:grpSp>
        <p:nvGrpSpPr>
          <p:cNvPr id="20" name="组合 21"/>
          <p:cNvGrpSpPr/>
          <p:nvPr/>
        </p:nvGrpSpPr>
        <p:grpSpPr>
          <a:xfrm>
            <a:off x="6330970" y="4753436"/>
            <a:ext cx="2171170" cy="1561021"/>
            <a:chOff x="6311870" y="4555967"/>
            <a:chExt cx="2171170" cy="1561021"/>
          </a:xfrm>
        </p:grpSpPr>
        <p:sp>
          <p:nvSpPr>
            <p:cNvPr id="21" name="Rectangle 42"/>
            <p:cNvSpPr/>
            <p:nvPr/>
          </p:nvSpPr>
          <p:spPr>
            <a:xfrm>
              <a:off x="6311870"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先给玩家长时间平砍才能杀死敌方前排，之后给玩家满能量，大招直接秒杀</a:t>
              </a:r>
              <a:endParaRPr lang="en-US" sz="1400" kern="0" dirty="0">
                <a:solidFill>
                  <a:schemeClr val="bg1">
                    <a:lumMod val="50000"/>
                  </a:schemeClr>
                </a:solidFill>
                <a:cs typeface="+mn-ea"/>
                <a:sym typeface="+mn-lt"/>
              </a:endParaRPr>
            </a:p>
          </p:txBody>
        </p:sp>
        <p:sp>
          <p:nvSpPr>
            <p:cNvPr id="22" name="文本框 21"/>
            <p:cNvSpPr txBox="1"/>
            <p:nvPr/>
          </p:nvSpPr>
          <p:spPr>
            <a:xfrm>
              <a:off x="7066671" y="4555967"/>
              <a:ext cx="697627" cy="400110"/>
            </a:xfrm>
            <a:prstGeom prst="rect">
              <a:avLst/>
            </a:prstGeom>
            <a:noFill/>
          </p:spPr>
          <p:txBody>
            <a:bodyPr wrap="none" rtlCol="0">
              <a:spAutoFit/>
            </a:bodyPr>
            <a:lstStyle/>
            <a:p>
              <a:pPr algn="ctr"/>
              <a:r>
                <a:rPr lang="zh-CN" altLang="en-US" sz="2000" dirty="0" smtClean="0">
                  <a:solidFill>
                    <a:schemeClr val="bg1">
                      <a:lumMod val="50000"/>
                    </a:schemeClr>
                  </a:solidFill>
                  <a:cs typeface="+mn-ea"/>
                  <a:sym typeface="+mn-lt"/>
                </a:rPr>
                <a:t>大招</a:t>
              </a:r>
              <a:endParaRPr lang="zh-CN" altLang="en-US" sz="2000" dirty="0">
                <a:solidFill>
                  <a:schemeClr val="bg1">
                    <a:lumMod val="50000"/>
                  </a:schemeClr>
                </a:solidFill>
                <a:cs typeface="+mn-ea"/>
                <a:sym typeface="+mn-lt"/>
              </a:endParaRPr>
            </a:p>
          </p:txBody>
        </p:sp>
      </p:grpSp>
      <p:grpSp>
        <p:nvGrpSpPr>
          <p:cNvPr id="23" name="组合 24"/>
          <p:cNvGrpSpPr/>
          <p:nvPr/>
        </p:nvGrpSpPr>
        <p:grpSpPr>
          <a:xfrm>
            <a:off x="8958267" y="4753436"/>
            <a:ext cx="2171170" cy="1561021"/>
            <a:chOff x="8939167" y="4555967"/>
            <a:chExt cx="2171170" cy="1561021"/>
          </a:xfrm>
        </p:grpSpPr>
        <p:sp>
          <p:nvSpPr>
            <p:cNvPr id="24" name="Rectangle 42"/>
            <p:cNvSpPr/>
            <p:nvPr/>
          </p:nvSpPr>
          <p:spPr>
            <a:xfrm>
              <a:off x="8939167"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先给</a:t>
              </a:r>
              <a:r>
                <a:rPr lang="zh-CN" altLang="en-US" sz="1400" kern="0" dirty="0" smtClean="0">
                  <a:solidFill>
                    <a:schemeClr val="bg1">
                      <a:lumMod val="50000"/>
                    </a:schemeClr>
                  </a:solidFill>
                  <a:cs typeface="+mn-ea"/>
                  <a:sym typeface="+mn-lt"/>
                </a:rPr>
                <a:t>玩家金币不够学技能，</a:t>
              </a:r>
              <a:r>
                <a:rPr lang="zh-CN" altLang="en-US" sz="1400" kern="0" dirty="0">
                  <a:solidFill>
                    <a:schemeClr val="bg1">
                      <a:lumMod val="50000"/>
                    </a:schemeClr>
                  </a:solidFill>
                  <a:cs typeface="+mn-ea"/>
                  <a:sym typeface="+mn-lt"/>
                </a:rPr>
                <a:t>之后开金币本，大量掉落金币道具</a:t>
              </a:r>
              <a:endParaRPr lang="en-US" sz="1400" kern="0" dirty="0">
                <a:solidFill>
                  <a:schemeClr val="bg1">
                    <a:lumMod val="50000"/>
                  </a:schemeClr>
                </a:solidFill>
                <a:cs typeface="+mn-ea"/>
                <a:sym typeface="+mn-lt"/>
              </a:endParaRPr>
            </a:p>
          </p:txBody>
        </p:sp>
        <p:sp>
          <p:nvSpPr>
            <p:cNvPr id="25" name="文本框 24"/>
            <p:cNvSpPr txBox="1"/>
            <p:nvPr/>
          </p:nvSpPr>
          <p:spPr>
            <a:xfrm>
              <a:off x="9427328" y="4555967"/>
              <a:ext cx="1210588" cy="400110"/>
            </a:xfrm>
            <a:prstGeom prst="rect">
              <a:avLst/>
            </a:prstGeom>
            <a:noFill/>
          </p:spPr>
          <p:txBody>
            <a:bodyPr wrap="none" rtlCol="0">
              <a:spAutoFit/>
            </a:bodyPr>
            <a:lstStyle/>
            <a:p>
              <a:pPr algn="ctr"/>
              <a:r>
                <a:rPr lang="zh-CN" altLang="en-US" sz="2000" dirty="0" smtClean="0">
                  <a:solidFill>
                    <a:schemeClr val="bg1">
                      <a:lumMod val="50000"/>
                    </a:schemeClr>
                  </a:solidFill>
                  <a:cs typeface="+mn-ea"/>
                  <a:sym typeface="+mn-lt"/>
                </a:rPr>
                <a:t>金币副本</a:t>
              </a:r>
              <a:endParaRPr lang="zh-CN" altLang="en-US" sz="2000" dirty="0">
                <a:solidFill>
                  <a:schemeClr val="bg1">
                    <a:lumMod val="50000"/>
                  </a:schemeClr>
                </a:solidFill>
                <a:cs typeface="+mn-ea"/>
                <a:sym typeface="+mn-lt"/>
              </a:endParaRPr>
            </a:p>
          </p:txBody>
        </p:sp>
      </p:grpSp>
      <p:sp>
        <p:nvSpPr>
          <p:cNvPr id="26" name="文本框 25"/>
          <p:cNvSpPr txBox="1"/>
          <p:nvPr/>
        </p:nvSpPr>
        <p:spPr>
          <a:xfrm>
            <a:off x="3703673" y="658906"/>
            <a:ext cx="5029245" cy="523220"/>
          </a:xfrm>
          <a:prstGeom prst="rect">
            <a:avLst/>
          </a:prstGeom>
          <a:noFill/>
        </p:spPr>
        <p:txBody>
          <a:bodyPr wrap="square" rtlCol="0">
            <a:spAutoFit/>
          </a:bodyPr>
          <a:lstStyle/>
          <a:p>
            <a:pPr algn="ctr"/>
            <a:r>
              <a:rPr kumimoji="1" lang="zh-CN" altLang="en-US" sz="2800" dirty="0" smtClean="0">
                <a:solidFill>
                  <a:schemeClr val="bg1"/>
                </a:solidFill>
              </a:rPr>
              <a:t>常见的压力制造与释放方法</a:t>
            </a:r>
            <a:endParaRPr kumimoji="1" lang="zh-CN" altLang="en-US" sz="2800" dirty="0">
              <a:solidFill>
                <a:schemeClr val="bg1"/>
              </a:solidFill>
            </a:endParaRPr>
          </a:p>
        </p:txBody>
      </p:sp>
    </p:spTree>
    <p:extLst>
      <p:ext uri="{BB962C8B-B14F-4D97-AF65-F5344CB8AC3E}">
        <p14:creationId xmlns:p14="http://schemas.microsoft.com/office/powerpoint/2010/main" val="3866778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2100"/>
                            </p:stCondLst>
                            <p:childTnLst>
                              <p:par>
                                <p:cTn id="14" presetID="22" presetClass="entr" presetSubtype="1"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par>
                          <p:cTn id="17" fill="hold">
                            <p:stCondLst>
                              <p:cond delay="2600"/>
                            </p:stCondLst>
                            <p:childTnLst>
                              <p:par>
                                <p:cTn id="18" presetID="22" presetClass="entr" presetSubtype="1"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par>
                          <p:cTn id="21" fill="hold">
                            <p:stCondLst>
                              <p:cond delay="3100"/>
                            </p:stCondLst>
                            <p:childTnLst>
                              <p:par>
                                <p:cTn id="22" presetID="22" presetClass="entr" presetSubtype="1"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childTnLst>
                          </p:cTn>
                        </p:par>
                        <p:par>
                          <p:cTn id="25" fill="hold">
                            <p:stCondLst>
                              <p:cond delay="3600"/>
                            </p:stCondLst>
                            <p:childTnLst>
                              <p:par>
                                <p:cTn id="26" presetID="22" presetClass="entr" presetSubtype="1"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3" y="658906"/>
            <a:ext cx="3416320" cy="523220"/>
          </a:xfrm>
          <a:prstGeom prst="rect">
            <a:avLst/>
          </a:prstGeom>
          <a:noFill/>
        </p:spPr>
        <p:txBody>
          <a:bodyPr wrap="none" rtlCol="0">
            <a:spAutoFit/>
          </a:bodyPr>
          <a:lstStyle/>
          <a:p>
            <a:pPr algn="ctr"/>
            <a:r>
              <a:rPr kumimoji="1" lang="zh-CN" altLang="en-US" sz="2800" dirty="0" smtClean="0">
                <a:solidFill>
                  <a:schemeClr val="bg1"/>
                </a:solidFill>
              </a:rPr>
              <a:t>常用的感官调动方式</a:t>
            </a:r>
            <a:endParaRPr kumimoji="1" lang="zh-CN" altLang="en-US" sz="2800" dirty="0">
              <a:solidFill>
                <a:schemeClr val="bg1"/>
              </a:solidFill>
            </a:endParaRPr>
          </a:p>
        </p:txBody>
      </p:sp>
      <p:grpSp>
        <p:nvGrpSpPr>
          <p:cNvPr id="28" name="组合 3"/>
          <p:cNvGrpSpPr/>
          <p:nvPr/>
        </p:nvGrpSpPr>
        <p:grpSpPr>
          <a:xfrm>
            <a:off x="2129246" y="4170417"/>
            <a:ext cx="2596030" cy="1122981"/>
            <a:chOff x="1021765" y="3681869"/>
            <a:chExt cx="3236646" cy="1400094"/>
          </a:xfrm>
        </p:grpSpPr>
        <p:sp>
          <p:nvSpPr>
            <p:cNvPr id="29" name="椭圆 2"/>
            <p:cNvSpPr/>
            <p:nvPr/>
          </p:nvSpPr>
          <p:spPr>
            <a:xfrm>
              <a:off x="2351600" y="4213620"/>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defRPr/>
              </a:pPr>
              <a:endParaRPr lang="en-US" sz="2800" kern="0">
                <a:solidFill>
                  <a:sysClr val="window" lastClr="FFFFFF"/>
                </a:solidFill>
                <a:cs typeface="+mn-ea"/>
                <a:sym typeface="+mn-lt"/>
              </a:endParaRPr>
            </a:p>
          </p:txBody>
        </p:sp>
        <p:cxnSp>
          <p:nvCxnSpPr>
            <p:cNvPr id="30" name="直接连接符 5"/>
            <p:cNvCxnSpPr/>
            <p:nvPr/>
          </p:nvCxnSpPr>
          <p:spPr>
            <a:xfrm>
              <a:off x="2641049" y="4503067"/>
              <a:ext cx="0" cy="578896"/>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31" name="TextBox 37"/>
            <p:cNvSpPr txBox="1"/>
            <p:nvPr/>
          </p:nvSpPr>
          <p:spPr>
            <a:xfrm flipH="1">
              <a:off x="1021765" y="3681869"/>
              <a:ext cx="3236646" cy="399234"/>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zh-CN" altLang="en-US" sz="1800" dirty="0" smtClean="0">
                  <a:solidFill>
                    <a:schemeClr val="accent2"/>
                  </a:solidFill>
                  <a:effectLst/>
                  <a:latin typeface="+mn-lt"/>
                  <a:ea typeface="+mn-ea"/>
                  <a:cs typeface="+mn-ea"/>
                  <a:sym typeface="+mn-lt"/>
                </a:rPr>
                <a:t>九阴真经</a:t>
              </a:r>
              <a:endParaRPr lang="zh-CN" altLang="en-US" sz="1800" dirty="0">
                <a:solidFill>
                  <a:schemeClr val="accent2"/>
                </a:solidFill>
                <a:effectLst/>
                <a:latin typeface="+mn-lt"/>
                <a:ea typeface="+mn-ea"/>
                <a:cs typeface="+mn-ea"/>
                <a:sym typeface="+mn-lt"/>
              </a:endParaRPr>
            </a:p>
          </p:txBody>
        </p:sp>
      </p:grpSp>
      <p:grpSp>
        <p:nvGrpSpPr>
          <p:cNvPr id="32" name="组合 7"/>
          <p:cNvGrpSpPr/>
          <p:nvPr/>
        </p:nvGrpSpPr>
        <p:grpSpPr>
          <a:xfrm>
            <a:off x="4842134" y="2896671"/>
            <a:ext cx="691003" cy="1036838"/>
            <a:chOff x="4469747" y="2828649"/>
            <a:chExt cx="861519" cy="1292696"/>
          </a:xfrm>
        </p:grpSpPr>
        <p:sp>
          <p:nvSpPr>
            <p:cNvPr id="33" name="椭圆 2"/>
            <p:cNvSpPr/>
            <p:nvPr/>
          </p:nvSpPr>
          <p:spPr>
            <a:xfrm flipV="1">
              <a:off x="4612717" y="3441006"/>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endParaRPr lang="en-US" sz="2800" kern="0">
                <a:solidFill>
                  <a:sysClr val="window" lastClr="FFFFFF"/>
                </a:solidFill>
                <a:cs typeface="+mn-ea"/>
                <a:sym typeface="+mn-lt"/>
              </a:endParaRPr>
            </a:p>
          </p:txBody>
        </p:sp>
        <p:cxnSp>
          <p:nvCxnSpPr>
            <p:cNvPr id="34" name="直接连接符 9"/>
            <p:cNvCxnSpPr/>
            <p:nvPr/>
          </p:nvCxnSpPr>
          <p:spPr>
            <a:xfrm flipV="1">
              <a:off x="4897491" y="2828649"/>
              <a:ext cx="0" cy="578896"/>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35" name="TextBox 43"/>
            <p:cNvSpPr txBox="1"/>
            <p:nvPr/>
          </p:nvSpPr>
          <p:spPr>
            <a:xfrm flipH="1">
              <a:off x="4469747" y="3722110"/>
              <a:ext cx="861519" cy="399235"/>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zh-CN" altLang="en-US" sz="1800" dirty="0" smtClean="0">
                  <a:solidFill>
                    <a:schemeClr val="accent3"/>
                  </a:solidFill>
                  <a:effectLst/>
                  <a:latin typeface="+mn-lt"/>
                  <a:ea typeface="+mn-ea"/>
                  <a:cs typeface="+mn-ea"/>
                  <a:sym typeface="+mn-lt"/>
                </a:rPr>
                <a:t>奇迹</a:t>
              </a:r>
              <a:endParaRPr lang="zh-CN" altLang="en-US" sz="1800" dirty="0">
                <a:solidFill>
                  <a:schemeClr val="accent3"/>
                </a:solidFill>
                <a:effectLst/>
                <a:latin typeface="+mn-lt"/>
                <a:ea typeface="+mn-ea"/>
                <a:cs typeface="+mn-ea"/>
                <a:sym typeface="+mn-lt"/>
              </a:endParaRPr>
            </a:p>
          </p:txBody>
        </p:sp>
      </p:grpSp>
      <p:grpSp>
        <p:nvGrpSpPr>
          <p:cNvPr id="36" name="组合 11"/>
          <p:cNvGrpSpPr/>
          <p:nvPr/>
        </p:nvGrpSpPr>
        <p:grpSpPr>
          <a:xfrm>
            <a:off x="6308643" y="4197518"/>
            <a:ext cx="1442432" cy="1095883"/>
            <a:chOff x="6374378" y="3715652"/>
            <a:chExt cx="1798378" cy="1366310"/>
          </a:xfrm>
        </p:grpSpPr>
        <p:sp>
          <p:nvSpPr>
            <p:cNvPr id="37" name="椭圆 2"/>
            <p:cNvSpPr/>
            <p:nvPr/>
          </p:nvSpPr>
          <p:spPr>
            <a:xfrm>
              <a:off x="6923433" y="4213620"/>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defRPr/>
              </a:pPr>
              <a:endParaRPr lang="en-US" sz="2800" kern="0">
                <a:solidFill>
                  <a:sysClr val="window" lastClr="FFFFFF"/>
                </a:solidFill>
                <a:cs typeface="+mn-ea"/>
                <a:sym typeface="+mn-lt"/>
              </a:endParaRPr>
            </a:p>
          </p:txBody>
        </p:sp>
        <p:cxnSp>
          <p:nvCxnSpPr>
            <p:cNvPr id="38" name="直接连接符 13"/>
            <p:cNvCxnSpPr/>
            <p:nvPr/>
          </p:nvCxnSpPr>
          <p:spPr>
            <a:xfrm>
              <a:off x="7212880" y="4503067"/>
              <a:ext cx="0" cy="578895"/>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39" name="TextBox 49"/>
            <p:cNvSpPr txBox="1"/>
            <p:nvPr/>
          </p:nvSpPr>
          <p:spPr>
            <a:xfrm flipH="1">
              <a:off x="6374378" y="3715652"/>
              <a:ext cx="1798378" cy="391400"/>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zh-CN" altLang="en-US" sz="1800" dirty="0" smtClean="0">
                  <a:solidFill>
                    <a:schemeClr val="accent5"/>
                  </a:solidFill>
                  <a:effectLst/>
                  <a:latin typeface="+mn-lt"/>
                  <a:ea typeface="+mn-ea"/>
                  <a:cs typeface="+mn-ea"/>
                  <a:sym typeface="+mn-lt"/>
                </a:rPr>
                <a:t>王者荣耀</a:t>
              </a:r>
              <a:endParaRPr lang="zh-CN" altLang="en-US" sz="1800" dirty="0">
                <a:solidFill>
                  <a:schemeClr val="accent5"/>
                </a:solidFill>
                <a:effectLst/>
                <a:latin typeface="+mn-lt"/>
                <a:ea typeface="+mn-ea"/>
                <a:cs typeface="+mn-ea"/>
                <a:sym typeface="+mn-lt"/>
              </a:endParaRPr>
            </a:p>
          </p:txBody>
        </p:sp>
      </p:grpSp>
      <p:grpSp>
        <p:nvGrpSpPr>
          <p:cNvPr id="40" name="组合 15"/>
          <p:cNvGrpSpPr/>
          <p:nvPr/>
        </p:nvGrpSpPr>
        <p:grpSpPr>
          <a:xfrm>
            <a:off x="8586904" y="2876724"/>
            <a:ext cx="691002" cy="1082120"/>
            <a:chOff x="9054358" y="2385797"/>
            <a:chExt cx="861519" cy="1349152"/>
          </a:xfrm>
        </p:grpSpPr>
        <p:sp>
          <p:nvSpPr>
            <p:cNvPr id="41" name="椭圆 2"/>
            <p:cNvSpPr/>
            <p:nvPr/>
          </p:nvSpPr>
          <p:spPr>
            <a:xfrm flipV="1">
              <a:off x="9210353" y="2981797"/>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defRPr/>
              </a:pPr>
              <a:endParaRPr lang="en-US" sz="2800" kern="0">
                <a:solidFill>
                  <a:sysClr val="window" lastClr="FFFFFF"/>
                </a:solidFill>
                <a:cs typeface="+mn-ea"/>
                <a:sym typeface="+mn-lt"/>
              </a:endParaRPr>
            </a:p>
          </p:txBody>
        </p:sp>
        <p:cxnSp>
          <p:nvCxnSpPr>
            <p:cNvPr id="42" name="直接连接符 17"/>
            <p:cNvCxnSpPr/>
            <p:nvPr/>
          </p:nvCxnSpPr>
          <p:spPr>
            <a:xfrm flipV="1">
              <a:off x="9499804" y="2385797"/>
              <a:ext cx="1" cy="578896"/>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43" name="TextBox 55"/>
            <p:cNvSpPr txBox="1"/>
            <p:nvPr/>
          </p:nvSpPr>
          <p:spPr>
            <a:xfrm flipH="1">
              <a:off x="9054358" y="3335714"/>
              <a:ext cx="861519" cy="399235"/>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zh-CN" altLang="en-US" sz="1800" dirty="0" smtClean="0">
                  <a:solidFill>
                    <a:schemeClr val="accent4"/>
                  </a:solidFill>
                  <a:effectLst/>
                  <a:latin typeface="+mn-lt"/>
                  <a:ea typeface="+mn-ea"/>
                  <a:cs typeface="+mn-ea"/>
                  <a:sym typeface="+mn-lt"/>
                </a:rPr>
                <a:t>天龙</a:t>
              </a:r>
              <a:endParaRPr lang="zh-CN" altLang="en-US" sz="1800" dirty="0">
                <a:solidFill>
                  <a:schemeClr val="accent4"/>
                </a:solidFill>
                <a:effectLst/>
                <a:latin typeface="+mn-lt"/>
                <a:ea typeface="+mn-ea"/>
                <a:cs typeface="+mn-ea"/>
                <a:sym typeface="+mn-lt"/>
              </a:endParaRPr>
            </a:p>
          </p:txBody>
        </p:sp>
      </p:grpSp>
      <p:grpSp>
        <p:nvGrpSpPr>
          <p:cNvPr id="44" name="组合 19"/>
          <p:cNvGrpSpPr/>
          <p:nvPr/>
        </p:nvGrpSpPr>
        <p:grpSpPr>
          <a:xfrm>
            <a:off x="1859897" y="3429000"/>
            <a:ext cx="8133198" cy="2666596"/>
            <a:chOff x="757238" y="2932337"/>
            <a:chExt cx="10140203" cy="3324624"/>
          </a:xfrm>
        </p:grpSpPr>
        <p:sp>
          <p:nvSpPr>
            <p:cNvPr id="45" name="空心弧 44"/>
            <p:cNvSpPr/>
            <p:nvPr/>
          </p:nvSpPr>
          <p:spPr>
            <a:xfrm>
              <a:off x="757238" y="2932337"/>
              <a:ext cx="3721471" cy="3324624"/>
            </a:xfrm>
            <a:prstGeom prst="blockArc">
              <a:avLst>
                <a:gd name="adj1" fmla="val 13186668"/>
                <a:gd name="adj2" fmla="val 19259822"/>
                <a:gd name="adj3" fmla="val 20854"/>
              </a:avLst>
            </a:prstGeom>
            <a:solidFill>
              <a:schemeClr val="accent2"/>
            </a:solidFill>
            <a:ln w="25400" cap="flat" cmpd="sng" algn="ctr">
              <a:noFill/>
              <a:prstDash val="solid"/>
            </a:ln>
            <a:effectLst/>
          </p:spPr>
          <p:txBody>
            <a:bodyPr lIns="0" tIns="0" rIns="0" bIns="180000" rtlCol="0" anchor="ctr"/>
            <a:lstStyle/>
            <a:p>
              <a:pPr algn="ctr">
                <a:defRPr/>
              </a:pPr>
              <a:r>
                <a:rPr lang="zh-CN" altLang="en-US" sz="3600" kern="0" dirty="0" smtClean="0">
                  <a:solidFill>
                    <a:srgbClr val="FFFFFF"/>
                  </a:solidFill>
                  <a:cs typeface="+mn-ea"/>
                  <a:sym typeface="+mn-lt"/>
                </a:rPr>
                <a:t>视觉</a:t>
              </a:r>
              <a:endParaRPr lang="en-US" sz="3600" kern="0" dirty="0">
                <a:solidFill>
                  <a:srgbClr val="FFFFFF"/>
                </a:solidFill>
                <a:cs typeface="+mn-ea"/>
                <a:sym typeface="+mn-lt"/>
              </a:endParaRPr>
            </a:p>
          </p:txBody>
        </p:sp>
        <p:sp>
          <p:nvSpPr>
            <p:cNvPr id="46" name="椭圆 3"/>
            <p:cNvSpPr/>
            <p:nvPr/>
          </p:nvSpPr>
          <p:spPr>
            <a:xfrm>
              <a:off x="3508516" y="3525993"/>
              <a:ext cx="2795274" cy="1030767"/>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accent3"/>
            </a:solidFill>
            <a:ln w="25400" cap="flat" cmpd="sng" algn="ctr">
              <a:noFill/>
              <a:prstDash val="solid"/>
            </a:ln>
            <a:effectLst/>
          </p:spPr>
          <p:txBody>
            <a:bodyPr lIns="0" tIns="180000" rIns="0" bIns="0" rtlCol="0" anchor="ctr"/>
            <a:lstStyle/>
            <a:p>
              <a:pPr algn="ctr"/>
              <a:r>
                <a:rPr lang="zh-CN" altLang="en-US" sz="3600" kern="0" dirty="0" smtClean="0">
                  <a:solidFill>
                    <a:srgbClr val="FFFFFF"/>
                  </a:solidFill>
                  <a:cs typeface="+mn-ea"/>
                  <a:sym typeface="+mn-lt"/>
                </a:rPr>
                <a:t>听觉</a:t>
              </a:r>
              <a:endParaRPr lang="zh-CN" altLang="en-US" sz="3600" kern="0" dirty="0">
                <a:solidFill>
                  <a:srgbClr val="FFFFFF"/>
                </a:solidFill>
                <a:cs typeface="+mn-ea"/>
                <a:sym typeface="+mn-lt"/>
              </a:endParaRPr>
            </a:p>
          </p:txBody>
        </p:sp>
        <p:sp>
          <p:nvSpPr>
            <p:cNvPr id="47" name="空心弧 46"/>
            <p:cNvSpPr/>
            <p:nvPr/>
          </p:nvSpPr>
          <p:spPr>
            <a:xfrm>
              <a:off x="5338391" y="2932337"/>
              <a:ext cx="3721471" cy="3324624"/>
            </a:xfrm>
            <a:prstGeom prst="blockArc">
              <a:avLst>
                <a:gd name="adj1" fmla="val 13186668"/>
                <a:gd name="adj2" fmla="val 19259822"/>
                <a:gd name="adj3" fmla="val 20854"/>
              </a:avLst>
            </a:prstGeom>
            <a:solidFill>
              <a:schemeClr val="accent5"/>
            </a:solidFill>
            <a:ln w="25400" cap="flat" cmpd="sng" algn="ctr">
              <a:noFill/>
              <a:prstDash val="solid"/>
            </a:ln>
            <a:effectLst/>
          </p:spPr>
          <p:txBody>
            <a:bodyPr lIns="0" tIns="0" rIns="0" bIns="180000" rtlCol="0" anchor="ctr"/>
            <a:lstStyle/>
            <a:p>
              <a:pPr algn="ctr">
                <a:defRPr/>
              </a:pPr>
              <a:r>
                <a:rPr lang="zh-CN" altLang="en-US" sz="3600" kern="0" dirty="0" smtClean="0">
                  <a:solidFill>
                    <a:srgbClr val="FFFFFF"/>
                  </a:solidFill>
                  <a:cs typeface="+mn-ea"/>
                  <a:sym typeface="+mn-lt"/>
                </a:rPr>
                <a:t>触觉</a:t>
              </a:r>
              <a:endParaRPr lang="en-US" sz="3600" kern="0" dirty="0">
                <a:solidFill>
                  <a:srgbClr val="FFFFFF"/>
                </a:solidFill>
                <a:cs typeface="+mn-ea"/>
                <a:sym typeface="+mn-lt"/>
              </a:endParaRPr>
            </a:p>
          </p:txBody>
        </p:sp>
        <p:sp>
          <p:nvSpPr>
            <p:cNvPr id="48" name="椭圆 3"/>
            <p:cNvSpPr/>
            <p:nvPr/>
          </p:nvSpPr>
          <p:spPr>
            <a:xfrm>
              <a:off x="8102167" y="3538491"/>
              <a:ext cx="2795274" cy="1030767"/>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accent4"/>
            </a:solidFill>
            <a:ln w="25400" cap="flat" cmpd="sng" algn="ctr">
              <a:noFill/>
              <a:prstDash val="solid"/>
            </a:ln>
            <a:effectLst/>
          </p:spPr>
          <p:txBody>
            <a:bodyPr lIns="0" tIns="180000" rIns="0" bIns="0" rtlCol="0" anchor="ctr"/>
            <a:lstStyle/>
            <a:p>
              <a:pPr algn="ctr"/>
              <a:r>
                <a:rPr lang="zh-CN" altLang="en-US" sz="3600" kern="0" dirty="0" smtClean="0">
                  <a:solidFill>
                    <a:srgbClr val="FFFFFF"/>
                  </a:solidFill>
                  <a:cs typeface="+mn-ea"/>
                  <a:sym typeface="+mn-lt"/>
                </a:rPr>
                <a:t>仪式感</a:t>
              </a:r>
              <a:endParaRPr lang="zh-CN" altLang="en-US" sz="3600" kern="0" dirty="0">
                <a:solidFill>
                  <a:srgbClr val="FFFFFF"/>
                </a:solidFill>
                <a:cs typeface="+mn-ea"/>
                <a:sym typeface="+mn-lt"/>
              </a:endParaRPr>
            </a:p>
          </p:txBody>
        </p:sp>
      </p:grpSp>
      <p:sp>
        <p:nvSpPr>
          <p:cNvPr id="49" name="Rectangle 42"/>
          <p:cNvSpPr/>
          <p:nvPr/>
        </p:nvSpPr>
        <p:spPr>
          <a:xfrm>
            <a:off x="2577399" y="5512366"/>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出现奇遇时，</a:t>
            </a:r>
            <a:r>
              <a:rPr lang="zh-CN" altLang="en-US" sz="1400" b="1" kern="0" dirty="0">
                <a:cs typeface="+mn-ea"/>
                <a:sym typeface="+mn-lt"/>
              </a:rPr>
              <a:t>屏幕闪光泛红</a:t>
            </a:r>
            <a:r>
              <a:rPr lang="zh-CN" altLang="en-US" sz="1400" kern="0" dirty="0">
                <a:cs typeface="+mn-ea"/>
                <a:sym typeface="+mn-lt"/>
              </a:rPr>
              <a:t>，</a:t>
            </a:r>
            <a:r>
              <a:rPr lang="zh-CN" altLang="en-US" sz="1400" b="1" kern="0" dirty="0">
                <a:cs typeface="+mn-ea"/>
                <a:sym typeface="+mn-lt"/>
              </a:rPr>
              <a:t>系统刷屏</a:t>
            </a:r>
            <a:endParaRPr lang="en-US" sz="1400" b="1" kern="0" dirty="0">
              <a:cs typeface="+mn-ea"/>
              <a:sym typeface="+mn-lt"/>
            </a:endParaRPr>
          </a:p>
        </p:txBody>
      </p:sp>
      <p:sp>
        <p:nvSpPr>
          <p:cNvPr id="50" name="Rectangle 42"/>
          <p:cNvSpPr/>
          <p:nvPr/>
        </p:nvSpPr>
        <p:spPr>
          <a:xfrm>
            <a:off x="6110464" y="5559666"/>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匹配成功时，</a:t>
            </a:r>
            <a:r>
              <a:rPr lang="zh-CN" altLang="en-US" sz="1400" b="1" kern="0" dirty="0">
                <a:cs typeface="+mn-ea"/>
                <a:sym typeface="+mn-lt"/>
              </a:rPr>
              <a:t>手机振动</a:t>
            </a:r>
            <a:endParaRPr lang="en-US" sz="1400" b="1" kern="0" dirty="0">
              <a:cs typeface="+mn-ea"/>
              <a:sym typeface="+mn-lt"/>
            </a:endParaRPr>
          </a:p>
        </p:txBody>
      </p:sp>
      <p:sp>
        <p:nvSpPr>
          <p:cNvPr id="51" name="Rectangle 42"/>
          <p:cNvSpPr/>
          <p:nvPr/>
        </p:nvSpPr>
        <p:spPr>
          <a:xfrm>
            <a:off x="4340443" y="2229593"/>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掉落灵魂宝石时，</a:t>
            </a:r>
            <a:r>
              <a:rPr lang="zh-CN" altLang="en-US" sz="1400" b="1" kern="0" dirty="0">
                <a:cs typeface="+mn-ea"/>
                <a:sym typeface="+mn-lt"/>
              </a:rPr>
              <a:t>“叮”</a:t>
            </a:r>
            <a:endParaRPr lang="en-US" sz="1400" b="1" kern="0" dirty="0">
              <a:cs typeface="+mn-ea"/>
              <a:sym typeface="+mn-lt"/>
            </a:endParaRPr>
          </a:p>
        </p:txBody>
      </p:sp>
      <p:sp>
        <p:nvSpPr>
          <p:cNvPr id="52" name="Rectangle 42"/>
          <p:cNvSpPr/>
          <p:nvPr/>
        </p:nvSpPr>
        <p:spPr>
          <a:xfrm>
            <a:off x="8073466" y="2183259"/>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玩家挖宝到高价值时</a:t>
            </a:r>
            <a:r>
              <a:rPr lang="zh-CN" altLang="en-US" sz="1400" kern="0" dirty="0" smtClean="0">
                <a:solidFill>
                  <a:schemeClr val="bg1">
                    <a:lumMod val="50000"/>
                  </a:schemeClr>
                </a:solidFill>
                <a:cs typeface="+mn-ea"/>
                <a:sym typeface="+mn-lt"/>
              </a:rPr>
              <a:t>，</a:t>
            </a:r>
            <a:r>
              <a:rPr lang="zh-CN" altLang="en-US" sz="1400" b="1" kern="0" dirty="0" smtClean="0">
                <a:cs typeface="+mn-ea"/>
                <a:sym typeface="+mn-lt"/>
              </a:rPr>
              <a:t>传送进</a:t>
            </a:r>
            <a:r>
              <a:rPr lang="zh-CN" altLang="en-US" sz="1400" b="1" kern="0" dirty="0">
                <a:cs typeface="+mn-ea"/>
                <a:sym typeface="+mn-lt"/>
              </a:rPr>
              <a:t>地洞，然后自己开箱子</a:t>
            </a:r>
            <a:endParaRPr lang="en-US" sz="1400" b="1" kern="0" dirty="0">
              <a:cs typeface="+mn-ea"/>
              <a:sym typeface="+mn-lt"/>
            </a:endParaRPr>
          </a:p>
        </p:txBody>
      </p:sp>
    </p:spTree>
    <p:extLst>
      <p:ext uri="{BB962C8B-B14F-4D97-AF65-F5344CB8AC3E}">
        <p14:creationId xmlns:p14="http://schemas.microsoft.com/office/powerpoint/2010/main" val="3016337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par>
                          <p:cTn id="14" fill="hold">
                            <p:stCondLst>
                              <p:cond delay="2300"/>
                            </p:stCondLst>
                            <p:childTnLst>
                              <p:par>
                                <p:cTn id="15" presetID="22" presetClass="entr" presetSubtype="1"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par>
                          <p:cTn id="18" fill="hold">
                            <p:stCondLst>
                              <p:cond delay="2800"/>
                            </p:stCondLst>
                            <p:childTnLst>
                              <p:par>
                                <p:cTn id="19" presetID="22" presetClass="entr" presetSubtype="1"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up)">
                                      <p:cBhvr>
                                        <p:cTn id="21" dur="500"/>
                                        <p:tgtEl>
                                          <p:spTgt spid="49"/>
                                        </p:tgtEl>
                                      </p:cBhvr>
                                    </p:animEffect>
                                  </p:childTnLst>
                                </p:cTn>
                              </p:par>
                            </p:childTnLst>
                          </p:cTn>
                        </p:par>
                        <p:par>
                          <p:cTn id="22" fill="hold">
                            <p:stCondLst>
                              <p:cond delay="3300"/>
                            </p:stCondLst>
                            <p:childTnLst>
                              <p:par>
                                <p:cTn id="23" presetID="22" presetClass="entr" presetSubtype="4"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par>
                          <p:cTn id="26" fill="hold">
                            <p:stCondLst>
                              <p:cond delay="3800"/>
                            </p:stCondLst>
                            <p:childTnLst>
                              <p:par>
                                <p:cTn id="27" presetID="22" presetClass="entr" presetSubtype="4"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down)">
                                      <p:cBhvr>
                                        <p:cTn id="29" dur="500"/>
                                        <p:tgtEl>
                                          <p:spTgt spid="51"/>
                                        </p:tgtEl>
                                      </p:cBhvr>
                                    </p:animEffect>
                                  </p:childTnLst>
                                </p:cTn>
                              </p:par>
                            </p:childTnLst>
                          </p:cTn>
                        </p:par>
                        <p:par>
                          <p:cTn id="30" fill="hold">
                            <p:stCondLst>
                              <p:cond delay="4300"/>
                            </p:stCondLst>
                            <p:childTnLst>
                              <p:par>
                                <p:cTn id="31" presetID="22" presetClass="entr" presetSubtype="1"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par>
                          <p:cTn id="34" fill="hold">
                            <p:stCondLst>
                              <p:cond delay="4800"/>
                            </p:stCondLst>
                            <p:childTnLst>
                              <p:par>
                                <p:cTn id="35" presetID="22" presetClass="entr" presetSubtype="1" fill="hold" grpId="0" nodeType="after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up)">
                                      <p:cBhvr>
                                        <p:cTn id="37" dur="500"/>
                                        <p:tgtEl>
                                          <p:spTgt spid="50"/>
                                        </p:tgtEl>
                                      </p:cBhvr>
                                    </p:animEffect>
                                  </p:childTnLst>
                                </p:cTn>
                              </p:par>
                            </p:childTnLst>
                          </p:cTn>
                        </p:par>
                        <p:par>
                          <p:cTn id="38" fill="hold">
                            <p:stCondLst>
                              <p:cond delay="5300"/>
                            </p:stCondLst>
                            <p:childTnLst>
                              <p:par>
                                <p:cTn id="39" presetID="22" presetClass="entr" presetSubtype="4"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500"/>
                                        <p:tgtEl>
                                          <p:spTgt spid="40"/>
                                        </p:tgtEl>
                                      </p:cBhvr>
                                    </p:animEffect>
                                  </p:childTnLst>
                                </p:cTn>
                              </p:par>
                            </p:childTnLst>
                          </p:cTn>
                        </p:par>
                        <p:par>
                          <p:cTn id="42" fill="hold">
                            <p:stCondLst>
                              <p:cond delay="5800"/>
                            </p:stCondLst>
                            <p:childTnLst>
                              <p:par>
                                <p:cTn id="43" presetID="22" presetClass="entr" presetSubtype="4"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p:bldP spid="51"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5761" y="658906"/>
            <a:ext cx="4737389" cy="523220"/>
          </a:xfrm>
          <a:prstGeom prst="rect">
            <a:avLst/>
          </a:prstGeom>
          <a:noFill/>
        </p:spPr>
        <p:txBody>
          <a:bodyPr wrap="square" rtlCol="0">
            <a:spAutoFit/>
          </a:bodyPr>
          <a:lstStyle/>
          <a:p>
            <a:r>
              <a:rPr kumimoji="1" lang="zh-CN" altLang="en-US" sz="2800" dirty="0" smtClean="0">
                <a:solidFill>
                  <a:schemeClr val="bg1"/>
                </a:solidFill>
              </a:rPr>
              <a:t>常见塑造初期价值观的方法</a:t>
            </a:r>
            <a:endParaRPr kumimoji="1" lang="zh-CN" altLang="en-US" sz="2800" dirty="0">
              <a:solidFill>
                <a:schemeClr val="bg1"/>
              </a:solidFill>
            </a:endParaRPr>
          </a:p>
        </p:txBody>
      </p:sp>
      <p:grpSp>
        <p:nvGrpSpPr>
          <p:cNvPr id="74" name="22e26f2d-35b2-4758-87e4-99e3bc08fc93">
            <a:extLst>
              <a:ext uri="{FF2B5EF4-FFF2-40B4-BE49-F238E27FC236}">
                <a16:creationId xmlns:a16="http://schemas.microsoft.com/office/drawing/2014/main" id="{34EDD4F0-D24D-47C5-A6A6-B4611C66475C}"/>
              </a:ext>
            </a:extLst>
          </p:cNvPr>
          <p:cNvGrpSpPr>
            <a:grpSpLocks noChangeAspect="1"/>
          </p:cNvGrpSpPr>
          <p:nvPr/>
        </p:nvGrpSpPr>
        <p:grpSpPr>
          <a:xfrm>
            <a:off x="744166" y="1952688"/>
            <a:ext cx="10507211" cy="4133018"/>
            <a:chOff x="818274" y="1791323"/>
            <a:chExt cx="10507211" cy="4133018"/>
          </a:xfrm>
        </p:grpSpPr>
        <p:sp>
          <p:nvSpPr>
            <p:cNvPr id="75" name="箭头: 圆角右 1">
              <a:extLst>
                <a:ext uri="{FF2B5EF4-FFF2-40B4-BE49-F238E27FC236}">
                  <a16:creationId xmlns:a16="http://schemas.microsoft.com/office/drawing/2014/main" id="{9F14554E-1A4F-4FCA-8CF8-A2CF8C5BCE36}"/>
                </a:ext>
              </a:extLst>
            </p:cNvPr>
            <p:cNvSpPr/>
            <p:nvPr/>
          </p:nvSpPr>
          <p:spPr>
            <a:xfrm>
              <a:off x="8896593" y="2582635"/>
              <a:ext cx="2428892" cy="1550916"/>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sp>
          <p:nvSpPr>
            <p:cNvPr id="76" name="箭头: 圆角右 2">
              <a:extLst>
                <a:ext uri="{FF2B5EF4-FFF2-40B4-BE49-F238E27FC236}">
                  <a16:creationId xmlns:a16="http://schemas.microsoft.com/office/drawing/2014/main" id="{1D3AAECA-2AEC-458F-9BF5-8C6B90328968}"/>
                </a:ext>
              </a:extLst>
            </p:cNvPr>
            <p:cNvSpPr/>
            <p:nvPr/>
          </p:nvSpPr>
          <p:spPr>
            <a:xfrm>
              <a:off x="1071532" y="4133551"/>
              <a:ext cx="2428892" cy="1550916"/>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sp>
          <p:nvSpPr>
            <p:cNvPr id="77" name="箭头: 圆角右 3">
              <a:extLst>
                <a:ext uri="{FF2B5EF4-FFF2-40B4-BE49-F238E27FC236}">
                  <a16:creationId xmlns:a16="http://schemas.microsoft.com/office/drawing/2014/main" id="{4799671D-B5D2-4EC6-A775-F8D04A69543C}"/>
                </a:ext>
              </a:extLst>
            </p:cNvPr>
            <p:cNvSpPr/>
            <p:nvPr/>
          </p:nvSpPr>
          <p:spPr>
            <a:xfrm>
              <a:off x="6331404" y="3185768"/>
              <a:ext cx="2428892" cy="1550916"/>
            </a:xfrm>
            <a:prstGeom prst="ben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sp>
          <p:nvSpPr>
            <p:cNvPr id="78" name="箭头: 圆角右 4">
              <a:extLst>
                <a:ext uri="{FF2B5EF4-FFF2-40B4-BE49-F238E27FC236}">
                  <a16:creationId xmlns:a16="http://schemas.microsoft.com/office/drawing/2014/main" id="{43FF896F-D765-4A32-8E3E-6FF30AF6D1EE}"/>
                </a:ext>
              </a:extLst>
            </p:cNvPr>
            <p:cNvSpPr/>
            <p:nvPr/>
          </p:nvSpPr>
          <p:spPr>
            <a:xfrm>
              <a:off x="3693062" y="3616579"/>
              <a:ext cx="2428892" cy="1550916"/>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grpSp>
          <p:nvGrpSpPr>
            <p:cNvPr id="79" name="组合 8">
              <a:extLst>
                <a:ext uri="{FF2B5EF4-FFF2-40B4-BE49-F238E27FC236}">
                  <a16:creationId xmlns:a16="http://schemas.microsoft.com/office/drawing/2014/main" id="{B4795C91-D055-4CEF-AD33-7950CBAEE3E0}"/>
                </a:ext>
              </a:extLst>
            </p:cNvPr>
            <p:cNvGrpSpPr/>
            <p:nvPr/>
          </p:nvGrpSpPr>
          <p:grpSpPr>
            <a:xfrm>
              <a:off x="1498339" y="4927621"/>
              <a:ext cx="1575278" cy="996720"/>
              <a:chOff x="1531670" y="2415703"/>
              <a:chExt cx="1575278" cy="996720"/>
            </a:xfrm>
          </p:grpSpPr>
          <p:sp>
            <p:nvSpPr>
              <p:cNvPr id="101" name="任意多边形: 形状 6">
                <a:extLst>
                  <a:ext uri="{FF2B5EF4-FFF2-40B4-BE49-F238E27FC236}">
                    <a16:creationId xmlns:a16="http://schemas.microsoft.com/office/drawing/2014/main" id="{6A7C55AF-04DB-4433-86A3-6D53754F1589}"/>
                  </a:ext>
                </a:extLst>
              </p:cNvPr>
              <p:cNvSpPr>
                <a:spLocks/>
              </p:cNvSpPr>
              <p:nvPr/>
            </p:nvSpPr>
            <p:spPr bwMode="auto">
              <a:xfrm>
                <a:off x="2116389" y="2415703"/>
                <a:ext cx="405841" cy="3870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102" name="文本框 7">
                <a:extLst>
                  <a:ext uri="{FF2B5EF4-FFF2-40B4-BE49-F238E27FC236}">
                    <a16:creationId xmlns:a16="http://schemas.microsoft.com/office/drawing/2014/main" id="{40036414-5C5D-4EB6-A3E2-B6ABCF47BDA9}"/>
                  </a:ext>
                </a:extLst>
              </p:cNvPr>
              <p:cNvSpPr txBox="1"/>
              <p:nvPr/>
            </p:nvSpPr>
            <p:spPr>
              <a:xfrm>
                <a:off x="1531670" y="2664272"/>
                <a:ext cx="1575278" cy="748151"/>
              </a:xfrm>
              <a:prstGeom prst="rect">
                <a:avLst/>
              </a:prstGeom>
              <a:noFill/>
            </p:spPr>
            <p:txBody>
              <a:bodyPr wrap="none" lIns="0" tIns="0" rIns="0" bIns="0" anchor="ctr" anchorCtr="0">
                <a:normAutofit/>
              </a:bodyPr>
              <a:lstStyle/>
              <a:p>
                <a:pPr algn="ctr"/>
                <a:r>
                  <a:rPr lang="zh-CN" altLang="en-US" dirty="0" smtClean="0">
                    <a:solidFill>
                      <a:schemeClr val="bg1">
                        <a:lumMod val="50000"/>
                      </a:schemeClr>
                    </a:solidFill>
                    <a:cs typeface="+mn-ea"/>
                    <a:sym typeface="+mn-lt"/>
                  </a:rPr>
                  <a:t>掉落价值</a:t>
                </a:r>
                <a:endParaRPr lang="zh-CN" altLang="en-US" dirty="0">
                  <a:solidFill>
                    <a:schemeClr val="bg1">
                      <a:lumMod val="50000"/>
                    </a:schemeClr>
                  </a:solidFill>
                  <a:cs typeface="+mn-ea"/>
                  <a:sym typeface="+mn-lt"/>
                </a:endParaRPr>
              </a:p>
            </p:txBody>
          </p:sp>
        </p:grpSp>
        <p:grpSp>
          <p:nvGrpSpPr>
            <p:cNvPr id="80" name="组合 9">
              <a:extLst>
                <a:ext uri="{FF2B5EF4-FFF2-40B4-BE49-F238E27FC236}">
                  <a16:creationId xmlns:a16="http://schemas.microsoft.com/office/drawing/2014/main" id="{30C43497-051E-4FAA-935C-4B1BCC2C5D30}"/>
                </a:ext>
              </a:extLst>
            </p:cNvPr>
            <p:cNvGrpSpPr/>
            <p:nvPr/>
          </p:nvGrpSpPr>
          <p:grpSpPr>
            <a:xfrm>
              <a:off x="4119869" y="4420147"/>
              <a:ext cx="1575278" cy="1005834"/>
              <a:chOff x="4229828" y="2406589"/>
              <a:chExt cx="1575278" cy="1005834"/>
            </a:xfrm>
          </p:grpSpPr>
          <p:sp>
            <p:nvSpPr>
              <p:cNvPr id="99" name="任意多边形: 形状 9">
                <a:extLst>
                  <a:ext uri="{FF2B5EF4-FFF2-40B4-BE49-F238E27FC236}">
                    <a16:creationId xmlns:a16="http://schemas.microsoft.com/office/drawing/2014/main" id="{0E6196C3-B6C7-481E-9A73-A183906060E6}"/>
                  </a:ext>
                </a:extLst>
              </p:cNvPr>
              <p:cNvSpPr>
                <a:spLocks/>
              </p:cNvSpPr>
              <p:nvPr/>
            </p:nvSpPr>
            <p:spPr bwMode="auto">
              <a:xfrm>
                <a:off x="4814547" y="2406589"/>
                <a:ext cx="405841" cy="405275"/>
              </a:xfrm>
              <a:custGeom>
                <a:avLst/>
                <a:gdLst>
                  <a:gd name="connsiteX0" fmla="*/ 126452 w 606933"/>
                  <a:gd name="connsiteY0" fmla="*/ 239923 h 606087"/>
                  <a:gd name="connsiteX1" fmla="*/ 191364 w 606933"/>
                  <a:gd name="connsiteY1" fmla="*/ 239923 h 606087"/>
                  <a:gd name="connsiteX2" fmla="*/ 289791 w 606933"/>
                  <a:gd name="connsiteY2" fmla="*/ 336874 h 606087"/>
                  <a:gd name="connsiteX3" fmla="*/ 303467 w 606933"/>
                  <a:gd name="connsiteY3" fmla="*/ 345627 h 606087"/>
                  <a:gd name="connsiteX4" fmla="*/ 317142 w 606933"/>
                  <a:gd name="connsiteY4" fmla="*/ 336874 h 606087"/>
                  <a:gd name="connsiteX5" fmla="*/ 415569 w 606933"/>
                  <a:gd name="connsiteY5" fmla="*/ 239923 h 606087"/>
                  <a:gd name="connsiteX6" fmla="*/ 480481 w 606933"/>
                  <a:gd name="connsiteY6" fmla="*/ 239923 h 606087"/>
                  <a:gd name="connsiteX7" fmla="*/ 480481 w 606933"/>
                  <a:gd name="connsiteY7" fmla="*/ 404009 h 606087"/>
                  <a:gd name="connsiteX8" fmla="*/ 316083 w 606933"/>
                  <a:gd name="connsiteY8" fmla="*/ 404009 h 606087"/>
                  <a:gd name="connsiteX9" fmla="*/ 316083 w 606933"/>
                  <a:gd name="connsiteY9" fmla="*/ 441905 h 606087"/>
                  <a:gd name="connsiteX10" fmla="*/ 568988 w 606933"/>
                  <a:gd name="connsiteY10" fmla="*/ 441905 h 606087"/>
                  <a:gd name="connsiteX11" fmla="*/ 568988 w 606933"/>
                  <a:gd name="connsiteY11" fmla="*/ 505096 h 606087"/>
                  <a:gd name="connsiteX12" fmla="*/ 606933 w 606933"/>
                  <a:gd name="connsiteY12" fmla="*/ 505096 h 606087"/>
                  <a:gd name="connsiteX13" fmla="*/ 606933 w 606933"/>
                  <a:gd name="connsiteY13" fmla="*/ 606087 h 606087"/>
                  <a:gd name="connsiteX14" fmla="*/ 505714 w 606933"/>
                  <a:gd name="connsiteY14" fmla="*/ 606087 h 606087"/>
                  <a:gd name="connsiteX15" fmla="*/ 505714 w 606933"/>
                  <a:gd name="connsiteY15" fmla="*/ 505096 h 606087"/>
                  <a:gd name="connsiteX16" fmla="*/ 543659 w 606933"/>
                  <a:gd name="connsiteY16" fmla="*/ 505096 h 606087"/>
                  <a:gd name="connsiteX17" fmla="*/ 543659 w 606933"/>
                  <a:gd name="connsiteY17" fmla="*/ 467105 h 606087"/>
                  <a:gd name="connsiteX18" fmla="*/ 316083 w 606933"/>
                  <a:gd name="connsiteY18" fmla="*/ 467105 h 606087"/>
                  <a:gd name="connsiteX19" fmla="*/ 316083 w 606933"/>
                  <a:gd name="connsiteY19" fmla="*/ 505096 h 606087"/>
                  <a:gd name="connsiteX20" fmla="*/ 354028 w 606933"/>
                  <a:gd name="connsiteY20" fmla="*/ 505096 h 606087"/>
                  <a:gd name="connsiteX21" fmla="*/ 354028 w 606933"/>
                  <a:gd name="connsiteY21" fmla="*/ 606087 h 606087"/>
                  <a:gd name="connsiteX22" fmla="*/ 252905 w 606933"/>
                  <a:gd name="connsiteY22" fmla="*/ 606087 h 606087"/>
                  <a:gd name="connsiteX23" fmla="*/ 252905 w 606933"/>
                  <a:gd name="connsiteY23" fmla="*/ 505096 h 606087"/>
                  <a:gd name="connsiteX24" fmla="*/ 290850 w 606933"/>
                  <a:gd name="connsiteY24" fmla="*/ 505096 h 606087"/>
                  <a:gd name="connsiteX25" fmla="*/ 290850 w 606933"/>
                  <a:gd name="connsiteY25" fmla="*/ 467105 h 606087"/>
                  <a:gd name="connsiteX26" fmla="*/ 63274 w 606933"/>
                  <a:gd name="connsiteY26" fmla="*/ 467105 h 606087"/>
                  <a:gd name="connsiteX27" fmla="*/ 63274 w 606933"/>
                  <a:gd name="connsiteY27" fmla="*/ 505096 h 606087"/>
                  <a:gd name="connsiteX28" fmla="*/ 101123 w 606933"/>
                  <a:gd name="connsiteY28" fmla="*/ 505096 h 606087"/>
                  <a:gd name="connsiteX29" fmla="*/ 101123 w 606933"/>
                  <a:gd name="connsiteY29" fmla="*/ 606087 h 606087"/>
                  <a:gd name="connsiteX30" fmla="*/ 0 w 606933"/>
                  <a:gd name="connsiteY30" fmla="*/ 606087 h 606087"/>
                  <a:gd name="connsiteX31" fmla="*/ 0 w 606933"/>
                  <a:gd name="connsiteY31" fmla="*/ 505096 h 606087"/>
                  <a:gd name="connsiteX32" fmla="*/ 37945 w 606933"/>
                  <a:gd name="connsiteY32" fmla="*/ 505096 h 606087"/>
                  <a:gd name="connsiteX33" fmla="*/ 37945 w 606933"/>
                  <a:gd name="connsiteY33" fmla="*/ 441905 h 606087"/>
                  <a:gd name="connsiteX34" fmla="*/ 290850 w 606933"/>
                  <a:gd name="connsiteY34" fmla="*/ 441905 h 606087"/>
                  <a:gd name="connsiteX35" fmla="*/ 290850 w 606933"/>
                  <a:gd name="connsiteY35" fmla="*/ 404009 h 606087"/>
                  <a:gd name="connsiteX36" fmla="*/ 126452 w 606933"/>
                  <a:gd name="connsiteY36" fmla="*/ 404009 h 606087"/>
                  <a:gd name="connsiteX37" fmla="*/ 303502 w 606933"/>
                  <a:gd name="connsiteY37" fmla="*/ 71264 h 606087"/>
                  <a:gd name="connsiteX38" fmla="*/ 250822 w 606933"/>
                  <a:gd name="connsiteY38" fmla="*/ 122140 h 606087"/>
                  <a:gd name="connsiteX39" fmla="*/ 303502 w 606933"/>
                  <a:gd name="connsiteY39" fmla="*/ 173111 h 606087"/>
                  <a:gd name="connsiteX40" fmla="*/ 356183 w 606933"/>
                  <a:gd name="connsiteY40" fmla="*/ 122140 h 606087"/>
                  <a:gd name="connsiteX41" fmla="*/ 303502 w 606933"/>
                  <a:gd name="connsiteY41" fmla="*/ 71264 h 606087"/>
                  <a:gd name="connsiteX42" fmla="*/ 303502 w 606933"/>
                  <a:gd name="connsiteY42" fmla="*/ 0 h 606087"/>
                  <a:gd name="connsiteX43" fmla="*/ 429955 w 606933"/>
                  <a:gd name="connsiteY43" fmla="*/ 122140 h 606087"/>
                  <a:gd name="connsiteX44" fmla="*/ 303502 w 606933"/>
                  <a:gd name="connsiteY44" fmla="*/ 315639 h 606087"/>
                  <a:gd name="connsiteX45" fmla="*/ 177049 w 606933"/>
                  <a:gd name="connsiteY45" fmla="*/ 122140 h 606087"/>
                  <a:gd name="connsiteX46" fmla="*/ 303502 w 606933"/>
                  <a:gd name="connsiteY46"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7">
                    <a:moveTo>
                      <a:pt x="126452" y="239923"/>
                    </a:moveTo>
                    <a:lnTo>
                      <a:pt x="191364" y="239923"/>
                    </a:lnTo>
                    <a:cubicBezTo>
                      <a:pt x="230851" y="298209"/>
                      <a:pt x="286131" y="334566"/>
                      <a:pt x="289791" y="336874"/>
                    </a:cubicBezTo>
                    <a:lnTo>
                      <a:pt x="303467" y="345627"/>
                    </a:lnTo>
                    <a:lnTo>
                      <a:pt x="317142" y="336874"/>
                    </a:lnTo>
                    <a:cubicBezTo>
                      <a:pt x="320802" y="334566"/>
                      <a:pt x="376083" y="298209"/>
                      <a:pt x="415569" y="239923"/>
                    </a:cubicBezTo>
                    <a:lnTo>
                      <a:pt x="480481" y="239923"/>
                    </a:lnTo>
                    <a:lnTo>
                      <a:pt x="480481" y="404009"/>
                    </a:lnTo>
                    <a:lnTo>
                      <a:pt x="316083" y="404009"/>
                    </a:lnTo>
                    <a:lnTo>
                      <a:pt x="316083" y="441905"/>
                    </a:lnTo>
                    <a:lnTo>
                      <a:pt x="568988" y="441905"/>
                    </a:lnTo>
                    <a:lnTo>
                      <a:pt x="568988" y="505096"/>
                    </a:lnTo>
                    <a:lnTo>
                      <a:pt x="606933" y="505096"/>
                    </a:lnTo>
                    <a:lnTo>
                      <a:pt x="606933" y="606087"/>
                    </a:lnTo>
                    <a:lnTo>
                      <a:pt x="505714" y="606087"/>
                    </a:lnTo>
                    <a:lnTo>
                      <a:pt x="505714" y="505096"/>
                    </a:lnTo>
                    <a:lnTo>
                      <a:pt x="543659" y="505096"/>
                    </a:lnTo>
                    <a:lnTo>
                      <a:pt x="543659" y="467105"/>
                    </a:lnTo>
                    <a:lnTo>
                      <a:pt x="316083" y="467105"/>
                    </a:lnTo>
                    <a:lnTo>
                      <a:pt x="316083" y="505096"/>
                    </a:lnTo>
                    <a:lnTo>
                      <a:pt x="354028" y="505096"/>
                    </a:lnTo>
                    <a:lnTo>
                      <a:pt x="354028" y="606087"/>
                    </a:lnTo>
                    <a:lnTo>
                      <a:pt x="252905" y="606087"/>
                    </a:lnTo>
                    <a:lnTo>
                      <a:pt x="252905" y="505096"/>
                    </a:lnTo>
                    <a:lnTo>
                      <a:pt x="290850" y="505096"/>
                    </a:lnTo>
                    <a:lnTo>
                      <a:pt x="290850" y="467105"/>
                    </a:lnTo>
                    <a:lnTo>
                      <a:pt x="63274" y="467105"/>
                    </a:lnTo>
                    <a:lnTo>
                      <a:pt x="63274" y="505096"/>
                    </a:lnTo>
                    <a:lnTo>
                      <a:pt x="101123" y="505096"/>
                    </a:lnTo>
                    <a:lnTo>
                      <a:pt x="101123" y="606087"/>
                    </a:lnTo>
                    <a:lnTo>
                      <a:pt x="0" y="606087"/>
                    </a:lnTo>
                    <a:lnTo>
                      <a:pt x="0" y="505096"/>
                    </a:lnTo>
                    <a:lnTo>
                      <a:pt x="37945" y="505096"/>
                    </a:lnTo>
                    <a:lnTo>
                      <a:pt x="37945" y="441905"/>
                    </a:lnTo>
                    <a:lnTo>
                      <a:pt x="290850" y="441905"/>
                    </a:lnTo>
                    <a:lnTo>
                      <a:pt x="290850" y="404009"/>
                    </a:lnTo>
                    <a:lnTo>
                      <a:pt x="126452" y="404009"/>
                    </a:lnTo>
                    <a:close/>
                    <a:moveTo>
                      <a:pt x="303502" y="71264"/>
                    </a:moveTo>
                    <a:cubicBezTo>
                      <a:pt x="274417" y="71264"/>
                      <a:pt x="250822" y="94057"/>
                      <a:pt x="250822" y="122140"/>
                    </a:cubicBezTo>
                    <a:cubicBezTo>
                      <a:pt x="250822" y="150318"/>
                      <a:pt x="274417" y="173111"/>
                      <a:pt x="303502" y="173111"/>
                    </a:cubicBezTo>
                    <a:cubicBezTo>
                      <a:pt x="332587" y="173111"/>
                      <a:pt x="356183" y="150318"/>
                      <a:pt x="356183" y="122140"/>
                    </a:cubicBezTo>
                    <a:cubicBezTo>
                      <a:pt x="356183" y="94057"/>
                      <a:pt x="332587" y="71264"/>
                      <a:pt x="303502" y="71264"/>
                    </a:cubicBezTo>
                    <a:close/>
                    <a:moveTo>
                      <a:pt x="303502" y="0"/>
                    </a:moveTo>
                    <a:cubicBezTo>
                      <a:pt x="373326" y="0"/>
                      <a:pt x="429955" y="54723"/>
                      <a:pt x="429955" y="122140"/>
                    </a:cubicBezTo>
                    <a:cubicBezTo>
                      <a:pt x="429955" y="234181"/>
                      <a:pt x="303502" y="315639"/>
                      <a:pt x="303502" y="315639"/>
                    </a:cubicBezTo>
                    <a:cubicBezTo>
                      <a:pt x="303502" y="315639"/>
                      <a:pt x="177049" y="234181"/>
                      <a:pt x="177049" y="122140"/>
                    </a:cubicBezTo>
                    <a:cubicBezTo>
                      <a:pt x="177049" y="54723"/>
                      <a:pt x="233679" y="0"/>
                      <a:pt x="303502" y="0"/>
                    </a:cubicBez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100" name="文本框 10">
                <a:extLst>
                  <a:ext uri="{FF2B5EF4-FFF2-40B4-BE49-F238E27FC236}">
                    <a16:creationId xmlns:a16="http://schemas.microsoft.com/office/drawing/2014/main" id="{EEB2DA01-1380-43F6-B8C0-6AD1DC1DE086}"/>
                  </a:ext>
                </a:extLst>
              </p:cNvPr>
              <p:cNvSpPr txBox="1"/>
              <p:nvPr/>
            </p:nvSpPr>
            <p:spPr>
              <a:xfrm>
                <a:off x="4229828" y="2664272"/>
                <a:ext cx="1575278" cy="748151"/>
              </a:xfrm>
              <a:prstGeom prst="rect">
                <a:avLst/>
              </a:prstGeom>
              <a:noFill/>
            </p:spPr>
            <p:txBody>
              <a:bodyPr wrap="none" lIns="0" tIns="0" rIns="0" bIns="0" anchor="ctr" anchorCtr="0">
                <a:normAutofit/>
              </a:bodyPr>
              <a:lstStyle/>
              <a:p>
                <a:pPr algn="ctr"/>
                <a:r>
                  <a:rPr lang="zh-CN" altLang="en-US" dirty="0" smtClean="0">
                    <a:solidFill>
                      <a:schemeClr val="bg1">
                        <a:lumMod val="50000"/>
                      </a:schemeClr>
                    </a:solidFill>
                    <a:cs typeface="+mn-ea"/>
                    <a:sym typeface="+mn-lt"/>
                  </a:rPr>
                  <a:t>功能价值</a:t>
                </a:r>
                <a:endParaRPr lang="zh-CN" altLang="en-US" dirty="0">
                  <a:solidFill>
                    <a:schemeClr val="bg1">
                      <a:lumMod val="50000"/>
                    </a:schemeClr>
                  </a:solidFill>
                  <a:cs typeface="+mn-ea"/>
                  <a:sym typeface="+mn-lt"/>
                </a:endParaRPr>
              </a:p>
            </p:txBody>
          </p:sp>
        </p:grpSp>
        <p:grpSp>
          <p:nvGrpSpPr>
            <p:cNvPr id="81" name="组合 10">
              <a:extLst>
                <a:ext uri="{FF2B5EF4-FFF2-40B4-BE49-F238E27FC236}">
                  <a16:creationId xmlns:a16="http://schemas.microsoft.com/office/drawing/2014/main" id="{4D042202-A3B7-4989-8249-C30D6C363FCE}"/>
                </a:ext>
              </a:extLst>
            </p:cNvPr>
            <p:cNvGrpSpPr/>
            <p:nvPr/>
          </p:nvGrpSpPr>
          <p:grpSpPr>
            <a:xfrm>
              <a:off x="6758211" y="3984962"/>
              <a:ext cx="1575278" cy="986721"/>
              <a:chOff x="6425339" y="2425702"/>
              <a:chExt cx="1575278" cy="986721"/>
            </a:xfrm>
          </p:grpSpPr>
          <p:sp>
            <p:nvSpPr>
              <p:cNvPr id="97" name="任意多边形: 形状 12">
                <a:extLst>
                  <a:ext uri="{FF2B5EF4-FFF2-40B4-BE49-F238E27FC236}">
                    <a16:creationId xmlns:a16="http://schemas.microsoft.com/office/drawing/2014/main" id="{687AAF91-7754-4F55-BE2E-9B59EB7343E3}"/>
                  </a:ext>
                </a:extLst>
              </p:cNvPr>
              <p:cNvSpPr>
                <a:spLocks/>
              </p:cNvSpPr>
              <p:nvPr/>
            </p:nvSpPr>
            <p:spPr bwMode="auto">
              <a:xfrm>
                <a:off x="7010058" y="2425702"/>
                <a:ext cx="405841" cy="367048"/>
              </a:xfrm>
              <a:custGeom>
                <a:avLst/>
                <a:gdLst>
                  <a:gd name="connsiteX0" fmla="*/ 503202 w 607568"/>
                  <a:gd name="connsiteY0" fmla="*/ 459310 h 549494"/>
                  <a:gd name="connsiteX1" fmla="*/ 548364 w 607568"/>
                  <a:gd name="connsiteY1" fmla="*/ 504402 h 549494"/>
                  <a:gd name="connsiteX2" fmla="*/ 503202 w 607568"/>
                  <a:gd name="connsiteY2" fmla="*/ 549494 h 549494"/>
                  <a:gd name="connsiteX3" fmla="*/ 458040 w 607568"/>
                  <a:gd name="connsiteY3" fmla="*/ 504402 h 549494"/>
                  <a:gd name="connsiteX4" fmla="*/ 503202 w 607568"/>
                  <a:gd name="connsiteY4" fmla="*/ 459310 h 549494"/>
                  <a:gd name="connsiteX5" fmla="*/ 197795 w 607568"/>
                  <a:gd name="connsiteY5" fmla="*/ 459310 h 549494"/>
                  <a:gd name="connsiteX6" fmla="*/ 242957 w 607568"/>
                  <a:gd name="connsiteY6" fmla="*/ 504402 h 549494"/>
                  <a:gd name="connsiteX7" fmla="*/ 197795 w 607568"/>
                  <a:gd name="connsiteY7" fmla="*/ 549494 h 549494"/>
                  <a:gd name="connsiteX8" fmla="*/ 152633 w 607568"/>
                  <a:gd name="connsiteY8" fmla="*/ 504402 h 549494"/>
                  <a:gd name="connsiteX9" fmla="*/ 197795 w 607568"/>
                  <a:gd name="connsiteY9" fmla="*/ 459310 h 549494"/>
                  <a:gd name="connsiteX10" fmla="*/ 143318 w 607568"/>
                  <a:gd name="connsiteY10" fmla="*/ 390791 h 549494"/>
                  <a:gd name="connsiteX11" fmla="*/ 554573 w 607568"/>
                  <a:gd name="connsiteY11" fmla="*/ 390791 h 549494"/>
                  <a:gd name="connsiteX12" fmla="*/ 554573 w 607568"/>
                  <a:gd name="connsiteY12" fmla="*/ 437435 h 549494"/>
                  <a:gd name="connsiteX13" fmla="*/ 143318 w 607568"/>
                  <a:gd name="connsiteY13" fmla="*/ 437435 h 549494"/>
                  <a:gd name="connsiteX14" fmla="*/ 115304 w 607568"/>
                  <a:gd name="connsiteY14" fmla="*/ 313028 h 549494"/>
                  <a:gd name="connsiteX15" fmla="*/ 582659 w 607568"/>
                  <a:gd name="connsiteY15" fmla="*/ 313028 h 549494"/>
                  <a:gd name="connsiteX16" fmla="*/ 582659 w 607568"/>
                  <a:gd name="connsiteY16" fmla="*/ 359672 h 549494"/>
                  <a:gd name="connsiteX17" fmla="*/ 115304 w 607568"/>
                  <a:gd name="connsiteY17" fmla="*/ 359672 h 549494"/>
                  <a:gd name="connsiteX18" fmla="*/ 0 w 607568"/>
                  <a:gd name="connsiteY18" fmla="*/ 169922 h 549494"/>
                  <a:gd name="connsiteX19" fmla="*/ 78962 w 607568"/>
                  <a:gd name="connsiteY19" fmla="*/ 169922 h 549494"/>
                  <a:gd name="connsiteX20" fmla="*/ 108516 w 607568"/>
                  <a:gd name="connsiteY20" fmla="*/ 235254 h 549494"/>
                  <a:gd name="connsiteX21" fmla="*/ 607568 w 607568"/>
                  <a:gd name="connsiteY21" fmla="*/ 235254 h 549494"/>
                  <a:gd name="connsiteX22" fmla="*/ 607568 w 607568"/>
                  <a:gd name="connsiteY22" fmla="*/ 281909 h 549494"/>
                  <a:gd name="connsiteX23" fmla="*/ 78428 w 607568"/>
                  <a:gd name="connsiteY23" fmla="*/ 281909 h 549494"/>
                  <a:gd name="connsiteX24" fmla="*/ 48798 w 607568"/>
                  <a:gd name="connsiteY24" fmla="*/ 216577 h 549494"/>
                  <a:gd name="connsiteX25" fmla="*/ 0 w 607568"/>
                  <a:gd name="connsiteY25" fmla="*/ 216577 h 549494"/>
                  <a:gd name="connsiteX26" fmla="*/ 257720 w 607568"/>
                  <a:gd name="connsiteY26" fmla="*/ 0 h 549494"/>
                  <a:gd name="connsiteX27" fmla="*/ 254207 w 607568"/>
                  <a:gd name="connsiteY27" fmla="*/ 30201 h 549494"/>
                  <a:gd name="connsiteX28" fmla="*/ 407797 w 607568"/>
                  <a:gd name="connsiteY28" fmla="*/ 197372 h 549494"/>
                  <a:gd name="connsiteX29" fmla="*/ 241147 w 607568"/>
                  <a:gd name="connsiteY29" fmla="*/ 144063 h 549494"/>
                  <a:gd name="connsiteX30" fmla="*/ 237633 w 607568"/>
                  <a:gd name="connsiteY30" fmla="*/ 174264 h 549494"/>
                  <a:gd name="connsiteX31" fmla="*/ 115586 w 607568"/>
                  <a:gd name="connsiteY31" fmla="*/ 71993 h 54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568" h="549494">
                    <a:moveTo>
                      <a:pt x="503202" y="459310"/>
                    </a:moveTo>
                    <a:cubicBezTo>
                      <a:pt x="528144" y="459310"/>
                      <a:pt x="548364" y="479498"/>
                      <a:pt x="548364" y="504402"/>
                    </a:cubicBezTo>
                    <a:cubicBezTo>
                      <a:pt x="548364" y="529306"/>
                      <a:pt x="528144" y="549494"/>
                      <a:pt x="503202" y="549494"/>
                    </a:cubicBezTo>
                    <a:cubicBezTo>
                      <a:pt x="478260" y="549494"/>
                      <a:pt x="458040" y="529306"/>
                      <a:pt x="458040" y="504402"/>
                    </a:cubicBezTo>
                    <a:cubicBezTo>
                      <a:pt x="458040" y="479498"/>
                      <a:pt x="478260" y="459310"/>
                      <a:pt x="503202" y="459310"/>
                    </a:cubicBezTo>
                    <a:close/>
                    <a:moveTo>
                      <a:pt x="197795" y="459310"/>
                    </a:moveTo>
                    <a:cubicBezTo>
                      <a:pt x="222737" y="459310"/>
                      <a:pt x="242957" y="479498"/>
                      <a:pt x="242957" y="504402"/>
                    </a:cubicBezTo>
                    <a:cubicBezTo>
                      <a:pt x="242957" y="529306"/>
                      <a:pt x="222737" y="549494"/>
                      <a:pt x="197795" y="549494"/>
                    </a:cubicBezTo>
                    <a:cubicBezTo>
                      <a:pt x="172853" y="549494"/>
                      <a:pt x="152633" y="529306"/>
                      <a:pt x="152633" y="504402"/>
                    </a:cubicBezTo>
                    <a:cubicBezTo>
                      <a:pt x="152633" y="479498"/>
                      <a:pt x="172853" y="459310"/>
                      <a:pt x="197795" y="459310"/>
                    </a:cubicBezTo>
                    <a:close/>
                    <a:moveTo>
                      <a:pt x="143318" y="390791"/>
                    </a:moveTo>
                    <a:lnTo>
                      <a:pt x="554573" y="390791"/>
                    </a:lnTo>
                    <a:lnTo>
                      <a:pt x="554573" y="437435"/>
                    </a:lnTo>
                    <a:lnTo>
                      <a:pt x="143318" y="437435"/>
                    </a:lnTo>
                    <a:close/>
                    <a:moveTo>
                      <a:pt x="115304" y="313028"/>
                    </a:moveTo>
                    <a:lnTo>
                      <a:pt x="582659" y="313028"/>
                    </a:lnTo>
                    <a:lnTo>
                      <a:pt x="582659" y="359672"/>
                    </a:lnTo>
                    <a:lnTo>
                      <a:pt x="115304" y="359672"/>
                    </a:lnTo>
                    <a:close/>
                    <a:moveTo>
                      <a:pt x="0" y="169922"/>
                    </a:moveTo>
                    <a:lnTo>
                      <a:pt x="78962" y="169922"/>
                    </a:lnTo>
                    <a:lnTo>
                      <a:pt x="108516" y="235254"/>
                    </a:lnTo>
                    <a:lnTo>
                      <a:pt x="607568" y="235254"/>
                    </a:lnTo>
                    <a:lnTo>
                      <a:pt x="607568" y="281909"/>
                    </a:lnTo>
                    <a:lnTo>
                      <a:pt x="78428" y="281909"/>
                    </a:lnTo>
                    <a:lnTo>
                      <a:pt x="48798" y="216577"/>
                    </a:lnTo>
                    <a:lnTo>
                      <a:pt x="0" y="216577"/>
                    </a:lnTo>
                    <a:close/>
                    <a:moveTo>
                      <a:pt x="257720" y="0"/>
                    </a:moveTo>
                    <a:lnTo>
                      <a:pt x="254207" y="30201"/>
                    </a:lnTo>
                    <a:cubicBezTo>
                      <a:pt x="405964" y="47665"/>
                      <a:pt x="407797" y="197372"/>
                      <a:pt x="407797" y="197372"/>
                    </a:cubicBezTo>
                    <a:cubicBezTo>
                      <a:pt x="407797" y="197372"/>
                      <a:pt x="364340" y="158248"/>
                      <a:pt x="241147" y="144063"/>
                    </a:cubicBezTo>
                    <a:lnTo>
                      <a:pt x="237633" y="174264"/>
                    </a:lnTo>
                    <a:lnTo>
                      <a:pt x="115586" y="71993"/>
                    </a:ln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98" name="文本框 13">
                <a:extLst>
                  <a:ext uri="{FF2B5EF4-FFF2-40B4-BE49-F238E27FC236}">
                    <a16:creationId xmlns:a16="http://schemas.microsoft.com/office/drawing/2014/main" id="{27BDC4CC-65A3-49E2-8326-245179D3255F}"/>
                  </a:ext>
                </a:extLst>
              </p:cNvPr>
              <p:cNvSpPr txBox="1"/>
              <p:nvPr/>
            </p:nvSpPr>
            <p:spPr>
              <a:xfrm>
                <a:off x="6425339" y="2664272"/>
                <a:ext cx="1575278" cy="748151"/>
              </a:xfrm>
              <a:prstGeom prst="rect">
                <a:avLst/>
              </a:prstGeom>
              <a:noFill/>
            </p:spPr>
            <p:txBody>
              <a:bodyPr wrap="none" lIns="0" tIns="0" rIns="0" bIns="0" anchor="ctr" anchorCtr="0">
                <a:normAutofit/>
              </a:bodyPr>
              <a:lstStyle/>
              <a:p>
                <a:pPr algn="ctr"/>
                <a:r>
                  <a:rPr lang="zh-CN" altLang="en-US" dirty="0" smtClean="0">
                    <a:solidFill>
                      <a:schemeClr val="bg1">
                        <a:lumMod val="50000"/>
                      </a:schemeClr>
                    </a:solidFill>
                    <a:cs typeface="+mn-ea"/>
                    <a:sym typeface="+mn-lt"/>
                  </a:rPr>
                  <a:t>付费价值</a:t>
                </a:r>
                <a:endParaRPr lang="zh-CN" altLang="en-US" dirty="0">
                  <a:solidFill>
                    <a:schemeClr val="bg1">
                      <a:lumMod val="50000"/>
                    </a:schemeClr>
                  </a:solidFill>
                  <a:cs typeface="+mn-ea"/>
                  <a:sym typeface="+mn-lt"/>
                </a:endParaRPr>
              </a:p>
            </p:txBody>
          </p:sp>
        </p:grpSp>
        <p:grpSp>
          <p:nvGrpSpPr>
            <p:cNvPr id="82" name="组合 11">
              <a:extLst>
                <a:ext uri="{FF2B5EF4-FFF2-40B4-BE49-F238E27FC236}">
                  <a16:creationId xmlns:a16="http://schemas.microsoft.com/office/drawing/2014/main" id="{9D36DA44-12D4-4AF5-9002-9EE8F470198F}"/>
                </a:ext>
              </a:extLst>
            </p:cNvPr>
            <p:cNvGrpSpPr/>
            <p:nvPr/>
          </p:nvGrpSpPr>
          <p:grpSpPr>
            <a:xfrm>
              <a:off x="9323400" y="3429000"/>
              <a:ext cx="1575278" cy="1006117"/>
              <a:chOff x="8592850" y="2406306"/>
              <a:chExt cx="1575278" cy="1006117"/>
            </a:xfrm>
          </p:grpSpPr>
          <p:sp>
            <p:nvSpPr>
              <p:cNvPr id="95" name="任意多边形: 形状 17">
                <a:extLst>
                  <a:ext uri="{FF2B5EF4-FFF2-40B4-BE49-F238E27FC236}">
                    <a16:creationId xmlns:a16="http://schemas.microsoft.com/office/drawing/2014/main" id="{C518C1F0-D6E4-42B6-AF9F-9893CEC4E000}"/>
                  </a:ext>
                </a:extLst>
              </p:cNvPr>
              <p:cNvSpPr>
                <a:spLocks/>
              </p:cNvSpPr>
              <p:nvPr/>
            </p:nvSpPr>
            <p:spPr bwMode="auto">
              <a:xfrm>
                <a:off x="9201517" y="2406306"/>
                <a:ext cx="357945" cy="405841"/>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96" name="文本框 18">
                <a:extLst>
                  <a:ext uri="{FF2B5EF4-FFF2-40B4-BE49-F238E27FC236}">
                    <a16:creationId xmlns:a16="http://schemas.microsoft.com/office/drawing/2014/main" id="{CAB560D5-01EA-49EF-902A-61057D6AE173}"/>
                  </a:ext>
                </a:extLst>
              </p:cNvPr>
              <p:cNvSpPr txBox="1"/>
              <p:nvPr/>
            </p:nvSpPr>
            <p:spPr>
              <a:xfrm>
                <a:off x="8592850" y="2664272"/>
                <a:ext cx="1575278" cy="748151"/>
              </a:xfrm>
              <a:prstGeom prst="rect">
                <a:avLst/>
              </a:prstGeom>
              <a:noFill/>
            </p:spPr>
            <p:txBody>
              <a:bodyPr wrap="none" lIns="0" tIns="0" rIns="0" bIns="0" anchor="ctr" anchorCtr="0">
                <a:normAutofit/>
              </a:bodyPr>
              <a:lstStyle/>
              <a:p>
                <a:pPr algn="ctr"/>
                <a:r>
                  <a:rPr lang="zh-CN" altLang="en-US" dirty="0" smtClean="0">
                    <a:solidFill>
                      <a:schemeClr val="bg1">
                        <a:lumMod val="50000"/>
                      </a:schemeClr>
                    </a:solidFill>
                    <a:cs typeface="+mn-ea"/>
                    <a:sym typeface="+mn-lt"/>
                  </a:rPr>
                  <a:t>其他</a:t>
                </a:r>
                <a:endParaRPr lang="zh-CN" altLang="en-US" dirty="0">
                  <a:solidFill>
                    <a:schemeClr val="bg1">
                      <a:lumMod val="50000"/>
                    </a:schemeClr>
                  </a:solidFill>
                  <a:cs typeface="+mn-ea"/>
                  <a:sym typeface="+mn-lt"/>
                </a:endParaRPr>
              </a:p>
            </p:txBody>
          </p:sp>
        </p:grpSp>
        <p:grpSp>
          <p:nvGrpSpPr>
            <p:cNvPr id="83" name="组合 12">
              <a:extLst>
                <a:ext uri="{FF2B5EF4-FFF2-40B4-BE49-F238E27FC236}">
                  <a16:creationId xmlns:a16="http://schemas.microsoft.com/office/drawing/2014/main" id="{1713FE14-FA95-4728-BB6E-AE104F88A05D}"/>
                </a:ext>
              </a:extLst>
            </p:cNvPr>
            <p:cNvGrpSpPr/>
            <p:nvPr/>
          </p:nvGrpSpPr>
          <p:grpSpPr>
            <a:xfrm>
              <a:off x="818274" y="3271271"/>
              <a:ext cx="2642096" cy="980620"/>
              <a:chOff x="911424" y="4770147"/>
              <a:chExt cx="2642096" cy="980620"/>
            </a:xfrm>
          </p:grpSpPr>
          <p:sp>
            <p:nvSpPr>
              <p:cNvPr id="93" name="矩形 92">
                <a:extLst>
                  <a:ext uri="{FF2B5EF4-FFF2-40B4-BE49-F238E27FC236}">
                    <a16:creationId xmlns:a16="http://schemas.microsoft.com/office/drawing/2014/main" id="{48CBD66C-B073-4C3E-B495-04177A6E2867}"/>
                  </a:ext>
                </a:extLst>
              </p:cNvPr>
              <p:cNvSpPr>
                <a:spLocks/>
              </p:cNvSpPr>
              <p:nvPr/>
            </p:nvSpPr>
            <p:spPr bwMode="auto">
              <a:xfrm>
                <a:off x="911424" y="5193368"/>
                <a:ext cx="2238531"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fontScale="92500"/>
              </a:bodyPr>
              <a:lstStyle/>
              <a:p>
                <a:pPr>
                  <a:lnSpc>
                    <a:spcPct val="120000"/>
                  </a:lnSpc>
                  <a:spcBef>
                    <a:spcPct val="0"/>
                  </a:spcBef>
                </a:pPr>
                <a:r>
                  <a:rPr lang="zh-CN" altLang="en-US" sz="1400" dirty="0" smtClean="0">
                    <a:solidFill>
                      <a:schemeClr val="bg1">
                        <a:lumMod val="50000"/>
                      </a:schemeClr>
                    </a:solidFill>
                    <a:cs typeface="+mn-ea"/>
                    <a:sym typeface="+mn-lt"/>
                  </a:rPr>
                  <a:t>首次</a:t>
                </a:r>
                <a:r>
                  <a:rPr lang="zh-CN" altLang="en-US" sz="1400" dirty="0">
                    <a:solidFill>
                      <a:schemeClr val="bg1">
                        <a:lumMod val="50000"/>
                      </a:schemeClr>
                    </a:solidFill>
                    <a:cs typeface="+mn-ea"/>
                    <a:sym typeface="+mn-lt"/>
                  </a:rPr>
                  <a:t>完成三环时，必定获得</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个新莽神符，此时可以合成</a:t>
                </a:r>
                <a:r>
                  <a:rPr lang="zh-CN" altLang="en-US" sz="1400" dirty="0" smtClean="0">
                    <a:solidFill>
                      <a:schemeClr val="bg1">
                        <a:lumMod val="50000"/>
                      </a:schemeClr>
                    </a:solidFill>
                    <a:cs typeface="+mn-ea"/>
                    <a:sym typeface="+mn-lt"/>
                  </a:rPr>
                  <a:t>神器）</a:t>
                </a:r>
                <a:endParaRPr lang="zh-CN" altLang="en-US" sz="1400" dirty="0">
                  <a:solidFill>
                    <a:schemeClr val="bg1">
                      <a:lumMod val="50000"/>
                    </a:schemeClr>
                  </a:solidFill>
                  <a:cs typeface="+mn-ea"/>
                  <a:sym typeface="+mn-lt"/>
                </a:endParaRPr>
              </a:p>
            </p:txBody>
          </p:sp>
          <p:sp>
            <p:nvSpPr>
              <p:cNvPr id="94" name="文本框 93">
                <a:extLst>
                  <a:ext uri="{FF2B5EF4-FFF2-40B4-BE49-F238E27FC236}">
                    <a16:creationId xmlns:a16="http://schemas.microsoft.com/office/drawing/2014/main" id="{B11ADF02-5C6F-4C93-A49E-9BCD97ACB08F}"/>
                  </a:ext>
                </a:extLst>
              </p:cNvPr>
              <p:cNvSpPr txBox="1">
                <a:spLocks/>
              </p:cNvSpPr>
              <p:nvPr/>
            </p:nvSpPr>
            <p:spPr bwMode="auto">
              <a:xfrm>
                <a:off x="911424"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smtClean="0">
                    <a:solidFill>
                      <a:schemeClr val="bg1">
                        <a:lumMod val="50000"/>
                      </a:schemeClr>
                    </a:solidFill>
                    <a:cs typeface="+mn-ea"/>
                    <a:sym typeface="+mn-lt"/>
                  </a:rPr>
                  <a:t>天龙八部</a:t>
                </a:r>
                <a:endParaRPr lang="zh-CN" altLang="en-US" sz="2000" b="1" dirty="0">
                  <a:solidFill>
                    <a:schemeClr val="bg1">
                      <a:lumMod val="50000"/>
                    </a:schemeClr>
                  </a:solidFill>
                  <a:cs typeface="+mn-ea"/>
                  <a:sym typeface="+mn-lt"/>
                </a:endParaRPr>
              </a:p>
            </p:txBody>
          </p:sp>
        </p:grpSp>
        <p:grpSp>
          <p:nvGrpSpPr>
            <p:cNvPr id="84" name="组合 13">
              <a:extLst>
                <a:ext uri="{FF2B5EF4-FFF2-40B4-BE49-F238E27FC236}">
                  <a16:creationId xmlns:a16="http://schemas.microsoft.com/office/drawing/2014/main" id="{425AC06C-7F4D-45EF-93B4-ED448459A7AD}"/>
                </a:ext>
              </a:extLst>
            </p:cNvPr>
            <p:cNvGrpSpPr/>
            <p:nvPr/>
          </p:nvGrpSpPr>
          <p:grpSpPr>
            <a:xfrm>
              <a:off x="3359696" y="2677178"/>
              <a:ext cx="2642096" cy="980620"/>
              <a:chOff x="3455023" y="4770147"/>
              <a:chExt cx="2642096" cy="980620"/>
            </a:xfrm>
          </p:grpSpPr>
          <p:sp>
            <p:nvSpPr>
              <p:cNvPr id="91" name="矩形 90">
                <a:extLst>
                  <a:ext uri="{FF2B5EF4-FFF2-40B4-BE49-F238E27FC236}">
                    <a16:creationId xmlns:a16="http://schemas.microsoft.com/office/drawing/2014/main" id="{1564A4B1-E695-4581-819B-446EAA4E3468}"/>
                  </a:ext>
                </a:extLst>
              </p:cNvPr>
              <p:cNvSpPr>
                <a:spLocks/>
              </p:cNvSpPr>
              <p:nvPr/>
            </p:nvSpPr>
            <p:spPr bwMode="auto">
              <a:xfrm>
                <a:off x="3455023" y="5193368"/>
                <a:ext cx="2335451"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solidFill>
                      <a:schemeClr val="bg1">
                        <a:lumMod val="50000"/>
                      </a:schemeClr>
                    </a:solidFill>
                    <a:cs typeface="+mn-ea"/>
                    <a:sym typeface="+mn-lt"/>
                  </a:rPr>
                  <a:t>首次十连抽必定获得</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个</a:t>
                </a:r>
                <a:r>
                  <a:rPr lang="en-US" altLang="zh-CN" sz="1400" dirty="0">
                    <a:solidFill>
                      <a:schemeClr val="bg1">
                        <a:lumMod val="50000"/>
                      </a:schemeClr>
                    </a:solidFill>
                    <a:cs typeface="+mn-ea"/>
                    <a:sym typeface="+mn-lt"/>
                  </a:rPr>
                  <a:t>3</a:t>
                </a:r>
                <a:r>
                  <a:rPr lang="zh-CN" altLang="en-US" sz="1400" dirty="0">
                    <a:solidFill>
                      <a:schemeClr val="bg1">
                        <a:lumMod val="50000"/>
                      </a:schemeClr>
                    </a:solidFill>
                    <a:cs typeface="+mn-ea"/>
                    <a:sym typeface="+mn-lt"/>
                  </a:rPr>
                  <a:t>星，</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个</a:t>
                </a:r>
                <a:r>
                  <a:rPr lang="en-US" altLang="zh-CN" sz="1400" dirty="0">
                    <a:solidFill>
                      <a:schemeClr val="bg1">
                        <a:lumMod val="50000"/>
                      </a:schemeClr>
                    </a:solidFill>
                    <a:cs typeface="+mn-ea"/>
                    <a:sym typeface="+mn-lt"/>
                  </a:rPr>
                  <a:t>2</a:t>
                </a:r>
                <a:r>
                  <a:rPr lang="zh-CN" altLang="en-US" sz="1400" dirty="0">
                    <a:solidFill>
                      <a:schemeClr val="bg1">
                        <a:lumMod val="50000"/>
                      </a:schemeClr>
                    </a:solidFill>
                    <a:cs typeface="+mn-ea"/>
                    <a:sym typeface="+mn-lt"/>
                  </a:rPr>
                  <a:t>星，</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个</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星英雄</a:t>
                </a:r>
                <a:endParaRPr lang="zh-CN" altLang="en-US" sz="1400" dirty="0">
                  <a:solidFill>
                    <a:schemeClr val="bg1">
                      <a:lumMod val="50000"/>
                    </a:schemeClr>
                  </a:solidFill>
                  <a:cs typeface="+mn-ea"/>
                  <a:sym typeface="+mn-lt"/>
                </a:endParaRPr>
              </a:p>
            </p:txBody>
          </p:sp>
          <p:sp>
            <p:nvSpPr>
              <p:cNvPr id="92" name="文本框 24">
                <a:extLst>
                  <a:ext uri="{FF2B5EF4-FFF2-40B4-BE49-F238E27FC236}">
                    <a16:creationId xmlns:a16="http://schemas.microsoft.com/office/drawing/2014/main" id="{88E98EBD-E15B-4FA6-BCF7-1D5EACD6922F}"/>
                  </a:ext>
                </a:extLst>
              </p:cNvPr>
              <p:cNvSpPr txBox="1">
                <a:spLocks/>
              </p:cNvSpPr>
              <p:nvPr/>
            </p:nvSpPr>
            <p:spPr bwMode="auto">
              <a:xfrm>
                <a:off x="3455023"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smtClean="0">
                    <a:solidFill>
                      <a:schemeClr val="bg1">
                        <a:lumMod val="50000"/>
                      </a:schemeClr>
                    </a:solidFill>
                    <a:cs typeface="+mn-ea"/>
                    <a:sym typeface="+mn-lt"/>
                  </a:rPr>
                  <a:t>刀塔传奇</a:t>
                </a:r>
                <a:endParaRPr lang="zh-CN" altLang="en-US" sz="2000" b="1" dirty="0">
                  <a:solidFill>
                    <a:schemeClr val="bg1">
                      <a:lumMod val="50000"/>
                    </a:schemeClr>
                  </a:solidFill>
                  <a:cs typeface="+mn-ea"/>
                  <a:sym typeface="+mn-lt"/>
                </a:endParaRPr>
              </a:p>
            </p:txBody>
          </p:sp>
        </p:grpSp>
        <p:grpSp>
          <p:nvGrpSpPr>
            <p:cNvPr id="85" name="组合 14">
              <a:extLst>
                <a:ext uri="{FF2B5EF4-FFF2-40B4-BE49-F238E27FC236}">
                  <a16:creationId xmlns:a16="http://schemas.microsoft.com/office/drawing/2014/main" id="{9AA22792-B5AA-4169-B33A-AEE97FAFFB1F}"/>
                </a:ext>
              </a:extLst>
            </p:cNvPr>
            <p:cNvGrpSpPr/>
            <p:nvPr/>
          </p:nvGrpSpPr>
          <p:grpSpPr>
            <a:xfrm>
              <a:off x="6083603" y="2432258"/>
              <a:ext cx="2642096" cy="980620"/>
              <a:chOff x="5998622" y="4770147"/>
              <a:chExt cx="2642096" cy="980620"/>
            </a:xfrm>
          </p:grpSpPr>
          <p:sp>
            <p:nvSpPr>
              <p:cNvPr id="89" name="矩形 88">
                <a:extLst>
                  <a:ext uri="{FF2B5EF4-FFF2-40B4-BE49-F238E27FC236}">
                    <a16:creationId xmlns:a16="http://schemas.microsoft.com/office/drawing/2014/main" id="{8E25EFF5-5FE2-49F0-BB5F-39F08BD4FD0C}"/>
                  </a:ext>
                </a:extLst>
              </p:cNvPr>
              <p:cNvSpPr>
                <a:spLocks/>
              </p:cNvSpPr>
              <p:nvPr/>
            </p:nvSpPr>
            <p:spPr bwMode="auto">
              <a:xfrm>
                <a:off x="5998622" y="5193368"/>
                <a:ext cx="21529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p>
                <a:pPr>
                  <a:lnSpc>
                    <a:spcPct val="120000"/>
                  </a:lnSpc>
                  <a:spcBef>
                    <a:spcPct val="0"/>
                  </a:spcBef>
                </a:pPr>
                <a:r>
                  <a:rPr lang="zh-CN" altLang="en-US" sz="1400" dirty="0">
                    <a:solidFill>
                      <a:schemeClr val="bg1">
                        <a:lumMod val="50000"/>
                      </a:schemeClr>
                    </a:solidFill>
                    <a:cs typeface="+mn-ea"/>
                    <a:sym typeface="+mn-lt"/>
                  </a:rPr>
                  <a:t>前</a:t>
                </a:r>
                <a:r>
                  <a:rPr lang="en-US" altLang="zh-CN" sz="1400" dirty="0">
                    <a:solidFill>
                      <a:schemeClr val="bg1">
                        <a:lumMod val="50000"/>
                      </a:schemeClr>
                    </a:solidFill>
                    <a:cs typeface="+mn-ea"/>
                    <a:sym typeface="+mn-lt"/>
                  </a:rPr>
                  <a:t>3</a:t>
                </a:r>
                <a:r>
                  <a:rPr lang="zh-CN" altLang="en-US" sz="1400" dirty="0">
                    <a:solidFill>
                      <a:schemeClr val="bg1">
                        <a:lumMod val="50000"/>
                      </a:schemeClr>
                    </a:solidFill>
                    <a:cs typeface="+mn-ea"/>
                    <a:sym typeface="+mn-lt"/>
                  </a:rPr>
                  <a:t>次抽魂</a:t>
                </a:r>
                <a:r>
                  <a:rPr lang="zh-CN" altLang="en-US" sz="1400" dirty="0" smtClean="0">
                    <a:solidFill>
                      <a:schemeClr val="bg1">
                        <a:lumMod val="50000"/>
                      </a:schemeClr>
                    </a:solidFill>
                    <a:cs typeface="+mn-ea"/>
                    <a:sym typeface="+mn-lt"/>
                  </a:rPr>
                  <a:t>匣时</a:t>
                </a:r>
                <a:r>
                  <a:rPr lang="zh-CN" altLang="en-US" sz="1400" dirty="0">
                    <a:solidFill>
                      <a:schemeClr val="bg1">
                        <a:lumMod val="50000"/>
                      </a:schemeClr>
                    </a:solidFill>
                    <a:cs typeface="+mn-ea"/>
                    <a:sym typeface="+mn-lt"/>
                  </a:rPr>
                  <a:t>，必定获得整卡，之后每</a:t>
                </a:r>
                <a:r>
                  <a:rPr lang="en-US" altLang="zh-CN" sz="1400" dirty="0">
                    <a:solidFill>
                      <a:schemeClr val="bg1">
                        <a:lumMod val="50000"/>
                      </a:schemeClr>
                    </a:solidFill>
                    <a:cs typeface="+mn-ea"/>
                    <a:sym typeface="+mn-lt"/>
                  </a:rPr>
                  <a:t>26</a:t>
                </a:r>
                <a:r>
                  <a:rPr lang="zh-CN" altLang="en-US" sz="1400" dirty="0">
                    <a:solidFill>
                      <a:schemeClr val="bg1">
                        <a:lumMod val="50000"/>
                      </a:schemeClr>
                    </a:solidFill>
                    <a:cs typeface="+mn-ea"/>
                    <a:sym typeface="+mn-lt"/>
                  </a:rPr>
                  <a:t>次必得一张整卡</a:t>
                </a:r>
                <a:endParaRPr lang="zh-CN" altLang="en-US" sz="1400" dirty="0">
                  <a:solidFill>
                    <a:schemeClr val="bg1">
                      <a:lumMod val="50000"/>
                    </a:schemeClr>
                  </a:solidFill>
                  <a:cs typeface="+mn-ea"/>
                  <a:sym typeface="+mn-lt"/>
                </a:endParaRPr>
              </a:p>
            </p:txBody>
          </p:sp>
          <p:sp>
            <p:nvSpPr>
              <p:cNvPr id="90" name="文本框 27">
                <a:extLst>
                  <a:ext uri="{FF2B5EF4-FFF2-40B4-BE49-F238E27FC236}">
                    <a16:creationId xmlns:a16="http://schemas.microsoft.com/office/drawing/2014/main" id="{64F0B669-E52B-4BFA-851E-2EC8730123A2}"/>
                  </a:ext>
                </a:extLst>
              </p:cNvPr>
              <p:cNvSpPr txBox="1">
                <a:spLocks/>
              </p:cNvSpPr>
              <p:nvPr/>
            </p:nvSpPr>
            <p:spPr bwMode="auto">
              <a:xfrm>
                <a:off x="5998622"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smtClean="0">
                    <a:solidFill>
                      <a:schemeClr val="bg1">
                        <a:lumMod val="50000"/>
                      </a:schemeClr>
                    </a:solidFill>
                    <a:cs typeface="+mn-ea"/>
                    <a:sym typeface="+mn-lt"/>
                  </a:rPr>
                  <a:t>刀塔传奇</a:t>
                </a:r>
                <a:endParaRPr lang="zh-CN" altLang="en-US" sz="2000" b="1" dirty="0">
                  <a:solidFill>
                    <a:schemeClr val="bg1">
                      <a:lumMod val="50000"/>
                    </a:schemeClr>
                  </a:solidFill>
                  <a:cs typeface="+mn-ea"/>
                  <a:sym typeface="+mn-lt"/>
                </a:endParaRPr>
              </a:p>
            </p:txBody>
          </p:sp>
        </p:grpSp>
        <p:grpSp>
          <p:nvGrpSpPr>
            <p:cNvPr id="86" name="组合 15">
              <a:extLst>
                <a:ext uri="{FF2B5EF4-FFF2-40B4-BE49-F238E27FC236}">
                  <a16:creationId xmlns:a16="http://schemas.microsoft.com/office/drawing/2014/main" id="{A8475338-6821-485C-A368-E974AEB6CD77}"/>
                </a:ext>
              </a:extLst>
            </p:cNvPr>
            <p:cNvGrpSpPr/>
            <p:nvPr/>
          </p:nvGrpSpPr>
          <p:grpSpPr>
            <a:xfrm>
              <a:off x="8611019" y="1791323"/>
              <a:ext cx="2642096" cy="980620"/>
              <a:chOff x="8542221" y="4770147"/>
              <a:chExt cx="2642096" cy="980620"/>
            </a:xfrm>
          </p:grpSpPr>
          <p:sp>
            <p:nvSpPr>
              <p:cNvPr id="87" name="矩形 86">
                <a:extLst>
                  <a:ext uri="{FF2B5EF4-FFF2-40B4-BE49-F238E27FC236}">
                    <a16:creationId xmlns:a16="http://schemas.microsoft.com/office/drawing/2014/main" id="{7203AA0E-F8AE-43A5-8EF9-62B688C7B9FE}"/>
                  </a:ext>
                </a:extLst>
              </p:cNvPr>
              <p:cNvSpPr>
                <a:spLocks/>
              </p:cNvSpPr>
              <p:nvPr/>
            </p:nvSpPr>
            <p:spPr bwMode="auto">
              <a:xfrm>
                <a:off x="8542221" y="5193368"/>
                <a:ext cx="2287659"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smtClean="0">
                    <a:solidFill>
                      <a:schemeClr val="bg1">
                        <a:lumMod val="50000"/>
                      </a:schemeClr>
                    </a:solidFill>
                    <a:cs typeface="+mn-ea"/>
                    <a:sym typeface="+mn-lt"/>
                  </a:rPr>
                  <a:t>待补充</a:t>
                </a:r>
                <a:endParaRPr lang="zh-CN" altLang="en-US" sz="1400" dirty="0">
                  <a:solidFill>
                    <a:schemeClr val="bg1">
                      <a:lumMod val="50000"/>
                    </a:schemeClr>
                  </a:solidFill>
                  <a:cs typeface="+mn-ea"/>
                  <a:sym typeface="+mn-lt"/>
                </a:endParaRPr>
              </a:p>
            </p:txBody>
          </p:sp>
          <p:sp>
            <p:nvSpPr>
              <p:cNvPr id="88" name="文本框 30">
                <a:extLst>
                  <a:ext uri="{FF2B5EF4-FFF2-40B4-BE49-F238E27FC236}">
                    <a16:creationId xmlns:a16="http://schemas.microsoft.com/office/drawing/2014/main" id="{1269039C-3B23-4CA3-A2EA-88883131EFB3}"/>
                  </a:ext>
                </a:extLst>
              </p:cNvPr>
              <p:cNvSpPr txBox="1">
                <a:spLocks/>
              </p:cNvSpPr>
              <p:nvPr/>
            </p:nvSpPr>
            <p:spPr bwMode="auto">
              <a:xfrm>
                <a:off x="8542221"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smtClean="0">
                    <a:solidFill>
                      <a:schemeClr val="bg1">
                        <a:lumMod val="50000"/>
                      </a:schemeClr>
                    </a:solidFill>
                    <a:cs typeface="+mn-ea"/>
                    <a:sym typeface="+mn-lt"/>
                  </a:rPr>
                  <a:t>其他</a:t>
                </a:r>
                <a:endParaRPr lang="zh-CN" altLang="en-US" sz="2000" b="1" dirty="0">
                  <a:solidFill>
                    <a:schemeClr val="bg1">
                      <a:lumMod val="50000"/>
                    </a:schemeClr>
                  </a:solidFill>
                  <a:cs typeface="+mn-ea"/>
                  <a:sym typeface="+mn-lt"/>
                </a:endParaRPr>
              </a:p>
            </p:txBody>
          </p:sp>
        </p:grpSp>
      </p:grpSp>
    </p:spTree>
    <p:extLst>
      <p:ext uri="{BB962C8B-B14F-4D97-AF65-F5344CB8AC3E}">
        <p14:creationId xmlns:p14="http://schemas.microsoft.com/office/powerpoint/2010/main" val="7673309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100"/>
                            </p:stCondLst>
                            <p:childTnLst>
                              <p:par>
                                <p:cTn id="11" presetID="22" presetClass="entr" presetSubtype="8"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1967" y="664669"/>
            <a:ext cx="4737389" cy="523220"/>
          </a:xfrm>
          <a:prstGeom prst="rect">
            <a:avLst/>
          </a:prstGeom>
          <a:noFill/>
        </p:spPr>
        <p:txBody>
          <a:bodyPr wrap="square" rtlCol="0">
            <a:spAutoFit/>
          </a:bodyPr>
          <a:lstStyle/>
          <a:p>
            <a:r>
              <a:rPr kumimoji="1" lang="zh-CN" altLang="en-US" sz="2800" dirty="0" smtClean="0">
                <a:solidFill>
                  <a:schemeClr val="bg1"/>
                </a:solidFill>
              </a:rPr>
              <a:t>游戏节奏的塑造方式</a:t>
            </a:r>
            <a:endParaRPr kumimoji="1" lang="zh-CN" altLang="en-US" sz="2800" dirty="0">
              <a:solidFill>
                <a:schemeClr val="bg1"/>
              </a:solidFill>
            </a:endParaRPr>
          </a:p>
        </p:txBody>
      </p:sp>
      <p:sp>
        <p:nvSpPr>
          <p:cNvPr id="3" name="文本框 2"/>
          <p:cNvSpPr txBox="1"/>
          <p:nvPr/>
        </p:nvSpPr>
        <p:spPr>
          <a:xfrm>
            <a:off x="587829" y="1789612"/>
            <a:ext cx="5525588" cy="923330"/>
          </a:xfrm>
          <a:prstGeom prst="rect">
            <a:avLst/>
          </a:prstGeom>
          <a:noFill/>
        </p:spPr>
        <p:txBody>
          <a:bodyPr wrap="square" rtlCol="0" anchor="ctr">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设计游戏总体生命周期（一般使用等级作为该轴）</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设计每个系统的追求周期</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规划开放节奏，使玩家追求不断挡</a:t>
            </a:r>
            <a:endParaRPr lang="zh-CN" altLang="en-US" dirty="0">
              <a:latin typeface="微软雅黑" panose="020B0503020204020204" pitchFamily="34" charset="-122"/>
              <a:ea typeface="微软雅黑" panose="020B0503020204020204" pitchFamily="34" charset="-122"/>
            </a:endParaRPr>
          </a:p>
        </p:txBody>
      </p:sp>
      <p:graphicFrame>
        <p:nvGraphicFramePr>
          <p:cNvPr id="4" name="图表 3"/>
          <p:cNvGraphicFramePr/>
          <p:nvPr>
            <p:extLst>
              <p:ext uri="{D42A27DB-BD31-4B8C-83A1-F6EECF244321}">
                <p14:modId xmlns:p14="http://schemas.microsoft.com/office/powerpoint/2010/main" val="2090627712"/>
              </p:ext>
            </p:extLst>
          </p:nvPr>
        </p:nvGraphicFramePr>
        <p:xfrm>
          <a:off x="6779623" y="1502230"/>
          <a:ext cx="48768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4276443648"/>
              </p:ext>
            </p:extLst>
          </p:nvPr>
        </p:nvGraphicFramePr>
        <p:xfrm>
          <a:off x="587829" y="4114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5290457" y="4747738"/>
            <a:ext cx="6109063" cy="1477328"/>
          </a:xfrm>
          <a:prstGeom prst="rect">
            <a:avLst/>
          </a:prstGeom>
          <a:noFill/>
        </p:spPr>
        <p:txBody>
          <a:bodyPr wrap="square" rtlCol="0" anchor="ctr">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游戏时长与日程安排</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首</a:t>
            </a:r>
            <a:r>
              <a:rPr lang="zh-CN" altLang="en-US" dirty="0" smtClean="0">
                <a:latin typeface="微软雅黑" panose="020B0503020204020204" pitchFamily="34" charset="-122"/>
                <a:ea typeface="微软雅黑" panose="020B0503020204020204" pitchFamily="34" charset="-122"/>
              </a:rPr>
              <a:t>日游戏时长与节奏定制</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工作日</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休息</a:t>
            </a:r>
            <a:r>
              <a:rPr lang="zh-CN" altLang="en-US" dirty="0" smtClean="0">
                <a:latin typeface="微软雅黑" panose="020B0503020204020204" pitchFamily="34" charset="-122"/>
                <a:ea typeface="微软雅黑" panose="020B0503020204020204" pitchFamily="34" charset="-122"/>
              </a:rPr>
              <a:t>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假期游戏时长各是多少</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非</a:t>
            </a:r>
            <a:r>
              <a:rPr lang="zh-CN" altLang="en-US" dirty="0">
                <a:latin typeface="微软雅黑" panose="020B0503020204020204" pitchFamily="34" charset="-122"/>
                <a:ea typeface="微软雅黑" panose="020B0503020204020204" pitchFamily="34" charset="-122"/>
              </a:rPr>
              <a:t>休息时间活动：放置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挂机类，弱交互，碎片</a:t>
            </a:r>
            <a:r>
              <a:rPr lang="zh-CN" altLang="en-US" dirty="0" smtClean="0">
                <a:latin typeface="微软雅黑" panose="020B0503020204020204" pitchFamily="34" charset="-122"/>
                <a:ea typeface="微软雅黑" panose="020B0503020204020204" pitchFamily="34" charset="-122"/>
              </a:rPr>
              <a:t>时间</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休息</a:t>
            </a:r>
            <a:r>
              <a:rPr lang="zh-CN" altLang="en-US" dirty="0">
                <a:latin typeface="微软雅黑" panose="020B0503020204020204" pitchFamily="34" charset="-122"/>
                <a:ea typeface="微软雅黑" panose="020B0503020204020204" pitchFamily="34" charset="-122"/>
              </a:rPr>
              <a:t>时间</a:t>
            </a:r>
            <a:r>
              <a:rPr lang="zh-CN" altLang="en-US" dirty="0" smtClean="0">
                <a:latin typeface="微软雅黑" panose="020B0503020204020204" pitchFamily="34" charset="-122"/>
                <a:ea typeface="微软雅黑" panose="020B0503020204020204" pitchFamily="34" charset="-122"/>
              </a:rPr>
              <a:t>活动：</a:t>
            </a:r>
            <a:r>
              <a:rPr lang="zh-CN" altLang="en-US" dirty="0">
                <a:latin typeface="微软雅黑" panose="020B0503020204020204" pitchFamily="34" charset="-122"/>
                <a:ea typeface="微软雅黑" panose="020B0503020204020204" pitchFamily="34" charset="-122"/>
              </a:rPr>
              <a:t>手动类，强交互，长在线</a:t>
            </a:r>
          </a:p>
        </p:txBody>
      </p:sp>
    </p:spTree>
    <p:extLst>
      <p:ext uri="{BB962C8B-B14F-4D97-AF65-F5344CB8AC3E}">
        <p14:creationId xmlns:p14="http://schemas.microsoft.com/office/powerpoint/2010/main" val="378029547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边形创意工作总结PPT模板"/>
</p:tagLst>
</file>

<file path=ppt/tags/tag2.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11"/>
</p:tagLst>
</file>

<file path=ppt/theme/theme1.xml><?xml version="1.0" encoding="utf-8"?>
<a:theme xmlns:a="http://schemas.openxmlformats.org/drawingml/2006/main" name="Office 主题">
  <a:themeElements>
    <a:clrScheme name="自定义 21">
      <a:dk1>
        <a:srgbClr val="000000"/>
      </a:dk1>
      <a:lt1>
        <a:srgbClr val="FFFFFF"/>
      </a:lt1>
      <a:dk2>
        <a:srgbClr val="44546A"/>
      </a:dk2>
      <a:lt2>
        <a:srgbClr val="E7E6E6"/>
      </a:lt2>
      <a:accent1>
        <a:srgbClr val="25B0D2"/>
      </a:accent1>
      <a:accent2>
        <a:srgbClr val="047ABA"/>
      </a:accent2>
      <a:accent3>
        <a:srgbClr val="58C4B8"/>
      </a:accent3>
      <a:accent4>
        <a:srgbClr val="15B0B8"/>
      </a:accent4>
      <a:accent5>
        <a:srgbClr val="077FBF"/>
      </a:accent5>
      <a:accent6>
        <a:srgbClr val="70AD47"/>
      </a:accent6>
      <a:hlink>
        <a:srgbClr val="6DC2CC"/>
      </a:hlink>
      <a:folHlink>
        <a:srgbClr val="7BC8DB"/>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2003</Words>
  <Application>Microsoft Office PowerPoint</Application>
  <PresentationFormat>宽屏</PresentationFormat>
  <Paragraphs>257</Paragraphs>
  <Slides>26</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ITC Avant Garde Std Bk</vt:lpstr>
      <vt:lpstr>DengXian</vt:lpstr>
      <vt:lpstr>DengXian</vt:lpstr>
      <vt:lpstr>DengXian Light</vt:lpstr>
      <vt:lpstr>方正正纤黑简体</vt:lpstr>
      <vt:lpstr>方正正中黑简体</vt:lpstr>
      <vt:lpstr>Microsoft YaHei</vt:lpstr>
      <vt:lpstr>Microsoft YaHei</vt:lpstr>
      <vt:lpstr>Arial</vt:lpstr>
      <vt:lpstr>Open Sans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李雪扬(雪扬)</cp:lastModifiedBy>
  <cp:revision>117</cp:revision>
  <dcterms:created xsi:type="dcterms:W3CDTF">2017-10-13T08:07:18Z</dcterms:created>
  <dcterms:modified xsi:type="dcterms:W3CDTF">2019-12-01T17:45:22Z</dcterms:modified>
</cp:coreProperties>
</file>