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5" r:id="rId1"/>
  </p:sldMasterIdLst>
  <p:notesMasterIdLst>
    <p:notesMasterId r:id="rId16"/>
  </p:notesMasterIdLst>
  <p:sldIdLst>
    <p:sldId id="256" r:id="rId2"/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4" r:id="rId11"/>
    <p:sldId id="571" r:id="rId12"/>
    <p:sldId id="572" r:id="rId13"/>
    <p:sldId id="573" r:id="rId14"/>
    <p:sldId id="457" r:id="rId15"/>
  </p:sldIdLst>
  <p:sldSz cx="9144000" cy="6858000" type="screen4x3"/>
  <p:notesSz cx="7099300" cy="10233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60033"/>
    <a:srgbClr val="000099"/>
    <a:srgbClr val="009900"/>
    <a:srgbClr val="FF3300"/>
    <a:srgbClr val="66FFFF"/>
    <a:srgbClr val="C0C0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9" autoAdjust="0"/>
    <p:restoredTop sz="94320" autoAdjust="0"/>
  </p:normalViewPr>
  <p:slideViewPr>
    <p:cSldViewPr>
      <p:cViewPr varScale="1">
        <p:scale>
          <a:sx n="67" d="100"/>
          <a:sy n="67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3" tIns="48231" rIns="96463" bIns="48231" numCol="1" anchor="t" anchorCtr="0" compatLnSpc="1">
            <a:prstTxWarp prst="textNoShape">
              <a:avLst/>
            </a:prstTxWarp>
          </a:bodyPr>
          <a:lstStyle>
            <a:lvl1pPr algn="l" defTabSz="914729">
              <a:defRPr sz="13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3" tIns="48231" rIns="96463" bIns="48231" numCol="1" anchor="t" anchorCtr="0" compatLnSpc="1">
            <a:prstTxWarp prst="textNoShape">
              <a:avLst/>
            </a:prstTxWarp>
          </a:bodyPr>
          <a:lstStyle>
            <a:lvl1pPr algn="r" defTabSz="914729">
              <a:defRPr sz="13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3" tIns="48231" rIns="96463" bIns="48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3" tIns="48231" rIns="96463" bIns="48231" numCol="1" anchor="b" anchorCtr="0" compatLnSpc="1">
            <a:prstTxWarp prst="textNoShape">
              <a:avLst/>
            </a:prstTxWarp>
          </a:bodyPr>
          <a:lstStyle>
            <a:lvl1pPr algn="l" defTabSz="914729">
              <a:defRPr sz="13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63" tIns="48231" rIns="96463" bIns="48231" numCol="1" anchor="b" anchorCtr="0" compatLnSpc="1">
            <a:prstTxWarp prst="textNoShape">
              <a:avLst/>
            </a:prstTxWarp>
          </a:bodyPr>
          <a:lstStyle>
            <a:lvl1pPr algn="r" defTabSz="914729">
              <a:defRPr sz="1300"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fld id="{0092304E-504C-43C9-A2FA-EF43581BA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840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14400" eaLnBrk="1" hangingPunct="1"/>
            <a:fld id="{CF81880D-6510-4E93-A6FC-352A79A60386}" type="slidenum">
              <a:rPr lang="en-US" altLang="zh-CN" smtClean="0"/>
              <a:pPr defTabSz="914400" eaLnBrk="1" hangingPunct="1"/>
              <a:t>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538"/>
            <a:ext cx="300037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3284538"/>
            <a:ext cx="2928937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3284538"/>
            <a:ext cx="3240088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47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85800"/>
            <a:ext cx="7772400" cy="1219200"/>
          </a:xfrm>
        </p:spPr>
        <p:txBody>
          <a:bodyPr/>
          <a:lstStyle>
            <a:lvl1pPr algn="ctr">
              <a:defRPr sz="4100"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057400"/>
            <a:ext cx="64008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286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ea typeface="汉仪中圆简" pitchFamily="49" charset="-122"/>
              </a:defRPr>
            </a:lvl1pPr>
          </a:lstStyle>
          <a:p>
            <a:pPr>
              <a:defRPr/>
            </a:pPr>
            <a:fld id="{292A3D03-6B7B-42D5-A0F5-19091DED6953}" type="datetime1">
              <a:rPr lang="zh-CN" altLang="en-US"/>
              <a:pPr>
                <a:defRPr/>
              </a:pPr>
              <a:t>2018-12-25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5225"/>
            <a:ext cx="358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9662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A6687-8B81-4037-8720-38385D699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59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0650" y="152400"/>
            <a:ext cx="21399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" y="152400"/>
            <a:ext cx="62674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CB8B9-5E46-4C5E-9BBC-BCA2A13F04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46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400"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sz="1200"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873A9A6-26E6-4969-A91B-BF21197556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44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1318-BABE-49B9-B992-A0F72538E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4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A19A9-8F5E-42F1-A6C1-9D54E26454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3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0D92-2049-46C5-9CA3-068F0935B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19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22C3-F7A2-49D6-A226-9376DE1B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05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4E33F-7980-4964-A7EF-2BC9B04F20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AB685-A3D0-46F7-8FF7-0A8F6B5F7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A9C0D-A625-49EE-91F9-D3DCC96CF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3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2"/>
            <a:endParaRPr lang="en-US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810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" charset="0"/>
                <a:ea typeface="汉仪中圆简" pitchFamily="49" charset="-122"/>
              </a:defRPr>
            </a:lvl1pPr>
          </a:lstStyle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5225"/>
            <a:ext cx="175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50580F4-23D8-4B37-91EA-D8EF451F6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7086600" cy="914400"/>
          </a:xfrm>
          <a:prstGeom prst="rect">
            <a:avLst/>
          </a:prstGeom>
          <a:solidFill>
            <a:srgbClr val="1325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152400"/>
            <a:ext cx="6578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47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79388" y="6237288"/>
            <a:ext cx="3095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ja-JP" sz="2000" b="1"/>
              <a:t>S</a:t>
            </a:r>
            <a:r>
              <a:rPr kumimoji="1" lang="en-US" altLang="zh-CN" sz="2000" b="1"/>
              <a:t>ieyuan Electric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65100" y="6096000"/>
            <a:ext cx="8856663" cy="71438"/>
          </a:xfrm>
          <a:prstGeom prst="rect">
            <a:avLst/>
          </a:prstGeom>
          <a:gradFill rotWithShape="1">
            <a:gsLst>
              <a:gs pos="0">
                <a:srgbClr val="0099FF">
                  <a:alpha val="62000"/>
                </a:srgbClr>
              </a:gs>
              <a:gs pos="100000">
                <a:srgbClr val="0F1F4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汉仪中圆简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汉仪中圆简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汉仪中圆简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汉仪中圆简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mtClean="0">
              <a:ea typeface="微软雅黑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mtClean="0">
                <a:ea typeface="微软雅黑" pitchFamily="34" charset="-122"/>
                <a:cs typeface="Arial" pitchFamily="34" charset="0"/>
              </a:rPr>
              <a:t>Copyright © Sieyuan Electric Co., Ltd. All Rights Reserved.</a:t>
            </a:r>
            <a:endParaRPr kumimoji="1" lang="en-US" altLang="zh-CN" smtClean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</a:rPr>
              <a:t>常州思源东芝变压器</a:t>
            </a:r>
            <a:r>
              <a:rPr lang="en-US" altLang="zh-CN" sz="2800" dirty="0">
                <a:latin typeface="+mj-ea"/>
              </a:rPr>
              <a:t>TAD</a:t>
            </a:r>
            <a:r>
              <a:rPr lang="zh-CN" altLang="en-US" sz="2800" dirty="0">
                <a:latin typeface="+mj-ea"/>
              </a:rPr>
              <a:t>设计软件解决方案</a:t>
            </a:r>
            <a:br>
              <a:rPr lang="zh-CN" altLang="en-US" sz="2800" dirty="0">
                <a:latin typeface="+mj-ea"/>
              </a:rPr>
            </a:br>
            <a:endParaRPr lang="zh-CN" altLang="en-US" sz="2800" b="0" dirty="0" smtClean="0">
              <a:latin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六、鉴于</a:t>
            </a:r>
            <a:r>
              <a:rPr lang="en-US" altLang="zh-CN" dirty="0"/>
              <a:t>TAD</a:t>
            </a:r>
            <a:r>
              <a:rPr lang="zh-CN" altLang="en-US" dirty="0"/>
              <a:t>软件没有公开其算法，以及硬件加密等实际情况；故本期开发不考虑对输出结果做进一步优化的开发。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七、</a:t>
            </a:r>
            <a:r>
              <a:rPr lang="en-US" altLang="zh-CN" dirty="0"/>
              <a:t>AutoCAD</a:t>
            </a:r>
            <a:r>
              <a:rPr lang="zh-CN" altLang="en-US" dirty="0"/>
              <a:t>集成的开发，需要比较专业的知识背景，本期开发不考虑与</a:t>
            </a:r>
            <a:r>
              <a:rPr lang="en-US" altLang="zh-CN" dirty="0"/>
              <a:t>AutoCAD</a:t>
            </a:r>
            <a:r>
              <a:rPr lang="zh-CN" altLang="en-US" dirty="0"/>
              <a:t>集成的开发。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30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开发技术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一、使用前后端分离的</a:t>
            </a:r>
            <a:r>
              <a:rPr lang="en-US" altLang="zh-CN" dirty="0"/>
              <a:t>Web</a:t>
            </a:r>
            <a:r>
              <a:rPr lang="zh-CN" altLang="en-US" dirty="0"/>
              <a:t>开发技术，前端</a:t>
            </a:r>
            <a:r>
              <a:rPr lang="en-US" altLang="zh-CN" dirty="0"/>
              <a:t>Html5+Bootstrap+JS</a:t>
            </a:r>
            <a:r>
              <a:rPr lang="zh-CN" altLang="en-US" dirty="0"/>
              <a:t>（具体框架待定），后端基于</a:t>
            </a:r>
            <a:r>
              <a:rPr lang="en-US" altLang="zh-CN" dirty="0" err="1"/>
              <a:t>.net</a:t>
            </a:r>
            <a:r>
              <a:rPr lang="en-US" altLang="zh-CN" dirty="0"/>
              <a:t> 4.5 </a:t>
            </a:r>
            <a:r>
              <a:rPr lang="zh-CN" altLang="en-US" dirty="0"/>
              <a:t>的</a:t>
            </a:r>
            <a:r>
              <a:rPr lang="en-US" altLang="zh-CN" dirty="0"/>
              <a:t>asp.net web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r>
              <a:rPr lang="en-US" altLang="zh-CN" dirty="0"/>
              <a:t>restful</a:t>
            </a:r>
            <a:r>
              <a:rPr lang="zh-CN" altLang="en-US" dirty="0"/>
              <a:t>风格的 </a:t>
            </a:r>
            <a:r>
              <a:rPr lang="en-US" altLang="zh-CN" dirty="0" err="1"/>
              <a:t>json</a:t>
            </a:r>
            <a:r>
              <a:rPr lang="en-US" altLang="zh-CN" dirty="0"/>
              <a:t> web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</a:t>
            </a:r>
            <a:r>
              <a:rPr lang="zh-CN" altLang="en-US" dirty="0"/>
              <a:t>、使用</a:t>
            </a:r>
            <a:r>
              <a:rPr lang="en-US" altLang="zh-CN" dirty="0"/>
              <a:t>SQL Server 2012 </a:t>
            </a:r>
            <a:r>
              <a:rPr lang="zh-CN" altLang="en-US" dirty="0"/>
              <a:t>作为数据库。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48880"/>
            <a:ext cx="30099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80" y="4725144"/>
            <a:ext cx="4197244" cy="117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6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实施步骤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若启用以上业务方案，整体实施步骤分为以下两个阶段：</a:t>
            </a:r>
          </a:p>
          <a:p>
            <a:pPr marL="0" indent="0">
              <a:buNone/>
            </a:pPr>
            <a:r>
              <a:rPr lang="zh-CN" altLang="en-US" dirty="0"/>
              <a:t>一、开发阶段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64114"/>
              </p:ext>
            </p:extLst>
          </p:nvPr>
        </p:nvGraphicFramePr>
        <p:xfrm>
          <a:off x="755576" y="2636912"/>
          <a:ext cx="7620000" cy="194310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工作任务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周期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详细信息调研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4</a:t>
                      </a:r>
                      <a:r>
                        <a:rPr lang="zh-CN" altLang="en-US">
                          <a:effectLst/>
                        </a:rPr>
                        <a:t>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开发及测试环境的准备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软件开发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4</a:t>
                      </a:r>
                      <a:r>
                        <a:rPr lang="zh-CN" altLang="en-US">
                          <a:effectLst/>
                        </a:rPr>
                        <a:t>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软件测试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1</a:t>
                      </a:r>
                      <a:r>
                        <a:rPr lang="zh-CN" altLang="en-US" dirty="0">
                          <a:effectLst/>
                        </a:rPr>
                        <a:t>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9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实施步骤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二</a:t>
            </a:r>
            <a:r>
              <a:rPr lang="zh-CN" altLang="en-US" dirty="0" smtClean="0"/>
              <a:t>、实施阶段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42768"/>
              </p:ext>
            </p:extLst>
          </p:nvPr>
        </p:nvGraphicFramePr>
        <p:xfrm>
          <a:off x="714920" y="2132856"/>
          <a:ext cx="7620000" cy="155448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工作任务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周期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软件部署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天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用户培训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天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完善及调整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effectLst/>
                        </a:rPr>
                        <a:t>2</a:t>
                      </a:r>
                      <a:r>
                        <a:rPr lang="zh-CN" altLang="en-US" dirty="0">
                          <a:effectLst/>
                        </a:rPr>
                        <a:t>周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58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66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CE7478-CF2E-4139-86F4-C2D0B5105839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灯片编号占位符 4"/>
          <p:cNvSpPr txBox="1">
            <a:spLocks noGrp="1"/>
          </p:cNvSpPr>
          <p:nvPr/>
        </p:nvSpPr>
        <p:spPr bwMode="auto">
          <a:xfrm>
            <a:off x="6934200" y="6245225"/>
            <a:ext cx="1752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98940F0-C90C-42D5-AFFF-6CBE329EE014}" type="slidenum">
              <a:rPr lang="en-US" altLang="zh-CN" sz="1400">
                <a:latin typeface="Arial" charset="0"/>
                <a:ea typeface="+mn-ea"/>
              </a:rPr>
              <a:pPr algn="r">
                <a:defRPr/>
              </a:pPr>
              <a:t>13</a:t>
            </a:fld>
            <a:endParaRPr lang="en-US" altLang="zh-CN" sz="1400">
              <a:latin typeface="Arial" charset="0"/>
              <a:ea typeface="+mn-ea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828800" y="2209800"/>
            <a:ext cx="548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谢谢大家！</a:t>
            </a:r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2" t="23750" r="13048" b="50874"/>
          <a:stretch>
            <a:fillRect/>
          </a:stretch>
        </p:blipFill>
        <p:spPr bwMode="auto">
          <a:xfrm>
            <a:off x="0" y="4238625"/>
            <a:ext cx="91440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Copyright © Sieyuan Electric Co., Ltd. All Rights Reserved.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68BC09-2F85-4492-910E-3B1E2C917A76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/>
              <a:t>目录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marL="457200" lvl="1" indent="0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1092200" y="1181100"/>
            <a:ext cx="522288" cy="4391025"/>
          </a:xfrm>
          <a:prstGeom prst="roundRect">
            <a:avLst>
              <a:gd name="adj" fmla="val 16667"/>
            </a:avLst>
          </a:prstGeom>
          <a:solidFill>
            <a:srgbClr val="CBCDD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buFontTx/>
              <a:buChar char="•"/>
            </a:pPr>
            <a:endParaRPr lang="zh-CN" altLang="zh-CN" sz="900" i="1">
              <a:solidFill>
                <a:srgbClr val="120C80"/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1311275" y="2646362"/>
            <a:ext cx="630238" cy="554038"/>
          </a:xfrm>
          <a:prstGeom prst="roundRect">
            <a:avLst>
              <a:gd name="adj" fmla="val 16667"/>
            </a:avLst>
          </a:prstGeom>
          <a:solidFill>
            <a:srgbClr val="FF8913"/>
          </a:solidFill>
          <a:ln w="3175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0000"/>
              </a:lnSpc>
              <a:buClr>
                <a:srgbClr val="99CC00"/>
              </a:buClr>
              <a:buSzPct val="80000"/>
              <a:buFont typeface="Wingdings" pitchFamily="2" charset="2"/>
              <a:buNone/>
            </a:pPr>
            <a:r>
              <a:rPr lang="en-US" altLang="zh-CN" sz="2000" i="1">
                <a:solidFill>
                  <a:srgbClr val="FFFFFF"/>
                </a:solidFill>
                <a:latin typeface="Helvetica"/>
                <a:ea typeface="宋体" pitchFamily="2" charset="-122"/>
              </a:rPr>
              <a:t>2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2120900" y="2646362"/>
            <a:ext cx="5953125" cy="554038"/>
          </a:xfrm>
          <a:prstGeom prst="roundRect">
            <a:avLst>
              <a:gd name="adj" fmla="val 16667"/>
            </a:avLst>
          </a:prstGeom>
          <a:solidFill>
            <a:srgbClr val="9C9C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40000"/>
              </a:spcBef>
              <a:buClr>
                <a:srgbClr val="EB8B18"/>
              </a:buClr>
              <a:buFontTx/>
              <a:buChar char="•"/>
            </a:pPr>
            <a:r>
              <a:rPr lang="en-US" altLang="zh-CN" sz="2400" i="1" dirty="0">
                <a:solidFill>
                  <a:srgbClr val="FFFFFF"/>
                </a:solidFill>
                <a:latin typeface="Arial" charset="0"/>
              </a:rPr>
              <a:t>TAD</a:t>
            </a:r>
            <a:r>
              <a:rPr lang="zh-CN" altLang="en-US" sz="2400" i="1" dirty="0">
                <a:solidFill>
                  <a:srgbClr val="FFFFFF"/>
                </a:solidFill>
                <a:latin typeface="Arial" charset="0"/>
              </a:rPr>
              <a:t>设计软件解决方案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1311275" y="3636962"/>
            <a:ext cx="630238" cy="554038"/>
          </a:xfrm>
          <a:prstGeom prst="roundRect">
            <a:avLst>
              <a:gd name="adj" fmla="val 16667"/>
            </a:avLst>
          </a:prstGeom>
          <a:solidFill>
            <a:srgbClr val="FF8913"/>
          </a:solidFill>
          <a:ln w="3175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0000"/>
              </a:lnSpc>
              <a:buClr>
                <a:srgbClr val="99CC00"/>
              </a:buClr>
              <a:buSzPct val="80000"/>
              <a:buFont typeface="Wingdings" pitchFamily="2" charset="2"/>
              <a:buNone/>
            </a:pPr>
            <a:r>
              <a:rPr lang="en-US" altLang="zh-CN" sz="2000" i="1">
                <a:solidFill>
                  <a:srgbClr val="FFFFFF"/>
                </a:solidFill>
                <a:latin typeface="Helvetica"/>
                <a:ea typeface="宋体" pitchFamily="2" charset="-122"/>
              </a:rPr>
              <a:t>3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1295400" y="1581150"/>
            <a:ext cx="627063" cy="552450"/>
          </a:xfrm>
          <a:prstGeom prst="roundRect">
            <a:avLst>
              <a:gd name="adj" fmla="val 16667"/>
            </a:avLst>
          </a:prstGeom>
          <a:solidFill>
            <a:srgbClr val="FF8913"/>
          </a:solidFill>
          <a:ln w="3175">
            <a:solidFill>
              <a:srgbClr val="FF99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0000"/>
              </a:lnSpc>
              <a:buClr>
                <a:srgbClr val="99CC00"/>
              </a:buClr>
              <a:buSzPct val="80000"/>
              <a:buFont typeface="Wingdings" pitchFamily="2" charset="2"/>
              <a:buNone/>
            </a:pPr>
            <a:r>
              <a:rPr lang="en-US" altLang="zh-CN" sz="2000" i="1">
                <a:solidFill>
                  <a:srgbClr val="FFFFFF"/>
                </a:solidFill>
                <a:latin typeface="Helvetica"/>
                <a:ea typeface="宋体" pitchFamily="2" charset="-122"/>
              </a:rPr>
              <a:t>1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120900" y="1579562"/>
            <a:ext cx="5953125" cy="554038"/>
          </a:xfrm>
          <a:prstGeom prst="roundRect">
            <a:avLst>
              <a:gd name="adj" fmla="val 16667"/>
            </a:avLst>
          </a:prstGeom>
          <a:solidFill>
            <a:srgbClr val="28288A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40000"/>
              </a:spcBef>
              <a:buClr>
                <a:srgbClr val="EB8B18"/>
              </a:buClr>
              <a:buFontTx/>
              <a:buChar char="•"/>
            </a:pPr>
            <a:r>
              <a:rPr lang="zh-CN" altLang="en-US" sz="2400" i="1" dirty="0" smtClean="0">
                <a:solidFill>
                  <a:srgbClr val="FFFFFF"/>
                </a:solidFill>
                <a:latin typeface="Arial" charset="0"/>
              </a:rPr>
              <a:t>业务背景与现状分析 </a:t>
            </a:r>
            <a:endParaRPr lang="zh-CN" altLang="en-US" sz="2400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2133600" y="3636962"/>
            <a:ext cx="5953125" cy="554038"/>
          </a:xfrm>
          <a:prstGeom prst="roundRect">
            <a:avLst>
              <a:gd name="adj" fmla="val 16667"/>
            </a:avLst>
          </a:prstGeom>
          <a:solidFill>
            <a:srgbClr val="9C9C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400" i="1" dirty="0">
                <a:solidFill>
                  <a:srgbClr val="FFFFFF"/>
                </a:solidFill>
                <a:latin typeface="Arial" charset="0"/>
              </a:rPr>
              <a:t>实施步骤与</a:t>
            </a:r>
            <a:r>
              <a:rPr lang="zh-CN" altLang="en-US" sz="2400" i="1" dirty="0" smtClean="0">
                <a:solidFill>
                  <a:srgbClr val="FFFFFF"/>
                </a:solidFill>
                <a:latin typeface="Arial" charset="0"/>
              </a:rPr>
              <a:t>讨论</a:t>
            </a:r>
            <a:endParaRPr lang="zh-CN" altLang="en-US" sz="2400" i="1" dirty="0">
              <a:solidFill>
                <a:srgbClr val="FFFF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业务背景与现状</a:t>
            </a: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常州思源东芝变压器有限公司，专业生产各种电力变压器、特种变压器、电抗器及输变电设备。随着业务量的增长，原变压器设计周期长的业务瓶颈急需得到解决。而在变压器设计过程中</a:t>
            </a:r>
            <a:r>
              <a:rPr lang="zh-CN" altLang="en-US" dirty="0" smtClean="0"/>
              <a:t>，东芝公司提供</a:t>
            </a:r>
            <a:r>
              <a:rPr lang="zh-CN" altLang="en-US" dirty="0"/>
              <a:t>的</a:t>
            </a:r>
            <a:r>
              <a:rPr lang="en-US" altLang="zh-CN" dirty="0"/>
              <a:t>TAD</a:t>
            </a:r>
            <a:r>
              <a:rPr lang="zh-CN" altLang="en-US" dirty="0"/>
              <a:t>软件起到了关键的作用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TAD</a:t>
            </a:r>
            <a:r>
              <a:rPr lang="zh-CN" altLang="en-US" dirty="0"/>
              <a:t>软件有一组仿真计算软件组成，包括：绝缘、阻抗、漏磁、损耗、温升、铁心等计算软件。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TAD</a:t>
            </a:r>
            <a:r>
              <a:rPr lang="zh-CN" altLang="en-US" dirty="0"/>
              <a:t>软件的操作流程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设计人员需经过多次计算，才能最终得到符合技术标准的结果。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68" y="2708920"/>
            <a:ext cx="58578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TAD</a:t>
            </a:r>
            <a:r>
              <a:rPr lang="zh-CN" altLang="en-US" dirty="0"/>
              <a:t>软件环境限制条件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TAD</a:t>
            </a:r>
            <a:r>
              <a:rPr lang="zh-CN" altLang="en-US" dirty="0">
                <a:latin typeface="+mn-ea"/>
              </a:rPr>
              <a:t>程序运行在</a:t>
            </a:r>
            <a:r>
              <a:rPr lang="en-US" altLang="zh-CN" dirty="0">
                <a:latin typeface="+mn-ea"/>
              </a:rPr>
              <a:t>windows </a:t>
            </a:r>
            <a:r>
              <a:rPr lang="zh-CN" altLang="en-US" dirty="0">
                <a:latin typeface="+mn-ea"/>
              </a:rPr>
              <a:t>控制台环境（</a:t>
            </a:r>
            <a:r>
              <a:rPr lang="en-US" altLang="zh-CN" dirty="0">
                <a:latin typeface="+mn-ea"/>
              </a:rPr>
              <a:t>Dos</a:t>
            </a:r>
            <a:r>
              <a:rPr lang="zh-CN" altLang="en-US" dirty="0">
                <a:latin typeface="+mn-ea"/>
              </a:rPr>
              <a:t>窗口）</a:t>
            </a:r>
            <a:r>
              <a:rPr lang="zh-CN" altLang="en-US" dirty="0" smtClean="0">
                <a:latin typeface="+mn-ea"/>
              </a:rPr>
              <a:t>下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TAD</a:t>
            </a:r>
            <a:r>
              <a:rPr lang="zh-CN" altLang="en-US" dirty="0">
                <a:latin typeface="+mn-ea"/>
              </a:rPr>
              <a:t>软件只能以文本文件作为输入及</a:t>
            </a:r>
            <a:r>
              <a:rPr lang="zh-CN" altLang="en-US" dirty="0" smtClean="0">
                <a:latin typeface="+mn-ea"/>
              </a:rPr>
              <a:t>输出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运行</a:t>
            </a:r>
            <a:r>
              <a:rPr lang="en-US" altLang="zh-CN" dirty="0">
                <a:latin typeface="+mn-ea"/>
              </a:rPr>
              <a:t>TAD</a:t>
            </a:r>
            <a:r>
              <a:rPr lang="zh-CN" altLang="en-US" dirty="0">
                <a:latin typeface="+mn-ea"/>
              </a:rPr>
              <a:t>软件需要插入</a:t>
            </a:r>
            <a:r>
              <a:rPr lang="en-US" altLang="zh-CN" dirty="0">
                <a:latin typeface="+mn-ea"/>
              </a:rPr>
              <a:t>USB</a:t>
            </a:r>
            <a:r>
              <a:rPr lang="zh-CN" altLang="en-US" dirty="0">
                <a:latin typeface="+mn-ea"/>
              </a:rPr>
              <a:t>密钥</a:t>
            </a:r>
            <a:r>
              <a:rPr lang="zh-CN" altLang="en-US" dirty="0" smtClean="0">
                <a:latin typeface="+mn-ea"/>
              </a:rPr>
              <a:t>进行许可认证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TAD</a:t>
            </a:r>
            <a:r>
              <a:rPr lang="zh-CN" altLang="en-US" dirty="0">
                <a:latin typeface="+mn-ea"/>
              </a:rPr>
              <a:t>软件只能在执行后输入参数文件名，不能在执行时直接传参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67136"/>
            <a:ext cx="1304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67" y="3729038"/>
            <a:ext cx="638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70076"/>
            <a:ext cx="1857375" cy="98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6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输入参数的页面窗口，使参数输入方便、直观、易用。 </a:t>
            </a:r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共用参数，实现只需输入一次就可以被多个应用使用的效果。 </a:t>
            </a:r>
            <a:endParaRPr lang="en-US" altLang="zh-CN" dirty="0"/>
          </a:p>
          <a:p>
            <a:r>
              <a:rPr lang="zh-CN" altLang="en-US" dirty="0" smtClean="0"/>
              <a:t>最终</a:t>
            </a:r>
            <a:r>
              <a:rPr lang="zh-CN" altLang="en-US" dirty="0"/>
              <a:t>输出结果，可以方便排版。 </a:t>
            </a:r>
            <a:endParaRPr lang="en-US" altLang="zh-CN" dirty="0"/>
          </a:p>
          <a:p>
            <a:r>
              <a:rPr lang="zh-CN" altLang="en-US" dirty="0" smtClean="0"/>
              <a:t>最终</a:t>
            </a:r>
            <a:r>
              <a:rPr lang="zh-CN" altLang="en-US" dirty="0"/>
              <a:t>输出结果可以与</a:t>
            </a:r>
            <a:r>
              <a:rPr lang="en-US" altLang="zh-CN" dirty="0"/>
              <a:t>AutoCAD</a:t>
            </a:r>
            <a:r>
              <a:rPr lang="zh-CN" altLang="en-US" dirty="0"/>
              <a:t>集成。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2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TAD</a:t>
            </a:r>
            <a:r>
              <a:rPr lang="zh-CN" altLang="en-US" b="1" dirty="0"/>
              <a:t>设计软件解决方案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一、针对</a:t>
            </a:r>
            <a:r>
              <a:rPr lang="en-US" altLang="zh-CN" dirty="0"/>
              <a:t>TAD</a:t>
            </a:r>
            <a:r>
              <a:rPr lang="zh-CN" altLang="en-US" dirty="0"/>
              <a:t>软件的输入参数，开发</a:t>
            </a:r>
            <a:r>
              <a:rPr lang="en-US" altLang="zh-CN" dirty="0"/>
              <a:t>Web</a:t>
            </a:r>
            <a:r>
              <a:rPr lang="zh-CN" altLang="en-US" dirty="0"/>
              <a:t>应用程序，使参数输入规范化、标准化；简化输入环节的操作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二 、保存参数到数据中，使输入的历史数据可追溯，共用参数不用重复输入，提高输入效率。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45" y="2204864"/>
            <a:ext cx="799288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4221088"/>
            <a:ext cx="4972050" cy="181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83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TAD</a:t>
            </a:r>
            <a:r>
              <a:rPr lang="zh-CN" altLang="en-US" b="1" dirty="0"/>
              <a:t>设计软件解决方案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三、</a:t>
            </a:r>
            <a:r>
              <a:rPr lang="en-US" altLang="zh-CN" dirty="0"/>
              <a:t>DAT</a:t>
            </a:r>
            <a:r>
              <a:rPr lang="zh-CN" altLang="en-US" dirty="0"/>
              <a:t>文件在数据库中保存，便于多次调用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四、提供登录界面，登录后的身份认证信息与</a:t>
            </a:r>
            <a:r>
              <a:rPr lang="en-US" altLang="zh-CN" dirty="0"/>
              <a:t>DAT</a:t>
            </a:r>
            <a:r>
              <a:rPr lang="zh-CN" altLang="en-US" dirty="0"/>
              <a:t>文件中的用户信息绑定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169318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932" y="4005064"/>
            <a:ext cx="1924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08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TAD</a:t>
            </a:r>
            <a:r>
              <a:rPr lang="zh-CN" altLang="en-US" b="1" dirty="0"/>
              <a:t>设计软件解决方案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五、在同一个界面提供输入与输出的集成，输入后自动显示输出信息，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无需多步操作，方便设计人员反复计算的需求。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en-US" altLang="zh-CN" smtClean="0"/>
              <a:t>Copyright © Sieyuan Electric Co., Ltd. All Rights Reserved.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73A9A6-26E6-4969-A91B-BF211975565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2348880"/>
            <a:ext cx="45434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144978"/>
      </p:ext>
    </p:extLst>
  </p:cSld>
  <p:clrMapOvr>
    <a:masterClrMapping/>
  </p:clrMapOvr>
</p:sld>
</file>

<file path=ppt/theme/theme1.xml><?xml version="1.0" encoding="utf-8"?>
<a:theme xmlns:a="http://schemas.openxmlformats.org/drawingml/2006/main" name="思源电气模板">
  <a:themeElements>
    <a:clrScheme name="模版-N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模版-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思源电气模板</Template>
  <TotalTime>90</TotalTime>
  <Words>732</Words>
  <Application>Microsoft Office PowerPoint</Application>
  <PresentationFormat>全屏显示(4:3)</PresentationFormat>
  <Paragraphs>124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思源电气模板</vt:lpstr>
      <vt:lpstr>常州思源东芝变压器TAD设计软件解决方案 </vt:lpstr>
      <vt:lpstr>目录</vt:lpstr>
      <vt:lpstr>业务背景与现状分析</vt:lpstr>
      <vt:lpstr>TAD软件的操作流程</vt:lpstr>
      <vt:lpstr>TAD软件环境限制条件</vt:lpstr>
      <vt:lpstr>业务需求</vt:lpstr>
      <vt:lpstr>TAD设计软件解决方案</vt:lpstr>
      <vt:lpstr>TAD设计软件解决方案</vt:lpstr>
      <vt:lpstr>TAD设计软件解决方案</vt:lpstr>
      <vt:lpstr>PowerPoint 演示文稿</vt:lpstr>
      <vt:lpstr>开发技术</vt:lpstr>
      <vt:lpstr>实施步骤</vt:lpstr>
      <vt:lpstr>实施步骤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常州思源东芝变压器TAD设计软件解决方案 </dc:title>
  <dc:creator>xu</dc:creator>
  <cp:lastModifiedBy>xu</cp:lastModifiedBy>
  <cp:revision>19</cp:revision>
  <cp:lastPrinted>1601-01-01T00:00:00Z</cp:lastPrinted>
  <dcterms:created xsi:type="dcterms:W3CDTF">2018-12-20T09:09:56Z</dcterms:created>
  <dcterms:modified xsi:type="dcterms:W3CDTF">2018-12-25T09:59:50Z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